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7"/>
  </p:notesMasterIdLst>
  <p:handoutMasterIdLst>
    <p:handoutMasterId r:id="rId28"/>
  </p:handoutMasterIdLst>
  <p:sldIdLst>
    <p:sldId id="408" r:id="rId2"/>
    <p:sldId id="359" r:id="rId3"/>
    <p:sldId id="363" r:id="rId4"/>
    <p:sldId id="378" r:id="rId5"/>
    <p:sldId id="409" r:id="rId6"/>
    <p:sldId id="364" r:id="rId7"/>
    <p:sldId id="380" r:id="rId8"/>
    <p:sldId id="365" r:id="rId9"/>
    <p:sldId id="399" r:id="rId10"/>
    <p:sldId id="366" r:id="rId11"/>
    <p:sldId id="367" r:id="rId12"/>
    <p:sldId id="368" r:id="rId13"/>
    <p:sldId id="384" r:id="rId14"/>
    <p:sldId id="370" r:id="rId15"/>
    <p:sldId id="385" r:id="rId16"/>
    <p:sldId id="401" r:id="rId17"/>
    <p:sldId id="410" r:id="rId18"/>
    <p:sldId id="411" r:id="rId19"/>
    <p:sldId id="402" r:id="rId20"/>
    <p:sldId id="403" r:id="rId21"/>
    <p:sldId id="404" r:id="rId22"/>
    <p:sldId id="405" r:id="rId23"/>
    <p:sldId id="407" r:id="rId24"/>
    <p:sldId id="406" r:id="rId25"/>
    <p:sldId id="362"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988"/>
    <a:srgbClr val="E39891"/>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69659" autoAdjust="0"/>
  </p:normalViewPr>
  <p:slideViewPr>
    <p:cSldViewPr>
      <p:cViewPr varScale="1">
        <p:scale>
          <a:sx n="52" d="100"/>
          <a:sy n="52" d="100"/>
        </p:scale>
        <p:origin x="2124" y="36"/>
      </p:cViewPr>
      <p:guideLst>
        <p:guide orient="horz" pos="2160"/>
        <p:guide pos="2880"/>
      </p:guideLst>
    </p:cSldViewPr>
  </p:slideViewPr>
  <p:outlineViewPr>
    <p:cViewPr>
      <p:scale>
        <a:sx n="33" d="100"/>
        <a:sy n="33" d="100"/>
      </p:scale>
      <p:origin x="0" y="0"/>
    </p:cViewPr>
  </p:outlineViewPr>
  <p:notesTextViewPr>
    <p:cViewPr>
      <p:scale>
        <a:sx n="125" d="100"/>
        <a:sy n="125" d="100"/>
      </p:scale>
      <p:origin x="0" y="-7266"/>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smtClean="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smtClean="0">
              <a:latin typeface="+mj-lt"/>
            </a:rPr>
            <a:t>Preserving authorized restrictions on information access and disclosure, </a:t>
          </a:r>
          <a:r>
            <a:rPr lang="en-US" b="0" dirty="0" smtClean="0">
              <a:latin typeface="+mj-lt"/>
            </a:rPr>
            <a:t>including means for protecting personal privacy and proprietary information</a:t>
          </a:r>
          <a:endParaRPr lang="en-US" b="0"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smtClean="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smtClean="0">
              <a:latin typeface="+mj-lt"/>
            </a:rPr>
            <a:t>Guarding against improper information modification or destruction, </a:t>
          </a:r>
          <a:r>
            <a:rPr lang="en-US" b="0" dirty="0" smtClean="0">
              <a:latin typeface="+mj-lt"/>
            </a:rPr>
            <a:t>including ensuring information nonrepudiation and authenticity</a:t>
          </a:r>
          <a:endParaRPr lang="en-US" b="0" dirty="0">
            <a:latin typeface="+mj-lt"/>
          </a:endParaRP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smtClean="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smtClean="0">
              <a:latin typeface="+mj-lt"/>
            </a:rPr>
            <a:t>Ensuring timely and reliable access to and use of information</a:t>
          </a:r>
          <a:endParaRPr lang="en-US" b="1" dirty="0">
            <a:latin typeface="+mj-lt"/>
          </a:endParaRP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t>
        <a:bodyPr/>
        <a:lstStyle/>
        <a:p>
          <a:endParaRPr lang="en-US"/>
        </a:p>
      </dgm:t>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t>
        <a:bodyPr/>
        <a:lstStyle/>
        <a:p>
          <a:endParaRPr lang="en-US"/>
        </a:p>
      </dgm:t>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t>
        <a:bodyPr/>
        <a:lstStyle/>
        <a:p>
          <a:endParaRPr lang="en-US"/>
        </a:p>
      </dgm:t>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t>
        <a:bodyPr/>
        <a:lstStyle/>
        <a:p>
          <a:endParaRPr lang="en-US"/>
        </a:p>
      </dgm:t>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t>
        <a:bodyPr/>
        <a:lstStyle/>
        <a:p>
          <a:endParaRPr lang="en-US"/>
        </a:p>
      </dgm:t>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t>
        <a:bodyPr/>
        <a:lstStyle/>
        <a:p>
          <a:endParaRPr lang="en-US"/>
        </a:p>
      </dgm:t>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t>
        <a:bodyPr/>
        <a:lstStyle/>
        <a:p>
          <a:endParaRPr lang="en-US"/>
        </a:p>
      </dgm:t>
    </dgm:pt>
  </dgm:ptLst>
  <dgm:cxnLst>
    <dgm:cxn modelId="{3F9CE1E7-332D-CC4B-84C5-BFF44CC9C6DD}" type="presOf" srcId="{3C371172-F3D2-4A4B-9BEF-D3215B49ABA9}" destId="{4FE5D1E9-ED82-0F45-86A4-7E3F6D691E65}"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D4CB0DBA-23FB-B447-B9A7-94713C18E119}" srcId="{3C371172-F3D2-4A4B-9BEF-D3215B49ABA9}" destId="{EADF74B9-168E-944C-B968-82B720F1C125}" srcOrd="2" destOrd="0" parTransId="{F74FE56B-E426-A745-85F1-83912FDA8101}" sibTransId="{72BFDC2A-6676-644B-B953-978D0B972DF9}"/>
    <dgm:cxn modelId="{6FDC73AF-FBF6-2548-ABBB-22743AD94915}" srcId="{40063ED1-409C-FC44-A2F5-9C91C751F2EE}" destId="{5978D22D-D756-1D49-B818-48A1EE68D56D}" srcOrd="0" destOrd="0" parTransId="{D2589990-8548-C94F-98F7-890448CBA79D}" sibTransId="{474EE7B6-01C7-E643-BAED-BED2D46F783F}"/>
    <dgm:cxn modelId="{CA82DA86-47BB-D449-8178-DDF24B140840}" type="presOf" srcId="{40063ED1-409C-FC44-A2F5-9C91C751F2EE}" destId="{EC783FE8-0006-004E-9EC5-CCA2F7583147}"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69B92DBC-A1A9-C44F-A377-1EE237E81319}" srcId="{3C371172-F3D2-4A4B-9BEF-D3215B49ABA9}" destId="{40063ED1-409C-FC44-A2F5-9C91C751F2EE}" srcOrd="1" destOrd="0" parTransId="{63E50B16-A73A-4849-8B35-5EA33FEA9FF4}" sibTransId="{ABE2992F-EC88-5142-A882-07293919F130}"/>
    <dgm:cxn modelId="{B4587728-C9A1-FA4E-82A9-D7B261438D1E}" srcId="{3C371172-F3D2-4A4B-9BEF-D3215B49ABA9}" destId="{CC2952DF-AC03-534F-B405-EB5CAF5DE705}" srcOrd="0" destOrd="0" parTransId="{40888F45-DB02-4E44-9784-95FA75AFD454}" sibTransId="{9EB32828-026E-2046-BFE2-239970B8AE6B}"/>
    <dgm:cxn modelId="{4A7DCD0D-2283-E846-8C58-44C334E8AE5B}" type="presOf" srcId="{5978D22D-D756-1D49-B818-48A1EE68D56D}" destId="{92F85E19-9F62-2146-BBFE-59F35C65EE0E}"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smtClean="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smtClean="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smtClean="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smtClean="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t>
        <a:bodyPr/>
        <a:lstStyle/>
        <a:p>
          <a:endParaRPr lang="en-US"/>
        </a:p>
      </dgm:t>
    </dgm:pt>
    <dgm:pt modelId="{28DB2028-2E50-AF4F-B519-F5340D5F204A}" type="pres">
      <dgm:prSet presAssocID="{572709AF-FBB7-5A45-B7B5-06DC2842409D}" presName="circle1" presStyleLbl="node1" presStyleIdx="0" presStyleCnt="4"/>
      <dgm:spPr/>
      <dgm:t>
        <a:bodyPr/>
        <a:lstStyle/>
        <a:p>
          <a:endParaRPr lang="en-US"/>
        </a:p>
      </dgm:t>
    </dgm:pt>
    <dgm:pt modelId="{8FB99E8C-C78A-6744-A14D-06E40C3A4C35}" type="pres">
      <dgm:prSet presAssocID="{572709AF-FBB7-5A45-B7B5-06DC2842409D}" presName="space" presStyleCnt="0"/>
      <dgm:spPr/>
      <dgm:t>
        <a:bodyPr/>
        <a:lstStyle/>
        <a:p>
          <a:endParaRPr lang="en-US"/>
        </a:p>
      </dgm:t>
    </dgm:pt>
    <dgm:pt modelId="{3CE3951B-72B7-544E-8146-DFDC0DC25423}" type="pres">
      <dgm:prSet presAssocID="{572709AF-FBB7-5A45-B7B5-06DC2842409D}" presName="rect1" presStyleLbl="alignAcc1" presStyleIdx="0" presStyleCnt="4"/>
      <dgm:spPr/>
      <dgm:t>
        <a:bodyPr/>
        <a:lstStyle/>
        <a:p>
          <a:endParaRPr lang="en-US"/>
        </a:p>
      </dgm:t>
    </dgm:pt>
    <dgm:pt modelId="{6CC0D818-948E-6948-8C42-0C175817569E}" type="pres">
      <dgm:prSet presAssocID="{0C07AED5-0528-824B-92E9-70876C7B45EB}" presName="vertSpace2" presStyleLbl="node1" presStyleIdx="0" presStyleCnt="4"/>
      <dgm:spPr/>
      <dgm:t>
        <a:bodyPr/>
        <a:lstStyle/>
        <a:p>
          <a:endParaRPr lang="en-US"/>
        </a:p>
      </dgm:t>
    </dgm:pt>
    <dgm:pt modelId="{6760201D-A316-0345-912B-1C05E887BD9E}" type="pres">
      <dgm:prSet presAssocID="{0C07AED5-0528-824B-92E9-70876C7B45EB}" presName="circle2" presStyleLbl="node1" presStyleIdx="1" presStyleCnt="4"/>
      <dgm:spPr/>
      <dgm:t>
        <a:bodyPr/>
        <a:lstStyle/>
        <a:p>
          <a:endParaRPr lang="en-US"/>
        </a:p>
      </dgm:t>
    </dgm:pt>
    <dgm:pt modelId="{52B88712-AF31-824B-AA64-BE8A21574F6A}" type="pres">
      <dgm:prSet presAssocID="{0C07AED5-0528-824B-92E9-70876C7B45EB}" presName="rect2" presStyleLbl="alignAcc1" presStyleIdx="1" presStyleCnt="4"/>
      <dgm:spPr/>
      <dgm:t>
        <a:bodyPr/>
        <a:lstStyle/>
        <a:p>
          <a:endParaRPr lang="en-US"/>
        </a:p>
      </dgm:t>
    </dgm:pt>
    <dgm:pt modelId="{65A25B27-2E24-924A-B322-4A515CF3B44C}" type="pres">
      <dgm:prSet presAssocID="{FE2F7B69-513D-2148-9440-9AF8C071657F}" presName="vertSpace3" presStyleLbl="node1" presStyleIdx="1" presStyleCnt="4"/>
      <dgm:spPr/>
      <dgm:t>
        <a:bodyPr/>
        <a:lstStyle/>
        <a:p>
          <a:endParaRPr lang="en-US"/>
        </a:p>
      </dgm:t>
    </dgm:pt>
    <dgm:pt modelId="{1CEBA3CC-D570-6D48-83C0-914D39E7A3D4}" type="pres">
      <dgm:prSet presAssocID="{FE2F7B69-513D-2148-9440-9AF8C071657F}" presName="circle3" presStyleLbl="node1" presStyleIdx="2" presStyleCnt="4"/>
      <dgm:spPr/>
      <dgm:t>
        <a:bodyPr/>
        <a:lstStyle/>
        <a:p>
          <a:endParaRPr lang="en-US"/>
        </a:p>
      </dgm:t>
    </dgm:pt>
    <dgm:pt modelId="{89EB32D3-675D-0A45-AD21-BCB152A507C4}" type="pres">
      <dgm:prSet presAssocID="{FE2F7B69-513D-2148-9440-9AF8C071657F}" presName="rect3" presStyleLbl="alignAcc1" presStyleIdx="2" presStyleCnt="4"/>
      <dgm:spPr/>
      <dgm:t>
        <a:bodyPr/>
        <a:lstStyle/>
        <a:p>
          <a:endParaRPr lang="en-US"/>
        </a:p>
      </dgm:t>
    </dgm:pt>
    <dgm:pt modelId="{80B50238-96AF-3142-B9CF-7E72FFC5AB0F}" type="pres">
      <dgm:prSet presAssocID="{76DB9AEB-C055-F040-99A3-882717370FAF}" presName="vertSpace4" presStyleLbl="node1" presStyleIdx="2" presStyleCnt="4"/>
      <dgm:spPr/>
      <dgm:t>
        <a:bodyPr/>
        <a:lstStyle/>
        <a:p>
          <a:endParaRPr lang="en-US"/>
        </a:p>
      </dgm:t>
    </dgm:pt>
    <dgm:pt modelId="{202D11B4-F3BA-8F41-9371-6356E59DEDC9}" type="pres">
      <dgm:prSet presAssocID="{76DB9AEB-C055-F040-99A3-882717370FAF}" presName="circle4" presStyleLbl="node1" presStyleIdx="3" presStyleCnt="4"/>
      <dgm:spPr/>
      <dgm:t>
        <a:bodyPr/>
        <a:lstStyle/>
        <a:p>
          <a:endParaRPr lang="en-US"/>
        </a:p>
      </dgm:t>
    </dgm:pt>
    <dgm:pt modelId="{DA712420-D463-7D47-A442-9CE0363E4628}" type="pres">
      <dgm:prSet presAssocID="{76DB9AEB-C055-F040-99A3-882717370FAF}" presName="rect4" presStyleLbl="alignAcc1" presStyleIdx="3" presStyleCnt="4"/>
      <dgm:spPr/>
      <dgm:t>
        <a:bodyPr/>
        <a:lstStyle/>
        <a:p>
          <a:endParaRPr lang="en-US"/>
        </a:p>
      </dgm:t>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t>
        <a:bodyPr/>
        <a:lstStyle/>
        <a:p>
          <a:endParaRPr lang="en-US"/>
        </a:p>
      </dgm:t>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t>
        <a:bodyPr/>
        <a:lstStyle/>
        <a:p>
          <a:endParaRPr lang="en-US"/>
        </a:p>
      </dgm:t>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t>
        <a:bodyPr/>
        <a:lstStyle/>
        <a:p>
          <a:endParaRPr lang="en-US"/>
        </a:p>
      </dgm:t>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t>
        <a:bodyPr/>
        <a:lstStyle/>
        <a:p>
          <a:endParaRPr lang="en-US"/>
        </a:p>
      </dgm:t>
    </dgm:pt>
  </dgm:ptLst>
  <dgm:cxnLst>
    <dgm:cxn modelId="{3A98D9F7-1AC8-CE4C-AE63-B414FDBD8471}" type="presOf" srcId="{8797BC31-85AF-BA43-A31D-0D15FDFBC0B1}" destId="{CEF40D25-25D4-C24B-8BA5-2D452AC9C9B4}"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5C8E6B58-66B5-8942-B4AB-A4DF11BAFD67}" srcId="{8797BC31-85AF-BA43-A31D-0D15FDFBC0B1}" destId="{FE2F7B69-513D-2148-9440-9AF8C071657F}" srcOrd="2" destOrd="0" parTransId="{F027CA4A-19F1-1A4A-A230-7ED4029CD8F0}" sibTransId="{8E46B7CF-F4EC-D148-BDAD-91107BF27916}"/>
    <dgm:cxn modelId="{446B718D-9E44-2248-8458-E33A65CEEB21}" type="presOf" srcId="{0C07AED5-0528-824B-92E9-70876C7B45EB}" destId="{E7473E44-BB72-CC47-8CC9-60A6CA06F5BC}" srcOrd="1"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1A1FAB0F-7D1B-FE46-9694-D0DAC3AB79E2}" type="presOf" srcId="{572709AF-FBB7-5A45-B7B5-06DC2842409D}" destId="{3CE3951B-72B7-544E-8146-DFDC0DC25423}" srcOrd="0" destOrd="0" presId="urn:microsoft.com/office/officeart/2005/8/layout/target3"/>
    <dgm:cxn modelId="{37F64709-947C-5E49-A8B5-56FFCA8C77C0}" srcId="{8797BC31-85AF-BA43-A31D-0D15FDFBC0B1}" destId="{572709AF-FBB7-5A45-B7B5-06DC2842409D}" srcOrd="0" destOrd="0" parTransId="{91AA1A43-F863-1643-BA23-8E7C03BB01C4}" sibTransId="{934F42DF-6D43-3648-99F4-A7D7591F8AF3}"/>
    <dgm:cxn modelId="{C5ACCD79-D843-0F43-B963-21F8156A206F}" type="presOf" srcId="{0C07AED5-0528-824B-92E9-70876C7B45EB}" destId="{52B88712-AF31-824B-AA64-BE8A21574F6A}" srcOrd="0" destOrd="0" presId="urn:microsoft.com/office/officeart/2005/8/layout/target3"/>
    <dgm:cxn modelId="{1E439020-5947-354B-BABB-DFFB6B9D03C0}" type="presOf" srcId="{76DB9AEB-C055-F040-99A3-882717370FAF}" destId="{DA712420-D463-7D47-A442-9CE0363E4628}"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2BB3E6A4-2843-884D-B920-BCE4ED5BB4F8}" type="presOf" srcId="{572709AF-FBB7-5A45-B7B5-06DC2842409D}" destId="{A729BE86-33AA-4841-9EAF-BEC6AE287EA7}" srcOrd="1"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2">
            <a:lumMod val="75000"/>
          </a:schemeClr>
        </a:solidFill>
      </dgm:spPr>
      <dgm:t>
        <a:bodyPr/>
        <a:lstStyle/>
        <a:p>
          <a:pPr rtl="0"/>
          <a:r>
            <a:rPr lang="en-US" b="1" dirty="0" smtClean="0">
              <a:latin typeface="+mj-lt"/>
            </a:rPr>
            <a:t>Means used to deal with security attacks</a:t>
          </a:r>
          <a:endParaRPr lang="en-US" b="1" dirty="0">
            <a:latin typeface="+mj-lt"/>
          </a:endParaRP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2">
            <a:lumMod val="75000"/>
          </a:schemeClr>
        </a:solidFill>
      </dgm:spPr>
      <dgm:t>
        <a:bodyPr/>
        <a:lstStyle/>
        <a:p>
          <a:pPr rtl="0"/>
          <a:r>
            <a:rPr lang="en-US" b="1" dirty="0" smtClean="0">
              <a:latin typeface="+mj-lt"/>
            </a:rPr>
            <a:t>Prevent</a:t>
          </a:r>
          <a:endParaRPr lang="en-US" b="1" dirty="0">
            <a:latin typeface="+mj-lt"/>
          </a:endParaRP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2">
            <a:lumMod val="75000"/>
          </a:schemeClr>
        </a:solidFill>
      </dgm:spPr>
      <dgm:t>
        <a:bodyPr/>
        <a:lstStyle/>
        <a:p>
          <a:pPr rtl="0"/>
          <a:r>
            <a:rPr lang="en-US" b="1" dirty="0" smtClean="0">
              <a:latin typeface="+mj-lt"/>
            </a:rPr>
            <a:t>Detect</a:t>
          </a:r>
          <a:endParaRPr lang="en-US" b="1" dirty="0">
            <a:latin typeface="+mj-lt"/>
          </a:endParaRP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2">
            <a:lumMod val="75000"/>
          </a:schemeClr>
        </a:solidFill>
      </dgm:spPr>
      <dgm:t>
        <a:bodyPr/>
        <a:lstStyle/>
        <a:p>
          <a:pPr rtl="0"/>
          <a:r>
            <a:rPr lang="en-US" b="1" dirty="0" smtClean="0">
              <a:latin typeface="+mj-lt"/>
            </a:rPr>
            <a:t>Recover</a:t>
          </a:r>
          <a:endParaRPr lang="en-US" b="1" dirty="0">
            <a:latin typeface="+mj-lt"/>
          </a:endParaRP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smtClean="0">
              <a:latin typeface="+mj-lt"/>
            </a:rPr>
            <a:t>May itself introduce new vulnerabilities</a:t>
          </a:r>
          <a:endParaRPr lang="en-US" b="1" dirty="0">
            <a:latin typeface="+mj-lt"/>
          </a:endParaRP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smtClean="0">
              <a:latin typeface="+mj-lt"/>
            </a:rPr>
            <a:t>Residual vulnerabilities may remain</a:t>
          </a:r>
          <a:endParaRPr lang="en-US" b="1" dirty="0">
            <a:latin typeface="+mj-lt"/>
          </a:endParaRP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smtClean="0">
              <a:latin typeface="+mj-lt"/>
            </a:rPr>
            <a:t>Goal is to minimize residual level of risk to the assets</a:t>
          </a:r>
          <a:endParaRPr lang="en-US" b="1" dirty="0">
            <a:latin typeface="+mj-lt"/>
          </a:endParaRP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t>
        <a:bodyPr/>
        <a:lstStyle/>
        <a:p>
          <a:endParaRPr lang="en-US"/>
        </a:p>
      </dgm:t>
    </dgm:pt>
    <dgm:pt modelId="{5486CB17-6359-4640-972B-2307AE1451FD}" type="pres">
      <dgm:prSet presAssocID="{DCC27B66-85C3-FE47-8D25-064322B09694}" presName="triangle1" presStyleLbl="node1" presStyleIdx="0" presStyleCnt="4">
        <dgm:presLayoutVars>
          <dgm:bulletEnabled val="1"/>
        </dgm:presLayoutVars>
      </dgm:prSet>
      <dgm:spPr/>
      <dgm:t>
        <a:bodyPr/>
        <a:lstStyle/>
        <a:p>
          <a:endParaRPr lang="en-US"/>
        </a:p>
      </dgm:t>
    </dgm:pt>
    <dgm:pt modelId="{54BFD341-D1F9-D24B-95CE-68C4722408FC}" type="pres">
      <dgm:prSet presAssocID="{DCC27B66-85C3-FE47-8D25-064322B09694}" presName="triangle2" presStyleLbl="node1" presStyleIdx="1" presStyleCnt="4">
        <dgm:presLayoutVars>
          <dgm:bulletEnabled val="1"/>
        </dgm:presLayoutVars>
      </dgm:prSet>
      <dgm:spPr/>
      <dgm:t>
        <a:bodyPr/>
        <a:lstStyle/>
        <a:p>
          <a:endParaRPr lang="en-US"/>
        </a:p>
      </dgm:t>
    </dgm:pt>
    <dgm:pt modelId="{A8BE4F15-01F3-5946-9983-265B187E7DB5}" type="pres">
      <dgm:prSet presAssocID="{DCC27B66-85C3-FE47-8D25-064322B09694}" presName="triangle3" presStyleLbl="node1" presStyleIdx="2" presStyleCnt="4">
        <dgm:presLayoutVars>
          <dgm:bulletEnabled val="1"/>
        </dgm:presLayoutVars>
      </dgm:prSet>
      <dgm:spPr/>
      <dgm:t>
        <a:bodyPr/>
        <a:lstStyle/>
        <a:p>
          <a:endParaRPr lang="en-US"/>
        </a:p>
      </dgm:t>
    </dgm:pt>
    <dgm:pt modelId="{ED3A1D36-57FE-1B43-8609-452710F6D51C}" type="pres">
      <dgm:prSet presAssocID="{DCC27B66-85C3-FE47-8D25-064322B09694}" presName="triangle4" presStyleLbl="node1" presStyleIdx="3" presStyleCnt="4">
        <dgm:presLayoutVars>
          <dgm:bulletEnabled val="1"/>
        </dgm:presLayoutVars>
      </dgm:prSet>
      <dgm:spPr/>
      <dgm:t>
        <a:bodyPr/>
        <a:lstStyle/>
        <a:p>
          <a:endParaRPr lang="en-US"/>
        </a:p>
      </dgm:t>
    </dgm:pt>
  </dgm:ptLst>
  <dgm:cxnLst>
    <dgm:cxn modelId="{7A99080A-9930-AC45-960A-D6C95A21446C}" type="presOf" srcId="{B79A36A7-1CFF-984B-ADFF-C7F510B1A2B5}" destId="{5486CB17-6359-4640-972B-2307AE1451FD}" srcOrd="0" destOrd="3" presId="urn:microsoft.com/office/officeart/2005/8/layout/pyramid4"/>
    <dgm:cxn modelId="{06A66BEE-05DA-4A4D-884E-3A166B26560A}" type="presOf" srcId="{4924E0E7-2A73-5D45-8773-8AAD9100ADF7}" destId="{5486CB17-6359-4640-972B-2307AE1451FD}" srcOrd="0" destOrd="2"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974378CE-3189-4F4E-840E-9FB62D9CE438}" srcId="{DCC27B66-85C3-FE47-8D25-064322B09694}" destId="{B3DDA714-85F4-C440-A494-21D2C202C4E0}" srcOrd="0" destOrd="0" parTransId="{7A3CF0DD-68AC-1E41-A62B-38A53FEC9878}" sibTransId="{D4E3F297-86A2-F648-B63E-D29F3D88D2EB}"/>
    <dgm:cxn modelId="{0A2F6957-DA57-E84D-9614-352C3DCE41E8}" srcId="{DCC27B66-85C3-FE47-8D25-064322B09694}" destId="{9856FC2F-703A-8B4E-851A-5BF13EEF975C}" srcOrd="1" destOrd="0" parTransId="{FCF1A9B3-FF76-2B4D-9A7A-080BA326FF63}" sibTransId="{83CB9680-A6BB-F340-B5ED-1B379988E724}"/>
    <dgm:cxn modelId="{8C4AFAB5-71F4-7041-947B-EB5F4EABC601}" srcId="{B3DDA714-85F4-C440-A494-21D2C202C4E0}" destId="{4924E0E7-2A73-5D45-8773-8AAD9100ADF7}" srcOrd="1" destOrd="0" parTransId="{55BDE9C4-8D12-0845-B2A1-6C416011F409}" sibTransId="{29700473-0525-6E4A-B07A-23DB6023B509}"/>
    <dgm:cxn modelId="{33B9C261-B0AE-314F-970E-BDA903A3D5FE}" type="presOf" srcId="{B3DDA714-85F4-C440-A494-21D2C202C4E0}" destId="{5486CB17-6359-4640-972B-2307AE1451FD}"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8F5DF023-BAC0-E446-92D8-6E442620FDA7}" type="presOf" srcId="{A336DF4E-C703-7E44-9B7D-2B36305C39E9}" destId="{5486CB17-6359-4640-972B-2307AE1451FD}" srcOrd="0" destOrd="1" presId="urn:microsoft.com/office/officeart/2005/8/layout/pyramid4"/>
    <dgm:cxn modelId="{F2AEDAD5-5889-C541-BC11-80352890049C}" type="presOf" srcId="{DCC27B66-85C3-FE47-8D25-064322B09694}" destId="{ABA76624-B35D-D14B-A925-FC2AF33A8F54}" srcOrd="0" destOrd="0" presId="urn:microsoft.com/office/officeart/2005/8/layout/pyramid4"/>
    <dgm:cxn modelId="{B367E5E9-4682-8B41-B932-04E99D576417}" srcId="{DCC27B66-85C3-FE47-8D25-064322B09694}" destId="{6C42D2F8-47A0-8941-9F6F-F92D489C5F7D}" srcOrd="2" destOrd="0" parTransId="{DD9159D3-1EB1-194C-8115-639C98917B28}" sibTransId="{91565F09-7485-AB43-97B3-9D030F5AC2E9}"/>
    <dgm:cxn modelId="{FC9A0FE8-983B-2746-A001-FE034E56FBBA}" srcId="{DCC27B66-85C3-FE47-8D25-064322B09694}" destId="{116C7FB4-35FB-8846-9E98-B49D50633C24}" srcOrd="3" destOrd="0" parTransId="{49BC4B97-2746-1148-A407-7801C7FF8918}" sibTransId="{4E186EC6-CB75-054D-BA7C-ED7CC9A64BBF}"/>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dirty="0" smtClean="0"/>
            <a:t>Economy of mechanism</a:t>
          </a:r>
          <a:endParaRPr lang="en-US" dirty="0"/>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smtClean="0"/>
            <a:t>Fail-safe defaults</a:t>
          </a:r>
          <a:endParaRPr lang="en-US"/>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smtClean="0"/>
            <a:t>Complete mediation</a:t>
          </a:r>
          <a:endParaRPr lang="en-US"/>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smtClean="0"/>
            <a:t>Open design</a:t>
          </a:r>
          <a:endParaRPr lang="en-US"/>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smtClean="0"/>
            <a:t>Separation of privilege</a:t>
          </a:r>
          <a:endParaRPr lang="en-US"/>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smtClean="0"/>
            <a:t>Least privilege</a:t>
          </a:r>
          <a:endParaRPr lang="en-US"/>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smtClean="0"/>
            <a:t>Least common mechanism</a:t>
          </a:r>
          <a:endParaRPr lang="en-US"/>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smtClean="0"/>
            <a:t>Psychological acceptability</a:t>
          </a:r>
          <a:endParaRPr lang="en-US"/>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smtClean="0"/>
            <a:t>Isolation</a:t>
          </a:r>
          <a:endParaRPr lang="en-US"/>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smtClean="0"/>
            <a:t>Encapsulation</a:t>
          </a:r>
          <a:endParaRPr lang="en-US"/>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smtClean="0"/>
            <a:t>Modularity</a:t>
          </a:r>
          <a:endParaRPr lang="en-US"/>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smtClean="0"/>
            <a:t>Layering</a:t>
          </a:r>
          <a:endParaRPr lang="en-US"/>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smtClean="0"/>
            <a:t>Least astonishment</a:t>
          </a:r>
          <a:endParaRPr lang="en-US"/>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t>
        <a:bodyPr/>
        <a:lstStyle/>
        <a:p>
          <a:endParaRPr lang="en-US"/>
        </a:p>
      </dgm:t>
    </dgm:pt>
    <dgm:pt modelId="{611726A8-9358-0A43-B76F-85F36DACEEE9}" type="pres">
      <dgm:prSet presAssocID="{D70BF98C-B50C-8643-A6AE-024963950E57}" presName="node" presStyleLbl="node1" presStyleIdx="0" presStyleCnt="13">
        <dgm:presLayoutVars>
          <dgm:bulletEnabled val="1"/>
        </dgm:presLayoutVars>
      </dgm:prSet>
      <dgm:spPr/>
      <dgm:t>
        <a:bodyPr/>
        <a:lstStyle/>
        <a:p>
          <a:endParaRPr lang="en-US"/>
        </a:p>
      </dgm:t>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t>
        <a:bodyPr/>
        <a:lstStyle/>
        <a:p>
          <a:endParaRPr lang="en-US"/>
        </a:p>
      </dgm:t>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t>
        <a:bodyPr/>
        <a:lstStyle/>
        <a:p>
          <a:endParaRPr lang="en-US"/>
        </a:p>
      </dgm:t>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t>
        <a:bodyPr/>
        <a:lstStyle/>
        <a:p>
          <a:endParaRPr lang="en-US"/>
        </a:p>
      </dgm:t>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t>
        <a:bodyPr/>
        <a:lstStyle/>
        <a:p>
          <a:endParaRPr lang="en-US"/>
        </a:p>
      </dgm:t>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t>
        <a:bodyPr/>
        <a:lstStyle/>
        <a:p>
          <a:endParaRPr lang="en-US"/>
        </a:p>
      </dgm:t>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t>
        <a:bodyPr/>
        <a:lstStyle/>
        <a:p>
          <a:endParaRPr lang="en-US"/>
        </a:p>
      </dgm:t>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t>
        <a:bodyPr/>
        <a:lstStyle/>
        <a:p>
          <a:endParaRPr lang="en-US"/>
        </a:p>
      </dgm:t>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t>
        <a:bodyPr/>
        <a:lstStyle/>
        <a:p>
          <a:endParaRPr lang="en-US"/>
        </a:p>
      </dgm:t>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t>
        <a:bodyPr/>
        <a:lstStyle/>
        <a:p>
          <a:endParaRPr lang="en-US"/>
        </a:p>
      </dgm:t>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t>
        <a:bodyPr/>
        <a:lstStyle/>
        <a:p>
          <a:endParaRPr lang="en-US"/>
        </a:p>
      </dgm:t>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t>
        <a:bodyPr/>
        <a:lstStyle/>
        <a:p>
          <a:endParaRPr lang="en-US"/>
        </a:p>
      </dgm:t>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t>
        <a:bodyPr/>
        <a:lstStyle/>
        <a:p>
          <a:endParaRPr lang="en-US"/>
        </a:p>
      </dgm:t>
    </dgm:pt>
  </dgm:ptLst>
  <dgm:cxnLst>
    <dgm:cxn modelId="{6946F5CD-D941-E847-A70A-7D0E47603300}" srcId="{A46D6E17-B7BF-824C-BE29-4AD007472F5D}" destId="{E567E81F-14C7-814B-B26D-941B1D656AAC}" srcOrd="5" destOrd="0" parTransId="{9211E4CB-3D5E-A542-B8F7-95472A846D91}" sibTransId="{B0AF1F4C-3C3A-5544-97EE-D72F635696FF}"/>
    <dgm:cxn modelId="{DEC3EC25-B918-BF46-8EF2-F4A3D6008FD0}" type="presOf" srcId="{1D1798C6-686E-2F41-A11B-059C01E3378D}" destId="{A0B7849D-961F-264D-A5CE-7438B67D1122}" srcOrd="0" destOrd="0" presId="urn:microsoft.com/office/officeart/2005/8/layout/default#4"/>
    <dgm:cxn modelId="{28149F58-367B-BE48-BE9F-2563216F3183}" srcId="{A46D6E17-B7BF-824C-BE29-4AD007472F5D}" destId="{1D1798C6-686E-2F41-A11B-059C01E3378D}" srcOrd="11" destOrd="0" parTransId="{37169BED-DCEC-C44D-9503-08C31153DBBA}" sibTransId="{7A0ABA1C-482F-7D48-8D2B-50C7BDD03E1F}"/>
    <dgm:cxn modelId="{91FF084E-A0C4-2F46-B797-2251593E0381}" type="presOf" srcId="{E096D36D-AD98-F845-A537-D72E9A9C9916}" destId="{52F98AC9-0F89-2D48-8798-491414A693F6}" srcOrd="0" destOrd="0" presId="urn:microsoft.com/office/officeart/2005/8/layout/default#4"/>
    <dgm:cxn modelId="{6C5D004A-C03D-1544-9908-320589761992}" type="presOf" srcId="{D4320D30-4FE2-C249-84DB-8F8BFA9A1BD9}" destId="{B1B04BD5-177B-994C-8DAA-F5E994C1AD6F}"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DD60D886-6ED6-E640-9E1A-567A2512B7F7}" srcId="{A46D6E17-B7BF-824C-BE29-4AD007472F5D}" destId="{4CA6C604-282D-1344-B38C-CFBCE0073494}" srcOrd="3" destOrd="0" parTransId="{24B11E8E-8C34-2446-99C8-EA8A4E787C25}" sibTransId="{4CA76AE7-1E8F-8D4F-B12E-2D3E115A2B0F}"/>
    <dgm:cxn modelId="{AC38D258-CDFF-254A-88D9-18C87C679859}" srcId="{A46D6E17-B7BF-824C-BE29-4AD007472F5D}" destId="{08CD168A-C0F8-8949-8DC7-46CF45D67DE9}" srcOrd="4" destOrd="0" parTransId="{4548DE09-9190-364E-ABB7-BC99D61D726E}" sibTransId="{5E5C19E1-63AE-6440-83FA-80083C77A908}"/>
    <dgm:cxn modelId="{899F58F0-ABF9-6845-8573-5327AFAD9D27}" srcId="{A46D6E17-B7BF-824C-BE29-4AD007472F5D}" destId="{C29F8BDF-F95A-134C-B394-16C21D92D78D}" srcOrd="8" destOrd="0" parTransId="{78FC66A3-CDB6-D54E-BA04-330A84832959}" sibTransId="{CD4468C9-9F52-BD45-9A59-128F3131B969}"/>
    <dgm:cxn modelId="{F6105177-E119-104E-B7AE-6B1A7ED04DE0}" srcId="{A46D6E17-B7BF-824C-BE29-4AD007472F5D}" destId="{5A3EAC2E-6D1D-A24A-854F-4D6F7DC3147D}" srcOrd="12" destOrd="0" parTransId="{17B5ADC4-E5DD-F144-830E-818164355CC5}" sibTransId="{91872233-225E-3C47-9AF8-A58AB197D25C}"/>
    <dgm:cxn modelId="{B63ADE83-BEDC-FD4A-9F4E-E0244415F892}" type="presOf" srcId="{4CA6C604-282D-1344-B38C-CFBCE0073494}" destId="{8AB866F8-93B3-154E-8C5A-E2CEC0C96E62}" srcOrd="0" destOrd="0" presId="urn:microsoft.com/office/officeart/2005/8/layout/default#4"/>
    <dgm:cxn modelId="{4A03EC88-F1F4-0A4B-BB5F-DA5DE3771C15}" type="presOf" srcId="{E567E81F-14C7-814B-B26D-941B1D656AAC}" destId="{34FB9B6E-2E7E-9245-9EF2-80839558FCD6}" srcOrd="0" destOrd="0" presId="urn:microsoft.com/office/officeart/2005/8/layout/default#4"/>
    <dgm:cxn modelId="{D16AB7F1-23E0-104C-88B6-47BAB3642626}" type="presOf" srcId="{C29F8BDF-F95A-134C-B394-16C21D92D78D}" destId="{7474431D-58B3-DF42-926D-B237B2FCDD16}"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0B0A47DA-7DC7-CD40-8FE8-1D70DE74F3BC}" srcId="{A46D6E17-B7BF-824C-BE29-4AD007472F5D}" destId="{D4320D30-4FE2-C249-84DB-8F8BFA9A1BD9}" srcOrd="9" destOrd="0" parTransId="{78D17913-4DDB-2945-955C-00FCF4D15E87}" sibTransId="{C8CCA590-7D40-4E4A-89DB-9795285B4113}"/>
    <dgm:cxn modelId="{D57BEAB8-C184-4E47-9F18-6A1BA731CCAB}" type="presOf" srcId="{08CD168A-C0F8-8949-8DC7-46CF45D67DE9}" destId="{AECCD729-44C3-8B48-8C82-1997BFB2D633}"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CBF39CD6-1AF2-A74F-915F-2E004DF2527E}" type="presOf" srcId="{D70BF98C-B50C-8643-A6AE-024963950E57}" destId="{611726A8-9358-0A43-B76F-85F36DACEEE9}"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A0E49EF-9AC9-044C-92D9-5033947F2361}" srcId="{A46D6E17-B7BF-824C-BE29-4AD007472F5D}" destId="{13885327-A068-D148-94E8-318EBCB4FCDA}" srcOrd="10" destOrd="0" parTransId="{AF9FC8F9-44C6-184B-A09C-6A888E043193}" sibTransId="{9CB3F203-E4CB-894F-9EAF-D99AC14E4DE1}"/>
    <dgm:cxn modelId="{940EF8DD-3B3E-5F4F-934D-1C3EE71780BF}" type="presOf" srcId="{5A3EAC2E-6D1D-A24A-854F-4D6F7DC3147D}" destId="{37004563-4480-D546-AC4C-71146CE2D80C}" srcOrd="0" destOrd="0" presId="urn:microsoft.com/office/officeart/2005/8/layout/default#4"/>
    <dgm:cxn modelId="{C0E17A79-0477-D743-AE34-D689E355BE02}" srcId="{A46D6E17-B7BF-824C-BE29-4AD007472F5D}" destId="{E096D36D-AD98-F845-A537-D72E9A9C9916}" srcOrd="6" destOrd="0" parTransId="{130B5AA2-3795-B943-AF55-5B4C5AEDB64E}" sibTransId="{08D19ED3-9C50-C644-85B7-C5F7B2F4BC3E}"/>
    <dgm:cxn modelId="{4010ECDA-595A-FF40-B1D5-78F769B255BA}" srcId="{A46D6E17-B7BF-824C-BE29-4AD007472F5D}" destId="{62F226FD-328D-104F-882C-20434A601B96}" srcOrd="7" destOrd="0" parTransId="{CE850696-1DE7-8948-BC47-DEE8B6096C41}" sibTransId="{D7155151-D173-1B42-8366-B5D905A6890C}"/>
    <dgm:cxn modelId="{25C307A2-BF20-4947-A4D7-536E3759A702}" type="presOf" srcId="{A46D6E17-B7BF-824C-BE29-4AD007472F5D}" destId="{C8E2AC23-C7B3-C249-AD66-9F942D776EAB}"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dgm:t>
        <a:bodyPr/>
        <a:lstStyle/>
        <a:p>
          <a:pPr rtl="0"/>
          <a:r>
            <a:rPr lang="en-US" dirty="0" smtClean="0"/>
            <a:t>Consist of the reachable and exploitable vulnerabilities in a system</a:t>
          </a:r>
          <a:endParaRPr lang="en-US" dirty="0"/>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dgm:t>
        <a:bodyPr/>
        <a:lstStyle/>
        <a:p>
          <a:pPr rtl="0"/>
          <a:r>
            <a:rPr lang="en-US" dirty="0" smtClean="0"/>
            <a:t>Examples:</a:t>
          </a:r>
          <a:endParaRPr lang="en-US" dirty="0"/>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custT="1"/>
      <dgm:spPr/>
      <dgm:t>
        <a:bodyPr/>
        <a:lstStyle/>
        <a:p>
          <a:pPr rtl="0"/>
          <a:r>
            <a:rPr lang="en-US" sz="1800" dirty="0" smtClean="0"/>
            <a:t>Open ports </a:t>
          </a:r>
          <a:r>
            <a:rPr lang="en-US" sz="1800" dirty="0" smtClean="0"/>
            <a:t> and </a:t>
          </a:r>
          <a:r>
            <a:rPr lang="en-US" sz="1800" dirty="0" smtClean="0"/>
            <a:t>code listening on those ports</a:t>
          </a:r>
          <a:endParaRPr lang="en-US" sz="1800" dirty="0"/>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custT="1"/>
      <dgm:spPr/>
      <dgm:t>
        <a:bodyPr/>
        <a:lstStyle/>
        <a:p>
          <a:pPr rtl="0"/>
          <a:r>
            <a:rPr lang="en-US" sz="2000" dirty="0" smtClean="0"/>
            <a:t>Services available on the inside of a firewall</a:t>
          </a:r>
          <a:endParaRPr lang="en-US" sz="2000" dirty="0"/>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custT="1"/>
      <dgm:spPr/>
      <dgm:t>
        <a:bodyPr/>
        <a:lstStyle/>
        <a:p>
          <a:pPr rtl="0"/>
          <a:r>
            <a:rPr lang="en-US" sz="1800" dirty="0" smtClean="0"/>
            <a:t>Code that processes incoming data, email, XML, office documents, </a:t>
          </a:r>
          <a:r>
            <a:rPr lang="en-US" sz="1800" dirty="0" err="1" smtClean="0"/>
            <a:t>etc</a:t>
          </a:r>
          <a:endParaRPr lang="en-US" sz="1800" dirty="0"/>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custT="1"/>
      <dgm:spPr/>
      <dgm:t>
        <a:bodyPr/>
        <a:lstStyle/>
        <a:p>
          <a:pPr rtl="0"/>
          <a:r>
            <a:rPr lang="en-US" sz="1800" dirty="0" smtClean="0"/>
            <a:t>Interfaces, SQL, and Web forms</a:t>
          </a:r>
          <a:endParaRPr lang="en-US" sz="1800" dirty="0"/>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custT="1"/>
      <dgm:spPr/>
      <dgm:t>
        <a:bodyPr/>
        <a:lstStyle/>
        <a:p>
          <a:pPr rtl="0"/>
          <a:r>
            <a:rPr lang="en-US" sz="1800" dirty="0" smtClean="0"/>
            <a:t>An employee with access to sensitive information vulnerable to a social engineering attack</a:t>
          </a:r>
          <a:endParaRPr lang="en-US" sz="1800" dirty="0"/>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t>
        <a:bodyPr/>
        <a:lstStyle/>
        <a:p>
          <a:endParaRPr lang="en-US"/>
        </a:p>
      </dgm:t>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custLinFactNeighborY="2197"/>
      <dgm:spPr/>
      <dgm:t>
        <a:bodyPr/>
        <a:lstStyle/>
        <a:p>
          <a:endParaRPr lang="en-US"/>
        </a:p>
      </dgm:t>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custLinFactNeighborY="4279"/>
      <dgm:spPr/>
      <dgm:t>
        <a:bodyPr/>
        <a:lstStyle/>
        <a:p>
          <a:endParaRPr lang="en-US"/>
        </a:p>
      </dgm:t>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custScaleY="164274" custLinFactX="-441" custLinFactNeighborX="-100000" custLinFactNeighborY="-15612">
        <dgm:presLayoutVars>
          <dgm:bulletEnabled val="1"/>
        </dgm:presLayoutVars>
      </dgm:prSet>
      <dgm:spPr/>
      <dgm:t>
        <a:bodyPr/>
        <a:lstStyle/>
        <a:p>
          <a:endParaRPr lang="en-US"/>
        </a:p>
      </dgm:t>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custScaleY="164274" custLinFactNeighborX="-33370" custLinFactNeighborY="-14041">
        <dgm:presLayoutVars>
          <dgm:bulletEnabled val="1"/>
        </dgm:presLayoutVars>
      </dgm:prSet>
      <dgm:spPr/>
      <dgm:t>
        <a:bodyPr/>
        <a:lstStyle/>
        <a:p>
          <a:endParaRPr lang="en-US"/>
        </a:p>
      </dgm:t>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custScaleY="163798" custLinFactNeighborX="8501" custLinFactNeighborY="-13803">
        <dgm:presLayoutVars>
          <dgm:bulletEnabled val="1"/>
        </dgm:presLayoutVars>
      </dgm:prSet>
      <dgm:spPr/>
      <dgm:t>
        <a:bodyPr/>
        <a:lstStyle/>
        <a:p>
          <a:endParaRPr lang="en-US"/>
        </a:p>
      </dgm:t>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custScaleY="170004" custLinFactX="-711" custLinFactNeighborX="-100000" custLinFactNeighborY="-14935">
        <dgm:presLayoutVars>
          <dgm:bulletEnabled val="1"/>
        </dgm:presLayoutVars>
      </dgm:prSet>
      <dgm:spPr/>
      <dgm:t>
        <a:bodyPr/>
        <a:lstStyle/>
        <a:p>
          <a:endParaRPr lang="en-US"/>
        </a:p>
      </dgm:t>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custScaleY="164274" custLinFactX="-4078" custLinFactNeighborX="-100000" custLinFactNeighborY="-14041">
        <dgm:presLayoutVars>
          <dgm:bulletEnabled val="1"/>
        </dgm:presLayoutVars>
      </dgm:prSet>
      <dgm:spPr/>
      <dgm:t>
        <a:bodyPr/>
        <a:lstStyle/>
        <a:p>
          <a:endParaRPr lang="en-US"/>
        </a:p>
      </dgm:t>
    </dgm:pt>
  </dgm:ptLst>
  <dgm:cxnLst>
    <dgm:cxn modelId="{D922F51A-6D09-B643-8B3B-1BEDCD0A3368}" srcId="{369D9B49-088E-4049-AFE8-BDD9A09712D8}" destId="{2E7A3773-9723-6746-89EE-4BD599F03A66}" srcOrd="2" destOrd="0" parTransId="{23E5AE05-CA84-DE49-8ED4-EE46582FCBFE}" sibTransId="{3F272D46-AE1F-E94C-8349-CFC55454D6BE}"/>
    <dgm:cxn modelId="{CCCE40D0-DC63-0B42-942C-86F501F4CEE4}" srcId="{369D9B49-088E-4049-AFE8-BDD9A09712D8}" destId="{FF1D8BF0-5C3D-1549-91D1-99CBD35D7090}" srcOrd="4" destOrd="0" parTransId="{2ACF553A-D933-E542-A11F-BC32B7F85A91}" sibTransId="{D6C72BDB-CD00-7C47-8969-28EA57CB145C}"/>
    <dgm:cxn modelId="{4DFC64A4-464E-BF43-9487-B919811B920A}" type="presOf" srcId="{575760FD-0991-0140-8E0D-1F548EE4C9F0}" destId="{36D2E5FA-5779-2546-8D3D-708A30C558F1}" srcOrd="0" destOrd="0" presId="urn:microsoft.com/office/officeart/2005/8/layout/target2"/>
    <dgm:cxn modelId="{A45BA65D-CD08-9C4F-93F0-2686C551A261}" srcId="{8C1B5F9E-09D5-0448-B1E4-B564B0C4FE53}" destId="{46A94791-ACA4-B545-8FFC-5AF595C52E55}" srcOrd="0" destOrd="0" parTransId="{6DB1907E-9997-0A4F-AC70-02B59990DF92}" sibTransId="{2EAC0D83-46D7-6F40-8FBF-26F22C09DA2D}"/>
    <dgm:cxn modelId="{44B15267-CB5F-8841-979D-61F16BA971B4}" type="presOf" srcId="{FF1D8BF0-5C3D-1549-91D1-99CBD35D7090}" destId="{E39960A6-9FDD-B449-80EE-E04874F6DE7F}" srcOrd="0" destOrd="0" presId="urn:microsoft.com/office/officeart/2005/8/layout/target2"/>
    <dgm:cxn modelId="{4D3A12DE-D6C0-6B43-B239-50101F76354E}" type="presOf" srcId="{46A94791-ACA4-B545-8FFC-5AF595C52E55}" destId="{E17CFA68-B976-2A49-A3AB-9ABCA1DED13A}" srcOrd="0" destOrd="0" presId="urn:microsoft.com/office/officeart/2005/8/layout/target2"/>
    <dgm:cxn modelId="{D0AC6B5C-CED4-4343-8832-5B3ECBABE9E5}" srcId="{369D9B49-088E-4049-AFE8-BDD9A09712D8}" destId="{8C1529F2-7A60-984C-91D1-FDF1A95DDC5E}" srcOrd="1" destOrd="0" parTransId="{48FAC081-5237-2848-A905-4C0A938D0FA5}" sibTransId="{72397627-C969-064E-BF21-A224469485C1}"/>
    <dgm:cxn modelId="{57A7B46E-7373-4E49-A940-A0EB754ACBE2}" srcId="{369D9B49-088E-4049-AFE8-BDD9A09712D8}" destId="{575760FD-0991-0140-8E0D-1F548EE4C9F0}" srcOrd="0" destOrd="0" parTransId="{CEF2CB82-8C51-4543-BDBD-3E589E4CB209}" sibTransId="{6A323F0E-4FD3-AA4D-BD94-0C022F8C81A4}"/>
    <dgm:cxn modelId="{7245DC45-7C13-314E-BB05-8DA93709A522}" type="presOf" srcId="{369D9B49-088E-4049-AFE8-BDD9A09712D8}" destId="{2838DE06-4342-6445-9DD7-7B290D51E361}" srcOrd="0" destOrd="0" presId="urn:microsoft.com/office/officeart/2005/8/layout/target2"/>
    <dgm:cxn modelId="{D6BE6973-147F-D847-B11B-ABD9471F1CE0}" type="presOf" srcId="{8C1529F2-7A60-984C-91D1-FDF1A95DDC5E}" destId="{12DBDAB8-4930-8246-9268-6B6F0F95CC4D}"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152737EE-3597-0E46-805A-4D79A27A3794}" type="presOf" srcId="{8C1B5F9E-09D5-0448-B1E4-B564B0C4FE53}" destId="{2D6E6815-1DB1-7B47-B309-99DA0362CF13}"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B6C2DD2C-2FDC-034A-9281-3757A3323AAA}" srcId="{369D9B49-088E-4049-AFE8-BDD9A09712D8}" destId="{CBC9C71D-7CA5-2E4C-B87E-E608D4E93C51}" srcOrd="3" destOrd="0" parTransId="{5F2E6F7F-9D16-C345-88E0-7DC2F5239A26}" sibTransId="{175DD8EC-264F-DB4A-8287-9316507991BC}"/>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smtClean="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custT="1"/>
      <dgm:spPr/>
      <dgm:t>
        <a:bodyPr/>
        <a:lstStyle/>
        <a:p>
          <a:pPr rtl="0"/>
          <a:r>
            <a:rPr lang="en-US" sz="1400" b="1" dirty="0" smtClean="0">
              <a:latin typeface="+mj-lt"/>
            </a:rPr>
            <a:t>Vulnerabilities over an enterprise network, wide-area network, or the Internet</a:t>
          </a:r>
          <a:endParaRPr lang="en-US" sz="1400"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custT="1"/>
      <dgm:spPr/>
      <dgm:t>
        <a:bodyPr/>
        <a:lstStyle/>
        <a:p>
          <a:pPr rtl="0"/>
          <a:r>
            <a:rPr lang="en-US" sz="1200" b="1" dirty="0" smtClean="0">
              <a:latin typeface="+mj-lt"/>
            </a:rPr>
            <a:t>Included in this category are network protocol </a:t>
          </a:r>
          <a:r>
            <a:rPr lang="en-US" sz="1200" b="1" dirty="0" smtClean="0">
              <a:latin typeface="+mj-lt"/>
            </a:rPr>
            <a:t>vulnerabilities, </a:t>
          </a:r>
          <a:r>
            <a:rPr lang="en-US" sz="1200" b="1" dirty="0" smtClean="0">
              <a:latin typeface="+mj-lt"/>
            </a:rPr>
            <a:t>disruption of communications </a:t>
          </a:r>
          <a:r>
            <a:rPr lang="en-US" sz="1200" b="1" dirty="0" smtClean="0">
              <a:latin typeface="+mj-lt"/>
            </a:rPr>
            <a:t>links etc.</a:t>
          </a:r>
          <a:endParaRPr lang="en-US" sz="1200"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smtClean="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smtClean="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smtClean="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smtClean="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smtClean="0">
              <a:latin typeface="+mj-lt"/>
            </a:rPr>
            <a:t>Vulnerabilities created by </a:t>
          </a:r>
          <a:r>
            <a:rPr lang="en-US" b="1" dirty="0" smtClean="0">
              <a:latin typeface="+mj-lt"/>
            </a:rPr>
            <a:t>inside personnel </a:t>
          </a:r>
          <a:r>
            <a:rPr lang="en-US" b="1" dirty="0" smtClean="0">
              <a:latin typeface="+mj-lt"/>
            </a:rPr>
            <a:t>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t>
        <a:bodyPr/>
        <a:lstStyle/>
        <a:p>
          <a:endParaRPr lang="en-US"/>
        </a:p>
      </dgm:t>
    </dgm:pt>
    <dgm:pt modelId="{0CA2AB85-0DDC-A04A-AD11-DE65018085FC}" type="pres">
      <dgm:prSet presAssocID="{89167F91-235A-744D-9245-B6F9D636B5B3}" presName="compNode" presStyleCnt="0"/>
      <dgm:spPr/>
      <dgm:t>
        <a:bodyPr/>
        <a:lstStyle/>
        <a:p>
          <a:endParaRPr lang="en-US"/>
        </a:p>
      </dgm:t>
    </dgm:pt>
    <dgm:pt modelId="{E63067EB-4F1D-B448-9A77-0795A8FA027E}" type="pres">
      <dgm:prSet presAssocID="{89167F91-235A-744D-9245-B6F9D636B5B3}" presName="aNode" presStyleLbl="bgShp" presStyleIdx="0" presStyleCnt="3"/>
      <dgm:spPr/>
      <dgm:t>
        <a:bodyPr/>
        <a:lstStyle/>
        <a:p>
          <a:endParaRPr lang="en-US"/>
        </a:p>
      </dgm:t>
    </dgm:pt>
    <dgm:pt modelId="{3BBE7FE7-A0EE-9D40-B729-6BAABD4B097C}" type="pres">
      <dgm:prSet presAssocID="{89167F91-235A-744D-9245-B6F9D636B5B3}" presName="textNode" presStyleLbl="bgShp" presStyleIdx="0" presStyleCnt="3"/>
      <dgm:spPr/>
      <dgm:t>
        <a:bodyPr/>
        <a:lstStyle/>
        <a:p>
          <a:endParaRPr lang="en-US"/>
        </a:p>
      </dgm:t>
    </dgm:pt>
    <dgm:pt modelId="{98BDAFEC-55F5-3541-8E60-8057A01BE74C}" type="pres">
      <dgm:prSet presAssocID="{89167F91-235A-744D-9245-B6F9D636B5B3}" presName="compChildNode" presStyleCnt="0"/>
      <dgm:spPr/>
      <dgm:t>
        <a:bodyPr/>
        <a:lstStyle/>
        <a:p>
          <a:endParaRPr lang="en-US"/>
        </a:p>
      </dgm:t>
    </dgm:pt>
    <dgm:pt modelId="{B6240192-C150-8D42-B729-2EDC6B1D8638}" type="pres">
      <dgm:prSet presAssocID="{89167F91-235A-744D-9245-B6F9D636B5B3}" presName="theInnerList" presStyleCnt="0"/>
      <dgm:spPr/>
      <dgm:t>
        <a:bodyPr/>
        <a:lstStyle/>
        <a:p>
          <a:endParaRPr lang="en-US"/>
        </a:p>
      </dgm:t>
    </dgm:pt>
    <dgm:pt modelId="{7A4BD44D-6CE4-5347-9FEC-1A3685D77B89}" type="pres">
      <dgm:prSet presAssocID="{37720B62-E9E1-614A-AA3F-7B92EBDFBDE9}" presName="childNode" presStyleLbl="node1" presStyleIdx="0" presStyleCnt="5">
        <dgm:presLayoutVars>
          <dgm:bulletEnabled val="1"/>
        </dgm:presLayoutVars>
      </dgm:prSet>
      <dgm:spPr/>
      <dgm:t>
        <a:bodyPr/>
        <a:lstStyle/>
        <a:p>
          <a:endParaRPr lang="en-US"/>
        </a:p>
      </dgm:t>
    </dgm:pt>
    <dgm:pt modelId="{303EA37F-E2A4-E940-BB24-A3C832E7A81A}" type="pres">
      <dgm:prSet presAssocID="{37720B62-E9E1-614A-AA3F-7B92EBDFBDE9}" presName="aSpace2" presStyleCnt="0"/>
      <dgm:spPr/>
      <dgm:t>
        <a:bodyPr/>
        <a:lstStyle/>
        <a:p>
          <a:endParaRPr lang="en-US"/>
        </a:p>
      </dgm:t>
    </dgm:pt>
    <dgm:pt modelId="{8247C684-645B-1644-B256-E95D7D0B78A4}" type="pres">
      <dgm:prSet presAssocID="{842FBA2F-4E84-A04C-AF36-955EAC4A4A07}" presName="childNode" presStyleLbl="node1" presStyleIdx="1" presStyleCnt="5">
        <dgm:presLayoutVars>
          <dgm:bulletEnabled val="1"/>
        </dgm:presLayoutVars>
      </dgm:prSet>
      <dgm:spPr/>
      <dgm:t>
        <a:bodyPr/>
        <a:lstStyle/>
        <a:p>
          <a:endParaRPr lang="en-US"/>
        </a:p>
      </dgm:t>
    </dgm:pt>
    <dgm:pt modelId="{194FA8FB-D3DD-CA43-AB43-0C5E4B0DF63A}" type="pres">
      <dgm:prSet presAssocID="{89167F91-235A-744D-9245-B6F9D636B5B3}" presName="aSpace" presStyleCnt="0"/>
      <dgm:spPr/>
      <dgm:t>
        <a:bodyPr/>
        <a:lstStyle/>
        <a:p>
          <a:endParaRPr lang="en-US"/>
        </a:p>
      </dgm:t>
    </dgm:pt>
    <dgm:pt modelId="{938F4876-B05B-7E47-AA9F-F84483A83CAC}" type="pres">
      <dgm:prSet presAssocID="{A3641FEB-1257-3B44-A254-D9D9B8F01C9F}" presName="compNode" presStyleCnt="0"/>
      <dgm:spPr/>
      <dgm:t>
        <a:bodyPr/>
        <a:lstStyle/>
        <a:p>
          <a:endParaRPr lang="en-US"/>
        </a:p>
      </dgm:t>
    </dgm:pt>
    <dgm:pt modelId="{9C7D5EC8-2DD1-F448-BA8E-DF12CE942EAF}" type="pres">
      <dgm:prSet presAssocID="{A3641FEB-1257-3B44-A254-D9D9B8F01C9F}" presName="aNode" presStyleLbl="bgShp" presStyleIdx="1" presStyleCnt="3"/>
      <dgm:spPr/>
      <dgm:t>
        <a:bodyPr/>
        <a:lstStyle/>
        <a:p>
          <a:endParaRPr lang="en-US"/>
        </a:p>
      </dgm:t>
    </dgm:pt>
    <dgm:pt modelId="{FA920D83-900A-484E-A74A-9A64CD1F5BCC}" type="pres">
      <dgm:prSet presAssocID="{A3641FEB-1257-3B44-A254-D9D9B8F01C9F}" presName="textNode" presStyleLbl="bgShp" presStyleIdx="1" presStyleCnt="3"/>
      <dgm:spPr/>
      <dgm:t>
        <a:bodyPr/>
        <a:lstStyle/>
        <a:p>
          <a:endParaRPr lang="en-US"/>
        </a:p>
      </dgm:t>
    </dgm:pt>
    <dgm:pt modelId="{28D00A57-11CC-CA4C-9590-2A85C5BFE8C3}" type="pres">
      <dgm:prSet presAssocID="{A3641FEB-1257-3B44-A254-D9D9B8F01C9F}" presName="compChildNode" presStyleCnt="0"/>
      <dgm:spPr/>
      <dgm:t>
        <a:bodyPr/>
        <a:lstStyle/>
        <a:p>
          <a:endParaRPr lang="en-US"/>
        </a:p>
      </dgm:t>
    </dgm:pt>
    <dgm:pt modelId="{28CF60C6-29EF-CE4A-9A26-1E7A20B54391}" type="pres">
      <dgm:prSet presAssocID="{A3641FEB-1257-3B44-A254-D9D9B8F01C9F}" presName="theInnerList" presStyleCnt="0"/>
      <dgm:spPr/>
      <dgm:t>
        <a:bodyPr/>
        <a:lstStyle/>
        <a:p>
          <a:endParaRPr lang="en-US"/>
        </a:p>
      </dgm:t>
    </dgm:pt>
    <dgm:pt modelId="{42695345-8D29-D74B-BAC8-002DF12F6166}" type="pres">
      <dgm:prSet presAssocID="{63C30692-DEEC-F140-BD07-ECDB341176CB}" presName="childNode" presStyleLbl="node1" presStyleIdx="2" presStyleCnt="5">
        <dgm:presLayoutVars>
          <dgm:bulletEnabled val="1"/>
        </dgm:presLayoutVars>
      </dgm:prSet>
      <dgm:spPr/>
      <dgm:t>
        <a:bodyPr/>
        <a:lstStyle/>
        <a:p>
          <a:endParaRPr lang="en-US"/>
        </a:p>
      </dgm:t>
    </dgm:pt>
    <dgm:pt modelId="{CA485DB6-D912-B94F-B30C-EBC410733541}" type="pres">
      <dgm:prSet presAssocID="{63C30692-DEEC-F140-BD07-ECDB341176CB}" presName="aSpace2" presStyleCnt="0"/>
      <dgm:spPr/>
      <dgm:t>
        <a:bodyPr/>
        <a:lstStyle/>
        <a:p>
          <a:endParaRPr lang="en-US"/>
        </a:p>
      </dgm:t>
    </dgm:pt>
    <dgm:pt modelId="{011F6C54-FAC5-8946-9EC9-CB597C7FF91F}" type="pres">
      <dgm:prSet presAssocID="{9DF6E4F5-A23F-C24B-97C3-3EEC41183622}" presName="childNode" presStyleLbl="node1" presStyleIdx="3" presStyleCnt="5">
        <dgm:presLayoutVars>
          <dgm:bulletEnabled val="1"/>
        </dgm:presLayoutVars>
      </dgm:prSet>
      <dgm:spPr/>
      <dgm:t>
        <a:bodyPr/>
        <a:lstStyle/>
        <a:p>
          <a:endParaRPr lang="en-US"/>
        </a:p>
      </dgm:t>
    </dgm:pt>
    <dgm:pt modelId="{4F7AC969-A476-DE4D-9280-B1F0622805A3}" type="pres">
      <dgm:prSet presAssocID="{A3641FEB-1257-3B44-A254-D9D9B8F01C9F}" presName="aSpace" presStyleCnt="0"/>
      <dgm:spPr/>
      <dgm:t>
        <a:bodyPr/>
        <a:lstStyle/>
        <a:p>
          <a:endParaRPr lang="en-US"/>
        </a:p>
      </dgm:t>
    </dgm:pt>
    <dgm:pt modelId="{492A0DF8-219B-4049-AC9B-91B780821244}" type="pres">
      <dgm:prSet presAssocID="{5933685F-6087-E847-9028-9377B069FCC1}" presName="compNode" presStyleCnt="0"/>
      <dgm:spPr/>
      <dgm:t>
        <a:bodyPr/>
        <a:lstStyle/>
        <a:p>
          <a:endParaRPr lang="en-US"/>
        </a:p>
      </dgm:t>
    </dgm:pt>
    <dgm:pt modelId="{9BCA6787-FFE4-7C46-8C53-C6D43EFE6024}" type="pres">
      <dgm:prSet presAssocID="{5933685F-6087-E847-9028-9377B069FCC1}" presName="aNode" presStyleLbl="bgShp" presStyleIdx="2" presStyleCnt="3"/>
      <dgm:spPr/>
      <dgm:t>
        <a:bodyPr/>
        <a:lstStyle/>
        <a:p>
          <a:endParaRPr lang="en-US"/>
        </a:p>
      </dgm:t>
    </dgm:pt>
    <dgm:pt modelId="{DACAC101-4F05-B54B-9300-160835F2A243}" type="pres">
      <dgm:prSet presAssocID="{5933685F-6087-E847-9028-9377B069FCC1}" presName="textNode" presStyleLbl="bgShp" presStyleIdx="2" presStyleCnt="3"/>
      <dgm:spPr/>
      <dgm:t>
        <a:bodyPr/>
        <a:lstStyle/>
        <a:p>
          <a:endParaRPr lang="en-US"/>
        </a:p>
      </dgm:t>
    </dgm:pt>
    <dgm:pt modelId="{FA4B6A31-EF27-144F-A3D0-DC376EDC0BF5}" type="pres">
      <dgm:prSet presAssocID="{5933685F-6087-E847-9028-9377B069FCC1}" presName="compChildNode" presStyleCnt="0"/>
      <dgm:spPr/>
      <dgm:t>
        <a:bodyPr/>
        <a:lstStyle/>
        <a:p>
          <a:endParaRPr lang="en-US"/>
        </a:p>
      </dgm:t>
    </dgm:pt>
    <dgm:pt modelId="{D59D8ABA-ABD1-4845-BAE7-F68B568A72D3}" type="pres">
      <dgm:prSet presAssocID="{5933685F-6087-E847-9028-9377B069FCC1}" presName="theInnerList" presStyleCnt="0"/>
      <dgm:spPr/>
      <dgm:t>
        <a:bodyPr/>
        <a:lstStyle/>
        <a:p>
          <a:endParaRPr lang="en-US"/>
        </a:p>
      </dgm:t>
    </dgm:pt>
    <dgm:pt modelId="{A3BBF5FA-65ED-2349-816D-13B311289DA7}" type="pres">
      <dgm:prSet presAssocID="{FCECB32F-7782-A444-A054-13F565B4A20D}" presName="childNode" presStyleLbl="node1" presStyleIdx="4" presStyleCnt="5">
        <dgm:presLayoutVars>
          <dgm:bulletEnabled val="1"/>
        </dgm:presLayoutVars>
      </dgm:prSet>
      <dgm:spPr/>
      <dgm:t>
        <a:bodyPr/>
        <a:lstStyle/>
        <a:p>
          <a:endParaRPr lang="en-US"/>
        </a:p>
      </dgm:t>
    </dgm:pt>
  </dgm:ptLst>
  <dgm:cxnLst>
    <dgm:cxn modelId="{5FB218B8-5F33-EF48-A56D-D51CD1C00691}" type="presOf" srcId="{FEF3A288-F1AD-4A49-ACD8-BA9890645C20}" destId="{5993EB81-EC6C-D148-83DA-556D791E66C2}" srcOrd="0" destOrd="0" presId="urn:microsoft.com/office/officeart/2005/8/layout/lProcess2"/>
    <dgm:cxn modelId="{742E8CA8-F4BF-774B-ACE0-C618883EE268}" type="presOf" srcId="{89167F91-235A-744D-9245-B6F9D636B5B3}" destId="{E63067EB-4F1D-B448-9A77-0795A8FA027E}"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37AFA626-3E42-A844-A618-AC03337523E1}" type="presOf" srcId="{FCECB32F-7782-A444-A054-13F565B4A20D}" destId="{A3BBF5FA-65ED-2349-816D-13B311289DA7}"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4FB3E80B-0481-0B45-98A8-8D81C5580FBF}" srcId="{5933685F-6087-E847-9028-9377B069FCC1}" destId="{FCECB32F-7782-A444-A054-13F565B4A20D}" srcOrd="0" destOrd="0" parTransId="{ADD5AF9C-2132-224D-9883-66FA78C4EFFC}" sibTransId="{0DF24165-D425-4D40-8CA4-7FB899782DBD}"/>
    <dgm:cxn modelId="{F4C2620F-ED79-7049-9DDC-606318D713B6}" type="presOf" srcId="{5933685F-6087-E847-9028-9377B069FCC1}" destId="{9BCA6787-FFE4-7C46-8C53-C6D43EFE6024}" srcOrd="0" destOrd="0" presId="urn:microsoft.com/office/officeart/2005/8/layout/lProcess2"/>
    <dgm:cxn modelId="{4038B00E-0BA5-6542-92D6-303768C0BB32}" type="presOf" srcId="{5933685F-6087-E847-9028-9377B069FCC1}" destId="{DACAC101-4F05-B54B-9300-160835F2A243}" srcOrd="1" destOrd="0" presId="urn:microsoft.com/office/officeart/2005/8/layout/lProcess2"/>
    <dgm:cxn modelId="{C2CE7044-1817-3C4F-8C47-0101E7966C8B}" type="presOf" srcId="{A3641FEB-1257-3B44-A254-D9D9B8F01C9F}" destId="{FA920D83-900A-484E-A74A-9A64CD1F5BCC}" srcOrd="1" destOrd="0" presId="urn:microsoft.com/office/officeart/2005/8/layout/lProcess2"/>
    <dgm:cxn modelId="{0CBB8293-D55A-E94F-89D1-4C58FB0D775D}" srcId="{FEF3A288-F1AD-4A49-ACD8-BA9890645C20}" destId="{89167F91-235A-744D-9245-B6F9D636B5B3}" srcOrd="0" destOrd="0" parTransId="{8F0AAEB4-EE3D-864C-9368-C9CA75D59B39}" sibTransId="{1938C481-004A-5441-8A64-53F82A57B059}"/>
    <dgm:cxn modelId="{5374D7E3-2839-2A45-B04A-B5A525359318}" type="presOf" srcId="{63C30692-DEEC-F140-BD07-ECDB341176CB}" destId="{42695345-8D29-D74B-BAC8-002DF12F6166}"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D00C4AA4-FE7E-DF42-BEFB-8A29EE00D2AC}" srcId="{FEF3A288-F1AD-4A49-ACD8-BA9890645C20}" destId="{A3641FEB-1257-3B44-A254-D9D9B8F01C9F}" srcOrd="1" destOrd="0" parTransId="{D9506F8D-8818-FA40-B3E7-68AE3A9C2763}" sibTransId="{34C38A9F-8601-E64D-854D-C3CAA2E65680}"/>
    <dgm:cxn modelId="{C42BF721-DD49-8D46-BED4-D3DBCDCE2C4C}" srcId="{89167F91-235A-744D-9245-B6F9D636B5B3}" destId="{842FBA2F-4E84-A04C-AF36-955EAC4A4A07}" srcOrd="1" destOrd="0" parTransId="{56E94991-F31F-1043-86DB-B8D898BECF97}" sibTransId="{B45786AD-10B5-A040-ABA1-4BA8652384E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smtClean="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smtClean="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smtClean="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smtClean="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smtClean="0">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smtClean="0">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smtClean="0">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smtClean="0">
              <a:latin typeface="+mj-lt"/>
            </a:rPr>
            <a:t>Recovery </a:t>
          </a:r>
          <a:endParaRPr lang="en-US">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smtClean="0">
              <a:latin typeface="+mj-lt"/>
            </a:rPr>
            <a:t>Assurance</a:t>
          </a:r>
          <a:endParaRPr lang="en-US">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smtClean="0">
              <a:latin typeface="+mj-lt"/>
            </a:rPr>
            <a:t>The degree of confidence one has that the security measures, both technical and operational, work as intended to protect the system and the information it processes</a:t>
          </a:r>
          <a:endParaRPr lang="en-US"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smtClean="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smtClean="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FA0D7370-BC55-1041-AD08-93278E963805}" type="pres">
      <dgm:prSet presAssocID="{E6DF5A81-6B6D-294F-98CB-20EF93608176}" presName="matrix" presStyleCnt="0">
        <dgm:presLayoutVars>
          <dgm:chMax val="1"/>
          <dgm:dir/>
          <dgm:resizeHandles val="exact"/>
        </dgm:presLayoutVars>
      </dgm:prSet>
      <dgm:spPr/>
      <dgm:t>
        <a:bodyPr/>
        <a:lstStyle/>
        <a:p>
          <a:endParaRPr lang="en-US"/>
        </a:p>
      </dgm:t>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t>
        <a:bodyPr/>
        <a:lstStyle/>
        <a:p>
          <a:endParaRPr lang="en-US"/>
        </a:p>
      </dgm:t>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t>
        <a:bodyPr/>
        <a:lstStyle/>
        <a:p>
          <a:endParaRPr lang="en-US"/>
        </a:p>
      </dgm:t>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t>
        <a:bodyPr/>
        <a:lstStyle/>
        <a:p>
          <a:endParaRPr lang="en-US"/>
        </a:p>
      </dgm:t>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t>
        <a:bodyPr/>
        <a:lstStyle/>
        <a:p>
          <a:endParaRPr lang="en-US"/>
        </a:p>
      </dgm:t>
    </dgm:pt>
  </dgm:ptLst>
  <dgm:cxnLst>
    <dgm:cxn modelId="{82E1F6F5-94BE-6C4A-99B7-0A8EA66F9F0E}" type="presOf" srcId="{B7CB986F-1DA9-2D4A-AAB4-D187FCF79DAC}" destId="{4CFB5C30-ED26-FA41-AB50-DF1A25B9E11D}" srcOrd="0" destOrd="1" presId="urn:microsoft.com/office/officeart/2005/8/layout/matrix3"/>
    <dgm:cxn modelId="{A128F2C3-EE2A-0A41-AD38-D2A64C7CDF8D}" type="presOf" srcId="{60F14C53-4D44-D443-936C-75CAD9BE4E1E}" destId="{AEE882AC-EC84-874D-B1E9-20DF06D28533}" srcOrd="0" destOrd="5"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700E752C-4E6B-EB4E-82DE-A2CAB7F77282}" srcId="{CAFA23FF-8199-4641-8987-28ED5C610D42}" destId="{B7CB986F-1DA9-2D4A-AAB4-D187FCF79DAC}" srcOrd="0" destOrd="0" parTransId="{18B603D9-0D38-B646-BE05-D7924171B860}" sibTransId="{069B7D24-C404-DD4F-B1CA-BA1574352BE5}"/>
    <dgm:cxn modelId="{3D05E6F3-73A6-7447-B73A-EC9925D853CB}" srcId="{C9219D09-07BA-604A-A5A3-387C29884A35}" destId="{C4B29B9B-8FF6-3A4A-BFCC-2CCB3CCA4766}" srcOrd="0" destOrd="0" parTransId="{6E8470DD-9BB1-EB4C-8592-595D7EFD3135}" sibTransId="{FBA9AD19-6E7A-2244-A180-23AAF74849A5}"/>
    <dgm:cxn modelId="{7D93D416-43A2-7745-BA2D-786B48DB53DF}" type="presOf" srcId="{C9219D09-07BA-604A-A5A3-387C29884A35}" destId="{AEE882AC-EC84-874D-B1E9-20DF06D28533}" srcOrd="0" destOrd="1"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63CF2A92-B921-8744-87A2-3ED0F860A605}" srcId="{E779F620-FB0A-0147-80D5-4F763EBF3026}" destId="{8D1979C9-FCEB-E048-8477-6CE3DD770D34}" srcOrd="0" destOrd="0" parTransId="{9179DF6F-4F46-9F45-8335-FD34E913A0EE}" sibTransId="{688167DE-6659-DD49-B85F-58510B2BB9F3}"/>
    <dgm:cxn modelId="{A8B9DBEE-A4A4-7E46-BC9D-3F03EDE2CC3F}" srcId="{E6DF5A81-6B6D-294F-98CB-20EF93608176}" destId="{8A024E9B-3D14-1543-A810-E390BEC4F944}" srcOrd="3" destOrd="0" parTransId="{3AB945B8-F4CC-BC4E-9594-F5F54AB6A5F8}" sibTransId="{314DB11A-A24A-BD48-A8EE-5478423F7D06}"/>
    <dgm:cxn modelId="{EB0CB8EC-277D-1047-A697-4A15209D493D}" type="presOf" srcId="{8A024E9B-3D14-1543-A810-E390BEC4F944}" destId="{4B38F9A1-AF80-1D4C-BA1C-0D438484B2FD}" srcOrd="0" destOrd="0" presId="urn:microsoft.com/office/officeart/2005/8/layout/matrix3"/>
    <dgm:cxn modelId="{2FFAB894-05A5-AF4D-AB4F-D31DD6D86B1A}" srcId="{8A024E9B-3D14-1543-A810-E390BEC4F944}" destId="{77CF5A7B-DC91-AD44-AEE6-A02ED1655F32}" srcOrd="0" destOrd="0" parTransId="{A2FF51B9-0DEB-3346-863F-FA88AF280E57}" sibTransId="{4D031111-94EB-BC4C-915C-0198B8C38AE9}"/>
    <dgm:cxn modelId="{B547CF89-62DF-A84B-9A4A-EC1CDB906DE4}" type="presOf" srcId="{7AF22757-119C-B544-BB00-241F9B7B0D24}" destId="{AEE882AC-EC84-874D-B1E9-20DF06D28533}" srcOrd="0" destOrd="3" presId="urn:microsoft.com/office/officeart/2005/8/layout/matrix3"/>
    <dgm:cxn modelId="{FE767102-A95B-604A-8D63-D70225AB0E4F}" type="presOf" srcId="{E779F620-FB0A-0147-80D5-4F763EBF3026}" destId="{AFE469BB-BEFB-D041-9163-9A6D62D8D8DE}" srcOrd="0" destOrd="0" presId="urn:microsoft.com/office/officeart/2005/8/layout/matrix3"/>
    <dgm:cxn modelId="{ED52C964-C0D9-FC4B-90DC-3D234F0D4406}" type="presOf" srcId="{8D1979C9-FCEB-E048-8477-6CE3DD770D34}" destId="{AFE469BB-BEFB-D041-9163-9A6D62D8D8DE}"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4622446E-548D-4248-AFFE-9B15FA916F29}" srcId="{E6DF5A81-6B6D-294F-98CB-20EF93608176}" destId="{5A8673FD-0C40-0E45-9559-3E76BC00DC44}" srcOrd="1" destOrd="0" parTransId="{C4ABF6C6-8A06-434B-BE19-300DA2839469}" sibTransId="{636E3571-C3D7-7941-ACBB-A136428537CB}"/>
    <dgm:cxn modelId="{C1B5D394-86EE-544C-99B3-5F515F13F499}" type="presOf" srcId="{E6DF5A81-6B6D-294F-98CB-20EF93608176}" destId="{FA0D7370-BC55-1041-AD08-93278E963805}" srcOrd="0" destOrd="0"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1C806722-461F-9B4A-B1D0-FBC561FC3A70}" type="presOf" srcId="{CAFA23FF-8199-4641-8987-28ED5C610D42}" destId="{4CFB5C30-ED26-FA41-AB50-DF1A25B9E11D}" srcOrd="0" destOrd="0" presId="urn:microsoft.com/office/officeart/2005/8/layout/matrix3"/>
    <dgm:cxn modelId="{CE858655-4EE8-7F46-95F0-4F6674430278}" srcId="{C9219D09-07BA-604A-A5A3-387C29884A35}" destId="{F06EDC73-BD14-FC4A-9CD9-8A19BFAA1A5F}" srcOrd="2" destOrd="0" parTransId="{56F78122-92A6-FB48-93D2-B4BD084FC730}" sibTransId="{C6ABC34B-9C0F-1E43-87FE-5F698DF7A250}"/>
    <dgm:cxn modelId="{5CC2E33E-1601-CE46-849F-2762C12E880D}" type="presOf" srcId="{F06EDC73-BD14-FC4A-9CD9-8A19BFAA1A5F}" destId="{AEE882AC-EC84-874D-B1E9-20DF06D28533}" srcOrd="0" destOrd="4"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CBCF4EAC-6727-6247-B8C2-BAB2461EA4D4}" type="presOf" srcId="{77CF5A7B-DC91-AD44-AEE6-A02ED1655F32}" destId="{4B38F9A1-AF80-1D4C-BA1C-0D438484B2FD}" srcOrd="0" destOrd="1" presId="urn:microsoft.com/office/officeart/2005/8/layout/matrix3"/>
    <dgm:cxn modelId="{93876917-525F-0D43-ABC9-5B8E9E6C56AE}" type="presOf" srcId="{C4B29B9B-8FF6-3A4A-BFCC-2CCB3CCA4766}" destId="{AEE882AC-EC84-874D-B1E9-20DF06D28533}" srcOrd="0" destOrd="2" presId="urn:microsoft.com/office/officeart/2005/8/layout/matrix3"/>
    <dgm:cxn modelId="{3F344707-9606-F546-BD3E-0C71A7276DBC}" type="presOf" srcId="{5A8673FD-0C40-0E45-9559-3E76BC00DC44}" destId="{AEE882AC-EC84-874D-B1E9-20DF06D28533}" srcOrd="0" destOrd="0"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Preserving authorized restrictions on information access and disclosure, </a:t>
          </a:r>
          <a:r>
            <a:rPr lang="en-US" sz="1900" b="0" kern="1200" dirty="0" smtClean="0">
              <a:latin typeface="+mj-lt"/>
            </a:rPr>
            <a:t>including means for protecting personal privacy and proprietary information</a:t>
          </a:r>
          <a:endParaRPr lang="en-US" sz="1900" b="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Guarding against improper information modification or destruction, </a:t>
          </a:r>
          <a:r>
            <a:rPr lang="en-US" sz="1900" b="0" kern="1200" dirty="0" smtClean="0">
              <a:latin typeface="+mj-lt"/>
            </a:rPr>
            <a:t>including ensuring information nonrepudiation and authenticity</a:t>
          </a:r>
          <a:endParaRPr lang="en-US" sz="1900" b="0" kern="1200" dirty="0">
            <a:latin typeface="+mj-lt"/>
          </a:endParaRP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Ensuring timely and reliable access to and use of information</a:t>
          </a:r>
          <a:endParaRPr lang="en-US" sz="1900" b="1" kern="1200" dirty="0">
            <a:latin typeface="+mj-lt"/>
          </a:endParaRP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mj-lt"/>
            </a:rPr>
            <a:t>Means used to deal with security attacks</a:t>
          </a:r>
          <a:endParaRPr lang="en-US" sz="16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Prevent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Detect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Recover</a:t>
          </a:r>
          <a:endParaRPr lang="en-US" sz="1200" b="1" kern="1200" dirty="0">
            <a:latin typeface="+mj-lt"/>
          </a:endParaRP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May itself introduce new vulnerabilities</a:t>
          </a:r>
          <a:endParaRPr lang="en-US" sz="1600" b="1" kern="1200" dirty="0">
            <a:latin typeface="+mj-lt"/>
          </a:endParaRP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Residual vulnerabilities may remain</a:t>
          </a:r>
          <a:endParaRPr lang="en-US" sz="1600" b="1" kern="1200" dirty="0">
            <a:latin typeface="+mj-lt"/>
          </a:endParaRP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Goal is to minimize residual level of risk to the assets</a:t>
          </a:r>
          <a:endParaRPr lang="en-US" sz="1600" b="1" kern="1200" dirty="0">
            <a:latin typeface="+mj-lt"/>
          </a:endParaRPr>
        </a:p>
      </dsp:txBody>
      <dsp:txXfrm>
        <a:off x="4443071" y="5056026"/>
        <a:ext cx="1685342" cy="16853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Economy of mechanism</a:t>
          </a:r>
          <a:endParaRPr lang="en-US" sz="1900" kern="1200" dirty="0"/>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Fail-safe defaults</a:t>
          </a:r>
          <a:endParaRPr lang="en-US" sz="1900" kern="1200"/>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Complete mediation</a:t>
          </a:r>
          <a:endParaRPr lang="en-US" sz="1900" kern="1200"/>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Open design</a:t>
          </a:r>
          <a:endParaRPr lang="en-US" sz="1900" kern="1200"/>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Separation of privilege</a:t>
          </a:r>
          <a:endParaRPr lang="en-US" sz="1900" kern="1200"/>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privilege</a:t>
          </a:r>
          <a:endParaRPr lang="en-US" sz="1900" kern="1200"/>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common mechanism</a:t>
          </a:r>
          <a:endParaRPr lang="en-US" sz="1900" kern="1200"/>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Psychological acceptability</a:t>
          </a:r>
          <a:endParaRPr lang="en-US" sz="1900" kern="1200"/>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Isolation</a:t>
          </a:r>
          <a:endParaRPr lang="en-US" sz="1900" kern="1200"/>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Encapsulation</a:t>
          </a:r>
          <a:endParaRPr lang="en-US" sz="1900" kern="1200"/>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Modularity</a:t>
          </a:r>
          <a:endParaRPr lang="en-US" sz="1900" kern="1200"/>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Layering</a:t>
          </a:r>
          <a:endParaRPr lang="en-US" sz="1900" kern="1200"/>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astonishment</a:t>
          </a:r>
          <a:endParaRPr lang="en-US" sz="1900" kern="1200"/>
        </a:p>
      </dsp:txBody>
      <dsp:txXfrm>
        <a:off x="3499191" y="3752212"/>
        <a:ext cx="1786593" cy="10719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lvl="0" algn="l" defTabSz="1066800" rtl="0">
            <a:lnSpc>
              <a:spcPct val="90000"/>
            </a:lnSpc>
            <a:spcBef>
              <a:spcPct val="0"/>
            </a:spcBef>
            <a:spcAft>
              <a:spcPct val="35000"/>
            </a:spcAft>
          </a:pPr>
          <a:r>
            <a:rPr lang="en-US" sz="2400" kern="1200" dirty="0" smtClean="0"/>
            <a:t>Consist of the reachable and exploitable vulnerabilities in a system</a:t>
          </a:r>
          <a:endParaRPr lang="en-US" sz="2400" kern="1200" dirty="0"/>
        </a:p>
      </dsp:txBody>
      <dsp:txXfrm>
        <a:off x="123695" y="123695"/>
        <a:ext cx="7982210" cy="4721162"/>
      </dsp:txXfrm>
    </dsp:sp>
    <dsp:sp modelId="{2838DE06-4342-6445-9DD7-7B290D51E361}">
      <dsp:nvSpPr>
        <dsp:cNvPr id="0" name=""/>
        <dsp:cNvSpPr/>
      </dsp:nvSpPr>
      <dsp:spPr>
        <a:xfrm>
          <a:off x="205740" y="1390961"/>
          <a:ext cx="7818120" cy="3477986"/>
        </a:xfrm>
        <a:prstGeom prst="roundRect">
          <a:avLst>
            <a:gd name="adj" fmla="val 10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lvl="0" algn="l" defTabSz="1066800" rtl="0">
            <a:lnSpc>
              <a:spcPct val="90000"/>
            </a:lnSpc>
            <a:spcBef>
              <a:spcPct val="0"/>
            </a:spcBef>
            <a:spcAft>
              <a:spcPct val="35000"/>
            </a:spcAft>
          </a:pPr>
          <a:r>
            <a:rPr lang="en-US" sz="2400" kern="1200" dirty="0" smtClean="0"/>
            <a:t>Examples:</a:t>
          </a:r>
          <a:endParaRPr lang="en-US" sz="2400" kern="1200" dirty="0"/>
        </a:p>
      </dsp:txBody>
      <dsp:txXfrm>
        <a:off x="312700" y="1497921"/>
        <a:ext cx="7604200" cy="3264066"/>
      </dsp:txXfrm>
    </dsp:sp>
    <dsp:sp modelId="{36D2E5FA-5779-2546-8D3D-708A30C558F1}">
      <dsp:nvSpPr>
        <dsp:cNvPr id="0" name=""/>
        <dsp:cNvSpPr/>
      </dsp:nvSpPr>
      <dsp:spPr>
        <a:xfrm>
          <a:off x="370380" y="2059915"/>
          <a:ext cx="1465134" cy="2571042"/>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Open ports </a:t>
          </a:r>
          <a:r>
            <a:rPr lang="en-US" sz="1800" kern="1200" dirty="0" smtClean="0"/>
            <a:t> and </a:t>
          </a:r>
          <a:r>
            <a:rPr lang="en-US" sz="1800" kern="1200" dirty="0" smtClean="0"/>
            <a:t>code listening on those ports</a:t>
          </a:r>
          <a:endParaRPr lang="en-US" sz="1800" kern="1200" dirty="0"/>
        </a:p>
      </dsp:txBody>
      <dsp:txXfrm>
        <a:off x="415438" y="2104973"/>
        <a:ext cx="1375018" cy="2480926"/>
      </dsp:txXfrm>
    </dsp:sp>
    <dsp:sp modelId="{12DBDAB8-4930-8246-9268-6B6F0F95CC4D}">
      <dsp:nvSpPr>
        <dsp:cNvPr id="0" name=""/>
        <dsp:cNvSpPr/>
      </dsp:nvSpPr>
      <dsp:spPr>
        <a:xfrm>
          <a:off x="1882552" y="2084502"/>
          <a:ext cx="1465134" cy="2571042"/>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Services available on the inside of a firewall</a:t>
          </a:r>
          <a:endParaRPr lang="en-US" sz="2000" kern="1200" dirty="0"/>
        </a:p>
      </dsp:txBody>
      <dsp:txXfrm>
        <a:off x="1927610" y="2129560"/>
        <a:ext cx="1375018" cy="2480926"/>
      </dsp:txXfrm>
    </dsp:sp>
    <dsp:sp modelId="{CA87D319-D7A3-814A-A6CA-4CC6B589B461}">
      <dsp:nvSpPr>
        <dsp:cNvPr id="0" name=""/>
        <dsp:cNvSpPr/>
      </dsp:nvSpPr>
      <dsp:spPr>
        <a:xfrm>
          <a:off x="3382233" y="2091952"/>
          <a:ext cx="1465134" cy="2563592"/>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Code that processes incoming data, email, XML, office documents, </a:t>
          </a:r>
          <a:r>
            <a:rPr lang="en-US" sz="1800" kern="1200" dirty="0" err="1" smtClean="0"/>
            <a:t>etc</a:t>
          </a:r>
          <a:endParaRPr lang="en-US" sz="1800" kern="1200" dirty="0"/>
        </a:p>
      </dsp:txBody>
      <dsp:txXfrm>
        <a:off x="3427291" y="2137010"/>
        <a:ext cx="1375018" cy="2473476"/>
      </dsp:txXfrm>
    </dsp:sp>
    <dsp:sp modelId="{D72EA0FA-53AD-CB47-99CE-3AFD700ACCAF}">
      <dsp:nvSpPr>
        <dsp:cNvPr id="0" name=""/>
        <dsp:cNvSpPr/>
      </dsp:nvSpPr>
      <dsp:spPr>
        <a:xfrm>
          <a:off x="4834880" y="2025670"/>
          <a:ext cx="1465134" cy="2660722"/>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Interfaces, SQL, and Web forms</a:t>
          </a:r>
          <a:endParaRPr lang="en-US" sz="1800" kern="1200" dirty="0"/>
        </a:p>
      </dsp:txBody>
      <dsp:txXfrm>
        <a:off x="4879938" y="2070728"/>
        <a:ext cx="1375018" cy="2570606"/>
      </dsp:txXfrm>
    </dsp:sp>
    <dsp:sp modelId="{E39960A6-9FDD-B449-80EE-E04874F6DE7F}">
      <dsp:nvSpPr>
        <dsp:cNvPr id="0" name=""/>
        <dsp:cNvSpPr/>
      </dsp:nvSpPr>
      <dsp:spPr>
        <a:xfrm>
          <a:off x="6275034" y="2084502"/>
          <a:ext cx="1465134" cy="2571042"/>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An employee with access to sensitive information vulnerable to a social engineering attack</a:t>
          </a:r>
          <a:endParaRPr lang="en-US" sz="1800" kern="1200" dirty="0"/>
        </a:p>
      </dsp:txBody>
      <dsp:txXfrm>
        <a:off x="6320092" y="2129560"/>
        <a:ext cx="1375018" cy="24809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Vulnerabilities over an enterprise network, wide-area network, or the Internet</a:t>
          </a:r>
          <a:endParaRPr lang="en-US" sz="1400"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latin typeface="+mj-lt"/>
            </a:rPr>
            <a:t>Included in this category are network protocol </a:t>
          </a:r>
          <a:r>
            <a:rPr lang="en-US" sz="1200" b="1" kern="1200" dirty="0" smtClean="0">
              <a:latin typeface="+mj-lt"/>
            </a:rPr>
            <a:t>vulnerabilities, </a:t>
          </a:r>
          <a:r>
            <a:rPr lang="en-US" sz="1200" b="1" kern="1200" dirty="0" smtClean="0">
              <a:latin typeface="+mj-lt"/>
            </a:rPr>
            <a:t>disruption of communications </a:t>
          </a:r>
          <a:r>
            <a:rPr lang="en-US" sz="1200" b="1" kern="1200" dirty="0" smtClean="0">
              <a:latin typeface="+mj-lt"/>
            </a:rPr>
            <a:t>links etc.</a:t>
          </a:r>
          <a:endParaRPr lang="en-US" sz="1200"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1" kern="1200" dirty="0" smtClean="0">
              <a:latin typeface="+mj-lt"/>
            </a:rPr>
            <a:t>Vulnerabilities in application, utility, or operating system code</a:t>
          </a:r>
          <a:endParaRPr lang="en-US" sz="17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1" kern="1200" dirty="0" smtClean="0">
              <a:latin typeface="+mj-lt"/>
            </a:rPr>
            <a:t>Particular focus is Web server software</a:t>
          </a:r>
          <a:endParaRPr lang="en-US" sz="17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1" kern="1200" dirty="0" smtClean="0">
              <a:latin typeface="+mj-lt"/>
            </a:rPr>
            <a:t>Vulnerabilities created by </a:t>
          </a:r>
          <a:r>
            <a:rPr lang="en-US" sz="1700" b="1" kern="1200" dirty="0" smtClean="0">
              <a:latin typeface="+mj-lt"/>
            </a:rPr>
            <a:t>inside personnel </a:t>
          </a:r>
          <a:r>
            <a:rPr lang="en-US" sz="1700" b="1" kern="1200" dirty="0" smtClean="0">
              <a:latin typeface="+mj-lt"/>
            </a:rPr>
            <a:t>or outsiders, such as social engineering, human error, and trusted insiders</a:t>
          </a:r>
          <a:endParaRPr lang="en-US" sz="1700" kern="1200" dirty="0">
            <a:latin typeface="+mj-lt"/>
          </a:endParaRPr>
        </a:p>
      </dsp:txBody>
      <dsp:txXfrm>
        <a:off x="5939056" y="1336776"/>
        <a:ext cx="1967144" cy="2641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dirty="0" smtClean="0">
              <a:latin typeface="+mj-lt"/>
            </a:rPr>
            <a:t>Security Policy</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Formal statement of rules and practices that specify or regulate how a system or organization provides security services to protect sensitive and critical system resources</a:t>
          </a:r>
          <a:endParaRPr lang="en-US" sz="13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dirty="0" smtClean="0">
              <a:latin typeface="+mj-lt"/>
            </a:rPr>
            <a:t>Security Implementation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Involves four complementary courses of action:</a:t>
          </a:r>
          <a:endParaRPr lang="en-US" sz="1300" kern="1200" dirty="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Prevention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Detection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Response</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Recovery </a:t>
          </a:r>
          <a:endParaRPr lang="en-US" sz="1300" kern="120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smtClean="0">
              <a:latin typeface="+mj-lt"/>
            </a:rPr>
            <a:t>Assurance</a:t>
          </a:r>
          <a:endParaRPr lang="en-US" sz="1700" kern="120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The degree of confidence one has that the security measures, both technical and operational, work as intended to protect the system and the information it processes</a:t>
          </a:r>
          <a:endParaRPr lang="en-US" sz="1300"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dirty="0" smtClean="0">
              <a:latin typeface="+mj-lt"/>
            </a:rPr>
            <a:t>Evaluation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Process of examining a computer product or system with respect to certain criteria</a:t>
          </a:r>
          <a:endParaRPr lang="en-US" sz="1300"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4.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2/10/2017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9" charset="0"/>
                <a:ea typeface="+mn-ea"/>
                <a:cs typeface="+mn-cs"/>
              </a:rPr>
              <a:t>In previous chapters, we discussed a range of technical and administrative measures that</a:t>
            </a:r>
          </a:p>
          <a:p>
            <a:r>
              <a:rPr lang="en-US" sz="1200" kern="1200" baseline="0" dirty="0" smtClean="0">
                <a:solidFill>
                  <a:schemeClr val="tx1"/>
                </a:solidFill>
                <a:latin typeface="Arial" pitchFamily="-109" charset="0"/>
                <a:ea typeface="+mn-ea"/>
                <a:cs typeface="+mn-cs"/>
              </a:rPr>
              <a:t>can be used to manage and improve the security of computer systems and networks. In</a:t>
            </a:r>
          </a:p>
          <a:p>
            <a:r>
              <a:rPr lang="en-US" sz="1200" kern="1200" baseline="0" dirty="0" smtClean="0">
                <a:solidFill>
                  <a:schemeClr val="tx1"/>
                </a:solidFill>
                <a:latin typeface="Arial" pitchFamily="-109" charset="0"/>
                <a:ea typeface="+mn-ea"/>
                <a:cs typeface="+mn-cs"/>
              </a:rPr>
              <a:t>this chapter and the next, we look at the process of how to best select and implement</a:t>
            </a:r>
          </a:p>
          <a:p>
            <a:r>
              <a:rPr lang="en-US" sz="1200" kern="1200" baseline="0" dirty="0" smtClean="0">
                <a:solidFill>
                  <a:schemeClr val="tx1"/>
                </a:solidFill>
                <a:latin typeface="Arial" pitchFamily="-109" charset="0"/>
                <a:ea typeface="+mn-ea"/>
                <a:cs typeface="+mn-cs"/>
              </a:rPr>
              <a:t>these measures to effectively address an organization’s security requirements. As we</a:t>
            </a:r>
          </a:p>
          <a:p>
            <a:r>
              <a:rPr lang="en-US" sz="1200" b="0" kern="1200" baseline="0" dirty="0" smtClean="0">
                <a:solidFill>
                  <a:schemeClr val="tx1"/>
                </a:solidFill>
                <a:latin typeface="Arial" pitchFamily="-109" charset="0"/>
                <a:ea typeface="+mn-ea"/>
                <a:cs typeface="+mn-cs"/>
              </a:rPr>
              <a:t>noted in Chapter 1, this involves examining three fundamental questions:</a:t>
            </a:r>
          </a:p>
          <a:p>
            <a:endParaRPr lang="en-US" sz="1200" b="0" kern="1200" baseline="0" dirty="0" smtClean="0">
              <a:solidFill>
                <a:schemeClr val="tx1"/>
              </a:solidFill>
              <a:latin typeface="Arial" pitchFamily="-109" charset="0"/>
              <a:ea typeface="+mn-ea"/>
              <a:cs typeface="+mn-cs"/>
            </a:endParaRPr>
          </a:p>
          <a:p>
            <a:r>
              <a:rPr lang="en-US" sz="1200" b="0" kern="1200" baseline="0" dirty="0" smtClean="0">
                <a:solidFill>
                  <a:schemeClr val="tx1"/>
                </a:solidFill>
                <a:latin typeface="Arial" pitchFamily="-109" charset="0"/>
                <a:ea typeface="+mn-ea"/>
                <a:cs typeface="+mn-cs"/>
              </a:rPr>
              <a:t>1. What assets do we need to protect?</a:t>
            </a:r>
          </a:p>
          <a:p>
            <a:endParaRPr lang="en-US" sz="1200" b="0" kern="1200" baseline="0" dirty="0" smtClean="0">
              <a:solidFill>
                <a:schemeClr val="tx1"/>
              </a:solidFill>
              <a:latin typeface="Arial" pitchFamily="-109" charset="0"/>
              <a:ea typeface="+mn-ea"/>
              <a:cs typeface="+mn-cs"/>
            </a:endParaRPr>
          </a:p>
          <a:p>
            <a:r>
              <a:rPr lang="en-US" sz="1200" b="0" kern="1200" baseline="0" dirty="0" smtClean="0">
                <a:solidFill>
                  <a:schemeClr val="tx1"/>
                </a:solidFill>
                <a:latin typeface="Arial" pitchFamily="-109" charset="0"/>
                <a:ea typeface="+mn-ea"/>
                <a:cs typeface="+mn-cs"/>
              </a:rPr>
              <a:t>2. How are those assets threatened?</a:t>
            </a:r>
          </a:p>
          <a:p>
            <a:endParaRPr lang="en-US" sz="1200" b="0" kern="1200" baseline="0" dirty="0" smtClean="0">
              <a:solidFill>
                <a:schemeClr val="tx1"/>
              </a:solidFill>
              <a:latin typeface="Arial" pitchFamily="-109" charset="0"/>
              <a:ea typeface="+mn-ea"/>
              <a:cs typeface="+mn-cs"/>
            </a:endParaRPr>
          </a:p>
          <a:p>
            <a:r>
              <a:rPr lang="en-US" sz="1200" b="0" kern="1200" baseline="0" dirty="0" smtClean="0">
                <a:solidFill>
                  <a:schemeClr val="tx1"/>
                </a:solidFill>
                <a:latin typeface="Arial" pitchFamily="-109" charset="0"/>
                <a:ea typeface="+mn-ea"/>
                <a:cs typeface="+mn-cs"/>
              </a:rPr>
              <a:t>3. What can we do to counter those threats?</a:t>
            </a:r>
            <a:endParaRPr lang="en-US" b="0" dirty="0" smtClean="0">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275978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10</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These </a:t>
            </a:r>
            <a:r>
              <a:rPr lang="en-US" sz="1200" b="0" kern="1200" baseline="0" dirty="0" smtClean="0">
                <a:solidFill>
                  <a:schemeClr val="tx1"/>
                </a:solidFill>
                <a:latin typeface="Arial" pitchFamily="-107" charset="0"/>
                <a:ea typeface="+mn-ea"/>
                <a:cs typeface="+mn-cs"/>
              </a:rPr>
              <a:t>three general types of vulnerability correspond to the concepts of integrity,</a:t>
            </a:r>
          </a:p>
          <a:p>
            <a:r>
              <a:rPr lang="en-US" sz="1200" b="0" kern="1200" baseline="0" dirty="0" smtClean="0">
                <a:solidFill>
                  <a:schemeClr val="tx1"/>
                </a:solidFill>
                <a:latin typeface="Arial" pitchFamily="-107" charset="0"/>
                <a:ea typeface="+mn-ea"/>
                <a:cs typeface="+mn-cs"/>
              </a:rPr>
              <a:t>confidentiality, and availability, enumerated earlier in this section.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Corresponding to the various types of vulnerabilities to a system resource are</a:t>
            </a:r>
          </a:p>
          <a:p>
            <a:r>
              <a:rPr lang="en-US" sz="1200" b="0" kern="1200" baseline="0" dirty="0" smtClean="0">
                <a:solidFill>
                  <a:schemeClr val="tx1"/>
                </a:solidFill>
                <a:latin typeface="Arial" pitchFamily="-107" charset="0"/>
                <a:ea typeface="+mn-ea"/>
                <a:cs typeface="+mn-cs"/>
              </a:rPr>
              <a:t>threats that are capable of exploiting those vulnerabilities. A threat represents a</a:t>
            </a:r>
          </a:p>
          <a:p>
            <a:r>
              <a:rPr lang="en-US" sz="1200" b="0" kern="1200" baseline="0" dirty="0" smtClean="0">
                <a:solidFill>
                  <a:schemeClr val="tx1"/>
                </a:solidFill>
                <a:latin typeface="Arial" pitchFamily="-107" charset="0"/>
                <a:ea typeface="+mn-ea"/>
                <a:cs typeface="+mn-cs"/>
              </a:rPr>
              <a:t>potential security harm to an asset. An attack is a threat that is carried out (threat</a:t>
            </a:r>
          </a:p>
          <a:p>
            <a:r>
              <a:rPr lang="en-US" sz="1200" b="0" kern="1200" baseline="0" dirty="0" smtClean="0">
                <a:solidFill>
                  <a:schemeClr val="tx1"/>
                </a:solidFill>
                <a:latin typeface="Arial" pitchFamily="-107" charset="0"/>
                <a:ea typeface="+mn-ea"/>
                <a:cs typeface="+mn-cs"/>
              </a:rPr>
              <a:t>action) and, if successful, leads to an undesirable violation of security, or threat</a:t>
            </a:r>
          </a:p>
          <a:p>
            <a:r>
              <a:rPr lang="en-US" sz="1200" b="0" kern="1200" baseline="0" dirty="0" smtClean="0">
                <a:solidFill>
                  <a:schemeClr val="tx1"/>
                </a:solidFill>
                <a:latin typeface="Arial" pitchFamily="-107" charset="0"/>
                <a:ea typeface="+mn-ea"/>
                <a:cs typeface="+mn-cs"/>
              </a:rPr>
              <a:t>consequence. The agent carrying out the attack is referred to as an attacker, or</a:t>
            </a:r>
          </a:p>
          <a:p>
            <a:r>
              <a:rPr lang="en-US" sz="1200" b="0" kern="1200" baseline="0" dirty="0" smtClean="0">
                <a:solidFill>
                  <a:schemeClr val="tx1"/>
                </a:solidFill>
                <a:latin typeface="Arial" pitchFamily="-107" charset="0"/>
                <a:ea typeface="+mn-ea"/>
                <a:cs typeface="+mn-cs"/>
              </a:rPr>
              <a:t>threat agent . We can distinguish two types of attacks: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Active attack: An attempt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Passive attack: An attempt to learn or make use of information from the</a:t>
            </a:r>
          </a:p>
          <a:p>
            <a:r>
              <a:rPr lang="en-US" sz="1200" b="0" kern="1200" baseline="0" dirty="0" smtClean="0">
                <a:solidFill>
                  <a:schemeClr val="tx1"/>
                </a:solidFill>
                <a:latin typeface="Arial" pitchFamily="-107" charset="0"/>
                <a:ea typeface="+mn-ea"/>
                <a:cs typeface="+mn-cs"/>
              </a:rPr>
              <a:t>system that does not affect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We can also classify attacks based on the origin of the attack:</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Inside attack: Initiated by an entity inside the security perimeter (an “insider”).</a:t>
            </a:r>
          </a:p>
          <a:p>
            <a:r>
              <a:rPr lang="en-US" sz="1200" b="0" kern="1200" baseline="0" dirty="0" smtClean="0">
                <a:solidFill>
                  <a:schemeClr val="tx1"/>
                </a:solidFill>
                <a:latin typeface="Arial" pitchFamily="-107" charset="0"/>
                <a:ea typeface="+mn-ea"/>
                <a:cs typeface="+mn-cs"/>
              </a:rPr>
              <a:t>The insider is authorized to access system resources but uses them in a way not</a:t>
            </a:r>
          </a:p>
          <a:p>
            <a:r>
              <a:rPr lang="en-US" sz="1200" b="0" kern="1200" baseline="0" dirty="0" smtClean="0">
                <a:solidFill>
                  <a:schemeClr val="tx1"/>
                </a:solidFill>
                <a:latin typeface="Arial" pitchFamily="-107" charset="0"/>
                <a:ea typeface="+mn-ea"/>
                <a:cs typeface="+mn-cs"/>
              </a:rPr>
              <a:t>approved by those who granted the authorization.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Outside attack: Initiated from outside the perimeter, by an unauthorized or</a:t>
            </a:r>
          </a:p>
          <a:p>
            <a:r>
              <a:rPr lang="en-US" sz="1200" b="0" kern="1200" baseline="0" dirty="0" smtClean="0">
                <a:solidFill>
                  <a:schemeClr val="tx1"/>
                </a:solidFill>
                <a:latin typeface="Arial" pitchFamily="-107" charset="0"/>
                <a:ea typeface="+mn-ea"/>
                <a:cs typeface="+mn-cs"/>
              </a:rPr>
              <a:t>illegitimate user of the system (an “outsider”). On the Internet, potential</a:t>
            </a:r>
          </a:p>
          <a:p>
            <a:r>
              <a:rPr lang="en-US" sz="1200" b="0" kern="1200" baseline="0" dirty="0" smtClean="0">
                <a:solidFill>
                  <a:schemeClr val="tx1"/>
                </a:solidFill>
                <a:latin typeface="Arial" pitchFamily="-107" charset="0"/>
                <a:ea typeface="+mn-ea"/>
                <a:cs typeface="+mn-cs"/>
              </a:rPr>
              <a:t>outside attackers range from amateur pranksters to organized criminals, international</a:t>
            </a:r>
          </a:p>
          <a:p>
            <a:r>
              <a:rPr lang="en-US" sz="1200" b="0" kern="1200" baseline="0" dirty="0" smtClean="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66100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11</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Finally, a countermeasure is any means taken to deal with a security attack.</a:t>
            </a:r>
          </a:p>
          <a:p>
            <a:r>
              <a:rPr lang="en-US" sz="1200" b="0" kern="1200" baseline="0" dirty="0" smtClean="0">
                <a:solidFill>
                  <a:schemeClr val="tx1"/>
                </a:solidFill>
                <a:latin typeface="Arial" pitchFamily="-107" charset="0"/>
                <a:ea typeface="+mn-ea"/>
                <a:cs typeface="+mn-cs"/>
              </a:rPr>
              <a:t>Ideally, a countermeasure can be devised to prevent a particular type of attack from</a:t>
            </a:r>
          </a:p>
          <a:p>
            <a:r>
              <a:rPr lang="en-US" sz="1200" b="0" kern="1200" baseline="0" dirty="0" smtClean="0">
                <a:solidFill>
                  <a:schemeClr val="tx1"/>
                </a:solidFill>
                <a:latin typeface="Arial" pitchFamily="-107" charset="0"/>
                <a:ea typeface="+mn-ea"/>
                <a:cs typeface="+mn-cs"/>
              </a:rPr>
              <a:t>succeeding. When prevention is not possible, or fails in some instance, the goal is to</a:t>
            </a:r>
          </a:p>
          <a:p>
            <a:r>
              <a:rPr lang="en-US" sz="1200" b="0" kern="1200" baseline="0" dirty="0" smtClean="0">
                <a:solidFill>
                  <a:schemeClr val="tx1"/>
                </a:solidFill>
                <a:latin typeface="Arial" pitchFamily="-107" charset="0"/>
                <a:ea typeface="+mn-ea"/>
                <a:cs typeface="+mn-cs"/>
              </a:rPr>
              <a:t>detect the attack and then recover from the effects of the attack. A countermeasure</a:t>
            </a:r>
          </a:p>
          <a:p>
            <a:r>
              <a:rPr lang="en-US" sz="1200" b="0" kern="1200" baseline="0" dirty="0" smtClean="0">
                <a:solidFill>
                  <a:schemeClr val="tx1"/>
                </a:solidFill>
                <a:latin typeface="Arial" pitchFamily="-107" charset="0"/>
                <a:ea typeface="+mn-ea"/>
                <a:cs typeface="+mn-cs"/>
              </a:rPr>
              <a:t>may itself introduce new vulnerabilities. In any case, residual vulnerabilities</a:t>
            </a:r>
          </a:p>
          <a:p>
            <a:r>
              <a:rPr lang="en-US" sz="1200" b="0" kern="1200" baseline="0" dirty="0" smtClean="0">
                <a:solidFill>
                  <a:schemeClr val="tx1"/>
                </a:solidFill>
                <a:latin typeface="Arial" pitchFamily="-107" charset="0"/>
                <a:ea typeface="+mn-ea"/>
                <a:cs typeface="+mn-cs"/>
              </a:rPr>
              <a:t>may remain after the imposition of countermeasures. Such vulnerabilities may be</a:t>
            </a:r>
          </a:p>
          <a:p>
            <a:r>
              <a:rPr lang="en-US" sz="1200" b="0" kern="1200" baseline="0" dirty="0" smtClean="0">
                <a:solidFill>
                  <a:schemeClr val="tx1"/>
                </a:solidFill>
                <a:latin typeface="Arial" pitchFamily="-107" charset="0"/>
                <a:ea typeface="+mn-ea"/>
                <a:cs typeface="+mn-cs"/>
              </a:rPr>
              <a:t>exploited by threat agents representing a residual level of risk to the assets. Owners</a:t>
            </a:r>
          </a:p>
          <a:p>
            <a:r>
              <a:rPr lang="en-US" sz="1200" b="0" kern="1200" baseline="0" dirty="0" smtClean="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418958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12</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Table 1.2 , based on RFC 4949, describes four kinds of threat consequences and lists</a:t>
            </a:r>
          </a:p>
          <a:p>
            <a:r>
              <a:rPr lang="en-US" sz="1200" b="0" kern="1200" baseline="0" dirty="0" smtClean="0">
                <a:solidFill>
                  <a:schemeClr val="tx1"/>
                </a:solidFill>
                <a:latin typeface="Arial" pitchFamily="-107" charset="0"/>
                <a:ea typeface="+mn-ea"/>
                <a:cs typeface="+mn-cs"/>
              </a:rPr>
              <a:t>the kinds of attacks that result in each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Unauthorized disclosure is a threat to confidentiality.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Exposure: This can be deliberate, as when an insider intentionally releases</a:t>
            </a:r>
          </a:p>
          <a:p>
            <a:r>
              <a:rPr lang="en-US" sz="1200" b="0" kern="1200" baseline="0" dirty="0" smtClean="0">
                <a:solidFill>
                  <a:schemeClr val="tx1"/>
                </a:solidFill>
                <a:latin typeface="Arial" pitchFamily="-107" charset="0"/>
                <a:ea typeface="+mn-ea"/>
                <a:cs typeface="+mn-cs"/>
              </a:rPr>
              <a:t>sensitive information, such as credit card numbers, to an outsider. It can also</a:t>
            </a:r>
          </a:p>
          <a:p>
            <a:r>
              <a:rPr lang="en-US" sz="1200" b="0" kern="1200" baseline="0" dirty="0" smtClean="0">
                <a:solidFill>
                  <a:schemeClr val="tx1"/>
                </a:solidFill>
                <a:latin typeface="Arial" pitchFamily="-107" charset="0"/>
                <a:ea typeface="+mn-ea"/>
                <a:cs typeface="+mn-cs"/>
              </a:rPr>
              <a:t>be the result of a human, hardware, or software error, which results in an entity</a:t>
            </a:r>
          </a:p>
          <a:p>
            <a:r>
              <a:rPr lang="en-US" sz="1200" b="0" kern="1200" baseline="0" dirty="0" smtClean="0">
                <a:solidFill>
                  <a:schemeClr val="tx1"/>
                </a:solidFill>
                <a:latin typeface="Arial" pitchFamily="-107" charset="0"/>
                <a:ea typeface="+mn-ea"/>
                <a:cs typeface="+mn-cs"/>
              </a:rPr>
              <a:t>gaining unauthorized knowledge of sensitive data. There have been numerous</a:t>
            </a:r>
          </a:p>
          <a:p>
            <a:r>
              <a:rPr lang="en-US" sz="1200" b="0" kern="1200" baseline="0" dirty="0" smtClean="0">
                <a:solidFill>
                  <a:schemeClr val="tx1"/>
                </a:solidFill>
                <a:latin typeface="Arial" pitchFamily="-107" charset="0"/>
                <a:ea typeface="+mn-ea"/>
                <a:cs typeface="+mn-cs"/>
              </a:rPr>
              <a:t>instances of this, such as universities accidentally posting student confidential</a:t>
            </a:r>
          </a:p>
          <a:p>
            <a:r>
              <a:rPr lang="en-US" sz="1200" b="0" kern="1200" baseline="0" dirty="0" smtClean="0">
                <a:solidFill>
                  <a:schemeClr val="tx1"/>
                </a:solidFill>
                <a:latin typeface="Arial" pitchFamily="-107" charset="0"/>
                <a:ea typeface="+mn-ea"/>
                <a:cs typeface="+mn-cs"/>
              </a:rPr>
              <a:t>information on the Web.</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Interception: Interception is a common attack in the context of communications.</a:t>
            </a:r>
          </a:p>
          <a:p>
            <a:r>
              <a:rPr lang="en-US" sz="1200" b="0" kern="1200" baseline="0" dirty="0" smtClean="0">
                <a:solidFill>
                  <a:schemeClr val="tx1"/>
                </a:solidFill>
                <a:latin typeface="Arial" pitchFamily="-107" charset="0"/>
                <a:ea typeface="+mn-ea"/>
                <a:cs typeface="+mn-cs"/>
              </a:rPr>
              <a:t>On a shared local area network (LAN), such as a wireless LAN or a</a:t>
            </a:r>
          </a:p>
          <a:p>
            <a:r>
              <a:rPr lang="en-US" sz="1200" b="0" kern="1200" baseline="0" dirty="0" smtClean="0">
                <a:solidFill>
                  <a:schemeClr val="tx1"/>
                </a:solidFill>
                <a:latin typeface="Arial" pitchFamily="-107" charset="0"/>
                <a:ea typeface="+mn-ea"/>
                <a:cs typeface="+mn-cs"/>
              </a:rPr>
              <a:t>broadcast Ethernet, any device attached to the LAN can receive a copy of</a:t>
            </a:r>
          </a:p>
          <a:p>
            <a:r>
              <a:rPr lang="en-US" sz="1200" b="0" kern="1200" baseline="0" dirty="0" smtClean="0">
                <a:solidFill>
                  <a:schemeClr val="tx1"/>
                </a:solidFill>
                <a:latin typeface="Arial" pitchFamily="-107" charset="0"/>
                <a:ea typeface="+mn-ea"/>
                <a:cs typeface="+mn-cs"/>
              </a:rPr>
              <a:t>packets intended for another device. On the Internet, a determined hacker</a:t>
            </a:r>
          </a:p>
          <a:p>
            <a:r>
              <a:rPr lang="en-US" sz="1200" b="0" kern="1200" baseline="0" dirty="0" smtClean="0">
                <a:solidFill>
                  <a:schemeClr val="tx1"/>
                </a:solidFill>
                <a:latin typeface="Arial" pitchFamily="-107" charset="0"/>
                <a:ea typeface="+mn-ea"/>
                <a:cs typeface="+mn-cs"/>
              </a:rPr>
              <a:t>can gain access to e-mail traffic and other data transfers. All of these situations</a:t>
            </a:r>
          </a:p>
          <a:p>
            <a:r>
              <a:rPr lang="en-US" sz="1200" b="0" kern="1200" baseline="0" dirty="0" smtClean="0">
                <a:solidFill>
                  <a:schemeClr val="tx1"/>
                </a:solidFill>
                <a:latin typeface="Arial" pitchFamily="-107" charset="0"/>
                <a:ea typeface="+mn-ea"/>
                <a:cs typeface="+mn-cs"/>
              </a:rPr>
              <a:t>create the potential for unauthorized access to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Inference: An example of inference is known as traffic analysis, in which an</a:t>
            </a:r>
          </a:p>
          <a:p>
            <a:r>
              <a:rPr lang="en-US" sz="1200" b="0" kern="1200" baseline="0" dirty="0" smtClean="0">
                <a:solidFill>
                  <a:schemeClr val="tx1"/>
                </a:solidFill>
                <a:latin typeface="Arial" pitchFamily="-107" charset="0"/>
                <a:ea typeface="+mn-ea"/>
                <a:cs typeface="+mn-cs"/>
              </a:rPr>
              <a:t>adversary is able to gain information from observing the pattern of traffic on</a:t>
            </a:r>
          </a:p>
          <a:p>
            <a:r>
              <a:rPr lang="en-US" sz="1200" b="0" kern="1200" baseline="0" dirty="0" smtClean="0">
                <a:solidFill>
                  <a:schemeClr val="tx1"/>
                </a:solidFill>
                <a:latin typeface="Arial" pitchFamily="-107" charset="0"/>
                <a:ea typeface="+mn-ea"/>
                <a:cs typeface="+mn-cs"/>
              </a:rPr>
              <a:t>a network, such as the amount of traffic between particular pairs of hosts on</a:t>
            </a:r>
          </a:p>
          <a:p>
            <a:r>
              <a:rPr lang="en-US" sz="1200" b="0" kern="1200" baseline="0" dirty="0" smtClean="0">
                <a:solidFill>
                  <a:schemeClr val="tx1"/>
                </a:solidFill>
                <a:latin typeface="Arial" pitchFamily="-107" charset="0"/>
                <a:ea typeface="+mn-ea"/>
                <a:cs typeface="+mn-cs"/>
              </a:rPr>
              <a:t>the network. Another example is the inference of detailed information from</a:t>
            </a:r>
          </a:p>
          <a:p>
            <a:r>
              <a:rPr lang="en-US" sz="1200" b="0" kern="1200" baseline="0" dirty="0" smtClean="0">
                <a:solidFill>
                  <a:schemeClr val="tx1"/>
                </a:solidFill>
                <a:latin typeface="Arial" pitchFamily="-107" charset="0"/>
                <a:ea typeface="+mn-ea"/>
                <a:cs typeface="+mn-cs"/>
              </a:rPr>
              <a:t>a database by a user who has only limited access; this is accomplished by</a:t>
            </a:r>
          </a:p>
          <a:p>
            <a:r>
              <a:rPr lang="en-US" sz="1200" b="0" kern="1200" baseline="0" dirty="0" smtClean="0">
                <a:solidFill>
                  <a:schemeClr val="tx1"/>
                </a:solidFill>
                <a:latin typeface="Arial" pitchFamily="-107" charset="0"/>
                <a:ea typeface="+mn-ea"/>
                <a:cs typeface="+mn-cs"/>
              </a:rPr>
              <a:t>repeated queries whose combined results enable inference.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Intrusion: An example of intrusion is an adversary gaining unauthorized</a:t>
            </a:r>
          </a:p>
          <a:p>
            <a:r>
              <a:rPr lang="en-US" sz="1200" b="0" kern="1200" baseline="0" dirty="0" smtClean="0">
                <a:solidFill>
                  <a:schemeClr val="tx1"/>
                </a:solidFill>
                <a:latin typeface="Arial" pitchFamily="-107" charset="0"/>
                <a:ea typeface="+mn-ea"/>
                <a:cs typeface="+mn-cs"/>
              </a:rPr>
              <a:t>access to sensitive data by overcoming the system’s access control protections.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Deception is a threat to either system integrity or data integrity. The following</a:t>
            </a:r>
          </a:p>
          <a:p>
            <a:r>
              <a:rPr lang="en-US" sz="1200" b="0" kern="1200" baseline="0" dirty="0" smtClean="0">
                <a:solidFill>
                  <a:schemeClr val="tx1"/>
                </a:solidFill>
                <a:latin typeface="Arial" pitchFamily="-107" charset="0"/>
                <a:ea typeface="+mn-ea"/>
                <a:cs typeface="+mn-cs"/>
              </a:rPr>
              <a:t>types of 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Masquerade: One example of masquerade is an attempt by an unauthorized</a:t>
            </a:r>
          </a:p>
          <a:p>
            <a:r>
              <a:rPr lang="en-US" sz="1200" b="0" kern="1200" baseline="0" dirty="0" smtClean="0">
                <a:solidFill>
                  <a:schemeClr val="tx1"/>
                </a:solidFill>
                <a:latin typeface="Arial" pitchFamily="-107" charset="0"/>
                <a:ea typeface="+mn-ea"/>
                <a:cs typeface="+mn-cs"/>
              </a:rPr>
              <a:t>user to gain access to a system by posing as an authorized user; this could</a:t>
            </a:r>
          </a:p>
          <a:p>
            <a:r>
              <a:rPr lang="en-US" sz="1200" b="0" kern="1200" baseline="0" dirty="0" smtClean="0">
                <a:solidFill>
                  <a:schemeClr val="tx1"/>
                </a:solidFill>
                <a:latin typeface="Arial" pitchFamily="-107" charset="0"/>
                <a:ea typeface="+mn-ea"/>
                <a:cs typeface="+mn-cs"/>
              </a:rPr>
              <a:t>happen if the unauthorized user has learned another user’s logon ID and</a:t>
            </a:r>
          </a:p>
          <a:p>
            <a:r>
              <a:rPr lang="en-US" sz="1200" b="0" kern="1200" baseline="0" dirty="0" smtClean="0">
                <a:solidFill>
                  <a:schemeClr val="tx1"/>
                </a:solidFill>
                <a:latin typeface="Arial" pitchFamily="-107" charset="0"/>
                <a:ea typeface="+mn-ea"/>
                <a:cs typeface="+mn-cs"/>
              </a:rPr>
              <a:t>password. Another example is malicious logic, such as a Trojan horse, that</a:t>
            </a:r>
          </a:p>
          <a:p>
            <a:r>
              <a:rPr lang="en-US" sz="1200" b="0" kern="1200" baseline="0" dirty="0" smtClean="0">
                <a:solidFill>
                  <a:schemeClr val="tx1"/>
                </a:solidFill>
                <a:latin typeface="Arial" pitchFamily="-107" charset="0"/>
                <a:ea typeface="+mn-ea"/>
                <a:cs typeface="+mn-cs"/>
              </a:rPr>
              <a:t>appears to perform a useful or desirable function but actually gains unauthorized</a:t>
            </a:r>
          </a:p>
          <a:p>
            <a:r>
              <a:rPr lang="en-US" sz="1200" b="0" kern="1200" baseline="0" dirty="0" smtClean="0">
                <a:solidFill>
                  <a:schemeClr val="tx1"/>
                </a:solidFill>
                <a:latin typeface="Arial" pitchFamily="-107" charset="0"/>
                <a:ea typeface="+mn-ea"/>
                <a:cs typeface="+mn-cs"/>
              </a:rPr>
              <a:t>access to system resources or tricks a user into executing other malicious</a:t>
            </a:r>
          </a:p>
          <a:p>
            <a:r>
              <a:rPr lang="en-US" sz="1200" b="0" kern="1200" baseline="0" dirty="0" smtClean="0">
                <a:solidFill>
                  <a:schemeClr val="tx1"/>
                </a:solidFill>
                <a:latin typeface="Arial" pitchFamily="-107" charset="0"/>
                <a:ea typeface="+mn-ea"/>
                <a:cs typeface="+mn-cs"/>
              </a:rPr>
              <a:t>logic.</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smtClean="0">
                <a:solidFill>
                  <a:schemeClr val="tx1"/>
                </a:solidFill>
                <a:latin typeface="Arial" pitchFamily="-107" charset="0"/>
                <a:ea typeface="+mn-ea"/>
                <a:cs typeface="+mn-cs"/>
              </a:rPr>
              <a:t>of false data into a file or database. For example, a student may alter</a:t>
            </a:r>
          </a:p>
          <a:p>
            <a:r>
              <a:rPr lang="en-US" sz="1200" b="0" kern="1200" baseline="0" dirty="0" smtClean="0">
                <a:solidFill>
                  <a:schemeClr val="tx1"/>
                </a:solidFill>
                <a:latin typeface="Arial" pitchFamily="-107" charset="0"/>
                <a:ea typeface="+mn-ea"/>
                <a:cs typeface="+mn-cs"/>
              </a:rPr>
              <a:t>his or her grades on a school database.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Repudiation: In this case, a user either denies sending data or a user denies</a:t>
            </a:r>
          </a:p>
          <a:p>
            <a:r>
              <a:rPr lang="en-US" sz="1200" b="0" kern="1200" baseline="0" dirty="0" smtClean="0">
                <a:solidFill>
                  <a:schemeClr val="tx1"/>
                </a:solidFill>
                <a:latin typeface="Arial" pitchFamily="-107" charset="0"/>
                <a:ea typeface="+mn-ea"/>
                <a:cs typeface="+mn-cs"/>
              </a:rPr>
              <a:t>receiving or possessing the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Disruption is a threat to availability or system integrity.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Incapacitation: This is an attack on system availability. This could occur as a</a:t>
            </a:r>
          </a:p>
          <a:p>
            <a:r>
              <a:rPr lang="en-US" sz="1200" b="0" kern="1200" baseline="0" dirty="0" smtClean="0">
                <a:solidFill>
                  <a:schemeClr val="tx1"/>
                </a:solidFill>
                <a:latin typeface="Arial" pitchFamily="-107" charset="0"/>
                <a:ea typeface="+mn-ea"/>
                <a:cs typeface="+mn-cs"/>
              </a:rPr>
              <a:t>result of physical destruction of or damage to system hardware. More typically,</a:t>
            </a:r>
          </a:p>
          <a:p>
            <a:r>
              <a:rPr lang="en-US" sz="1200" b="0" kern="1200" baseline="0" dirty="0" smtClean="0">
                <a:solidFill>
                  <a:schemeClr val="tx1"/>
                </a:solidFill>
                <a:latin typeface="Arial" pitchFamily="-107" charset="0"/>
                <a:ea typeface="+mn-ea"/>
                <a:cs typeface="+mn-cs"/>
              </a:rPr>
              <a:t>malicious software, such as Trojan horses, viruses, or worms, could operate in</a:t>
            </a:r>
          </a:p>
          <a:p>
            <a:r>
              <a:rPr lang="en-US" sz="1200" b="0" kern="1200" baseline="0" dirty="0" smtClean="0">
                <a:solidFill>
                  <a:schemeClr val="tx1"/>
                </a:solidFill>
                <a:latin typeface="Arial" pitchFamily="-107" charset="0"/>
                <a:ea typeface="+mn-ea"/>
                <a:cs typeface="+mn-cs"/>
              </a:rPr>
              <a:t>such a way as to disable a system or some of its services.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Corruption: This is an attack on system integrity. Malicious software in this</a:t>
            </a:r>
          </a:p>
          <a:p>
            <a:r>
              <a:rPr lang="en-US" sz="1200" b="0" kern="1200" baseline="0" dirty="0" smtClean="0">
                <a:solidFill>
                  <a:schemeClr val="tx1"/>
                </a:solidFill>
                <a:latin typeface="Arial" pitchFamily="-107" charset="0"/>
                <a:ea typeface="+mn-ea"/>
                <a:cs typeface="+mn-cs"/>
              </a:rPr>
              <a:t>context could operate in such a way that system resources or services function</a:t>
            </a:r>
          </a:p>
          <a:p>
            <a:r>
              <a:rPr lang="en-US" sz="1200" b="0" kern="1200" baseline="0" dirty="0" smtClean="0">
                <a:solidFill>
                  <a:schemeClr val="tx1"/>
                </a:solidFill>
                <a:latin typeface="Arial" pitchFamily="-107" charset="0"/>
                <a:ea typeface="+mn-ea"/>
                <a:cs typeface="+mn-cs"/>
              </a:rPr>
              <a:t>in an unintended manner. Or a user could gain unauthorized access to a system</a:t>
            </a:r>
          </a:p>
          <a:p>
            <a:r>
              <a:rPr lang="en-US" sz="1200" b="0" kern="1200" baseline="0" dirty="0" smtClean="0">
                <a:solidFill>
                  <a:schemeClr val="tx1"/>
                </a:solidFill>
                <a:latin typeface="Arial" pitchFamily="-107" charset="0"/>
                <a:ea typeface="+mn-ea"/>
                <a:cs typeface="+mn-cs"/>
              </a:rPr>
              <a:t>and modify some of its functions. An example of the latter is a user placing</a:t>
            </a:r>
          </a:p>
          <a:p>
            <a:r>
              <a:rPr lang="en-US" sz="1200" b="0" kern="1200" baseline="0" dirty="0" smtClean="0">
                <a:solidFill>
                  <a:schemeClr val="tx1"/>
                </a:solidFill>
                <a:latin typeface="Arial" pitchFamily="-107" charset="0"/>
                <a:ea typeface="+mn-ea"/>
                <a:cs typeface="+mn-cs"/>
              </a:rPr>
              <a:t>backdoor logic in the system to provide subsequent access to a system and its</a:t>
            </a:r>
          </a:p>
          <a:p>
            <a:r>
              <a:rPr lang="en-US" sz="1200" b="0" kern="1200" baseline="0" dirty="0" smtClean="0">
                <a:solidFill>
                  <a:schemeClr val="tx1"/>
                </a:solidFill>
                <a:latin typeface="Arial" pitchFamily="-107" charset="0"/>
                <a:ea typeface="+mn-ea"/>
                <a:cs typeface="+mn-cs"/>
              </a:rPr>
              <a:t>resources by other than the usual procedure.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Obstruction: One way to obstruct system operation is to interfere with communications</a:t>
            </a:r>
          </a:p>
          <a:p>
            <a:r>
              <a:rPr lang="en-US" sz="1200" b="0" kern="1200" baseline="0" dirty="0" smtClean="0">
                <a:solidFill>
                  <a:schemeClr val="tx1"/>
                </a:solidFill>
                <a:latin typeface="Arial" pitchFamily="-107" charset="0"/>
                <a:ea typeface="+mn-ea"/>
                <a:cs typeface="+mn-cs"/>
              </a:rPr>
              <a:t>by disabling communication links or altering communication</a:t>
            </a:r>
          </a:p>
          <a:p>
            <a:r>
              <a:rPr lang="en-US" sz="1200" b="0" kern="1200" baseline="0" dirty="0" smtClean="0">
                <a:solidFill>
                  <a:schemeClr val="tx1"/>
                </a:solidFill>
                <a:latin typeface="Arial" pitchFamily="-107" charset="0"/>
                <a:ea typeface="+mn-ea"/>
                <a:cs typeface="+mn-cs"/>
              </a:rPr>
              <a:t>control information. Another way is to overload the system by placing excess</a:t>
            </a:r>
          </a:p>
          <a:p>
            <a:r>
              <a:rPr lang="en-US" sz="1200" b="0" kern="1200" baseline="0" dirty="0" smtClean="0">
                <a:solidFill>
                  <a:schemeClr val="tx1"/>
                </a:solidFill>
                <a:latin typeface="Arial" pitchFamily="-107" charset="0"/>
                <a:ea typeface="+mn-ea"/>
                <a:cs typeface="+mn-cs"/>
              </a:rPr>
              <a:t>burden on communication traffic or processing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Usurpation is a threat to system integrity. The following types of attacks can</a:t>
            </a:r>
          </a:p>
          <a:p>
            <a:r>
              <a:rPr lang="en-US" sz="1200" b="0" kern="1200" baseline="0" dirty="0" smtClean="0">
                <a:solidFill>
                  <a:schemeClr val="tx1"/>
                </a:solidFill>
                <a:latin typeface="Arial" pitchFamily="-107" charset="0"/>
                <a:ea typeface="+mn-ea"/>
                <a:cs typeface="+mn-cs"/>
              </a:rPr>
              <a:t>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Misappropriation: This can include theft of service. An example is a distributed</a:t>
            </a:r>
          </a:p>
          <a:p>
            <a:r>
              <a:rPr lang="en-US" sz="1200" b="0" kern="1200" baseline="0" dirty="0" smtClean="0">
                <a:solidFill>
                  <a:schemeClr val="tx1"/>
                </a:solidFill>
                <a:latin typeface="Arial" pitchFamily="-107" charset="0"/>
                <a:ea typeface="+mn-ea"/>
                <a:cs typeface="+mn-cs"/>
              </a:rPr>
              <a:t>denial of service attack, when malicious software is installed on a number of hosts</a:t>
            </a:r>
          </a:p>
          <a:p>
            <a:r>
              <a:rPr lang="en-US" sz="1200" b="0" kern="1200" baseline="0" dirty="0" smtClean="0">
                <a:solidFill>
                  <a:schemeClr val="tx1"/>
                </a:solidFill>
                <a:latin typeface="Arial" pitchFamily="-107" charset="0"/>
                <a:ea typeface="+mn-ea"/>
                <a:cs typeface="+mn-cs"/>
              </a:rPr>
              <a:t>to be used as platforms to launch traffic at a target host. In this case, the malicious</a:t>
            </a:r>
          </a:p>
          <a:p>
            <a:r>
              <a:rPr lang="en-US" sz="1200" b="0" kern="1200" baseline="0" dirty="0" smtClean="0">
                <a:solidFill>
                  <a:schemeClr val="tx1"/>
                </a:solidFill>
                <a:latin typeface="Arial" pitchFamily="-107" charset="0"/>
                <a:ea typeface="+mn-ea"/>
                <a:cs typeface="+mn-cs"/>
              </a:rPr>
              <a:t>software makes unauthorized use of processor and operating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Misuse: Misuse can occur by means of either malicious logic or a hacker that</a:t>
            </a:r>
          </a:p>
          <a:p>
            <a:r>
              <a:rPr lang="en-US" sz="1200" b="0" kern="1200" baseline="0" dirty="0" smtClean="0">
                <a:solidFill>
                  <a:schemeClr val="tx1"/>
                </a:solidFill>
                <a:latin typeface="Arial" pitchFamily="-107" charset="0"/>
                <a:ea typeface="+mn-ea"/>
                <a:cs typeface="+mn-cs"/>
              </a:rPr>
              <a:t>has gained unauthorized access to a system. In either case, security functions</a:t>
            </a:r>
          </a:p>
          <a:p>
            <a:r>
              <a:rPr lang="en-US" sz="1200" b="0" kern="1200" baseline="0" dirty="0" smtClean="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360978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smtClean="0">
                <a:solidFill>
                  <a:schemeClr val="tx1"/>
                </a:solidFill>
                <a:latin typeface="Arial" pitchFamily="-107" charset="0"/>
                <a:ea typeface="+mn-ea"/>
                <a:cs typeface="+mn-cs"/>
              </a:rPr>
              <a:t>HARDWARE A major threat to computer system hardware is the threat to</a:t>
            </a:r>
          </a:p>
          <a:p>
            <a:r>
              <a:rPr lang="en-US" sz="1200" b="0" kern="1200" baseline="0" dirty="0" smtClean="0">
                <a:solidFill>
                  <a:schemeClr val="tx1"/>
                </a:solidFill>
                <a:latin typeface="Arial" pitchFamily="-107" charset="0"/>
                <a:ea typeface="+mn-ea"/>
                <a:cs typeface="+mn-cs"/>
              </a:rPr>
              <a:t>availability. Hardware is the most vulnerable to attack and the least susceptible to</a:t>
            </a:r>
          </a:p>
          <a:p>
            <a:r>
              <a:rPr lang="en-US" sz="1200" b="0" kern="1200" baseline="0" dirty="0" smtClean="0">
                <a:solidFill>
                  <a:schemeClr val="tx1"/>
                </a:solidFill>
                <a:latin typeface="Arial" pitchFamily="-107" charset="0"/>
                <a:ea typeface="+mn-ea"/>
                <a:cs typeface="+mn-cs"/>
              </a:rPr>
              <a:t>automated controls. Threats include accidental and deliberate damage to equipment</a:t>
            </a:r>
          </a:p>
          <a:p>
            <a:r>
              <a:rPr lang="en-US" sz="1200" b="0" kern="1200" baseline="0" dirty="0" smtClean="0">
                <a:solidFill>
                  <a:schemeClr val="tx1"/>
                </a:solidFill>
                <a:latin typeface="Arial" pitchFamily="-107" charset="0"/>
                <a:ea typeface="+mn-ea"/>
                <a:cs typeface="+mn-cs"/>
              </a:rPr>
              <a:t>as well as theft. The proliferation of personal computers and workstations and the</a:t>
            </a:r>
          </a:p>
          <a:p>
            <a:r>
              <a:rPr lang="en-US" sz="1200" b="0" kern="1200" baseline="0" dirty="0" smtClean="0">
                <a:solidFill>
                  <a:schemeClr val="tx1"/>
                </a:solidFill>
                <a:latin typeface="Arial" pitchFamily="-107" charset="0"/>
                <a:ea typeface="+mn-ea"/>
                <a:cs typeface="+mn-cs"/>
              </a:rPr>
              <a:t>widespread use of LANs increase the potential for losses in this area. Theft of</a:t>
            </a:r>
          </a:p>
          <a:p>
            <a:r>
              <a:rPr lang="en-US" sz="1200" b="0" kern="1200" baseline="0" dirty="0" smtClean="0">
                <a:solidFill>
                  <a:schemeClr val="tx1"/>
                </a:solidFill>
                <a:latin typeface="Arial" pitchFamily="-107" charset="0"/>
                <a:ea typeface="+mn-ea"/>
                <a:cs typeface="+mn-cs"/>
              </a:rPr>
              <a:t>CD-ROMs and DVDs can lead to loss of confidentiality. Physical and administrative</a:t>
            </a:r>
          </a:p>
          <a:p>
            <a:r>
              <a:rPr lang="en-US" sz="1200" b="0" kern="1200" baseline="0" dirty="0" smtClean="0">
                <a:solidFill>
                  <a:schemeClr val="tx1"/>
                </a:solidFill>
                <a:latin typeface="Arial" pitchFamily="-107" charset="0"/>
                <a:ea typeface="+mn-ea"/>
                <a:cs typeface="+mn-cs"/>
              </a:rPr>
              <a:t>security measures are needed to deal with these threats.</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SOFTWARE Software includes the operating system, utilities, and application</a:t>
            </a:r>
          </a:p>
          <a:p>
            <a:r>
              <a:rPr lang="en-US" sz="1200" b="0" kern="1200" baseline="0" dirty="0" smtClean="0">
                <a:solidFill>
                  <a:schemeClr val="tx1"/>
                </a:solidFill>
                <a:latin typeface="Arial" pitchFamily="-107" charset="0"/>
                <a:ea typeface="+mn-ea"/>
                <a:cs typeface="+mn-cs"/>
              </a:rPr>
              <a:t>programs. A key threat to software is an attack on availability. Software, especially</a:t>
            </a:r>
          </a:p>
          <a:p>
            <a:r>
              <a:rPr lang="en-US" sz="1200" b="0" kern="1200" baseline="0" dirty="0" smtClean="0">
                <a:solidFill>
                  <a:schemeClr val="tx1"/>
                </a:solidFill>
                <a:latin typeface="Arial" pitchFamily="-107" charset="0"/>
                <a:ea typeface="+mn-ea"/>
                <a:cs typeface="+mn-cs"/>
              </a:rPr>
              <a:t>application software, is often easy to delete. Software can also be altered or</a:t>
            </a:r>
          </a:p>
          <a:p>
            <a:r>
              <a:rPr lang="en-US" sz="1200" b="0" kern="1200" baseline="0" dirty="0" smtClean="0">
                <a:solidFill>
                  <a:schemeClr val="tx1"/>
                </a:solidFill>
                <a:latin typeface="Arial" pitchFamily="-107" charset="0"/>
                <a:ea typeface="+mn-ea"/>
                <a:cs typeface="+mn-cs"/>
              </a:rPr>
              <a:t>damaged to render it useless. Careful software configuration management, which</a:t>
            </a:r>
          </a:p>
          <a:p>
            <a:r>
              <a:rPr lang="en-US" sz="1200" b="0" kern="1200" baseline="0" dirty="0" smtClean="0">
                <a:solidFill>
                  <a:schemeClr val="tx1"/>
                </a:solidFill>
                <a:latin typeface="Arial" pitchFamily="-107" charset="0"/>
                <a:ea typeface="+mn-ea"/>
                <a:cs typeface="+mn-cs"/>
              </a:rPr>
              <a:t>includes making backups of the most recent version of software, can maintain high</a:t>
            </a:r>
          </a:p>
          <a:p>
            <a:r>
              <a:rPr lang="en-US" sz="1200" b="0" kern="1200" baseline="0" dirty="0" smtClean="0">
                <a:solidFill>
                  <a:schemeClr val="tx1"/>
                </a:solidFill>
                <a:latin typeface="Arial" pitchFamily="-107" charset="0"/>
                <a:ea typeface="+mn-ea"/>
                <a:cs typeface="+mn-cs"/>
              </a:rPr>
              <a:t>availability. A more difficult problem to deal with is software modification that</a:t>
            </a:r>
          </a:p>
          <a:p>
            <a:r>
              <a:rPr lang="en-US" sz="1200" b="0" kern="1200" baseline="0" dirty="0" smtClean="0">
                <a:solidFill>
                  <a:schemeClr val="tx1"/>
                </a:solidFill>
                <a:latin typeface="Arial" pitchFamily="-107" charset="0"/>
                <a:ea typeface="+mn-ea"/>
                <a:cs typeface="+mn-cs"/>
              </a:rPr>
              <a:t>results in a program that still functions but that behaves differently than before,</a:t>
            </a:r>
          </a:p>
          <a:p>
            <a:r>
              <a:rPr lang="en-US" sz="1200" b="0" kern="1200" baseline="0" dirty="0" smtClean="0">
                <a:solidFill>
                  <a:schemeClr val="tx1"/>
                </a:solidFill>
                <a:latin typeface="Arial" pitchFamily="-107" charset="0"/>
                <a:ea typeface="+mn-ea"/>
                <a:cs typeface="+mn-cs"/>
              </a:rPr>
              <a:t>which is a threat to integrity/authenticity. Computer viruses and related attacks fall</a:t>
            </a:r>
          </a:p>
          <a:p>
            <a:r>
              <a:rPr lang="en-US" sz="1200" b="0" kern="1200" baseline="0" dirty="0" smtClean="0">
                <a:solidFill>
                  <a:schemeClr val="tx1"/>
                </a:solidFill>
                <a:latin typeface="Arial" pitchFamily="-107" charset="0"/>
                <a:ea typeface="+mn-ea"/>
                <a:cs typeface="+mn-cs"/>
              </a:rPr>
              <a:t>into this category. A final problem is protection against software piracy. Although</a:t>
            </a:r>
          </a:p>
          <a:p>
            <a:r>
              <a:rPr lang="en-US" sz="1200" b="0" kern="1200" baseline="0" dirty="0" smtClean="0">
                <a:solidFill>
                  <a:schemeClr val="tx1"/>
                </a:solidFill>
                <a:latin typeface="Arial" pitchFamily="-107" charset="0"/>
                <a:ea typeface="+mn-ea"/>
                <a:cs typeface="+mn-cs"/>
              </a:rPr>
              <a:t>certain countermeasures are available, by and large the problem of unauthorized</a:t>
            </a:r>
          </a:p>
          <a:p>
            <a:r>
              <a:rPr lang="en-US" sz="1200" b="0" kern="1200" baseline="0" dirty="0" smtClean="0">
                <a:solidFill>
                  <a:schemeClr val="tx1"/>
                </a:solidFill>
                <a:latin typeface="Arial" pitchFamily="-107" charset="0"/>
                <a:ea typeface="+mn-ea"/>
                <a:cs typeface="+mn-cs"/>
              </a:rPr>
              <a:t>copying of software has not been solved.</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DATA Hardware and software security are typically concerns of computing center</a:t>
            </a:r>
          </a:p>
          <a:p>
            <a:r>
              <a:rPr lang="en-US" sz="1200" b="0" kern="1200" baseline="0" dirty="0" smtClean="0">
                <a:solidFill>
                  <a:schemeClr val="tx1"/>
                </a:solidFill>
                <a:latin typeface="Arial" pitchFamily="-107" charset="0"/>
                <a:ea typeface="+mn-ea"/>
                <a:cs typeface="+mn-cs"/>
              </a:rPr>
              <a:t>professionals or individual concerns of personal computer users. A much more</a:t>
            </a:r>
          </a:p>
          <a:p>
            <a:r>
              <a:rPr lang="en-US" sz="1200" b="0" kern="1200" baseline="0" dirty="0" smtClean="0">
                <a:solidFill>
                  <a:schemeClr val="tx1"/>
                </a:solidFill>
                <a:latin typeface="Arial" pitchFamily="-107" charset="0"/>
                <a:ea typeface="+mn-ea"/>
                <a:cs typeface="+mn-cs"/>
              </a:rPr>
              <a:t>widespread problem is data security, which involves files and other forms of data</a:t>
            </a:r>
          </a:p>
          <a:p>
            <a:r>
              <a:rPr lang="en-US" sz="1200" b="0" kern="1200" baseline="0" dirty="0" smtClean="0">
                <a:solidFill>
                  <a:schemeClr val="tx1"/>
                </a:solidFill>
                <a:latin typeface="Arial" pitchFamily="-107" charset="0"/>
                <a:ea typeface="+mn-ea"/>
                <a:cs typeface="+mn-cs"/>
              </a:rPr>
              <a:t>controlled by individuals, groups, and business organizations.</a:t>
            </a:r>
          </a:p>
          <a:p>
            <a:r>
              <a:rPr lang="en-US" sz="1200" b="0" kern="1200" baseline="0" dirty="0" smtClean="0">
                <a:solidFill>
                  <a:schemeClr val="tx1"/>
                </a:solidFill>
                <a:latin typeface="Arial" pitchFamily="-107" charset="0"/>
                <a:ea typeface="+mn-ea"/>
                <a:cs typeface="+mn-cs"/>
              </a:rPr>
              <a:t>Security concerns with respect to data are broad, encompassing availability,</a:t>
            </a:r>
          </a:p>
          <a:p>
            <a:r>
              <a:rPr lang="en-US" sz="1200" b="0" kern="1200" baseline="0" dirty="0" smtClean="0">
                <a:solidFill>
                  <a:schemeClr val="tx1"/>
                </a:solidFill>
                <a:latin typeface="Arial" pitchFamily="-107" charset="0"/>
                <a:ea typeface="+mn-ea"/>
                <a:cs typeface="+mn-cs"/>
              </a:rPr>
              <a:t>secrecy, and integrity. In the case of availability, the concern is with the destruction</a:t>
            </a:r>
          </a:p>
          <a:p>
            <a:r>
              <a:rPr lang="en-US" sz="1200" b="0" kern="1200" baseline="0" dirty="0" smtClean="0">
                <a:solidFill>
                  <a:schemeClr val="tx1"/>
                </a:solidFill>
                <a:latin typeface="Arial" pitchFamily="-107" charset="0"/>
                <a:ea typeface="+mn-ea"/>
                <a:cs typeface="+mn-cs"/>
              </a:rPr>
              <a:t>of data files, which can occur either accidentally or maliciously.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obvious concern with secrecy is the unauthorized reading of data files or</a:t>
            </a:r>
          </a:p>
          <a:p>
            <a:r>
              <a:rPr lang="en-US" sz="1200" b="0" kern="1200" baseline="0" dirty="0" smtClean="0">
                <a:solidFill>
                  <a:schemeClr val="tx1"/>
                </a:solidFill>
                <a:latin typeface="Arial" pitchFamily="-107" charset="0"/>
                <a:ea typeface="+mn-ea"/>
                <a:cs typeface="+mn-cs"/>
              </a:rPr>
              <a:t>databases, and this area has been the subject of perhaps more research and effort</a:t>
            </a:r>
          </a:p>
          <a:p>
            <a:r>
              <a:rPr lang="en-US" sz="1200" b="0" kern="1200" baseline="0" dirty="0" smtClean="0">
                <a:solidFill>
                  <a:schemeClr val="tx1"/>
                </a:solidFill>
                <a:latin typeface="Arial" pitchFamily="-107" charset="0"/>
                <a:ea typeface="+mn-ea"/>
                <a:cs typeface="+mn-cs"/>
              </a:rPr>
              <a:t>than any other area of computer security. A less obvious threat to secrecy involves</a:t>
            </a:r>
          </a:p>
          <a:p>
            <a:r>
              <a:rPr lang="en-US" sz="1200" b="0" kern="1200" baseline="0" dirty="0" smtClean="0">
                <a:solidFill>
                  <a:schemeClr val="tx1"/>
                </a:solidFill>
                <a:latin typeface="Arial" pitchFamily="-107" charset="0"/>
                <a:ea typeface="+mn-ea"/>
                <a:cs typeface="+mn-cs"/>
              </a:rPr>
              <a:t>the analysis of data and manifests itself in the use of so-called statistical databases,</a:t>
            </a:r>
          </a:p>
          <a:p>
            <a:r>
              <a:rPr lang="en-US" sz="1200" b="0" kern="1200" baseline="0" dirty="0" smtClean="0">
                <a:solidFill>
                  <a:schemeClr val="tx1"/>
                </a:solidFill>
                <a:latin typeface="Arial" pitchFamily="-107" charset="0"/>
                <a:ea typeface="+mn-ea"/>
                <a:cs typeface="+mn-cs"/>
              </a:rPr>
              <a:t>which provide summary or aggregate information. Presumably, the existence of</a:t>
            </a:r>
          </a:p>
          <a:p>
            <a:r>
              <a:rPr lang="en-US" sz="1200" b="0" kern="1200" baseline="0" dirty="0" smtClean="0">
                <a:solidFill>
                  <a:schemeClr val="tx1"/>
                </a:solidFill>
                <a:latin typeface="Arial" pitchFamily="-107" charset="0"/>
                <a:ea typeface="+mn-ea"/>
                <a:cs typeface="+mn-cs"/>
              </a:rPr>
              <a:t>aggregate information does not threaten the privacy of the individuals involved.</a:t>
            </a:r>
          </a:p>
          <a:p>
            <a:r>
              <a:rPr lang="en-US" sz="1200" b="0" kern="1200" baseline="0" dirty="0" smtClean="0">
                <a:solidFill>
                  <a:schemeClr val="tx1"/>
                </a:solidFill>
                <a:latin typeface="Arial" pitchFamily="-107" charset="0"/>
                <a:ea typeface="+mn-ea"/>
                <a:cs typeface="+mn-cs"/>
              </a:rPr>
              <a:t>However, as the use of statistical databases grows, there is an increasing potential</a:t>
            </a:r>
          </a:p>
          <a:p>
            <a:r>
              <a:rPr lang="en-US" sz="1200" b="0" kern="1200" baseline="0" dirty="0" smtClean="0">
                <a:solidFill>
                  <a:schemeClr val="tx1"/>
                </a:solidFill>
                <a:latin typeface="Arial" pitchFamily="-107" charset="0"/>
                <a:ea typeface="+mn-ea"/>
                <a:cs typeface="+mn-cs"/>
              </a:rPr>
              <a:t>for disclosure of personal information. In essence, characteristics of constituent</a:t>
            </a:r>
          </a:p>
          <a:p>
            <a:r>
              <a:rPr lang="en-US" sz="1200" b="0" kern="1200" baseline="0" dirty="0" smtClean="0">
                <a:solidFill>
                  <a:schemeClr val="tx1"/>
                </a:solidFill>
                <a:latin typeface="Arial" pitchFamily="-107" charset="0"/>
                <a:ea typeface="+mn-ea"/>
                <a:cs typeface="+mn-cs"/>
              </a:rPr>
              <a:t>individuals may be identified through careful analysis. For example, if one table</a:t>
            </a:r>
          </a:p>
          <a:p>
            <a:r>
              <a:rPr lang="en-US" sz="1200" b="0" kern="1200" baseline="0" dirty="0" smtClean="0">
                <a:solidFill>
                  <a:schemeClr val="tx1"/>
                </a:solidFill>
                <a:latin typeface="Arial" pitchFamily="-107" charset="0"/>
                <a:ea typeface="+mn-ea"/>
                <a:cs typeface="+mn-cs"/>
              </a:rPr>
              <a:t>records the aggregate of the incomes of respondents A, B, C, and D and another</a:t>
            </a:r>
          </a:p>
          <a:p>
            <a:r>
              <a:rPr lang="en-US" sz="1200" b="0" kern="1200" baseline="0" dirty="0" smtClean="0">
                <a:solidFill>
                  <a:schemeClr val="tx1"/>
                </a:solidFill>
                <a:latin typeface="Arial" pitchFamily="-107" charset="0"/>
                <a:ea typeface="+mn-ea"/>
                <a:cs typeface="+mn-cs"/>
              </a:rPr>
              <a:t>records the aggregate of the incomes of A, B, C, D, and E, the difference between</a:t>
            </a:r>
          </a:p>
          <a:p>
            <a:r>
              <a:rPr lang="en-US" sz="1200" b="0" kern="1200" baseline="0" dirty="0" smtClean="0">
                <a:solidFill>
                  <a:schemeClr val="tx1"/>
                </a:solidFill>
                <a:latin typeface="Arial" pitchFamily="-107" charset="0"/>
                <a:ea typeface="+mn-ea"/>
                <a:cs typeface="+mn-cs"/>
              </a:rPr>
              <a:t>the two aggregates would be the income of E. This problem is exacerbated by the</a:t>
            </a:r>
          </a:p>
          <a:p>
            <a:r>
              <a:rPr lang="en-US" sz="1200" b="0" kern="1200" baseline="0" dirty="0" smtClean="0">
                <a:solidFill>
                  <a:schemeClr val="tx1"/>
                </a:solidFill>
                <a:latin typeface="Arial" pitchFamily="-107" charset="0"/>
                <a:ea typeface="+mn-ea"/>
                <a:cs typeface="+mn-cs"/>
              </a:rPr>
              <a:t>increasing desire to combine data sets. In many cases, matching several sets of data</a:t>
            </a:r>
          </a:p>
          <a:p>
            <a:r>
              <a:rPr lang="en-US" sz="1200" b="0" kern="1200" baseline="0" dirty="0" smtClean="0">
                <a:solidFill>
                  <a:schemeClr val="tx1"/>
                </a:solidFill>
                <a:latin typeface="Arial" pitchFamily="-107" charset="0"/>
                <a:ea typeface="+mn-ea"/>
                <a:cs typeface="+mn-cs"/>
              </a:rPr>
              <a:t>for consistency at different levels of aggregation requires access to individual units.</a:t>
            </a:r>
          </a:p>
          <a:p>
            <a:r>
              <a:rPr lang="en-US" sz="1200" b="0" kern="1200" baseline="0" dirty="0" smtClean="0">
                <a:solidFill>
                  <a:schemeClr val="tx1"/>
                </a:solidFill>
                <a:latin typeface="Arial" pitchFamily="-107" charset="0"/>
                <a:ea typeface="+mn-ea"/>
                <a:cs typeface="+mn-cs"/>
              </a:rPr>
              <a:t>Thus, the individual units, which are the subject of privacy concerns, are available at</a:t>
            </a:r>
          </a:p>
          <a:p>
            <a:r>
              <a:rPr lang="en-US" sz="1200" b="0" kern="1200" baseline="0" dirty="0" smtClean="0">
                <a:solidFill>
                  <a:schemeClr val="tx1"/>
                </a:solidFill>
                <a:latin typeface="Arial" pitchFamily="-107" charset="0"/>
                <a:ea typeface="+mn-ea"/>
                <a:cs typeface="+mn-cs"/>
              </a:rPr>
              <a:t>various stages in the processing of data sets.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Finally, data integrity is a major concern in most installations. Modifications</a:t>
            </a:r>
          </a:p>
          <a:p>
            <a:r>
              <a:rPr lang="en-US" sz="1200" b="0" kern="1200" baseline="0" dirty="0" smtClean="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70646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14</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smtClean="0">
                <a:solidFill>
                  <a:schemeClr val="tx1"/>
                </a:solidFill>
                <a:latin typeface="Arial" pitchFamily="-107" charset="0"/>
                <a:ea typeface="+mn-ea"/>
                <a:cs typeface="+mn-cs"/>
              </a:rPr>
              <a:t>Network security attacks can be classified</a:t>
            </a:r>
          </a:p>
          <a:p>
            <a:r>
              <a:rPr lang="en-US" sz="1200" b="0" kern="1200" baseline="0" dirty="0" smtClean="0">
                <a:solidFill>
                  <a:schemeClr val="tx1"/>
                </a:solidFill>
                <a:latin typeface="Arial" pitchFamily="-107" charset="0"/>
                <a:ea typeface="+mn-ea"/>
                <a:cs typeface="+mn-cs"/>
              </a:rPr>
              <a:t>as </a:t>
            </a:r>
            <a:r>
              <a:rPr lang="en-US" sz="1200" b="0" i="1" kern="1200" baseline="0" dirty="0" smtClean="0">
                <a:solidFill>
                  <a:schemeClr val="tx1"/>
                </a:solidFill>
                <a:latin typeface="Arial" pitchFamily="-107" charset="0"/>
                <a:ea typeface="+mn-ea"/>
                <a:cs typeface="+mn-cs"/>
              </a:rPr>
              <a:t>passive attacks and active attacks . A passive attack attempts to learn or make</a:t>
            </a:r>
          </a:p>
          <a:p>
            <a:r>
              <a:rPr lang="en-US" sz="1200" b="0" kern="1200" baseline="0" dirty="0" smtClean="0">
                <a:solidFill>
                  <a:schemeClr val="tx1"/>
                </a:solidFill>
                <a:latin typeface="Arial" pitchFamily="-107" charset="0"/>
                <a:ea typeface="+mn-ea"/>
                <a:cs typeface="+mn-cs"/>
              </a:rPr>
              <a:t>use of information from the system but does not affect system resources. An active</a:t>
            </a:r>
          </a:p>
          <a:p>
            <a:r>
              <a:rPr lang="en-US" sz="1200" b="0" kern="1200" baseline="0" dirty="0" smtClean="0">
                <a:solidFill>
                  <a:schemeClr val="tx1"/>
                </a:solidFill>
                <a:latin typeface="Arial" pitchFamily="-107" charset="0"/>
                <a:ea typeface="+mn-ea"/>
                <a:cs typeface="+mn-cs"/>
              </a:rPr>
              <a:t>attack attempts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in the nature of eavesdropping on, or monitoring of,</a:t>
            </a:r>
          </a:p>
          <a:p>
            <a:r>
              <a:rPr lang="en-US" sz="1200" b="0" kern="1200" baseline="0" dirty="0" smtClean="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smtClean="0">
                <a:solidFill>
                  <a:schemeClr val="tx1"/>
                </a:solidFill>
                <a:latin typeface="Arial" pitchFamily="-107" charset="0"/>
                <a:ea typeface="+mn-ea"/>
                <a:cs typeface="+mn-cs"/>
              </a:rPr>
              <a:t>Two types of passive attacks are release of message contents and traffic</a:t>
            </a:r>
          </a:p>
          <a:p>
            <a:r>
              <a:rPr lang="en-US" sz="1200" b="0" kern="1200" baseline="0" dirty="0" smtClean="0">
                <a:solidFill>
                  <a:schemeClr val="tx1"/>
                </a:solidFill>
                <a:latin typeface="Arial" pitchFamily="-107" charset="0"/>
                <a:ea typeface="+mn-ea"/>
                <a:cs typeface="+mn-cs"/>
              </a:rPr>
              <a:t>analysis.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release of message contents is easily understood. A telephone conversation,</a:t>
            </a:r>
          </a:p>
          <a:p>
            <a:r>
              <a:rPr lang="en-US" sz="1200" b="0" kern="1200" baseline="0" dirty="0" smtClean="0">
                <a:solidFill>
                  <a:schemeClr val="tx1"/>
                </a:solidFill>
                <a:latin typeface="Arial" pitchFamily="-107" charset="0"/>
                <a:ea typeface="+mn-ea"/>
                <a:cs typeface="+mn-cs"/>
              </a:rPr>
              <a:t>an electronic mail message, and a transferred file may contain sensitive or</a:t>
            </a:r>
          </a:p>
          <a:p>
            <a:r>
              <a:rPr lang="en-US" sz="1200" b="0" kern="1200" baseline="0" dirty="0" smtClean="0">
                <a:solidFill>
                  <a:schemeClr val="tx1"/>
                </a:solidFill>
                <a:latin typeface="Arial" pitchFamily="-107" charset="0"/>
                <a:ea typeface="+mn-ea"/>
                <a:cs typeface="+mn-cs"/>
              </a:rPr>
              <a:t>confidential information. We would like to prevent an opponent from learning the</a:t>
            </a:r>
          </a:p>
          <a:p>
            <a:r>
              <a:rPr lang="en-US" sz="1200" b="0" kern="1200" baseline="0" dirty="0" smtClean="0">
                <a:solidFill>
                  <a:schemeClr val="tx1"/>
                </a:solidFill>
                <a:latin typeface="Arial" pitchFamily="-107" charset="0"/>
                <a:ea typeface="+mn-ea"/>
                <a:cs typeface="+mn-cs"/>
              </a:rPr>
              <a:t>contents of these transmissions.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second type of passive attack, traffic analysis , is subtler. Suppose that we</a:t>
            </a:r>
          </a:p>
          <a:p>
            <a:r>
              <a:rPr lang="en-US" sz="1200" b="0" kern="1200" baseline="0" dirty="0" smtClean="0">
                <a:solidFill>
                  <a:schemeClr val="tx1"/>
                </a:solidFill>
                <a:latin typeface="Arial" pitchFamily="-107" charset="0"/>
                <a:ea typeface="+mn-ea"/>
                <a:cs typeface="+mn-cs"/>
              </a:rPr>
              <a:t>had a way of masking the contents of messages or other information traffic so that</a:t>
            </a:r>
          </a:p>
          <a:p>
            <a:r>
              <a:rPr lang="en-US" sz="1200" b="0" kern="1200" baseline="0" dirty="0" smtClean="0">
                <a:solidFill>
                  <a:schemeClr val="tx1"/>
                </a:solidFill>
                <a:latin typeface="Arial" pitchFamily="-107" charset="0"/>
                <a:ea typeface="+mn-ea"/>
                <a:cs typeface="+mn-cs"/>
              </a:rPr>
              <a:t>opponents, even if they captured the message, could not extract the information</a:t>
            </a:r>
          </a:p>
          <a:p>
            <a:r>
              <a:rPr lang="en-US" sz="1200" b="0" kern="1200" baseline="0" dirty="0" smtClean="0">
                <a:solidFill>
                  <a:schemeClr val="tx1"/>
                </a:solidFill>
                <a:latin typeface="Arial" pitchFamily="-107" charset="0"/>
                <a:ea typeface="+mn-ea"/>
                <a:cs typeface="+mn-cs"/>
              </a:rPr>
              <a:t>from the message. The common technique for masking contents is encryption. If we</a:t>
            </a:r>
          </a:p>
          <a:p>
            <a:r>
              <a:rPr lang="en-US" sz="1200" b="0" kern="1200" baseline="0" dirty="0" smtClean="0">
                <a:solidFill>
                  <a:schemeClr val="tx1"/>
                </a:solidFill>
                <a:latin typeface="Arial" pitchFamily="-107" charset="0"/>
                <a:ea typeface="+mn-ea"/>
                <a:cs typeface="+mn-cs"/>
              </a:rPr>
              <a:t>had encryption protection in place, an opponent might still be able to observe the</a:t>
            </a:r>
          </a:p>
          <a:p>
            <a:r>
              <a:rPr lang="en-US" sz="1200" b="0" kern="1200" baseline="0" dirty="0" smtClean="0">
                <a:solidFill>
                  <a:schemeClr val="tx1"/>
                </a:solidFill>
                <a:latin typeface="Arial" pitchFamily="-107" charset="0"/>
                <a:ea typeface="+mn-ea"/>
                <a:cs typeface="+mn-cs"/>
              </a:rPr>
              <a:t>pattern of these messages. The opponent could determine the location and identity</a:t>
            </a:r>
          </a:p>
          <a:p>
            <a:r>
              <a:rPr lang="en-US" sz="1200" b="0" kern="1200" baseline="0" dirty="0" smtClean="0">
                <a:solidFill>
                  <a:schemeClr val="tx1"/>
                </a:solidFill>
                <a:latin typeface="Arial" pitchFamily="-107" charset="0"/>
                <a:ea typeface="+mn-ea"/>
                <a:cs typeface="+mn-cs"/>
              </a:rPr>
              <a:t>of communicating hosts and could observe the frequency and length of messages</a:t>
            </a:r>
          </a:p>
          <a:p>
            <a:r>
              <a:rPr lang="en-US" sz="1200" b="0" kern="1200" baseline="0" dirty="0" smtClean="0">
                <a:solidFill>
                  <a:schemeClr val="tx1"/>
                </a:solidFill>
                <a:latin typeface="Arial" pitchFamily="-107" charset="0"/>
                <a:ea typeface="+mn-ea"/>
                <a:cs typeface="+mn-cs"/>
              </a:rPr>
              <a:t>being exchanged. This information might be useful in guessing the nature of the</a:t>
            </a:r>
          </a:p>
          <a:p>
            <a:r>
              <a:rPr lang="en-US" sz="1200" b="0" kern="1200" baseline="0" dirty="0" smtClean="0">
                <a:solidFill>
                  <a:schemeClr val="tx1"/>
                </a:solidFill>
                <a:latin typeface="Arial" pitchFamily="-107" charset="0"/>
                <a:ea typeface="+mn-ea"/>
                <a:cs typeface="+mn-cs"/>
              </a:rPr>
              <a:t>communication that was taking place.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very difficult to detect because they do not involve any</a:t>
            </a:r>
          </a:p>
          <a:p>
            <a:r>
              <a:rPr lang="en-US" sz="1200" b="0" kern="1200" baseline="0" dirty="0" smtClean="0">
                <a:solidFill>
                  <a:schemeClr val="tx1"/>
                </a:solidFill>
                <a:latin typeface="Arial" pitchFamily="-107" charset="0"/>
                <a:ea typeface="+mn-ea"/>
                <a:cs typeface="+mn-cs"/>
              </a:rPr>
              <a:t>alteration of the data. Typically, the message traffic is sent and received in an</a:t>
            </a:r>
          </a:p>
          <a:p>
            <a:r>
              <a:rPr lang="en-US" sz="1200" b="0" kern="1200" baseline="0" dirty="0" smtClean="0">
                <a:solidFill>
                  <a:schemeClr val="tx1"/>
                </a:solidFill>
                <a:latin typeface="Arial" pitchFamily="-107" charset="0"/>
                <a:ea typeface="+mn-ea"/>
                <a:cs typeface="+mn-cs"/>
              </a:rPr>
              <a:t>apparently normal fashion and neither the sender nor receiver is aware that a</a:t>
            </a:r>
          </a:p>
          <a:p>
            <a:r>
              <a:rPr lang="en-US" sz="1200" b="0" kern="1200" baseline="0" dirty="0" smtClean="0">
                <a:solidFill>
                  <a:schemeClr val="tx1"/>
                </a:solidFill>
                <a:latin typeface="Arial" pitchFamily="-107" charset="0"/>
                <a:ea typeface="+mn-ea"/>
                <a:cs typeface="+mn-cs"/>
              </a:rPr>
              <a:t>third party has read the messages or observed the traffic pattern. However, it is</a:t>
            </a:r>
          </a:p>
          <a:p>
            <a:r>
              <a:rPr lang="en-US" sz="1200" b="0" kern="1200" baseline="0" dirty="0" smtClean="0">
                <a:solidFill>
                  <a:schemeClr val="tx1"/>
                </a:solidFill>
                <a:latin typeface="Arial" pitchFamily="-107" charset="0"/>
                <a:ea typeface="+mn-ea"/>
                <a:cs typeface="+mn-cs"/>
              </a:rPr>
              <a:t>feasible to prevent the success of these attacks, usually by means of encryption.</a:t>
            </a:r>
          </a:p>
          <a:p>
            <a:r>
              <a:rPr lang="en-US" sz="1200" b="0" kern="1200" baseline="0" dirty="0" smtClean="0">
                <a:solidFill>
                  <a:schemeClr val="tx1"/>
                </a:solidFill>
                <a:latin typeface="Arial" pitchFamily="-107" charset="0"/>
                <a:ea typeface="+mn-ea"/>
                <a:cs typeface="+mn-cs"/>
              </a:rPr>
              <a:t>Thus, the emphasis in dealing with passive attacks is on prevention rather than</a:t>
            </a:r>
          </a:p>
          <a:p>
            <a:r>
              <a:rPr lang="en-US" sz="1200" b="0" kern="1200" baseline="0" dirty="0" smtClean="0">
                <a:solidFill>
                  <a:schemeClr val="tx1"/>
                </a:solidFill>
                <a:latin typeface="Arial" pitchFamily="-107" charset="0"/>
                <a:ea typeface="+mn-ea"/>
                <a:cs typeface="+mn-cs"/>
              </a:rPr>
              <a:t>detection.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involve some modification of the data stream or the creation</a:t>
            </a:r>
          </a:p>
          <a:p>
            <a:r>
              <a:rPr lang="en-US" sz="1200" b="0" kern="1200" baseline="0" dirty="0" smtClean="0">
                <a:solidFill>
                  <a:schemeClr val="tx1"/>
                </a:solidFill>
                <a:latin typeface="Arial" pitchFamily="-107" charset="0"/>
                <a:ea typeface="+mn-ea"/>
                <a:cs typeface="+mn-cs"/>
              </a:rPr>
              <a:t>of a false stream and can be subdivided into four categories: replay, masquerade,</a:t>
            </a:r>
          </a:p>
          <a:p>
            <a:r>
              <a:rPr lang="en-US" sz="1200" b="0" kern="1200" baseline="0" dirty="0" smtClean="0">
                <a:solidFill>
                  <a:schemeClr val="tx1"/>
                </a:solidFill>
                <a:latin typeface="Arial" pitchFamily="-107" charset="0"/>
                <a:ea typeface="+mn-ea"/>
                <a:cs typeface="+mn-cs"/>
              </a:rPr>
              <a:t>modification of messages, and denial of service.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Replay involves the passive capture of a data unit and its subsequent retransmission</a:t>
            </a:r>
          </a:p>
          <a:p>
            <a:r>
              <a:rPr lang="en-US" sz="1200" b="0" kern="1200" baseline="0" dirty="0" smtClean="0">
                <a:solidFill>
                  <a:schemeClr val="tx1"/>
                </a:solidFill>
                <a:latin typeface="Arial" pitchFamily="-107" charset="0"/>
                <a:ea typeface="+mn-ea"/>
                <a:cs typeface="+mn-cs"/>
              </a:rPr>
              <a:t>to produce an unauthorized effect.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masquerade takes place when one entity pretends to be a different entity. A</a:t>
            </a:r>
          </a:p>
          <a:p>
            <a:r>
              <a:rPr lang="en-US" sz="1200" b="0" kern="1200" baseline="0" dirty="0" smtClean="0">
                <a:solidFill>
                  <a:schemeClr val="tx1"/>
                </a:solidFill>
                <a:latin typeface="Arial" pitchFamily="-107" charset="0"/>
                <a:ea typeface="+mn-ea"/>
                <a:cs typeface="+mn-cs"/>
              </a:rPr>
              <a:t>masquerade attack usually includes one of the other forms of active attack. For example,</a:t>
            </a:r>
          </a:p>
          <a:p>
            <a:r>
              <a:rPr lang="en-US" sz="1200" b="0" kern="1200" baseline="0" dirty="0" smtClean="0">
                <a:solidFill>
                  <a:schemeClr val="tx1"/>
                </a:solidFill>
                <a:latin typeface="Arial" pitchFamily="-107" charset="0"/>
                <a:ea typeface="+mn-ea"/>
                <a:cs typeface="+mn-cs"/>
              </a:rPr>
              <a:t>authentication sequences can be captured and replayed after a valid authentication</a:t>
            </a:r>
          </a:p>
          <a:p>
            <a:r>
              <a:rPr lang="en-US" sz="1200" b="0" kern="1200" baseline="0" dirty="0" smtClean="0">
                <a:solidFill>
                  <a:schemeClr val="tx1"/>
                </a:solidFill>
                <a:latin typeface="Arial" pitchFamily="-107" charset="0"/>
                <a:ea typeface="+mn-ea"/>
                <a:cs typeface="+mn-cs"/>
              </a:rPr>
              <a:t>sequence has taken place, thus enabling an authorized entity with few privileges</a:t>
            </a:r>
          </a:p>
          <a:p>
            <a:r>
              <a:rPr lang="en-US" sz="1200" b="0" kern="1200" baseline="0" dirty="0" smtClean="0">
                <a:solidFill>
                  <a:schemeClr val="tx1"/>
                </a:solidFill>
                <a:latin typeface="Arial" pitchFamily="-107" charset="0"/>
                <a:ea typeface="+mn-ea"/>
                <a:cs typeface="+mn-cs"/>
              </a:rPr>
              <a:t>to obtain extra privileges by impersonating an entity that has those privileges.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Modification of messages simply means that some portion of a legitimate</a:t>
            </a:r>
          </a:p>
          <a:p>
            <a:r>
              <a:rPr lang="en-US" sz="1200" b="0" kern="1200" baseline="0" dirty="0" smtClean="0">
                <a:solidFill>
                  <a:schemeClr val="tx1"/>
                </a:solidFill>
                <a:latin typeface="Arial" pitchFamily="-107" charset="0"/>
                <a:ea typeface="+mn-ea"/>
                <a:cs typeface="+mn-cs"/>
              </a:rPr>
              <a:t>message is altered, or that messages are delayed or reordered, to produce an</a:t>
            </a:r>
          </a:p>
          <a:p>
            <a:r>
              <a:rPr lang="en-US" sz="1200" b="0" kern="1200" baseline="0" dirty="0" smtClean="0">
                <a:solidFill>
                  <a:schemeClr val="tx1"/>
                </a:solidFill>
                <a:latin typeface="Arial" pitchFamily="-107" charset="0"/>
                <a:ea typeface="+mn-ea"/>
                <a:cs typeface="+mn-cs"/>
              </a:rPr>
              <a:t>unauthorized effect. For example, a message stating, “Allow John Smith to read</a:t>
            </a:r>
          </a:p>
          <a:p>
            <a:r>
              <a:rPr lang="en-US" sz="1200" b="0" kern="1200" baseline="0" dirty="0" smtClean="0">
                <a:solidFill>
                  <a:schemeClr val="tx1"/>
                </a:solidFill>
                <a:latin typeface="Arial" pitchFamily="-107" charset="0"/>
                <a:ea typeface="+mn-ea"/>
                <a:cs typeface="+mn-cs"/>
              </a:rPr>
              <a:t>confidential file accounts” is modified to say, “Allow Fred Brown to read confidential</a:t>
            </a:r>
          </a:p>
          <a:p>
            <a:r>
              <a:rPr lang="en-US" sz="1200" b="0" kern="1200" baseline="0" dirty="0" smtClean="0">
                <a:solidFill>
                  <a:schemeClr val="tx1"/>
                </a:solidFill>
                <a:latin typeface="Arial" pitchFamily="-107" charset="0"/>
                <a:ea typeface="+mn-ea"/>
                <a:cs typeface="+mn-cs"/>
              </a:rPr>
              <a:t>file accounts.”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denial of service prevents or inhibits the normal use or management of</a:t>
            </a:r>
          </a:p>
          <a:p>
            <a:r>
              <a:rPr lang="en-US" sz="1200" b="0" kern="1200" baseline="0" dirty="0" smtClean="0">
                <a:solidFill>
                  <a:schemeClr val="tx1"/>
                </a:solidFill>
                <a:latin typeface="Arial" pitchFamily="-107" charset="0"/>
                <a:ea typeface="+mn-ea"/>
                <a:cs typeface="+mn-cs"/>
              </a:rPr>
              <a:t>communications facilities. This attack may have a specific target; for example, an</a:t>
            </a:r>
          </a:p>
          <a:p>
            <a:r>
              <a:rPr lang="en-US" sz="1200" b="0" kern="1200" baseline="0" dirty="0" smtClean="0">
                <a:solidFill>
                  <a:schemeClr val="tx1"/>
                </a:solidFill>
                <a:latin typeface="Arial" pitchFamily="-107" charset="0"/>
                <a:ea typeface="+mn-ea"/>
                <a:cs typeface="+mn-cs"/>
              </a:rPr>
              <a:t>entity may suppress all messages directed to a particular destination (e.g., the security</a:t>
            </a:r>
          </a:p>
          <a:p>
            <a:r>
              <a:rPr lang="en-US" sz="1200" b="0" kern="1200" baseline="0" dirty="0" smtClean="0">
                <a:solidFill>
                  <a:schemeClr val="tx1"/>
                </a:solidFill>
                <a:latin typeface="Arial" pitchFamily="-107" charset="0"/>
                <a:ea typeface="+mn-ea"/>
                <a:cs typeface="+mn-cs"/>
              </a:rPr>
              <a:t>audit service). Another form of service denial is the disruption of an entire network,</a:t>
            </a:r>
          </a:p>
          <a:p>
            <a:r>
              <a:rPr lang="en-US" sz="1200" b="0" kern="1200" baseline="0" dirty="0" smtClean="0">
                <a:solidFill>
                  <a:schemeClr val="tx1"/>
                </a:solidFill>
                <a:latin typeface="Arial" pitchFamily="-107" charset="0"/>
                <a:ea typeface="+mn-ea"/>
                <a:cs typeface="+mn-cs"/>
              </a:rPr>
              <a:t>either by disabling the network or by overloading it with messages so as to degrade</a:t>
            </a:r>
          </a:p>
          <a:p>
            <a:r>
              <a:rPr lang="en-US" sz="1200" b="0" kern="1200" baseline="0" dirty="0" smtClean="0">
                <a:solidFill>
                  <a:schemeClr val="tx1"/>
                </a:solidFill>
                <a:latin typeface="Arial" pitchFamily="-107" charset="0"/>
                <a:ea typeface="+mn-ea"/>
                <a:cs typeface="+mn-cs"/>
              </a:rPr>
              <a:t>performance.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present the opposite characteristics of passive attacks. Whereas</a:t>
            </a:r>
          </a:p>
          <a:p>
            <a:r>
              <a:rPr lang="en-US" sz="1200" b="0" kern="1200" baseline="0" dirty="0" smtClean="0">
                <a:solidFill>
                  <a:schemeClr val="tx1"/>
                </a:solidFill>
                <a:latin typeface="Arial" pitchFamily="-107" charset="0"/>
                <a:ea typeface="+mn-ea"/>
                <a:cs typeface="+mn-cs"/>
              </a:rPr>
              <a:t>passive attacks are difficult to detect, measures are available to prevent their</a:t>
            </a:r>
          </a:p>
          <a:p>
            <a:r>
              <a:rPr lang="en-US" sz="1200" b="0" kern="1200" baseline="0" dirty="0" smtClean="0">
                <a:solidFill>
                  <a:schemeClr val="tx1"/>
                </a:solidFill>
                <a:latin typeface="Arial" pitchFamily="-107" charset="0"/>
                <a:ea typeface="+mn-ea"/>
                <a:cs typeface="+mn-cs"/>
              </a:rPr>
              <a:t>success. On the other hand, it is quite difficult to prevent active attacks absolutely,</a:t>
            </a:r>
          </a:p>
          <a:p>
            <a:r>
              <a:rPr lang="en-US" sz="1200" b="0" kern="1200" baseline="0" dirty="0" smtClean="0">
                <a:solidFill>
                  <a:schemeClr val="tx1"/>
                </a:solidFill>
                <a:latin typeface="Arial" pitchFamily="-107" charset="0"/>
                <a:ea typeface="+mn-ea"/>
                <a:cs typeface="+mn-cs"/>
              </a:rPr>
              <a:t>because to do so would require physical protection of all communications facilities</a:t>
            </a:r>
          </a:p>
          <a:p>
            <a:r>
              <a:rPr lang="en-US" sz="1200" b="0" kern="1200" baseline="0" dirty="0" smtClean="0">
                <a:solidFill>
                  <a:schemeClr val="tx1"/>
                </a:solidFill>
                <a:latin typeface="Arial" pitchFamily="-107" charset="0"/>
                <a:ea typeface="+mn-ea"/>
                <a:cs typeface="+mn-cs"/>
              </a:rPr>
              <a:t>and paths at all times. Instead, the goal is to detect them and to recover from any</a:t>
            </a:r>
          </a:p>
          <a:p>
            <a:r>
              <a:rPr lang="en-US" sz="1200" b="0" kern="1200" baseline="0" dirty="0" smtClean="0">
                <a:solidFill>
                  <a:schemeClr val="tx1"/>
                </a:solidFill>
                <a:latin typeface="Arial" pitchFamily="-107" charset="0"/>
                <a:ea typeface="+mn-ea"/>
                <a:cs typeface="+mn-cs"/>
              </a:rPr>
              <a:t>disruption or delays caused by them. Because the detection has a deterrent effect, it</a:t>
            </a:r>
          </a:p>
          <a:p>
            <a:r>
              <a:rPr lang="en-US" sz="1200" b="0" kern="1200" baseline="0" dirty="0" smtClean="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2840365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mn-ea"/>
                <a:cs typeface="+mn-cs"/>
              </a:rPr>
              <a:t>There are a number of ways of classifying and characterizing the countermeasures</a:t>
            </a:r>
          </a:p>
          <a:p>
            <a:r>
              <a:rPr lang="en-US" sz="1200" kern="1200" baseline="0" dirty="0" smtClean="0">
                <a:solidFill>
                  <a:schemeClr val="tx1"/>
                </a:solidFill>
                <a:latin typeface="Arial" pitchFamily="-107" charset="0"/>
                <a:ea typeface="+mn-ea"/>
                <a:cs typeface="+mn-cs"/>
              </a:rPr>
              <a:t>that may be used to reduce vulnerabilities and deal with threats to system assets. It</a:t>
            </a:r>
          </a:p>
          <a:p>
            <a:r>
              <a:rPr lang="en-US" sz="1200" kern="1200" baseline="0" dirty="0" smtClean="0">
                <a:solidFill>
                  <a:schemeClr val="tx1"/>
                </a:solidFill>
                <a:latin typeface="Arial" pitchFamily="-107" charset="0"/>
                <a:ea typeface="+mn-ea"/>
                <a:cs typeface="+mn-cs"/>
              </a:rPr>
              <a:t>will be useful for the presentation in the remainder of the book to look at several</a:t>
            </a:r>
          </a:p>
          <a:p>
            <a:r>
              <a:rPr lang="en-US" sz="1200" kern="1200" baseline="0" dirty="0" smtClean="0">
                <a:solidFill>
                  <a:schemeClr val="tx1"/>
                </a:solidFill>
                <a:latin typeface="Arial" pitchFamily="-107" charset="0"/>
                <a:ea typeface="+mn-ea"/>
                <a:cs typeface="+mn-cs"/>
              </a:rPr>
              <a:t>approaches, which we do in this and the next two sections. In this section, we view</a:t>
            </a:r>
          </a:p>
          <a:p>
            <a:r>
              <a:rPr lang="en-US" sz="1200" kern="1200" baseline="0" dirty="0" smtClean="0">
                <a:solidFill>
                  <a:schemeClr val="tx1"/>
                </a:solidFill>
                <a:latin typeface="Arial" pitchFamily="-107" charset="0"/>
                <a:ea typeface="+mn-ea"/>
                <a:cs typeface="+mn-cs"/>
              </a:rPr>
              <a:t>countermeasures in terms of functional requirements, and we follow the classification</a:t>
            </a:r>
          </a:p>
          <a:p>
            <a:r>
              <a:rPr lang="en-US" sz="1200" kern="1200" baseline="0" dirty="0" smtClean="0">
                <a:solidFill>
                  <a:schemeClr val="tx1"/>
                </a:solidFill>
                <a:latin typeface="Arial" pitchFamily="-107" charset="0"/>
                <a:ea typeface="+mn-ea"/>
                <a:cs typeface="+mn-cs"/>
              </a:rPr>
              <a:t>defined in FIPS PUB 200 ( </a:t>
            </a:r>
            <a:r>
              <a:rPr lang="en-US" sz="1200" i="1" kern="1200" baseline="0" dirty="0" smtClean="0">
                <a:solidFill>
                  <a:schemeClr val="tx1"/>
                </a:solidFill>
                <a:latin typeface="Arial" pitchFamily="-107" charset="0"/>
                <a:ea typeface="+mn-ea"/>
                <a:cs typeface="+mn-cs"/>
              </a:rPr>
              <a:t>Minimum Security Requirements for Federal Information</a:t>
            </a:r>
          </a:p>
          <a:p>
            <a:r>
              <a:rPr lang="en-US" sz="1200" i="1" kern="1200" baseline="0" dirty="0" smtClean="0">
                <a:solidFill>
                  <a:schemeClr val="tx1"/>
                </a:solidFill>
                <a:latin typeface="Arial" pitchFamily="-107" charset="0"/>
                <a:ea typeface="+mn-ea"/>
                <a:cs typeface="+mn-cs"/>
              </a:rPr>
              <a:t>and Information Systems ). This standard enumerates 17 security-related areas with</a:t>
            </a:r>
          </a:p>
          <a:p>
            <a:r>
              <a:rPr lang="en-US" sz="1200" kern="1200" baseline="0" dirty="0" smtClean="0">
                <a:solidFill>
                  <a:schemeClr val="tx1"/>
                </a:solidFill>
                <a:latin typeface="Arial" pitchFamily="-107" charset="0"/>
                <a:ea typeface="+mn-ea"/>
                <a:cs typeface="+mn-cs"/>
              </a:rPr>
              <a:t>regard to protecting the confidentiality, integrity, and availability of information</a:t>
            </a:r>
          </a:p>
          <a:p>
            <a:r>
              <a:rPr lang="en-US" sz="1200" kern="1200" baseline="0" dirty="0" smtClean="0">
                <a:solidFill>
                  <a:schemeClr val="tx1"/>
                </a:solidFill>
                <a:latin typeface="Arial" pitchFamily="-107" charset="0"/>
                <a:ea typeface="+mn-ea"/>
                <a:cs typeface="+mn-cs"/>
              </a:rPr>
              <a:t>systems and the information processed, stored, and transmitted by those systems.</a:t>
            </a:r>
          </a:p>
          <a:p>
            <a:r>
              <a:rPr lang="en-US" sz="1200" kern="1200" baseline="0" dirty="0" smtClean="0">
                <a:solidFill>
                  <a:schemeClr val="tx1"/>
                </a:solidFill>
                <a:latin typeface="Arial" pitchFamily="-107" charset="0"/>
                <a:ea typeface="+mn-ea"/>
                <a:cs typeface="+mn-cs"/>
              </a:rPr>
              <a:t>The areas are defined in Table 1.4 .</a:t>
            </a:r>
          </a:p>
          <a:p>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The requirements listed in FIP PUB 200 encompass a wide range of countermeasures</a:t>
            </a:r>
          </a:p>
          <a:p>
            <a:r>
              <a:rPr lang="en-US" sz="1200" kern="1200" baseline="0" dirty="0" smtClean="0">
                <a:solidFill>
                  <a:schemeClr val="tx1"/>
                </a:solidFill>
                <a:latin typeface="Arial" pitchFamily="-107" charset="0"/>
                <a:ea typeface="+mn-ea"/>
                <a:cs typeface="+mn-cs"/>
              </a:rPr>
              <a:t>to security vulnerabilities and threats. Roughly, we can divide these</a:t>
            </a:r>
          </a:p>
          <a:p>
            <a:r>
              <a:rPr lang="en-US" sz="1200" kern="1200" baseline="0" dirty="0" smtClean="0">
                <a:solidFill>
                  <a:schemeClr val="tx1"/>
                </a:solidFill>
                <a:latin typeface="Arial" pitchFamily="-107" charset="0"/>
                <a:ea typeface="+mn-ea"/>
                <a:cs typeface="+mn-cs"/>
              </a:rPr>
              <a:t>countermeasures into two categories: those that require computer security technical</a:t>
            </a:r>
          </a:p>
          <a:p>
            <a:r>
              <a:rPr lang="en-US" sz="1200" kern="1200" baseline="0" dirty="0" smtClean="0">
                <a:solidFill>
                  <a:schemeClr val="tx1"/>
                </a:solidFill>
                <a:latin typeface="Arial" pitchFamily="-107" charset="0"/>
                <a:ea typeface="+mn-ea"/>
                <a:cs typeface="+mn-cs"/>
              </a:rPr>
              <a:t>measures (covered in this book in Parts One and Two), either hardware or</a:t>
            </a:r>
          </a:p>
          <a:p>
            <a:r>
              <a:rPr lang="en-US" sz="1200" kern="1200" baseline="0" dirty="0" smtClean="0">
                <a:solidFill>
                  <a:schemeClr val="tx1"/>
                </a:solidFill>
                <a:latin typeface="Arial" pitchFamily="-107" charset="0"/>
                <a:ea typeface="+mn-ea"/>
                <a:cs typeface="+mn-cs"/>
              </a:rPr>
              <a:t>software, or both; and those that are fundamentally management issues (covered in</a:t>
            </a:r>
          </a:p>
          <a:p>
            <a:r>
              <a:rPr lang="en-US" sz="1200" kern="1200" baseline="0" dirty="0" smtClean="0">
                <a:solidFill>
                  <a:schemeClr val="tx1"/>
                </a:solidFill>
                <a:latin typeface="Arial" pitchFamily="-107" charset="0"/>
                <a:ea typeface="+mn-ea"/>
                <a:cs typeface="+mn-cs"/>
              </a:rPr>
              <a:t>Part Three).</a:t>
            </a:r>
          </a:p>
          <a:p>
            <a:endParaRPr lang="en-US" sz="1200" kern="1200" baseline="0" dirty="0" smtClean="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1635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smtClean="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smtClean="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smtClean="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smtClean="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smtClean="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smtClean="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smtClean="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Economy of mechanism: the design of security measures embodied in both hardware and software should be as simple and small as possible.</a:t>
            </a:r>
          </a:p>
          <a:p>
            <a:r>
              <a:rPr lang="en-US" sz="1200" b="0" i="0" u="none" strike="noStrike" kern="1200" baseline="0" dirty="0" smtClean="0">
                <a:solidFill>
                  <a:schemeClr val="tx1"/>
                </a:solidFill>
                <a:latin typeface="Arial" pitchFamily="-107" charset="0"/>
                <a:ea typeface="+mn-ea"/>
                <a:cs typeface="+mn-cs"/>
              </a:rPr>
              <a:t>• Fail-safe defaults: access decisions should be based on permission rather than exclusion.</a:t>
            </a:r>
          </a:p>
          <a:p>
            <a:r>
              <a:rPr lang="en-US" sz="1200" b="0" i="0" u="none" strike="noStrike" kern="1200" baseline="0" dirty="0" smtClean="0">
                <a:solidFill>
                  <a:schemeClr val="tx1"/>
                </a:solidFill>
                <a:latin typeface="Arial" pitchFamily="-107" charset="0"/>
                <a:ea typeface="+mn-ea"/>
                <a:cs typeface="+mn-cs"/>
              </a:rPr>
              <a:t>• Complete mediation: every access must be checked against the access control mechanism.</a:t>
            </a:r>
          </a:p>
          <a:p>
            <a:r>
              <a:rPr lang="en-US" sz="1200" b="0" i="0" u="none" strike="noStrike" kern="1200" baseline="0" dirty="0" smtClean="0">
                <a:solidFill>
                  <a:schemeClr val="tx1"/>
                </a:solidFill>
                <a:latin typeface="Arial" pitchFamily="-107" charset="0"/>
                <a:ea typeface="+mn-ea"/>
                <a:cs typeface="+mn-cs"/>
              </a:rPr>
              <a:t>• Open design: the design of a security mechanism should be open rather than secret.</a:t>
            </a:r>
          </a:p>
          <a:p>
            <a:r>
              <a:rPr lang="en-US" sz="1200" b="0" i="0" u="none" strike="noStrike" kern="1200" baseline="0" dirty="0" smtClean="0">
                <a:solidFill>
                  <a:schemeClr val="tx1"/>
                </a:solidFill>
                <a:latin typeface="Arial" pitchFamily="-107" charset="0"/>
                <a:ea typeface="+mn-ea"/>
                <a:cs typeface="+mn-cs"/>
              </a:rPr>
              <a:t>• Separation of privilege: a practice in which multiple privilege attributes are required to achieve access to a restricted resource. E.g. Smart Card &amp; PIN/Password</a:t>
            </a:r>
          </a:p>
          <a:p>
            <a:r>
              <a:rPr lang="en-US" sz="1200" b="0" i="0" u="none" strike="noStrike" kern="1200" baseline="0" dirty="0" smtClean="0">
                <a:solidFill>
                  <a:schemeClr val="tx1"/>
                </a:solidFill>
                <a:latin typeface="Arial" pitchFamily="-107" charset="0"/>
                <a:ea typeface="+mn-ea"/>
                <a:cs typeface="+mn-cs"/>
              </a:rPr>
              <a:t>• Least privilege: every process and every user of the system should operate using the least set of privileges necessary to perform the task.</a:t>
            </a:r>
          </a:p>
          <a:p>
            <a:r>
              <a:rPr lang="en-US" sz="1200" b="0" i="0" u="none" strike="noStrike" kern="1200" baseline="0" dirty="0" smtClean="0">
                <a:solidFill>
                  <a:schemeClr val="tx1"/>
                </a:solidFill>
                <a:latin typeface="Arial" pitchFamily="-107" charset="0"/>
                <a:ea typeface="+mn-ea"/>
                <a:cs typeface="+mn-cs"/>
              </a:rPr>
              <a:t>• Least common mechanism: the design should minimize the functions shared by different users, providing mutual security.</a:t>
            </a:r>
          </a:p>
          <a:p>
            <a:r>
              <a:rPr lang="en-US" sz="1200" b="0" i="0" u="none" strike="noStrike" kern="1200" baseline="0" dirty="0" smtClean="0">
                <a:solidFill>
                  <a:schemeClr val="tx1"/>
                </a:solidFill>
                <a:latin typeface="Arial" pitchFamily="-107" charset="0"/>
                <a:ea typeface="+mn-ea"/>
                <a:cs typeface="+mn-cs"/>
              </a:rPr>
              <a:t>• Psychological acceptability: Where possible, security mechanisms should be transparent to the users of the system or at most introduce minimal obstruction.</a:t>
            </a:r>
          </a:p>
          <a:p>
            <a:r>
              <a:rPr lang="en-US" sz="1200" b="0" i="0" u="none" strike="noStrike" kern="1200" baseline="0" dirty="0" smtClean="0">
                <a:solidFill>
                  <a:schemeClr val="tx1"/>
                </a:solidFill>
                <a:latin typeface="Arial" pitchFamily="-107" charset="0"/>
                <a:ea typeface="+mn-ea"/>
                <a:cs typeface="+mn-cs"/>
              </a:rPr>
              <a:t>• Isolation: a principle that applies in three contexts.</a:t>
            </a:r>
          </a:p>
          <a:p>
            <a:pPr lvl="1"/>
            <a:r>
              <a:rPr lang="en-US" sz="1200" b="0" i="0" u="none" strike="noStrike" kern="1200" baseline="0" dirty="0" smtClean="0">
                <a:solidFill>
                  <a:schemeClr val="tx1"/>
                </a:solidFill>
                <a:latin typeface="Arial" pitchFamily="-107" charset="0"/>
                <a:ea typeface="+mn-ea"/>
                <a:cs typeface="+mn-cs"/>
              </a:rPr>
              <a:t>First, public access systems should be isolated from critical resources (data, processes, etc.) to prevent disclosure</a:t>
            </a:r>
          </a:p>
          <a:p>
            <a:pPr lvl="1"/>
            <a:r>
              <a:rPr lang="en-US" sz="1200" b="0" i="0" u="none" strike="noStrike" kern="1200" baseline="0" dirty="0" smtClean="0">
                <a:solidFill>
                  <a:schemeClr val="tx1"/>
                </a:solidFill>
                <a:latin typeface="Arial" pitchFamily="-107" charset="0"/>
                <a:ea typeface="+mn-ea"/>
                <a:cs typeface="+mn-cs"/>
              </a:rPr>
              <a:t>Second, the processes and files of individual users should be isolated from one another except where it is explicitly desired. or tampering.</a:t>
            </a:r>
          </a:p>
          <a:p>
            <a:pPr lvl="1"/>
            <a:r>
              <a:rPr lang="en-US" sz="1200" b="0" i="0" u="none" strike="noStrike" kern="1200" baseline="0" dirty="0" smtClean="0">
                <a:solidFill>
                  <a:schemeClr val="tx1"/>
                </a:solidFill>
                <a:latin typeface="Arial" pitchFamily="-107" charset="0"/>
                <a:ea typeface="+mn-ea"/>
                <a:cs typeface="+mn-cs"/>
              </a:rPr>
              <a:t>And finally, security mechanisms should be isolated in the sense of preventing access to those mechanisms.</a:t>
            </a:r>
          </a:p>
          <a:p>
            <a:r>
              <a:rPr lang="en-US" sz="1200" b="0" i="0" u="none" strike="noStrike" kern="1200" baseline="0" dirty="0" smtClean="0">
                <a:solidFill>
                  <a:schemeClr val="tx1"/>
                </a:solidFill>
                <a:latin typeface="Arial" pitchFamily="-107" charset="0"/>
                <a:ea typeface="+mn-ea"/>
                <a:cs typeface="+mn-cs"/>
              </a:rPr>
              <a:t>• Encapsulation: Relates to object oriented concept. protected subsystem and the procedures may be called only at designated domain entry points.</a:t>
            </a:r>
          </a:p>
          <a:p>
            <a:r>
              <a:rPr lang="en-US" sz="1200" b="0" i="0" u="none" strike="noStrike" kern="1200" baseline="0" dirty="0" smtClean="0">
                <a:solidFill>
                  <a:schemeClr val="tx1"/>
                </a:solidFill>
                <a:latin typeface="Arial" pitchFamily="-107" charset="0"/>
                <a:ea typeface="+mn-ea"/>
                <a:cs typeface="+mn-cs"/>
              </a:rPr>
              <a:t>• Modularity: development of security functions as separate, protected modules and to the use of a modular architecture for mechanism design and implementation.</a:t>
            </a:r>
          </a:p>
          <a:p>
            <a:r>
              <a:rPr lang="en-US" sz="1200" b="0" i="0" u="none" strike="noStrike" kern="1200" baseline="0" dirty="0" smtClean="0">
                <a:solidFill>
                  <a:schemeClr val="tx1"/>
                </a:solidFill>
                <a:latin typeface="Arial" pitchFamily="-107" charset="0"/>
                <a:ea typeface="+mn-ea"/>
                <a:cs typeface="+mn-cs"/>
              </a:rPr>
              <a:t>• Layering: use of multiple, overlapping protection approaches addressing the people, technology, and operational aspects of information systems. This technique is often referred to as defense in depth.</a:t>
            </a:r>
          </a:p>
          <a:p>
            <a:r>
              <a:rPr lang="en-US" sz="1200" b="0" i="0" u="none" strike="noStrike" kern="1200" baseline="0" dirty="0" smtClean="0">
                <a:solidFill>
                  <a:schemeClr val="tx1"/>
                </a:solidFill>
                <a:latin typeface="Arial" pitchFamily="-107" charset="0"/>
                <a:ea typeface="+mn-ea"/>
                <a:cs typeface="+mn-cs"/>
              </a:rPr>
              <a:t>• Least astonishment: program or user interface should always respond in the way that is least likely to astonish the user.</a:t>
            </a:r>
          </a:p>
          <a:p>
            <a:endParaRPr lang="en-US" sz="1200" b="0" i="0" u="none" strike="noStrike" kern="1200" baseline="0" dirty="0" smtClean="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09677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519964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smtClean="0">
                <a:solidFill>
                  <a:schemeClr val="tx1"/>
                </a:solidFill>
                <a:latin typeface="Arial" pitchFamily="-107" charset="0"/>
                <a:ea typeface="+mn-ea"/>
                <a:cs typeface="+mn-cs"/>
              </a:rPr>
              <a:t>[MANA11, HOWA03]. Examples of attack surfaces are the following:</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smtClean="0">
                <a:solidFill>
                  <a:schemeClr val="tx1"/>
                </a:solidFill>
                <a:latin typeface="Arial" pitchFamily="-107" charset="0"/>
                <a:ea typeface="+mn-ea"/>
                <a:cs typeface="+mn-cs"/>
              </a:rPr>
              <a:t>those ports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Services available on the inside of a firewall</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smtClean="0">
                <a:solidFill>
                  <a:schemeClr val="tx1"/>
                </a:solidFill>
                <a:latin typeface="Arial" pitchFamily="-107" charset="0"/>
                <a:ea typeface="+mn-ea"/>
                <a:cs typeface="+mn-cs"/>
              </a:rPr>
              <a:t>custom data exchange formats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Interfaces, SQL, and Web forms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smtClean="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2</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The NIST Computer Security Handbook [NIST95] defines the term </a:t>
            </a:r>
            <a:r>
              <a:rPr lang="en-US" sz="1200" b="0" i="1" kern="1200" baseline="0" dirty="0" smtClean="0">
                <a:solidFill>
                  <a:schemeClr val="tx1"/>
                </a:solidFill>
                <a:latin typeface="Arial" pitchFamily="-107" charset="0"/>
                <a:ea typeface="+mn-ea"/>
                <a:cs typeface="+mn-cs"/>
              </a:rPr>
              <a:t>computer security</a:t>
            </a:r>
          </a:p>
          <a:p>
            <a:r>
              <a:rPr lang="en-US" sz="1200" b="0" kern="1200" baseline="0" dirty="0" smtClean="0">
                <a:solidFill>
                  <a:schemeClr val="tx1"/>
                </a:solidFill>
                <a:latin typeface="Arial" pitchFamily="-107" charset="0"/>
                <a:ea typeface="+mn-ea"/>
                <a:cs typeface="+mn-cs"/>
              </a:rPr>
              <a:t>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Computer Security: The protection afforded to an automated information</a:t>
            </a:r>
          </a:p>
          <a:p>
            <a:r>
              <a:rPr lang="en-US" sz="1200" b="0" kern="1200" baseline="0" dirty="0" smtClean="0">
                <a:solidFill>
                  <a:schemeClr val="tx1"/>
                </a:solidFill>
                <a:latin typeface="Arial" pitchFamily="-107" charset="0"/>
                <a:ea typeface="+mn-ea"/>
                <a:cs typeface="+mn-cs"/>
              </a:rPr>
              <a:t>system in order to attain the applicable objectives of preserving the integrity,</a:t>
            </a:r>
          </a:p>
          <a:p>
            <a:r>
              <a:rPr lang="en-US" sz="1200" b="0" kern="1200" baseline="0" dirty="0" smtClean="0">
                <a:solidFill>
                  <a:schemeClr val="tx1"/>
                </a:solidFill>
                <a:latin typeface="Arial" pitchFamily="-107" charset="0"/>
                <a:ea typeface="+mn-ea"/>
                <a:cs typeface="+mn-cs"/>
              </a:rPr>
              <a:t>availability, and confidentiality of information system resources (includes hardware,</a:t>
            </a:r>
          </a:p>
          <a:p>
            <a:r>
              <a:rPr lang="en-US" sz="1200" b="0" kern="1200" baseline="0" dirty="0" smtClean="0">
                <a:solidFill>
                  <a:schemeClr val="tx1"/>
                </a:solidFill>
                <a:latin typeface="Arial" pitchFamily="-107" charset="0"/>
                <a:ea typeface="+mn-ea"/>
                <a:cs typeface="+mn-cs"/>
              </a:rPr>
              <a:t>software, firmware, information/data, and telecommunications).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kern="1200" baseline="0" dirty="0" smtClean="0">
                <a:solidFill>
                  <a:schemeClr val="tx1"/>
                </a:solidFill>
                <a:latin typeface="Arial" pitchFamily="-107" charset="0"/>
                <a:ea typeface="+mn-ea"/>
                <a:cs typeface="+mn-cs"/>
              </a:rPr>
              <a:t>security: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confidentiality : 1 Assures that private or confidential information is</a:t>
            </a:r>
          </a:p>
          <a:p>
            <a:r>
              <a:rPr lang="en-US" sz="1200" b="0" kern="1200" baseline="0" dirty="0" smtClean="0">
                <a:solidFill>
                  <a:schemeClr val="tx1"/>
                </a:solidFill>
                <a:latin typeface="Arial" pitchFamily="-107" charset="0"/>
                <a:ea typeface="+mn-ea"/>
                <a:cs typeface="+mn-cs"/>
              </a:rPr>
              <a:t>not made available or disclosed to unauthorized individuals.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Privacy : Assures that individuals control or influence what information</a:t>
            </a:r>
          </a:p>
          <a:p>
            <a:r>
              <a:rPr lang="en-US" sz="1200" b="0" kern="1200" baseline="0" dirty="0" smtClean="0">
                <a:solidFill>
                  <a:schemeClr val="tx1"/>
                </a:solidFill>
                <a:latin typeface="Arial" pitchFamily="-107" charset="0"/>
                <a:ea typeface="+mn-ea"/>
                <a:cs typeface="+mn-cs"/>
              </a:rPr>
              <a:t>related to them may be collected and stored and by whom and to whom</a:t>
            </a:r>
          </a:p>
          <a:p>
            <a:r>
              <a:rPr lang="en-US" sz="1200" b="0" kern="1200" baseline="0" dirty="0" smtClean="0">
                <a:solidFill>
                  <a:schemeClr val="tx1"/>
                </a:solidFill>
                <a:latin typeface="Arial" pitchFamily="-107" charset="0"/>
                <a:ea typeface="+mn-ea"/>
                <a:cs typeface="+mn-cs"/>
              </a:rPr>
              <a:t>that information may be disclosed.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integrity : Assures that information and programs are changed only</a:t>
            </a:r>
          </a:p>
          <a:p>
            <a:r>
              <a:rPr lang="en-US" sz="1200" b="0" kern="1200" baseline="0" dirty="0" smtClean="0">
                <a:solidFill>
                  <a:schemeClr val="tx1"/>
                </a:solidFill>
                <a:latin typeface="Arial" pitchFamily="-107" charset="0"/>
                <a:ea typeface="+mn-ea"/>
                <a:cs typeface="+mn-cs"/>
              </a:rPr>
              <a:t>in a specified and authorized manner.</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System integrity : Assures that a system performs its intended function in</a:t>
            </a:r>
          </a:p>
          <a:p>
            <a:r>
              <a:rPr lang="en-US" sz="1200" b="0" kern="1200" baseline="0" dirty="0" smtClean="0">
                <a:solidFill>
                  <a:schemeClr val="tx1"/>
                </a:solidFill>
                <a:latin typeface="Arial" pitchFamily="-107" charset="0"/>
                <a:ea typeface="+mn-ea"/>
                <a:cs typeface="+mn-cs"/>
              </a:rPr>
              <a:t>an unimpaired manner, free from deliberate or inadvertent unauthorized</a:t>
            </a:r>
          </a:p>
          <a:p>
            <a:r>
              <a:rPr lang="en-US" sz="1200" b="0" kern="1200" baseline="0" dirty="0" smtClean="0">
                <a:solidFill>
                  <a:schemeClr val="tx1"/>
                </a:solidFill>
                <a:latin typeface="Arial" pitchFamily="-107" charset="0"/>
                <a:ea typeface="+mn-ea"/>
                <a:cs typeface="+mn-cs"/>
              </a:rPr>
              <a:t>manipulation of the system.</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Assures that systems work promptly and service is not denied to</a:t>
            </a:r>
          </a:p>
          <a:p>
            <a:r>
              <a:rPr lang="en-US" sz="1200" b="0" kern="1200" baseline="0" dirty="0" smtClean="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3868869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Attack surfaces can be categorized in the following way:</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smtClean="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smtClean="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smtClean="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smtClean="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smtClean="0">
                <a:solidFill>
                  <a:schemeClr val="tx1"/>
                </a:solidFill>
                <a:latin typeface="Arial" pitchFamily="-107" charset="0"/>
                <a:ea typeface="+mn-ea"/>
                <a:cs typeface="+mn-cs"/>
              </a:rPr>
              <a:t>software.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smtClean="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smtClean="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smtClean="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smtClean="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smtClean="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smtClean="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smtClean="0">
                <a:solidFill>
                  <a:schemeClr val="tx1"/>
                </a:solidFill>
                <a:latin typeface="Arial" pitchFamily="-107" charset="0"/>
                <a:ea typeface="+mn-ea"/>
                <a:cs typeface="+mn-cs"/>
              </a:rPr>
              <a:t>security measures, or modifying the service or application.</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065553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smtClean="0">
                <a:solidFill>
                  <a:schemeClr val="tx1"/>
                </a:solidFill>
                <a:latin typeface="Arial" pitchFamily="-107" charset="0"/>
                <a:ea typeface="+mn-ea"/>
                <a:cs typeface="+mn-cs"/>
              </a:rPr>
              <a:t>surface reduction complement each other in mitigating security risk.</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UT/U-User terminal and user</a:t>
            </a:r>
          </a:p>
          <a:p>
            <a:r>
              <a:rPr lang="en-US" sz="1200" b="0" i="0" u="none" strike="noStrike" kern="1200" baseline="0" dirty="0" smtClean="0">
                <a:solidFill>
                  <a:schemeClr val="tx1"/>
                </a:solidFill>
                <a:latin typeface="Arial" pitchFamily="-107" charset="0"/>
                <a:ea typeface="+mn-ea"/>
                <a:cs typeface="+mn-cs"/>
              </a:rPr>
              <a:t>CC- Communications channel</a:t>
            </a:r>
          </a:p>
          <a:p>
            <a:r>
              <a:rPr lang="en-US" sz="1200" b="0" i="0" u="none" strike="noStrike" kern="1200" baseline="0" dirty="0" smtClean="0">
                <a:solidFill>
                  <a:schemeClr val="tx1"/>
                </a:solidFill>
                <a:latin typeface="Arial" pitchFamily="-107" charset="0"/>
                <a:ea typeface="+mn-ea"/>
                <a:cs typeface="+mn-cs"/>
              </a:rPr>
              <a:t>IBS-Internet banking server</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
            </a:r>
            <a:r>
              <a:rPr lang="en-US" sz="1200" b="0" i="0" u="none" strike="noStrike" kern="1200" baseline="0" dirty="0" smtClean="0">
                <a:solidFill>
                  <a:schemeClr val="tx1"/>
                </a:solidFill>
                <a:latin typeface="Arial" pitchFamily="-107" charset="0"/>
                <a:ea typeface="+mn-ea"/>
                <a:cs typeface="+mn-cs"/>
              </a:rPr>
              <a:t>attack tree is a branching, hierarchical data structure that represents a set of</a:t>
            </a:r>
          </a:p>
          <a:p>
            <a:r>
              <a:rPr lang="en-US" sz="1200" b="0" i="0" u="none" strike="noStrike" kern="1200" baseline="0" dirty="0" smtClean="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smtClean="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smtClean="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smtClean="0">
                <a:solidFill>
                  <a:schemeClr val="tx1"/>
                </a:solidFill>
                <a:latin typeface="Arial" pitchFamily="-107" charset="0"/>
                <a:ea typeface="+mn-ea"/>
                <a:cs typeface="+mn-cs"/>
              </a:rPr>
              <a:t>and incrementally represented as branches and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of the tree. Each</a:t>
            </a:r>
          </a:p>
          <a:p>
            <a:r>
              <a:rPr lang="en-US" sz="1200" b="0" i="0" u="none" strike="noStrike" kern="1200" baseline="0" dirty="0" err="1" smtClean="0">
                <a:solidFill>
                  <a:schemeClr val="tx1"/>
                </a:solidFill>
                <a:latin typeface="Arial" pitchFamily="-107" charset="0"/>
                <a:ea typeface="+mn-ea"/>
                <a:cs typeface="+mn-cs"/>
              </a:rPr>
              <a:t>subnode</a:t>
            </a:r>
            <a:r>
              <a:rPr lang="en-US" sz="1200" b="0" i="0" u="none" strike="noStrike" kern="1200" baseline="0" dirty="0" smtClean="0">
                <a:solidFill>
                  <a:schemeClr val="tx1"/>
                </a:solidFill>
                <a:latin typeface="Arial" pitchFamily="-107" charset="0"/>
                <a:ea typeface="+mn-ea"/>
                <a:cs typeface="+mn-cs"/>
              </a:rPr>
              <a:t> defines a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and each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may have its own set of further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a:t>
            </a:r>
          </a:p>
          <a:p>
            <a:r>
              <a:rPr lang="en-US" sz="1200" b="0" i="0" u="none" strike="noStrike" kern="1200" baseline="0" dirty="0" smtClean="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smtClean="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smtClean="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smtClean="0">
                <a:solidFill>
                  <a:schemeClr val="tx1"/>
                </a:solidFill>
                <a:latin typeface="Arial" pitchFamily="-107" charset="0"/>
                <a:ea typeface="+mn-ea"/>
                <a:cs typeface="+mn-cs"/>
              </a:rPr>
              <a:t>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represented by all of that node’s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must be achieved; and for</a:t>
            </a:r>
          </a:p>
          <a:p>
            <a:r>
              <a:rPr lang="en-US" sz="1200" b="0" i="0" u="none" strike="noStrike" kern="1200" baseline="0" dirty="0" smtClean="0">
                <a:solidFill>
                  <a:schemeClr val="tx1"/>
                </a:solidFill>
                <a:latin typeface="Arial" pitchFamily="-107" charset="0"/>
                <a:ea typeface="+mn-ea"/>
                <a:cs typeface="+mn-cs"/>
              </a:rPr>
              <a:t>an OR-node, at least one of 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must be achieved. Branches can be labeled</a:t>
            </a:r>
          </a:p>
          <a:p>
            <a:r>
              <a:rPr lang="en-US" sz="1200" b="0" i="0" u="none" strike="noStrike" kern="1200" baseline="0" dirty="0" smtClean="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smtClean="0">
                <a:solidFill>
                  <a:schemeClr val="tx1"/>
                </a:solidFill>
                <a:latin typeface="Arial" pitchFamily="-107" charset="0"/>
                <a:ea typeface="+mn-ea"/>
                <a:cs typeface="+mn-cs"/>
              </a:rPr>
              <a:t>attacks can be compared.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smtClean="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smtClean="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smtClean="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smtClean="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smtClean="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smtClean="0">
                <a:solidFill>
                  <a:schemeClr val="tx1"/>
                </a:solidFill>
                <a:latin typeface="Arial" pitchFamily="-107" charset="0"/>
                <a:ea typeface="+mn-ea"/>
                <a:cs typeface="+mn-cs"/>
              </a:rPr>
              <a:t>and the choice and strength of countermeasures.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1.4, from [DIMI07], is an example of an attack tree analysis for an</a:t>
            </a:r>
          </a:p>
          <a:p>
            <a:r>
              <a:rPr lang="en-US" sz="1200" b="0" i="0" u="none" strike="noStrike" kern="1200" baseline="0" dirty="0" smtClean="0">
                <a:solidFill>
                  <a:schemeClr val="tx1"/>
                </a:solidFill>
                <a:latin typeface="Arial" pitchFamily="-107" charset="0"/>
                <a:ea typeface="+mn-ea"/>
                <a:cs typeface="+mn-cs"/>
              </a:rPr>
              <a:t>Internet banking authentication application. The root of the tree is the objective of</a:t>
            </a:r>
          </a:p>
          <a:p>
            <a:r>
              <a:rPr lang="en-US" sz="1200" b="0" i="0" u="none" strike="noStrike" kern="1200" baseline="0" dirty="0" smtClean="0">
                <a:solidFill>
                  <a:schemeClr val="tx1"/>
                </a:solidFill>
                <a:latin typeface="Arial" pitchFamily="-107" charset="0"/>
                <a:ea typeface="+mn-ea"/>
                <a:cs typeface="+mn-cs"/>
              </a:rPr>
              <a:t>the attacker, which is to compromise a user’s account. The shaded boxes on the tree</a:t>
            </a:r>
          </a:p>
          <a:p>
            <a:r>
              <a:rPr lang="en-US" sz="1200" b="0" i="0" u="none" strike="noStrike" kern="1200" baseline="0" dirty="0" smtClean="0">
                <a:solidFill>
                  <a:schemeClr val="tx1"/>
                </a:solidFill>
                <a:latin typeface="Arial" pitchFamily="-107" charset="0"/>
                <a:ea typeface="+mn-ea"/>
                <a:cs typeface="+mn-cs"/>
              </a:rPr>
              <a:t>are the leaf nodes, which represent events that comprise the attacks. The white boxes</a:t>
            </a:r>
          </a:p>
          <a:p>
            <a:r>
              <a:rPr lang="en-US" sz="1200" b="0" i="0" u="none" strike="noStrike" kern="1200" baseline="0" dirty="0" smtClean="0">
                <a:solidFill>
                  <a:schemeClr val="tx1"/>
                </a:solidFill>
                <a:latin typeface="Arial" pitchFamily="-107" charset="0"/>
                <a:ea typeface="+mn-ea"/>
                <a:cs typeface="+mn-cs"/>
              </a:rPr>
              <a:t>are categories which consist of one or more specific attack events (leaf nodes).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1.4 provides a thorough view of the different types of attacks on an</a:t>
            </a:r>
          </a:p>
          <a:p>
            <a:r>
              <a:rPr lang="en-US" sz="1200" b="0" i="0" u="none" strike="noStrike" kern="1200" baseline="0" dirty="0" smtClean="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smtClean="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smtClean="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smtClean="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smtClean="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smtClean="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smtClean="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smtClean="0">
                <a:solidFill>
                  <a:schemeClr val="tx1"/>
                </a:solidFill>
                <a:latin typeface="Arial" pitchFamily="-107" charset="0"/>
                <a:ea typeface="+mn-ea"/>
                <a:cs typeface="+mn-cs"/>
              </a:rPr>
              <a:t>and incrementally represented as branches and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of the tree. Each</a:t>
            </a:r>
          </a:p>
          <a:p>
            <a:r>
              <a:rPr lang="en-US" sz="1200" b="0" i="0" u="none" strike="noStrike" kern="1200" baseline="0" dirty="0" err="1" smtClean="0">
                <a:solidFill>
                  <a:schemeClr val="tx1"/>
                </a:solidFill>
                <a:latin typeface="Arial" pitchFamily="-107" charset="0"/>
                <a:ea typeface="+mn-ea"/>
                <a:cs typeface="+mn-cs"/>
              </a:rPr>
              <a:t>subnode</a:t>
            </a:r>
            <a:r>
              <a:rPr lang="en-US" sz="1200" b="0" i="0" u="none" strike="noStrike" kern="1200" baseline="0" dirty="0" smtClean="0">
                <a:solidFill>
                  <a:schemeClr val="tx1"/>
                </a:solidFill>
                <a:latin typeface="Arial" pitchFamily="-107" charset="0"/>
                <a:ea typeface="+mn-ea"/>
                <a:cs typeface="+mn-cs"/>
              </a:rPr>
              <a:t> defines a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and each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may have its own set of further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a:t>
            </a:r>
          </a:p>
          <a:p>
            <a:r>
              <a:rPr lang="en-US" sz="1200" b="0" i="0" u="none" strike="noStrike" kern="1200" baseline="0" dirty="0" smtClean="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smtClean="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smtClean="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smtClean="0">
                <a:solidFill>
                  <a:schemeClr val="tx1"/>
                </a:solidFill>
                <a:latin typeface="Arial" pitchFamily="-107" charset="0"/>
                <a:ea typeface="+mn-ea"/>
                <a:cs typeface="+mn-cs"/>
              </a:rPr>
              <a:t>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represented by all of that node’s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must be achieved; and for</a:t>
            </a:r>
          </a:p>
          <a:p>
            <a:r>
              <a:rPr lang="en-US" sz="1200" b="0" i="0" u="none" strike="noStrike" kern="1200" baseline="0" dirty="0" smtClean="0">
                <a:solidFill>
                  <a:schemeClr val="tx1"/>
                </a:solidFill>
                <a:latin typeface="Arial" pitchFamily="-107" charset="0"/>
                <a:ea typeface="+mn-ea"/>
                <a:cs typeface="+mn-cs"/>
              </a:rPr>
              <a:t>an OR-node, at least one of 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must be achieved. Branches can be labeled</a:t>
            </a:r>
          </a:p>
          <a:p>
            <a:r>
              <a:rPr lang="en-US" sz="1200" b="0" i="0" u="none" strike="noStrike" kern="1200" baseline="0" dirty="0" smtClean="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smtClean="0">
                <a:solidFill>
                  <a:schemeClr val="tx1"/>
                </a:solidFill>
                <a:latin typeface="Arial" pitchFamily="-107" charset="0"/>
                <a:ea typeface="+mn-ea"/>
                <a:cs typeface="+mn-cs"/>
              </a:rPr>
              <a:t>attacks can be compared.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smtClean="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smtClean="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smtClean="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smtClean="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smtClean="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smtClean="0">
                <a:solidFill>
                  <a:schemeClr val="tx1"/>
                </a:solidFill>
                <a:latin typeface="Arial" pitchFamily="-107" charset="0"/>
                <a:ea typeface="+mn-ea"/>
                <a:cs typeface="+mn-cs"/>
              </a:rPr>
              <a:t>and the choice and strength of countermeasures.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1.4, from [DIMI07], is an example of an attack tree analysis for an</a:t>
            </a:r>
          </a:p>
          <a:p>
            <a:r>
              <a:rPr lang="en-US" sz="1200" b="0" i="0" u="none" strike="noStrike" kern="1200" baseline="0" dirty="0" smtClean="0">
                <a:solidFill>
                  <a:schemeClr val="tx1"/>
                </a:solidFill>
                <a:latin typeface="Arial" pitchFamily="-107" charset="0"/>
                <a:ea typeface="+mn-ea"/>
                <a:cs typeface="+mn-cs"/>
              </a:rPr>
              <a:t>Internet banking authentication application. The root of the tree is the objective of</a:t>
            </a:r>
          </a:p>
          <a:p>
            <a:r>
              <a:rPr lang="en-US" sz="1200" b="0" i="0" u="none" strike="noStrike" kern="1200" baseline="0" dirty="0" smtClean="0">
                <a:solidFill>
                  <a:schemeClr val="tx1"/>
                </a:solidFill>
                <a:latin typeface="Arial" pitchFamily="-107" charset="0"/>
                <a:ea typeface="+mn-ea"/>
                <a:cs typeface="+mn-cs"/>
              </a:rPr>
              <a:t>the attacker, which is to compromise a user’s account. The shaded boxes on the tree</a:t>
            </a:r>
          </a:p>
          <a:p>
            <a:r>
              <a:rPr lang="en-US" sz="1200" b="0" i="0" u="none" strike="noStrike" kern="1200" baseline="0" dirty="0" smtClean="0">
                <a:solidFill>
                  <a:schemeClr val="tx1"/>
                </a:solidFill>
                <a:latin typeface="Arial" pitchFamily="-107" charset="0"/>
                <a:ea typeface="+mn-ea"/>
                <a:cs typeface="+mn-cs"/>
              </a:rPr>
              <a:t>are the leaf nodes, which represent events that comprise the attacks. The white boxes</a:t>
            </a:r>
          </a:p>
          <a:p>
            <a:r>
              <a:rPr lang="en-US" sz="1200" b="0" i="0" u="none" strike="noStrike" kern="1200" baseline="0" dirty="0" smtClean="0">
                <a:solidFill>
                  <a:schemeClr val="tx1"/>
                </a:solidFill>
                <a:latin typeface="Arial" pitchFamily="-107" charset="0"/>
                <a:ea typeface="+mn-ea"/>
                <a:cs typeface="+mn-cs"/>
              </a:rPr>
              <a:t>are categories which consist of one or more specific attack events (leaf nodes).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1.4 provides a thorough view of the different types of attacks on an</a:t>
            </a:r>
          </a:p>
          <a:p>
            <a:r>
              <a:rPr lang="en-US" sz="1200" b="0" i="0" u="none" strike="noStrike" kern="1200" baseline="0" dirty="0" smtClean="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smtClean="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smtClean="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smtClean="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50928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smtClean="0">
                <a:solidFill>
                  <a:schemeClr val="tx1"/>
                </a:solidFill>
                <a:latin typeface="Arial" pitchFamily="-107" charset="0"/>
                <a:ea typeface="+mn-ea"/>
                <a:cs typeface="+mn-cs"/>
              </a:rPr>
              <a:t>policy. Those involved with computer security use the term security policy  in</a:t>
            </a:r>
          </a:p>
          <a:p>
            <a:r>
              <a:rPr lang="en-US" sz="1200" b="0" i="0" u="none" strike="noStrike" kern="1200" baseline="0" dirty="0" smtClean="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smtClean="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smtClean="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smtClean="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smtClean="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smtClean="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smtClean="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smtClean="0">
                <a:solidFill>
                  <a:schemeClr val="tx1"/>
                </a:solidFill>
                <a:latin typeface="Arial" pitchFamily="-107" charset="0"/>
                <a:ea typeface="+mn-ea"/>
                <a:cs typeface="+mn-cs"/>
              </a:rPr>
              <a:t>following factors: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value of the assets being protected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vulnerabilities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Potential threats and the likelihood of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Prevention:  An ideal security scheme is one in which no attack is successful.</a:t>
            </a:r>
          </a:p>
          <a:p>
            <a:r>
              <a:rPr lang="en-US" sz="1200" b="0" i="0" u="none" strike="noStrike" kern="1200" baseline="0" dirty="0" smtClean="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smtClean="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smtClean="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smtClean="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smtClean="0">
                <a:solidFill>
                  <a:schemeClr val="tx1"/>
                </a:solidFill>
                <a:latin typeface="Arial" pitchFamily="-107" charset="0"/>
                <a:ea typeface="+mn-ea"/>
                <a:cs typeface="+mn-cs"/>
              </a:rPr>
              <a:t>confidentiality of the transmitted data will be prevented.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Detection:  In a number of cases, absolute protection is not feasible, but it is</a:t>
            </a:r>
          </a:p>
          <a:p>
            <a:r>
              <a:rPr lang="en-US" sz="1200" b="0" i="0" u="none" strike="noStrike" kern="1200" baseline="0" dirty="0" smtClean="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smtClean="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smtClean="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smtClean="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smtClean="0">
                <a:solidFill>
                  <a:schemeClr val="tx1"/>
                </a:solidFill>
                <a:latin typeface="Arial" pitchFamily="-107" charset="0"/>
                <a:ea typeface="+mn-ea"/>
                <a:cs typeface="+mn-cs"/>
              </a:rPr>
              <a:t>unavailable to legitimate users.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Response:  If security mechanisms detect an ongoing attack, such as a denial of</a:t>
            </a:r>
          </a:p>
          <a:p>
            <a:r>
              <a:rPr lang="en-US" sz="1200" b="0" i="0" u="none" strike="noStrike" kern="1200" baseline="0" dirty="0" smtClean="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smtClean="0">
                <a:solidFill>
                  <a:schemeClr val="tx1"/>
                </a:solidFill>
                <a:latin typeface="Arial" pitchFamily="-107" charset="0"/>
                <a:ea typeface="+mn-ea"/>
                <a:cs typeface="+mn-cs"/>
              </a:rPr>
              <a:t>attack and prevent further damage.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Recovery:  An example of recovery is the use of backup systems, so that if data</a:t>
            </a:r>
          </a:p>
          <a:p>
            <a:r>
              <a:rPr lang="en-US" sz="1200" b="0" i="0" u="none" strike="noStrike" kern="1200" baseline="0" dirty="0" smtClean="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NIST Computer Security Handbook [NIST95] defines assurance  as the</a:t>
            </a:r>
          </a:p>
          <a:p>
            <a:r>
              <a:rPr lang="en-US" sz="1200" b="0" i="0" u="none" strike="noStrike" kern="1200" baseline="0" dirty="0" smtClean="0">
                <a:solidFill>
                  <a:schemeClr val="tx1"/>
                </a:solidFill>
                <a:latin typeface="Arial" pitchFamily="-107" charset="0"/>
                <a:ea typeface="+mn-ea"/>
                <a:cs typeface="+mn-cs"/>
              </a:rPr>
              <a:t>degree of confidence one has that the security measures, both technical and operational,</a:t>
            </a:r>
          </a:p>
          <a:p>
            <a:r>
              <a:rPr lang="en-US" sz="1200" b="0" i="0" u="none" strike="noStrike" kern="1200" baseline="0" dirty="0" smtClean="0">
                <a:solidFill>
                  <a:schemeClr val="tx1"/>
                </a:solidFill>
                <a:latin typeface="Arial" pitchFamily="-107" charset="0"/>
                <a:ea typeface="+mn-ea"/>
                <a:cs typeface="+mn-cs"/>
              </a:rPr>
              <a:t>work as intended to protect the system and the information it processes. This</a:t>
            </a:r>
          </a:p>
          <a:p>
            <a:r>
              <a:rPr lang="en-US" sz="1200" b="0" i="0" u="none" strike="noStrike" kern="1200" baseline="0" dirty="0" smtClean="0">
                <a:solidFill>
                  <a:schemeClr val="tx1"/>
                </a:solidFill>
                <a:latin typeface="Arial" pitchFamily="-107" charset="0"/>
                <a:ea typeface="+mn-ea"/>
                <a:cs typeface="+mn-cs"/>
              </a:rPr>
              <a:t>encompasses both system design and system implementation. Thus, assurance deals</a:t>
            </a:r>
          </a:p>
          <a:p>
            <a:r>
              <a:rPr lang="en-US" sz="1200" b="0" i="0" u="none" strike="noStrike" kern="1200" baseline="0" dirty="0" smtClean="0">
                <a:solidFill>
                  <a:schemeClr val="tx1"/>
                </a:solidFill>
                <a:latin typeface="Arial" pitchFamily="-107" charset="0"/>
                <a:ea typeface="+mn-ea"/>
                <a:cs typeface="+mn-cs"/>
              </a:rPr>
              <a:t>with the questions, “Does the security system design meet its requirements?” and</a:t>
            </a:r>
          </a:p>
          <a:p>
            <a:r>
              <a:rPr lang="en-US" sz="1200" b="0" i="0" u="none" strike="noStrike" kern="1200" baseline="0" dirty="0" smtClean="0">
                <a:solidFill>
                  <a:schemeClr val="tx1"/>
                </a:solidFill>
                <a:latin typeface="Arial" pitchFamily="-107" charset="0"/>
                <a:ea typeface="+mn-ea"/>
                <a:cs typeface="+mn-cs"/>
              </a:rPr>
              <a:t>“Does the security system implementation meet its specifications?”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Note that assurance is expressed as a degree of confidence, not in terms of a formal</a:t>
            </a:r>
          </a:p>
          <a:p>
            <a:r>
              <a:rPr lang="en-US" sz="1200" b="0" i="0" u="none" strike="noStrike" kern="1200" baseline="0" dirty="0" smtClean="0">
                <a:solidFill>
                  <a:schemeClr val="tx1"/>
                </a:solidFill>
                <a:latin typeface="Arial" pitchFamily="-107" charset="0"/>
                <a:ea typeface="+mn-ea"/>
                <a:cs typeface="+mn-cs"/>
              </a:rPr>
              <a:t>proof that a design or implementation is correct. The state of the art in proving</a:t>
            </a:r>
          </a:p>
          <a:p>
            <a:r>
              <a:rPr lang="en-US" sz="1200" b="0" i="0" u="none" strike="noStrike" kern="1200" baseline="0" dirty="0" smtClean="0">
                <a:solidFill>
                  <a:schemeClr val="tx1"/>
                </a:solidFill>
                <a:latin typeface="Arial" pitchFamily="-107" charset="0"/>
                <a:ea typeface="+mn-ea"/>
                <a:cs typeface="+mn-cs"/>
              </a:rPr>
              <a:t>designs and implementations is such that it is not possible to provide absolute proof.</a:t>
            </a:r>
          </a:p>
          <a:p>
            <a:r>
              <a:rPr lang="en-US" sz="1200" b="0" i="0" u="none" strike="noStrike" kern="1200" baseline="0" dirty="0" smtClean="0">
                <a:solidFill>
                  <a:schemeClr val="tx1"/>
                </a:solidFill>
                <a:latin typeface="Arial" pitchFamily="-107" charset="0"/>
                <a:ea typeface="+mn-ea"/>
                <a:cs typeface="+mn-cs"/>
              </a:rPr>
              <a:t>Much work has been done in developing formal models that define requirements and</a:t>
            </a:r>
          </a:p>
          <a:p>
            <a:r>
              <a:rPr lang="en-US" sz="1200" b="0" i="0" u="none" strike="noStrike" kern="1200" baseline="0" dirty="0" smtClean="0">
                <a:solidFill>
                  <a:schemeClr val="tx1"/>
                </a:solidFill>
                <a:latin typeface="Arial" pitchFamily="-107" charset="0"/>
                <a:ea typeface="+mn-ea"/>
                <a:cs typeface="+mn-cs"/>
              </a:rPr>
              <a:t>characterize designs and implementations, together with logical and mathematical</a:t>
            </a:r>
          </a:p>
          <a:p>
            <a:r>
              <a:rPr lang="en-US" sz="1200" b="0" i="0" u="none" strike="noStrike" kern="1200" baseline="0" dirty="0" smtClean="0">
                <a:solidFill>
                  <a:schemeClr val="tx1"/>
                </a:solidFill>
                <a:latin typeface="Arial" pitchFamily="-107" charset="0"/>
                <a:ea typeface="+mn-ea"/>
                <a:cs typeface="+mn-cs"/>
              </a:rPr>
              <a:t>techniques for addressing these issues. But assurance is still a matter of degree.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Evaluation  is the process of examining a computer product or system with</a:t>
            </a:r>
          </a:p>
          <a:p>
            <a:r>
              <a:rPr lang="en-US" sz="1200" b="0" i="0" u="none" strike="noStrike" kern="1200" baseline="0" dirty="0" smtClean="0">
                <a:solidFill>
                  <a:schemeClr val="tx1"/>
                </a:solidFill>
                <a:latin typeface="Arial" pitchFamily="-107" charset="0"/>
                <a:ea typeface="+mn-ea"/>
                <a:cs typeface="+mn-cs"/>
              </a:rPr>
              <a:t>respect to certain criteria. Evaluation involves testing and may also involve formal</a:t>
            </a:r>
          </a:p>
          <a:p>
            <a:r>
              <a:rPr lang="en-US" sz="1200" b="0" i="0" u="none" strike="noStrike" kern="1200" baseline="0" dirty="0" smtClean="0">
                <a:solidFill>
                  <a:schemeClr val="tx1"/>
                </a:solidFill>
                <a:latin typeface="Arial" pitchFamily="-107" charset="0"/>
                <a:ea typeface="+mn-ea"/>
                <a:cs typeface="+mn-cs"/>
              </a:rPr>
              <a:t>analytic or mathematical techniques. The central thrust of work in this area is</a:t>
            </a:r>
          </a:p>
          <a:p>
            <a:r>
              <a:rPr lang="en-US" sz="1200" b="0" i="0" u="none" strike="noStrike" kern="1200" baseline="0" dirty="0" smtClean="0">
                <a:solidFill>
                  <a:schemeClr val="tx1"/>
                </a:solidFill>
                <a:latin typeface="Arial" pitchFamily="-107" charset="0"/>
                <a:ea typeface="+mn-ea"/>
                <a:cs typeface="+mn-cs"/>
              </a:rPr>
              <a:t>the development of evaluation criteria that can be applied to any security system</a:t>
            </a:r>
          </a:p>
          <a:p>
            <a:r>
              <a:rPr lang="en-US" sz="1200" b="0" i="0" u="none" strike="noStrike" kern="1200" baseline="0" dirty="0" smtClean="0">
                <a:solidFill>
                  <a:schemeClr val="tx1"/>
                </a:solidFill>
                <a:latin typeface="Arial" pitchFamily="-107" charset="0"/>
                <a:ea typeface="+mn-ea"/>
                <a:cs typeface="+mn-cs"/>
              </a:rPr>
              <a:t>(encompassing security services and mechanisms) and that are broadly supported</a:t>
            </a:r>
          </a:p>
          <a:p>
            <a:r>
              <a:rPr lang="en-US" sz="1200" b="0" i="0" u="none" strike="noStrike" kern="1200" baseline="0" dirty="0" smtClean="0">
                <a:solidFill>
                  <a:schemeClr val="tx1"/>
                </a:solidFill>
                <a:latin typeface="Arial" pitchFamily="-107" charset="0"/>
                <a:ea typeface="+mn-ea"/>
                <a:cs typeface="+mn-cs"/>
              </a:rPr>
              <a:t>for making product comparisons.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25</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18874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i="0" u="none" strike="noStrike" kern="1200" baseline="0" dirty="0" smtClean="0">
                <a:solidFill>
                  <a:schemeClr val="tx1"/>
                </a:solidFill>
                <a:latin typeface="Arial" pitchFamily="-107" charset="0"/>
                <a:ea typeface="+mn-ea"/>
                <a:cs typeface="+mn-cs"/>
              </a:rPr>
              <a:t>security:</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Confidentiality:  This term covers two related concepts: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confidentiality:  Assures that private or confidential information is</a:t>
            </a:r>
          </a:p>
          <a:p>
            <a:r>
              <a:rPr lang="en-US" sz="1200" b="0" i="0" u="none" strike="noStrike" kern="1200" baseline="0" dirty="0" smtClean="0">
                <a:solidFill>
                  <a:schemeClr val="tx1"/>
                </a:solidFill>
                <a:latin typeface="Arial" pitchFamily="-107" charset="0"/>
                <a:ea typeface="+mn-ea"/>
                <a:cs typeface="+mn-cs"/>
              </a:rPr>
              <a:t>not made available or disclosed to unauthorized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Privacy:  Assures that individuals control or influence what information</a:t>
            </a:r>
          </a:p>
          <a:p>
            <a:r>
              <a:rPr lang="en-US" sz="1200" b="0" i="0" u="none" strike="noStrike" kern="1200" baseline="0" dirty="0" smtClean="0">
                <a:solidFill>
                  <a:schemeClr val="tx1"/>
                </a:solidFill>
                <a:latin typeface="Arial" pitchFamily="-107" charset="0"/>
                <a:ea typeface="+mn-ea"/>
                <a:cs typeface="+mn-cs"/>
              </a:rPr>
              <a:t>related to them may be collected and stored and by whom and to whom</a:t>
            </a:r>
          </a:p>
          <a:p>
            <a:r>
              <a:rPr lang="en-US" sz="1200" b="0" i="0" u="none" strike="noStrike" kern="1200" baseline="0" dirty="0" smtClean="0">
                <a:solidFill>
                  <a:schemeClr val="tx1"/>
                </a:solidFill>
                <a:latin typeface="Arial" pitchFamily="-107" charset="0"/>
                <a:ea typeface="+mn-ea"/>
                <a:cs typeface="+mn-cs"/>
              </a:rPr>
              <a:t>that information may be disclosed.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Integrity:  This term covers two related concepts: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integrity:  Assures that information and programs are changed only</a:t>
            </a:r>
          </a:p>
          <a:p>
            <a:r>
              <a:rPr lang="en-US" sz="1200" b="0" i="0" u="none" strike="noStrike" kern="1200" baseline="0" dirty="0" smtClean="0">
                <a:solidFill>
                  <a:schemeClr val="tx1"/>
                </a:solidFill>
                <a:latin typeface="Arial" pitchFamily="-107" charset="0"/>
                <a:ea typeface="+mn-ea"/>
                <a:cs typeface="+mn-cs"/>
              </a:rPr>
              <a:t>in a specified and authorized manner.</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System integrity:  Assures that a system performs its intended function in</a:t>
            </a:r>
          </a:p>
          <a:p>
            <a:r>
              <a:rPr lang="en-US" sz="1200" b="0" i="0" u="none" strike="noStrike" kern="1200" baseline="0" dirty="0" smtClean="0">
                <a:solidFill>
                  <a:schemeClr val="tx1"/>
                </a:solidFill>
                <a:latin typeface="Arial" pitchFamily="-107" charset="0"/>
                <a:ea typeface="+mn-ea"/>
                <a:cs typeface="+mn-cs"/>
              </a:rPr>
              <a:t>an unimpaired manner, free from deliberate or inadvertent unauthorized</a:t>
            </a:r>
          </a:p>
          <a:p>
            <a:r>
              <a:rPr lang="en-US" sz="1200" b="0" i="0" u="none" strike="noStrike" kern="1200" baseline="0" dirty="0" smtClean="0">
                <a:solidFill>
                  <a:schemeClr val="tx1"/>
                </a:solidFill>
                <a:latin typeface="Arial" pitchFamily="-107" charset="0"/>
                <a:ea typeface="+mn-ea"/>
                <a:cs typeface="+mn-cs"/>
              </a:rPr>
              <a:t>manipulation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Availability:  Assures that systems work promptly and service is not denied to</a:t>
            </a:r>
          </a:p>
          <a:p>
            <a:r>
              <a:rPr lang="en-US" sz="1200" b="0" i="0" u="none" strike="noStrike" kern="1200" baseline="0" dirty="0" smtClean="0">
                <a:solidFill>
                  <a:schemeClr val="tx1"/>
                </a:solidFill>
                <a:latin typeface="Arial" pitchFamily="-107" charset="0"/>
                <a:ea typeface="+mn-ea"/>
                <a:cs typeface="+mn-cs"/>
              </a:rPr>
              <a:t>authorized users.</a:t>
            </a:r>
            <a:endParaRPr lang="en-US" dirty="0" smtClean="0"/>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concepts form what is often referred to as the CIA triad. </a:t>
            </a:r>
          </a:p>
          <a:p>
            <a:r>
              <a:rPr lang="en-US" sz="1200" b="0" kern="1200" baseline="0" dirty="0" smtClean="0">
                <a:solidFill>
                  <a:schemeClr val="tx1"/>
                </a:solidFill>
                <a:latin typeface="Arial" pitchFamily="-107" charset="0"/>
                <a:ea typeface="+mn-ea"/>
                <a:cs typeface="+mn-cs"/>
              </a:rPr>
              <a:t>The three concepts embody the fundamental security objectives for</a:t>
            </a:r>
          </a:p>
          <a:p>
            <a:r>
              <a:rPr lang="en-US" sz="1200" b="0" kern="1200" baseline="0" dirty="0" smtClean="0">
                <a:solidFill>
                  <a:schemeClr val="tx1"/>
                </a:solidFill>
                <a:latin typeface="Arial" pitchFamily="-107" charset="0"/>
                <a:ea typeface="+mn-ea"/>
                <a:cs typeface="+mn-cs"/>
              </a:rPr>
              <a:t>both data and for information and computing services. For example, the NIST standard </a:t>
            </a:r>
          </a:p>
          <a:p>
            <a:r>
              <a:rPr lang="en-US" sz="1200" b="0" kern="1200" baseline="0" dirty="0" smtClean="0">
                <a:solidFill>
                  <a:schemeClr val="tx1"/>
                </a:solidFill>
                <a:latin typeface="Arial" pitchFamily="-107" charset="0"/>
                <a:ea typeface="+mn-ea"/>
                <a:cs typeface="+mn-cs"/>
              </a:rPr>
              <a:t>FIPS 199 ( </a:t>
            </a:r>
            <a:r>
              <a:rPr lang="en-US" sz="1200" b="0" i="1" kern="1200" baseline="0" dirty="0" smtClean="0">
                <a:solidFill>
                  <a:schemeClr val="tx1"/>
                </a:solidFill>
                <a:latin typeface="Arial" pitchFamily="-107" charset="0"/>
                <a:ea typeface="+mn-ea"/>
                <a:cs typeface="+mn-cs"/>
              </a:rPr>
              <a:t>Standards for Security Categorization of Federal Information</a:t>
            </a:r>
          </a:p>
          <a:p>
            <a:r>
              <a:rPr lang="en-US" sz="1200" b="0" i="1" kern="1200" baseline="0" dirty="0" smtClean="0">
                <a:solidFill>
                  <a:schemeClr val="tx1"/>
                </a:solidFill>
                <a:latin typeface="Arial" pitchFamily="-107" charset="0"/>
                <a:ea typeface="+mn-ea"/>
                <a:cs typeface="+mn-cs"/>
              </a:rPr>
              <a:t>and Information Systems ) lists confidentiality, integrity, and availability as the three</a:t>
            </a:r>
          </a:p>
          <a:p>
            <a:r>
              <a:rPr lang="en-US" sz="1200" b="0" kern="1200" baseline="0" dirty="0" smtClean="0">
                <a:solidFill>
                  <a:schemeClr val="tx1"/>
                </a:solidFill>
                <a:latin typeface="Arial" pitchFamily="-107" charset="0"/>
                <a:ea typeface="+mn-ea"/>
                <a:cs typeface="+mn-cs"/>
              </a:rPr>
              <a:t>security objectives for information and for information systems. </a:t>
            </a:r>
          </a:p>
        </p:txBody>
      </p:sp>
    </p:spTree>
    <p:extLst>
      <p:ext uri="{BB962C8B-B14F-4D97-AF65-F5344CB8AC3E}">
        <p14:creationId xmlns:p14="http://schemas.microsoft.com/office/powerpoint/2010/main" val="403118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pitchFamily="-107" charset="0"/>
                <a:ea typeface="+mn-ea"/>
                <a:cs typeface="+mn-cs"/>
              </a:rPr>
              <a:t>FIPS PUB 199</a:t>
            </a:r>
          </a:p>
          <a:p>
            <a:r>
              <a:rPr lang="en-US" sz="1200" b="0" kern="1200" baseline="0" dirty="0" smtClean="0">
                <a:solidFill>
                  <a:schemeClr val="tx1"/>
                </a:solidFill>
                <a:latin typeface="Arial" pitchFamily="-107" charset="0"/>
                <a:ea typeface="+mn-ea"/>
                <a:cs typeface="+mn-cs"/>
              </a:rPr>
              <a:t>provides a useful characterization of these three objectives in terms of requirements</a:t>
            </a:r>
          </a:p>
          <a:p>
            <a:r>
              <a:rPr lang="en-US" sz="1200" b="0" kern="1200" baseline="0" dirty="0" smtClean="0">
                <a:solidFill>
                  <a:schemeClr val="tx1"/>
                </a:solidFill>
                <a:latin typeface="Arial" pitchFamily="-107" charset="0"/>
                <a:ea typeface="+mn-ea"/>
                <a:cs typeface="+mn-cs"/>
              </a:rPr>
              <a:t>and the definition of a loss of security in each category: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Preserving authorized restrictions on information access</a:t>
            </a:r>
          </a:p>
          <a:p>
            <a:r>
              <a:rPr lang="en-US" sz="1200" b="0" kern="1200" baseline="0" dirty="0" smtClean="0">
                <a:solidFill>
                  <a:schemeClr val="tx1"/>
                </a:solidFill>
                <a:latin typeface="Arial" pitchFamily="-107" charset="0"/>
                <a:ea typeface="+mn-ea"/>
                <a:cs typeface="+mn-cs"/>
              </a:rPr>
              <a:t>and disclosure, including means for protecting personal privacy and proprietary</a:t>
            </a:r>
          </a:p>
          <a:p>
            <a:r>
              <a:rPr lang="en-US" sz="1200" b="0" kern="1200" baseline="0" dirty="0" smtClean="0">
                <a:solidFill>
                  <a:schemeClr val="tx1"/>
                </a:solidFill>
                <a:latin typeface="Arial" pitchFamily="-107" charset="0"/>
                <a:ea typeface="+mn-ea"/>
                <a:cs typeface="+mn-cs"/>
              </a:rPr>
              <a:t>information. A loss of confidentiality is the unauthorized disclosure of</a:t>
            </a:r>
          </a:p>
          <a:p>
            <a:r>
              <a:rPr lang="en-US" sz="1200" b="0" kern="1200" baseline="0" dirty="0" smtClean="0">
                <a:solidFill>
                  <a:schemeClr val="tx1"/>
                </a:solidFill>
                <a:latin typeface="Arial" pitchFamily="-107" charset="0"/>
                <a:ea typeface="+mn-ea"/>
                <a:cs typeface="+mn-cs"/>
              </a:rPr>
              <a:t>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Guarding against improper information modification or destruction,</a:t>
            </a:r>
          </a:p>
          <a:p>
            <a:r>
              <a:rPr lang="en-US" sz="1200" b="0" kern="1200" baseline="0" dirty="0" smtClean="0">
                <a:solidFill>
                  <a:schemeClr val="tx1"/>
                </a:solidFill>
                <a:latin typeface="Arial" pitchFamily="-107" charset="0"/>
                <a:ea typeface="+mn-ea"/>
                <a:cs typeface="+mn-cs"/>
              </a:rPr>
              <a:t>including ensuring information non-repudiation and authenticity. A loss of</a:t>
            </a:r>
          </a:p>
          <a:p>
            <a:r>
              <a:rPr lang="en-US" sz="1200" b="0" kern="1200" baseline="0" dirty="0" smtClean="0">
                <a:solidFill>
                  <a:schemeClr val="tx1"/>
                </a:solidFill>
                <a:latin typeface="Arial" pitchFamily="-107" charset="0"/>
                <a:ea typeface="+mn-ea"/>
                <a:cs typeface="+mn-cs"/>
              </a:rPr>
              <a:t>integrity is the unauthorized modification or destruction of 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Ensuring timely and reliable access to and use of information.</a:t>
            </a:r>
          </a:p>
          <a:p>
            <a:r>
              <a:rPr lang="en-US" sz="1200" b="0" kern="1200" baseline="0" dirty="0" smtClean="0">
                <a:solidFill>
                  <a:schemeClr val="tx1"/>
                </a:solidFill>
                <a:latin typeface="Arial" pitchFamily="-107" charset="0"/>
                <a:ea typeface="+mn-ea"/>
                <a:cs typeface="+mn-cs"/>
              </a:rPr>
              <a:t>A loss of availability is the disruption of access to or use of information or an</a:t>
            </a:r>
          </a:p>
          <a:p>
            <a:r>
              <a:rPr lang="en-US" sz="1200" b="0" kern="1200" baseline="0" dirty="0" smtClean="0">
                <a:solidFill>
                  <a:schemeClr val="tx1"/>
                </a:solidFill>
                <a:latin typeface="Arial" pitchFamily="-107" charset="0"/>
                <a:ea typeface="+mn-ea"/>
                <a:cs typeface="+mn-cs"/>
              </a:rPr>
              <a:t>information system.</a:t>
            </a:r>
          </a:p>
          <a:p>
            <a:endParaRPr lang="en-US" b="0" dirty="0" smtClean="0">
              <a:latin typeface="Times New Roman" pitchFamily="-107" charset="0"/>
            </a:endParaRPr>
          </a:p>
          <a:p>
            <a:r>
              <a:rPr lang="en-US" sz="1200" b="0" kern="1200" baseline="0" dirty="0" smtClean="0">
                <a:solidFill>
                  <a:schemeClr val="tx1"/>
                </a:solidFill>
                <a:latin typeface="Arial" pitchFamily="-107" charset="0"/>
                <a:ea typeface="+mn-ea"/>
                <a:cs typeface="+mn-cs"/>
              </a:rPr>
              <a:t>Although the use of the CIA triad to define security objectives is well established,</a:t>
            </a:r>
          </a:p>
          <a:p>
            <a:r>
              <a:rPr lang="en-US" sz="1200" b="0" kern="1200" baseline="0" dirty="0" smtClean="0">
                <a:solidFill>
                  <a:schemeClr val="tx1"/>
                </a:solidFill>
                <a:latin typeface="Arial" pitchFamily="-107" charset="0"/>
                <a:ea typeface="+mn-ea"/>
                <a:cs typeface="+mn-cs"/>
              </a:rPr>
              <a:t>some in the security field feel that additional concepts are needed to present</a:t>
            </a:r>
          </a:p>
          <a:p>
            <a:r>
              <a:rPr lang="en-US" sz="1200" b="0" kern="1200" baseline="0" dirty="0" smtClean="0">
                <a:solidFill>
                  <a:schemeClr val="tx1"/>
                </a:solidFill>
                <a:latin typeface="Arial" pitchFamily="-107" charset="0"/>
                <a:ea typeface="+mn-ea"/>
                <a:cs typeface="+mn-cs"/>
              </a:rPr>
              <a:t>a complete picture. Two of the most commonly mentioned are 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Authenticity: The property of being genuine and being able to be verified and</a:t>
            </a:r>
          </a:p>
          <a:p>
            <a:r>
              <a:rPr lang="en-US" sz="1200" b="0" kern="1200" baseline="0" dirty="0" smtClean="0">
                <a:solidFill>
                  <a:schemeClr val="tx1"/>
                </a:solidFill>
                <a:latin typeface="Arial" pitchFamily="-107" charset="0"/>
                <a:ea typeface="+mn-ea"/>
                <a:cs typeface="+mn-cs"/>
              </a:rPr>
              <a:t>trusted; confidence in the validity of a transmission, a message, or message</a:t>
            </a:r>
          </a:p>
          <a:p>
            <a:r>
              <a:rPr lang="en-US" sz="1200" b="0" kern="1200" baseline="0" dirty="0" smtClean="0">
                <a:solidFill>
                  <a:schemeClr val="tx1"/>
                </a:solidFill>
                <a:latin typeface="Arial" pitchFamily="-107" charset="0"/>
                <a:ea typeface="+mn-ea"/>
                <a:cs typeface="+mn-cs"/>
              </a:rPr>
              <a:t>originator. This means verifying that users are who they say they are and that</a:t>
            </a:r>
          </a:p>
          <a:p>
            <a:r>
              <a:rPr lang="en-US" sz="1200" b="0" kern="1200" baseline="0" dirty="0" smtClean="0">
                <a:solidFill>
                  <a:schemeClr val="tx1"/>
                </a:solidFill>
                <a:latin typeface="Arial" pitchFamily="-107" charset="0"/>
                <a:ea typeface="+mn-ea"/>
                <a:cs typeface="+mn-cs"/>
              </a:rPr>
              <a:t>each input arriving at the system came from a trusted source.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Accountability: The security goal that generates the requirement for actions</a:t>
            </a:r>
          </a:p>
          <a:p>
            <a:r>
              <a:rPr lang="en-US" sz="1200" b="0" kern="1200" baseline="0" dirty="0" smtClean="0">
                <a:solidFill>
                  <a:schemeClr val="tx1"/>
                </a:solidFill>
                <a:latin typeface="Arial" pitchFamily="-107" charset="0"/>
                <a:ea typeface="+mn-ea"/>
                <a:cs typeface="+mn-cs"/>
              </a:rPr>
              <a:t>of an entity to be traced uniquely to that entity. This supports nonrepudiation,</a:t>
            </a:r>
          </a:p>
          <a:p>
            <a:r>
              <a:rPr lang="en-US" sz="1200" b="0" kern="1200" baseline="0" dirty="0" smtClean="0">
                <a:solidFill>
                  <a:schemeClr val="tx1"/>
                </a:solidFill>
                <a:latin typeface="Arial" pitchFamily="-107" charset="0"/>
                <a:ea typeface="+mn-ea"/>
                <a:cs typeface="+mn-cs"/>
              </a:rPr>
              <a:t>deterrence, fault isolation, intrusion detection and prevention, and after-action</a:t>
            </a:r>
          </a:p>
          <a:p>
            <a:r>
              <a:rPr lang="en-US" sz="1200" b="0" kern="1200" baseline="0" dirty="0" smtClean="0">
                <a:solidFill>
                  <a:schemeClr val="tx1"/>
                </a:solidFill>
                <a:latin typeface="Arial" pitchFamily="-107" charset="0"/>
                <a:ea typeface="+mn-ea"/>
                <a:cs typeface="+mn-cs"/>
              </a:rPr>
              <a:t>recovery and legal action. Because truly secure systems aren’t yet an achievable</a:t>
            </a:r>
          </a:p>
          <a:p>
            <a:r>
              <a:rPr lang="en-US" sz="1200" b="0" kern="1200" baseline="0" dirty="0" smtClean="0">
                <a:solidFill>
                  <a:schemeClr val="tx1"/>
                </a:solidFill>
                <a:latin typeface="Arial" pitchFamily="-107" charset="0"/>
                <a:ea typeface="+mn-ea"/>
                <a:cs typeface="+mn-cs"/>
              </a:rPr>
              <a:t>goal, we must be able to trace a security breach to a responsible party. Systems</a:t>
            </a:r>
          </a:p>
          <a:p>
            <a:r>
              <a:rPr lang="en-US" sz="1200" b="0" kern="1200" baseline="0" dirty="0" smtClean="0">
                <a:solidFill>
                  <a:schemeClr val="tx1"/>
                </a:solidFill>
                <a:latin typeface="Arial" pitchFamily="-107" charset="0"/>
                <a:ea typeface="+mn-ea"/>
                <a:cs typeface="+mn-cs"/>
              </a:rPr>
              <a:t>must keep records of their activities to permit later forensic analysis to trace</a:t>
            </a:r>
          </a:p>
          <a:p>
            <a:r>
              <a:rPr lang="en-US" sz="1200" b="0" kern="1200" baseline="0" dirty="0" smtClean="0">
                <a:solidFill>
                  <a:schemeClr val="tx1"/>
                </a:solidFill>
                <a:latin typeface="Arial" pitchFamily="-107" charset="0"/>
                <a:ea typeface="+mn-ea"/>
                <a:cs typeface="+mn-cs"/>
              </a:rPr>
              <a:t>security breaches or to aid in transaction disputes.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Note that FIPS PUB 199 includes authenticity under integrity.</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53042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pitchFamily="-107" charset="0"/>
                <a:ea typeface="+mn-ea"/>
                <a:cs typeface="+mn-cs"/>
              </a:rPr>
              <a:t>FIPS PUB 199</a:t>
            </a:r>
          </a:p>
          <a:p>
            <a:r>
              <a:rPr lang="en-US" sz="1200" b="0" kern="1200" baseline="0" dirty="0" smtClean="0">
                <a:solidFill>
                  <a:schemeClr val="tx1"/>
                </a:solidFill>
                <a:latin typeface="Arial" pitchFamily="-107" charset="0"/>
                <a:ea typeface="+mn-ea"/>
                <a:cs typeface="+mn-cs"/>
              </a:rPr>
              <a:t>provides a useful characterization of these three objectives in terms of requirements</a:t>
            </a:r>
          </a:p>
          <a:p>
            <a:r>
              <a:rPr lang="en-US" sz="1200" b="0" kern="1200" baseline="0" dirty="0" smtClean="0">
                <a:solidFill>
                  <a:schemeClr val="tx1"/>
                </a:solidFill>
                <a:latin typeface="Arial" pitchFamily="-107" charset="0"/>
                <a:ea typeface="+mn-ea"/>
                <a:cs typeface="+mn-cs"/>
              </a:rPr>
              <a:t>and the definition of a loss of security in each category: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Preserving authorized restrictions on information access</a:t>
            </a:r>
          </a:p>
          <a:p>
            <a:r>
              <a:rPr lang="en-US" sz="1200" b="0" kern="1200" baseline="0" dirty="0" smtClean="0">
                <a:solidFill>
                  <a:schemeClr val="tx1"/>
                </a:solidFill>
                <a:latin typeface="Arial" pitchFamily="-107" charset="0"/>
                <a:ea typeface="+mn-ea"/>
                <a:cs typeface="+mn-cs"/>
              </a:rPr>
              <a:t>and disclosure, including means for protecting personal privacy and proprietary</a:t>
            </a:r>
          </a:p>
          <a:p>
            <a:r>
              <a:rPr lang="en-US" sz="1200" b="0" kern="1200" baseline="0" dirty="0" smtClean="0">
                <a:solidFill>
                  <a:schemeClr val="tx1"/>
                </a:solidFill>
                <a:latin typeface="Arial" pitchFamily="-107" charset="0"/>
                <a:ea typeface="+mn-ea"/>
                <a:cs typeface="+mn-cs"/>
              </a:rPr>
              <a:t>information. A loss of confidentiality is the unauthorized disclosure of</a:t>
            </a:r>
          </a:p>
          <a:p>
            <a:r>
              <a:rPr lang="en-US" sz="1200" b="0" kern="1200" baseline="0" dirty="0" smtClean="0">
                <a:solidFill>
                  <a:schemeClr val="tx1"/>
                </a:solidFill>
                <a:latin typeface="Arial" pitchFamily="-107" charset="0"/>
                <a:ea typeface="+mn-ea"/>
                <a:cs typeface="+mn-cs"/>
              </a:rPr>
              <a:t>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Guarding against improper information modification or destruction,</a:t>
            </a:r>
          </a:p>
          <a:p>
            <a:r>
              <a:rPr lang="en-US" sz="1200" b="0" kern="1200" baseline="0" dirty="0" smtClean="0">
                <a:solidFill>
                  <a:schemeClr val="tx1"/>
                </a:solidFill>
                <a:latin typeface="Arial" pitchFamily="-107" charset="0"/>
                <a:ea typeface="+mn-ea"/>
                <a:cs typeface="+mn-cs"/>
              </a:rPr>
              <a:t>including ensuring information non-repudiation and authenticity. A loss of</a:t>
            </a:r>
          </a:p>
          <a:p>
            <a:r>
              <a:rPr lang="en-US" sz="1200" b="0" kern="1200" baseline="0" dirty="0" smtClean="0">
                <a:solidFill>
                  <a:schemeClr val="tx1"/>
                </a:solidFill>
                <a:latin typeface="Arial" pitchFamily="-107" charset="0"/>
                <a:ea typeface="+mn-ea"/>
                <a:cs typeface="+mn-cs"/>
              </a:rPr>
              <a:t>integrity is the unauthorized modification or destruction of 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Ensuring timely and reliable access to and use of information.</a:t>
            </a:r>
          </a:p>
          <a:p>
            <a:r>
              <a:rPr lang="en-US" sz="1200" b="0" kern="1200" baseline="0" dirty="0" smtClean="0">
                <a:solidFill>
                  <a:schemeClr val="tx1"/>
                </a:solidFill>
                <a:latin typeface="Arial" pitchFamily="-107" charset="0"/>
                <a:ea typeface="+mn-ea"/>
                <a:cs typeface="+mn-cs"/>
              </a:rPr>
              <a:t>A loss of availability is the disruption of access to or use of information or an</a:t>
            </a:r>
          </a:p>
          <a:p>
            <a:r>
              <a:rPr lang="en-US" sz="1200" b="0" kern="1200" baseline="0" dirty="0" smtClean="0">
                <a:solidFill>
                  <a:schemeClr val="tx1"/>
                </a:solidFill>
                <a:latin typeface="Arial" pitchFamily="-107" charset="0"/>
                <a:ea typeface="+mn-ea"/>
                <a:cs typeface="+mn-cs"/>
              </a:rPr>
              <a:t>information system.</a:t>
            </a:r>
          </a:p>
          <a:p>
            <a:endParaRPr lang="en-US" b="0" dirty="0" smtClean="0">
              <a:latin typeface="Times New Roman" pitchFamily="-107" charset="0"/>
            </a:endParaRPr>
          </a:p>
          <a:p>
            <a:r>
              <a:rPr lang="en-US" sz="1200" b="0" kern="1200" baseline="0" dirty="0" smtClean="0">
                <a:solidFill>
                  <a:schemeClr val="tx1"/>
                </a:solidFill>
                <a:latin typeface="Arial" pitchFamily="-107" charset="0"/>
                <a:ea typeface="+mn-ea"/>
                <a:cs typeface="+mn-cs"/>
              </a:rPr>
              <a:t>Although the use of the CIA triad to define security objectives is well established,</a:t>
            </a:r>
          </a:p>
          <a:p>
            <a:r>
              <a:rPr lang="en-US" sz="1200" b="0" kern="1200" baseline="0" dirty="0" smtClean="0">
                <a:solidFill>
                  <a:schemeClr val="tx1"/>
                </a:solidFill>
                <a:latin typeface="Arial" pitchFamily="-107" charset="0"/>
                <a:ea typeface="+mn-ea"/>
                <a:cs typeface="+mn-cs"/>
              </a:rPr>
              <a:t>some in the security field feel that additional concepts are needed to present</a:t>
            </a:r>
          </a:p>
          <a:p>
            <a:r>
              <a:rPr lang="en-US" sz="1200" b="0" kern="1200" baseline="0" dirty="0" smtClean="0">
                <a:solidFill>
                  <a:schemeClr val="tx1"/>
                </a:solidFill>
                <a:latin typeface="Arial" pitchFamily="-107" charset="0"/>
                <a:ea typeface="+mn-ea"/>
                <a:cs typeface="+mn-cs"/>
              </a:rPr>
              <a:t>a complete picture. Two of the most commonly mentioned are 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Authenticity: The property of being genuine and being able to be verified and</a:t>
            </a:r>
          </a:p>
          <a:p>
            <a:r>
              <a:rPr lang="en-US" sz="1200" b="0" kern="1200" baseline="0" dirty="0" smtClean="0">
                <a:solidFill>
                  <a:schemeClr val="tx1"/>
                </a:solidFill>
                <a:latin typeface="Arial" pitchFamily="-107" charset="0"/>
                <a:ea typeface="+mn-ea"/>
                <a:cs typeface="+mn-cs"/>
              </a:rPr>
              <a:t>trusted; confidence in the validity of a transmission, a message, or message</a:t>
            </a:r>
          </a:p>
          <a:p>
            <a:r>
              <a:rPr lang="en-US" sz="1200" b="0" kern="1200" baseline="0" dirty="0" smtClean="0">
                <a:solidFill>
                  <a:schemeClr val="tx1"/>
                </a:solidFill>
                <a:latin typeface="Arial" pitchFamily="-107" charset="0"/>
                <a:ea typeface="+mn-ea"/>
                <a:cs typeface="+mn-cs"/>
              </a:rPr>
              <a:t>originator. This means verifying that users are who they say they are and that</a:t>
            </a:r>
          </a:p>
          <a:p>
            <a:r>
              <a:rPr lang="en-US" sz="1200" b="0" kern="1200" baseline="0" dirty="0" smtClean="0">
                <a:solidFill>
                  <a:schemeClr val="tx1"/>
                </a:solidFill>
                <a:latin typeface="Arial" pitchFamily="-107" charset="0"/>
                <a:ea typeface="+mn-ea"/>
                <a:cs typeface="+mn-cs"/>
              </a:rPr>
              <a:t>each input arriving at the system came from a trusted source.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Accountability: The security goal that generates the requirement for actions</a:t>
            </a:r>
          </a:p>
          <a:p>
            <a:r>
              <a:rPr lang="en-US" sz="1200" b="0" kern="1200" baseline="0" dirty="0" smtClean="0">
                <a:solidFill>
                  <a:schemeClr val="tx1"/>
                </a:solidFill>
                <a:latin typeface="Arial" pitchFamily="-107" charset="0"/>
                <a:ea typeface="+mn-ea"/>
                <a:cs typeface="+mn-cs"/>
              </a:rPr>
              <a:t>of an entity to be traced uniquely to that entity. This supports nonrepudiation,</a:t>
            </a:r>
          </a:p>
          <a:p>
            <a:r>
              <a:rPr lang="en-US" sz="1200" b="0" kern="1200" baseline="0" dirty="0" smtClean="0">
                <a:solidFill>
                  <a:schemeClr val="tx1"/>
                </a:solidFill>
                <a:latin typeface="Arial" pitchFamily="-107" charset="0"/>
                <a:ea typeface="+mn-ea"/>
                <a:cs typeface="+mn-cs"/>
              </a:rPr>
              <a:t>deterrence, fault isolation, intrusion detection and prevention, and after-action</a:t>
            </a:r>
          </a:p>
          <a:p>
            <a:r>
              <a:rPr lang="en-US" sz="1200" b="0" kern="1200" baseline="0" dirty="0" smtClean="0">
                <a:solidFill>
                  <a:schemeClr val="tx1"/>
                </a:solidFill>
                <a:latin typeface="Arial" pitchFamily="-107" charset="0"/>
                <a:ea typeface="+mn-ea"/>
                <a:cs typeface="+mn-cs"/>
              </a:rPr>
              <a:t>recovery and legal action. Because truly secure systems aren’t yet an achievable</a:t>
            </a:r>
          </a:p>
          <a:p>
            <a:r>
              <a:rPr lang="en-US" sz="1200" b="0" kern="1200" baseline="0" dirty="0" smtClean="0">
                <a:solidFill>
                  <a:schemeClr val="tx1"/>
                </a:solidFill>
                <a:latin typeface="Arial" pitchFamily="-107" charset="0"/>
                <a:ea typeface="+mn-ea"/>
                <a:cs typeface="+mn-cs"/>
              </a:rPr>
              <a:t>goal, we must be able to trace a security breach to a responsible party. Systems</a:t>
            </a:r>
          </a:p>
          <a:p>
            <a:r>
              <a:rPr lang="en-US" sz="1200" b="0" kern="1200" baseline="0" dirty="0" smtClean="0">
                <a:solidFill>
                  <a:schemeClr val="tx1"/>
                </a:solidFill>
                <a:latin typeface="Arial" pitchFamily="-107" charset="0"/>
                <a:ea typeface="+mn-ea"/>
                <a:cs typeface="+mn-cs"/>
              </a:rPr>
              <a:t>must keep records of their activities to permit later forensic analysis to trace</a:t>
            </a:r>
          </a:p>
          <a:p>
            <a:r>
              <a:rPr lang="en-US" sz="1200" b="0" kern="1200" baseline="0" dirty="0" smtClean="0">
                <a:solidFill>
                  <a:schemeClr val="tx1"/>
                </a:solidFill>
                <a:latin typeface="Arial" pitchFamily="-107" charset="0"/>
                <a:ea typeface="+mn-ea"/>
                <a:cs typeface="+mn-cs"/>
              </a:rPr>
              <a:t>security breaches or to aid in transaction disputes.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Note that FIPS PUB 199 includes authenticity under integrity.</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22899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6</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263432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Arial" pitchFamily="-107" charset="0"/>
                <a:ea typeface="+mn-ea"/>
                <a:cs typeface="+mn-cs"/>
              </a:rPr>
              <a:t>We now introduce some terminology that will be useful throughout the book, relying</a:t>
            </a:r>
          </a:p>
          <a:p>
            <a:r>
              <a:rPr lang="en-US" sz="1200" i="0" kern="1200" baseline="0" dirty="0" smtClean="0">
                <a:solidFill>
                  <a:schemeClr val="tx1"/>
                </a:solidFill>
                <a:latin typeface="Arial" pitchFamily="-107" charset="0"/>
                <a:ea typeface="+mn-ea"/>
                <a:cs typeface="+mn-cs"/>
              </a:rPr>
              <a:t>on RFC 4949,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75579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8</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Figure 1.1, based on [CCPS12a], shows the relationship among some of these terms.</a:t>
            </a:r>
          </a:p>
          <a:p>
            <a:endParaRPr lang="en-US" i="1" dirty="0" smtClean="0">
              <a:latin typeface="Times New Roman" pitchFamily="-107" charset="0"/>
            </a:endParaRPr>
          </a:p>
          <a:p>
            <a:r>
              <a:rPr lang="en-US" sz="1200" b="0" i="0" u="none" strike="noStrike" kern="1200" baseline="0" dirty="0" smtClean="0">
                <a:solidFill>
                  <a:schemeClr val="tx1"/>
                </a:solidFill>
                <a:latin typeface="Arial" pitchFamily="-107" charset="0"/>
                <a:ea typeface="+mn-ea"/>
                <a:cs typeface="+mn-cs"/>
              </a:rPr>
              <a:t> We start with the concept of a system resource , or asset , that users and owners wish to protect.</a:t>
            </a:r>
            <a:endParaRPr lang="en-US" i="0" dirty="0" smtClean="0">
              <a:latin typeface="Times New Roman" pitchFamily="-107" charset="0"/>
            </a:endParaRPr>
          </a:p>
        </p:txBody>
      </p:sp>
    </p:spTree>
    <p:extLst>
      <p:ext uri="{BB962C8B-B14F-4D97-AF65-F5344CB8AC3E}">
        <p14:creationId xmlns:p14="http://schemas.microsoft.com/office/powerpoint/2010/main" val="285137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smtClean="0">
                <a:solidFill>
                  <a:schemeClr val="tx1"/>
                </a:solidFill>
                <a:latin typeface="Arial" pitchFamily="-107" charset="0"/>
                <a:ea typeface="+mn-ea"/>
                <a:cs typeface="+mn-cs"/>
              </a:rPr>
              <a:t>and data communications devices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smtClean="0">
                <a:solidFill>
                  <a:schemeClr val="tx1"/>
                </a:solidFill>
                <a:latin typeface="Arial" pitchFamily="-107" charset="0"/>
                <a:ea typeface="+mn-ea"/>
                <a:cs typeface="+mn-cs"/>
              </a:rPr>
              <a:t>password files.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smtClean="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46879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 2016 Pearson Education, Inc., Hoboken, NJ.  All rights reserved.</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r>
              <a:rPr lang="en-US" smtClean="0"/>
              <a:t>© 2016 Pearson Education, Inc., Hoboken, NJ.  All rights reserved.</a:t>
            </a:r>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 2016 Pearson Education, Inc., Hoboken, NJ.  All rights reserved.</a:t>
            </a:r>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 2016 Pearson Education, Inc., Hoboken, NJ.  All rights reserved.</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a:xfrm>
            <a:off x="450889" y="3425272"/>
            <a:ext cx="8242221" cy="2304256"/>
          </a:xfrm>
        </p:spPr>
        <p:txBody>
          <a:bodyPr>
            <a:noAutofit/>
          </a:bodyPr>
          <a:lstStyle/>
          <a:p>
            <a:pPr>
              <a:defRPr/>
            </a:pPr>
            <a:r>
              <a:rPr lang="en-US" sz="4400" dirty="0" smtClean="0"/>
              <a:t>CNET233SL – Network Security</a:t>
            </a:r>
          </a:p>
          <a:p>
            <a:pPr>
              <a:defRPr/>
            </a:pPr>
            <a:r>
              <a:rPr lang="en-US" sz="3200" dirty="0" smtClean="0"/>
              <a:t>saliya@nsbm.lk</a:t>
            </a:r>
            <a:endParaRPr lang="en-US" sz="3200" dirty="0"/>
          </a:p>
          <a:p>
            <a:endParaRPr lang="en-US" sz="440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Slide Number Placeholder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extLst>
      <p:ext uri="{BB962C8B-B14F-4D97-AF65-F5344CB8AC3E}">
        <p14:creationId xmlns:p14="http://schemas.microsoft.com/office/powerpoint/2010/main" val="1959674287"/>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smtClean="0">
                <a:solidFill>
                  <a:schemeClr val="accent3">
                    <a:lumMod val="60000"/>
                    <a:lumOff val="40000"/>
                  </a:schemeClr>
                </a:solidFill>
              </a:rPr>
              <a:t>Vulnerabilities, Threats </a:t>
            </a:r>
            <a:br>
              <a:rPr lang="en-US" dirty="0" smtClean="0">
                <a:solidFill>
                  <a:schemeClr val="accent3">
                    <a:lumMod val="60000"/>
                    <a:lumOff val="40000"/>
                  </a:schemeClr>
                </a:solidFill>
              </a:rPr>
            </a:br>
            <a:r>
              <a:rPr lang="en-US" dirty="0" smtClean="0">
                <a:solidFill>
                  <a:schemeClr val="accent3">
                    <a:lumMod val="60000"/>
                    <a:lumOff val="40000"/>
                  </a:schemeClr>
                </a:solidFill>
              </a:rPr>
              <a:t>and </a:t>
            </a:r>
            <a:r>
              <a:rPr lang="en-US" dirty="0">
                <a:solidFill>
                  <a:schemeClr val="accent3">
                    <a:lumMod val="60000"/>
                    <a:lumOff val="40000"/>
                  </a:schemeClr>
                </a:solidFill>
              </a:rPr>
              <a:t>Attacks</a:t>
            </a:r>
          </a:p>
        </p:txBody>
      </p:sp>
      <p:sp>
        <p:nvSpPr>
          <p:cNvPr id="215043" name="Rectangle 3"/>
          <p:cNvSpPr>
            <a:spLocks noGrp="1" noChangeArrowheads="1"/>
          </p:cNvSpPr>
          <p:nvPr>
            <p:ph idx="1"/>
          </p:nvPr>
        </p:nvSpPr>
        <p:spPr>
          <a:xfrm>
            <a:off x="457200" y="1539875"/>
            <a:ext cx="8229600" cy="4953000"/>
          </a:xfrm>
        </p:spPr>
        <p:txBody>
          <a:bodyPr>
            <a:normAutofit lnSpcReduction="10000"/>
          </a:bodyPr>
          <a:lstStyle/>
          <a:p>
            <a:pPr>
              <a:buClr>
                <a:schemeClr val="accent3">
                  <a:lumMod val="60000"/>
                  <a:lumOff val="40000"/>
                </a:schemeClr>
              </a:buClr>
              <a:buSzPct val="130000"/>
            </a:pPr>
            <a:r>
              <a:rPr lang="en-US" sz="2595" dirty="0" smtClean="0"/>
              <a:t>Few Categories </a:t>
            </a:r>
            <a:r>
              <a:rPr lang="en-US" sz="2595" dirty="0" smtClean="0"/>
              <a:t>of vulnerabilities</a:t>
            </a:r>
          </a:p>
          <a:p>
            <a:pPr lvl="1">
              <a:buClr>
                <a:schemeClr val="accent3">
                  <a:lumMod val="60000"/>
                  <a:lumOff val="40000"/>
                </a:schemeClr>
              </a:buClr>
              <a:buSzPct val="130000"/>
            </a:pPr>
            <a:r>
              <a:rPr lang="en-US" dirty="0" smtClean="0"/>
              <a:t>software</a:t>
            </a:r>
            <a:endParaRPr lang="en-US" dirty="0"/>
          </a:p>
          <a:p>
            <a:pPr lvl="2"/>
            <a:r>
              <a:rPr lang="en-US" dirty="0"/>
              <a:t>insufficient testing</a:t>
            </a:r>
          </a:p>
          <a:p>
            <a:pPr lvl="2"/>
            <a:r>
              <a:rPr lang="en-US" dirty="0"/>
              <a:t>lack of audit trail</a:t>
            </a:r>
          </a:p>
          <a:p>
            <a:pPr lvl="1"/>
            <a:r>
              <a:rPr lang="en-US" dirty="0"/>
              <a:t>network</a:t>
            </a:r>
          </a:p>
          <a:p>
            <a:pPr lvl="2"/>
            <a:r>
              <a:rPr lang="en-US" dirty="0"/>
              <a:t>unprotected communication lines</a:t>
            </a:r>
          </a:p>
          <a:p>
            <a:pPr lvl="2"/>
            <a:r>
              <a:rPr lang="en-US" dirty="0"/>
              <a:t>insecure network </a:t>
            </a:r>
            <a:r>
              <a:rPr lang="en-US" dirty="0" smtClean="0"/>
              <a:t>architecture</a:t>
            </a:r>
          </a:p>
          <a:p>
            <a:r>
              <a:rPr lang="en-US" sz="3395" dirty="0" smtClean="0"/>
              <a:t>Threats</a:t>
            </a:r>
          </a:p>
          <a:p>
            <a:pPr lvl="2"/>
            <a:r>
              <a:rPr lang="en-US" dirty="0" smtClean="0"/>
              <a:t>Capable of exploiting vulnerabilities</a:t>
            </a:r>
          </a:p>
          <a:p>
            <a:pPr lvl="2"/>
            <a:r>
              <a:rPr lang="en-US" dirty="0" smtClean="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smtClean="0"/>
              <a:t>Attacks </a:t>
            </a:r>
            <a:r>
              <a:rPr lang="en-US" sz="2595" dirty="0"/>
              <a:t>(threats carried out)</a:t>
            </a:r>
          </a:p>
          <a:p>
            <a:pPr lvl="2"/>
            <a:r>
              <a:rPr lang="en-US" dirty="0"/>
              <a:t>P</a:t>
            </a:r>
            <a:r>
              <a:rPr lang="en-US" dirty="0" smtClean="0"/>
              <a:t>assive – attempt to learn or make use of information from the system 	    that does not affect system resources</a:t>
            </a:r>
          </a:p>
          <a:p>
            <a:pPr lvl="2"/>
            <a:r>
              <a:rPr lang="en-US" dirty="0"/>
              <a:t>A</a:t>
            </a:r>
            <a:r>
              <a:rPr lang="en-US" dirty="0" smtClean="0"/>
              <a:t>ctive – attempt to alter system resources or affect their operation</a:t>
            </a:r>
          </a:p>
          <a:p>
            <a:pPr lvl="2"/>
            <a:r>
              <a:rPr lang="en-US" dirty="0"/>
              <a:t>I</a:t>
            </a:r>
            <a:r>
              <a:rPr lang="en-US" dirty="0" smtClean="0"/>
              <a:t>nsider – initiated by an entity inside the security </a:t>
            </a:r>
            <a:r>
              <a:rPr lang="en-US" dirty="0"/>
              <a:t>perimeter</a:t>
            </a:r>
          </a:p>
          <a:p>
            <a:pPr lvl="2"/>
            <a:r>
              <a:rPr lang="en-US" dirty="0" smtClean="0"/>
              <a:t>Outsider – initiated from outside the perimeter</a:t>
            </a:r>
            <a:endParaRPr lang="en-US" dirty="0"/>
          </a:p>
        </p:txBody>
      </p:sp>
      <p:pic>
        <p:nvPicPr>
          <p:cNvPr id="5" name="Picture 4"/>
          <p:cNvPicPr>
            <a:picLocks noChangeAspect="1"/>
          </p:cNvPicPr>
          <p:nvPr/>
        </p:nvPicPr>
        <p:blipFill>
          <a:blip r:embed="rId3"/>
          <a:stretch>
            <a:fillRect/>
          </a:stretch>
        </p:blipFill>
        <p:spPr>
          <a:xfrm>
            <a:off x="6444208" y="2204864"/>
            <a:ext cx="2411760" cy="1767983"/>
          </a:xfrm>
          <a:prstGeom prst="rect">
            <a:avLst/>
          </a:prstGeom>
        </p:spPr>
      </p:pic>
      <p:sp>
        <p:nvSpPr>
          <p:cNvPr id="2" name="Footer Placeholder 1"/>
          <p:cNvSpPr>
            <a:spLocks noGrp="1"/>
          </p:cNvSpPr>
          <p:nvPr>
            <p:ph type="ftr" sz="quarter" idx="11"/>
          </p:nvPr>
        </p:nvSpPr>
        <p:spPr>
          <a:xfrm>
            <a:off x="490874" y="6492875"/>
            <a:ext cx="2847975" cy="365125"/>
          </a:xfrm>
        </p:spPr>
        <p:txBody>
          <a:bodyPr/>
          <a:lstStyle/>
          <a:p>
            <a:r>
              <a:rPr lang="en-US" dirty="0"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215043">
                                            <p:txEl>
                                              <p:pRg st="7" end="7"/>
                                            </p:txEl>
                                          </p:spTgt>
                                        </p:tgtEl>
                                        <p:attrNameLst>
                                          <p:attrName>style.visibility</p:attrName>
                                        </p:attrNameLst>
                                      </p:cBhvr>
                                      <p:to>
                                        <p:strVal val="visible"/>
                                      </p:to>
                                    </p:set>
                                    <p:anim calcmode="lin" valueType="num">
                                      <p:cBhvr additive="base">
                                        <p:cTn id="37"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215043">
                                            <p:txEl>
                                              <p:pRg st="8" end="8"/>
                                            </p:txEl>
                                          </p:spTgt>
                                        </p:tgtEl>
                                        <p:attrNameLst>
                                          <p:attrName>style.visibility</p:attrName>
                                        </p:attrNameLst>
                                      </p:cBhvr>
                                      <p:to>
                                        <p:strVal val="visible"/>
                                      </p:to>
                                    </p:set>
                                    <p:anim calcmode="lin" valueType="num">
                                      <p:cBhvr additive="base">
                                        <p:cTn id="41"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2"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accel="50000" decel="50000" fill="hold" grpId="0" nodeType="withEffect">
                                  <p:stCondLst>
                                    <p:cond delay="0"/>
                                  </p:stCondLst>
                                  <p:childTnLst>
                                    <p:set>
                                      <p:cBhvr>
                                        <p:cTn id="44" dur="1" fill="hold">
                                          <p:stCondLst>
                                            <p:cond delay="0"/>
                                          </p:stCondLst>
                                        </p:cTn>
                                        <p:tgtEl>
                                          <p:spTgt spid="215043">
                                            <p:txEl>
                                              <p:pRg st="9" end="9"/>
                                            </p:txEl>
                                          </p:spTgt>
                                        </p:tgtEl>
                                        <p:attrNameLst>
                                          <p:attrName>style.visibility</p:attrName>
                                        </p:attrNameLst>
                                      </p:cBhvr>
                                      <p:to>
                                        <p:strVal val="visible"/>
                                      </p:to>
                                    </p:set>
                                    <p:anim calcmode="lin" valueType="num">
                                      <p:cBhvr additive="base">
                                        <p:cTn id="45"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6"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accel="50000" decel="50000" fill="hold" grpId="0" nodeType="withEffect">
                                  <p:stCondLst>
                                    <p:cond delay="0"/>
                                  </p:stCondLst>
                                  <p:childTnLst>
                                    <p:set>
                                      <p:cBhvr>
                                        <p:cTn id="48"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9"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accel="50000" decel="50000" fill="hold" grpId="0" nodeType="withEffect">
                                  <p:stCondLst>
                                    <p:cond delay="0"/>
                                  </p:stCondLst>
                                  <p:childTnLst>
                                    <p:set>
                                      <p:cBhvr>
                                        <p:cTn id="52"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3"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4" dur="3000" fill="hold"/>
                                        <p:tgtEl>
                                          <p:spTgt spid="21504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accel="50000" decel="50000" fill="hold" grpId="0" nodeType="withEffect">
                                  <p:stCondLst>
                                    <p:cond delay="0"/>
                                  </p:stCondLst>
                                  <p:childTnLst>
                                    <p:set>
                                      <p:cBhvr>
                                        <p:cTn id="56" dur="1" fill="hold">
                                          <p:stCondLst>
                                            <p:cond delay="0"/>
                                          </p:stCondLst>
                                        </p:cTn>
                                        <p:tgtEl>
                                          <p:spTgt spid="215043">
                                            <p:txEl>
                                              <p:pRg st="12" end="12"/>
                                            </p:txEl>
                                          </p:spTgt>
                                        </p:tgtEl>
                                        <p:attrNameLst>
                                          <p:attrName>style.visibility</p:attrName>
                                        </p:attrNameLst>
                                      </p:cBhvr>
                                      <p:to>
                                        <p:strVal val="visible"/>
                                      </p:to>
                                    </p:set>
                                    <p:anim calcmode="lin" valueType="num">
                                      <p:cBhvr additive="base">
                                        <p:cTn id="57" dur="3000" fill="hold"/>
                                        <p:tgtEl>
                                          <p:spTgt spid="215043">
                                            <p:txEl>
                                              <p:pRg st="12" end="12"/>
                                            </p:txEl>
                                          </p:spTgt>
                                        </p:tgtEl>
                                        <p:attrNameLst>
                                          <p:attrName>ppt_x</p:attrName>
                                        </p:attrNameLst>
                                      </p:cBhvr>
                                      <p:tavLst>
                                        <p:tav tm="0">
                                          <p:val>
                                            <p:strVal val="#ppt_x"/>
                                          </p:val>
                                        </p:tav>
                                        <p:tav tm="100000">
                                          <p:val>
                                            <p:strVal val="#ppt_x"/>
                                          </p:val>
                                        </p:tav>
                                      </p:tavLst>
                                    </p:anim>
                                    <p:anim calcmode="lin" valueType="num">
                                      <p:cBhvr additive="base">
                                        <p:cTn id="58" dur="3000" fill="hold"/>
                                        <p:tgtEl>
                                          <p:spTgt spid="21504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accel="50000" decel="50000" fill="hold" grpId="0" nodeType="withEffect">
                                  <p:stCondLst>
                                    <p:cond delay="0"/>
                                  </p:stCondLst>
                                  <p:childTnLst>
                                    <p:set>
                                      <p:cBhvr>
                                        <p:cTn id="60" dur="1" fill="hold">
                                          <p:stCondLst>
                                            <p:cond delay="0"/>
                                          </p:stCondLst>
                                        </p:cTn>
                                        <p:tgtEl>
                                          <p:spTgt spid="215043">
                                            <p:txEl>
                                              <p:pRg st="13" end="13"/>
                                            </p:txEl>
                                          </p:spTgt>
                                        </p:tgtEl>
                                        <p:attrNameLst>
                                          <p:attrName>style.visibility</p:attrName>
                                        </p:attrNameLst>
                                      </p:cBhvr>
                                      <p:to>
                                        <p:strVal val="visible"/>
                                      </p:to>
                                    </p:set>
                                    <p:anim calcmode="lin" valueType="num">
                                      <p:cBhvr additive="base">
                                        <p:cTn id="61" dur="3000" fill="hold"/>
                                        <p:tgtEl>
                                          <p:spTgt spid="215043">
                                            <p:txEl>
                                              <p:pRg st="13" end="13"/>
                                            </p:txEl>
                                          </p:spTgt>
                                        </p:tgtEl>
                                        <p:attrNameLst>
                                          <p:attrName>ppt_x</p:attrName>
                                        </p:attrNameLst>
                                      </p:cBhvr>
                                      <p:tavLst>
                                        <p:tav tm="0">
                                          <p:val>
                                            <p:strVal val="#ppt_x"/>
                                          </p:val>
                                        </p:tav>
                                        <p:tav tm="100000">
                                          <p:val>
                                            <p:strVal val="#ppt_x"/>
                                          </p:val>
                                        </p:tav>
                                      </p:tavLst>
                                    </p:anim>
                                    <p:anim calcmode="lin" valueType="num">
                                      <p:cBhvr additive="base">
                                        <p:cTn id="62" dur="3000" fill="hold"/>
                                        <p:tgtEl>
                                          <p:spTgt spid="21504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accel="50000" decel="50000" fill="hold" grpId="0" nodeType="withEffect">
                                  <p:stCondLst>
                                    <p:cond delay="0"/>
                                  </p:stCondLst>
                                  <p:childTnLst>
                                    <p:set>
                                      <p:cBhvr>
                                        <p:cTn id="64" dur="1" fill="hold">
                                          <p:stCondLst>
                                            <p:cond delay="0"/>
                                          </p:stCondLst>
                                        </p:cTn>
                                        <p:tgtEl>
                                          <p:spTgt spid="215043">
                                            <p:txEl>
                                              <p:pRg st="14" end="14"/>
                                            </p:txEl>
                                          </p:spTgt>
                                        </p:tgtEl>
                                        <p:attrNameLst>
                                          <p:attrName>style.visibility</p:attrName>
                                        </p:attrNameLst>
                                      </p:cBhvr>
                                      <p:to>
                                        <p:strVal val="visible"/>
                                      </p:to>
                                    </p:set>
                                    <p:anim calcmode="lin" valueType="num">
                                      <p:cBhvr additive="base">
                                        <p:cTn id="65" dur="3000" fill="hold"/>
                                        <p:tgtEl>
                                          <p:spTgt spid="215043">
                                            <p:txEl>
                                              <p:pRg st="14" end="14"/>
                                            </p:txEl>
                                          </p:spTgt>
                                        </p:tgtEl>
                                        <p:attrNameLst>
                                          <p:attrName>ppt_x</p:attrName>
                                        </p:attrNameLst>
                                      </p:cBhvr>
                                      <p:tavLst>
                                        <p:tav tm="0">
                                          <p:val>
                                            <p:strVal val="#ppt_x"/>
                                          </p:val>
                                        </p:tav>
                                        <p:tav tm="100000">
                                          <p:val>
                                            <p:strVal val="#ppt_x"/>
                                          </p:val>
                                        </p:tav>
                                      </p:tavLst>
                                    </p:anim>
                                    <p:anim calcmode="lin" valueType="num">
                                      <p:cBhvr additive="base">
                                        <p:cTn id="66" dur="3000" fill="hold"/>
                                        <p:tgtEl>
                                          <p:spTgt spid="21504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smtClean="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28283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5496" y="6520259"/>
            <a:ext cx="2847975" cy="365125"/>
          </a:xfrm>
        </p:spPr>
        <p:txBody>
          <a:bodyPr/>
          <a:lstStyle/>
          <a:p>
            <a:r>
              <a:rPr lang="en-US" dirty="0"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smtClean="0">
                <a:latin typeface="+mj-lt"/>
              </a:rPr>
              <a:t>**Table is on page 20 in the textbook</a:t>
            </a:r>
            <a:r>
              <a:rPr lang="en-US" sz="1200" dirty="0" smtClean="0">
                <a:latin typeface="+mn-lt"/>
              </a:rPr>
              <a:t>.</a:t>
            </a:r>
            <a:endParaRPr lang="en-US" dirty="0"/>
          </a:p>
        </p:txBody>
      </p:sp>
      <p:sp>
        <p:nvSpPr>
          <p:cNvPr id="3" name="Rectangle 2"/>
          <p:cNvSpPr/>
          <p:nvPr/>
        </p:nvSpPr>
        <p:spPr>
          <a:xfrm>
            <a:off x="6781800" y="762000"/>
            <a:ext cx="1979712" cy="4780797"/>
          </a:xfrm>
          <a:prstGeom prst="rect">
            <a:avLst/>
          </a:prstGeom>
        </p:spPr>
        <p:txBody>
          <a:bodyPr wrap="square">
            <a:spAutoFit/>
          </a:bodyPr>
          <a:lstStyle/>
          <a:p>
            <a:pPr algn="ctr"/>
            <a:r>
              <a:rPr lang="en-US" sz="2400" b="1" dirty="0">
                <a:latin typeface="+mn-lt"/>
              </a:rPr>
              <a:t>Table 1.2   </a:t>
            </a:r>
            <a:endParaRPr lang="en-US" sz="2400" b="1" dirty="0" smtClean="0">
              <a:latin typeface="+mn-lt"/>
            </a:endParaRPr>
          </a:p>
          <a:p>
            <a:pPr algn="ctr"/>
            <a:endParaRPr lang="en-US" dirty="0" smtClean="0">
              <a:latin typeface="+mj-lt"/>
            </a:endParaRPr>
          </a:p>
          <a:p>
            <a:pPr algn="ctr">
              <a:lnSpc>
                <a:spcPct val="150000"/>
              </a:lnSpc>
            </a:pPr>
            <a:r>
              <a:rPr lang="en-US" sz="1600" dirty="0" smtClean="0">
                <a:latin typeface="+mn-lt"/>
              </a:rPr>
              <a:t>Threat </a:t>
            </a:r>
            <a:r>
              <a:rPr lang="en-US" sz="1600" dirty="0">
                <a:latin typeface="+mn-lt"/>
              </a:rPr>
              <a:t>Consequences, </a:t>
            </a:r>
            <a:endParaRPr lang="en-US" sz="1600" dirty="0" smtClean="0">
              <a:latin typeface="+mn-lt"/>
            </a:endParaRPr>
          </a:p>
          <a:p>
            <a:pPr algn="ctr">
              <a:lnSpc>
                <a:spcPct val="150000"/>
              </a:lnSpc>
            </a:pPr>
            <a:r>
              <a:rPr lang="en-US" sz="1600" dirty="0" smtClean="0">
                <a:latin typeface="+mn-lt"/>
              </a:rPr>
              <a:t>and </a:t>
            </a:r>
            <a:r>
              <a:rPr lang="en-US" sz="1600" dirty="0">
                <a:latin typeface="+mn-lt"/>
              </a:rPr>
              <a:t>the </a:t>
            </a:r>
            <a:endParaRPr lang="en-US" sz="1600" dirty="0" smtClean="0">
              <a:latin typeface="+mn-lt"/>
            </a:endParaRPr>
          </a:p>
          <a:p>
            <a:pPr algn="ctr">
              <a:lnSpc>
                <a:spcPct val="150000"/>
              </a:lnSpc>
            </a:pPr>
            <a:r>
              <a:rPr lang="en-US" sz="1600" dirty="0" smtClean="0">
                <a:latin typeface="+mn-lt"/>
              </a:rPr>
              <a:t>Types </a:t>
            </a:r>
            <a:r>
              <a:rPr lang="en-US" sz="1600" dirty="0">
                <a:latin typeface="+mn-lt"/>
              </a:rPr>
              <a:t>of </a:t>
            </a:r>
            <a:endParaRPr lang="en-US" sz="1600" dirty="0" smtClean="0">
              <a:latin typeface="+mn-lt"/>
            </a:endParaRPr>
          </a:p>
          <a:p>
            <a:pPr algn="ctr">
              <a:lnSpc>
                <a:spcPct val="150000"/>
              </a:lnSpc>
            </a:pPr>
            <a:r>
              <a:rPr lang="en-US" sz="1600" dirty="0" smtClean="0">
                <a:latin typeface="+mn-lt"/>
              </a:rPr>
              <a:t>Threat </a:t>
            </a:r>
            <a:r>
              <a:rPr lang="en-US" sz="1600" dirty="0">
                <a:latin typeface="+mn-lt"/>
              </a:rPr>
              <a:t>Actions </a:t>
            </a:r>
            <a:endParaRPr lang="en-US" sz="1600" dirty="0" smtClean="0">
              <a:latin typeface="+mn-lt"/>
            </a:endParaRPr>
          </a:p>
          <a:p>
            <a:pPr algn="ctr">
              <a:lnSpc>
                <a:spcPct val="150000"/>
              </a:lnSpc>
            </a:pPr>
            <a:r>
              <a:rPr lang="en-US" sz="1600" dirty="0" smtClean="0">
                <a:latin typeface="+mn-lt"/>
              </a:rPr>
              <a:t>That </a:t>
            </a:r>
            <a:r>
              <a:rPr lang="en-US" sz="1600" dirty="0">
                <a:latin typeface="+mn-lt"/>
              </a:rPr>
              <a:t>Cause </a:t>
            </a:r>
            <a:endParaRPr lang="en-US" sz="1600" dirty="0" smtClean="0">
              <a:latin typeface="+mn-lt"/>
            </a:endParaRPr>
          </a:p>
          <a:p>
            <a:pPr algn="ctr">
              <a:lnSpc>
                <a:spcPct val="150000"/>
              </a:lnSpc>
            </a:pPr>
            <a:r>
              <a:rPr lang="en-US" sz="1600" dirty="0" smtClean="0">
                <a:latin typeface="+mn-lt"/>
              </a:rPr>
              <a:t>Each </a:t>
            </a:r>
          </a:p>
          <a:p>
            <a:pPr algn="ctr">
              <a:lnSpc>
                <a:spcPct val="150000"/>
              </a:lnSpc>
            </a:pPr>
            <a:r>
              <a:rPr lang="en-US" sz="1600" dirty="0" smtClean="0">
                <a:latin typeface="+mn-lt"/>
              </a:rPr>
              <a:t>Consequence </a:t>
            </a:r>
          </a:p>
          <a:p>
            <a:pPr algn="ctr">
              <a:lnSpc>
                <a:spcPct val="150000"/>
              </a:lnSpc>
            </a:pPr>
            <a:endParaRPr lang="en-US" sz="1600" dirty="0">
              <a:latin typeface="+mn-lt"/>
            </a:endParaRPr>
          </a:p>
          <a:p>
            <a:pPr algn="ctr">
              <a:lnSpc>
                <a:spcPct val="150000"/>
              </a:lnSpc>
            </a:pPr>
            <a:r>
              <a:rPr lang="en-US" sz="1600" dirty="0" smtClean="0">
                <a:latin typeface="+mn-lt"/>
              </a:rPr>
              <a:t>Based </a:t>
            </a:r>
            <a:r>
              <a:rPr lang="en-US" sz="1600" dirty="0">
                <a:latin typeface="+mn-lt"/>
              </a:rPr>
              <a:t>on </a:t>
            </a:r>
            <a:endParaRPr lang="en-US" sz="1600" dirty="0" smtClean="0">
              <a:latin typeface="+mn-lt"/>
            </a:endParaRPr>
          </a:p>
          <a:p>
            <a:pPr algn="ctr">
              <a:lnSpc>
                <a:spcPct val="150000"/>
              </a:lnSpc>
            </a:pPr>
            <a:r>
              <a:rPr lang="en-US" sz="1600" dirty="0" smtClean="0">
                <a:latin typeface="+mn-lt"/>
              </a:rPr>
              <a:t>RFC 4949 </a:t>
            </a:r>
            <a:endParaRPr lang="en-US" sz="1600" dirty="0">
              <a:latin typeface="+mn-lt"/>
            </a:endParaRPr>
          </a:p>
        </p:txBody>
      </p:sp>
      <p:sp>
        <p:nvSpPr>
          <p:cNvPr id="2" name="Footer Placeholder 1"/>
          <p:cNvSpPr>
            <a:spLocks noGrp="1"/>
          </p:cNvSpPr>
          <p:nvPr>
            <p:ph type="ftr" sz="quarter" idx="11"/>
          </p:nvPr>
        </p:nvSpPr>
        <p:spPr>
          <a:xfrm>
            <a:off x="3131840" y="6453336"/>
            <a:ext cx="5929059" cy="365125"/>
          </a:xfrm>
        </p:spPr>
        <p:txBody>
          <a:bodyPr/>
          <a:lstStyle/>
          <a:p>
            <a:r>
              <a:rPr lang="en-US" dirty="0" smtClean="0"/>
              <a:t>© 2016 Pearson Education, Inc., Hoboken, NJ.  All rights reserved.</a:t>
            </a:r>
            <a:endParaRPr lang="en-US" dirty="0"/>
          </a:p>
        </p:txBody>
      </p:sp>
      <p:pic>
        <p:nvPicPr>
          <p:cNvPr id="5" name="Picture 4"/>
          <p:cNvPicPr>
            <a:picLocks noChangeAspect="1"/>
          </p:cNvPicPr>
          <p:nvPr/>
        </p:nvPicPr>
        <p:blipFill>
          <a:blip r:embed="rId3"/>
          <a:stretch>
            <a:fillRect/>
          </a:stretch>
        </p:blipFill>
        <p:spPr>
          <a:xfrm>
            <a:off x="570846" y="144108"/>
            <a:ext cx="5791200" cy="6391275"/>
          </a:xfrm>
          <a:prstGeom prst="rect">
            <a:avLst/>
          </a:prstGeom>
        </p:spPr>
      </p:pic>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smtClean="0">
                <a:latin typeface="+mn-lt"/>
              </a:rPr>
              <a:t>Table 1.3    </a:t>
            </a:r>
          </a:p>
          <a:p>
            <a:pPr algn="ctr"/>
            <a:r>
              <a:rPr lang="en-US" sz="2200" b="1" dirty="0" smtClean="0">
                <a:latin typeface="+mn-lt"/>
              </a:rPr>
              <a:t>Computer and Network Assets, with Examples of Threats </a:t>
            </a:r>
            <a:endParaRPr lang="en-US" sz="2200" b="1" dirty="0">
              <a:latin typeface="+mn-lt"/>
            </a:endParaRPr>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smtClean="0">
                <a:solidFill>
                  <a:schemeClr val="accent6">
                    <a:lumMod val="60000"/>
                    <a:lumOff val="40000"/>
                  </a:schemeClr>
                </a:solidFill>
              </a:rPr>
              <a:t>Passive and Active </a:t>
            </a:r>
            <a:r>
              <a:rPr lang="en-US" dirty="0">
                <a:solidFill>
                  <a:schemeClr val="accent6">
                    <a:lumMod val="60000"/>
                    <a:lumOff val="40000"/>
                  </a:schemeClr>
                </a:solidFill>
              </a:rPr>
              <a:t>Attacks</a:t>
            </a:r>
          </a:p>
        </p:txBody>
      </p:sp>
      <p:sp>
        <p:nvSpPr>
          <p:cNvPr id="2" name="Text Placeholder 1"/>
          <p:cNvSpPr>
            <a:spLocks noGrp="1"/>
          </p:cNvSpPr>
          <p:nvPr>
            <p:ph type="body" idx="1"/>
          </p:nvPr>
        </p:nvSpPr>
        <p:spPr/>
        <p:txBody>
          <a:bodyPr/>
          <a:lstStyle/>
          <a:p>
            <a:r>
              <a:rPr lang="en-US" dirty="0" smtClean="0"/>
              <a:t>Passive Attack</a:t>
            </a:r>
            <a:endParaRPr lang="en-US" dirty="0"/>
          </a:p>
        </p:txBody>
      </p:sp>
      <p:sp>
        <p:nvSpPr>
          <p:cNvPr id="3" name="Text Placeholder 2"/>
          <p:cNvSpPr>
            <a:spLocks noGrp="1"/>
          </p:cNvSpPr>
          <p:nvPr>
            <p:ph type="body" sz="quarter" idx="3"/>
          </p:nvPr>
        </p:nvSpPr>
        <p:spPr>
          <a:xfrm>
            <a:off x="4644008" y="1628800"/>
            <a:ext cx="4041775" cy="609600"/>
          </a:xfrm>
        </p:spPr>
        <p:txBody>
          <a:bodyPr/>
          <a:lstStyle/>
          <a:p>
            <a:r>
              <a:rPr lang="en-US" dirty="0" smtClean="0"/>
              <a:t>Active Attack</a:t>
            </a:r>
            <a:endParaRPr lang="en-US" dirty="0"/>
          </a:p>
        </p:txBody>
      </p:sp>
      <p:sp>
        <p:nvSpPr>
          <p:cNvPr id="223235" name="Rectangle 3"/>
          <p:cNvSpPr>
            <a:spLocks noGrp="1" noChangeArrowheads="1"/>
          </p:cNvSpPr>
          <p:nvPr>
            <p:ph sz="quarter" idx="13"/>
          </p:nvPr>
        </p:nvSpPr>
        <p:spPr>
          <a:xfrm>
            <a:off x="457200" y="2060848"/>
            <a:ext cx="4041648" cy="4608512"/>
          </a:xfrm>
        </p:spPr>
        <p:txBody>
          <a:bodyPr>
            <a:normAutofit fontScale="77500" lnSpcReduction="20000"/>
          </a:bodyPr>
          <a:lstStyle/>
          <a:p>
            <a:pPr>
              <a:lnSpc>
                <a:spcPct val="90000"/>
              </a:lnSpc>
              <a:buNone/>
            </a:pPr>
            <a:endParaRPr lang="en-US" sz="2800" dirty="0" smtClean="0"/>
          </a:p>
          <a:p>
            <a:pPr>
              <a:lnSpc>
                <a:spcPct val="120000"/>
              </a:lnSpc>
              <a:spcAft>
                <a:spcPts val="600"/>
              </a:spcAft>
            </a:pPr>
            <a:r>
              <a:rPr lang="en-US" sz="2600" dirty="0" smtClean="0"/>
              <a:t>Attempts to learn or make use of information from the system but does not affect system resources</a:t>
            </a:r>
          </a:p>
          <a:p>
            <a:pPr>
              <a:lnSpc>
                <a:spcPct val="120000"/>
              </a:lnSpc>
              <a:spcAft>
                <a:spcPts val="600"/>
              </a:spcAft>
            </a:pPr>
            <a:r>
              <a:rPr lang="en-US" sz="2600" dirty="0" smtClean="0"/>
              <a:t>Eavesdropping on, or monitoring of, transmissions</a:t>
            </a:r>
          </a:p>
          <a:p>
            <a:pPr>
              <a:lnSpc>
                <a:spcPct val="120000"/>
              </a:lnSpc>
              <a:spcAft>
                <a:spcPts val="600"/>
              </a:spcAft>
            </a:pPr>
            <a:r>
              <a:rPr lang="en-US" sz="2600" dirty="0" smtClean="0"/>
              <a:t>Goal of attacker is to obtain information that is being transmitted</a:t>
            </a:r>
          </a:p>
          <a:p>
            <a:pPr>
              <a:lnSpc>
                <a:spcPct val="120000"/>
              </a:lnSpc>
              <a:spcAft>
                <a:spcPts val="600"/>
              </a:spcAft>
            </a:pPr>
            <a:r>
              <a:rPr lang="en-US" sz="2600" dirty="0" smtClean="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860032" y="2492896"/>
            <a:ext cx="4041648" cy="4937140"/>
          </a:xfrm>
        </p:spPr>
        <p:txBody>
          <a:bodyPr>
            <a:normAutofit/>
          </a:bodyPr>
          <a:lstStyle/>
          <a:p>
            <a:r>
              <a:rPr lang="en-US" sz="2000" dirty="0" smtClean="0"/>
              <a:t>Attempts to alter system resources or affect their operation</a:t>
            </a:r>
          </a:p>
          <a:p>
            <a:r>
              <a:rPr lang="en-US" sz="2000" dirty="0" smtClean="0"/>
              <a:t>Involve some modification of the data stream or the creation of a false stream</a:t>
            </a:r>
          </a:p>
          <a:p>
            <a:r>
              <a:rPr lang="en-US" sz="2000" dirty="0" smtClean="0"/>
              <a:t>Four categories:</a:t>
            </a:r>
          </a:p>
          <a:p>
            <a:pPr lvl="1"/>
            <a:r>
              <a:rPr lang="en-US" dirty="0" smtClean="0"/>
              <a:t>Replay</a:t>
            </a:r>
          </a:p>
          <a:p>
            <a:pPr lvl="1"/>
            <a:r>
              <a:rPr lang="en-US" dirty="0" smtClean="0"/>
              <a:t>Masquerade</a:t>
            </a:r>
          </a:p>
          <a:p>
            <a:pPr lvl="1"/>
            <a:r>
              <a:rPr lang="en-US" dirty="0" smtClean="0"/>
              <a:t>Modification of messages</a:t>
            </a:r>
          </a:p>
          <a:p>
            <a:pPr lvl="1"/>
            <a:r>
              <a:rPr lang="en-US" dirty="0" smtClean="0"/>
              <a:t>Denial of service</a:t>
            </a:r>
            <a:endParaRPr lang="en-US" dirty="0"/>
          </a:p>
        </p:txBody>
      </p:sp>
      <p:pic>
        <p:nvPicPr>
          <p:cNvPr id="37" name="Picture 36"/>
          <p:cNvPicPr>
            <a:picLocks noChangeAspect="1"/>
          </p:cNvPicPr>
          <p:nvPr/>
        </p:nvPicPr>
        <p:blipFill>
          <a:blip r:embed="rId3"/>
          <a:stretch>
            <a:fillRect/>
          </a:stretch>
        </p:blipFill>
        <p:spPr>
          <a:xfrm>
            <a:off x="0" y="0"/>
            <a:ext cx="1563566" cy="1676400"/>
          </a:xfrm>
          <a:prstGeom prst="rect">
            <a:avLst/>
          </a:prstGeom>
        </p:spPr>
      </p:pic>
      <p:sp>
        <p:nvSpPr>
          <p:cNvPr id="5" name="Footer Placeholder 4"/>
          <p:cNvSpPr>
            <a:spLocks noGrp="1"/>
          </p:cNvSpPr>
          <p:nvPr>
            <p:ph type="ftr" sz="quarter" idx="11"/>
          </p:nvPr>
        </p:nvSpPr>
        <p:spPr>
          <a:xfrm>
            <a:off x="3164185" y="6356350"/>
            <a:ext cx="5368255" cy="365125"/>
          </a:xfrm>
        </p:spPr>
        <p:txBody>
          <a:bodyPr/>
          <a:lstStyle/>
          <a:p>
            <a:r>
              <a:rPr lang="en-US" dirty="0"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179512" y="332656"/>
            <a:ext cx="8825824" cy="1107996"/>
          </a:xfrm>
          <a:prstGeom prst="rect">
            <a:avLst/>
          </a:prstGeom>
          <a:noFill/>
        </p:spPr>
        <p:txBody>
          <a:bodyPr wrap="square" rtlCol="0">
            <a:spAutoFit/>
          </a:bodyPr>
          <a:lstStyle/>
          <a:p>
            <a:pPr algn="ctr"/>
            <a:r>
              <a:rPr lang="en-US" sz="2800" b="1" dirty="0" smtClean="0">
                <a:latin typeface="+mn-lt"/>
              </a:rPr>
              <a:t>Security Requirements </a:t>
            </a:r>
            <a:endParaRPr lang="en-US" sz="3200" b="1" dirty="0" smtClean="0">
              <a:latin typeface="+mn-lt"/>
            </a:endParaRPr>
          </a:p>
          <a:p>
            <a:pPr algn="ctr"/>
            <a:r>
              <a:rPr lang="en-US" sz="2000" b="1" dirty="0" smtClean="0">
                <a:latin typeface="+mn-lt"/>
              </a:rPr>
              <a:t>(Based on FIPS </a:t>
            </a:r>
            <a:r>
              <a:rPr lang="en-US" sz="2000" b="1" dirty="0">
                <a:latin typeface="+mn-lt"/>
              </a:rPr>
              <a:t>PUB 200) </a:t>
            </a:r>
            <a:endParaRPr lang="en-US" sz="2000" b="1" dirty="0" smtClean="0">
              <a:latin typeface="+mn-lt"/>
            </a:endParaRPr>
          </a:p>
          <a:p>
            <a:endParaRPr lang="en-US" b="1" dirty="0">
              <a:latin typeface="+mn-lt"/>
            </a:endParaRP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a:t>
            </a:r>
            <a:r>
              <a:rPr lang="en-US" sz="1100" dirty="0" smtClean="0">
                <a:latin typeface="+mj-lt"/>
              </a:rPr>
              <a:t>Table can be found on page 26 in the textbook.)</a:t>
            </a:r>
            <a:endParaRPr lang="en-US" sz="1100" dirty="0">
              <a:latin typeface="+mj-lt"/>
            </a:endParaRPr>
          </a:p>
        </p:txBody>
      </p:sp>
      <p:sp>
        <p:nvSpPr>
          <p:cNvPr id="5" name="Content Placeholder 3"/>
          <p:cNvSpPr txBox="1">
            <a:spLocks/>
          </p:cNvSpPr>
          <p:nvPr/>
        </p:nvSpPr>
        <p:spPr>
          <a:xfrm>
            <a:off x="192268" y="1313384"/>
            <a:ext cx="8784976" cy="521196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r>
              <a:rPr lang="en-US" sz="2800" b="1" dirty="0"/>
              <a:t>Access Control: </a:t>
            </a:r>
            <a:r>
              <a:rPr lang="en-US" sz="2800" dirty="0"/>
              <a:t>Limit information system access to authorized </a:t>
            </a:r>
            <a:r>
              <a:rPr lang="en-US" sz="2800" dirty="0" smtClean="0"/>
              <a:t>users</a:t>
            </a:r>
          </a:p>
          <a:p>
            <a:pPr fontAlgn="auto">
              <a:spcAft>
                <a:spcPts val="0"/>
              </a:spcAft>
            </a:pPr>
            <a:r>
              <a:rPr lang="en-US" sz="2800" b="1" dirty="0"/>
              <a:t>Awareness and Training</a:t>
            </a:r>
            <a:r>
              <a:rPr lang="en-US" sz="2800" dirty="0"/>
              <a:t>: </a:t>
            </a:r>
            <a:endParaRPr lang="en-US" sz="2800" dirty="0" smtClean="0"/>
          </a:p>
          <a:p>
            <a:pPr lvl="1" fontAlgn="auto">
              <a:spcAft>
                <a:spcPts val="0"/>
              </a:spcAft>
            </a:pPr>
            <a:r>
              <a:rPr lang="en-US" sz="2000" dirty="0" smtClean="0"/>
              <a:t>(</a:t>
            </a:r>
            <a:r>
              <a:rPr lang="en-US" sz="2000" dirty="0" err="1"/>
              <a:t>i</a:t>
            </a:r>
            <a:r>
              <a:rPr lang="en-US" sz="2000" dirty="0"/>
              <a:t>) Ensure that managers and users of organizational information systems are </a:t>
            </a:r>
            <a:r>
              <a:rPr lang="en-US" sz="2000" dirty="0" smtClean="0"/>
              <a:t>made aware </a:t>
            </a:r>
            <a:r>
              <a:rPr lang="en-US" sz="2000" dirty="0"/>
              <a:t>of the security risks associated with their </a:t>
            </a:r>
            <a:r>
              <a:rPr lang="en-US" sz="2000" dirty="0" smtClean="0"/>
              <a:t>activities. Also they made aware of </a:t>
            </a:r>
            <a:r>
              <a:rPr lang="en-US" sz="2000" dirty="0"/>
              <a:t>the applicable laws, regulation, and </a:t>
            </a:r>
            <a:r>
              <a:rPr lang="en-US" sz="2000" dirty="0" smtClean="0"/>
              <a:t>policies related </a:t>
            </a:r>
            <a:r>
              <a:rPr lang="en-US" sz="2000" dirty="0"/>
              <a:t>to the security of organizational information systems; and </a:t>
            </a:r>
            <a:endParaRPr lang="en-US" sz="2000" dirty="0" smtClean="0"/>
          </a:p>
          <a:p>
            <a:pPr lvl="1" fontAlgn="auto">
              <a:spcAft>
                <a:spcPts val="0"/>
              </a:spcAft>
            </a:pPr>
            <a:r>
              <a:rPr lang="en-US" sz="2000" dirty="0" smtClean="0"/>
              <a:t>(</a:t>
            </a:r>
            <a:r>
              <a:rPr lang="en-US" sz="2000" dirty="0"/>
              <a:t>ii) ensure that personnel are </a:t>
            </a:r>
            <a:r>
              <a:rPr lang="en-US" sz="2000" dirty="0" smtClean="0"/>
              <a:t>adequately trained to carry out their assigned information security-related duties and responsibilities.</a:t>
            </a:r>
          </a:p>
          <a:p>
            <a:pPr fontAlgn="auto">
              <a:spcAft>
                <a:spcPts val="0"/>
              </a:spcAft>
            </a:pPr>
            <a:r>
              <a:rPr lang="en-US" sz="2800" b="1" dirty="0"/>
              <a:t>Audit and Accountability: </a:t>
            </a:r>
            <a:endParaRPr lang="en-US" sz="2800" b="1" dirty="0" smtClean="0"/>
          </a:p>
          <a:p>
            <a:pPr lvl="1" fontAlgn="auto">
              <a:spcAft>
                <a:spcPts val="0"/>
              </a:spcAft>
            </a:pPr>
            <a:r>
              <a:rPr lang="en-US" sz="2000" dirty="0" smtClean="0"/>
              <a:t>(</a:t>
            </a:r>
            <a:r>
              <a:rPr lang="en-US" sz="2000" dirty="0" err="1"/>
              <a:t>i</a:t>
            </a:r>
            <a:r>
              <a:rPr lang="en-US" sz="2000" dirty="0"/>
              <a:t>) Create, protect, and retain information system audit records to </a:t>
            </a:r>
            <a:r>
              <a:rPr lang="en-US" sz="2000" dirty="0" smtClean="0"/>
              <a:t>enable </a:t>
            </a:r>
            <a:r>
              <a:rPr lang="en-US" sz="2000" dirty="0"/>
              <a:t>the monitoring, analysis, investigation, and reporting of </a:t>
            </a:r>
            <a:r>
              <a:rPr lang="en-US" sz="2000" dirty="0" smtClean="0"/>
              <a:t>inappropriate information </a:t>
            </a:r>
            <a:r>
              <a:rPr lang="en-US" sz="2000" dirty="0"/>
              <a:t>system activity; and </a:t>
            </a:r>
            <a:endParaRPr lang="en-US" sz="2000" dirty="0" smtClean="0"/>
          </a:p>
          <a:p>
            <a:pPr lvl="1" fontAlgn="auto">
              <a:spcAft>
                <a:spcPts val="0"/>
              </a:spcAft>
            </a:pPr>
            <a:r>
              <a:rPr lang="en-US" sz="2000" dirty="0" smtClean="0"/>
              <a:t>(</a:t>
            </a:r>
            <a:r>
              <a:rPr lang="en-US" sz="2000" dirty="0"/>
              <a:t>ii) ensure that the actions of individual </a:t>
            </a:r>
            <a:r>
              <a:rPr lang="en-US" sz="2000" dirty="0" smtClean="0"/>
              <a:t>users </a:t>
            </a:r>
            <a:r>
              <a:rPr lang="en-US" sz="2000" dirty="0"/>
              <a:t>can be </a:t>
            </a:r>
            <a:r>
              <a:rPr lang="en-US" sz="2000" dirty="0" smtClean="0"/>
              <a:t>tracked.</a:t>
            </a:r>
          </a:p>
          <a:p>
            <a:pPr fontAlgn="auto">
              <a:spcAft>
                <a:spcPts val="0"/>
              </a:spcAft>
            </a:pPr>
            <a:r>
              <a:rPr lang="en-US" sz="2800" b="1" dirty="0"/>
              <a:t>Contingency Planning: </a:t>
            </a:r>
            <a:r>
              <a:rPr lang="en-US" sz="2800" dirty="0"/>
              <a:t>Establish, maintain, and implement plans for emergency response, </a:t>
            </a:r>
            <a:r>
              <a:rPr lang="en-US" sz="2800" dirty="0" smtClean="0"/>
              <a:t>backup, and </a:t>
            </a:r>
            <a:r>
              <a:rPr lang="en-US" sz="2800" dirty="0" err="1"/>
              <a:t>postdisaster</a:t>
            </a:r>
            <a:r>
              <a:rPr lang="en-US" sz="2800" dirty="0"/>
              <a:t> recovery </a:t>
            </a:r>
            <a:r>
              <a:rPr lang="en-US" sz="2800" dirty="0" smtClean="0"/>
              <a:t>to </a:t>
            </a:r>
            <a:r>
              <a:rPr lang="en-US" sz="2800" dirty="0"/>
              <a:t>ensure the availability of </a:t>
            </a:r>
            <a:r>
              <a:rPr lang="en-US" sz="2800" dirty="0" smtClean="0"/>
              <a:t>critical information resources.</a:t>
            </a:r>
          </a:p>
          <a:p>
            <a:pPr fontAlgn="auto">
              <a:spcAft>
                <a:spcPts val="0"/>
              </a:spcAft>
            </a:pPr>
            <a:r>
              <a:rPr lang="en-US" sz="2800" b="1" dirty="0"/>
              <a:t>Identification and Authentication: </a:t>
            </a:r>
            <a:r>
              <a:rPr lang="en-US" sz="2800" dirty="0"/>
              <a:t>Identify </a:t>
            </a:r>
            <a:r>
              <a:rPr lang="en-US" sz="2800" dirty="0" smtClean="0"/>
              <a:t>users</a:t>
            </a:r>
            <a:r>
              <a:rPr lang="en-US" sz="2800" dirty="0"/>
              <a:t>, </a:t>
            </a:r>
            <a:r>
              <a:rPr lang="en-US" sz="2800" dirty="0" smtClean="0"/>
              <a:t>or devices</a:t>
            </a:r>
            <a:r>
              <a:rPr lang="en-US" sz="2800" dirty="0"/>
              <a:t>, and authenticate (or verify) the </a:t>
            </a:r>
            <a:r>
              <a:rPr lang="en-US" sz="2800" dirty="0" smtClean="0"/>
              <a:t>those identities.</a:t>
            </a:r>
          </a:p>
          <a:p>
            <a:pPr fontAlgn="auto">
              <a:spcAft>
                <a:spcPts val="0"/>
              </a:spcAft>
            </a:pPr>
            <a:r>
              <a:rPr lang="en-US" sz="2800" b="1" dirty="0"/>
              <a:t>Risk Assessment</a:t>
            </a:r>
            <a:r>
              <a:rPr lang="en-US" sz="2800" dirty="0"/>
              <a:t>: Periodically assess the </a:t>
            </a:r>
            <a:r>
              <a:rPr lang="en-US" sz="2800" dirty="0" smtClean="0"/>
              <a:t>information security risk </a:t>
            </a:r>
            <a:r>
              <a:rPr lang="en-US" sz="2800" dirty="0"/>
              <a:t>to </a:t>
            </a:r>
            <a:r>
              <a:rPr lang="en-US" sz="2800" dirty="0" smtClean="0"/>
              <a:t>organizational operations, </a:t>
            </a:r>
            <a:r>
              <a:rPr lang="en-US" sz="2800" dirty="0"/>
              <a:t>organizational assets, and </a:t>
            </a:r>
            <a:r>
              <a:rPr lang="en-US" sz="2800" dirty="0" smtClean="0"/>
              <a:t>individuals.</a:t>
            </a:r>
          </a:p>
          <a:p>
            <a:pPr fontAlgn="auto">
              <a:spcAft>
                <a:spcPts val="0"/>
              </a:spcAft>
            </a:pPr>
            <a:r>
              <a:rPr lang="en-US" sz="2800" b="1" dirty="0" err="1" smtClean="0"/>
              <a:t>Etc</a:t>
            </a:r>
            <a:r>
              <a:rPr lang="en-US" sz="2800" b="1" dirty="0" smtClean="0"/>
              <a:t>…</a:t>
            </a: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lumMod val="60000"/>
                    <a:lumOff val="40000"/>
                  </a:schemeClr>
                </a:solidFill>
              </a:rPr>
              <a:t>Fundamental Security Design Principles</a:t>
            </a:r>
            <a:endParaRPr lang="en-US" dirty="0">
              <a:solidFill>
                <a:schemeClr val="accent3">
                  <a:lumMod val="60000"/>
                  <a:lumOff val="40000"/>
                </a:schemeClr>
              </a:solidFill>
            </a:endParaRP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Tree>
    <p:extLst>
      <p:ext uri="{BB962C8B-B14F-4D97-AF65-F5344CB8AC3E}">
        <p14:creationId xmlns:p14="http://schemas.microsoft.com/office/powerpoint/2010/main" val="95567565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179512" y="332656"/>
            <a:ext cx="8825824" cy="523220"/>
          </a:xfrm>
          <a:prstGeom prst="rect">
            <a:avLst/>
          </a:prstGeom>
          <a:noFill/>
        </p:spPr>
        <p:txBody>
          <a:bodyPr wrap="square" rtlCol="0">
            <a:spAutoFit/>
          </a:bodyPr>
          <a:lstStyle/>
          <a:p>
            <a:pPr algn="ctr"/>
            <a:r>
              <a:rPr lang="en-US" sz="2800" b="1" dirty="0">
                <a:latin typeface="+mn-lt"/>
              </a:rPr>
              <a:t>Fundamental Security Design Principles</a:t>
            </a:r>
            <a:endParaRPr lang="en-US" b="1" dirty="0">
              <a:latin typeface="+mn-lt"/>
            </a:endParaRP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a:t>
            </a:r>
            <a:r>
              <a:rPr lang="en-US" sz="1100" dirty="0" smtClean="0">
                <a:latin typeface="+mj-lt"/>
              </a:rPr>
              <a:t>Table can be found on page 26 in the textbook.)</a:t>
            </a:r>
            <a:endParaRPr lang="en-US" sz="1100" dirty="0">
              <a:latin typeface="+mj-lt"/>
            </a:endParaRPr>
          </a:p>
        </p:txBody>
      </p:sp>
      <p:sp>
        <p:nvSpPr>
          <p:cNvPr id="5" name="Content Placeholder 3"/>
          <p:cNvSpPr txBox="1">
            <a:spLocks/>
          </p:cNvSpPr>
          <p:nvPr/>
        </p:nvSpPr>
        <p:spPr>
          <a:xfrm>
            <a:off x="251425" y="971314"/>
            <a:ext cx="8784976" cy="6706158"/>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56000"/>
            </a:pPr>
            <a:r>
              <a:rPr lang="en-US" sz="2800" b="1" dirty="0"/>
              <a:t>Economy of mechanism: </a:t>
            </a:r>
            <a:r>
              <a:rPr lang="en-US" sz="2800" dirty="0"/>
              <a:t>the design of security measures embodied in both hardware and software should be as simple and small as </a:t>
            </a:r>
            <a:r>
              <a:rPr lang="en-US" sz="2800" dirty="0" smtClean="0"/>
              <a:t>possible.</a:t>
            </a:r>
          </a:p>
          <a:p>
            <a:pPr fontAlgn="auto">
              <a:spcAft>
                <a:spcPts val="0"/>
              </a:spcAft>
              <a:buSzPct val="156000"/>
            </a:pPr>
            <a:r>
              <a:rPr lang="en-US" sz="2800" b="1" dirty="0" smtClean="0"/>
              <a:t>Fail-safe </a:t>
            </a:r>
            <a:r>
              <a:rPr lang="en-US" sz="2800" b="1" dirty="0"/>
              <a:t>defaults: </a:t>
            </a:r>
            <a:r>
              <a:rPr lang="en-US" sz="2800" dirty="0"/>
              <a:t>access decisions should be based on permission rather than </a:t>
            </a:r>
            <a:r>
              <a:rPr lang="en-US" sz="2800" dirty="0" smtClean="0"/>
              <a:t>exclusion.</a:t>
            </a:r>
          </a:p>
          <a:p>
            <a:pPr fontAlgn="auto">
              <a:spcAft>
                <a:spcPts val="0"/>
              </a:spcAft>
              <a:buSzPct val="156000"/>
            </a:pPr>
            <a:r>
              <a:rPr lang="en-US" sz="2800" b="1" dirty="0" smtClean="0"/>
              <a:t>Complete </a:t>
            </a:r>
            <a:r>
              <a:rPr lang="en-US" sz="2800" b="1" dirty="0"/>
              <a:t>mediation: </a:t>
            </a:r>
            <a:r>
              <a:rPr lang="en-US" sz="2800" dirty="0"/>
              <a:t>every access must be checked against the access control </a:t>
            </a:r>
            <a:r>
              <a:rPr lang="en-US" sz="2800" dirty="0" smtClean="0"/>
              <a:t>mechanism.</a:t>
            </a:r>
          </a:p>
          <a:p>
            <a:pPr fontAlgn="auto">
              <a:spcAft>
                <a:spcPts val="0"/>
              </a:spcAft>
              <a:buSzPct val="156000"/>
            </a:pPr>
            <a:r>
              <a:rPr lang="en-US" sz="2800" b="1" dirty="0" smtClean="0"/>
              <a:t>Open </a:t>
            </a:r>
            <a:r>
              <a:rPr lang="en-US" sz="2800" b="1" dirty="0"/>
              <a:t>design: </a:t>
            </a:r>
            <a:r>
              <a:rPr lang="en-US" sz="2800" dirty="0"/>
              <a:t>the design of a security mechanism should be open rather than </a:t>
            </a:r>
            <a:r>
              <a:rPr lang="en-US" sz="2800" dirty="0" smtClean="0"/>
              <a:t>secret.</a:t>
            </a:r>
          </a:p>
          <a:p>
            <a:pPr fontAlgn="auto">
              <a:spcAft>
                <a:spcPts val="0"/>
              </a:spcAft>
              <a:buSzPct val="156000"/>
            </a:pPr>
            <a:r>
              <a:rPr lang="en-US" sz="2800" b="1" dirty="0" smtClean="0"/>
              <a:t>Separation </a:t>
            </a:r>
            <a:r>
              <a:rPr lang="en-US" sz="2800" b="1" dirty="0"/>
              <a:t>of privilege: </a:t>
            </a:r>
            <a:r>
              <a:rPr lang="en-US" sz="2800" dirty="0"/>
              <a:t>a practice in which multiple privilege attributes are required to achieve access to a restricted resource. E.g. Smart Card &amp; </a:t>
            </a:r>
            <a:r>
              <a:rPr lang="en-US" sz="2800" dirty="0" smtClean="0"/>
              <a:t>PIN/Password</a:t>
            </a:r>
          </a:p>
          <a:p>
            <a:pPr fontAlgn="auto">
              <a:spcAft>
                <a:spcPts val="0"/>
              </a:spcAft>
              <a:buSzPct val="156000"/>
            </a:pPr>
            <a:r>
              <a:rPr lang="en-US" sz="2800" b="1" dirty="0" smtClean="0"/>
              <a:t>Least </a:t>
            </a:r>
            <a:r>
              <a:rPr lang="en-US" sz="2800" b="1" dirty="0"/>
              <a:t>privilege: </a:t>
            </a:r>
            <a:r>
              <a:rPr lang="en-US" sz="2800" dirty="0"/>
              <a:t>every process and every user of the system should operate using the least set of privileges necessary to perform the </a:t>
            </a:r>
            <a:r>
              <a:rPr lang="en-US" sz="2800" dirty="0" smtClean="0"/>
              <a:t>task.</a:t>
            </a:r>
          </a:p>
          <a:p>
            <a:pPr fontAlgn="auto">
              <a:spcAft>
                <a:spcPts val="0"/>
              </a:spcAft>
              <a:buSzPct val="156000"/>
            </a:pPr>
            <a:r>
              <a:rPr lang="en-US" sz="2800" b="1" dirty="0" smtClean="0"/>
              <a:t>Least </a:t>
            </a:r>
            <a:r>
              <a:rPr lang="en-US" sz="2800" b="1" dirty="0"/>
              <a:t>common mechanism: </a:t>
            </a:r>
            <a:r>
              <a:rPr lang="en-US" sz="2800" dirty="0"/>
              <a:t>the design should minimize the functions shared by different users, providing mutual </a:t>
            </a:r>
            <a:r>
              <a:rPr lang="en-US" sz="2800" dirty="0" smtClean="0"/>
              <a:t>security.</a:t>
            </a:r>
          </a:p>
          <a:p>
            <a:pPr fontAlgn="auto">
              <a:spcAft>
                <a:spcPts val="0"/>
              </a:spcAft>
              <a:buSzPct val="156000"/>
            </a:pPr>
            <a:r>
              <a:rPr lang="en-US" sz="2800" b="1" dirty="0" smtClean="0"/>
              <a:t>Psychological </a:t>
            </a:r>
            <a:r>
              <a:rPr lang="en-US" sz="2800" b="1" dirty="0"/>
              <a:t>acceptability: </a:t>
            </a:r>
            <a:r>
              <a:rPr lang="en-US" sz="2800" dirty="0"/>
              <a:t>Where possible, security mechanisms should be transparent to the users of the system or at most introduce minimal obstruction</a:t>
            </a:r>
            <a:r>
              <a:rPr lang="en-US" sz="2800" dirty="0" smtClean="0"/>
              <a:t>.</a:t>
            </a:r>
          </a:p>
        </p:txBody>
      </p:sp>
    </p:spTree>
    <p:extLst>
      <p:ext uri="{BB962C8B-B14F-4D97-AF65-F5344CB8AC3E}">
        <p14:creationId xmlns:p14="http://schemas.microsoft.com/office/powerpoint/2010/main" val="314628372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179512" y="332656"/>
            <a:ext cx="8825824" cy="523220"/>
          </a:xfrm>
          <a:prstGeom prst="rect">
            <a:avLst/>
          </a:prstGeom>
          <a:noFill/>
        </p:spPr>
        <p:txBody>
          <a:bodyPr wrap="square" rtlCol="0">
            <a:spAutoFit/>
          </a:bodyPr>
          <a:lstStyle/>
          <a:p>
            <a:pPr algn="ctr"/>
            <a:r>
              <a:rPr lang="en-US" sz="2800" b="1" dirty="0">
                <a:latin typeface="+mn-lt"/>
              </a:rPr>
              <a:t>Fundamental Security Design Principles</a:t>
            </a:r>
            <a:endParaRPr lang="en-US" b="1" dirty="0">
              <a:latin typeface="+mn-lt"/>
            </a:endParaRP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a:t>
            </a:r>
            <a:r>
              <a:rPr lang="en-US" sz="1100" dirty="0" smtClean="0">
                <a:latin typeface="+mj-lt"/>
              </a:rPr>
              <a:t>Table can be found on page 26 in the textbook.)</a:t>
            </a:r>
            <a:endParaRPr lang="en-US" sz="1100" dirty="0">
              <a:latin typeface="+mj-lt"/>
            </a:endParaRPr>
          </a:p>
        </p:txBody>
      </p:sp>
      <p:sp>
        <p:nvSpPr>
          <p:cNvPr id="5" name="Content Placeholder 3"/>
          <p:cNvSpPr txBox="1">
            <a:spLocks/>
          </p:cNvSpPr>
          <p:nvPr/>
        </p:nvSpPr>
        <p:spPr>
          <a:xfrm>
            <a:off x="192268" y="1313383"/>
            <a:ext cx="8784976" cy="5728861"/>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62000"/>
            </a:pPr>
            <a:r>
              <a:rPr lang="en-US" sz="2800" b="1" dirty="0" smtClean="0"/>
              <a:t>Isolation:</a:t>
            </a:r>
            <a:r>
              <a:rPr lang="en-US" sz="2800" dirty="0" smtClean="0"/>
              <a:t> a principle that applies in three contexts.</a:t>
            </a:r>
          </a:p>
          <a:p>
            <a:pPr lvl="1" fontAlgn="auto">
              <a:spcAft>
                <a:spcPts val="0"/>
              </a:spcAft>
              <a:buSzPct val="162000"/>
            </a:pPr>
            <a:r>
              <a:rPr lang="en-US" sz="2800" dirty="0"/>
              <a:t>First, public access systems should be isolated from critical resources (data, processes, etc.) to prevent disclosure</a:t>
            </a:r>
          </a:p>
          <a:p>
            <a:pPr lvl="1" fontAlgn="auto">
              <a:spcAft>
                <a:spcPts val="0"/>
              </a:spcAft>
              <a:buSzPct val="162000"/>
            </a:pPr>
            <a:r>
              <a:rPr lang="en-US" sz="2800" dirty="0" smtClean="0"/>
              <a:t>Second, the processes and files of individual users should be isolated from one another except where it is explicitly desired. or tampering.</a:t>
            </a:r>
          </a:p>
          <a:p>
            <a:pPr lvl="1" fontAlgn="auto">
              <a:spcAft>
                <a:spcPts val="0"/>
              </a:spcAft>
              <a:buSzPct val="162000"/>
            </a:pPr>
            <a:r>
              <a:rPr lang="en-US" sz="2800" dirty="0" smtClean="0"/>
              <a:t>And finally, security mechanisms should be isolated in the sense of preventing access to those mechanisms.</a:t>
            </a:r>
          </a:p>
          <a:p>
            <a:pPr fontAlgn="auto">
              <a:spcAft>
                <a:spcPts val="0"/>
              </a:spcAft>
              <a:buSzPct val="162000"/>
            </a:pPr>
            <a:r>
              <a:rPr lang="en-US" sz="2900" b="1" dirty="0" smtClean="0"/>
              <a:t>Encapsulation:</a:t>
            </a:r>
            <a:r>
              <a:rPr lang="en-US" sz="2900" dirty="0" smtClean="0"/>
              <a:t> Relates to object oriented concept. protected subsystem and the procedures may be called only at designated domain entry points.</a:t>
            </a:r>
          </a:p>
          <a:p>
            <a:pPr fontAlgn="auto">
              <a:spcAft>
                <a:spcPts val="0"/>
              </a:spcAft>
              <a:buSzPct val="162000"/>
            </a:pPr>
            <a:r>
              <a:rPr lang="en-US" sz="2800" b="1" dirty="0" smtClean="0"/>
              <a:t>Modularity: </a:t>
            </a:r>
            <a:r>
              <a:rPr lang="en-US" sz="2800" dirty="0" smtClean="0"/>
              <a:t>development of security functions as separate, protected modules and to the use of a modular architecture for mechanism design and implementation.</a:t>
            </a:r>
          </a:p>
          <a:p>
            <a:pPr fontAlgn="auto">
              <a:spcAft>
                <a:spcPts val="0"/>
              </a:spcAft>
              <a:buSzPct val="162000"/>
            </a:pPr>
            <a:r>
              <a:rPr lang="en-US" sz="2800" b="1" dirty="0" smtClean="0"/>
              <a:t>Layering:</a:t>
            </a:r>
            <a:r>
              <a:rPr lang="en-US" sz="2800" dirty="0" smtClean="0"/>
              <a:t> use of multiple, overlapping protection approaches addressing the people, technology, and operational aspects of information systems. This technique is often referred to as defense in depth.</a:t>
            </a:r>
          </a:p>
          <a:p>
            <a:pPr fontAlgn="auto">
              <a:spcAft>
                <a:spcPts val="0"/>
              </a:spcAft>
              <a:buSzPct val="162000"/>
            </a:pPr>
            <a:r>
              <a:rPr lang="en-US" sz="2800" b="1" dirty="0" smtClean="0"/>
              <a:t>Least astonishment: </a:t>
            </a:r>
            <a:r>
              <a:rPr lang="en-US" sz="2800" dirty="0" smtClean="0"/>
              <a:t>program or user interface should always respond in the way that is least likely to astonish the user.</a:t>
            </a:r>
            <a:endParaRPr lang="en-US" sz="2800" dirty="0"/>
          </a:p>
        </p:txBody>
      </p:sp>
    </p:spTree>
    <p:extLst>
      <p:ext uri="{BB962C8B-B14F-4D97-AF65-F5344CB8AC3E}">
        <p14:creationId xmlns:p14="http://schemas.microsoft.com/office/powerpoint/2010/main" val="3892301796"/>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smtClean="0">
                <a:solidFill>
                  <a:schemeClr val="accent3">
                    <a:lumMod val="60000"/>
                    <a:lumOff val="40000"/>
                  </a:schemeClr>
                </a:solidFill>
              </a:rPr>
              <a:t>Attack Surfaces</a:t>
            </a:r>
            <a:endParaRPr lang="en-US" dirty="0">
              <a:solidFill>
                <a:schemeClr val="accent3">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5837554"/>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dirty="0"/>
          </a:p>
        </p:txBody>
      </p:sp>
    </p:spTree>
    <p:extLst>
      <p:ext uri="{BB962C8B-B14F-4D97-AF65-F5344CB8AC3E}">
        <p14:creationId xmlns:p14="http://schemas.microsoft.com/office/powerpoint/2010/main" val="259615142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74622" y="407930"/>
            <a:ext cx="8445624" cy="648072"/>
          </a:xfrm>
        </p:spPr>
        <p:txBody>
          <a:bodyPr>
            <a:noAutofit/>
          </a:bodyPr>
          <a:lstStyle/>
          <a:p>
            <a:pPr algn="l">
              <a:lnSpc>
                <a:spcPts val="4400"/>
              </a:lnSpc>
            </a:pPr>
            <a:r>
              <a:rPr lang="en-US" sz="3600" b="1" dirty="0" smtClean="0">
                <a:solidFill>
                  <a:schemeClr val="accent6">
                    <a:lumMod val="60000"/>
                    <a:lumOff val="40000"/>
                  </a:schemeClr>
                </a:solidFill>
                <a:effectLst>
                  <a:outerShdw blurRad="38100" dist="38100" dir="2700000" algn="tl">
                    <a:srgbClr val="000000">
                      <a:alpha val="43137"/>
                    </a:srgbClr>
                  </a:outerShdw>
                </a:effectLst>
              </a:rPr>
              <a:t>What is Network Security: </a:t>
            </a:r>
            <a:endParaRPr lang="en-US" sz="3600" b="1" dirty="0">
              <a:solidFill>
                <a:schemeClr val="accent6">
                  <a:lumMod val="60000"/>
                  <a:lumOff val="40000"/>
                </a:schemeClr>
              </a:solidFill>
              <a:effectLst>
                <a:outerShdw blurRad="38100" dist="38100" dir="2700000" algn="tl">
                  <a:srgbClr val="000000">
                    <a:alpha val="43137"/>
                  </a:srgbClr>
                </a:outerShdw>
              </a:effectLst>
            </a:endParaRPr>
          </a:p>
        </p:txBody>
      </p:sp>
      <p:sp>
        <p:nvSpPr>
          <p:cNvPr id="200707" name="Rectangle 3"/>
          <p:cNvSpPr>
            <a:spLocks noGrp="1" noChangeArrowheads="1"/>
          </p:cNvSpPr>
          <p:nvPr>
            <p:ph idx="1"/>
          </p:nvPr>
        </p:nvSpPr>
        <p:spPr>
          <a:xfrm>
            <a:off x="382634" y="1680627"/>
            <a:ext cx="8229600" cy="5040560"/>
          </a:xfrm>
        </p:spPr>
        <p:txBody>
          <a:bodyPr>
            <a:normAutofit/>
          </a:bodyPr>
          <a:lstStyle/>
          <a:p>
            <a:pPr>
              <a:buFont typeface="Wingdings" pitchFamily="-107" charset="2"/>
              <a:buNone/>
            </a:pPr>
            <a:r>
              <a:rPr lang="en-AU" sz="4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Cisco:</a:t>
            </a:r>
            <a:r>
              <a:rPr lang="en-AU"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 </a:t>
            </a:r>
            <a:r>
              <a:rPr lang="en-AU"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Network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security" refers to any activity designed to protect the usability and integrity of your network and data. It includes both hardware and software technologies. Effective network security manages access to the network. It targets a variety of threats and stops them from entering or spreading on your network.</a:t>
            </a:r>
            <a:r>
              <a:rPr lang="en-AU"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a:t>
            </a:r>
            <a:endParaRPr lang="en-AU"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60000"/>
                    <a:lumOff val="40000"/>
                  </a:schemeClr>
                </a:solidFill>
              </a:rPr>
              <a:t>Attack Surface Categories</a:t>
            </a:r>
            <a:endParaRPr lang="en-US" dirty="0">
              <a:solidFill>
                <a:schemeClr val="accent6">
                  <a:lumMod val="60000"/>
                  <a:lumOff val="40000"/>
                </a:schemeClr>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363849308"/>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Tree>
    <p:extLst>
      <p:ext uri="{BB962C8B-B14F-4D97-AF65-F5344CB8AC3E}">
        <p14:creationId xmlns:p14="http://schemas.microsoft.com/office/powerpoint/2010/main" val="65582021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7999" t="22484" r="10156" b="15421"/>
          <a:stretch/>
        </p:blipFill>
        <p:spPr>
          <a:xfrm>
            <a:off x="1043608" y="1"/>
            <a:ext cx="6984776" cy="6858000"/>
          </a:xfrm>
          <a:prstGeom prst="rect">
            <a:avLst/>
          </a:prstGeom>
          <a:solidFill>
            <a:schemeClr val="tx1"/>
          </a:solidFill>
        </p:spPr>
      </p:pic>
      <p:sp>
        <p:nvSpPr>
          <p:cNvPr id="3" name="Footer Placeholder 2"/>
          <p:cNvSpPr>
            <a:spLocks noGrp="1"/>
          </p:cNvSpPr>
          <p:nvPr>
            <p:ph type="ftr" sz="quarter" idx="11"/>
          </p:nvPr>
        </p:nvSpPr>
        <p:spPr>
          <a:xfrm>
            <a:off x="1435993" y="6592267"/>
            <a:ext cx="5872311" cy="365125"/>
          </a:xfrm>
        </p:spPr>
        <p:txBody>
          <a:bodyPr/>
          <a:lstStyle/>
          <a:p>
            <a:r>
              <a:rPr lang="en-US" dirty="0" smtClean="0">
                <a:solidFill>
                  <a:srgbClr val="546D7A"/>
                </a:solidFill>
              </a:rPr>
              <a:t>© 2016 Pearson Education, Inc., Hoboken, NJ.  All rights reserved.</a:t>
            </a:r>
            <a:endParaRPr lang="en-US" dirty="0">
              <a:solidFill>
                <a:srgbClr val="546D7A"/>
              </a:solidFill>
            </a:endParaRPr>
          </a:p>
        </p:txBody>
      </p:sp>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igure 1.4 for version 3.pdf"/>
          <p:cNvPicPr>
            <a:picLocks noChangeAspect="1"/>
          </p:cNvPicPr>
          <p:nvPr/>
        </p:nvPicPr>
        <p:blipFill rotWithShape="1">
          <a:blip r:embed="rId3">
            <a:extLst>
              <a:ext uri="{28A0092B-C50C-407E-A947-70E740481C1C}">
                <a14:useLocalDpi xmlns:a14="http://schemas.microsoft.com/office/drawing/2010/main" val="0"/>
              </a:ext>
            </a:extLst>
          </a:blip>
          <a:srcRect t="7061" b="15261"/>
          <a:stretch/>
        </p:blipFill>
        <p:spPr>
          <a:xfrm>
            <a:off x="1435940" y="0"/>
            <a:ext cx="6822262" cy="6858000"/>
          </a:xfrm>
          <a:prstGeom prst="rect">
            <a:avLst/>
          </a:prstGeom>
          <a:solidFill>
            <a:schemeClr val="tx1"/>
          </a:solidFill>
        </p:spPr>
      </p:pic>
      <p:sp>
        <p:nvSpPr>
          <p:cNvPr id="2" name="Footer Placeholder 1"/>
          <p:cNvSpPr>
            <a:spLocks noGrp="1"/>
          </p:cNvSpPr>
          <p:nvPr>
            <p:ph type="ftr" sz="quarter" idx="11"/>
          </p:nvPr>
        </p:nvSpPr>
        <p:spPr>
          <a:xfrm>
            <a:off x="1523261" y="6592267"/>
            <a:ext cx="6865163" cy="365125"/>
          </a:xfrm>
        </p:spPr>
        <p:txBody>
          <a:bodyPr/>
          <a:lstStyle/>
          <a:p>
            <a:r>
              <a:rPr lang="en-US" dirty="0" smtClean="0">
                <a:solidFill>
                  <a:srgbClr val="546D7A"/>
                </a:solidFill>
              </a:rPr>
              <a:t>© 2016 Pearson Education, Inc., Hoboken, NJ.  All rights reserved.</a:t>
            </a:r>
            <a:endParaRPr lang="en-US" dirty="0">
              <a:solidFill>
                <a:srgbClr val="546D7A"/>
              </a:solidFill>
            </a:endParaRPr>
          </a:p>
        </p:txBody>
      </p:sp>
    </p:spTree>
    <p:extLst>
      <p:ext uri="{BB962C8B-B14F-4D97-AF65-F5344CB8AC3E}">
        <p14:creationId xmlns:p14="http://schemas.microsoft.com/office/powerpoint/2010/main" val="230591144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523261" y="6592267"/>
            <a:ext cx="6865163" cy="365125"/>
          </a:xfrm>
        </p:spPr>
        <p:txBody>
          <a:bodyPr/>
          <a:lstStyle/>
          <a:p>
            <a:r>
              <a:rPr lang="en-US" dirty="0" smtClean="0">
                <a:solidFill>
                  <a:srgbClr val="546D7A"/>
                </a:solidFill>
              </a:rPr>
              <a:t>© 2016 Pearson Education, Inc., Hoboken, NJ.  All rights reserved.</a:t>
            </a:r>
            <a:endParaRPr lang="en-US" dirty="0">
              <a:solidFill>
                <a:srgbClr val="546D7A"/>
              </a:solidFill>
            </a:endParaRPr>
          </a:p>
        </p:txBody>
      </p:sp>
      <p:sp>
        <p:nvSpPr>
          <p:cNvPr id="5" name="Content Placeholder 1"/>
          <p:cNvSpPr txBox="1">
            <a:spLocks/>
          </p:cNvSpPr>
          <p:nvPr/>
        </p:nvSpPr>
        <p:spPr>
          <a:xfrm>
            <a:off x="323528" y="1484784"/>
            <a:ext cx="8424936" cy="5373216"/>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r>
              <a:rPr lang="en-US" sz="3600" dirty="0" smtClean="0"/>
              <a:t>Exercise:</a:t>
            </a:r>
          </a:p>
          <a:p>
            <a:pPr lvl="1" fontAlgn="auto">
              <a:spcAft>
                <a:spcPts val="0"/>
              </a:spcAft>
            </a:pPr>
            <a:r>
              <a:rPr lang="en-US" sz="2800" dirty="0" smtClean="0"/>
              <a:t> Develop </a:t>
            </a:r>
            <a:r>
              <a:rPr lang="en-US" sz="2800" dirty="0"/>
              <a:t>an attack tree for gaining access to the contents of a physical safe</a:t>
            </a:r>
            <a:r>
              <a:rPr lang="en-US" sz="2800" dirty="0" smtClean="0"/>
              <a:t>.</a:t>
            </a:r>
          </a:p>
        </p:txBody>
      </p:sp>
    </p:spTree>
    <p:extLst>
      <p:ext uri="{BB962C8B-B14F-4D97-AF65-F5344CB8AC3E}">
        <p14:creationId xmlns:p14="http://schemas.microsoft.com/office/powerpoint/2010/main" val="1726411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2874695984"/>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smtClean="0"/>
              <a:t>Computer Security Strategy</a:t>
            </a:r>
            <a:endParaRPr lang="en-US" dirty="0"/>
          </a:p>
        </p:txBody>
      </p:sp>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dirty="0"/>
          </a:p>
        </p:txBody>
      </p:sp>
    </p:spTree>
    <p:extLst>
      <p:ext uri="{BB962C8B-B14F-4D97-AF65-F5344CB8AC3E}">
        <p14:creationId xmlns:p14="http://schemas.microsoft.com/office/powerpoint/2010/main" val="163150280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a:t>
            </a:r>
            <a:r>
              <a:rPr lang="en-AU" sz="2400" dirty="0" smtClean="0"/>
              <a:t>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a:t>
            </a:r>
            <a:r>
              <a:rPr lang="en-AU" sz="2400" dirty="0" smtClean="0"/>
              <a:t>strategy</a:t>
            </a:r>
          </a:p>
          <a:p>
            <a:pPr lvl="1"/>
            <a:r>
              <a:rPr lang="en-AU" dirty="0"/>
              <a:t>Security policy</a:t>
            </a:r>
          </a:p>
          <a:p>
            <a:pPr lvl="1"/>
            <a:r>
              <a:rPr lang="en-AU" dirty="0"/>
              <a:t>Security implementation</a:t>
            </a:r>
          </a:p>
          <a:p>
            <a:pPr lvl="1"/>
            <a:r>
              <a:rPr lang="en-AU" dirty="0"/>
              <a:t>Assurance and evaluation</a:t>
            </a:r>
          </a:p>
          <a:p>
            <a:pPr lvl="1">
              <a:buNone/>
            </a:pPr>
            <a:endParaRPr lang="en-AU" dirty="0" smtClean="0"/>
          </a:p>
        </p:txBody>
      </p:sp>
      <p:sp>
        <p:nvSpPr>
          <p:cNvPr id="2" name="Content Placeholder 1"/>
          <p:cNvSpPr>
            <a:spLocks noGrp="1"/>
          </p:cNvSpPr>
          <p:nvPr>
            <p:ph sz="quarter" idx="13"/>
          </p:nvPr>
        </p:nvSpPr>
        <p:spPr>
          <a:xfrm>
            <a:off x="323528" y="1484784"/>
            <a:ext cx="4041648" cy="5373216"/>
          </a:xfrm>
        </p:spPr>
        <p:txBody>
          <a:bodyPr/>
          <a:lstStyle/>
          <a:p>
            <a:r>
              <a:rPr lang="en-US" dirty="0" smtClean="0"/>
              <a:t>Computer security concepts</a:t>
            </a:r>
          </a:p>
          <a:p>
            <a:pPr lvl="1"/>
            <a:r>
              <a:rPr lang="en-US" dirty="0" smtClean="0"/>
              <a:t>Definition </a:t>
            </a:r>
          </a:p>
          <a:p>
            <a:pPr lvl="1"/>
            <a:r>
              <a:rPr lang="en-US" dirty="0" smtClean="0"/>
              <a:t>Challenges</a:t>
            </a:r>
          </a:p>
          <a:p>
            <a:pPr lvl="1"/>
            <a:r>
              <a:rPr lang="en-US" dirty="0" smtClean="0"/>
              <a:t>Model </a:t>
            </a:r>
          </a:p>
          <a:p>
            <a:r>
              <a:rPr lang="en-US" dirty="0" smtClean="0"/>
              <a:t>Threats, attacks,       and assets</a:t>
            </a:r>
          </a:p>
          <a:p>
            <a:pPr lvl="1"/>
            <a:r>
              <a:rPr lang="en-US" dirty="0" smtClean="0"/>
              <a:t>Threats and attacks</a:t>
            </a:r>
          </a:p>
          <a:p>
            <a:pPr lvl="1"/>
            <a:r>
              <a:rPr lang="en-US" dirty="0" smtClean="0"/>
              <a:t>Threats and assets</a:t>
            </a:r>
          </a:p>
          <a:p>
            <a:r>
              <a:rPr lang="en-US" dirty="0" smtClean="0"/>
              <a:t>Security functional requirements</a:t>
            </a:r>
            <a:endParaRPr lang="en-US"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0" y="-28173"/>
            <a:ext cx="9144000" cy="936893"/>
          </a:xfrm>
        </p:spPr>
        <p:txBody>
          <a:bodyPr anchor="b" anchorCtr="1">
            <a:normAutofit/>
          </a:bodyPr>
          <a:lstStyle/>
          <a:p>
            <a:r>
              <a:rPr lang="en-US" b="1" dirty="0" smtClean="0">
                <a:ln>
                  <a:solidFill>
                    <a:schemeClr val="bg1">
                      <a:lumMod val="95000"/>
                      <a:lumOff val="5000"/>
                    </a:schemeClr>
                  </a:solidFill>
                </a:ln>
                <a:solidFill>
                  <a:schemeClr val="tx1"/>
                </a:solidFill>
              </a:rPr>
              <a:t>The CIA Triad</a:t>
            </a:r>
            <a:endParaRPr lang="en-US" b="1" dirty="0">
              <a:ln>
                <a:solidFill>
                  <a:schemeClr val="bg1">
                    <a:lumMod val="95000"/>
                    <a:lumOff val="5000"/>
                  </a:schemeClr>
                </a:solidFill>
              </a:ln>
              <a:solidFill>
                <a:schemeClr val="tx1"/>
              </a:solidFill>
            </a:endParaRPr>
          </a:p>
        </p:txBody>
      </p:sp>
      <p:sp>
        <p:nvSpPr>
          <p:cNvPr id="2" name="Footer Placeholder 1"/>
          <p:cNvSpPr>
            <a:spLocks noGrp="1"/>
          </p:cNvSpPr>
          <p:nvPr>
            <p:ph type="ftr" sz="quarter" idx="11"/>
          </p:nvPr>
        </p:nvSpPr>
        <p:spPr>
          <a:xfrm>
            <a:off x="7884368" y="6021288"/>
            <a:ext cx="1259632" cy="761866"/>
          </a:xfrm>
        </p:spPr>
        <p:txBody>
          <a:bodyPr/>
          <a:lstStyle/>
          <a:p>
            <a:r>
              <a:rPr lang="en-US" dirty="0" smtClean="0"/>
              <a:t>© 2016 Pearson Education, Inc., Hoboken, NJ.  All rights reserved.</a:t>
            </a:r>
            <a:endParaRPr lang="en-US" dirty="0"/>
          </a:p>
        </p:txBody>
      </p:sp>
      <p:pic>
        <p:nvPicPr>
          <p:cNvPr id="7" name="Picture 4" descr="&#10;Fig1.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1619672" y="908720"/>
            <a:ext cx="5904656" cy="570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smtClean="0"/>
              <a:t>Key Security Concepts</a:t>
            </a:r>
            <a:endParaRPr lang="en-US"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151511069"/>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rot="463905">
            <a:off x="6602552" y="4845246"/>
            <a:ext cx="1880749" cy="1410562"/>
          </a:xfrm>
          <a:prstGeom prst="rect">
            <a:avLst/>
          </a:prstGeom>
        </p:spPr>
      </p:pic>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4538" y="16905"/>
            <a:ext cx="9145016" cy="936104"/>
          </a:xfrm>
        </p:spPr>
        <p:txBody>
          <a:bodyPr/>
          <a:lstStyle/>
          <a:p>
            <a:r>
              <a:rPr lang="en-US" dirty="0" smtClean="0"/>
              <a:t>Additional Security Concepts</a:t>
            </a:r>
            <a:endParaRPr lang="en-US" dirty="0"/>
          </a:p>
        </p:txBody>
      </p:sp>
      <p:pic>
        <p:nvPicPr>
          <p:cNvPr id="2" name="Picture 1"/>
          <p:cNvPicPr>
            <a:picLocks noChangeAspect="1"/>
          </p:cNvPicPr>
          <p:nvPr/>
        </p:nvPicPr>
        <p:blipFill>
          <a:blip r:embed="rId3"/>
          <a:stretch>
            <a:fillRect/>
          </a:stretch>
        </p:blipFill>
        <p:spPr>
          <a:xfrm rot="463905">
            <a:off x="6602552" y="4845246"/>
            <a:ext cx="1880749" cy="1410562"/>
          </a:xfrm>
          <a:prstGeom prst="rect">
            <a:avLst/>
          </a:prstGeom>
        </p:spPr>
      </p:pic>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dirty="0"/>
          </a:p>
        </p:txBody>
      </p:sp>
      <p:sp>
        <p:nvSpPr>
          <p:cNvPr id="4" name="Content Placeholder 3"/>
          <p:cNvSpPr>
            <a:spLocks noGrp="1"/>
          </p:cNvSpPr>
          <p:nvPr>
            <p:ph idx="1"/>
          </p:nvPr>
        </p:nvSpPr>
        <p:spPr>
          <a:xfrm>
            <a:off x="145482" y="1245587"/>
            <a:ext cx="8784976" cy="5257800"/>
          </a:xfrm>
        </p:spPr>
        <p:txBody>
          <a:bodyPr>
            <a:normAutofit lnSpcReduction="10000"/>
          </a:bodyPr>
          <a:lstStyle/>
          <a:p>
            <a:r>
              <a:rPr lang="en-US" sz="2800" dirty="0" smtClean="0"/>
              <a:t>Authenticity: This means verifying that users and entities are who they say they are and that each input arriving at the system came from a trusted source.</a:t>
            </a:r>
          </a:p>
          <a:p>
            <a:r>
              <a:rPr lang="en-US" sz="2800" dirty="0" smtClean="0"/>
              <a:t>Accountability: Keeping recodes of activities done by various users &amp; entities in a computing system. </a:t>
            </a:r>
          </a:p>
          <a:p>
            <a:pPr lvl="1"/>
            <a:r>
              <a:rPr lang="en-US" sz="2400" dirty="0" smtClean="0"/>
              <a:t>Because truly secure systems aren’t yet an achievable goal, we must be able to trace a security breach to a responsible party. </a:t>
            </a:r>
          </a:p>
          <a:p>
            <a:pPr lvl="1"/>
            <a:r>
              <a:rPr lang="en-US" sz="2400" dirty="0" smtClean="0"/>
              <a:t>Systems must </a:t>
            </a:r>
            <a:r>
              <a:rPr lang="en-US" sz="2400" dirty="0"/>
              <a:t>keep records of their activities to permit later forensic analysis to </a:t>
            </a:r>
            <a:r>
              <a:rPr lang="en-US" sz="2400" dirty="0" smtClean="0"/>
              <a:t>trace security </a:t>
            </a:r>
            <a:r>
              <a:rPr lang="en-US" sz="2400" dirty="0"/>
              <a:t>breaches or to aid in transaction disputes</a:t>
            </a:r>
            <a:r>
              <a:rPr lang="en-US" sz="2400" dirty="0" smtClean="0"/>
              <a:t>.</a:t>
            </a:r>
            <a:endParaRPr lang="en-US" sz="2400" dirty="0"/>
          </a:p>
        </p:txBody>
      </p:sp>
    </p:spTree>
    <p:extLst>
      <p:ext uri="{BB962C8B-B14F-4D97-AF65-F5344CB8AC3E}">
        <p14:creationId xmlns:p14="http://schemas.microsoft.com/office/powerpoint/2010/main" val="332264988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sp>
        <p:nvSpPr>
          <p:cNvPr id="11" name="Content Placeholder 10"/>
          <p:cNvSpPr>
            <a:spLocks noGrp="1"/>
          </p:cNvSpPr>
          <p:nvPr>
            <p:ph sz="half" idx="2"/>
          </p:nvPr>
        </p:nvSpPr>
        <p:spPr>
          <a:xfrm>
            <a:off x="381000" y="1905000"/>
            <a:ext cx="4008120" cy="4648200"/>
          </a:xfrm>
        </p:spPr>
        <p:txBody>
          <a:bodyPr>
            <a:normAutofit fontScale="85000" lnSpcReduction="10000"/>
          </a:bodyPr>
          <a:lstStyle/>
          <a:p>
            <a:pPr>
              <a:buClr>
                <a:schemeClr val="accent6">
                  <a:lumMod val="60000"/>
                  <a:lumOff val="40000"/>
                </a:schemeClr>
              </a:buClr>
              <a:buSzPct val="120000"/>
              <a:buFont typeface="Arial"/>
              <a:buChar char="•"/>
            </a:pPr>
            <a:r>
              <a:rPr lang="en-US" dirty="0"/>
              <a:t>C</a:t>
            </a:r>
            <a:r>
              <a:rPr lang="en-US" dirty="0" smtClean="0"/>
              <a:t>omputer security is not as simple as it might first appear to the novice</a:t>
            </a:r>
          </a:p>
          <a:p>
            <a:pPr>
              <a:buClr>
                <a:schemeClr val="accent6">
                  <a:lumMod val="60000"/>
                  <a:lumOff val="40000"/>
                </a:schemeClr>
              </a:buClr>
              <a:buSzPct val="120000"/>
              <a:buFont typeface="Arial"/>
              <a:buChar char="•"/>
            </a:pPr>
            <a:r>
              <a:rPr lang="en-US" dirty="0"/>
              <a:t>P</a:t>
            </a:r>
            <a:r>
              <a:rPr lang="en-US" dirty="0" smtClean="0"/>
              <a:t>otential attacks on the security features must be considered</a:t>
            </a:r>
          </a:p>
          <a:p>
            <a:pPr>
              <a:buClr>
                <a:schemeClr val="accent6">
                  <a:lumMod val="60000"/>
                  <a:lumOff val="40000"/>
                </a:schemeClr>
              </a:buClr>
              <a:buSzPct val="120000"/>
              <a:buFont typeface="Arial"/>
              <a:buChar char="•"/>
            </a:pPr>
            <a:r>
              <a:rPr lang="en-US" dirty="0"/>
              <a:t>P</a:t>
            </a:r>
            <a:r>
              <a:rPr lang="en-US" dirty="0" smtClean="0"/>
              <a:t>rocedures used to provide particular services are often counterintuitive</a:t>
            </a:r>
          </a:p>
          <a:p>
            <a:pPr>
              <a:buClr>
                <a:schemeClr val="accent6">
                  <a:lumMod val="60000"/>
                  <a:lumOff val="40000"/>
                </a:schemeClr>
              </a:buClr>
              <a:buSzPct val="120000"/>
              <a:buFont typeface="Arial"/>
              <a:buChar char="•"/>
            </a:pPr>
            <a:r>
              <a:rPr lang="en-US" dirty="0"/>
              <a:t>P</a:t>
            </a:r>
            <a:r>
              <a:rPr lang="en-US" dirty="0" smtClean="0"/>
              <a:t>hysical and logical placement needs to be determined</a:t>
            </a:r>
          </a:p>
          <a:p>
            <a:pPr>
              <a:buClr>
                <a:schemeClr val="accent6">
                  <a:lumMod val="60000"/>
                  <a:lumOff val="40000"/>
                </a:schemeClr>
              </a:buClr>
              <a:buSzPct val="120000"/>
              <a:buFont typeface="Arial"/>
              <a:buChar char="•"/>
            </a:pPr>
            <a:r>
              <a:rPr lang="en-US" dirty="0"/>
              <a:t>A</a:t>
            </a:r>
            <a:r>
              <a:rPr lang="en-US" dirty="0" smtClean="0"/>
              <a:t>dditional algorithms or protocols may be involved</a:t>
            </a:r>
          </a:p>
        </p:txBody>
      </p:sp>
      <p:sp>
        <p:nvSpPr>
          <p:cNvPr id="12" name="Content Placeholder 11"/>
          <p:cNvSpPr>
            <a:spLocks noGrp="1"/>
          </p:cNvSpPr>
          <p:nvPr>
            <p:ph sz="quarter" idx="13"/>
          </p:nvPr>
        </p:nvSpPr>
        <p:spPr>
          <a:xfrm>
            <a:off x="4754880" y="1905000"/>
            <a:ext cx="3931920" cy="4648200"/>
          </a:xfrm>
        </p:spPr>
        <p:txBody>
          <a:bodyPr>
            <a:normAutofit fontScale="85000" lnSpcReduction="20000"/>
          </a:bodyPr>
          <a:lstStyle/>
          <a:p>
            <a:pPr>
              <a:buClr>
                <a:schemeClr val="accent6">
                  <a:lumMod val="60000"/>
                  <a:lumOff val="40000"/>
                </a:schemeClr>
              </a:buClr>
              <a:buSzPct val="120000"/>
            </a:pPr>
            <a:r>
              <a:rPr lang="en-US" dirty="0"/>
              <a:t>A</a:t>
            </a:r>
            <a:r>
              <a:rPr lang="en-US" dirty="0" smtClean="0"/>
              <a:t>ttackers only need to find a single weakness, the developer needs to find all weaknesses</a:t>
            </a:r>
          </a:p>
          <a:p>
            <a:pPr>
              <a:buClr>
                <a:schemeClr val="accent6">
                  <a:lumMod val="60000"/>
                  <a:lumOff val="40000"/>
                </a:schemeClr>
              </a:buClr>
              <a:buSzPct val="120000"/>
            </a:pPr>
            <a:r>
              <a:rPr lang="en-US" dirty="0"/>
              <a:t>U</a:t>
            </a:r>
            <a:r>
              <a:rPr lang="en-US" dirty="0" smtClean="0"/>
              <a:t>sers and system managers tend to not see the benefits of security until a failure occurs</a:t>
            </a:r>
          </a:p>
          <a:p>
            <a:pPr>
              <a:buClr>
                <a:schemeClr val="accent6">
                  <a:lumMod val="60000"/>
                  <a:lumOff val="40000"/>
                </a:schemeClr>
              </a:buClr>
              <a:buSzPct val="120000"/>
            </a:pPr>
            <a:r>
              <a:rPr lang="en-US" dirty="0"/>
              <a:t>S</a:t>
            </a:r>
            <a:r>
              <a:rPr lang="en-US" dirty="0" smtClean="0"/>
              <a:t>ecurity requires regular and constant monitoring</a:t>
            </a:r>
          </a:p>
          <a:p>
            <a:pPr>
              <a:buClr>
                <a:schemeClr val="accent6">
                  <a:lumMod val="60000"/>
                  <a:lumOff val="40000"/>
                </a:schemeClr>
              </a:buClr>
              <a:buSzPct val="120000"/>
            </a:pPr>
            <a:r>
              <a:rPr lang="en-US" dirty="0"/>
              <a:t>I</a:t>
            </a:r>
            <a:r>
              <a:rPr lang="en-US" dirty="0" smtClean="0"/>
              <a:t>s often an afterthought to be incorporated into a system after the design is complete</a:t>
            </a:r>
          </a:p>
          <a:p>
            <a:pPr>
              <a:buClr>
                <a:schemeClr val="accent6">
                  <a:lumMod val="60000"/>
                  <a:lumOff val="40000"/>
                </a:schemeClr>
              </a:buClr>
              <a:buSzPct val="120000"/>
            </a:pPr>
            <a:r>
              <a:rPr lang="en-US" dirty="0"/>
              <a:t>T</a:t>
            </a:r>
            <a:r>
              <a:rPr lang="en-US" dirty="0" smtClean="0"/>
              <a:t>hought of as an impediment to efficient and user-friendly operation</a:t>
            </a:r>
            <a:endParaRPr lang="en-US" dirty="0"/>
          </a:p>
        </p:txBody>
      </p:sp>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accel="50000" decel="5000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accel="50000" decel="5000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accel="50000" decel="50000" fill="hold" grpId="0"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accel="50000" decel="50000" fill="hold" grpId="0"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 calcmode="lin" valueType="num">
                                      <p:cBhvr additive="base">
                                        <p:cTn id="49"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accel="50000" decel="50000" fill="hold" grpId="0" nodeType="click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anim calcmode="lin" valueType="num">
                                      <p:cBhvr additive="base">
                                        <p:cTn id="55"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accel="50000" decel="50000" fill="hold" grpId="0" nodeType="clickEffect">
                                  <p:stCondLst>
                                    <p:cond delay="0"/>
                                  </p:stCondLst>
                                  <p:childTnLst>
                                    <p:set>
                                      <p:cBhvr>
                                        <p:cTn id="60" dur="1" fill="hold">
                                          <p:stCondLst>
                                            <p:cond delay="0"/>
                                          </p:stCondLst>
                                        </p:cTn>
                                        <p:tgtEl>
                                          <p:spTgt spid="12">
                                            <p:txEl>
                                              <p:pRg st="4" end="4"/>
                                            </p:txEl>
                                          </p:spTgt>
                                        </p:tgtEl>
                                        <p:attrNameLst>
                                          <p:attrName>style.visibility</p:attrName>
                                        </p:attrNameLst>
                                      </p:cBhvr>
                                      <p:to>
                                        <p:strVal val="visible"/>
                                      </p:to>
                                    </p:set>
                                    <p:anim calcmode="lin" valueType="num">
                                      <p:cBhvr additive="base">
                                        <p:cTn id="61"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Vertical Title 21"/>
          <p:cNvSpPr>
            <a:spLocks noGrp="1"/>
          </p:cNvSpPr>
          <p:nvPr>
            <p:ph type="title" orient="vert" idx="4294967295"/>
          </p:nvPr>
        </p:nvSpPr>
        <p:spPr>
          <a:xfrm>
            <a:off x="251520" y="188640"/>
            <a:ext cx="8748464" cy="1124744"/>
          </a:xfrm>
        </p:spPr>
        <p:txBody>
          <a:bodyPr>
            <a:normAutofit/>
          </a:bodyPr>
          <a:lstStyle/>
          <a:p>
            <a:pPr>
              <a:lnSpc>
                <a:spcPts val="3900"/>
              </a:lnSpc>
              <a:spcBef>
                <a:spcPts val="0"/>
              </a:spcBef>
            </a:pPr>
            <a:r>
              <a:rPr lang="en-US" sz="2800" dirty="0" smtClean="0">
                <a:solidFill>
                  <a:schemeClr val="accent6">
                    <a:lumMod val="60000"/>
                    <a:lumOff val="40000"/>
                  </a:schemeClr>
                </a:solidFill>
              </a:rPr>
              <a:t>Computer Security Terminology</a:t>
            </a:r>
            <a:r>
              <a:rPr lang="en-US" sz="2667" dirty="0" smtClean="0">
                <a:solidFill>
                  <a:schemeClr val="accent6">
                    <a:lumMod val="60000"/>
                    <a:lumOff val="40000"/>
                  </a:schemeClr>
                </a:solidFill>
              </a:rPr>
              <a:t/>
            </a:r>
            <a:br>
              <a:rPr lang="en-US" sz="2667" dirty="0" smtClean="0">
                <a:solidFill>
                  <a:schemeClr val="accent6">
                    <a:lumMod val="60000"/>
                    <a:lumOff val="40000"/>
                  </a:schemeClr>
                </a:solidFill>
              </a:rPr>
            </a:br>
            <a:r>
              <a:rPr lang="en-US" sz="2667" dirty="0" smtClean="0">
                <a:solidFill>
                  <a:schemeClr val="accent6">
                    <a:lumMod val="60000"/>
                    <a:lumOff val="40000"/>
                  </a:schemeClr>
                </a:solidFill>
              </a:rPr>
              <a:t> Based on </a:t>
            </a:r>
            <a:r>
              <a:rPr lang="en-US" sz="1778" dirty="0" smtClean="0">
                <a:solidFill>
                  <a:schemeClr val="accent6">
                    <a:lumMod val="60000"/>
                    <a:lumOff val="40000"/>
                  </a:schemeClr>
                </a:solidFill>
                <a:effectLst>
                  <a:outerShdw blurRad="38100" dist="38100" dir="2700000" algn="tl">
                    <a:srgbClr val="000000">
                      <a:alpha val="43137"/>
                    </a:srgbClr>
                  </a:outerShdw>
                </a:effectLst>
              </a:rPr>
              <a:t>RFC 4949, </a:t>
            </a:r>
            <a:r>
              <a:rPr lang="en-US" sz="1778" i="1" dirty="0" smtClean="0">
                <a:solidFill>
                  <a:schemeClr val="accent6">
                    <a:lumMod val="60000"/>
                    <a:lumOff val="40000"/>
                  </a:schemeClr>
                </a:solidFill>
                <a:effectLst>
                  <a:outerShdw blurRad="38100" dist="38100" dir="2700000" algn="tl">
                    <a:srgbClr val="000000">
                      <a:alpha val="43137"/>
                    </a:srgbClr>
                  </a:outerShdw>
                </a:effectLst>
              </a:rPr>
              <a:t>Internet Security Glossary</a:t>
            </a:r>
            <a:r>
              <a:rPr lang="en-US" sz="1778" dirty="0" smtClean="0">
                <a:solidFill>
                  <a:schemeClr val="accent6">
                    <a:lumMod val="60000"/>
                    <a:lumOff val="40000"/>
                  </a:schemeClr>
                </a:solidFill>
                <a:effectLst>
                  <a:outerShdw blurRad="38100" dist="38100" dir="2700000" algn="tl">
                    <a:srgbClr val="000000">
                      <a:alpha val="43137"/>
                    </a:srgbClr>
                  </a:outerShdw>
                </a:effectLst>
              </a:rPr>
              <a:t>, May 2000</a:t>
            </a:r>
            <a:endParaRPr lang="en-US" dirty="0">
              <a:solidFill>
                <a:schemeClr val="accent6">
                  <a:lumMod val="60000"/>
                  <a:lumOff val="40000"/>
                </a:schemeClr>
              </a:solidFill>
            </a:endParaRPr>
          </a:p>
        </p:txBody>
      </p:sp>
      <p:pic>
        <p:nvPicPr>
          <p:cNvPr id="5" name="Picture 4"/>
          <p:cNvPicPr>
            <a:picLocks noChangeAspect="1"/>
          </p:cNvPicPr>
          <p:nvPr/>
        </p:nvPicPr>
        <p:blipFill>
          <a:blip r:embed="rId3"/>
          <a:stretch>
            <a:fillRect/>
          </a:stretch>
        </p:blipFill>
        <p:spPr>
          <a:xfrm>
            <a:off x="8244408" y="4648200"/>
            <a:ext cx="2008698" cy="2209800"/>
          </a:xfrm>
          <a:prstGeom prst="rect">
            <a:avLst/>
          </a:prstGeom>
        </p:spPr>
      </p:pic>
      <p:sp>
        <p:nvSpPr>
          <p:cNvPr id="2" name="Footer Placeholder 1"/>
          <p:cNvSpPr>
            <a:spLocks noGrp="1"/>
          </p:cNvSpPr>
          <p:nvPr>
            <p:ph type="ftr" sz="quarter" idx="11"/>
          </p:nvPr>
        </p:nvSpPr>
        <p:spPr>
          <a:xfrm>
            <a:off x="899592" y="6592267"/>
            <a:ext cx="6480720" cy="365125"/>
          </a:xfrm>
        </p:spPr>
        <p:txBody>
          <a:bodyPr/>
          <a:lstStyle/>
          <a:p>
            <a:r>
              <a:rPr lang="en-US" dirty="0" smtClean="0">
                <a:solidFill>
                  <a:schemeClr val="tx2">
                    <a:lumMod val="25000"/>
                  </a:schemeClr>
                </a:solidFill>
              </a:rPr>
              <a:t>© 2016 Pearson Education, Inc., Hoboken, NJ.  All rights reserved.</a:t>
            </a:r>
            <a:endParaRPr lang="en-US" dirty="0">
              <a:solidFill>
                <a:schemeClr val="tx2">
                  <a:lumMod val="25000"/>
                </a:schemeClr>
              </a:solidFill>
            </a:endParaRPr>
          </a:p>
        </p:txBody>
      </p:sp>
      <p:sp>
        <p:nvSpPr>
          <p:cNvPr id="7" name="Content Placeholder 3"/>
          <p:cNvSpPr txBox="1">
            <a:spLocks/>
          </p:cNvSpPr>
          <p:nvPr/>
        </p:nvSpPr>
        <p:spPr>
          <a:xfrm>
            <a:off x="192268" y="1313384"/>
            <a:ext cx="8784976" cy="4779912"/>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r>
              <a:rPr lang="en-US" sz="2800" b="1" dirty="0"/>
              <a:t>Adversary (threat </a:t>
            </a:r>
            <a:r>
              <a:rPr lang="en-US" sz="2800" b="1" dirty="0" smtClean="0"/>
              <a:t>agent): </a:t>
            </a:r>
            <a:r>
              <a:rPr lang="en-US" sz="2800" dirty="0" smtClean="0"/>
              <a:t>An </a:t>
            </a:r>
            <a:r>
              <a:rPr lang="en-US" sz="2800" dirty="0"/>
              <a:t>entity that </a:t>
            </a:r>
            <a:r>
              <a:rPr lang="en-US" sz="2800" dirty="0" smtClean="0"/>
              <a:t>attacks </a:t>
            </a:r>
            <a:r>
              <a:rPr lang="en-US" sz="2800" dirty="0"/>
              <a:t>a system</a:t>
            </a:r>
            <a:r>
              <a:rPr lang="en-US" sz="2800" dirty="0" smtClean="0"/>
              <a:t>. Or an entity that pose a threat to a system</a:t>
            </a:r>
            <a:endParaRPr lang="en-US" sz="2800" dirty="0"/>
          </a:p>
          <a:p>
            <a:pPr fontAlgn="auto">
              <a:spcAft>
                <a:spcPts val="0"/>
              </a:spcAft>
            </a:pPr>
            <a:r>
              <a:rPr lang="en-US" sz="2800" b="1" dirty="0" smtClean="0"/>
              <a:t>Attack: </a:t>
            </a:r>
            <a:r>
              <a:rPr lang="en-US" sz="2800" dirty="0" smtClean="0"/>
              <a:t>An </a:t>
            </a:r>
            <a:r>
              <a:rPr lang="en-US" sz="2800" dirty="0"/>
              <a:t>assault on system </a:t>
            </a:r>
            <a:r>
              <a:rPr lang="en-US" sz="2800" dirty="0" smtClean="0"/>
              <a:t>security. This should be an intelligent and deliberate attempt to violate  security of </a:t>
            </a:r>
            <a:r>
              <a:rPr lang="en-US" sz="2800" dirty="0"/>
              <a:t>a </a:t>
            </a:r>
            <a:r>
              <a:rPr lang="en-US" sz="2800" dirty="0" smtClean="0"/>
              <a:t>system</a:t>
            </a:r>
          </a:p>
          <a:p>
            <a:pPr fontAlgn="auto">
              <a:spcAft>
                <a:spcPts val="0"/>
              </a:spcAft>
            </a:pPr>
            <a:r>
              <a:rPr lang="en-US" sz="2800" b="1" dirty="0" smtClean="0"/>
              <a:t>Countermeasure: </a:t>
            </a:r>
            <a:r>
              <a:rPr lang="en-US" sz="2800" dirty="0" smtClean="0"/>
              <a:t>An </a:t>
            </a:r>
            <a:r>
              <a:rPr lang="en-US" sz="2800" dirty="0"/>
              <a:t>action, device, procedure, or technique that reduces a threat, a vulnerability, or an </a:t>
            </a:r>
            <a:r>
              <a:rPr lang="en-US" sz="2800" dirty="0" smtClean="0"/>
              <a:t>attack</a:t>
            </a:r>
          </a:p>
          <a:p>
            <a:pPr fontAlgn="auto">
              <a:spcAft>
                <a:spcPts val="0"/>
              </a:spcAft>
            </a:pPr>
            <a:r>
              <a:rPr lang="en-US" sz="2800" b="1" dirty="0" smtClean="0"/>
              <a:t>Risk: T</a:t>
            </a:r>
            <a:r>
              <a:rPr lang="en-US" sz="2800" dirty="0" smtClean="0"/>
              <a:t>he probability of loss of security related to particular </a:t>
            </a:r>
            <a:r>
              <a:rPr lang="en-US" sz="2800" dirty="0"/>
              <a:t>threat </a:t>
            </a:r>
            <a:r>
              <a:rPr lang="en-US" sz="2800" dirty="0" smtClean="0"/>
              <a:t>and a </a:t>
            </a:r>
            <a:r>
              <a:rPr lang="en-US" sz="2800" dirty="0"/>
              <a:t>particular </a:t>
            </a:r>
            <a:r>
              <a:rPr lang="en-US" sz="2800" dirty="0" smtClean="0"/>
              <a:t>vulnerability</a:t>
            </a:r>
            <a:endParaRPr lang="en-US" sz="2800" dirty="0"/>
          </a:p>
          <a:p>
            <a:pPr fontAlgn="auto">
              <a:spcAft>
                <a:spcPts val="0"/>
              </a:spcAft>
            </a:pPr>
            <a:r>
              <a:rPr lang="en-US" sz="2800" b="1" dirty="0"/>
              <a:t>Security </a:t>
            </a:r>
            <a:r>
              <a:rPr lang="en-US" sz="2800" b="1" dirty="0" smtClean="0"/>
              <a:t>Policy: </a:t>
            </a:r>
            <a:r>
              <a:rPr lang="en-US" sz="2800" dirty="0" smtClean="0"/>
              <a:t>A </a:t>
            </a:r>
            <a:r>
              <a:rPr lang="en-US" sz="2800" dirty="0"/>
              <a:t>set of rules and practices </a:t>
            </a:r>
            <a:r>
              <a:rPr lang="en-US" sz="2800" dirty="0" smtClean="0"/>
              <a:t>imposed to protect </a:t>
            </a:r>
            <a:r>
              <a:rPr lang="en-US" sz="2800" dirty="0"/>
              <a:t>sensitive and critical system </a:t>
            </a:r>
            <a:r>
              <a:rPr lang="en-US" sz="2800" dirty="0" smtClean="0"/>
              <a:t>resources</a:t>
            </a:r>
          </a:p>
          <a:p>
            <a:pPr fontAlgn="auto">
              <a:spcAft>
                <a:spcPts val="0"/>
              </a:spcAft>
            </a:pPr>
            <a:r>
              <a:rPr lang="en-US" sz="2800" b="1" dirty="0"/>
              <a:t>System Resource (</a:t>
            </a:r>
            <a:r>
              <a:rPr lang="en-US" sz="2800" b="1" dirty="0" smtClean="0"/>
              <a:t>Asset): </a:t>
            </a:r>
            <a:r>
              <a:rPr lang="en-US" sz="2800" dirty="0" smtClean="0"/>
              <a:t>Data </a:t>
            </a:r>
            <a:r>
              <a:rPr lang="en-US" sz="2800" dirty="0"/>
              <a:t>contained in an information system; or a service provided by a system; or a system </a:t>
            </a:r>
            <a:r>
              <a:rPr lang="en-US" sz="2800" dirty="0" smtClean="0"/>
              <a:t>capability</a:t>
            </a:r>
          </a:p>
          <a:p>
            <a:pPr lvl="1" fontAlgn="auto">
              <a:spcAft>
                <a:spcPts val="0"/>
              </a:spcAft>
            </a:pPr>
            <a:r>
              <a:rPr lang="en-US" sz="2000" dirty="0" smtClean="0"/>
              <a:t>E.g. processing </a:t>
            </a:r>
            <a:r>
              <a:rPr lang="en-US" sz="2000" dirty="0"/>
              <a:t>power or communication </a:t>
            </a:r>
            <a:r>
              <a:rPr lang="en-US" sz="2000" dirty="0" smtClean="0"/>
              <a:t>bandwidth</a:t>
            </a:r>
          </a:p>
          <a:p>
            <a:pPr fontAlgn="auto">
              <a:spcAft>
                <a:spcPts val="0"/>
              </a:spcAft>
            </a:pPr>
            <a:r>
              <a:rPr lang="en-US" sz="2800" b="1" dirty="0" smtClean="0"/>
              <a:t>Threat: </a:t>
            </a:r>
            <a:r>
              <a:rPr lang="en-US" sz="2800" dirty="0" smtClean="0"/>
              <a:t>A </a:t>
            </a:r>
            <a:r>
              <a:rPr lang="en-US" sz="2800" dirty="0"/>
              <a:t>potential for violation of </a:t>
            </a:r>
            <a:r>
              <a:rPr lang="en-US" sz="2800" dirty="0" smtClean="0"/>
              <a:t>security. </a:t>
            </a:r>
            <a:r>
              <a:rPr lang="en-US" sz="2800" dirty="0"/>
              <a:t>That is, a threat is a possible danger that might exploit a </a:t>
            </a:r>
            <a:r>
              <a:rPr lang="en-US" sz="2800" dirty="0" smtClean="0"/>
              <a:t>vulnerability</a:t>
            </a:r>
          </a:p>
          <a:p>
            <a:pPr fontAlgn="auto">
              <a:spcAft>
                <a:spcPts val="0"/>
              </a:spcAft>
            </a:pPr>
            <a:r>
              <a:rPr lang="en-US" sz="2800" b="1" dirty="0" smtClean="0"/>
              <a:t>Vulnerability: </a:t>
            </a:r>
            <a:r>
              <a:rPr lang="en-US" sz="2800" dirty="0" smtClean="0"/>
              <a:t>A security flaw </a:t>
            </a:r>
            <a:r>
              <a:rPr lang="en-US" sz="2800" dirty="0"/>
              <a:t>or weakness in a system’s design, implementation, or operation and management</a:t>
            </a: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figure 1.1 for version 3.pdf"/>
          <p:cNvPicPr>
            <a:picLocks noChangeAspect="1"/>
          </p:cNvPicPr>
          <p:nvPr/>
        </p:nvPicPr>
        <p:blipFill rotWithShape="1">
          <a:blip r:embed="rId3">
            <a:extLst>
              <a:ext uri="{28A0092B-C50C-407E-A947-70E740481C1C}">
                <a14:useLocalDpi xmlns:a14="http://schemas.microsoft.com/office/drawing/2010/main" val="0"/>
              </a:ext>
            </a:extLst>
          </a:blip>
          <a:srcRect l="7618" t="22308" r="13245" b="29172"/>
          <a:stretch/>
        </p:blipFill>
        <p:spPr>
          <a:xfrm>
            <a:off x="755576" y="260648"/>
            <a:ext cx="7995605" cy="6364224"/>
          </a:xfrm>
          <a:prstGeom prst="rect">
            <a:avLst/>
          </a:prstGeom>
          <a:solidFill>
            <a:schemeClr val="tx1"/>
          </a:solidFill>
        </p:spPr>
      </p:pic>
      <p:sp>
        <p:nvSpPr>
          <p:cNvPr id="2" name="Footer Placeholder 1"/>
          <p:cNvSpPr>
            <a:spLocks noGrp="1"/>
          </p:cNvSpPr>
          <p:nvPr>
            <p:ph type="ftr" sz="quarter" idx="11"/>
          </p:nvPr>
        </p:nvSpPr>
        <p:spPr>
          <a:xfrm>
            <a:off x="0" y="6520259"/>
            <a:ext cx="5868143" cy="365125"/>
          </a:xfrm>
        </p:spPr>
        <p:txBody>
          <a:bodyPr/>
          <a:lstStyle/>
          <a:p>
            <a:r>
              <a:rPr lang="en-US" dirty="0" smtClean="0"/>
              <a:t>© 2016 Pearson Education, Inc., Hoboken, NJ.  All rights reserved.</a:t>
            </a:r>
            <a:endParaRPr lang="en-US" dirty="0"/>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smtClean="0"/>
              <a:t>Assets of a Computer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5496" y="6448251"/>
            <a:ext cx="2847975" cy="365125"/>
          </a:xfrm>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0183694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46794</TotalTime>
  <Words>8489</Words>
  <Application>Microsoft Office PowerPoint</Application>
  <PresentationFormat>On-screen Show (4:3)</PresentationFormat>
  <Paragraphs>851</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Century Gothic</vt:lpstr>
      <vt:lpstr>Courier New</vt:lpstr>
      <vt:lpstr>Palatino Linotype</vt:lpstr>
      <vt:lpstr>Times</vt:lpstr>
      <vt:lpstr>Times New Roman</vt:lpstr>
      <vt:lpstr>Wingdings</vt:lpstr>
      <vt:lpstr>Executive</vt:lpstr>
      <vt:lpstr>PowerPoint Presentation</vt:lpstr>
      <vt:lpstr>What is Network Security: </vt:lpstr>
      <vt:lpstr>The CIA Triad</vt:lpstr>
      <vt:lpstr>Key Security Concepts</vt:lpstr>
      <vt:lpstr>Additional Security Concepts</vt:lpstr>
      <vt:lpstr>Computer Security Challenges</vt:lpstr>
      <vt:lpstr>Computer Security Terminology  Based on RFC 4949, Internet Security Glossary, May 2000</vt:lpstr>
      <vt:lpstr>PowerPoint Presentation</vt:lpstr>
      <vt:lpstr>Assets of a Computer System</vt:lpstr>
      <vt:lpstr>Vulnerabilities, Threats  and Attacks</vt:lpstr>
      <vt:lpstr>Countermeasures</vt:lpstr>
      <vt:lpstr>PowerPoint Presentation</vt:lpstr>
      <vt:lpstr>PowerPoint Presentation</vt:lpstr>
      <vt:lpstr>Passive and Active Attacks</vt:lpstr>
      <vt:lpstr>PowerPoint Presentation</vt:lpstr>
      <vt:lpstr>Fundamental Security Design Principles</vt:lpstr>
      <vt:lpstr>PowerPoint Presentation</vt:lpstr>
      <vt:lpstr>PowerPoint Presentation</vt:lpstr>
      <vt:lpstr>Attack Surfaces</vt:lpstr>
      <vt:lpstr>Attack Surface Categories</vt:lpstr>
      <vt:lpstr>PowerPoint Presentation</vt:lpstr>
      <vt:lpstr>PowerPoint Presentation</vt:lpstr>
      <vt:lpstr>PowerPoint Presentation</vt:lpstr>
      <vt:lpstr>Computer Security Strategy</vt:lpstr>
      <vt:lpstr>Summary</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saliya</cp:lastModifiedBy>
  <cp:revision>270</cp:revision>
  <dcterms:created xsi:type="dcterms:W3CDTF">2014-08-18T03:27:50Z</dcterms:created>
  <dcterms:modified xsi:type="dcterms:W3CDTF">2017-02-10T06:53:46Z</dcterms:modified>
</cp:coreProperties>
</file>