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69" r:id="rId6"/>
    <p:sldId id="277" r:id="rId7"/>
    <p:sldId id="278" r:id="rId8"/>
    <p:sldId id="280" r:id="rId9"/>
    <p:sldId id="279" r:id="rId10"/>
    <p:sldId id="258" r:id="rId11"/>
    <p:sldId id="276" r:id="rId12"/>
    <p:sldId id="259" r:id="rId13"/>
    <p:sldId id="261" r:id="rId14"/>
    <p:sldId id="266" r:id="rId15"/>
    <p:sldId id="264" r:id="rId16"/>
    <p:sldId id="265" r:id="rId17"/>
    <p:sldId id="262" r:id="rId18"/>
    <p:sldId id="263" r:id="rId19"/>
    <p:sldId id="267" r:id="rId20"/>
    <p:sldId id="274" r:id="rId21"/>
    <p:sldId id="275" r:id="rId22"/>
    <p:sldId id="282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BE79-1330-40BE-8CAE-37EE96F14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BF42A-0DB6-4033-9F9C-7C9EC9492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B0E4-0F28-4B5F-85A1-0CCADD1C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932A-919B-4C83-97CF-DC88CCC9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539A6-AE5E-4C8D-857D-97B56287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93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3690-60BD-4933-9B3F-50FED30D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C664D-CF48-4DAD-9C9D-835FDD171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54411-59E0-418D-93D1-5F7EE03B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F7ACA-7996-4E01-A396-DA70FB6A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F679-C460-4199-A6B3-FD902A29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76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B0641-5C60-4B7B-841F-0C4FB54BF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5E8C1-A6A8-49F1-83CE-4F5F19374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FFB0B-A60E-4BFC-8F1A-808E8380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BC01C-9987-41FA-AF86-915E58C8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8EC81-E977-4C17-9C99-96B0CA0E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13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EFAA-9C4A-4C0B-A329-EE06B072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F54B-53AD-4F2A-BA4F-638FE9F26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6C876-864F-4797-BB36-35D5294A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4DD46-5816-41EF-8B55-297888D9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E2A18-CD98-4C80-8F83-3C6B8BA8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02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D7AE-FEB4-4160-81C4-F37FDC13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0B254-2575-4F53-835D-7C9ABF86A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5BC6-DB93-411C-AD89-A6A7BDC1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7A252-D04A-4B8B-B9C6-62D7A338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35CAC-C5D9-4FC1-8B32-3D68160F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5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28DF-AB9A-4947-A36B-2771968D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D80F-084C-41F5-BDF3-6791F7D8F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36279-259D-4494-9546-ADE07B849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078A3-9DCF-468F-BDB4-4E48491A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1A526-2E3D-48DC-9646-51D5FEAC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CFD57-1F71-4794-B7C6-E90D19FF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69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41C7-EAD6-495D-894E-85231B43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D2C9D-E3BB-4296-AD47-72ACBB7FE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B6CA7-BEC8-41A5-A397-D4961A090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D6812-9965-4BDC-8DD5-9B7A4DDC3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14666-360C-4E3D-85DD-0F9A84E74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DFEFD-E5D8-4BF5-B775-D7AF5EC8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8AAD3-1C69-4E03-9CC5-3BFF69EC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BF2C3-2A01-4BAE-8D63-E8207639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9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3A3F-D2AA-458E-AF72-E82B4CC2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22A98-C4A5-4A04-9372-F7CC5769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1BA60-B4B8-43A6-B565-E0924F08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75B8D-631A-4A30-8808-61608C07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14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98D20-CA4D-457D-B686-40503ACB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7E288-AE30-459D-8369-D720A560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404AE-6098-40AB-B51A-9D464A70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19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C12A-F7FF-4B17-BC74-D7AD2A94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32B6-CD69-4CC6-8657-965C50714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7A984-6AEE-4D66-BF7D-843EB7B6F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1E21A-C5B1-42AA-AAAF-92144CDD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6DCFC-5EE3-4EBA-A3FE-4E5815C7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078FC-E264-497E-A5DF-303DCD81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4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61A9-D9BB-4845-A513-7FEE10EB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DBC1B-D336-4A8D-89F8-B4152328C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545CF-7F8F-4733-BEE3-7CD6A4D12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98E02-C6B6-4DAE-B8A9-4CC50DF1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00CC3-CFBD-4995-98FD-FAF205A8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3D5C1-6DAC-4766-BDCC-3742D418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979E2-8087-478C-A201-4EE9ED55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89AEA-D20C-4398-9E5E-8984D972D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7D4FF-71C2-4669-A76C-72157D9E3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646C0-C1AF-45E6-B0C8-32E3EA607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B97AB-7D58-4592-B1CB-F09DEDD60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D564-5F85-4707-9B31-F7A3E24D9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Composable Axis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6DD6D-F8DC-4F66-9426-B27392942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nightmare in design</a:t>
            </a:r>
          </a:p>
        </p:txBody>
      </p:sp>
    </p:spTree>
    <p:extLst>
      <p:ext uri="{BB962C8B-B14F-4D97-AF65-F5344CB8AC3E}">
        <p14:creationId xmlns:p14="http://schemas.microsoft.com/office/powerpoint/2010/main" val="43817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F617-7449-47E8-B73B-43B1EC2F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E3F0-45C7-4CCB-82DE-33589189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BandPosition</a:t>
            </a:r>
            <a:endParaRPr lang="en-GB" b="1" dirty="0"/>
          </a:p>
          <a:p>
            <a:pPr lvl="1"/>
            <a:r>
              <a:rPr lang="en-GB" dirty="0"/>
              <a:t>The position of the band relative to the axis</a:t>
            </a:r>
          </a:p>
          <a:p>
            <a:r>
              <a:rPr lang="en-GB" b="1" dirty="0" err="1"/>
              <a:t>BandTier</a:t>
            </a:r>
            <a:endParaRPr lang="en-GB" b="1" dirty="0"/>
          </a:p>
          <a:p>
            <a:pPr lvl="1"/>
            <a:r>
              <a:rPr lang="en-GB" dirty="0"/>
              <a:t>The tier in which this band exists (multiple bands may coexist in a tier)</a:t>
            </a:r>
            <a:endParaRPr lang="en-GB" b="1" dirty="0"/>
          </a:p>
          <a:p>
            <a:r>
              <a:rPr lang="en-GB" b="1" dirty="0" err="1"/>
              <a:t>BandTierSpan</a:t>
            </a:r>
            <a:endParaRPr lang="en-GB" b="1" dirty="0"/>
          </a:p>
          <a:p>
            <a:pPr lvl="1"/>
            <a:r>
              <a:rPr lang="en-GB" dirty="0"/>
              <a:t>The number of tiers across which the band extends</a:t>
            </a:r>
          </a:p>
          <a:p>
            <a:r>
              <a:rPr lang="en-GB" dirty="0"/>
              <a:t>Measured thickness </a:t>
            </a:r>
            <a:r>
              <a:rPr lang="en-GB" b="1" dirty="0"/>
              <a:t>Margin</a:t>
            </a:r>
          </a:p>
          <a:p>
            <a:pPr lvl="1"/>
            <a:r>
              <a:rPr lang="en-GB" dirty="0"/>
              <a:t>Aligned to `Normal` (Top/</a:t>
            </a:r>
            <a:r>
              <a:rPr lang="en-GB" b="1" dirty="0"/>
              <a:t>Bottom</a:t>
            </a:r>
            <a:r>
              <a:rPr lang="en-GB" dirty="0"/>
              <a:t>) and `Parallel` (Left/</a:t>
            </a:r>
            <a:r>
              <a:rPr lang="en-GB" b="1" dirty="0"/>
              <a:t>Right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673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F617-7449-47E8-B73B-43B1EC2F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E3F0-45C7-4CCB-82DE-33589189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goal with </a:t>
            </a:r>
            <a:r>
              <a:rPr lang="en-GB" b="1" dirty="0"/>
              <a:t>Bands</a:t>
            </a:r>
            <a:r>
              <a:rPr lang="en-GB" dirty="0"/>
              <a:t> is to make it easier to describe the layout of axes, and to add additional annotations, e.g.:</a:t>
            </a:r>
          </a:p>
          <a:p>
            <a:pPr lvl="1"/>
            <a:r>
              <a:rPr lang="en-GB" dirty="0"/>
              <a:t>Show year, month, day, on separate ‘bands’</a:t>
            </a:r>
          </a:p>
          <a:p>
            <a:pPr lvl="1"/>
            <a:r>
              <a:rPr lang="en-GB" dirty="0"/>
              <a:t>Show tidy data table for category axis (instead of untidy labels on plot)</a:t>
            </a:r>
          </a:p>
          <a:p>
            <a:pPr lvl="1"/>
            <a:r>
              <a:rPr lang="en-GB" dirty="0"/>
              <a:t>Show plot title/other information (multiplier) somewhere sensible</a:t>
            </a:r>
          </a:p>
          <a:p>
            <a:pPr lvl="1"/>
            <a:r>
              <a:rPr lang="en-GB" dirty="0"/>
              <a:t>Make layout fathomable/customisable</a:t>
            </a:r>
          </a:p>
          <a:p>
            <a:pPr lvl="1"/>
            <a:r>
              <a:rPr lang="en-GB" dirty="0"/>
              <a:t>Make it easier to swap out rendering you don’t like</a:t>
            </a:r>
          </a:p>
          <a:p>
            <a:r>
              <a:rPr lang="en-GB" dirty="0"/>
              <a:t>Stretch goals/considerations</a:t>
            </a:r>
          </a:p>
          <a:p>
            <a:pPr lvl="1"/>
            <a:r>
              <a:rPr lang="en-GB" dirty="0"/>
              <a:t>More shared code between X/Y and Polar axes</a:t>
            </a:r>
          </a:p>
          <a:p>
            <a:pPr lvl="1"/>
            <a:r>
              <a:rPr lang="en-GB" dirty="0"/>
              <a:t>Triangle axes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56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BandPosition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2469" cy="4351338"/>
          </a:xfrm>
        </p:spPr>
        <p:txBody>
          <a:bodyPr/>
          <a:lstStyle/>
          <a:p>
            <a:r>
              <a:rPr lang="en-GB" dirty="0"/>
              <a:t>The nature of the axis determines the meaning of the </a:t>
            </a:r>
            <a:r>
              <a:rPr lang="en-GB" b="1" dirty="0" err="1"/>
              <a:t>BandPositions</a:t>
            </a:r>
            <a:endParaRPr lang="en-GB" b="1" dirty="0"/>
          </a:p>
          <a:p>
            <a:pPr lvl="1"/>
            <a:r>
              <a:rPr lang="en-GB" dirty="0"/>
              <a:t>Does it cross the plot?</a:t>
            </a:r>
          </a:p>
          <a:p>
            <a:pPr lvl="1"/>
            <a:r>
              <a:rPr lang="en-GB" dirty="0"/>
              <a:t>Is it horizontal/vertical/other?</a:t>
            </a:r>
          </a:p>
          <a:p>
            <a:r>
              <a:rPr lang="en-GB" dirty="0"/>
              <a:t>Ultimately, the band is rendered along a line: it’s up to the band to decide what the line means</a:t>
            </a:r>
          </a:p>
        </p:txBody>
      </p:sp>
    </p:spTree>
    <p:extLst>
      <p:ext uri="{BB962C8B-B14F-4D97-AF65-F5344CB8AC3E}">
        <p14:creationId xmlns:p14="http://schemas.microsoft.com/office/powerpoint/2010/main" val="7499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BandPosition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83090" cy="4351338"/>
          </a:xfrm>
        </p:spPr>
        <p:txBody>
          <a:bodyPr>
            <a:normAutofit/>
          </a:bodyPr>
          <a:lstStyle/>
          <a:p>
            <a:r>
              <a:rPr lang="en-GB" dirty="0"/>
              <a:t>Inline Bands are centred on the crossing point (i.e. axis line)</a:t>
            </a:r>
          </a:p>
          <a:p>
            <a:r>
              <a:rPr lang="en-GB" dirty="0"/>
              <a:t>Side Bands start at the axis position, unless the inline bands push it back</a:t>
            </a:r>
          </a:p>
          <a:p>
            <a:r>
              <a:rPr lang="en-GB" dirty="0"/>
              <a:t>Near Bands line up with the top of the Side Bands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3339DE-90BB-4EA4-9A29-F6D43EEBA4BB}"/>
              </a:ext>
            </a:extLst>
          </p:cNvPr>
          <p:cNvSpPr/>
          <p:nvPr/>
        </p:nvSpPr>
        <p:spPr>
          <a:xfrm>
            <a:off x="6968940" y="1914708"/>
            <a:ext cx="4085439" cy="3607266"/>
          </a:xfrm>
          <a:prstGeom prst="rect">
            <a:avLst/>
          </a:prstGeom>
          <a:solidFill>
            <a:srgbClr val="E3C7EB"/>
          </a:solidFill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                         PLOT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68996-B4A0-4386-9BCC-68148C7EF657}"/>
              </a:ext>
            </a:extLst>
          </p:cNvPr>
          <p:cNvSpPr/>
          <p:nvPr/>
        </p:nvSpPr>
        <p:spPr>
          <a:xfrm>
            <a:off x="6139543" y="1913248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(0/0)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6BF22-6567-4F0D-A840-6031E694EB7D}"/>
              </a:ext>
            </a:extLst>
          </p:cNvPr>
          <p:cNvSpPr/>
          <p:nvPr/>
        </p:nvSpPr>
        <p:spPr>
          <a:xfrm>
            <a:off x="806164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(0/0)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41691-DC59-4DC3-B7F4-B823C05C4DD5}"/>
              </a:ext>
            </a:extLst>
          </p:cNvPr>
          <p:cNvSpPr/>
          <p:nvPr/>
        </p:nvSpPr>
        <p:spPr>
          <a:xfrm>
            <a:off x="767078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(1/1)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BDD0D6-1771-49FC-8F29-C01671643E3B}"/>
              </a:ext>
            </a:extLst>
          </p:cNvPr>
          <p:cNvSpPr/>
          <p:nvPr/>
        </p:nvSpPr>
        <p:spPr>
          <a:xfrm>
            <a:off x="5674040" y="1911787"/>
            <a:ext cx="465503" cy="3611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(1/1)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8C02B-D289-4B2A-AD44-388D69C3C9FE}"/>
              </a:ext>
            </a:extLst>
          </p:cNvPr>
          <p:cNvSpPr/>
          <p:nvPr/>
        </p:nvSpPr>
        <p:spPr>
          <a:xfrm>
            <a:off x="5203252" y="1220934"/>
            <a:ext cx="1401793" cy="69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C6678-1C07-4F81-AFF8-FB526DE50429}"/>
              </a:ext>
            </a:extLst>
          </p:cNvPr>
          <p:cNvSpPr/>
          <p:nvPr/>
        </p:nvSpPr>
        <p:spPr>
          <a:xfrm>
            <a:off x="8452508" y="1923757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(-1/-1)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E5308-253B-4E8D-9959-8E98EC89169A}"/>
              </a:ext>
            </a:extLst>
          </p:cNvPr>
          <p:cNvSpPr txBox="1"/>
          <p:nvPr/>
        </p:nvSpPr>
        <p:spPr>
          <a:xfrm>
            <a:off x="7503746" y="1072804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Crossing Point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561F46-B0C3-4E1F-B76E-95C6B384DE4A}"/>
              </a:ext>
            </a:extLst>
          </p:cNvPr>
          <p:cNvSpPr/>
          <p:nvPr/>
        </p:nvSpPr>
        <p:spPr>
          <a:xfrm>
            <a:off x="5206482" y="5524896"/>
            <a:ext cx="1398564" cy="652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Far (0)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5BBAE-98A0-41AA-8F9C-4990DA5A4762}"/>
              </a:ext>
            </a:extLst>
          </p:cNvPr>
          <p:cNvSpPr/>
          <p:nvPr/>
        </p:nvSpPr>
        <p:spPr>
          <a:xfrm>
            <a:off x="5203251" y="1919092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(2/2)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6558D3-3E36-4832-ACED-3BB98F5FFAF9}"/>
              </a:ext>
            </a:extLst>
          </p:cNvPr>
          <p:cNvCxnSpPr>
            <a:cxnSpLocks/>
          </p:cNvCxnSpPr>
          <p:nvPr/>
        </p:nvCxnSpPr>
        <p:spPr>
          <a:xfrm flipH="1">
            <a:off x="5467739" y="2741825"/>
            <a:ext cx="2010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EF8712-8785-4F7D-BF2D-A20F2A3857EF}"/>
              </a:ext>
            </a:extLst>
          </p:cNvPr>
          <p:cNvCxnSpPr>
            <a:cxnSpLocks/>
          </p:cNvCxnSpPr>
          <p:nvPr/>
        </p:nvCxnSpPr>
        <p:spPr>
          <a:xfrm flipH="1" flipV="1">
            <a:off x="5650093" y="1919092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171A34-8349-4B4B-A0F2-48A331F85077}"/>
              </a:ext>
            </a:extLst>
          </p:cNvPr>
          <p:cNvSpPr txBox="1"/>
          <p:nvPr/>
        </p:nvSpPr>
        <p:spPr>
          <a:xfrm>
            <a:off x="5160089" y="237249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Normal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1892C0-D98B-45F9-A108-769343B9AF93}"/>
              </a:ext>
            </a:extLst>
          </p:cNvPr>
          <p:cNvSpPr txBox="1"/>
          <p:nvPr/>
        </p:nvSpPr>
        <p:spPr>
          <a:xfrm rot="16200000">
            <a:off x="5037018" y="4779094"/>
            <a:ext cx="86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Parallel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B403D6-21D7-4486-95AE-B6717988EB3A}"/>
              </a:ext>
            </a:extLst>
          </p:cNvPr>
          <p:cNvCxnSpPr>
            <a:cxnSpLocks/>
          </p:cNvCxnSpPr>
          <p:nvPr/>
        </p:nvCxnSpPr>
        <p:spPr>
          <a:xfrm flipH="1" flipV="1">
            <a:off x="6499242" y="1558212"/>
            <a:ext cx="2" cy="272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FF8250-4333-4F2F-8C41-E39243C64084}"/>
              </a:ext>
            </a:extLst>
          </p:cNvPr>
          <p:cNvCxnSpPr>
            <a:cxnSpLocks/>
          </p:cNvCxnSpPr>
          <p:nvPr/>
        </p:nvCxnSpPr>
        <p:spPr>
          <a:xfrm>
            <a:off x="5295506" y="1830284"/>
            <a:ext cx="1243557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C89734-E185-4C13-BDE3-1187EDAB0823}"/>
              </a:ext>
            </a:extLst>
          </p:cNvPr>
          <p:cNvCxnSpPr>
            <a:cxnSpLocks/>
          </p:cNvCxnSpPr>
          <p:nvPr/>
        </p:nvCxnSpPr>
        <p:spPr>
          <a:xfrm flipV="1">
            <a:off x="6539063" y="5940497"/>
            <a:ext cx="0" cy="209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65C130-B4F5-417D-AB63-1741A55E524D}"/>
              </a:ext>
            </a:extLst>
          </p:cNvPr>
          <p:cNvCxnSpPr>
            <a:cxnSpLocks/>
          </p:cNvCxnSpPr>
          <p:nvPr/>
        </p:nvCxnSpPr>
        <p:spPr>
          <a:xfrm>
            <a:off x="5286892" y="6149978"/>
            <a:ext cx="1260531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234798-1162-479D-BE1C-B33BF925AF43}"/>
              </a:ext>
            </a:extLst>
          </p:cNvPr>
          <p:cNvCxnSpPr>
            <a:cxnSpLocks/>
          </p:cNvCxnSpPr>
          <p:nvPr/>
        </p:nvCxnSpPr>
        <p:spPr>
          <a:xfrm flipH="1" flipV="1">
            <a:off x="8075541" y="4719667"/>
            <a:ext cx="2076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C9F1D7-2EF2-4FF0-8424-F01A0A3CA342}"/>
              </a:ext>
            </a:extLst>
          </p:cNvPr>
          <p:cNvCxnSpPr>
            <a:cxnSpLocks/>
          </p:cNvCxnSpPr>
          <p:nvPr/>
        </p:nvCxnSpPr>
        <p:spPr>
          <a:xfrm flipH="1">
            <a:off x="8649478" y="4954555"/>
            <a:ext cx="1938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C2D9AF-8A71-46B2-AD46-13C35943CED7}"/>
              </a:ext>
            </a:extLst>
          </p:cNvPr>
          <p:cNvCxnSpPr>
            <a:cxnSpLocks/>
          </p:cNvCxnSpPr>
          <p:nvPr/>
        </p:nvCxnSpPr>
        <p:spPr>
          <a:xfrm flipH="1" flipV="1">
            <a:off x="8502269" y="1931813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343458-606D-419D-8A8C-CD105584FD25}"/>
              </a:ext>
            </a:extLst>
          </p:cNvPr>
          <p:cNvCxnSpPr>
            <a:cxnSpLocks/>
          </p:cNvCxnSpPr>
          <p:nvPr/>
        </p:nvCxnSpPr>
        <p:spPr>
          <a:xfrm flipH="1" flipV="1">
            <a:off x="8247121" y="1923757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F5B9BA-7316-4CAB-8E71-6961B3B9DA8E}"/>
              </a:ext>
            </a:extLst>
          </p:cNvPr>
          <p:cNvCxnSpPr/>
          <p:nvPr/>
        </p:nvCxnSpPr>
        <p:spPr>
          <a:xfrm>
            <a:off x="8266923" y="1442136"/>
            <a:ext cx="0" cy="452534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FB37B6C-BCA8-43FA-9354-E6953A2490FF}"/>
              </a:ext>
            </a:extLst>
          </p:cNvPr>
          <p:cNvCxnSpPr/>
          <p:nvPr/>
        </p:nvCxnSpPr>
        <p:spPr>
          <a:xfrm>
            <a:off x="6608154" y="1460050"/>
            <a:ext cx="0" cy="452534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323324C-B5B2-48DA-BBA6-C667DB24F7D5}"/>
              </a:ext>
            </a:extLst>
          </p:cNvPr>
          <p:cNvSpPr txBox="1"/>
          <p:nvPr/>
        </p:nvSpPr>
        <p:spPr>
          <a:xfrm>
            <a:off x="6562563" y="5788802"/>
            <a:ext cx="151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Axis Tier start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9FD932-6E35-4CCD-A7F3-4209014C9795}"/>
              </a:ext>
            </a:extLst>
          </p:cNvPr>
          <p:cNvSpPr/>
          <p:nvPr/>
        </p:nvSpPr>
        <p:spPr>
          <a:xfrm>
            <a:off x="5203251" y="558377"/>
            <a:ext cx="1401793" cy="659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(1)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0542483-9DE6-4462-8B32-1CA1F6648908}"/>
              </a:ext>
            </a:extLst>
          </p:cNvPr>
          <p:cNvCxnSpPr>
            <a:cxnSpLocks/>
          </p:cNvCxnSpPr>
          <p:nvPr/>
        </p:nvCxnSpPr>
        <p:spPr>
          <a:xfrm flipH="1">
            <a:off x="4879910" y="1931813"/>
            <a:ext cx="2089030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52E870C-DB11-43D9-A49F-AA35ED3D7584}"/>
              </a:ext>
            </a:extLst>
          </p:cNvPr>
          <p:cNvCxnSpPr>
            <a:cxnSpLocks/>
          </p:cNvCxnSpPr>
          <p:nvPr/>
        </p:nvCxnSpPr>
        <p:spPr>
          <a:xfrm flipH="1">
            <a:off x="4879910" y="5520513"/>
            <a:ext cx="208903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8780037-C608-4A36-98C5-D0B3CD675E4A}"/>
              </a:ext>
            </a:extLst>
          </p:cNvPr>
          <p:cNvSpPr txBox="1"/>
          <p:nvPr/>
        </p:nvSpPr>
        <p:spPr>
          <a:xfrm>
            <a:off x="3940146" y="154939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Clip bounds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51993EB-5CCE-49C2-9CC3-5A27F02D8BF8}"/>
              </a:ext>
            </a:extLst>
          </p:cNvPr>
          <p:cNvSpPr txBox="1"/>
          <p:nvPr/>
        </p:nvSpPr>
        <p:spPr>
          <a:xfrm>
            <a:off x="3940146" y="557301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Clip bounds</a:t>
            </a:r>
          </a:p>
        </p:txBody>
      </p:sp>
    </p:spTree>
    <p:extLst>
      <p:ext uri="{BB962C8B-B14F-4D97-AF65-F5344CB8AC3E}">
        <p14:creationId xmlns:p14="http://schemas.microsoft.com/office/powerpoint/2010/main" val="369268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BandPosition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83090" cy="43513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Parallels</a:t>
            </a:r>
            <a:r>
              <a:rPr lang="en-GB" dirty="0"/>
              <a:t> are essentially the text-baseline, and have a nominal width given by the plot bounds (for Side and Inline bands); not sure about Near bands.</a:t>
            </a:r>
          </a:p>
          <a:p>
            <a:r>
              <a:rPr lang="en-GB" dirty="0"/>
              <a:t>Not sure about inline </a:t>
            </a:r>
            <a:r>
              <a:rPr lang="en-GB" dirty="0" err="1">
                <a:solidFill>
                  <a:srgbClr val="FF0000"/>
                </a:solidFill>
              </a:rPr>
              <a:t>Normals</a:t>
            </a:r>
            <a:r>
              <a:rPr lang="en-GB" dirty="0"/>
              <a:t> yet…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3339DE-90BB-4EA4-9A29-F6D43EEBA4BB}"/>
              </a:ext>
            </a:extLst>
          </p:cNvPr>
          <p:cNvSpPr/>
          <p:nvPr/>
        </p:nvSpPr>
        <p:spPr>
          <a:xfrm>
            <a:off x="6968940" y="1914708"/>
            <a:ext cx="4085439" cy="3607266"/>
          </a:xfrm>
          <a:prstGeom prst="rect">
            <a:avLst/>
          </a:prstGeom>
          <a:solidFill>
            <a:srgbClr val="E3C7EB"/>
          </a:solidFill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                         PLOT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68996-B4A0-4386-9BCC-68148C7EF657}"/>
              </a:ext>
            </a:extLst>
          </p:cNvPr>
          <p:cNvSpPr/>
          <p:nvPr/>
        </p:nvSpPr>
        <p:spPr>
          <a:xfrm>
            <a:off x="6139543" y="1913248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(0/0)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6BF22-6567-4F0D-A840-6031E694EB7D}"/>
              </a:ext>
            </a:extLst>
          </p:cNvPr>
          <p:cNvSpPr/>
          <p:nvPr/>
        </p:nvSpPr>
        <p:spPr>
          <a:xfrm>
            <a:off x="806164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(0/0)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41691-DC59-4DC3-B7F4-B823C05C4DD5}"/>
              </a:ext>
            </a:extLst>
          </p:cNvPr>
          <p:cNvSpPr/>
          <p:nvPr/>
        </p:nvSpPr>
        <p:spPr>
          <a:xfrm>
            <a:off x="767078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(1/1)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BDD0D6-1771-49FC-8F29-C01671643E3B}"/>
              </a:ext>
            </a:extLst>
          </p:cNvPr>
          <p:cNvSpPr/>
          <p:nvPr/>
        </p:nvSpPr>
        <p:spPr>
          <a:xfrm>
            <a:off x="5674040" y="1911787"/>
            <a:ext cx="465503" cy="3611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(1/1)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8C02B-D289-4B2A-AD44-388D69C3C9FE}"/>
              </a:ext>
            </a:extLst>
          </p:cNvPr>
          <p:cNvSpPr/>
          <p:nvPr/>
        </p:nvSpPr>
        <p:spPr>
          <a:xfrm>
            <a:off x="5203252" y="1220934"/>
            <a:ext cx="1401793" cy="69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C6678-1C07-4F81-AFF8-FB526DE50429}"/>
              </a:ext>
            </a:extLst>
          </p:cNvPr>
          <p:cNvSpPr/>
          <p:nvPr/>
        </p:nvSpPr>
        <p:spPr>
          <a:xfrm>
            <a:off x="8452508" y="1923757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(-1/-1)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E5308-253B-4E8D-9959-8E98EC89169A}"/>
              </a:ext>
            </a:extLst>
          </p:cNvPr>
          <p:cNvSpPr txBox="1"/>
          <p:nvPr/>
        </p:nvSpPr>
        <p:spPr>
          <a:xfrm>
            <a:off x="7503746" y="1072804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Crossing Point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561F46-B0C3-4E1F-B76E-95C6B384DE4A}"/>
              </a:ext>
            </a:extLst>
          </p:cNvPr>
          <p:cNvSpPr/>
          <p:nvPr/>
        </p:nvSpPr>
        <p:spPr>
          <a:xfrm>
            <a:off x="5206482" y="5524896"/>
            <a:ext cx="1398564" cy="652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Far (0)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5BBAE-98A0-41AA-8F9C-4990DA5A4762}"/>
              </a:ext>
            </a:extLst>
          </p:cNvPr>
          <p:cNvSpPr/>
          <p:nvPr/>
        </p:nvSpPr>
        <p:spPr>
          <a:xfrm>
            <a:off x="5203251" y="1919092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(2/2)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6558D3-3E36-4832-ACED-3BB98F5FFAF9}"/>
              </a:ext>
            </a:extLst>
          </p:cNvPr>
          <p:cNvCxnSpPr>
            <a:cxnSpLocks/>
          </p:cNvCxnSpPr>
          <p:nvPr/>
        </p:nvCxnSpPr>
        <p:spPr>
          <a:xfrm flipH="1">
            <a:off x="5467739" y="2741825"/>
            <a:ext cx="2010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EF8712-8785-4F7D-BF2D-A20F2A3857EF}"/>
              </a:ext>
            </a:extLst>
          </p:cNvPr>
          <p:cNvCxnSpPr>
            <a:cxnSpLocks/>
          </p:cNvCxnSpPr>
          <p:nvPr/>
        </p:nvCxnSpPr>
        <p:spPr>
          <a:xfrm flipH="1" flipV="1">
            <a:off x="5650093" y="1919092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171A34-8349-4B4B-A0F2-48A331F85077}"/>
              </a:ext>
            </a:extLst>
          </p:cNvPr>
          <p:cNvSpPr txBox="1"/>
          <p:nvPr/>
        </p:nvSpPr>
        <p:spPr>
          <a:xfrm>
            <a:off x="5160089" y="237249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Normal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1892C0-D98B-45F9-A108-769343B9AF93}"/>
              </a:ext>
            </a:extLst>
          </p:cNvPr>
          <p:cNvSpPr txBox="1"/>
          <p:nvPr/>
        </p:nvSpPr>
        <p:spPr>
          <a:xfrm rot="16200000">
            <a:off x="5037018" y="4779094"/>
            <a:ext cx="86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Parallel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B403D6-21D7-4486-95AE-B6717988EB3A}"/>
              </a:ext>
            </a:extLst>
          </p:cNvPr>
          <p:cNvCxnSpPr>
            <a:cxnSpLocks/>
          </p:cNvCxnSpPr>
          <p:nvPr/>
        </p:nvCxnSpPr>
        <p:spPr>
          <a:xfrm flipH="1" flipV="1">
            <a:off x="6499242" y="1558212"/>
            <a:ext cx="2" cy="272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FF8250-4333-4F2F-8C41-E39243C64084}"/>
              </a:ext>
            </a:extLst>
          </p:cNvPr>
          <p:cNvCxnSpPr>
            <a:cxnSpLocks/>
          </p:cNvCxnSpPr>
          <p:nvPr/>
        </p:nvCxnSpPr>
        <p:spPr>
          <a:xfrm>
            <a:off x="5295506" y="1830284"/>
            <a:ext cx="1243557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C89734-E185-4C13-BDE3-1187EDAB0823}"/>
              </a:ext>
            </a:extLst>
          </p:cNvPr>
          <p:cNvCxnSpPr>
            <a:cxnSpLocks/>
          </p:cNvCxnSpPr>
          <p:nvPr/>
        </p:nvCxnSpPr>
        <p:spPr>
          <a:xfrm flipV="1">
            <a:off x="6539063" y="5940497"/>
            <a:ext cx="0" cy="209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65C130-B4F5-417D-AB63-1741A55E524D}"/>
              </a:ext>
            </a:extLst>
          </p:cNvPr>
          <p:cNvCxnSpPr>
            <a:cxnSpLocks/>
          </p:cNvCxnSpPr>
          <p:nvPr/>
        </p:nvCxnSpPr>
        <p:spPr>
          <a:xfrm>
            <a:off x="5286892" y="6149978"/>
            <a:ext cx="1260531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234798-1162-479D-BE1C-B33BF925AF43}"/>
              </a:ext>
            </a:extLst>
          </p:cNvPr>
          <p:cNvCxnSpPr>
            <a:cxnSpLocks/>
          </p:cNvCxnSpPr>
          <p:nvPr/>
        </p:nvCxnSpPr>
        <p:spPr>
          <a:xfrm flipH="1" flipV="1">
            <a:off x="8075541" y="4719667"/>
            <a:ext cx="2076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C9F1D7-2EF2-4FF0-8424-F01A0A3CA342}"/>
              </a:ext>
            </a:extLst>
          </p:cNvPr>
          <p:cNvCxnSpPr>
            <a:cxnSpLocks/>
          </p:cNvCxnSpPr>
          <p:nvPr/>
        </p:nvCxnSpPr>
        <p:spPr>
          <a:xfrm flipH="1">
            <a:off x="8649478" y="4954555"/>
            <a:ext cx="1938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C2D9AF-8A71-46B2-AD46-13C35943CED7}"/>
              </a:ext>
            </a:extLst>
          </p:cNvPr>
          <p:cNvCxnSpPr>
            <a:cxnSpLocks/>
          </p:cNvCxnSpPr>
          <p:nvPr/>
        </p:nvCxnSpPr>
        <p:spPr>
          <a:xfrm flipH="1" flipV="1">
            <a:off x="8502269" y="1931813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343458-606D-419D-8A8C-CD105584FD25}"/>
              </a:ext>
            </a:extLst>
          </p:cNvPr>
          <p:cNvCxnSpPr>
            <a:cxnSpLocks/>
          </p:cNvCxnSpPr>
          <p:nvPr/>
        </p:nvCxnSpPr>
        <p:spPr>
          <a:xfrm flipH="1" flipV="1">
            <a:off x="8247121" y="1923757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F5B9BA-7316-4CAB-8E71-6961B3B9DA8E}"/>
              </a:ext>
            </a:extLst>
          </p:cNvPr>
          <p:cNvCxnSpPr/>
          <p:nvPr/>
        </p:nvCxnSpPr>
        <p:spPr>
          <a:xfrm>
            <a:off x="8266923" y="1442136"/>
            <a:ext cx="0" cy="452534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FB37B6C-BCA8-43FA-9354-E6953A2490FF}"/>
              </a:ext>
            </a:extLst>
          </p:cNvPr>
          <p:cNvCxnSpPr/>
          <p:nvPr/>
        </p:nvCxnSpPr>
        <p:spPr>
          <a:xfrm>
            <a:off x="6608154" y="1460050"/>
            <a:ext cx="0" cy="452534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323324C-B5B2-48DA-BBA6-C667DB24F7D5}"/>
              </a:ext>
            </a:extLst>
          </p:cNvPr>
          <p:cNvSpPr txBox="1"/>
          <p:nvPr/>
        </p:nvSpPr>
        <p:spPr>
          <a:xfrm>
            <a:off x="6562563" y="5788802"/>
            <a:ext cx="151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Axis Tier start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9FD932-6E35-4CCD-A7F3-4209014C9795}"/>
              </a:ext>
            </a:extLst>
          </p:cNvPr>
          <p:cNvSpPr/>
          <p:nvPr/>
        </p:nvSpPr>
        <p:spPr>
          <a:xfrm>
            <a:off x="5203251" y="558377"/>
            <a:ext cx="1401793" cy="659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(1)</a:t>
            </a:r>
          </a:p>
        </p:txBody>
      </p:sp>
    </p:spTree>
    <p:extLst>
      <p:ext uri="{BB962C8B-B14F-4D97-AF65-F5344CB8AC3E}">
        <p14:creationId xmlns:p14="http://schemas.microsoft.com/office/powerpoint/2010/main" val="2111558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Band.Margins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91639" cy="4351338"/>
          </a:xfrm>
        </p:spPr>
        <p:txBody>
          <a:bodyPr/>
          <a:lstStyle/>
          <a:p>
            <a:r>
              <a:rPr lang="en-GB" b="1" dirty="0"/>
              <a:t>Top</a:t>
            </a:r>
            <a:r>
              <a:rPr lang="en-GB" dirty="0"/>
              <a:t> is the displacement from the parallel along the normal</a:t>
            </a:r>
          </a:p>
          <a:p>
            <a:r>
              <a:rPr lang="en-GB" b="1" dirty="0"/>
              <a:t>Bottom</a:t>
            </a:r>
            <a:r>
              <a:rPr lang="en-GB" dirty="0"/>
              <a:t> is displacement from the parallel along the negative of the normal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A642C2-3549-41F1-9067-A12A793D7077}"/>
              </a:ext>
            </a:extLst>
          </p:cNvPr>
          <p:cNvSpPr/>
          <p:nvPr/>
        </p:nvSpPr>
        <p:spPr>
          <a:xfrm>
            <a:off x="6968940" y="1914708"/>
            <a:ext cx="4085439" cy="3607266"/>
          </a:xfrm>
          <a:prstGeom prst="rect">
            <a:avLst/>
          </a:prstGeom>
          <a:solidFill>
            <a:srgbClr val="E3C7EB"/>
          </a:solidFill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                         PLOT AREA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0FED7-EE4E-419A-B230-3C10360B53ED}"/>
              </a:ext>
            </a:extLst>
          </p:cNvPr>
          <p:cNvSpPr/>
          <p:nvPr/>
        </p:nvSpPr>
        <p:spPr>
          <a:xfrm>
            <a:off x="6139543" y="1913248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(0/0)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8B2025-F4E3-451C-A616-D300BA811087}"/>
              </a:ext>
            </a:extLst>
          </p:cNvPr>
          <p:cNvSpPr/>
          <p:nvPr/>
        </p:nvSpPr>
        <p:spPr>
          <a:xfrm>
            <a:off x="806164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(0/0)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67C9BF-3915-4FB8-BA27-19AC40498F8C}"/>
              </a:ext>
            </a:extLst>
          </p:cNvPr>
          <p:cNvSpPr/>
          <p:nvPr/>
        </p:nvSpPr>
        <p:spPr>
          <a:xfrm>
            <a:off x="767078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(1/1)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98DA67-8596-47B9-A2B3-4A5250663DAA}"/>
              </a:ext>
            </a:extLst>
          </p:cNvPr>
          <p:cNvSpPr/>
          <p:nvPr/>
        </p:nvSpPr>
        <p:spPr>
          <a:xfrm>
            <a:off x="5674040" y="1911787"/>
            <a:ext cx="465503" cy="3611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(1/1)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0E3739-B046-4FAF-990F-F3FD45EBCA28}"/>
              </a:ext>
            </a:extLst>
          </p:cNvPr>
          <p:cNvSpPr/>
          <p:nvPr/>
        </p:nvSpPr>
        <p:spPr>
          <a:xfrm>
            <a:off x="5203252" y="1220934"/>
            <a:ext cx="1401793" cy="69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(0)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E5CA57-D1CE-4CF3-B80C-E5EE23F3BE00}"/>
              </a:ext>
            </a:extLst>
          </p:cNvPr>
          <p:cNvSpPr/>
          <p:nvPr/>
        </p:nvSpPr>
        <p:spPr>
          <a:xfrm>
            <a:off x="8452508" y="1923757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(-1/-1)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BAFBFB-3B81-4D11-AD49-E3E8235AFAAD}"/>
              </a:ext>
            </a:extLst>
          </p:cNvPr>
          <p:cNvSpPr txBox="1"/>
          <p:nvPr/>
        </p:nvSpPr>
        <p:spPr>
          <a:xfrm>
            <a:off x="7503746" y="1072804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Crossing Point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2D8F1E3-4A78-4B37-B714-BD7757542776}"/>
              </a:ext>
            </a:extLst>
          </p:cNvPr>
          <p:cNvSpPr/>
          <p:nvPr/>
        </p:nvSpPr>
        <p:spPr>
          <a:xfrm>
            <a:off x="5206482" y="5524896"/>
            <a:ext cx="1398564" cy="652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Far (0)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011116-4987-46AB-953D-5B2D3F786226}"/>
              </a:ext>
            </a:extLst>
          </p:cNvPr>
          <p:cNvSpPr/>
          <p:nvPr/>
        </p:nvSpPr>
        <p:spPr>
          <a:xfrm>
            <a:off x="5203251" y="1919092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(2/2)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A9F7D6-D824-4500-9C59-AADD720A2C7B}"/>
              </a:ext>
            </a:extLst>
          </p:cNvPr>
          <p:cNvCxnSpPr>
            <a:cxnSpLocks/>
          </p:cNvCxnSpPr>
          <p:nvPr/>
        </p:nvCxnSpPr>
        <p:spPr>
          <a:xfrm flipH="1">
            <a:off x="5467739" y="2741825"/>
            <a:ext cx="2010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B24033-9D14-40B6-A73B-4821CDA1B2BD}"/>
              </a:ext>
            </a:extLst>
          </p:cNvPr>
          <p:cNvCxnSpPr>
            <a:cxnSpLocks/>
          </p:cNvCxnSpPr>
          <p:nvPr/>
        </p:nvCxnSpPr>
        <p:spPr>
          <a:xfrm flipH="1" flipV="1">
            <a:off x="5650093" y="1919092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0F2B604-F997-4128-B3A3-9F06DF631243}"/>
              </a:ext>
            </a:extLst>
          </p:cNvPr>
          <p:cNvSpPr txBox="1"/>
          <p:nvPr/>
        </p:nvSpPr>
        <p:spPr>
          <a:xfrm>
            <a:off x="5160089" y="237249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Normal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1A150B-641E-48F1-91AA-E18E90332A09}"/>
              </a:ext>
            </a:extLst>
          </p:cNvPr>
          <p:cNvSpPr txBox="1"/>
          <p:nvPr/>
        </p:nvSpPr>
        <p:spPr>
          <a:xfrm rot="16200000">
            <a:off x="5037018" y="4779094"/>
            <a:ext cx="86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Parallel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CBE535-0F4A-4D2A-9F15-297C344654DF}"/>
              </a:ext>
            </a:extLst>
          </p:cNvPr>
          <p:cNvCxnSpPr>
            <a:cxnSpLocks/>
          </p:cNvCxnSpPr>
          <p:nvPr/>
        </p:nvCxnSpPr>
        <p:spPr>
          <a:xfrm flipH="1" flipV="1">
            <a:off x="6499242" y="1558212"/>
            <a:ext cx="2" cy="272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6D01A9-EEF3-4FA4-A544-D44D7F3D2A86}"/>
              </a:ext>
            </a:extLst>
          </p:cNvPr>
          <p:cNvCxnSpPr>
            <a:cxnSpLocks/>
          </p:cNvCxnSpPr>
          <p:nvPr/>
        </p:nvCxnSpPr>
        <p:spPr>
          <a:xfrm>
            <a:off x="5295506" y="1830284"/>
            <a:ext cx="1243557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B1650B-FE1C-46C9-8EBA-0ED03BFC7023}"/>
              </a:ext>
            </a:extLst>
          </p:cNvPr>
          <p:cNvCxnSpPr>
            <a:cxnSpLocks/>
          </p:cNvCxnSpPr>
          <p:nvPr/>
        </p:nvCxnSpPr>
        <p:spPr>
          <a:xfrm flipV="1">
            <a:off x="6539063" y="5940497"/>
            <a:ext cx="0" cy="209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6FF856E-00C3-498D-9E58-CCBA60325E06}"/>
              </a:ext>
            </a:extLst>
          </p:cNvPr>
          <p:cNvCxnSpPr>
            <a:cxnSpLocks/>
          </p:cNvCxnSpPr>
          <p:nvPr/>
        </p:nvCxnSpPr>
        <p:spPr>
          <a:xfrm flipH="1" flipV="1">
            <a:off x="8075541" y="4719667"/>
            <a:ext cx="2076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CBEC99-79A6-484A-9E0F-B1ACBD8A2D56}"/>
              </a:ext>
            </a:extLst>
          </p:cNvPr>
          <p:cNvCxnSpPr>
            <a:cxnSpLocks/>
          </p:cNvCxnSpPr>
          <p:nvPr/>
        </p:nvCxnSpPr>
        <p:spPr>
          <a:xfrm flipH="1">
            <a:off x="8649478" y="4954555"/>
            <a:ext cx="1938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33F702F-7FFE-4D23-8780-67D49AA474BD}"/>
              </a:ext>
            </a:extLst>
          </p:cNvPr>
          <p:cNvCxnSpPr>
            <a:cxnSpLocks/>
          </p:cNvCxnSpPr>
          <p:nvPr/>
        </p:nvCxnSpPr>
        <p:spPr>
          <a:xfrm flipH="1" flipV="1">
            <a:off x="8502269" y="1931813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774CF6-254A-4C91-BB73-701BA164DEDD}"/>
              </a:ext>
            </a:extLst>
          </p:cNvPr>
          <p:cNvCxnSpPr>
            <a:cxnSpLocks/>
          </p:cNvCxnSpPr>
          <p:nvPr/>
        </p:nvCxnSpPr>
        <p:spPr>
          <a:xfrm flipH="1" flipV="1">
            <a:off x="8247121" y="1923757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C24E633-D57C-485D-A139-45AFAFD9EB75}"/>
              </a:ext>
            </a:extLst>
          </p:cNvPr>
          <p:cNvCxnSpPr/>
          <p:nvPr/>
        </p:nvCxnSpPr>
        <p:spPr>
          <a:xfrm>
            <a:off x="8266923" y="1442136"/>
            <a:ext cx="0" cy="452534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46E6823-FDF7-47D4-AE49-5CCD1A92F234}"/>
              </a:ext>
            </a:extLst>
          </p:cNvPr>
          <p:cNvCxnSpPr/>
          <p:nvPr/>
        </p:nvCxnSpPr>
        <p:spPr>
          <a:xfrm>
            <a:off x="6608154" y="1460050"/>
            <a:ext cx="0" cy="452534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1A503F5-9512-4390-BD07-FCBD7F6C9FFC}"/>
              </a:ext>
            </a:extLst>
          </p:cNvPr>
          <p:cNvSpPr txBox="1"/>
          <p:nvPr/>
        </p:nvSpPr>
        <p:spPr>
          <a:xfrm>
            <a:off x="6562563" y="5788802"/>
            <a:ext cx="151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Axis Tier start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35508B-1DB2-4185-97AB-EC03CEFAE664}"/>
              </a:ext>
            </a:extLst>
          </p:cNvPr>
          <p:cNvCxnSpPr>
            <a:cxnSpLocks/>
          </p:cNvCxnSpPr>
          <p:nvPr/>
        </p:nvCxnSpPr>
        <p:spPr>
          <a:xfrm flipV="1">
            <a:off x="5160089" y="1256165"/>
            <a:ext cx="0" cy="56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2761E-0399-4E6A-B3B7-92682EA91907}"/>
              </a:ext>
            </a:extLst>
          </p:cNvPr>
          <p:cNvCxnSpPr>
            <a:cxnSpLocks/>
          </p:cNvCxnSpPr>
          <p:nvPr/>
        </p:nvCxnSpPr>
        <p:spPr>
          <a:xfrm>
            <a:off x="5163200" y="1819407"/>
            <a:ext cx="0" cy="13069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7B2146A-3A38-43EE-94DF-1F62237018F7}"/>
              </a:ext>
            </a:extLst>
          </p:cNvPr>
          <p:cNvSpPr txBox="1"/>
          <p:nvPr/>
        </p:nvSpPr>
        <p:spPr>
          <a:xfrm>
            <a:off x="4547482" y="1385162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91DB5D-CB80-4FEC-B00C-922041515BEA}"/>
              </a:ext>
            </a:extLst>
          </p:cNvPr>
          <p:cNvSpPr txBox="1"/>
          <p:nvPr/>
        </p:nvSpPr>
        <p:spPr>
          <a:xfrm>
            <a:off x="4208968" y="1747147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Bottom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34FD6F4-0EC6-495A-A1BA-44A1FF4E77B1}"/>
              </a:ext>
            </a:extLst>
          </p:cNvPr>
          <p:cNvCxnSpPr>
            <a:cxnSpLocks/>
          </p:cNvCxnSpPr>
          <p:nvPr/>
        </p:nvCxnSpPr>
        <p:spPr>
          <a:xfrm>
            <a:off x="5286892" y="6149978"/>
            <a:ext cx="1260531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8D1E56D-DEFC-400C-ABE8-325CE2010E14}"/>
              </a:ext>
            </a:extLst>
          </p:cNvPr>
          <p:cNvSpPr/>
          <p:nvPr/>
        </p:nvSpPr>
        <p:spPr>
          <a:xfrm>
            <a:off x="5203251" y="558377"/>
            <a:ext cx="1401793" cy="659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(1)</a:t>
            </a:r>
          </a:p>
        </p:txBody>
      </p:sp>
    </p:spTree>
    <p:extLst>
      <p:ext uri="{BB962C8B-B14F-4D97-AF65-F5344CB8AC3E}">
        <p14:creationId xmlns:p14="http://schemas.microsoft.com/office/powerpoint/2010/main" val="2679468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Band.Margins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91639" cy="4351338"/>
          </a:xfrm>
        </p:spPr>
        <p:txBody>
          <a:bodyPr/>
          <a:lstStyle/>
          <a:p>
            <a:r>
              <a:rPr lang="en-GB" b="1" dirty="0"/>
              <a:t>Left</a:t>
            </a:r>
            <a:r>
              <a:rPr lang="en-GB" dirty="0"/>
              <a:t> is the displacement from the start of the parallel</a:t>
            </a:r>
          </a:p>
          <a:p>
            <a:r>
              <a:rPr lang="en-GB" b="1" dirty="0"/>
              <a:t>Right</a:t>
            </a:r>
            <a:r>
              <a:rPr lang="en-GB" dirty="0"/>
              <a:t> is the displacement from the end of the parallel</a:t>
            </a:r>
          </a:p>
          <a:p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A642C2-3549-41F1-9067-A12A793D7077}"/>
              </a:ext>
            </a:extLst>
          </p:cNvPr>
          <p:cNvSpPr/>
          <p:nvPr/>
        </p:nvSpPr>
        <p:spPr>
          <a:xfrm>
            <a:off x="6968940" y="1914708"/>
            <a:ext cx="4085439" cy="3607266"/>
          </a:xfrm>
          <a:prstGeom prst="rect">
            <a:avLst/>
          </a:prstGeom>
          <a:solidFill>
            <a:srgbClr val="E3C7EB"/>
          </a:solidFill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                         PLOT AREA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0FED7-EE4E-419A-B230-3C10360B53ED}"/>
              </a:ext>
            </a:extLst>
          </p:cNvPr>
          <p:cNvSpPr/>
          <p:nvPr/>
        </p:nvSpPr>
        <p:spPr>
          <a:xfrm>
            <a:off x="6139543" y="1913248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(0/0)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8B2025-F4E3-451C-A616-D300BA811087}"/>
              </a:ext>
            </a:extLst>
          </p:cNvPr>
          <p:cNvSpPr/>
          <p:nvPr/>
        </p:nvSpPr>
        <p:spPr>
          <a:xfrm>
            <a:off x="806164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(0/0)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67C9BF-3915-4FB8-BA27-19AC40498F8C}"/>
              </a:ext>
            </a:extLst>
          </p:cNvPr>
          <p:cNvSpPr/>
          <p:nvPr/>
        </p:nvSpPr>
        <p:spPr>
          <a:xfrm>
            <a:off x="767078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(1/1)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98DA67-8596-47B9-A2B3-4A5250663DAA}"/>
              </a:ext>
            </a:extLst>
          </p:cNvPr>
          <p:cNvSpPr/>
          <p:nvPr/>
        </p:nvSpPr>
        <p:spPr>
          <a:xfrm>
            <a:off x="5674040" y="1911787"/>
            <a:ext cx="465503" cy="3611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(1/1)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0E3739-B046-4FAF-990F-F3FD45EBCA28}"/>
              </a:ext>
            </a:extLst>
          </p:cNvPr>
          <p:cNvSpPr/>
          <p:nvPr/>
        </p:nvSpPr>
        <p:spPr>
          <a:xfrm>
            <a:off x="4974772" y="1220934"/>
            <a:ext cx="1844081" cy="69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(0)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E5CA57-D1CE-4CF3-B80C-E5EE23F3BE00}"/>
              </a:ext>
            </a:extLst>
          </p:cNvPr>
          <p:cNvSpPr/>
          <p:nvPr/>
        </p:nvSpPr>
        <p:spPr>
          <a:xfrm>
            <a:off x="8452508" y="1923757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(-1/-1)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BAFBFB-3B81-4D11-AD49-E3E8235AFAAD}"/>
              </a:ext>
            </a:extLst>
          </p:cNvPr>
          <p:cNvSpPr txBox="1"/>
          <p:nvPr/>
        </p:nvSpPr>
        <p:spPr>
          <a:xfrm>
            <a:off x="7503746" y="1072804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Crossing Point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2D8F1E3-4A78-4B37-B714-BD7757542776}"/>
              </a:ext>
            </a:extLst>
          </p:cNvPr>
          <p:cNvSpPr/>
          <p:nvPr/>
        </p:nvSpPr>
        <p:spPr>
          <a:xfrm>
            <a:off x="5206482" y="5524895"/>
            <a:ext cx="1398564" cy="652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Far (0)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612A28F-73EC-4B22-A556-4E3A8F5B2607}"/>
              </a:ext>
            </a:extLst>
          </p:cNvPr>
          <p:cNvSpPr/>
          <p:nvPr/>
        </p:nvSpPr>
        <p:spPr>
          <a:xfrm>
            <a:off x="5203251" y="558377"/>
            <a:ext cx="1401793" cy="659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(1)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011116-4987-46AB-953D-5B2D3F786226}"/>
              </a:ext>
            </a:extLst>
          </p:cNvPr>
          <p:cNvSpPr/>
          <p:nvPr/>
        </p:nvSpPr>
        <p:spPr>
          <a:xfrm>
            <a:off x="5203251" y="1919092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(2/2)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A9F7D6-D824-4500-9C59-AADD720A2C7B}"/>
              </a:ext>
            </a:extLst>
          </p:cNvPr>
          <p:cNvCxnSpPr>
            <a:cxnSpLocks/>
          </p:cNvCxnSpPr>
          <p:nvPr/>
        </p:nvCxnSpPr>
        <p:spPr>
          <a:xfrm flipH="1">
            <a:off x="5467739" y="2741825"/>
            <a:ext cx="2010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B24033-9D14-40B6-A73B-4821CDA1B2BD}"/>
              </a:ext>
            </a:extLst>
          </p:cNvPr>
          <p:cNvCxnSpPr>
            <a:cxnSpLocks/>
          </p:cNvCxnSpPr>
          <p:nvPr/>
        </p:nvCxnSpPr>
        <p:spPr>
          <a:xfrm flipH="1" flipV="1">
            <a:off x="5650093" y="1919092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0F2B604-F997-4128-B3A3-9F06DF631243}"/>
              </a:ext>
            </a:extLst>
          </p:cNvPr>
          <p:cNvSpPr txBox="1"/>
          <p:nvPr/>
        </p:nvSpPr>
        <p:spPr>
          <a:xfrm>
            <a:off x="5160089" y="237249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Normal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1A150B-641E-48F1-91AA-E18E90332A09}"/>
              </a:ext>
            </a:extLst>
          </p:cNvPr>
          <p:cNvSpPr txBox="1"/>
          <p:nvPr/>
        </p:nvSpPr>
        <p:spPr>
          <a:xfrm rot="16200000">
            <a:off x="5037018" y="4779094"/>
            <a:ext cx="86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Parallel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CBE535-0F4A-4D2A-9F15-297C344654DF}"/>
              </a:ext>
            </a:extLst>
          </p:cNvPr>
          <p:cNvCxnSpPr>
            <a:cxnSpLocks/>
          </p:cNvCxnSpPr>
          <p:nvPr/>
        </p:nvCxnSpPr>
        <p:spPr>
          <a:xfrm flipH="1" flipV="1">
            <a:off x="6499242" y="1558212"/>
            <a:ext cx="2" cy="272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6D01A9-EEF3-4FA4-A544-D44D7F3D2A86}"/>
              </a:ext>
            </a:extLst>
          </p:cNvPr>
          <p:cNvCxnSpPr>
            <a:cxnSpLocks/>
          </p:cNvCxnSpPr>
          <p:nvPr/>
        </p:nvCxnSpPr>
        <p:spPr>
          <a:xfrm flipV="1">
            <a:off x="5203251" y="1830284"/>
            <a:ext cx="1335812" cy="1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B1650B-FE1C-46C9-8EBA-0ED03BFC7023}"/>
              </a:ext>
            </a:extLst>
          </p:cNvPr>
          <p:cNvCxnSpPr>
            <a:cxnSpLocks/>
          </p:cNvCxnSpPr>
          <p:nvPr/>
        </p:nvCxnSpPr>
        <p:spPr>
          <a:xfrm flipV="1">
            <a:off x="6539063" y="5949827"/>
            <a:ext cx="0" cy="209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6FF856E-00C3-498D-9E58-CCBA60325E06}"/>
              </a:ext>
            </a:extLst>
          </p:cNvPr>
          <p:cNvCxnSpPr>
            <a:cxnSpLocks/>
          </p:cNvCxnSpPr>
          <p:nvPr/>
        </p:nvCxnSpPr>
        <p:spPr>
          <a:xfrm flipH="1" flipV="1">
            <a:off x="8075541" y="4719667"/>
            <a:ext cx="2076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CBEC99-79A6-484A-9E0F-B1ACBD8A2D56}"/>
              </a:ext>
            </a:extLst>
          </p:cNvPr>
          <p:cNvCxnSpPr>
            <a:cxnSpLocks/>
          </p:cNvCxnSpPr>
          <p:nvPr/>
        </p:nvCxnSpPr>
        <p:spPr>
          <a:xfrm flipH="1">
            <a:off x="8649478" y="4954555"/>
            <a:ext cx="1938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33F702F-7FFE-4D23-8780-67D49AA474BD}"/>
              </a:ext>
            </a:extLst>
          </p:cNvPr>
          <p:cNvCxnSpPr>
            <a:cxnSpLocks/>
          </p:cNvCxnSpPr>
          <p:nvPr/>
        </p:nvCxnSpPr>
        <p:spPr>
          <a:xfrm flipH="1" flipV="1">
            <a:off x="8502269" y="1931813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774CF6-254A-4C91-BB73-701BA164DEDD}"/>
              </a:ext>
            </a:extLst>
          </p:cNvPr>
          <p:cNvCxnSpPr>
            <a:cxnSpLocks/>
          </p:cNvCxnSpPr>
          <p:nvPr/>
        </p:nvCxnSpPr>
        <p:spPr>
          <a:xfrm flipH="1" flipV="1">
            <a:off x="8247121" y="1923757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C24E633-D57C-485D-A139-45AFAFD9EB75}"/>
              </a:ext>
            </a:extLst>
          </p:cNvPr>
          <p:cNvCxnSpPr/>
          <p:nvPr/>
        </p:nvCxnSpPr>
        <p:spPr>
          <a:xfrm>
            <a:off x="8266923" y="1442136"/>
            <a:ext cx="0" cy="452534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46E6823-FDF7-47D4-AE49-5CCD1A92F234}"/>
              </a:ext>
            </a:extLst>
          </p:cNvPr>
          <p:cNvCxnSpPr/>
          <p:nvPr/>
        </p:nvCxnSpPr>
        <p:spPr>
          <a:xfrm>
            <a:off x="6608154" y="1460050"/>
            <a:ext cx="0" cy="452534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1A503F5-9512-4390-BD07-FCBD7F6C9FFC}"/>
              </a:ext>
            </a:extLst>
          </p:cNvPr>
          <p:cNvSpPr txBox="1"/>
          <p:nvPr/>
        </p:nvSpPr>
        <p:spPr>
          <a:xfrm>
            <a:off x="6562563" y="5788802"/>
            <a:ext cx="151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Axis Tier start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35508B-1DB2-4185-97AB-EC03CEFAE664}"/>
              </a:ext>
            </a:extLst>
          </p:cNvPr>
          <p:cNvCxnSpPr>
            <a:cxnSpLocks/>
          </p:cNvCxnSpPr>
          <p:nvPr/>
        </p:nvCxnSpPr>
        <p:spPr>
          <a:xfrm flipH="1">
            <a:off x="4974773" y="1456293"/>
            <a:ext cx="208229" cy="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2761E-0399-4E6A-B3B7-92682EA91907}"/>
              </a:ext>
            </a:extLst>
          </p:cNvPr>
          <p:cNvCxnSpPr>
            <a:cxnSpLocks/>
          </p:cNvCxnSpPr>
          <p:nvPr/>
        </p:nvCxnSpPr>
        <p:spPr>
          <a:xfrm>
            <a:off x="6605044" y="1442136"/>
            <a:ext cx="26357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7B2146A-3A38-43EE-94DF-1F62237018F7}"/>
              </a:ext>
            </a:extLst>
          </p:cNvPr>
          <p:cNvSpPr txBox="1"/>
          <p:nvPr/>
        </p:nvSpPr>
        <p:spPr>
          <a:xfrm>
            <a:off x="4518358" y="1136875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Left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91DB5D-CB80-4FEC-B00C-922041515BEA}"/>
              </a:ext>
            </a:extLst>
          </p:cNvPr>
          <p:cNvSpPr txBox="1"/>
          <p:nvPr/>
        </p:nvSpPr>
        <p:spPr>
          <a:xfrm>
            <a:off x="6626326" y="1008919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Right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2B4AB3-4751-4A55-82F0-A990B1108527}"/>
              </a:ext>
            </a:extLst>
          </p:cNvPr>
          <p:cNvCxnSpPr>
            <a:cxnSpLocks/>
          </p:cNvCxnSpPr>
          <p:nvPr/>
        </p:nvCxnSpPr>
        <p:spPr>
          <a:xfrm>
            <a:off x="5286892" y="6159308"/>
            <a:ext cx="1260531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663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BandPosition</a:t>
            </a:r>
            <a:r>
              <a:rPr lang="en-GB" b="1" dirty="0"/>
              <a:t> </a:t>
            </a:r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423848" cy="4351338"/>
          </a:xfrm>
        </p:spPr>
        <p:txBody>
          <a:bodyPr/>
          <a:lstStyle/>
          <a:p>
            <a:r>
              <a:rPr lang="en-GB" dirty="0"/>
              <a:t>Near bands positioned at top for Vertical axis, left for Horizontal axis</a:t>
            </a:r>
          </a:p>
          <a:p>
            <a:pPr lvl="1"/>
            <a:r>
              <a:rPr lang="en-GB" dirty="0"/>
              <a:t>Suitable for axis titles</a:t>
            </a:r>
          </a:p>
          <a:p>
            <a:pPr lvl="1"/>
            <a:r>
              <a:rPr lang="en-GB" dirty="0"/>
              <a:t>Can use X1,Y1,Y2 without conflict</a:t>
            </a:r>
          </a:p>
          <a:p>
            <a:r>
              <a:rPr lang="en-GB" dirty="0"/>
              <a:t>Far bands positions at bottom for Vertical axis, right for Horizontal axis</a:t>
            </a:r>
          </a:p>
          <a:p>
            <a:pPr lvl="1"/>
            <a:r>
              <a:rPr lang="en-GB" dirty="0"/>
              <a:t>Don’t anticipate people using them</a:t>
            </a:r>
          </a:p>
          <a:p>
            <a:r>
              <a:rPr lang="en-GB" dirty="0"/>
              <a:t>Side matches the </a:t>
            </a:r>
            <a:r>
              <a:rPr lang="en-GB" dirty="0" err="1"/>
              <a:t>AxisPosition</a:t>
            </a:r>
            <a:endParaRPr lang="en-GB" dirty="0"/>
          </a:p>
          <a:p>
            <a:pPr lvl="1"/>
            <a:r>
              <a:rPr lang="en-GB" dirty="0"/>
              <a:t>Extra width allows for label margins and band titles</a:t>
            </a:r>
          </a:p>
          <a:p>
            <a:r>
              <a:rPr lang="en-GB" dirty="0"/>
              <a:t>Explicitly described so as to permit non-axis-aligned bands for e.g. magnitude axes or triangle axes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201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F617-7449-47E8-B73B-43B1EC2F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E3F0-45C7-4CCB-82DE-33589189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TickBand</a:t>
            </a:r>
            <a:endParaRPr lang="en-GB" b="1" dirty="0"/>
          </a:p>
          <a:p>
            <a:pPr lvl="1"/>
            <a:r>
              <a:rPr lang="en-GB" dirty="0"/>
              <a:t>Renders ticks from one or more </a:t>
            </a:r>
            <a:r>
              <a:rPr lang="en-GB" b="1" dirty="0" err="1"/>
              <a:t>ITicks</a:t>
            </a:r>
            <a:endParaRPr lang="en-GB" dirty="0"/>
          </a:p>
          <a:p>
            <a:r>
              <a:rPr lang="en-GB" b="1" dirty="0" err="1"/>
              <a:t>TitleBand</a:t>
            </a:r>
            <a:endParaRPr lang="en-GB" b="1" dirty="0"/>
          </a:p>
          <a:p>
            <a:pPr lvl="1"/>
            <a:r>
              <a:rPr lang="en-GB" dirty="0"/>
              <a:t>Renders a plot type/sub-title/whatever</a:t>
            </a:r>
          </a:p>
          <a:p>
            <a:r>
              <a:rPr lang="en-GB" b="1" dirty="0" err="1"/>
              <a:t>LabelBand</a:t>
            </a:r>
            <a:endParaRPr lang="en-GB" b="1" dirty="0"/>
          </a:p>
          <a:p>
            <a:pPr lvl="1"/>
            <a:r>
              <a:rPr lang="en-GB" dirty="0"/>
              <a:t>Renders labels from one or more </a:t>
            </a:r>
            <a:r>
              <a:rPr lang="en-GB" b="1" dirty="0" err="1"/>
              <a:t>ITicks</a:t>
            </a:r>
            <a:endParaRPr lang="en-GB" dirty="0"/>
          </a:p>
          <a:p>
            <a:r>
              <a:rPr lang="en-GB" b="1" dirty="0" err="1"/>
              <a:t>CompoundBand</a:t>
            </a:r>
            <a:endParaRPr lang="en-GB" b="1" dirty="0"/>
          </a:p>
          <a:p>
            <a:pPr lvl="1"/>
            <a:r>
              <a:rPr lang="en-GB" dirty="0"/>
              <a:t>Contains other bands… and arranges them somehow</a:t>
            </a:r>
          </a:p>
          <a:p>
            <a:r>
              <a:rPr lang="en-GB" b="1" dirty="0" err="1"/>
              <a:t>GirdlineBand</a:t>
            </a:r>
            <a:r>
              <a:rPr lang="en-GB" b="1" dirty="0"/>
              <a:t> 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22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BandPosition</a:t>
            </a:r>
            <a:r>
              <a:rPr lang="en-GB" b="1" dirty="0"/>
              <a:t> </a:t>
            </a:r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423848" cy="4351338"/>
          </a:xfrm>
        </p:spPr>
        <p:txBody>
          <a:bodyPr>
            <a:normAutofit/>
          </a:bodyPr>
          <a:lstStyle/>
          <a:p>
            <a:r>
              <a:rPr lang="en-GB" dirty="0"/>
              <a:t>Do we need </a:t>
            </a:r>
            <a:r>
              <a:rPr lang="en-GB" b="1" dirty="0" err="1"/>
              <a:t>NearInline</a:t>
            </a:r>
            <a:r>
              <a:rPr lang="en-GB" dirty="0"/>
              <a:t> and </a:t>
            </a:r>
            <a:r>
              <a:rPr lang="en-GB" b="1" dirty="0" err="1"/>
              <a:t>FarInline</a:t>
            </a:r>
            <a:r>
              <a:rPr lang="en-GB" dirty="0"/>
              <a:t>? Do we kill </a:t>
            </a:r>
            <a:r>
              <a:rPr lang="en-GB" b="1" dirty="0"/>
              <a:t>Side</a:t>
            </a:r>
            <a:r>
              <a:rPr lang="en-GB" dirty="0"/>
              <a:t>?</a:t>
            </a:r>
          </a:p>
          <a:p>
            <a:r>
              <a:rPr lang="en-GB" dirty="0"/>
              <a:t>What do we do about default </a:t>
            </a:r>
            <a:r>
              <a:rPr lang="en-GB" dirty="0" err="1"/>
              <a:t>BandTiers</a:t>
            </a:r>
            <a:r>
              <a:rPr lang="en-GB" dirty="0"/>
              <a:t>? Need e.g. title after labels after ticks</a:t>
            </a:r>
          </a:p>
          <a:p>
            <a:pPr lvl="1"/>
            <a:r>
              <a:rPr lang="en-GB" dirty="0"/>
              <a:t>Probably best to provide a pre-fab ‘</a:t>
            </a:r>
            <a:r>
              <a:rPr lang="en-GB" dirty="0" err="1"/>
              <a:t>StandardBand</a:t>
            </a:r>
            <a:r>
              <a:rPr lang="en-GB" dirty="0"/>
              <a:t>’ that sets up the Tick/Label/Title bands internally with the correct internal bands</a:t>
            </a:r>
          </a:p>
          <a:p>
            <a:r>
              <a:rPr lang="en-GB" dirty="0"/>
              <a:t>Need to abstract away the band layout mechanism (need one for the Axis itself, one for </a:t>
            </a:r>
            <a:r>
              <a:rPr lang="en-GB" b="1" dirty="0" err="1"/>
              <a:t>CompoundBand</a:t>
            </a:r>
            <a:r>
              <a:rPr lang="en-GB" dirty="0"/>
              <a:t>)</a:t>
            </a:r>
          </a:p>
          <a:p>
            <a:r>
              <a:rPr lang="en-GB" dirty="0"/>
              <a:t>Put </a:t>
            </a:r>
            <a:r>
              <a:rPr lang="en-GB" dirty="0" err="1"/>
              <a:t>GridLines</a:t>
            </a:r>
            <a:r>
              <a:rPr lang="en-GB" dirty="0"/>
              <a:t> in a band? (e.g. </a:t>
            </a:r>
            <a:r>
              <a:rPr lang="en-GB" b="1" dirty="0" err="1"/>
              <a:t>BandPosition.PlotArea</a:t>
            </a:r>
            <a:r>
              <a:rPr lang="en-GB" dirty="0"/>
              <a:t> which is the intersection of clip bounds with the perpendicular axis)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16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2D2D-2963-4541-80DF-8F78883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Axis 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6C8-1682-43E1-9FE7-CEF703BA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Right now, we have a dozen different axes, most of which change one or more of the following:</a:t>
            </a:r>
          </a:p>
          <a:p>
            <a:pPr lvl="1"/>
            <a:r>
              <a:rPr lang="en-GB" dirty="0"/>
              <a:t>Formatting (e.g. </a:t>
            </a:r>
            <a:r>
              <a:rPr lang="en-GB" dirty="0" err="1"/>
              <a:t>DateTime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Tick location (e.g. Logarithmic, </a:t>
            </a:r>
            <a:r>
              <a:rPr lang="en-GB" dirty="0" err="1"/>
              <a:t>DateTime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Tick rendering (e.g. Category)</a:t>
            </a:r>
          </a:p>
          <a:p>
            <a:pPr lvl="1"/>
            <a:r>
              <a:rPr lang="en-GB" dirty="0"/>
              <a:t>The data ‘pre-transform’ (e.g. Logarithmic)</a:t>
            </a:r>
          </a:p>
          <a:p>
            <a:r>
              <a:rPr lang="en-GB" dirty="0"/>
              <a:t>New types are needed because we must override method in </a:t>
            </a:r>
            <a:r>
              <a:rPr lang="en-GB" b="1" dirty="0"/>
              <a:t>Axis</a:t>
            </a:r>
            <a:endParaRPr lang="en-GB" dirty="0"/>
          </a:p>
          <a:p>
            <a:pPr lvl="1"/>
            <a:r>
              <a:rPr lang="en-GB" dirty="0"/>
              <a:t>We might be happier if we could compose them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116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F2BA-F2A0-4EF3-AD89-B98ADD95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ITicks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E67F5-9D9D-475B-BFA1-DB376FC3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facilitate interrogability, keep a formal record of all ticks and labels in an </a:t>
            </a:r>
            <a:r>
              <a:rPr lang="en-GB" b="1" dirty="0" err="1"/>
              <a:t>ITicks</a:t>
            </a:r>
            <a:r>
              <a:rPr lang="en-GB" dirty="0"/>
              <a:t> instance</a:t>
            </a:r>
          </a:p>
          <a:p>
            <a:r>
              <a:rPr lang="en-GB" dirty="0"/>
              <a:t>Defers to an </a:t>
            </a:r>
            <a:r>
              <a:rPr lang="en-GB" b="1" dirty="0" err="1"/>
              <a:t>ITickLocator</a:t>
            </a:r>
            <a:r>
              <a:rPr lang="en-GB" dirty="0"/>
              <a:t> for finding the ticks themselves</a:t>
            </a:r>
          </a:p>
          <a:p>
            <a:r>
              <a:rPr lang="en-GB" dirty="0"/>
              <a:t>Not sure how to divide up ticks at the moment… I am tempted to suggest that major/minor/extra/whatever should be separate instances</a:t>
            </a:r>
          </a:p>
          <a:p>
            <a:pPr lvl="1"/>
            <a:r>
              <a:rPr lang="en-GB" dirty="0"/>
              <a:t>Provides logical separation and facilitates efficient rendering</a:t>
            </a:r>
          </a:p>
        </p:txBody>
      </p:sp>
    </p:spTree>
    <p:extLst>
      <p:ext uri="{BB962C8B-B14F-4D97-AF65-F5344CB8AC3E}">
        <p14:creationId xmlns:p14="http://schemas.microsoft.com/office/powerpoint/2010/main" val="877840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F2BA-F2A0-4EF3-AD89-B98ADD95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ITickLocator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E67F5-9D9D-475B-BFA1-DB376FC3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a start and end value and some </a:t>
            </a:r>
            <a:r>
              <a:rPr lang="en-GB" b="1" dirty="0" err="1"/>
              <a:t>ISpacingInfo</a:t>
            </a:r>
            <a:r>
              <a:rPr lang="en-GB" dirty="0"/>
              <a:t> (OSLT) determines where to place the ticks</a:t>
            </a:r>
          </a:p>
          <a:p>
            <a:pPr lvl="1"/>
            <a:r>
              <a:rPr lang="en-GB" dirty="0"/>
              <a:t>May be derived from properties in the axis itself, or some user-provided thing</a:t>
            </a:r>
          </a:p>
          <a:p>
            <a:r>
              <a:rPr lang="en-GB" dirty="0"/>
              <a:t>Goals in provided implementation(s)</a:t>
            </a:r>
          </a:p>
          <a:p>
            <a:pPr lvl="1"/>
            <a:r>
              <a:rPr lang="en-GB" dirty="0"/>
              <a:t>Support existing min/max step constraints</a:t>
            </a:r>
          </a:p>
          <a:p>
            <a:pPr lvl="1"/>
            <a:r>
              <a:rPr lang="en-GB" dirty="0"/>
              <a:t>Support non-zero offset</a:t>
            </a:r>
          </a:p>
          <a:p>
            <a:pPr lvl="1"/>
            <a:r>
              <a:rPr lang="en-GB" dirty="0"/>
              <a:t>Support minimum-tick-count</a:t>
            </a:r>
          </a:p>
          <a:p>
            <a:pPr lvl="1"/>
            <a:r>
              <a:rPr lang="en-GB" dirty="0"/>
              <a:t>Support tick ‘ranges’ (e.g. position label between ticks for e.g. time ranges)</a:t>
            </a:r>
          </a:p>
          <a:p>
            <a:pPr lvl="1"/>
            <a:r>
              <a:rPr lang="en-GB" dirty="0"/>
              <a:t>Natural defaults for provided data projections (e.g. logarithmic)</a:t>
            </a:r>
          </a:p>
        </p:txBody>
      </p:sp>
    </p:spTree>
    <p:extLst>
      <p:ext uri="{BB962C8B-B14F-4D97-AF65-F5344CB8AC3E}">
        <p14:creationId xmlns:p14="http://schemas.microsoft.com/office/powerpoint/2010/main" val="867500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7F2E-AEB4-4671-90CF-4BB1F86C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IViewInformation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538-C8A8-4E1D-B123-F15387A79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to provide all the information need for:</a:t>
            </a:r>
          </a:p>
          <a:p>
            <a:pPr lvl="1"/>
            <a:r>
              <a:rPr lang="en-GB" dirty="0"/>
              <a:t>Rendering</a:t>
            </a:r>
          </a:p>
          <a:p>
            <a:pPr lvl="1"/>
            <a:r>
              <a:rPr lang="en-GB" dirty="0"/>
              <a:t>Clipping</a:t>
            </a:r>
          </a:p>
          <a:p>
            <a:pPr lvl="1"/>
            <a:r>
              <a:rPr lang="en-GB" dirty="0"/>
              <a:t>Tick Generation</a:t>
            </a:r>
          </a:p>
          <a:p>
            <a:pPr lvl="1"/>
            <a:r>
              <a:rPr lang="en-GB" dirty="0"/>
              <a:t>User Interaction</a:t>
            </a:r>
          </a:p>
          <a:p>
            <a:pPr lvl="1"/>
            <a:r>
              <a:rPr lang="en-GB" dirty="0"/>
              <a:t>Knowing when it has changed</a:t>
            </a:r>
          </a:p>
          <a:p>
            <a:r>
              <a:rPr lang="en-GB" dirty="0"/>
              <a:t>Provides a minimal interface for constraints/slaving between axes</a:t>
            </a:r>
          </a:p>
        </p:txBody>
      </p:sp>
    </p:spTree>
    <p:extLst>
      <p:ext uri="{BB962C8B-B14F-4D97-AF65-F5344CB8AC3E}">
        <p14:creationId xmlns:p14="http://schemas.microsoft.com/office/powerpoint/2010/main" val="2866255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CA31-25E1-45D4-9B2B-5D7FD4B4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Hypothetical code example: linear axis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230C-5DF9-4184-A138-5CE3A8E54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29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var </a:t>
            </a:r>
            <a:r>
              <a:rPr lang="en-GB" dirty="0" err="1"/>
              <a:t>xaxis</a:t>
            </a:r>
            <a:r>
              <a:rPr lang="en-GB" dirty="0"/>
              <a:t> = new Axis&lt;double, Linear&gt;(new Linear(), new </a:t>
            </a:r>
            <a:r>
              <a:rPr lang="en-GB" dirty="0" err="1"/>
              <a:t>DefaultAxisBandLayout</a:t>
            </a:r>
            <a:r>
              <a:rPr lang="en-GB" dirty="0"/>
              <a:t>());</a:t>
            </a:r>
          </a:p>
          <a:p>
            <a:pPr marL="0" indent="0">
              <a:buNone/>
            </a:pPr>
            <a:r>
              <a:rPr lang="en-GB" dirty="0" err="1"/>
              <a:t>xaxis.Bands.Add</a:t>
            </a:r>
            <a:r>
              <a:rPr lang="en-GB" dirty="0"/>
              <a:t>(new </a:t>
            </a:r>
            <a:r>
              <a:rPr lang="en-GB" dirty="0" err="1"/>
              <a:t>GridLineBand</a:t>
            </a:r>
            <a:r>
              <a:rPr lang="en-GB" dirty="0"/>
              <a:t>() { </a:t>
            </a:r>
            <a:r>
              <a:rPr lang="en-GB" dirty="0" err="1"/>
              <a:t>Color</a:t>
            </a:r>
            <a:r>
              <a:rPr lang="en-GB" dirty="0"/>
              <a:t> = </a:t>
            </a:r>
            <a:r>
              <a:rPr lang="en-GB" dirty="0" err="1"/>
              <a:t>OxyColors.Blue</a:t>
            </a:r>
            <a:r>
              <a:rPr lang="en-GB" dirty="0"/>
              <a:t> });</a:t>
            </a:r>
          </a:p>
          <a:p>
            <a:pPr marL="0" indent="0">
              <a:buNone/>
            </a:pPr>
            <a:r>
              <a:rPr lang="en-GB" dirty="0"/>
              <a:t>var </a:t>
            </a:r>
            <a:r>
              <a:rPr lang="en-GB" dirty="0" err="1"/>
              <a:t>majorTicks</a:t>
            </a:r>
            <a:r>
              <a:rPr lang="en-GB" dirty="0"/>
              <a:t> = new </a:t>
            </a:r>
            <a:r>
              <a:rPr lang="en-GB" dirty="0" err="1"/>
              <a:t>MajorTicks</a:t>
            </a:r>
            <a:r>
              <a:rPr lang="en-GB" dirty="0"/>
              <a:t>(new </a:t>
            </a:r>
            <a:r>
              <a:rPr lang="en-GB" dirty="0" err="1"/>
              <a:t>LinearLocator</a:t>
            </a:r>
            <a:r>
              <a:rPr lang="en-GB" dirty="0"/>
              <a:t>() { Step = 1 } );</a:t>
            </a:r>
          </a:p>
          <a:p>
            <a:pPr marL="0" indent="0">
              <a:buNone/>
            </a:pPr>
            <a:r>
              <a:rPr lang="en-GB" dirty="0" err="1"/>
              <a:t>xaxis.Bands.Add</a:t>
            </a:r>
            <a:r>
              <a:rPr lang="en-GB" dirty="0"/>
              <a:t>(new </a:t>
            </a:r>
            <a:r>
              <a:rPr lang="en-GB" dirty="0" err="1"/>
              <a:t>TickBand</a:t>
            </a:r>
            <a:r>
              <a:rPr lang="en-GB" dirty="0"/>
              <a:t>(</a:t>
            </a:r>
            <a:r>
              <a:rPr lang="en-GB" dirty="0" err="1"/>
              <a:t>majorTicks</a:t>
            </a:r>
            <a:r>
              <a:rPr lang="en-GB" dirty="0"/>
              <a:t>) { Length = 5 });</a:t>
            </a:r>
          </a:p>
          <a:p>
            <a:pPr marL="0" indent="0">
              <a:buNone/>
            </a:pPr>
            <a:r>
              <a:rPr lang="en-GB" dirty="0" err="1"/>
              <a:t>xaxis.Bands.Add</a:t>
            </a:r>
            <a:r>
              <a:rPr lang="en-GB" dirty="0"/>
              <a:t>(new </a:t>
            </a:r>
            <a:r>
              <a:rPr lang="en-GB" dirty="0" err="1"/>
              <a:t>TickBand</a:t>
            </a:r>
            <a:r>
              <a:rPr lang="en-GB" dirty="0"/>
              <a:t>(new </a:t>
            </a:r>
            <a:r>
              <a:rPr lang="en-GB" dirty="0" err="1"/>
              <a:t>MinorTicks</a:t>
            </a:r>
            <a:r>
              <a:rPr lang="en-GB" dirty="0"/>
              <a:t>(</a:t>
            </a:r>
            <a:r>
              <a:rPr lang="en-GB" dirty="0" err="1"/>
              <a:t>majorTicks</a:t>
            </a:r>
            <a:r>
              <a:rPr lang="en-GB" dirty="0"/>
              <a:t>)));</a:t>
            </a:r>
          </a:p>
          <a:p>
            <a:pPr marL="0" indent="0">
              <a:buNone/>
            </a:pPr>
            <a:r>
              <a:rPr lang="en-GB" dirty="0" err="1"/>
              <a:t>xaxis.Bands.Add</a:t>
            </a:r>
            <a:r>
              <a:rPr lang="en-GB" dirty="0"/>
              <a:t>(new </a:t>
            </a:r>
            <a:r>
              <a:rPr lang="en-GB" dirty="0" err="1"/>
              <a:t>LabelBand</a:t>
            </a:r>
            <a:r>
              <a:rPr lang="en-GB" dirty="0"/>
              <a:t>(</a:t>
            </a:r>
            <a:r>
              <a:rPr lang="en-GB" dirty="0" err="1"/>
              <a:t>majorTicks</a:t>
            </a:r>
            <a:r>
              <a:rPr lang="en-GB" dirty="0"/>
              <a:t>));</a:t>
            </a:r>
          </a:p>
          <a:p>
            <a:pPr marL="0" indent="0">
              <a:buNone/>
            </a:pPr>
            <a:r>
              <a:rPr lang="en-GB" dirty="0" err="1"/>
              <a:t>xaxis.Bands.Add</a:t>
            </a:r>
            <a:r>
              <a:rPr lang="en-GB" dirty="0"/>
              <a:t>(new </a:t>
            </a:r>
            <a:r>
              <a:rPr lang="en-GB" dirty="0" err="1"/>
              <a:t>TitleBand</a:t>
            </a:r>
            <a:r>
              <a:rPr lang="en-GB" dirty="0"/>
              <a:t>(“X”) {Position = </a:t>
            </a:r>
            <a:r>
              <a:rPr lang="en-GB" dirty="0" err="1"/>
              <a:t>BandPosition.Side</a:t>
            </a:r>
            <a:r>
              <a:rPr lang="en-GB" dirty="0"/>
              <a:t> 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13E21-BE0B-41C1-AC59-92EA22A890EC}"/>
              </a:ext>
            </a:extLst>
          </p:cNvPr>
          <p:cNvSpPr txBox="1"/>
          <p:nvPr/>
        </p:nvSpPr>
        <p:spPr>
          <a:xfrm>
            <a:off x="4749281" y="6293238"/>
            <a:ext cx="592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imagine </a:t>
            </a:r>
            <a:r>
              <a:rPr lang="en-GB" dirty="0" err="1"/>
              <a:t>MinorTicks</a:t>
            </a:r>
            <a:r>
              <a:rPr lang="en-GB" dirty="0"/>
              <a:t> using the same locator as </a:t>
            </a:r>
            <a:r>
              <a:rPr lang="en-GB" dirty="0" err="1"/>
              <a:t>MajorTicks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83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2D2D-2963-4541-80DF-8F78883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 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6C8-1682-43E1-9FE7-CEF703BA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only have one non-linear axis, and that is </a:t>
            </a:r>
            <a:r>
              <a:rPr lang="en-GB" b="1" dirty="0" err="1"/>
              <a:t>LogarithmicAxis</a:t>
            </a:r>
            <a:endParaRPr lang="en-GB" b="1" dirty="0"/>
          </a:p>
          <a:p>
            <a:r>
              <a:rPr lang="en-GB" dirty="0"/>
              <a:t>A </a:t>
            </a:r>
            <a:r>
              <a:rPr lang="en-GB" i="1" dirty="0"/>
              <a:t>lot</a:t>
            </a:r>
            <a:r>
              <a:rPr lang="en-GB" dirty="0"/>
              <a:t> of work (and duplication) is required to implemented other non-linear axes, and it’s made hard by some key functionality being internal</a:t>
            </a:r>
          </a:p>
          <a:p>
            <a:r>
              <a:rPr lang="en-GB" b="1" dirty="0" err="1"/>
              <a:t>Axis.IsLogarithmic</a:t>
            </a:r>
            <a:r>
              <a:rPr lang="en-GB" dirty="0"/>
              <a:t> just doesn’t cut it for e.g. line annotations which may exist on other non-linear axes</a:t>
            </a:r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82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2D2D-2963-4541-80DF-8F78883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Axis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6C8-1682-43E1-9FE7-CEF703BA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the rendering code is internal, so consumers can’t just swap in additional functionality easily</a:t>
            </a:r>
          </a:p>
          <a:p>
            <a:r>
              <a:rPr lang="en-GB" dirty="0"/>
              <a:t>Lots of tangled margin/displacement management (e.g. where does the axis title go? It depends on everything else, but this is hard to see)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86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2D2D-2963-4541-80DF-8F78883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6C8-1682-43E1-9FE7-CEF703BA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a ‘composable’ axis, where we can swap out behaviours without needing to override stuff in </a:t>
            </a:r>
            <a:r>
              <a:rPr lang="en-GB" b="1" dirty="0"/>
              <a:t>Axes</a:t>
            </a:r>
          </a:p>
          <a:p>
            <a:pPr lvl="1"/>
            <a:r>
              <a:rPr lang="en-GB" dirty="0"/>
              <a:t>Tick location, Rendering, Formatting, Pre-transforms, Layout, (Bands)</a:t>
            </a:r>
          </a:p>
          <a:p>
            <a:r>
              <a:rPr lang="en-GB" dirty="0"/>
              <a:t>Provide better support for non-linear axes</a:t>
            </a:r>
          </a:p>
          <a:p>
            <a:r>
              <a:rPr lang="en-GB" dirty="0"/>
              <a:t>A constraints mechanism to support slaving, snapping, aspect ratio</a:t>
            </a:r>
          </a:p>
          <a:p>
            <a:r>
              <a:rPr lang="en-GB" dirty="0"/>
              <a:t>Provide a better </a:t>
            </a:r>
            <a:r>
              <a:rPr lang="en-GB" b="1" dirty="0" err="1"/>
              <a:t>IAxis</a:t>
            </a:r>
            <a:r>
              <a:rPr lang="en-GB" dirty="0"/>
              <a:t> abstraction for </a:t>
            </a:r>
            <a:r>
              <a:rPr lang="en-GB" b="1" dirty="0" err="1"/>
              <a:t>PlotModel</a:t>
            </a:r>
            <a:r>
              <a:rPr lang="en-GB" dirty="0"/>
              <a:t> to look at</a:t>
            </a:r>
          </a:p>
          <a:p>
            <a:r>
              <a:rPr lang="en-GB" dirty="0"/>
              <a:t>Separate logic, measuring, and rendering better, and make everything interrogable to facilitate extensibility</a:t>
            </a:r>
          </a:p>
        </p:txBody>
      </p:sp>
    </p:spTree>
    <p:extLst>
      <p:ext uri="{BB962C8B-B14F-4D97-AF65-F5344CB8AC3E}">
        <p14:creationId xmlns:p14="http://schemas.microsoft.com/office/powerpoint/2010/main" val="422546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2D2D-2963-4541-80DF-8F78883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Stretch Goals/Considerations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6C8-1682-43E1-9FE7-CEF703BA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Discontinuous axes</a:t>
            </a:r>
          </a:p>
          <a:p>
            <a:r>
              <a:rPr lang="en-GB" dirty="0"/>
              <a:t>Re-write existing axes as instances of the composable </a:t>
            </a:r>
            <a:r>
              <a:rPr lang="en-GB" b="1" dirty="0"/>
              <a:t>Axis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77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2D2D-2963-4541-80DF-8F78883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Composable </a:t>
            </a:r>
            <a:r>
              <a:rPr lang="en-GB" b="1" dirty="0"/>
              <a:t>Axis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6C8-1682-43E1-9FE7-CEF703BA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TProjection</a:t>
            </a:r>
            <a:r>
              <a:rPr lang="en-GB" b="1" dirty="0"/>
              <a:t>: </a:t>
            </a:r>
            <a:r>
              <a:rPr lang="en-GB" b="1" dirty="0" err="1"/>
              <a:t>IDataProjection</a:t>
            </a:r>
            <a:r>
              <a:rPr lang="en-GB" b="1" dirty="0"/>
              <a:t>&lt;</a:t>
            </a:r>
            <a:r>
              <a:rPr lang="en-GB" b="1" dirty="0" err="1"/>
              <a:t>TData</a:t>
            </a:r>
            <a:r>
              <a:rPr lang="en-GB" b="1" dirty="0"/>
              <a:t>&gt;</a:t>
            </a:r>
          </a:p>
          <a:p>
            <a:pPr lvl="1"/>
            <a:r>
              <a:rPr lang="en-GB" dirty="0"/>
              <a:t>maps </a:t>
            </a:r>
            <a:r>
              <a:rPr lang="en-GB" i="1" dirty="0"/>
              <a:t>Data space</a:t>
            </a:r>
            <a:r>
              <a:rPr lang="en-GB" dirty="0"/>
              <a:t> to </a:t>
            </a:r>
            <a:r>
              <a:rPr lang="en-GB" i="1" dirty="0"/>
              <a:t>Interaction space; t</a:t>
            </a:r>
            <a:r>
              <a:rPr lang="en-GB" dirty="0"/>
              <a:t>he axis itself maps </a:t>
            </a:r>
            <a:r>
              <a:rPr lang="en-GB" i="1" dirty="0"/>
              <a:t>Interaction space</a:t>
            </a:r>
            <a:r>
              <a:rPr lang="en-GB" dirty="0"/>
              <a:t> to </a:t>
            </a:r>
            <a:r>
              <a:rPr lang="en-GB" i="1" dirty="0"/>
              <a:t>Screen space </a:t>
            </a:r>
            <a:r>
              <a:rPr lang="en-GB" dirty="0"/>
              <a:t>(e.g. in </a:t>
            </a:r>
            <a:r>
              <a:rPr lang="en-GB" b="1" dirty="0"/>
              <a:t>Transform</a:t>
            </a:r>
            <a:r>
              <a:rPr lang="en-GB" dirty="0"/>
              <a:t>)</a:t>
            </a:r>
          </a:p>
          <a:p>
            <a:r>
              <a:rPr lang="en-GB" b="1" dirty="0"/>
              <a:t>Bands</a:t>
            </a:r>
            <a:endParaRPr lang="en-GB" dirty="0"/>
          </a:p>
          <a:p>
            <a:pPr lvl="1"/>
            <a:r>
              <a:rPr lang="en-GB" dirty="0" err="1"/>
              <a:t>Renderable</a:t>
            </a:r>
            <a:r>
              <a:rPr lang="en-GB" dirty="0"/>
              <a:t> regions of the axis, e.g. ticks, axis line, title, labels, data-labels</a:t>
            </a:r>
          </a:p>
          <a:p>
            <a:r>
              <a:rPr lang="en-GB" b="1" dirty="0"/>
              <a:t>Ticks</a:t>
            </a:r>
          </a:p>
          <a:p>
            <a:pPr lvl="1"/>
            <a:r>
              <a:rPr lang="en-GB" dirty="0"/>
              <a:t>Groups of ticks generated/supplied for the axis</a:t>
            </a:r>
          </a:p>
          <a:p>
            <a:r>
              <a:rPr lang="en-GB" b="1" dirty="0" err="1"/>
              <a:t>IViewInformation</a:t>
            </a:r>
            <a:endParaRPr lang="en-GB" b="1" dirty="0"/>
          </a:p>
          <a:p>
            <a:pPr lvl="1"/>
            <a:r>
              <a:rPr lang="en-GB" i="1" dirty="0"/>
              <a:t>Data</a:t>
            </a:r>
            <a:r>
              <a:rPr lang="en-GB" dirty="0"/>
              <a:t> and </a:t>
            </a:r>
            <a:r>
              <a:rPr lang="en-GB" i="1" dirty="0"/>
              <a:t>Interaction</a:t>
            </a:r>
            <a:r>
              <a:rPr lang="en-GB" dirty="0"/>
              <a:t> space min/max (with juicy events etc.)</a:t>
            </a:r>
            <a:endParaRPr lang="en-GB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91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D498E6-D9A1-42FF-985A-B74439A37273}"/>
              </a:ext>
            </a:extLst>
          </p:cNvPr>
          <p:cNvSpPr txBox="1"/>
          <p:nvPr/>
        </p:nvSpPr>
        <p:spPr>
          <a:xfrm>
            <a:off x="3554963" y="209938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(Composable) Axis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8CF42E-D123-44F6-8821-0D71EF445DA9}"/>
              </a:ext>
            </a:extLst>
          </p:cNvPr>
          <p:cNvSpPr txBox="1"/>
          <p:nvPr/>
        </p:nvSpPr>
        <p:spPr>
          <a:xfrm>
            <a:off x="2743674" y="368559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IBand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93D26-778A-4126-AD37-EE78EE5CA3C3}"/>
              </a:ext>
            </a:extLst>
          </p:cNvPr>
          <p:cNvSpPr txBox="1"/>
          <p:nvPr/>
        </p:nvSpPr>
        <p:spPr>
          <a:xfrm>
            <a:off x="1026252" y="5093650"/>
            <a:ext cx="14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BandPosition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155A2-67DD-4CE2-90B3-3EE8F3188E57}"/>
              </a:ext>
            </a:extLst>
          </p:cNvPr>
          <p:cNvSpPr txBox="1"/>
          <p:nvPr/>
        </p:nvSpPr>
        <p:spPr>
          <a:xfrm>
            <a:off x="627955" y="2099388"/>
            <a:ext cx="154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IBandArranger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DCACB2-2E42-42DC-881C-D59D2FDF8F2C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327646" y="3501789"/>
            <a:ext cx="202574" cy="1591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F48EE8-4F6B-4E61-B287-58DF0FB79A41}"/>
              </a:ext>
            </a:extLst>
          </p:cNvPr>
          <p:cNvCxnSpPr>
            <a:cxnSpLocks/>
          </p:cNvCxnSpPr>
          <p:nvPr/>
        </p:nvCxnSpPr>
        <p:spPr>
          <a:xfrm flipH="1">
            <a:off x="2119374" y="4048403"/>
            <a:ext cx="813112" cy="10452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40E55C-0EBC-4C23-82B6-B0B3CBE642D7}"/>
              </a:ext>
            </a:extLst>
          </p:cNvPr>
          <p:cNvCxnSpPr>
            <a:cxnSpLocks/>
          </p:cNvCxnSpPr>
          <p:nvPr/>
        </p:nvCxnSpPr>
        <p:spPr>
          <a:xfrm>
            <a:off x="10656085" y="578300"/>
            <a:ext cx="85789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2F0BEA-F703-43F5-AEFC-A6CE226053C7}"/>
              </a:ext>
            </a:extLst>
          </p:cNvPr>
          <p:cNvCxnSpPr>
            <a:cxnSpLocks/>
          </p:cNvCxnSpPr>
          <p:nvPr/>
        </p:nvCxnSpPr>
        <p:spPr>
          <a:xfrm>
            <a:off x="10683951" y="973223"/>
            <a:ext cx="85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CC9EBB-774D-44B8-9517-43ACD0C40937}"/>
              </a:ext>
            </a:extLst>
          </p:cNvPr>
          <p:cNvSpPr txBox="1"/>
          <p:nvPr/>
        </p:nvSpPr>
        <p:spPr>
          <a:xfrm>
            <a:off x="10579105" y="21188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Exposes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946186-9B00-419F-8142-F7C53C6EB385}"/>
              </a:ext>
            </a:extLst>
          </p:cNvPr>
          <p:cNvSpPr txBox="1"/>
          <p:nvPr/>
        </p:nvSpPr>
        <p:spPr>
          <a:xfrm>
            <a:off x="10579105" y="6068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Consumes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566A72-CF95-4998-B4DD-DC53DE302AFF}"/>
              </a:ext>
            </a:extLst>
          </p:cNvPr>
          <p:cNvCxnSpPr>
            <a:cxnSpLocks/>
          </p:cNvCxnSpPr>
          <p:nvPr/>
        </p:nvCxnSpPr>
        <p:spPr>
          <a:xfrm flipH="1">
            <a:off x="3233943" y="2468720"/>
            <a:ext cx="662474" cy="12330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5E095E-5C05-46C2-A831-4654B4390D77}"/>
              </a:ext>
            </a:extLst>
          </p:cNvPr>
          <p:cNvSpPr txBox="1"/>
          <p:nvPr/>
        </p:nvSpPr>
        <p:spPr>
          <a:xfrm>
            <a:off x="396269" y="3132457"/>
            <a:ext cx="18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AxisBandArranger</a:t>
            </a:r>
            <a:endParaRPr lang="en-GB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E7DC40-D0E8-4E6A-B020-085855B96F05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flipH="1">
            <a:off x="2173314" y="2284054"/>
            <a:ext cx="13816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880CD3-3F09-4A0F-BC67-FF06FF44687C}"/>
              </a:ext>
            </a:extLst>
          </p:cNvPr>
          <p:cNvCxnSpPr>
            <a:cxnSpLocks/>
          </p:cNvCxnSpPr>
          <p:nvPr/>
        </p:nvCxnSpPr>
        <p:spPr>
          <a:xfrm flipH="1">
            <a:off x="3321029" y="2499822"/>
            <a:ext cx="662474" cy="1233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22F4285-BD85-462D-81EC-8181A928B586}"/>
              </a:ext>
            </a:extLst>
          </p:cNvPr>
          <p:cNvCxnSpPr>
            <a:cxnSpLocks/>
            <a:stCxn id="38" idx="0"/>
            <a:endCxn id="12" idx="2"/>
          </p:cNvCxnSpPr>
          <p:nvPr/>
        </p:nvCxnSpPr>
        <p:spPr>
          <a:xfrm flipV="1">
            <a:off x="1327646" y="2468720"/>
            <a:ext cx="72989" cy="663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E7B0F6-0B6B-40F1-B720-EE30DA2CC10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39234" y="3500926"/>
            <a:ext cx="504440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AFF8FC6-06F0-4A1A-9DEE-A439D8F6EE46}"/>
              </a:ext>
            </a:extLst>
          </p:cNvPr>
          <p:cNvSpPr txBox="1"/>
          <p:nvPr/>
        </p:nvSpPr>
        <p:spPr>
          <a:xfrm>
            <a:off x="5057173" y="3690027"/>
            <a:ext cx="6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ITicks</a:t>
            </a:r>
            <a:endParaRPr lang="en-GB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94DD26-B742-458B-BA58-6154ECDAE7D4}"/>
              </a:ext>
            </a:extLst>
          </p:cNvPr>
          <p:cNvSpPr txBox="1"/>
          <p:nvPr/>
        </p:nvSpPr>
        <p:spPr>
          <a:xfrm>
            <a:off x="3774350" y="4178889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LabelBand</a:t>
            </a:r>
            <a:endParaRPr lang="en-GB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9C33653-FCD6-422B-ABAB-95E56A44AA17}"/>
              </a:ext>
            </a:extLst>
          </p:cNvPr>
          <p:cNvCxnSpPr>
            <a:cxnSpLocks/>
          </p:cNvCxnSpPr>
          <p:nvPr/>
        </p:nvCxnSpPr>
        <p:spPr>
          <a:xfrm flipH="1" flipV="1">
            <a:off x="3233944" y="4048404"/>
            <a:ext cx="807189" cy="11891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54DCE9-CC53-4B5F-902D-24C3441E1454}"/>
              </a:ext>
            </a:extLst>
          </p:cNvPr>
          <p:cNvCxnSpPr>
            <a:cxnSpLocks/>
          </p:cNvCxnSpPr>
          <p:nvPr/>
        </p:nvCxnSpPr>
        <p:spPr>
          <a:xfrm flipV="1">
            <a:off x="4576312" y="4088008"/>
            <a:ext cx="673089" cy="115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584FC46-FE16-466C-ABD6-FE682976A6A8}"/>
              </a:ext>
            </a:extLst>
          </p:cNvPr>
          <p:cNvSpPr txBox="1"/>
          <p:nvPr/>
        </p:nvSpPr>
        <p:spPr>
          <a:xfrm>
            <a:off x="3671023" y="290804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D3A4C60-6AA1-4D32-BA0E-7042E77FD3A0}"/>
              </a:ext>
            </a:extLst>
          </p:cNvPr>
          <p:cNvSpPr txBox="1"/>
          <p:nvPr/>
        </p:nvSpPr>
        <p:spPr>
          <a:xfrm>
            <a:off x="2786006" y="575760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TitleBand</a:t>
            </a:r>
            <a:endParaRPr lang="en-GB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81B9BA-B55A-4413-BC36-9C3E56C44675}"/>
              </a:ext>
            </a:extLst>
          </p:cNvPr>
          <p:cNvCxnSpPr>
            <a:cxnSpLocks/>
            <a:stCxn id="103" idx="0"/>
            <a:endCxn id="8" idx="2"/>
          </p:cNvCxnSpPr>
          <p:nvPr/>
        </p:nvCxnSpPr>
        <p:spPr>
          <a:xfrm flipH="1" flipV="1">
            <a:off x="3104510" y="4054924"/>
            <a:ext cx="218663" cy="17026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00C20DB-639B-450E-90E0-FFE6875BBE03}"/>
              </a:ext>
            </a:extLst>
          </p:cNvPr>
          <p:cNvCxnSpPr>
            <a:cxnSpLocks/>
          </p:cNvCxnSpPr>
          <p:nvPr/>
        </p:nvCxnSpPr>
        <p:spPr>
          <a:xfrm flipV="1">
            <a:off x="6624735" y="3277374"/>
            <a:ext cx="0" cy="424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080143C-A28C-43AE-A731-6EA78210E9D2}"/>
              </a:ext>
            </a:extLst>
          </p:cNvPr>
          <p:cNvSpPr txBox="1"/>
          <p:nvPr/>
        </p:nvSpPr>
        <p:spPr>
          <a:xfrm>
            <a:off x="6261448" y="3685592"/>
            <a:ext cx="131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ITickLocator</a:t>
            </a:r>
            <a:endParaRPr lang="en-GB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39987EE-BF2B-4C77-8D57-BE6CFBC53236}"/>
              </a:ext>
            </a:extLst>
          </p:cNvPr>
          <p:cNvCxnSpPr>
            <a:cxnSpLocks/>
            <a:endCxn id="69" idx="2"/>
          </p:cNvCxnSpPr>
          <p:nvPr/>
        </p:nvCxnSpPr>
        <p:spPr>
          <a:xfrm flipH="1" flipV="1">
            <a:off x="5405730" y="4059359"/>
            <a:ext cx="53458" cy="8455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CAA298F-E495-41D1-A0CE-1D8F98C6A8CF}"/>
              </a:ext>
            </a:extLst>
          </p:cNvPr>
          <p:cNvSpPr txBox="1"/>
          <p:nvPr/>
        </p:nvSpPr>
        <p:spPr>
          <a:xfrm>
            <a:off x="5427265" y="2908041"/>
            <a:ext cx="18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IViewInformation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5F6DE87-7F8C-4C8C-B86D-E755DBA98804}"/>
              </a:ext>
            </a:extLst>
          </p:cNvPr>
          <p:cNvCxnSpPr>
            <a:cxnSpLocks/>
          </p:cNvCxnSpPr>
          <p:nvPr/>
        </p:nvCxnSpPr>
        <p:spPr>
          <a:xfrm>
            <a:off x="5296754" y="2463280"/>
            <a:ext cx="616136" cy="5354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EFF6934-A10D-435F-B9E2-7A337F4D5186}"/>
              </a:ext>
            </a:extLst>
          </p:cNvPr>
          <p:cNvSpPr txBox="1"/>
          <p:nvPr/>
        </p:nvSpPr>
        <p:spPr>
          <a:xfrm>
            <a:off x="7380319" y="4455132"/>
            <a:ext cx="16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SpacingOptions</a:t>
            </a:r>
            <a:endParaRPr lang="en-GB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B04682B-6E4A-40BA-908F-D811842666D0}"/>
              </a:ext>
            </a:extLst>
          </p:cNvPr>
          <p:cNvCxnSpPr>
            <a:cxnSpLocks/>
          </p:cNvCxnSpPr>
          <p:nvPr/>
        </p:nvCxnSpPr>
        <p:spPr>
          <a:xfrm>
            <a:off x="7007701" y="4048403"/>
            <a:ext cx="683365" cy="406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D44DB4D-416F-4E7D-A105-3F0FDBFF9060}"/>
              </a:ext>
            </a:extLst>
          </p:cNvPr>
          <p:cNvSpPr txBox="1"/>
          <p:nvPr/>
        </p:nvSpPr>
        <p:spPr>
          <a:xfrm>
            <a:off x="6030686" y="1313289"/>
            <a:ext cx="163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IDataProjection</a:t>
            </a:r>
            <a:endParaRPr lang="en-GB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FACFDC9-36D4-479C-92D5-F9F191B687B5}"/>
              </a:ext>
            </a:extLst>
          </p:cNvPr>
          <p:cNvSpPr txBox="1"/>
          <p:nvPr/>
        </p:nvSpPr>
        <p:spPr>
          <a:xfrm>
            <a:off x="8109026" y="3363496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LogTickLocator</a:t>
            </a:r>
            <a:endParaRPr lang="en-GB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74BF5B0-9D8D-4B71-9BAC-EA4162B9ABF9}"/>
              </a:ext>
            </a:extLst>
          </p:cNvPr>
          <p:cNvCxnSpPr>
            <a:cxnSpLocks/>
          </p:cNvCxnSpPr>
          <p:nvPr/>
        </p:nvCxnSpPr>
        <p:spPr>
          <a:xfrm flipH="1">
            <a:off x="7567128" y="3629608"/>
            <a:ext cx="550505" cy="1866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2EB38EE-DBAB-4BDA-822E-13EBAF2A5ADA}"/>
              </a:ext>
            </a:extLst>
          </p:cNvPr>
          <p:cNvCxnSpPr>
            <a:cxnSpLocks/>
          </p:cNvCxnSpPr>
          <p:nvPr/>
        </p:nvCxnSpPr>
        <p:spPr>
          <a:xfrm flipH="1">
            <a:off x="8633458" y="3797522"/>
            <a:ext cx="266073" cy="672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69AECED-B67A-4C9B-9B7C-7584DBC4C2C7}"/>
              </a:ext>
            </a:extLst>
          </p:cNvPr>
          <p:cNvCxnSpPr>
            <a:cxnSpLocks/>
          </p:cNvCxnSpPr>
          <p:nvPr/>
        </p:nvCxnSpPr>
        <p:spPr>
          <a:xfrm flipH="1" flipV="1">
            <a:off x="7399177" y="3200400"/>
            <a:ext cx="746447" cy="261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5ADD124-CF83-42CB-8494-ADE9D36E568C}"/>
              </a:ext>
            </a:extLst>
          </p:cNvPr>
          <p:cNvSpPr txBox="1"/>
          <p:nvPr/>
        </p:nvSpPr>
        <p:spPr>
          <a:xfrm>
            <a:off x="7361083" y="2061024"/>
            <a:ext cx="190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LogDataProjection</a:t>
            </a:r>
            <a:endParaRPr lang="en-GB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F012433-C68D-4935-9966-B71486ECC8FE}"/>
              </a:ext>
            </a:extLst>
          </p:cNvPr>
          <p:cNvCxnSpPr>
            <a:cxnSpLocks/>
          </p:cNvCxnSpPr>
          <p:nvPr/>
        </p:nvCxnSpPr>
        <p:spPr>
          <a:xfrm flipH="1" flipV="1">
            <a:off x="7299667" y="1718449"/>
            <a:ext cx="472733" cy="3365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FA0F5D4-921D-4E89-8BA3-A7191354696A}"/>
              </a:ext>
            </a:extLst>
          </p:cNvPr>
          <p:cNvCxnSpPr>
            <a:cxnSpLocks/>
          </p:cNvCxnSpPr>
          <p:nvPr/>
        </p:nvCxnSpPr>
        <p:spPr>
          <a:xfrm flipV="1">
            <a:off x="5286720" y="1645187"/>
            <a:ext cx="743966" cy="465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E5646C4-3F36-4397-9FD7-729203CE86F4}"/>
              </a:ext>
            </a:extLst>
          </p:cNvPr>
          <p:cNvSpPr txBox="1"/>
          <p:nvPr/>
        </p:nvSpPr>
        <p:spPr>
          <a:xfrm>
            <a:off x="4513719" y="5904930"/>
            <a:ext cx="231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TickFormattingOptions</a:t>
            </a:r>
            <a:endParaRPr lang="en-GB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6BA019E-429A-43DA-8AC6-960CB1C62A88}"/>
              </a:ext>
            </a:extLst>
          </p:cNvPr>
          <p:cNvCxnSpPr>
            <a:cxnSpLocks/>
          </p:cNvCxnSpPr>
          <p:nvPr/>
        </p:nvCxnSpPr>
        <p:spPr>
          <a:xfrm>
            <a:off x="4655976" y="5612845"/>
            <a:ext cx="390183" cy="329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DFEBED5A-14AC-4E9F-BE50-663B155A87C5}"/>
              </a:ext>
            </a:extLst>
          </p:cNvPr>
          <p:cNvSpPr txBox="1"/>
          <p:nvPr/>
        </p:nvSpPr>
        <p:spPr>
          <a:xfrm>
            <a:off x="9256367" y="5140050"/>
            <a:ext cx="285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Formatting/Spacing could be shared between axes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33B3900-BF97-4E9F-84F6-FB8AA8B76049}"/>
              </a:ext>
            </a:extLst>
          </p:cNvPr>
          <p:cNvSpPr txBox="1"/>
          <p:nvPr/>
        </p:nvSpPr>
        <p:spPr>
          <a:xfrm>
            <a:off x="1040115" y="766040"/>
            <a:ext cx="2598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Axis is reduced to a list of Bands and the view logic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78F7676-7F07-46E9-93D4-2CA62E0AC4DB}"/>
              </a:ext>
            </a:extLst>
          </p:cNvPr>
          <p:cNvSpPr txBox="1"/>
          <p:nvPr/>
        </p:nvSpPr>
        <p:spPr>
          <a:xfrm>
            <a:off x="5003469" y="4904871"/>
            <a:ext cx="12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MajorTicks</a:t>
            </a:r>
            <a:endParaRPr lang="en-GB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EF3BB599-7CAC-48C0-9725-7E0AD06A4871}"/>
              </a:ext>
            </a:extLst>
          </p:cNvPr>
          <p:cNvCxnSpPr>
            <a:cxnSpLocks/>
          </p:cNvCxnSpPr>
          <p:nvPr/>
        </p:nvCxnSpPr>
        <p:spPr>
          <a:xfrm flipV="1">
            <a:off x="6085574" y="4054925"/>
            <a:ext cx="573056" cy="896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CA1FAEA-7979-4824-B931-DDC7F5AB6808}"/>
              </a:ext>
            </a:extLst>
          </p:cNvPr>
          <p:cNvCxnSpPr>
            <a:cxnSpLocks/>
            <a:stCxn id="185" idx="3"/>
            <a:endCxn id="126" idx="1"/>
          </p:cNvCxnSpPr>
          <p:nvPr/>
        </p:nvCxnSpPr>
        <p:spPr>
          <a:xfrm flipV="1">
            <a:off x="6207132" y="4639798"/>
            <a:ext cx="1173187" cy="449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C823EE84-A3EF-4CF0-B03B-F16AF9C20541}"/>
              </a:ext>
            </a:extLst>
          </p:cNvPr>
          <p:cNvSpPr txBox="1"/>
          <p:nvPr/>
        </p:nvSpPr>
        <p:spPr>
          <a:xfrm>
            <a:off x="6658630" y="5409128"/>
            <a:ext cx="12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MinorTicks</a:t>
            </a:r>
            <a:endParaRPr lang="en-GB" dirty="0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2E08360-ECE5-457C-9521-68BEC2BF51F4}"/>
              </a:ext>
            </a:extLst>
          </p:cNvPr>
          <p:cNvCxnSpPr>
            <a:cxnSpLocks/>
            <a:stCxn id="195" idx="0"/>
          </p:cNvCxnSpPr>
          <p:nvPr/>
        </p:nvCxnSpPr>
        <p:spPr>
          <a:xfrm flipV="1">
            <a:off x="7265271" y="4861861"/>
            <a:ext cx="301857" cy="547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3967B49-5203-4080-BE42-C3B578A351CA}"/>
              </a:ext>
            </a:extLst>
          </p:cNvPr>
          <p:cNvCxnSpPr>
            <a:cxnSpLocks/>
            <a:endCxn id="110" idx="2"/>
          </p:cNvCxnSpPr>
          <p:nvPr/>
        </p:nvCxnSpPr>
        <p:spPr>
          <a:xfrm flipH="1" flipV="1">
            <a:off x="6916499" y="4054924"/>
            <a:ext cx="98449" cy="1354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B73084E-31D3-4104-A61A-04AD50B1550F}"/>
              </a:ext>
            </a:extLst>
          </p:cNvPr>
          <p:cNvCxnSpPr>
            <a:cxnSpLocks/>
          </p:cNvCxnSpPr>
          <p:nvPr/>
        </p:nvCxnSpPr>
        <p:spPr>
          <a:xfrm flipH="1" flipV="1">
            <a:off x="6144644" y="5240681"/>
            <a:ext cx="547776" cy="23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730AEC5-CB0A-43CE-A69F-AE3E9AD437C5}"/>
              </a:ext>
            </a:extLst>
          </p:cNvPr>
          <p:cNvCxnSpPr>
            <a:cxnSpLocks/>
          </p:cNvCxnSpPr>
          <p:nvPr/>
        </p:nvCxnSpPr>
        <p:spPr>
          <a:xfrm flipH="1" flipV="1">
            <a:off x="5561737" y="4069472"/>
            <a:ext cx="1267481" cy="13309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F87A1A9B-D7E2-4874-AC1C-E583C1234439}"/>
              </a:ext>
            </a:extLst>
          </p:cNvPr>
          <p:cNvSpPr txBox="1"/>
          <p:nvPr/>
        </p:nvSpPr>
        <p:spPr>
          <a:xfrm>
            <a:off x="3858352" y="524605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TickBand</a:t>
            </a:r>
            <a:endParaRPr lang="en-GB" dirty="0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CC4241F-AF71-4711-A189-CC306980F9A7}"/>
              </a:ext>
            </a:extLst>
          </p:cNvPr>
          <p:cNvCxnSpPr>
            <a:cxnSpLocks/>
          </p:cNvCxnSpPr>
          <p:nvPr/>
        </p:nvCxnSpPr>
        <p:spPr>
          <a:xfrm flipH="1" flipV="1">
            <a:off x="3432297" y="4017301"/>
            <a:ext cx="530794" cy="19002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8550676-5029-454B-A077-8247FD6068DA}"/>
              </a:ext>
            </a:extLst>
          </p:cNvPr>
          <p:cNvCxnSpPr>
            <a:cxnSpLocks/>
          </p:cNvCxnSpPr>
          <p:nvPr/>
        </p:nvCxnSpPr>
        <p:spPr>
          <a:xfrm flipV="1">
            <a:off x="4752695" y="4061896"/>
            <a:ext cx="354839" cy="15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417E1F47-1470-4311-801B-6B8FC8FA46C8}"/>
              </a:ext>
            </a:extLst>
          </p:cNvPr>
          <p:cNvSpPr txBox="1"/>
          <p:nvPr/>
        </p:nvSpPr>
        <p:spPr>
          <a:xfrm>
            <a:off x="8686028" y="5942270"/>
            <a:ext cx="3425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Need a sweeping invalidation/refresh mechanism to deal with shared state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D6ED828-D414-4E18-AFED-6C870A3135A4}"/>
              </a:ext>
            </a:extLst>
          </p:cNvPr>
          <p:cNvSpPr txBox="1"/>
          <p:nvPr/>
        </p:nvSpPr>
        <p:spPr>
          <a:xfrm>
            <a:off x="4280804" y="333160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Tick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75F522A-44DA-4901-8066-7C39D20FDB72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4355599" y="3685592"/>
            <a:ext cx="84667" cy="493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7897040-F3D7-473D-8D32-68741768988A}"/>
              </a:ext>
            </a:extLst>
          </p:cNvPr>
          <p:cNvCxnSpPr>
            <a:cxnSpLocks/>
            <a:stCxn id="215" idx="0"/>
          </p:cNvCxnSpPr>
          <p:nvPr/>
        </p:nvCxnSpPr>
        <p:spPr>
          <a:xfrm flipV="1">
            <a:off x="4373878" y="3732828"/>
            <a:ext cx="228950" cy="151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4BEFDF05-BCF6-41D6-9DAF-9C29E1858B94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3593432"/>
            <a:ext cx="214358" cy="1724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FED038C-065B-452E-AD8F-27CADD959A1C}"/>
              </a:ext>
            </a:extLst>
          </p:cNvPr>
          <p:cNvCxnSpPr>
            <a:cxnSpLocks/>
          </p:cNvCxnSpPr>
          <p:nvPr/>
        </p:nvCxnSpPr>
        <p:spPr>
          <a:xfrm flipH="1" flipV="1">
            <a:off x="4706744" y="3701727"/>
            <a:ext cx="644869" cy="1160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4CD6B137-BE5D-43E7-825F-6D8D11A79534}"/>
              </a:ext>
            </a:extLst>
          </p:cNvPr>
          <p:cNvCxnSpPr>
            <a:cxnSpLocks/>
          </p:cNvCxnSpPr>
          <p:nvPr/>
        </p:nvCxnSpPr>
        <p:spPr>
          <a:xfrm flipH="1" flipV="1">
            <a:off x="4798202" y="3636161"/>
            <a:ext cx="1979638" cy="179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04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F2D1-7D0A-48E6-9F51-5C135A6C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221A-7EE9-425E-AAFE-C395FA9A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these as structs for zero-overhead transforms as the fundamental operation performed by an axis</a:t>
            </a:r>
          </a:p>
          <a:p>
            <a:r>
              <a:rPr lang="en-GB" dirty="0"/>
              <a:t>Provide a compositing types so they can be stacked easily? (e.g. log^2 axis)</a:t>
            </a:r>
          </a:p>
          <a:p>
            <a:r>
              <a:rPr lang="en-GB" dirty="0"/>
              <a:t>Technical concern </a:t>
            </a:r>
            <a:r>
              <a:rPr lang="en-GB" dirty="0" err="1"/>
              <a:t>wrt</a:t>
            </a:r>
            <a:r>
              <a:rPr lang="en-GB" dirty="0"/>
              <a:t>. Clipping bounds outside the meaningful </a:t>
            </a:r>
            <a:r>
              <a:rPr lang="en-GB" i="1" dirty="0"/>
              <a:t>Data</a:t>
            </a:r>
            <a:r>
              <a:rPr lang="en-GB" dirty="0"/>
              <a:t> </a:t>
            </a:r>
            <a:r>
              <a:rPr lang="en-GB" i="1" dirty="0"/>
              <a:t>space</a:t>
            </a:r>
            <a:r>
              <a:rPr lang="en-GB" dirty="0"/>
              <a:t> needed for </a:t>
            </a:r>
            <a:r>
              <a:rPr lang="en-GB" i="1" dirty="0"/>
              <a:t>Interaction space</a:t>
            </a:r>
          </a:p>
          <a:p>
            <a:r>
              <a:rPr lang="en-GB" dirty="0"/>
              <a:t>Should these be generic? (e.g. so we can a date-time axis that actually knows about </a:t>
            </a:r>
            <a:r>
              <a:rPr lang="en-GB" b="1" dirty="0" err="1"/>
              <a:t>DateTime</a:t>
            </a:r>
            <a:r>
              <a:rPr lang="en-GB" b="1" dirty="0"/>
              <a:t>(Offset</a:t>
            </a:r>
            <a:r>
              <a:rPr lang="en-GB" dirty="0"/>
              <a:t>))? Would need matching </a:t>
            </a:r>
            <a:r>
              <a:rPr lang="en-GB" dirty="0" err="1"/>
              <a:t>DataSample</a:t>
            </a:r>
            <a:r>
              <a:rPr lang="en-GB" dirty="0"/>
              <a:t>&lt;T1, T2&gt; and </a:t>
            </a:r>
            <a:r>
              <a:rPr lang="en-GB" dirty="0" err="1"/>
              <a:t>LineSeries</a:t>
            </a:r>
            <a:r>
              <a:rPr lang="en-GB" dirty="0"/>
              <a:t>&lt;T1, T2&gt;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86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1570</Words>
  <Application>Microsoft Office PowerPoint</Application>
  <PresentationFormat>Widescreen</PresentationFormat>
  <Paragraphs>221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Composable Axis</vt:lpstr>
      <vt:lpstr>Axis extensibility</vt:lpstr>
      <vt:lpstr>Non-linear axes</vt:lpstr>
      <vt:lpstr>Axis Rendering</vt:lpstr>
      <vt:lpstr>Goals</vt:lpstr>
      <vt:lpstr>Stretch Goals/Considerations</vt:lpstr>
      <vt:lpstr>Composable Axis</vt:lpstr>
      <vt:lpstr>PowerPoint Presentation</vt:lpstr>
      <vt:lpstr>Data Projections</vt:lpstr>
      <vt:lpstr>Band</vt:lpstr>
      <vt:lpstr>Bands</vt:lpstr>
      <vt:lpstr>BandPosition</vt:lpstr>
      <vt:lpstr>BandPosition</vt:lpstr>
      <vt:lpstr>BandPosition</vt:lpstr>
      <vt:lpstr>Band.Margins</vt:lpstr>
      <vt:lpstr>Band.Margins</vt:lpstr>
      <vt:lpstr>BandPosition notes</vt:lpstr>
      <vt:lpstr>Bands</vt:lpstr>
      <vt:lpstr>BandPosition questions</vt:lpstr>
      <vt:lpstr>ITicks</vt:lpstr>
      <vt:lpstr>ITickLocator</vt:lpstr>
      <vt:lpstr>IViewInformation</vt:lpstr>
      <vt:lpstr>Hypothetical code example: linear axis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Composable Axis</dc:title>
  <dc:creator>Daurin Greik</dc:creator>
  <cp:lastModifiedBy>Daurin Greik</cp:lastModifiedBy>
  <cp:revision>55</cp:revision>
  <dcterms:created xsi:type="dcterms:W3CDTF">2020-11-02T11:50:33Z</dcterms:created>
  <dcterms:modified xsi:type="dcterms:W3CDTF">2020-11-02T17:52:27Z</dcterms:modified>
</cp:coreProperties>
</file>