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69" r:id="rId6"/>
    <p:sldId id="257" r:id="rId7"/>
    <p:sldId id="258" r:id="rId8"/>
    <p:sldId id="259" r:id="rId9"/>
    <p:sldId id="261" r:id="rId10"/>
    <p:sldId id="266" r:id="rId11"/>
    <p:sldId id="264" r:id="rId12"/>
    <p:sldId id="265" r:id="rId13"/>
    <p:sldId id="262" r:id="rId14"/>
    <p:sldId id="263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C7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3BE79-1330-40BE-8CAE-37EE96F14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2BF42A-0DB6-4033-9F9C-7C9EC9492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2B0E4-0F28-4B5F-85A1-0CCADD1CC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972A-A633-412E-8E36-D3F8F062ACC8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6932A-919B-4C83-97CF-DC88CCC97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539A6-AE5E-4C8D-857D-97B56287D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10EF9-3F45-4DFD-9740-3D1512A15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935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33690-60BD-4933-9B3F-50FED30D5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2C664D-CF48-4DAD-9C9D-835FDD171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54411-59E0-418D-93D1-5F7EE03B9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972A-A633-412E-8E36-D3F8F062ACC8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F7ACA-7996-4E01-A396-DA70FB6A5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CF679-C460-4199-A6B3-FD902A292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10EF9-3F45-4DFD-9740-3D1512A15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76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BB0641-5C60-4B7B-841F-0C4FB54BF4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25E8C1-A6A8-49F1-83CE-4F5F19374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FFB0B-A60E-4BFC-8F1A-808E8380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972A-A633-412E-8E36-D3F8F062ACC8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BC01C-9987-41FA-AF86-915E58C88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8EC81-E977-4C17-9C99-96B0CA0E0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10EF9-3F45-4DFD-9740-3D1512A15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134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6EFAA-9C4A-4C0B-A329-EE06B0727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CF54B-53AD-4F2A-BA4F-638FE9F26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6C876-864F-4797-BB36-35D5294A3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972A-A633-412E-8E36-D3F8F062ACC8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4DD46-5816-41EF-8B55-297888D9E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E2A18-CD98-4C80-8F83-3C6B8BA8D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10EF9-3F45-4DFD-9740-3D1512A15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025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9D7AE-FEB4-4160-81C4-F37FDC132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0B254-2575-4F53-835D-7C9ABF86A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D5BC6-DB93-411C-AD89-A6A7BDC18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972A-A633-412E-8E36-D3F8F062ACC8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7A252-D04A-4B8B-B9C6-62D7A338D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35CAC-C5D9-4FC1-8B32-3D68160F5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10EF9-3F45-4DFD-9740-3D1512A15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57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228DF-AB9A-4947-A36B-2771968DF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CD80F-084C-41F5-BDF3-6791F7D8F8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536279-259D-4494-9546-ADE07B849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078A3-9DCF-468F-BDB4-4E48491A9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972A-A633-412E-8E36-D3F8F062ACC8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1A526-2E3D-48DC-9646-51D5FEAC2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CFD57-1F71-4794-B7C6-E90D19FFA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10EF9-3F45-4DFD-9740-3D1512A15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698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C41C7-EAD6-495D-894E-85231B43A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D2C9D-E3BB-4296-AD47-72ACBB7FE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2B6CA7-BEC8-41A5-A397-D4961A090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1D6812-9965-4BDC-8DD5-9B7A4DDC34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114666-360C-4E3D-85DD-0F9A84E74B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2DFEFD-E5D8-4BF5-B775-D7AF5EC89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972A-A633-412E-8E36-D3F8F062ACC8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F8AAD3-1C69-4E03-9CC5-3BFF69EC5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7BF2C3-2A01-4BAE-8D63-E8207639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10EF9-3F45-4DFD-9740-3D1512A15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896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83A3F-D2AA-458E-AF72-E82B4CC2C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E22A98-C4A5-4A04-9372-F7CC5769E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972A-A633-412E-8E36-D3F8F062ACC8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81BA60-B4B8-43A6-B565-E0924F083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075B8D-631A-4A30-8808-61608C077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10EF9-3F45-4DFD-9740-3D1512A15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142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E98D20-CA4D-457D-B686-40503ACB8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972A-A633-412E-8E36-D3F8F062ACC8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57E288-AE30-459D-8369-D720A560E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404AE-6098-40AB-B51A-9D464A706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10EF9-3F45-4DFD-9740-3D1512A15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19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9C12A-F7FF-4B17-BC74-D7AD2A949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532B6-CD69-4CC6-8657-965C50714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7A984-6AEE-4D66-BF7D-843EB7B6F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1E21A-C5B1-42AA-AAAF-92144CDD1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972A-A633-412E-8E36-D3F8F062ACC8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6DCFC-5EE3-4EBA-A3FE-4E5815C7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9078FC-E264-497E-A5DF-303DCD812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10EF9-3F45-4DFD-9740-3D1512A15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48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E61A9-D9BB-4845-A513-7FEE10EBD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4DBC1B-D336-4A8D-89F8-B4152328C2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545CF-7F8F-4733-BEE3-7CD6A4D12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98E02-C6B6-4DAE-B8A9-4CC50DF16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972A-A633-412E-8E36-D3F8F062ACC8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00CC3-CFBD-4995-98FD-FAF205A8F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3D5C1-6DAC-4766-BDCC-3742D4181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10EF9-3F45-4DFD-9740-3D1512A15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14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E979E2-8087-478C-A201-4EE9ED55F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89AEA-D20C-4398-9E5E-8984D972D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7D4FF-71C2-4669-A76C-72157D9E3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B972A-A633-412E-8E36-D3F8F062ACC8}" type="datetimeFigureOut">
              <a:rPr lang="en-GB" smtClean="0"/>
              <a:t>02/11/2020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646C0-C1AF-45E6-B0C8-32E3EA6076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B97AB-7D58-4592-B1CB-F09DEDD60C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10EF9-3F45-4DFD-9740-3D1512A15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7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ED564-5F85-4707-9B31-F7A3E24D9B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Composable Axis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6DD6D-F8DC-4F66-9426-B27392942C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nightmare in design</a:t>
            </a:r>
          </a:p>
        </p:txBody>
      </p:sp>
    </p:spTree>
    <p:extLst>
      <p:ext uri="{BB962C8B-B14F-4D97-AF65-F5344CB8AC3E}">
        <p14:creationId xmlns:p14="http://schemas.microsoft.com/office/powerpoint/2010/main" val="438176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53911-34AB-4DB5-9E24-6E621AD0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BandPosition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35367-DDC1-4150-A9AE-ACB00077C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883090" cy="435133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Perpendiculars</a:t>
            </a:r>
            <a:r>
              <a:rPr lang="en-GB" dirty="0"/>
              <a:t> are essentially the text-baseline, and have a nominal width given by the plot bounds (for Side and Inline bands); not sure about Near bands.</a:t>
            </a:r>
          </a:p>
          <a:p>
            <a:r>
              <a:rPr lang="en-GB" dirty="0"/>
              <a:t>Not sure about inline </a:t>
            </a:r>
            <a:r>
              <a:rPr lang="en-GB" dirty="0" err="1">
                <a:solidFill>
                  <a:srgbClr val="FF0000"/>
                </a:solidFill>
              </a:rPr>
              <a:t>Normals</a:t>
            </a:r>
            <a:r>
              <a:rPr lang="en-GB" dirty="0"/>
              <a:t> yet…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3339DE-90BB-4EA4-9A29-F6D43EEBA4BB}"/>
              </a:ext>
            </a:extLst>
          </p:cNvPr>
          <p:cNvSpPr/>
          <p:nvPr/>
        </p:nvSpPr>
        <p:spPr>
          <a:xfrm>
            <a:off x="6968940" y="1914708"/>
            <a:ext cx="4085439" cy="3607266"/>
          </a:xfrm>
          <a:prstGeom prst="rect">
            <a:avLst/>
          </a:prstGeom>
          <a:solidFill>
            <a:srgbClr val="E3C7EB"/>
          </a:solidFill>
          <a:ln w="762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                          PLOT AREA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A68996-B4A0-4386-9BCC-68148C7EF657}"/>
              </a:ext>
            </a:extLst>
          </p:cNvPr>
          <p:cNvSpPr/>
          <p:nvPr/>
        </p:nvSpPr>
        <p:spPr>
          <a:xfrm>
            <a:off x="6139543" y="1913248"/>
            <a:ext cx="465503" cy="3607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Side (0/0)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6BF22-6567-4F0D-A840-6031E694EB7D}"/>
              </a:ext>
            </a:extLst>
          </p:cNvPr>
          <p:cNvSpPr/>
          <p:nvPr/>
        </p:nvSpPr>
        <p:spPr>
          <a:xfrm>
            <a:off x="8061648" y="1919092"/>
            <a:ext cx="390860" cy="3607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Inline (0/0)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441691-DC59-4DC3-B7F4-B823C05C4DD5}"/>
              </a:ext>
            </a:extLst>
          </p:cNvPr>
          <p:cNvSpPr/>
          <p:nvPr/>
        </p:nvSpPr>
        <p:spPr>
          <a:xfrm>
            <a:off x="7670788" y="1919092"/>
            <a:ext cx="390860" cy="3607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Inline (1/1)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BDD0D6-1771-49FC-8F29-C01671643E3B}"/>
              </a:ext>
            </a:extLst>
          </p:cNvPr>
          <p:cNvSpPr/>
          <p:nvPr/>
        </p:nvSpPr>
        <p:spPr>
          <a:xfrm>
            <a:off x="5674040" y="1911787"/>
            <a:ext cx="465503" cy="3611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Side (1/1)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38C02B-D289-4B2A-AD44-388D69C3C9FE}"/>
              </a:ext>
            </a:extLst>
          </p:cNvPr>
          <p:cNvSpPr/>
          <p:nvPr/>
        </p:nvSpPr>
        <p:spPr>
          <a:xfrm>
            <a:off x="5203252" y="1220934"/>
            <a:ext cx="1401793" cy="6977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GB" dirty="0"/>
              <a:t>Near (0)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CC6678-1C07-4F81-AFF8-FB526DE50429}"/>
              </a:ext>
            </a:extLst>
          </p:cNvPr>
          <p:cNvSpPr/>
          <p:nvPr/>
        </p:nvSpPr>
        <p:spPr>
          <a:xfrm>
            <a:off x="8452508" y="1923757"/>
            <a:ext cx="390860" cy="3607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Inline (-1/-1)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CE5308-253B-4E8D-9959-8E98EC89169A}"/>
              </a:ext>
            </a:extLst>
          </p:cNvPr>
          <p:cNvSpPr txBox="1"/>
          <p:nvPr/>
        </p:nvSpPr>
        <p:spPr>
          <a:xfrm>
            <a:off x="7503746" y="1072804"/>
            <a:ext cx="1507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Crossing Point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561F46-B0C3-4E1F-B76E-95C6B384DE4A}"/>
              </a:ext>
            </a:extLst>
          </p:cNvPr>
          <p:cNvSpPr/>
          <p:nvPr/>
        </p:nvSpPr>
        <p:spPr>
          <a:xfrm>
            <a:off x="5206482" y="5524896"/>
            <a:ext cx="1398564" cy="652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GB" dirty="0"/>
              <a:t>Far (0)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55BBAE-98A0-41AA-8F9C-4990DA5A4762}"/>
              </a:ext>
            </a:extLst>
          </p:cNvPr>
          <p:cNvSpPr/>
          <p:nvPr/>
        </p:nvSpPr>
        <p:spPr>
          <a:xfrm>
            <a:off x="5203251" y="1919092"/>
            <a:ext cx="465503" cy="3607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Side (2/2)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6558D3-3E36-4832-ACED-3BB98F5FFAF9}"/>
              </a:ext>
            </a:extLst>
          </p:cNvPr>
          <p:cNvCxnSpPr>
            <a:cxnSpLocks/>
          </p:cNvCxnSpPr>
          <p:nvPr/>
        </p:nvCxnSpPr>
        <p:spPr>
          <a:xfrm flipH="1">
            <a:off x="5467739" y="2741825"/>
            <a:ext cx="20101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BEF8712-8785-4F7D-BF2D-A20F2A3857EF}"/>
              </a:ext>
            </a:extLst>
          </p:cNvPr>
          <p:cNvCxnSpPr>
            <a:cxnSpLocks/>
          </p:cNvCxnSpPr>
          <p:nvPr/>
        </p:nvCxnSpPr>
        <p:spPr>
          <a:xfrm flipH="1" flipV="1">
            <a:off x="5650093" y="1919092"/>
            <a:ext cx="1" cy="356428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4171A34-8349-4B4B-A0F2-48A331F85077}"/>
              </a:ext>
            </a:extLst>
          </p:cNvPr>
          <p:cNvSpPr txBox="1"/>
          <p:nvPr/>
        </p:nvSpPr>
        <p:spPr>
          <a:xfrm>
            <a:off x="5160089" y="2372493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Normal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D1892C0-D98B-45F9-A108-769343B9AF93}"/>
              </a:ext>
            </a:extLst>
          </p:cNvPr>
          <p:cNvSpPr txBox="1"/>
          <p:nvPr/>
        </p:nvSpPr>
        <p:spPr>
          <a:xfrm rot="16200000">
            <a:off x="4725905" y="4779094"/>
            <a:ext cx="149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Perpendicular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AB403D6-21D7-4486-95AE-B6717988EB3A}"/>
              </a:ext>
            </a:extLst>
          </p:cNvPr>
          <p:cNvCxnSpPr>
            <a:cxnSpLocks/>
          </p:cNvCxnSpPr>
          <p:nvPr/>
        </p:nvCxnSpPr>
        <p:spPr>
          <a:xfrm flipH="1" flipV="1">
            <a:off x="6499242" y="1558212"/>
            <a:ext cx="2" cy="2720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0FF8250-4333-4F2F-8C41-E39243C64084}"/>
              </a:ext>
            </a:extLst>
          </p:cNvPr>
          <p:cNvCxnSpPr>
            <a:cxnSpLocks/>
          </p:cNvCxnSpPr>
          <p:nvPr/>
        </p:nvCxnSpPr>
        <p:spPr>
          <a:xfrm>
            <a:off x="5295506" y="1830284"/>
            <a:ext cx="1243557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0C89734-E185-4C13-BDE3-1187EDAB0823}"/>
              </a:ext>
            </a:extLst>
          </p:cNvPr>
          <p:cNvCxnSpPr>
            <a:cxnSpLocks/>
          </p:cNvCxnSpPr>
          <p:nvPr/>
        </p:nvCxnSpPr>
        <p:spPr>
          <a:xfrm flipV="1">
            <a:off x="6539063" y="5940497"/>
            <a:ext cx="0" cy="2094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665C130-B4F5-417D-AB63-1741A55E524D}"/>
              </a:ext>
            </a:extLst>
          </p:cNvPr>
          <p:cNvCxnSpPr>
            <a:cxnSpLocks/>
          </p:cNvCxnSpPr>
          <p:nvPr/>
        </p:nvCxnSpPr>
        <p:spPr>
          <a:xfrm>
            <a:off x="5286892" y="6149978"/>
            <a:ext cx="1260531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A234798-1162-479D-BE1C-B33BF925AF43}"/>
              </a:ext>
            </a:extLst>
          </p:cNvPr>
          <p:cNvCxnSpPr>
            <a:cxnSpLocks/>
          </p:cNvCxnSpPr>
          <p:nvPr/>
        </p:nvCxnSpPr>
        <p:spPr>
          <a:xfrm flipH="1" flipV="1">
            <a:off x="8075541" y="4719667"/>
            <a:ext cx="20768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9C9F1D7-2EF2-4FF0-8424-F01A0A3CA342}"/>
              </a:ext>
            </a:extLst>
          </p:cNvPr>
          <p:cNvCxnSpPr>
            <a:cxnSpLocks/>
          </p:cNvCxnSpPr>
          <p:nvPr/>
        </p:nvCxnSpPr>
        <p:spPr>
          <a:xfrm flipH="1">
            <a:off x="8649478" y="4954555"/>
            <a:ext cx="19389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9C2D9AF-8A71-46B2-AD46-13C35943CED7}"/>
              </a:ext>
            </a:extLst>
          </p:cNvPr>
          <p:cNvCxnSpPr>
            <a:cxnSpLocks/>
          </p:cNvCxnSpPr>
          <p:nvPr/>
        </p:nvCxnSpPr>
        <p:spPr>
          <a:xfrm flipH="1" flipV="1">
            <a:off x="8502269" y="1931813"/>
            <a:ext cx="1" cy="356428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0343458-606D-419D-8A8C-CD105584FD25}"/>
              </a:ext>
            </a:extLst>
          </p:cNvPr>
          <p:cNvCxnSpPr>
            <a:cxnSpLocks/>
          </p:cNvCxnSpPr>
          <p:nvPr/>
        </p:nvCxnSpPr>
        <p:spPr>
          <a:xfrm flipH="1" flipV="1">
            <a:off x="8247121" y="1923757"/>
            <a:ext cx="1" cy="356428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BF5B9BA-7316-4CAB-8E71-6961B3B9DA8E}"/>
              </a:ext>
            </a:extLst>
          </p:cNvPr>
          <p:cNvCxnSpPr/>
          <p:nvPr/>
        </p:nvCxnSpPr>
        <p:spPr>
          <a:xfrm>
            <a:off x="8266923" y="1442136"/>
            <a:ext cx="0" cy="4525347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FB37B6C-BCA8-43FA-9354-E6953A2490FF}"/>
              </a:ext>
            </a:extLst>
          </p:cNvPr>
          <p:cNvCxnSpPr/>
          <p:nvPr/>
        </p:nvCxnSpPr>
        <p:spPr>
          <a:xfrm>
            <a:off x="6608154" y="1460050"/>
            <a:ext cx="0" cy="4525347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323324C-B5B2-48DA-BBA6-C667DB24F7D5}"/>
              </a:ext>
            </a:extLst>
          </p:cNvPr>
          <p:cNvSpPr txBox="1"/>
          <p:nvPr/>
        </p:nvSpPr>
        <p:spPr>
          <a:xfrm>
            <a:off x="6562563" y="5788802"/>
            <a:ext cx="151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Axis Tier start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69FD932-6E35-4CCD-A7F3-4209014C9795}"/>
              </a:ext>
            </a:extLst>
          </p:cNvPr>
          <p:cNvSpPr/>
          <p:nvPr/>
        </p:nvSpPr>
        <p:spPr>
          <a:xfrm>
            <a:off x="5203251" y="558377"/>
            <a:ext cx="1401793" cy="6593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GB" dirty="0"/>
              <a:t>Near (1)</a:t>
            </a:r>
          </a:p>
        </p:txBody>
      </p:sp>
    </p:spTree>
    <p:extLst>
      <p:ext uri="{BB962C8B-B14F-4D97-AF65-F5344CB8AC3E}">
        <p14:creationId xmlns:p14="http://schemas.microsoft.com/office/powerpoint/2010/main" val="2111558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53911-34AB-4DB5-9E24-6E621AD0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Band.Margins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35367-DDC1-4150-A9AE-ACB00077C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291639" cy="4351338"/>
          </a:xfrm>
        </p:spPr>
        <p:txBody>
          <a:bodyPr/>
          <a:lstStyle/>
          <a:p>
            <a:r>
              <a:rPr lang="en-GB" b="1" dirty="0"/>
              <a:t>Top</a:t>
            </a:r>
            <a:r>
              <a:rPr lang="en-GB" dirty="0"/>
              <a:t> is the displacement from the perpendicular along the normal</a:t>
            </a:r>
          </a:p>
          <a:p>
            <a:r>
              <a:rPr lang="en-GB" b="1" dirty="0"/>
              <a:t>Bottom</a:t>
            </a:r>
            <a:r>
              <a:rPr lang="en-GB" dirty="0"/>
              <a:t> is displacement from the perpendicular along the negative of the normal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1A642C2-3549-41F1-9067-A12A793D7077}"/>
              </a:ext>
            </a:extLst>
          </p:cNvPr>
          <p:cNvSpPr/>
          <p:nvPr/>
        </p:nvSpPr>
        <p:spPr>
          <a:xfrm>
            <a:off x="6968940" y="1914708"/>
            <a:ext cx="4085439" cy="3607266"/>
          </a:xfrm>
          <a:prstGeom prst="rect">
            <a:avLst/>
          </a:prstGeom>
          <a:solidFill>
            <a:srgbClr val="E3C7EB"/>
          </a:solidFill>
          <a:ln w="762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                          PLOT AREA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50FED7-EE4E-419A-B230-3C10360B53ED}"/>
              </a:ext>
            </a:extLst>
          </p:cNvPr>
          <p:cNvSpPr/>
          <p:nvPr/>
        </p:nvSpPr>
        <p:spPr>
          <a:xfrm>
            <a:off x="6139543" y="1913248"/>
            <a:ext cx="465503" cy="3607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Side (0/0)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48B2025-F4E3-451C-A616-D300BA811087}"/>
              </a:ext>
            </a:extLst>
          </p:cNvPr>
          <p:cNvSpPr/>
          <p:nvPr/>
        </p:nvSpPr>
        <p:spPr>
          <a:xfrm>
            <a:off x="8061648" y="1919092"/>
            <a:ext cx="390860" cy="3607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Inline (0/0)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B67C9BF-3915-4FB8-BA27-19AC40498F8C}"/>
              </a:ext>
            </a:extLst>
          </p:cNvPr>
          <p:cNvSpPr/>
          <p:nvPr/>
        </p:nvSpPr>
        <p:spPr>
          <a:xfrm>
            <a:off x="7670788" y="1919092"/>
            <a:ext cx="390860" cy="3607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Inline (1/1)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D98DA67-8596-47B9-A2B3-4A5250663DAA}"/>
              </a:ext>
            </a:extLst>
          </p:cNvPr>
          <p:cNvSpPr/>
          <p:nvPr/>
        </p:nvSpPr>
        <p:spPr>
          <a:xfrm>
            <a:off x="5674040" y="1911787"/>
            <a:ext cx="465503" cy="3611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Side (1/1)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70E3739-B046-4FAF-990F-F3FD45EBCA28}"/>
              </a:ext>
            </a:extLst>
          </p:cNvPr>
          <p:cNvSpPr/>
          <p:nvPr/>
        </p:nvSpPr>
        <p:spPr>
          <a:xfrm>
            <a:off x="5203252" y="1220934"/>
            <a:ext cx="1401793" cy="6977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GB" dirty="0"/>
              <a:t>Near (0)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8E5CA57-D1CE-4CF3-B80C-E5EE23F3BE00}"/>
              </a:ext>
            </a:extLst>
          </p:cNvPr>
          <p:cNvSpPr/>
          <p:nvPr/>
        </p:nvSpPr>
        <p:spPr>
          <a:xfrm>
            <a:off x="8452508" y="1923757"/>
            <a:ext cx="390860" cy="3607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Inline (-1/-1)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3BAFBFB-3B81-4D11-AD49-E3E8235AFAAD}"/>
              </a:ext>
            </a:extLst>
          </p:cNvPr>
          <p:cNvSpPr txBox="1"/>
          <p:nvPr/>
        </p:nvSpPr>
        <p:spPr>
          <a:xfrm>
            <a:off x="7503746" y="1072804"/>
            <a:ext cx="1507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Crossing Point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2D8F1E3-4A78-4B37-B714-BD7757542776}"/>
              </a:ext>
            </a:extLst>
          </p:cNvPr>
          <p:cNvSpPr/>
          <p:nvPr/>
        </p:nvSpPr>
        <p:spPr>
          <a:xfrm>
            <a:off x="5206482" y="5524896"/>
            <a:ext cx="1398564" cy="652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GB" dirty="0"/>
              <a:t>Far (0)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4011116-4987-46AB-953D-5B2D3F786226}"/>
              </a:ext>
            </a:extLst>
          </p:cNvPr>
          <p:cNvSpPr/>
          <p:nvPr/>
        </p:nvSpPr>
        <p:spPr>
          <a:xfrm>
            <a:off x="5203251" y="1919092"/>
            <a:ext cx="465503" cy="3607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Side (2/2)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3A9F7D6-D824-4500-9C59-AADD720A2C7B}"/>
              </a:ext>
            </a:extLst>
          </p:cNvPr>
          <p:cNvCxnSpPr>
            <a:cxnSpLocks/>
          </p:cNvCxnSpPr>
          <p:nvPr/>
        </p:nvCxnSpPr>
        <p:spPr>
          <a:xfrm flipH="1">
            <a:off x="5467739" y="2741825"/>
            <a:ext cx="20101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4B24033-9D14-40B6-A73B-4821CDA1B2BD}"/>
              </a:ext>
            </a:extLst>
          </p:cNvPr>
          <p:cNvCxnSpPr>
            <a:cxnSpLocks/>
          </p:cNvCxnSpPr>
          <p:nvPr/>
        </p:nvCxnSpPr>
        <p:spPr>
          <a:xfrm flipH="1" flipV="1">
            <a:off x="5650093" y="1919092"/>
            <a:ext cx="1" cy="356428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0F2B604-F997-4128-B3A3-9F06DF631243}"/>
              </a:ext>
            </a:extLst>
          </p:cNvPr>
          <p:cNvSpPr txBox="1"/>
          <p:nvPr/>
        </p:nvSpPr>
        <p:spPr>
          <a:xfrm>
            <a:off x="5160089" y="2372493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Normal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41A150B-641E-48F1-91AA-E18E90332A09}"/>
              </a:ext>
            </a:extLst>
          </p:cNvPr>
          <p:cNvSpPr txBox="1"/>
          <p:nvPr/>
        </p:nvSpPr>
        <p:spPr>
          <a:xfrm rot="16200000">
            <a:off x="4725905" y="4779094"/>
            <a:ext cx="149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Perpendicular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FCBE535-0F4A-4D2A-9F15-297C344654DF}"/>
              </a:ext>
            </a:extLst>
          </p:cNvPr>
          <p:cNvCxnSpPr>
            <a:cxnSpLocks/>
          </p:cNvCxnSpPr>
          <p:nvPr/>
        </p:nvCxnSpPr>
        <p:spPr>
          <a:xfrm flipH="1" flipV="1">
            <a:off x="6499242" y="1558212"/>
            <a:ext cx="2" cy="2720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A6D01A9-EEF3-4FA4-A544-D44D7F3D2A86}"/>
              </a:ext>
            </a:extLst>
          </p:cNvPr>
          <p:cNvCxnSpPr>
            <a:cxnSpLocks/>
          </p:cNvCxnSpPr>
          <p:nvPr/>
        </p:nvCxnSpPr>
        <p:spPr>
          <a:xfrm>
            <a:off x="5295506" y="1830284"/>
            <a:ext cx="1243557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2B1650B-FE1C-46C9-8EBA-0ED03BFC7023}"/>
              </a:ext>
            </a:extLst>
          </p:cNvPr>
          <p:cNvCxnSpPr>
            <a:cxnSpLocks/>
          </p:cNvCxnSpPr>
          <p:nvPr/>
        </p:nvCxnSpPr>
        <p:spPr>
          <a:xfrm flipV="1">
            <a:off x="6539063" y="5940497"/>
            <a:ext cx="0" cy="2094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6FF856E-00C3-498D-9E58-CCBA60325E06}"/>
              </a:ext>
            </a:extLst>
          </p:cNvPr>
          <p:cNvCxnSpPr>
            <a:cxnSpLocks/>
          </p:cNvCxnSpPr>
          <p:nvPr/>
        </p:nvCxnSpPr>
        <p:spPr>
          <a:xfrm flipH="1" flipV="1">
            <a:off x="8075541" y="4719667"/>
            <a:ext cx="20768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ACBEC99-79A6-484A-9E0F-B1ACBD8A2D56}"/>
              </a:ext>
            </a:extLst>
          </p:cNvPr>
          <p:cNvCxnSpPr>
            <a:cxnSpLocks/>
          </p:cNvCxnSpPr>
          <p:nvPr/>
        </p:nvCxnSpPr>
        <p:spPr>
          <a:xfrm flipH="1">
            <a:off x="8649478" y="4954555"/>
            <a:ext cx="19389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33F702F-7FFE-4D23-8780-67D49AA474BD}"/>
              </a:ext>
            </a:extLst>
          </p:cNvPr>
          <p:cNvCxnSpPr>
            <a:cxnSpLocks/>
          </p:cNvCxnSpPr>
          <p:nvPr/>
        </p:nvCxnSpPr>
        <p:spPr>
          <a:xfrm flipH="1" flipV="1">
            <a:off x="8502269" y="1931813"/>
            <a:ext cx="1" cy="356428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1774CF6-254A-4C91-BB73-701BA164DEDD}"/>
              </a:ext>
            </a:extLst>
          </p:cNvPr>
          <p:cNvCxnSpPr>
            <a:cxnSpLocks/>
          </p:cNvCxnSpPr>
          <p:nvPr/>
        </p:nvCxnSpPr>
        <p:spPr>
          <a:xfrm flipH="1" flipV="1">
            <a:off x="8247121" y="1923757"/>
            <a:ext cx="1" cy="356428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C24E633-D57C-485D-A139-45AFAFD9EB75}"/>
              </a:ext>
            </a:extLst>
          </p:cNvPr>
          <p:cNvCxnSpPr/>
          <p:nvPr/>
        </p:nvCxnSpPr>
        <p:spPr>
          <a:xfrm>
            <a:off x="8266923" y="1442136"/>
            <a:ext cx="0" cy="4525347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46E6823-FDF7-47D4-AE49-5CCD1A92F234}"/>
              </a:ext>
            </a:extLst>
          </p:cNvPr>
          <p:cNvCxnSpPr/>
          <p:nvPr/>
        </p:nvCxnSpPr>
        <p:spPr>
          <a:xfrm>
            <a:off x="6608154" y="1460050"/>
            <a:ext cx="0" cy="4525347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1A503F5-9512-4390-BD07-FCBD7F6C9FFC}"/>
              </a:ext>
            </a:extLst>
          </p:cNvPr>
          <p:cNvSpPr txBox="1"/>
          <p:nvPr/>
        </p:nvSpPr>
        <p:spPr>
          <a:xfrm>
            <a:off x="6562563" y="5788802"/>
            <a:ext cx="151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Axis Tier start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B35508B-1DB2-4185-97AB-EC03CEFAE664}"/>
              </a:ext>
            </a:extLst>
          </p:cNvPr>
          <p:cNvCxnSpPr>
            <a:cxnSpLocks/>
          </p:cNvCxnSpPr>
          <p:nvPr/>
        </p:nvCxnSpPr>
        <p:spPr>
          <a:xfrm flipV="1">
            <a:off x="5160089" y="1256165"/>
            <a:ext cx="0" cy="569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2761E-0399-4E6A-B3B7-92682EA91907}"/>
              </a:ext>
            </a:extLst>
          </p:cNvPr>
          <p:cNvCxnSpPr>
            <a:cxnSpLocks/>
          </p:cNvCxnSpPr>
          <p:nvPr/>
        </p:nvCxnSpPr>
        <p:spPr>
          <a:xfrm>
            <a:off x="5163200" y="1819407"/>
            <a:ext cx="0" cy="130693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7B2146A-3A38-43EE-94DF-1F62237018F7}"/>
              </a:ext>
            </a:extLst>
          </p:cNvPr>
          <p:cNvSpPr txBox="1"/>
          <p:nvPr/>
        </p:nvSpPr>
        <p:spPr>
          <a:xfrm>
            <a:off x="4547482" y="1385162"/>
            <a:ext cx="52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Top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891DB5D-CB80-4FEC-B00C-922041515BEA}"/>
              </a:ext>
            </a:extLst>
          </p:cNvPr>
          <p:cNvSpPr txBox="1"/>
          <p:nvPr/>
        </p:nvSpPr>
        <p:spPr>
          <a:xfrm>
            <a:off x="4208968" y="1747147"/>
            <a:ext cx="886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Bottom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34FD6F4-0EC6-495A-A1BA-44A1FF4E77B1}"/>
              </a:ext>
            </a:extLst>
          </p:cNvPr>
          <p:cNvCxnSpPr>
            <a:cxnSpLocks/>
          </p:cNvCxnSpPr>
          <p:nvPr/>
        </p:nvCxnSpPr>
        <p:spPr>
          <a:xfrm>
            <a:off x="5286892" y="6149978"/>
            <a:ext cx="1260531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C8D1E56D-DEFC-400C-ABE8-325CE2010E14}"/>
              </a:ext>
            </a:extLst>
          </p:cNvPr>
          <p:cNvSpPr/>
          <p:nvPr/>
        </p:nvSpPr>
        <p:spPr>
          <a:xfrm>
            <a:off x="5203251" y="558377"/>
            <a:ext cx="1401793" cy="6593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GB" dirty="0"/>
              <a:t>Near (1)</a:t>
            </a:r>
          </a:p>
        </p:txBody>
      </p:sp>
    </p:spTree>
    <p:extLst>
      <p:ext uri="{BB962C8B-B14F-4D97-AF65-F5344CB8AC3E}">
        <p14:creationId xmlns:p14="http://schemas.microsoft.com/office/powerpoint/2010/main" val="2679468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53911-34AB-4DB5-9E24-6E621AD0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Band.Margins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35367-DDC1-4150-A9AE-ACB00077C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291639" cy="4351338"/>
          </a:xfrm>
        </p:spPr>
        <p:txBody>
          <a:bodyPr/>
          <a:lstStyle/>
          <a:p>
            <a:r>
              <a:rPr lang="en-GB" b="1" dirty="0"/>
              <a:t>Left</a:t>
            </a:r>
            <a:r>
              <a:rPr lang="en-GB" dirty="0"/>
              <a:t> is the displacement from the start of the perpendicular</a:t>
            </a:r>
          </a:p>
          <a:p>
            <a:r>
              <a:rPr lang="en-GB" b="1" dirty="0"/>
              <a:t>Bottom</a:t>
            </a:r>
            <a:r>
              <a:rPr lang="en-GB" dirty="0"/>
              <a:t> is the displacement from the end of the perpendicular</a:t>
            </a:r>
          </a:p>
          <a:p>
            <a:endParaRPr lang="en-GB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1A642C2-3549-41F1-9067-A12A793D7077}"/>
              </a:ext>
            </a:extLst>
          </p:cNvPr>
          <p:cNvSpPr/>
          <p:nvPr/>
        </p:nvSpPr>
        <p:spPr>
          <a:xfrm>
            <a:off x="6968940" y="1914708"/>
            <a:ext cx="4085439" cy="3607266"/>
          </a:xfrm>
          <a:prstGeom prst="rect">
            <a:avLst/>
          </a:prstGeom>
          <a:solidFill>
            <a:srgbClr val="E3C7EB"/>
          </a:solidFill>
          <a:ln w="762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                          PLOT AREA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50FED7-EE4E-419A-B230-3C10360B53ED}"/>
              </a:ext>
            </a:extLst>
          </p:cNvPr>
          <p:cNvSpPr/>
          <p:nvPr/>
        </p:nvSpPr>
        <p:spPr>
          <a:xfrm>
            <a:off x="6139543" y="1913248"/>
            <a:ext cx="465503" cy="3607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Side (0/0)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48B2025-F4E3-451C-A616-D300BA811087}"/>
              </a:ext>
            </a:extLst>
          </p:cNvPr>
          <p:cNvSpPr/>
          <p:nvPr/>
        </p:nvSpPr>
        <p:spPr>
          <a:xfrm>
            <a:off x="8061648" y="1919092"/>
            <a:ext cx="390860" cy="3607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Inline (0/0)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B67C9BF-3915-4FB8-BA27-19AC40498F8C}"/>
              </a:ext>
            </a:extLst>
          </p:cNvPr>
          <p:cNvSpPr/>
          <p:nvPr/>
        </p:nvSpPr>
        <p:spPr>
          <a:xfrm>
            <a:off x="7670788" y="1919092"/>
            <a:ext cx="390860" cy="3607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Inline (1/1)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D98DA67-8596-47B9-A2B3-4A5250663DAA}"/>
              </a:ext>
            </a:extLst>
          </p:cNvPr>
          <p:cNvSpPr/>
          <p:nvPr/>
        </p:nvSpPr>
        <p:spPr>
          <a:xfrm>
            <a:off x="5674040" y="1911787"/>
            <a:ext cx="465503" cy="3611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Side (1/1)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70E3739-B046-4FAF-990F-F3FD45EBCA28}"/>
              </a:ext>
            </a:extLst>
          </p:cNvPr>
          <p:cNvSpPr/>
          <p:nvPr/>
        </p:nvSpPr>
        <p:spPr>
          <a:xfrm>
            <a:off x="4974772" y="1220934"/>
            <a:ext cx="1844081" cy="6977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GB" dirty="0"/>
              <a:t>Near (0)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8E5CA57-D1CE-4CF3-B80C-E5EE23F3BE00}"/>
              </a:ext>
            </a:extLst>
          </p:cNvPr>
          <p:cNvSpPr/>
          <p:nvPr/>
        </p:nvSpPr>
        <p:spPr>
          <a:xfrm>
            <a:off x="8452508" y="1923757"/>
            <a:ext cx="390860" cy="3607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Inline (-1/-1)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3BAFBFB-3B81-4D11-AD49-E3E8235AFAAD}"/>
              </a:ext>
            </a:extLst>
          </p:cNvPr>
          <p:cNvSpPr txBox="1"/>
          <p:nvPr/>
        </p:nvSpPr>
        <p:spPr>
          <a:xfrm>
            <a:off x="7503746" y="1072804"/>
            <a:ext cx="1507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Crossing Point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2D8F1E3-4A78-4B37-B714-BD7757542776}"/>
              </a:ext>
            </a:extLst>
          </p:cNvPr>
          <p:cNvSpPr/>
          <p:nvPr/>
        </p:nvSpPr>
        <p:spPr>
          <a:xfrm>
            <a:off x="5206482" y="5524895"/>
            <a:ext cx="1398564" cy="652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GB" dirty="0"/>
              <a:t>Far (0)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612A28F-73EC-4B22-A556-4E3A8F5B2607}"/>
              </a:ext>
            </a:extLst>
          </p:cNvPr>
          <p:cNvSpPr/>
          <p:nvPr/>
        </p:nvSpPr>
        <p:spPr>
          <a:xfrm>
            <a:off x="5203251" y="558377"/>
            <a:ext cx="1401793" cy="6593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GB" dirty="0"/>
              <a:t>Near (1)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4011116-4987-46AB-953D-5B2D3F786226}"/>
              </a:ext>
            </a:extLst>
          </p:cNvPr>
          <p:cNvSpPr/>
          <p:nvPr/>
        </p:nvSpPr>
        <p:spPr>
          <a:xfrm>
            <a:off x="5203251" y="1919092"/>
            <a:ext cx="465503" cy="3607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Side (2/2)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3A9F7D6-D824-4500-9C59-AADD720A2C7B}"/>
              </a:ext>
            </a:extLst>
          </p:cNvPr>
          <p:cNvCxnSpPr>
            <a:cxnSpLocks/>
          </p:cNvCxnSpPr>
          <p:nvPr/>
        </p:nvCxnSpPr>
        <p:spPr>
          <a:xfrm flipH="1">
            <a:off x="5467739" y="2741825"/>
            <a:ext cx="20101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4B24033-9D14-40B6-A73B-4821CDA1B2BD}"/>
              </a:ext>
            </a:extLst>
          </p:cNvPr>
          <p:cNvCxnSpPr>
            <a:cxnSpLocks/>
          </p:cNvCxnSpPr>
          <p:nvPr/>
        </p:nvCxnSpPr>
        <p:spPr>
          <a:xfrm flipH="1" flipV="1">
            <a:off x="5650093" y="1919092"/>
            <a:ext cx="1" cy="356428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0F2B604-F997-4128-B3A3-9F06DF631243}"/>
              </a:ext>
            </a:extLst>
          </p:cNvPr>
          <p:cNvSpPr txBox="1"/>
          <p:nvPr/>
        </p:nvSpPr>
        <p:spPr>
          <a:xfrm>
            <a:off x="5160089" y="2372493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Normal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41A150B-641E-48F1-91AA-E18E90332A09}"/>
              </a:ext>
            </a:extLst>
          </p:cNvPr>
          <p:cNvSpPr txBox="1"/>
          <p:nvPr/>
        </p:nvSpPr>
        <p:spPr>
          <a:xfrm rot="16200000">
            <a:off x="4725905" y="4779094"/>
            <a:ext cx="149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Perpendicular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FCBE535-0F4A-4D2A-9F15-297C344654DF}"/>
              </a:ext>
            </a:extLst>
          </p:cNvPr>
          <p:cNvCxnSpPr>
            <a:cxnSpLocks/>
          </p:cNvCxnSpPr>
          <p:nvPr/>
        </p:nvCxnSpPr>
        <p:spPr>
          <a:xfrm flipH="1" flipV="1">
            <a:off x="6499242" y="1558212"/>
            <a:ext cx="2" cy="2720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A6D01A9-EEF3-4FA4-A544-D44D7F3D2A86}"/>
              </a:ext>
            </a:extLst>
          </p:cNvPr>
          <p:cNvCxnSpPr>
            <a:cxnSpLocks/>
          </p:cNvCxnSpPr>
          <p:nvPr/>
        </p:nvCxnSpPr>
        <p:spPr>
          <a:xfrm flipV="1">
            <a:off x="5203251" y="1830284"/>
            <a:ext cx="1335812" cy="1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2B1650B-FE1C-46C9-8EBA-0ED03BFC7023}"/>
              </a:ext>
            </a:extLst>
          </p:cNvPr>
          <p:cNvCxnSpPr>
            <a:cxnSpLocks/>
          </p:cNvCxnSpPr>
          <p:nvPr/>
        </p:nvCxnSpPr>
        <p:spPr>
          <a:xfrm flipV="1">
            <a:off x="6539063" y="5949827"/>
            <a:ext cx="0" cy="2094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6FF856E-00C3-498D-9E58-CCBA60325E06}"/>
              </a:ext>
            </a:extLst>
          </p:cNvPr>
          <p:cNvCxnSpPr>
            <a:cxnSpLocks/>
          </p:cNvCxnSpPr>
          <p:nvPr/>
        </p:nvCxnSpPr>
        <p:spPr>
          <a:xfrm flipH="1" flipV="1">
            <a:off x="8075541" y="4719667"/>
            <a:ext cx="20768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ACBEC99-79A6-484A-9E0F-B1ACBD8A2D56}"/>
              </a:ext>
            </a:extLst>
          </p:cNvPr>
          <p:cNvCxnSpPr>
            <a:cxnSpLocks/>
          </p:cNvCxnSpPr>
          <p:nvPr/>
        </p:nvCxnSpPr>
        <p:spPr>
          <a:xfrm flipH="1">
            <a:off x="8649478" y="4954555"/>
            <a:ext cx="19389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33F702F-7FFE-4D23-8780-67D49AA474BD}"/>
              </a:ext>
            </a:extLst>
          </p:cNvPr>
          <p:cNvCxnSpPr>
            <a:cxnSpLocks/>
          </p:cNvCxnSpPr>
          <p:nvPr/>
        </p:nvCxnSpPr>
        <p:spPr>
          <a:xfrm flipH="1" flipV="1">
            <a:off x="8502269" y="1931813"/>
            <a:ext cx="1" cy="356428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1774CF6-254A-4C91-BB73-701BA164DEDD}"/>
              </a:ext>
            </a:extLst>
          </p:cNvPr>
          <p:cNvCxnSpPr>
            <a:cxnSpLocks/>
          </p:cNvCxnSpPr>
          <p:nvPr/>
        </p:nvCxnSpPr>
        <p:spPr>
          <a:xfrm flipH="1" flipV="1">
            <a:off x="8247121" y="1923757"/>
            <a:ext cx="1" cy="356428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C24E633-D57C-485D-A139-45AFAFD9EB75}"/>
              </a:ext>
            </a:extLst>
          </p:cNvPr>
          <p:cNvCxnSpPr/>
          <p:nvPr/>
        </p:nvCxnSpPr>
        <p:spPr>
          <a:xfrm>
            <a:off x="8266923" y="1442136"/>
            <a:ext cx="0" cy="4525347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46E6823-FDF7-47D4-AE49-5CCD1A92F234}"/>
              </a:ext>
            </a:extLst>
          </p:cNvPr>
          <p:cNvCxnSpPr/>
          <p:nvPr/>
        </p:nvCxnSpPr>
        <p:spPr>
          <a:xfrm>
            <a:off x="6608154" y="1460050"/>
            <a:ext cx="0" cy="4525347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1A503F5-9512-4390-BD07-FCBD7F6C9FFC}"/>
              </a:ext>
            </a:extLst>
          </p:cNvPr>
          <p:cNvSpPr txBox="1"/>
          <p:nvPr/>
        </p:nvSpPr>
        <p:spPr>
          <a:xfrm>
            <a:off x="6562563" y="5788802"/>
            <a:ext cx="151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Axis Tier start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B35508B-1DB2-4185-97AB-EC03CEFAE664}"/>
              </a:ext>
            </a:extLst>
          </p:cNvPr>
          <p:cNvCxnSpPr>
            <a:cxnSpLocks/>
          </p:cNvCxnSpPr>
          <p:nvPr/>
        </p:nvCxnSpPr>
        <p:spPr>
          <a:xfrm flipH="1">
            <a:off x="4974773" y="1456293"/>
            <a:ext cx="208229" cy="3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2761E-0399-4E6A-B3B7-92682EA91907}"/>
              </a:ext>
            </a:extLst>
          </p:cNvPr>
          <p:cNvCxnSpPr>
            <a:cxnSpLocks/>
          </p:cNvCxnSpPr>
          <p:nvPr/>
        </p:nvCxnSpPr>
        <p:spPr>
          <a:xfrm>
            <a:off x="6605044" y="1442136"/>
            <a:ext cx="263570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7B2146A-3A38-43EE-94DF-1F62237018F7}"/>
              </a:ext>
            </a:extLst>
          </p:cNvPr>
          <p:cNvSpPr txBox="1"/>
          <p:nvPr/>
        </p:nvSpPr>
        <p:spPr>
          <a:xfrm>
            <a:off x="4518358" y="1136875"/>
            <a:ext cx="54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Left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891DB5D-CB80-4FEC-B00C-922041515BEA}"/>
              </a:ext>
            </a:extLst>
          </p:cNvPr>
          <p:cNvSpPr txBox="1"/>
          <p:nvPr/>
        </p:nvSpPr>
        <p:spPr>
          <a:xfrm>
            <a:off x="6626326" y="1008919"/>
            <a:ext cx="668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Right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C2B4AB3-4751-4A55-82F0-A990B1108527}"/>
              </a:ext>
            </a:extLst>
          </p:cNvPr>
          <p:cNvCxnSpPr>
            <a:cxnSpLocks/>
          </p:cNvCxnSpPr>
          <p:nvPr/>
        </p:nvCxnSpPr>
        <p:spPr>
          <a:xfrm>
            <a:off x="5286892" y="6159308"/>
            <a:ext cx="1260531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663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53911-34AB-4DB5-9E24-6E621AD0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BandPosition</a:t>
            </a:r>
            <a:r>
              <a:rPr lang="en-GB" b="1" dirty="0"/>
              <a:t> </a:t>
            </a:r>
            <a:r>
              <a:rPr lang="en-GB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35367-DDC1-4150-A9AE-ACB00077C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423848" cy="4351338"/>
          </a:xfrm>
        </p:spPr>
        <p:txBody>
          <a:bodyPr/>
          <a:lstStyle/>
          <a:p>
            <a:r>
              <a:rPr lang="en-GB" dirty="0"/>
              <a:t>Near bands positioned at top for Vertical axis, left for Horizontal axis</a:t>
            </a:r>
          </a:p>
          <a:p>
            <a:pPr lvl="1"/>
            <a:r>
              <a:rPr lang="en-GB" dirty="0"/>
              <a:t>Suitable for axis titles</a:t>
            </a:r>
          </a:p>
          <a:p>
            <a:pPr lvl="1"/>
            <a:r>
              <a:rPr lang="en-GB" dirty="0"/>
              <a:t>Can use X1,Y1,Y2 without conflict</a:t>
            </a:r>
          </a:p>
          <a:p>
            <a:r>
              <a:rPr lang="en-GB" dirty="0"/>
              <a:t>Far bands positions at bottom for Vertical axis, right for Horizontal axis</a:t>
            </a:r>
          </a:p>
          <a:p>
            <a:pPr lvl="1"/>
            <a:r>
              <a:rPr lang="en-GB" dirty="0"/>
              <a:t>Don’t anticipate people using them</a:t>
            </a:r>
          </a:p>
          <a:p>
            <a:r>
              <a:rPr lang="en-GB" dirty="0"/>
              <a:t>Side matches the </a:t>
            </a:r>
            <a:r>
              <a:rPr lang="en-GB" dirty="0" err="1"/>
              <a:t>AxisPosition</a:t>
            </a:r>
            <a:endParaRPr lang="en-GB" dirty="0"/>
          </a:p>
          <a:p>
            <a:pPr lvl="1"/>
            <a:r>
              <a:rPr lang="en-GB" dirty="0"/>
              <a:t>Extra width allows for label margins and band titles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5201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5F617-7449-47E8-B73B-43B1EC2FC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CE3F0-45C7-4CCB-82DE-335891898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err="1"/>
              <a:t>TickBand</a:t>
            </a:r>
            <a:endParaRPr lang="en-GB" b="1" dirty="0"/>
          </a:p>
          <a:p>
            <a:pPr lvl="1"/>
            <a:r>
              <a:rPr lang="en-GB" dirty="0"/>
              <a:t>Renders ticks from one or more </a:t>
            </a:r>
            <a:r>
              <a:rPr lang="en-GB" b="1" dirty="0" err="1"/>
              <a:t>ITicks</a:t>
            </a:r>
            <a:endParaRPr lang="en-GB" dirty="0"/>
          </a:p>
          <a:p>
            <a:r>
              <a:rPr lang="en-GB" b="1" dirty="0" err="1"/>
              <a:t>TitleBand</a:t>
            </a:r>
            <a:endParaRPr lang="en-GB" b="1" dirty="0"/>
          </a:p>
          <a:p>
            <a:pPr lvl="1"/>
            <a:r>
              <a:rPr lang="en-GB" dirty="0"/>
              <a:t>Renders a plot type/sub-title/whatever</a:t>
            </a:r>
          </a:p>
          <a:p>
            <a:r>
              <a:rPr lang="en-GB" b="1" dirty="0" err="1"/>
              <a:t>LabelBand</a:t>
            </a:r>
            <a:endParaRPr lang="en-GB" b="1" dirty="0"/>
          </a:p>
          <a:p>
            <a:pPr lvl="1"/>
            <a:r>
              <a:rPr lang="en-GB" dirty="0"/>
              <a:t>Renders labels from one or more </a:t>
            </a:r>
            <a:r>
              <a:rPr lang="en-GB" b="1" dirty="0" err="1"/>
              <a:t>ITicks</a:t>
            </a:r>
            <a:endParaRPr lang="en-GB" dirty="0"/>
          </a:p>
          <a:p>
            <a:r>
              <a:rPr lang="en-GB" b="1" dirty="0" err="1"/>
              <a:t>CompoundBand</a:t>
            </a:r>
            <a:endParaRPr lang="en-GB" b="1" dirty="0"/>
          </a:p>
          <a:p>
            <a:pPr lvl="1"/>
            <a:r>
              <a:rPr lang="en-GB" dirty="0"/>
              <a:t>Contains other bands… and arranges them somehow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822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53911-34AB-4DB5-9E24-6E621AD0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BandPosition</a:t>
            </a:r>
            <a:r>
              <a:rPr lang="en-GB" b="1" dirty="0"/>
              <a:t> </a:t>
            </a:r>
            <a:r>
              <a:rPr lang="en-GB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35367-DDC1-4150-A9AE-ACB00077C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423848" cy="4351338"/>
          </a:xfrm>
        </p:spPr>
        <p:txBody>
          <a:bodyPr/>
          <a:lstStyle/>
          <a:p>
            <a:r>
              <a:rPr lang="en-GB" dirty="0"/>
              <a:t>Do we need </a:t>
            </a:r>
            <a:r>
              <a:rPr lang="en-GB" b="1" dirty="0" err="1"/>
              <a:t>NearInline</a:t>
            </a:r>
            <a:r>
              <a:rPr lang="en-GB" dirty="0"/>
              <a:t> and </a:t>
            </a:r>
            <a:r>
              <a:rPr lang="en-GB" b="1" dirty="0" err="1"/>
              <a:t>FarInline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Not wild about the idea…. probably covered by composable band already</a:t>
            </a:r>
          </a:p>
          <a:p>
            <a:r>
              <a:rPr lang="en-GB" dirty="0"/>
              <a:t>What do we do about default </a:t>
            </a:r>
            <a:r>
              <a:rPr lang="en-GB" dirty="0" err="1"/>
              <a:t>BandTiers</a:t>
            </a:r>
            <a:r>
              <a:rPr lang="en-GB" dirty="0"/>
              <a:t>? Need e.g. title after labels after ticks</a:t>
            </a:r>
          </a:p>
          <a:p>
            <a:pPr lvl="1"/>
            <a:r>
              <a:rPr lang="en-GB" dirty="0"/>
              <a:t>Probably best to provide a pre-fab ‘</a:t>
            </a:r>
            <a:r>
              <a:rPr lang="en-GB" dirty="0" err="1"/>
              <a:t>StandardBand</a:t>
            </a:r>
            <a:r>
              <a:rPr lang="en-GB" dirty="0"/>
              <a:t>’ that sets up the Tick/Label/Title bands internally with the correct internal bands</a:t>
            </a:r>
          </a:p>
          <a:p>
            <a:r>
              <a:rPr lang="en-GB" dirty="0"/>
              <a:t>Need to abstract away the band layout mechanism (need one for the Axis itself</a:t>
            </a:r>
          </a:p>
          <a:p>
            <a:r>
              <a:rPr lang="en-GB" dirty="0"/>
              <a:t>Put </a:t>
            </a:r>
            <a:r>
              <a:rPr lang="en-GB" dirty="0" err="1"/>
              <a:t>GridLines</a:t>
            </a:r>
            <a:r>
              <a:rPr lang="en-GB" dirty="0"/>
              <a:t> in a band? (e.g. </a:t>
            </a:r>
            <a:r>
              <a:rPr lang="en-GB" b="1" dirty="0" err="1"/>
              <a:t>BandPosition.PlotArea</a:t>
            </a:r>
            <a:r>
              <a:rPr lang="en-GB" dirty="0"/>
              <a:t> which is the intersection of clip bounds with the perpendicular axis)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4165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C2D2D-2963-4541-80DF-8F78883DB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Axis extensibility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566C8-1682-43E1-9FE7-CEF703BAA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Right now, we have a dozen different axes, most of which change one or more of the following:</a:t>
            </a:r>
          </a:p>
          <a:p>
            <a:pPr lvl="1"/>
            <a:r>
              <a:rPr lang="en-GB" dirty="0"/>
              <a:t>Formatting (e.g. </a:t>
            </a:r>
            <a:r>
              <a:rPr lang="en-GB" dirty="0" err="1"/>
              <a:t>DateTime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Tick location (e.g. Logarithmic, </a:t>
            </a:r>
            <a:r>
              <a:rPr lang="en-GB" dirty="0" err="1"/>
              <a:t>DateTime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Tick rendering (e.g. Category)</a:t>
            </a:r>
          </a:p>
          <a:p>
            <a:pPr lvl="1"/>
            <a:r>
              <a:rPr lang="en-GB" dirty="0"/>
              <a:t>The data ‘pre-transform’ (e.g. Logarithmic)</a:t>
            </a:r>
          </a:p>
          <a:p>
            <a:r>
              <a:rPr lang="en-GB" dirty="0"/>
              <a:t>New types are needed because we must override method in </a:t>
            </a:r>
            <a:r>
              <a:rPr lang="en-GB" b="1" dirty="0"/>
              <a:t>Axis</a:t>
            </a:r>
            <a:endParaRPr lang="en-GB" dirty="0"/>
          </a:p>
          <a:p>
            <a:pPr lvl="1"/>
            <a:r>
              <a:rPr lang="en-GB" dirty="0"/>
              <a:t>We might be happier if we could compose them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1116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C2D2D-2963-4541-80DF-8F78883DB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Non-linear axes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566C8-1682-43E1-9FE7-CEF703BAA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only have one non-linear axis, and that is </a:t>
            </a:r>
            <a:r>
              <a:rPr lang="en-GB" b="1" dirty="0" err="1"/>
              <a:t>LogarithmicAxis</a:t>
            </a:r>
            <a:endParaRPr lang="en-GB" b="1" dirty="0"/>
          </a:p>
          <a:p>
            <a:r>
              <a:rPr lang="en-GB" dirty="0"/>
              <a:t>A </a:t>
            </a:r>
            <a:r>
              <a:rPr lang="en-GB" i="1" dirty="0"/>
              <a:t>lot</a:t>
            </a:r>
            <a:r>
              <a:rPr lang="en-GB" dirty="0"/>
              <a:t> of work (and duplication) is required to implemented other non-linear axes, and it’s made hard by some key functionality being internal</a:t>
            </a:r>
          </a:p>
          <a:p>
            <a:r>
              <a:rPr lang="en-GB" b="1" dirty="0" err="1"/>
              <a:t>Axis.IsLogarithmic</a:t>
            </a:r>
            <a:r>
              <a:rPr lang="en-GB" dirty="0"/>
              <a:t> just doesn’t cut it for e.g. line annotations which may exist on other non-linear axes</a:t>
            </a:r>
            <a:endParaRPr lang="en-GB" b="1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3820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C2D2D-2963-4541-80DF-8F78883DB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Axis Rendering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566C8-1682-43E1-9FE7-CEF703BAA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 the rendering code is internal, so consumers can’t just swap in additional functionality easily</a:t>
            </a:r>
          </a:p>
          <a:p>
            <a:r>
              <a:rPr lang="en-GB" dirty="0"/>
              <a:t>Much better to abstract away the rendering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6860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C2D2D-2963-4541-80DF-8F78883DB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566C8-1682-43E1-9FE7-CEF703BAA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Provide a ‘composable’ axis, where we can swap out behaviours without needing to override stuff in </a:t>
            </a:r>
            <a:r>
              <a:rPr lang="en-GB" b="1" dirty="0"/>
              <a:t>Axes</a:t>
            </a:r>
          </a:p>
          <a:p>
            <a:pPr lvl="1"/>
            <a:r>
              <a:rPr lang="en-GB" dirty="0"/>
              <a:t>Tick location, Rendering, Formatting, Pre-transforms, Layout</a:t>
            </a:r>
          </a:p>
          <a:p>
            <a:r>
              <a:rPr lang="en-GB" dirty="0"/>
              <a:t>Provide better support for non-linear axes</a:t>
            </a:r>
          </a:p>
          <a:p>
            <a:r>
              <a:rPr lang="en-GB" dirty="0"/>
              <a:t>A constraints mechanism to support slaving, snapping, aspect ratio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5468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C2D2D-2963-4541-80DF-8F78883DB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Composable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566C8-1682-43E1-9FE7-CEF703BAA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/>
              <a:t>TProjection</a:t>
            </a:r>
            <a:r>
              <a:rPr lang="en-GB" b="1" dirty="0"/>
              <a:t>: </a:t>
            </a:r>
            <a:r>
              <a:rPr lang="en-GB" b="1" dirty="0" err="1"/>
              <a:t>IDataProjection</a:t>
            </a:r>
            <a:r>
              <a:rPr lang="en-GB" b="1" dirty="0"/>
              <a:t>&lt;</a:t>
            </a:r>
            <a:r>
              <a:rPr lang="en-GB" b="1" dirty="0" err="1"/>
              <a:t>TData</a:t>
            </a:r>
            <a:r>
              <a:rPr lang="en-GB" b="1" dirty="0"/>
              <a:t>&gt;</a:t>
            </a:r>
          </a:p>
          <a:p>
            <a:pPr lvl="1"/>
            <a:r>
              <a:rPr lang="en-GB" dirty="0"/>
              <a:t>maps </a:t>
            </a:r>
            <a:r>
              <a:rPr lang="en-GB" i="1" dirty="0"/>
              <a:t>Data space</a:t>
            </a:r>
            <a:r>
              <a:rPr lang="en-GB" dirty="0"/>
              <a:t> to </a:t>
            </a:r>
            <a:r>
              <a:rPr lang="en-GB" i="1" dirty="0"/>
              <a:t>Interaction space</a:t>
            </a:r>
          </a:p>
          <a:p>
            <a:r>
              <a:rPr lang="en-GB" dirty="0"/>
              <a:t>The axis itself maps </a:t>
            </a:r>
            <a:r>
              <a:rPr lang="en-GB" i="1" dirty="0"/>
              <a:t>Interaction space</a:t>
            </a:r>
            <a:r>
              <a:rPr lang="en-GB" dirty="0"/>
              <a:t> to </a:t>
            </a:r>
            <a:r>
              <a:rPr lang="en-GB" i="1" dirty="0"/>
              <a:t>Screen space </a:t>
            </a:r>
            <a:r>
              <a:rPr lang="en-GB" dirty="0"/>
              <a:t>(e.g. in </a:t>
            </a:r>
            <a:r>
              <a:rPr lang="en-GB" b="1" dirty="0"/>
              <a:t>Transform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Provide these as structs for zero-overhead transforms for fundamental operations</a:t>
            </a:r>
          </a:p>
          <a:p>
            <a:pPr lvl="1"/>
            <a:r>
              <a:rPr lang="en-GB" dirty="0"/>
              <a:t>Provide a compositing types so they can be stacked easily? (e.g. log^2 axis)</a:t>
            </a:r>
          </a:p>
          <a:p>
            <a:r>
              <a:rPr lang="en-GB" b="1" dirty="0"/>
              <a:t>Bands</a:t>
            </a:r>
            <a:endParaRPr lang="en-GB" dirty="0"/>
          </a:p>
          <a:p>
            <a:pPr lvl="1"/>
            <a:r>
              <a:rPr lang="en-GB" dirty="0" err="1"/>
              <a:t>Renderable</a:t>
            </a:r>
            <a:r>
              <a:rPr lang="en-GB" dirty="0"/>
              <a:t> regions of the axis, e.g. ticks, axis line, title, labels, data-labels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0220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5F617-7449-47E8-B73B-43B1EC2FC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CE3F0-45C7-4CCB-82DE-335891898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err="1"/>
              <a:t>BandPosition</a:t>
            </a:r>
            <a:endParaRPr lang="en-GB" b="1" dirty="0"/>
          </a:p>
          <a:p>
            <a:pPr lvl="1"/>
            <a:r>
              <a:rPr lang="en-GB" dirty="0"/>
              <a:t>The position of the band relative to the axis</a:t>
            </a:r>
          </a:p>
          <a:p>
            <a:r>
              <a:rPr lang="en-GB" b="1" dirty="0" err="1"/>
              <a:t>BandTier</a:t>
            </a:r>
            <a:endParaRPr lang="en-GB" b="1" dirty="0"/>
          </a:p>
          <a:p>
            <a:pPr lvl="1"/>
            <a:r>
              <a:rPr lang="en-GB" dirty="0"/>
              <a:t>The tier in which this band exists (multiple bands may coexist in a tier)</a:t>
            </a:r>
            <a:endParaRPr lang="en-GB" b="1" dirty="0"/>
          </a:p>
          <a:p>
            <a:r>
              <a:rPr lang="en-GB" b="1" dirty="0" err="1"/>
              <a:t>BandTierSpan</a:t>
            </a:r>
            <a:endParaRPr lang="en-GB" b="1" dirty="0"/>
          </a:p>
          <a:p>
            <a:pPr lvl="1"/>
            <a:r>
              <a:rPr lang="en-GB" dirty="0"/>
              <a:t>The number of tiers across which the band extends</a:t>
            </a:r>
          </a:p>
          <a:p>
            <a:r>
              <a:rPr lang="en-GB" dirty="0"/>
              <a:t>Measured thickness </a:t>
            </a:r>
            <a:r>
              <a:rPr lang="en-GB" b="1" dirty="0"/>
              <a:t>Margin</a:t>
            </a:r>
          </a:p>
          <a:p>
            <a:pPr lvl="1"/>
            <a:r>
              <a:rPr lang="en-GB" dirty="0"/>
              <a:t>Aligned to `Normal` (Top/</a:t>
            </a:r>
            <a:r>
              <a:rPr lang="en-GB" b="1" dirty="0"/>
              <a:t>Bottom</a:t>
            </a:r>
            <a:r>
              <a:rPr lang="en-GB" dirty="0"/>
              <a:t>) and `Perpendicular` (Left/</a:t>
            </a:r>
            <a:r>
              <a:rPr lang="en-GB" b="1" dirty="0"/>
              <a:t>Right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46731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53911-34AB-4DB5-9E24-6E621AD0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BandPosition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35367-DDC1-4150-A9AE-ACB00077C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82469" cy="4351338"/>
          </a:xfrm>
        </p:spPr>
        <p:txBody>
          <a:bodyPr/>
          <a:lstStyle/>
          <a:p>
            <a:r>
              <a:rPr lang="en-GB" dirty="0"/>
              <a:t>The nature of the axis determines the meaning of the </a:t>
            </a:r>
            <a:r>
              <a:rPr lang="en-GB" b="1" dirty="0" err="1"/>
              <a:t>BandPositions</a:t>
            </a:r>
            <a:endParaRPr lang="en-GB" b="1" dirty="0"/>
          </a:p>
          <a:p>
            <a:pPr lvl="1"/>
            <a:r>
              <a:rPr lang="en-GB" dirty="0"/>
              <a:t>Does it cross the plot?</a:t>
            </a:r>
          </a:p>
          <a:p>
            <a:pPr lvl="1"/>
            <a:r>
              <a:rPr lang="en-GB" dirty="0"/>
              <a:t>Is it horizontal/vertical/other?</a:t>
            </a:r>
          </a:p>
          <a:p>
            <a:r>
              <a:rPr lang="en-GB" dirty="0"/>
              <a:t>Ultimately, the band is rendered along a line: it’s up to the band to decide what the line means</a:t>
            </a:r>
          </a:p>
        </p:txBody>
      </p:sp>
    </p:spTree>
    <p:extLst>
      <p:ext uri="{BB962C8B-B14F-4D97-AF65-F5344CB8AC3E}">
        <p14:creationId xmlns:p14="http://schemas.microsoft.com/office/powerpoint/2010/main" val="74997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53911-34AB-4DB5-9E24-6E621AD0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BandPosition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35367-DDC1-4150-A9AE-ACB00077C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883090" cy="4351338"/>
          </a:xfrm>
        </p:spPr>
        <p:txBody>
          <a:bodyPr>
            <a:normAutofit/>
          </a:bodyPr>
          <a:lstStyle/>
          <a:p>
            <a:r>
              <a:rPr lang="en-GB" dirty="0"/>
              <a:t>Inline Bands are centred on the crossing point (i.e. axis line)</a:t>
            </a:r>
          </a:p>
          <a:p>
            <a:r>
              <a:rPr lang="en-GB" dirty="0"/>
              <a:t>Side Bands start at the axis position, unless the inline bands push it back</a:t>
            </a:r>
          </a:p>
          <a:p>
            <a:r>
              <a:rPr lang="en-GB" dirty="0"/>
              <a:t>Near Bands line up with the top of the Side Bands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3339DE-90BB-4EA4-9A29-F6D43EEBA4BB}"/>
              </a:ext>
            </a:extLst>
          </p:cNvPr>
          <p:cNvSpPr/>
          <p:nvPr/>
        </p:nvSpPr>
        <p:spPr>
          <a:xfrm>
            <a:off x="6968940" y="1914708"/>
            <a:ext cx="4085439" cy="3607266"/>
          </a:xfrm>
          <a:prstGeom prst="rect">
            <a:avLst/>
          </a:prstGeom>
          <a:solidFill>
            <a:srgbClr val="E3C7EB"/>
          </a:solidFill>
          <a:ln w="762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                          PLOT AREA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A68996-B4A0-4386-9BCC-68148C7EF657}"/>
              </a:ext>
            </a:extLst>
          </p:cNvPr>
          <p:cNvSpPr/>
          <p:nvPr/>
        </p:nvSpPr>
        <p:spPr>
          <a:xfrm>
            <a:off x="6139543" y="1913248"/>
            <a:ext cx="465503" cy="3607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Side (0/0)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6BF22-6567-4F0D-A840-6031E694EB7D}"/>
              </a:ext>
            </a:extLst>
          </p:cNvPr>
          <p:cNvSpPr/>
          <p:nvPr/>
        </p:nvSpPr>
        <p:spPr>
          <a:xfrm>
            <a:off x="8061648" y="1919092"/>
            <a:ext cx="390860" cy="3607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Inline (0/0)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441691-DC59-4DC3-B7F4-B823C05C4DD5}"/>
              </a:ext>
            </a:extLst>
          </p:cNvPr>
          <p:cNvSpPr/>
          <p:nvPr/>
        </p:nvSpPr>
        <p:spPr>
          <a:xfrm>
            <a:off x="7670788" y="1919092"/>
            <a:ext cx="390860" cy="3607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Inline (1/1)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BDD0D6-1771-49FC-8F29-C01671643E3B}"/>
              </a:ext>
            </a:extLst>
          </p:cNvPr>
          <p:cNvSpPr/>
          <p:nvPr/>
        </p:nvSpPr>
        <p:spPr>
          <a:xfrm>
            <a:off x="5674040" y="1911787"/>
            <a:ext cx="465503" cy="3611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Side (1/1)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38C02B-D289-4B2A-AD44-388D69C3C9FE}"/>
              </a:ext>
            </a:extLst>
          </p:cNvPr>
          <p:cNvSpPr/>
          <p:nvPr/>
        </p:nvSpPr>
        <p:spPr>
          <a:xfrm>
            <a:off x="5203252" y="1220934"/>
            <a:ext cx="1401793" cy="6977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GB" dirty="0"/>
              <a:t>Near (0)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CC6678-1C07-4F81-AFF8-FB526DE50429}"/>
              </a:ext>
            </a:extLst>
          </p:cNvPr>
          <p:cNvSpPr/>
          <p:nvPr/>
        </p:nvSpPr>
        <p:spPr>
          <a:xfrm>
            <a:off x="8452508" y="1923757"/>
            <a:ext cx="390860" cy="3607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Inline (-1/-1)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CE5308-253B-4E8D-9959-8E98EC89169A}"/>
              </a:ext>
            </a:extLst>
          </p:cNvPr>
          <p:cNvSpPr txBox="1"/>
          <p:nvPr/>
        </p:nvSpPr>
        <p:spPr>
          <a:xfrm>
            <a:off x="7503746" y="1072804"/>
            <a:ext cx="1507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Crossing Point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561F46-B0C3-4E1F-B76E-95C6B384DE4A}"/>
              </a:ext>
            </a:extLst>
          </p:cNvPr>
          <p:cNvSpPr/>
          <p:nvPr/>
        </p:nvSpPr>
        <p:spPr>
          <a:xfrm>
            <a:off x="5206482" y="5524896"/>
            <a:ext cx="1398564" cy="652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GB" dirty="0"/>
              <a:t>Far (0)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55BBAE-98A0-41AA-8F9C-4990DA5A4762}"/>
              </a:ext>
            </a:extLst>
          </p:cNvPr>
          <p:cNvSpPr/>
          <p:nvPr/>
        </p:nvSpPr>
        <p:spPr>
          <a:xfrm>
            <a:off x="5203251" y="1919092"/>
            <a:ext cx="465503" cy="3607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Side (2/2)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6558D3-3E36-4832-ACED-3BB98F5FFAF9}"/>
              </a:ext>
            </a:extLst>
          </p:cNvPr>
          <p:cNvCxnSpPr>
            <a:cxnSpLocks/>
          </p:cNvCxnSpPr>
          <p:nvPr/>
        </p:nvCxnSpPr>
        <p:spPr>
          <a:xfrm flipH="1">
            <a:off x="5467739" y="2741825"/>
            <a:ext cx="20101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BEF8712-8785-4F7D-BF2D-A20F2A3857EF}"/>
              </a:ext>
            </a:extLst>
          </p:cNvPr>
          <p:cNvCxnSpPr>
            <a:cxnSpLocks/>
          </p:cNvCxnSpPr>
          <p:nvPr/>
        </p:nvCxnSpPr>
        <p:spPr>
          <a:xfrm flipH="1" flipV="1">
            <a:off x="5650093" y="1919092"/>
            <a:ext cx="1" cy="356428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4171A34-8349-4B4B-A0F2-48A331F85077}"/>
              </a:ext>
            </a:extLst>
          </p:cNvPr>
          <p:cNvSpPr txBox="1"/>
          <p:nvPr/>
        </p:nvSpPr>
        <p:spPr>
          <a:xfrm>
            <a:off x="5160089" y="2372493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Normal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D1892C0-D98B-45F9-A108-769343B9AF93}"/>
              </a:ext>
            </a:extLst>
          </p:cNvPr>
          <p:cNvSpPr txBox="1"/>
          <p:nvPr/>
        </p:nvSpPr>
        <p:spPr>
          <a:xfrm rot="16200000">
            <a:off x="4725905" y="4779094"/>
            <a:ext cx="149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Perpendicular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AB403D6-21D7-4486-95AE-B6717988EB3A}"/>
              </a:ext>
            </a:extLst>
          </p:cNvPr>
          <p:cNvCxnSpPr>
            <a:cxnSpLocks/>
          </p:cNvCxnSpPr>
          <p:nvPr/>
        </p:nvCxnSpPr>
        <p:spPr>
          <a:xfrm flipH="1" flipV="1">
            <a:off x="6499242" y="1558212"/>
            <a:ext cx="2" cy="2720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0FF8250-4333-4F2F-8C41-E39243C64084}"/>
              </a:ext>
            </a:extLst>
          </p:cNvPr>
          <p:cNvCxnSpPr>
            <a:cxnSpLocks/>
          </p:cNvCxnSpPr>
          <p:nvPr/>
        </p:nvCxnSpPr>
        <p:spPr>
          <a:xfrm>
            <a:off x="5295506" y="1830284"/>
            <a:ext cx="1243557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0C89734-E185-4C13-BDE3-1187EDAB0823}"/>
              </a:ext>
            </a:extLst>
          </p:cNvPr>
          <p:cNvCxnSpPr>
            <a:cxnSpLocks/>
          </p:cNvCxnSpPr>
          <p:nvPr/>
        </p:nvCxnSpPr>
        <p:spPr>
          <a:xfrm flipV="1">
            <a:off x="6539063" y="5940497"/>
            <a:ext cx="0" cy="2094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665C130-B4F5-417D-AB63-1741A55E524D}"/>
              </a:ext>
            </a:extLst>
          </p:cNvPr>
          <p:cNvCxnSpPr>
            <a:cxnSpLocks/>
          </p:cNvCxnSpPr>
          <p:nvPr/>
        </p:nvCxnSpPr>
        <p:spPr>
          <a:xfrm>
            <a:off x="5286892" y="6149978"/>
            <a:ext cx="1260531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A234798-1162-479D-BE1C-B33BF925AF43}"/>
              </a:ext>
            </a:extLst>
          </p:cNvPr>
          <p:cNvCxnSpPr>
            <a:cxnSpLocks/>
          </p:cNvCxnSpPr>
          <p:nvPr/>
        </p:nvCxnSpPr>
        <p:spPr>
          <a:xfrm flipH="1" flipV="1">
            <a:off x="8075541" y="4719667"/>
            <a:ext cx="20768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9C9F1D7-2EF2-4FF0-8424-F01A0A3CA342}"/>
              </a:ext>
            </a:extLst>
          </p:cNvPr>
          <p:cNvCxnSpPr>
            <a:cxnSpLocks/>
          </p:cNvCxnSpPr>
          <p:nvPr/>
        </p:nvCxnSpPr>
        <p:spPr>
          <a:xfrm flipH="1">
            <a:off x="8649478" y="4954555"/>
            <a:ext cx="19389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9C2D9AF-8A71-46B2-AD46-13C35943CED7}"/>
              </a:ext>
            </a:extLst>
          </p:cNvPr>
          <p:cNvCxnSpPr>
            <a:cxnSpLocks/>
          </p:cNvCxnSpPr>
          <p:nvPr/>
        </p:nvCxnSpPr>
        <p:spPr>
          <a:xfrm flipH="1" flipV="1">
            <a:off x="8502269" y="1931813"/>
            <a:ext cx="1" cy="356428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0343458-606D-419D-8A8C-CD105584FD25}"/>
              </a:ext>
            </a:extLst>
          </p:cNvPr>
          <p:cNvCxnSpPr>
            <a:cxnSpLocks/>
          </p:cNvCxnSpPr>
          <p:nvPr/>
        </p:nvCxnSpPr>
        <p:spPr>
          <a:xfrm flipH="1" flipV="1">
            <a:off x="8247121" y="1923757"/>
            <a:ext cx="1" cy="356428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BF5B9BA-7316-4CAB-8E71-6961B3B9DA8E}"/>
              </a:ext>
            </a:extLst>
          </p:cNvPr>
          <p:cNvCxnSpPr/>
          <p:nvPr/>
        </p:nvCxnSpPr>
        <p:spPr>
          <a:xfrm>
            <a:off x="8266923" y="1442136"/>
            <a:ext cx="0" cy="4525347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FB37B6C-BCA8-43FA-9354-E6953A2490FF}"/>
              </a:ext>
            </a:extLst>
          </p:cNvPr>
          <p:cNvCxnSpPr/>
          <p:nvPr/>
        </p:nvCxnSpPr>
        <p:spPr>
          <a:xfrm>
            <a:off x="6608154" y="1460050"/>
            <a:ext cx="0" cy="4525347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323324C-B5B2-48DA-BBA6-C667DB24F7D5}"/>
              </a:ext>
            </a:extLst>
          </p:cNvPr>
          <p:cNvSpPr txBox="1"/>
          <p:nvPr/>
        </p:nvSpPr>
        <p:spPr>
          <a:xfrm>
            <a:off x="6562563" y="5788802"/>
            <a:ext cx="151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Axis Tier start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69FD932-6E35-4CCD-A7F3-4209014C9795}"/>
              </a:ext>
            </a:extLst>
          </p:cNvPr>
          <p:cNvSpPr/>
          <p:nvPr/>
        </p:nvSpPr>
        <p:spPr>
          <a:xfrm>
            <a:off x="5203251" y="558377"/>
            <a:ext cx="1401793" cy="6593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GB" dirty="0"/>
              <a:t>Near (1)</a:t>
            </a:r>
          </a:p>
        </p:txBody>
      </p:sp>
    </p:spTree>
    <p:extLst>
      <p:ext uri="{BB962C8B-B14F-4D97-AF65-F5344CB8AC3E}">
        <p14:creationId xmlns:p14="http://schemas.microsoft.com/office/powerpoint/2010/main" val="3692686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934</Words>
  <Application>Microsoft Office PowerPoint</Application>
  <PresentationFormat>Widescreen</PresentationFormat>
  <Paragraphs>141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Composable Axis</vt:lpstr>
      <vt:lpstr>Axis extensibility</vt:lpstr>
      <vt:lpstr>Non-linear axes</vt:lpstr>
      <vt:lpstr>Axis Rendering</vt:lpstr>
      <vt:lpstr>Goals</vt:lpstr>
      <vt:lpstr>Composable</vt:lpstr>
      <vt:lpstr>Band</vt:lpstr>
      <vt:lpstr>BandPosition</vt:lpstr>
      <vt:lpstr>BandPosition</vt:lpstr>
      <vt:lpstr>BandPosition</vt:lpstr>
      <vt:lpstr>Band.Margins</vt:lpstr>
      <vt:lpstr>Band.Margins</vt:lpstr>
      <vt:lpstr>BandPosition notes</vt:lpstr>
      <vt:lpstr>Bands</vt:lpstr>
      <vt:lpstr>BandPosition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Composable Axis</dc:title>
  <dc:creator>Daurin Greik</dc:creator>
  <cp:lastModifiedBy>Daurin Greik</cp:lastModifiedBy>
  <cp:revision>17</cp:revision>
  <dcterms:created xsi:type="dcterms:W3CDTF">2020-11-02T11:50:33Z</dcterms:created>
  <dcterms:modified xsi:type="dcterms:W3CDTF">2020-11-02T13:44:30Z</dcterms:modified>
</cp:coreProperties>
</file>