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73" autoAdjust="0"/>
  </p:normalViewPr>
  <p:slideViewPr>
    <p:cSldViewPr>
      <p:cViewPr varScale="1">
        <p:scale>
          <a:sx n="83" d="100"/>
          <a:sy n="83"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168" y="-77"/>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0C27FA5-B255-4285-AE10-6F03CD8B7BA3}" type="datetimeFigureOut">
              <a:rPr lang="en-US" smtClean="0"/>
              <a:pPr/>
              <a:t>12/5/2020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DA8B51-3223-45CC-A811-C9D7490BAE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8EDA8B51-3223-45CC-A811-C9D7490BAE0B}"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C70369C-FF31-46AF-B333-B348296E1452}" type="datetimeFigureOut">
              <a:rPr lang="en-US" smtClean="0"/>
              <a:pPr/>
              <a:t>12/5/2020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DF11001-4B67-41E2-8792-1E4B6E0B19B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transition spd="slow">
    <p:wipe dir="r"/>
    <p:sndAc>
      <p:stSnd>
        <p:snd r:embed="rId1" name="camera.wav" builtIn="1"/>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70369C-FF31-46AF-B333-B348296E1452}"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11001-4B67-41E2-8792-1E4B6E0B19BB}" type="slidenum">
              <a:rPr lang="en-US" smtClean="0"/>
              <a:pPr/>
              <a:t>‹#›</a:t>
            </a:fld>
            <a:endParaRPr lang="en-US"/>
          </a:p>
        </p:txBody>
      </p:sp>
    </p:spTree>
  </p:cSld>
  <p:clrMapOvr>
    <a:masterClrMapping/>
  </p:clrMapOvr>
  <p:transition spd="slow">
    <p:wipe dir="r"/>
    <p:sndAc>
      <p:stSnd>
        <p:snd r:embed="rId1" name="camera.wav" builtIn="1"/>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C70369C-FF31-46AF-B333-B348296E1452}"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11001-4B67-41E2-8792-1E4B6E0B19BB}" type="slidenum">
              <a:rPr lang="en-US" smtClean="0"/>
              <a:pPr/>
              <a:t>‹#›</a:t>
            </a:fld>
            <a:endParaRPr lang="en-US"/>
          </a:p>
        </p:txBody>
      </p:sp>
    </p:spTree>
  </p:cSld>
  <p:clrMapOvr>
    <a:masterClrMapping/>
  </p:clrMapOvr>
  <p:transition spd="slow">
    <p:wipe dir="r"/>
    <p:sndAc>
      <p:stSnd>
        <p:snd r:embed="rId1" name="camera.wav" builtIn="1"/>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C70369C-FF31-46AF-B333-B348296E1452}" type="datetimeFigureOut">
              <a:rPr lang="en-US" smtClean="0"/>
              <a:pPr/>
              <a:t>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11001-4B67-41E2-8792-1E4B6E0B19B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dir="r"/>
    <p:sndAc>
      <p:stSnd>
        <p:snd r:embed="rId1" name="camera.wav" builtIn="1"/>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C70369C-FF31-46AF-B333-B348296E1452}" type="datetimeFigureOut">
              <a:rPr lang="en-US" smtClean="0"/>
              <a:pPr/>
              <a:t>12/5/2020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DF11001-4B67-41E2-8792-1E4B6E0B19BB}" type="slidenum">
              <a:rPr lang="en-US" smtClean="0"/>
              <a:pPr/>
              <a:t>‹#›</a:t>
            </a:fld>
            <a:endParaRPr lang="en-US"/>
          </a:p>
        </p:txBody>
      </p:sp>
    </p:spTree>
  </p:cSld>
  <p:clrMapOvr>
    <a:masterClrMapping/>
  </p:clrMapOvr>
  <p:transition spd="slow">
    <p:wipe dir="r"/>
    <p:sndAc>
      <p:stSnd>
        <p:snd r:embed="rId1" name="camera.wav" builtIn="1"/>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C70369C-FF31-46AF-B333-B348296E1452}"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11001-4B67-41E2-8792-1E4B6E0B19B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dir="r"/>
    <p:sndAc>
      <p:stSnd>
        <p:snd r:embed="rId1" name="camera.wav" builtIn="1"/>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C70369C-FF31-46AF-B333-B348296E1452}" type="datetimeFigureOut">
              <a:rPr lang="en-US" smtClean="0"/>
              <a:pPr/>
              <a:t>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F11001-4B67-41E2-8792-1E4B6E0B19B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dir="r"/>
    <p:sndAc>
      <p:stSnd>
        <p:snd r:embed="rId1" name="camera.wav" builtIn="1"/>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C70369C-FF31-46AF-B333-B348296E1452}" type="datetimeFigureOut">
              <a:rPr lang="en-US" smtClean="0"/>
              <a:pPr/>
              <a:t>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F11001-4B67-41E2-8792-1E4B6E0B19BB}" type="slidenum">
              <a:rPr lang="en-US" smtClean="0"/>
              <a:pPr/>
              <a:t>‹#›</a:t>
            </a:fld>
            <a:endParaRPr lang="en-US"/>
          </a:p>
        </p:txBody>
      </p:sp>
    </p:spTree>
  </p:cSld>
  <p:clrMapOvr>
    <a:masterClrMapping/>
  </p:clrMapOvr>
  <p:transition spd="slow">
    <p:wipe dir="r"/>
    <p:sndAc>
      <p:stSnd>
        <p:snd r:embed="rId1" name="camera.wav" builtIn="1"/>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0369C-FF31-46AF-B333-B348296E1452}" type="datetimeFigureOut">
              <a:rPr lang="en-US" smtClean="0"/>
              <a:pPr/>
              <a:t>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F11001-4B67-41E2-8792-1E4B6E0B19BB}" type="slidenum">
              <a:rPr lang="en-US" smtClean="0"/>
              <a:pPr/>
              <a:t>‹#›</a:t>
            </a:fld>
            <a:endParaRPr lang="en-US"/>
          </a:p>
        </p:txBody>
      </p:sp>
    </p:spTree>
  </p:cSld>
  <p:clrMapOvr>
    <a:masterClrMapping/>
  </p:clrMapOvr>
  <p:transition spd="slow">
    <p:wipe dir="r"/>
    <p:sndAc>
      <p:stSnd>
        <p:snd r:embed="rId1" name="camera.wav" builtIn="1"/>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70369C-FF31-46AF-B333-B348296E1452}" type="datetimeFigureOut">
              <a:rPr lang="en-US" smtClean="0"/>
              <a:pPr/>
              <a:t>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F11001-4B67-41E2-8792-1E4B6E0B19B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spd="slow">
    <p:wipe dir="r"/>
    <p:sndAc>
      <p:stSnd>
        <p:snd r:embed="rId1" name="camera.wav" builtIn="1"/>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C70369C-FF31-46AF-B333-B348296E1452}" type="datetimeFigureOut">
              <a:rPr lang="en-US" smtClean="0"/>
              <a:pPr/>
              <a:t>12/5/2020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DF11001-4B67-41E2-8792-1E4B6E0B19B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spd="slow">
    <p:wipe dir="r"/>
    <p:sndAc>
      <p:stSnd>
        <p:snd r:embed="rId1" name="camera.wav" builtIn="1"/>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C70369C-FF31-46AF-B333-B348296E1452}" type="datetimeFigureOut">
              <a:rPr lang="en-US" smtClean="0"/>
              <a:pPr/>
              <a:t>12/5/2020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DF11001-4B67-41E2-8792-1E4B6E0B19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wipe dir="r"/>
    <p:sndAc>
      <p:stSnd>
        <p:snd r:embed="rId13" name="camera.wav" builtIn="1"/>
      </p:stSnd>
    </p:sndAc>
  </p:transition>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19200"/>
          </a:xfrm>
          <a:solidFill>
            <a:srgbClr val="FFFF00"/>
          </a:solidFill>
        </p:spPr>
        <p:txBody>
          <a:bodyPr anchor="t">
            <a:normAutofit fontScale="90000"/>
          </a:bodyPr>
          <a:lstStyle/>
          <a:p>
            <a:pPr algn="ctr">
              <a:buFont typeface="Wingdings" pitchFamily="2" charset="2"/>
              <a:buChar char="v"/>
            </a:pPr>
            <a:r>
              <a:rPr lang="en-US" u="sng" dirty="0" smtClean="0">
                <a:ln w="18000">
                  <a:solidFill>
                    <a:schemeClr val="accent2">
                      <a:satMod val="140000"/>
                    </a:schemeClr>
                  </a:solidFill>
                  <a:prstDash val="solid"/>
                  <a:miter lim="800000"/>
                </a:ln>
                <a:solidFill>
                  <a:srgbClr val="0070C0"/>
                </a:solidFill>
              </a:rPr>
              <a:t>PROJECT ON CYBERCAFE MANAGEMENT    SYSTEM</a:t>
            </a:r>
            <a:endParaRPr lang="en-US" u="sng" dirty="0">
              <a:ln w="18000">
                <a:solidFill>
                  <a:schemeClr val="accent2">
                    <a:satMod val="140000"/>
                  </a:schemeClr>
                </a:solidFill>
                <a:prstDash val="solid"/>
                <a:miter lim="800000"/>
              </a:ln>
              <a:solidFill>
                <a:srgbClr val="0070C0"/>
              </a:solidFill>
            </a:endParaRPr>
          </a:p>
        </p:txBody>
      </p:sp>
      <p:sp>
        <p:nvSpPr>
          <p:cNvPr id="4" name="Subtitle 3"/>
          <p:cNvSpPr>
            <a:spLocks noGrp="1"/>
          </p:cNvSpPr>
          <p:nvPr>
            <p:ph type="subTitle" idx="4294967295"/>
          </p:nvPr>
        </p:nvSpPr>
        <p:spPr>
          <a:xfrm>
            <a:off x="2438400" y="1295400"/>
            <a:ext cx="4648200" cy="685800"/>
          </a:xfrm>
        </p:spPr>
        <p:txBody>
          <a:bodyPr>
            <a:normAutofit fontScale="92500"/>
          </a:bodyPr>
          <a:lstStyle/>
          <a:p>
            <a:pPr>
              <a:buNone/>
            </a:pPr>
            <a:r>
              <a:rPr lang="en-US" b="1" u="sng" dirty="0" smtClean="0">
                <a:solidFill>
                  <a:srgbClr val="7030A0"/>
                </a:solidFill>
                <a:effectLst>
                  <a:outerShdw blurRad="38100" dist="38100" dir="2700000" algn="tl">
                    <a:srgbClr val="000000">
                      <a:alpha val="43137"/>
                    </a:srgbClr>
                  </a:outerShdw>
                </a:effectLst>
              </a:rPr>
              <a:t>By Saddam </a:t>
            </a:r>
            <a:r>
              <a:rPr lang="en-US" b="1" u="sng" dirty="0" err="1" smtClean="0">
                <a:solidFill>
                  <a:srgbClr val="7030A0"/>
                </a:solidFill>
                <a:effectLst>
                  <a:outerShdw blurRad="38100" dist="38100" dir="2700000" algn="tl">
                    <a:srgbClr val="000000">
                      <a:alpha val="43137"/>
                    </a:srgbClr>
                  </a:outerShdw>
                </a:effectLst>
              </a:rPr>
              <a:t>Hussain</a:t>
            </a:r>
            <a:r>
              <a:rPr lang="en-US" b="1" u="sng" dirty="0" smtClean="0">
                <a:solidFill>
                  <a:srgbClr val="7030A0"/>
                </a:solidFill>
                <a:effectLst>
                  <a:outerShdw blurRad="38100" dist="38100" dir="2700000" algn="tl">
                    <a:srgbClr val="000000">
                      <a:alpha val="43137"/>
                    </a:srgbClr>
                  </a:outerShdw>
                </a:effectLst>
              </a:rPr>
              <a:t>(18CSE023)</a:t>
            </a:r>
            <a:endParaRPr lang="en-US" b="1" u="sng" dirty="0">
              <a:solidFill>
                <a:srgbClr val="7030A0"/>
              </a:solidFill>
              <a:effectLst>
                <a:outerShdw blurRad="38100" dist="38100" dir="2700000" algn="tl">
                  <a:srgbClr val="000000">
                    <a:alpha val="43137"/>
                  </a:srgbClr>
                </a:outerShdw>
              </a:effectLst>
            </a:endParaRPr>
          </a:p>
        </p:txBody>
      </p:sp>
      <p:sp>
        <p:nvSpPr>
          <p:cNvPr id="5" name="Rectangle 4"/>
          <p:cNvSpPr/>
          <p:nvPr/>
        </p:nvSpPr>
        <p:spPr>
          <a:xfrm>
            <a:off x="3276600" y="2286000"/>
            <a:ext cx="1219200" cy="523220"/>
          </a:xfrm>
          <a:prstGeom prst="rect">
            <a:avLst/>
          </a:prstGeom>
          <a:solidFill>
            <a:schemeClr val="tx1"/>
          </a:solidFill>
        </p:spPr>
        <p:txBody>
          <a:bodyPr wrap="square">
            <a:spAutoFit/>
          </a:bodyPr>
          <a:lstStyle/>
          <a:p>
            <a:r>
              <a:rPr lang="en-US" sz="2800" dirty="0" smtClean="0">
                <a:solidFill>
                  <a:schemeClr val="accent1"/>
                </a:solidFill>
              </a:rPr>
              <a:t>INDEX</a:t>
            </a:r>
            <a:r>
              <a:rPr lang="en-US" sz="2800" dirty="0" smtClean="0"/>
              <a:t> </a:t>
            </a:r>
            <a:endParaRPr lang="en-US" sz="2800" dirty="0"/>
          </a:p>
        </p:txBody>
      </p:sp>
      <p:sp>
        <p:nvSpPr>
          <p:cNvPr id="10" name="Rectangle 9"/>
          <p:cNvSpPr/>
          <p:nvPr/>
        </p:nvSpPr>
        <p:spPr>
          <a:xfrm>
            <a:off x="1143000" y="4648200"/>
            <a:ext cx="5638800" cy="369332"/>
          </a:xfrm>
          <a:prstGeom prst="rect">
            <a:avLst/>
          </a:prstGeom>
        </p:spPr>
        <p:txBody>
          <a:bodyPr wrap="square">
            <a:spAutoFit/>
          </a:bodyPr>
          <a:lstStyle/>
          <a:p>
            <a:r>
              <a:rPr lang="en-US" dirty="0" smtClean="0"/>
              <a:t>3.                                          Requirement analysis</a:t>
            </a:r>
            <a:endParaRPr lang="en-US" dirty="0"/>
          </a:p>
        </p:txBody>
      </p:sp>
      <p:sp>
        <p:nvSpPr>
          <p:cNvPr id="12" name="Rectangle 11"/>
          <p:cNvSpPr/>
          <p:nvPr/>
        </p:nvSpPr>
        <p:spPr>
          <a:xfrm>
            <a:off x="1143000" y="4191000"/>
            <a:ext cx="6477000" cy="369332"/>
          </a:xfrm>
          <a:prstGeom prst="rect">
            <a:avLst/>
          </a:prstGeom>
        </p:spPr>
        <p:txBody>
          <a:bodyPr wrap="square">
            <a:spAutoFit/>
          </a:bodyPr>
          <a:lstStyle/>
          <a:p>
            <a:r>
              <a:rPr lang="en-US" dirty="0" smtClean="0"/>
              <a:t>2. 		         Problem Definition</a:t>
            </a:r>
            <a:endParaRPr lang="en-US" dirty="0"/>
          </a:p>
        </p:txBody>
      </p:sp>
      <p:sp>
        <p:nvSpPr>
          <p:cNvPr id="14" name="Rectangle 13"/>
          <p:cNvSpPr/>
          <p:nvPr/>
        </p:nvSpPr>
        <p:spPr>
          <a:xfrm>
            <a:off x="685800" y="3733800"/>
            <a:ext cx="6781800" cy="369332"/>
          </a:xfrm>
          <a:prstGeom prst="rect">
            <a:avLst/>
          </a:prstGeom>
        </p:spPr>
        <p:txBody>
          <a:bodyPr wrap="square">
            <a:spAutoFit/>
          </a:bodyPr>
          <a:lstStyle/>
          <a:p>
            <a:r>
              <a:rPr lang="en-US" dirty="0" smtClean="0"/>
              <a:t>         1. 			Introduction</a:t>
            </a:r>
            <a:endParaRPr lang="en-US" dirty="0"/>
          </a:p>
        </p:txBody>
      </p:sp>
      <p:sp>
        <p:nvSpPr>
          <p:cNvPr id="15" name="Rectangle 14"/>
          <p:cNvSpPr/>
          <p:nvPr/>
        </p:nvSpPr>
        <p:spPr>
          <a:xfrm>
            <a:off x="914400" y="3124200"/>
            <a:ext cx="4724400" cy="381000"/>
          </a:xfrm>
          <a:prstGeom prst="rect">
            <a:avLst/>
          </a:prstGeom>
        </p:spPr>
        <p:txBody>
          <a:bodyPr wrap="square">
            <a:spAutoFit/>
          </a:bodyPr>
          <a:lstStyle/>
          <a:p>
            <a:r>
              <a:rPr lang="en-US" b="1" i="1" u="sng" dirty="0" smtClean="0"/>
              <a:t>CHAPTER </a:t>
            </a:r>
            <a:r>
              <a:rPr lang="en-US" b="1" i="1" dirty="0" smtClean="0"/>
              <a:t>                               </a:t>
            </a:r>
            <a:r>
              <a:rPr lang="en-US" b="1" i="1" u="sng" dirty="0" smtClean="0"/>
              <a:t>TITLE   </a:t>
            </a:r>
            <a:r>
              <a:rPr lang="en-US" b="1" i="1" dirty="0" smtClean="0"/>
              <a:t>                                             </a:t>
            </a:r>
            <a:endParaRPr lang="en-US" b="1" i="1" u="sng" dirty="0"/>
          </a:p>
        </p:txBody>
      </p:sp>
      <p:sp>
        <p:nvSpPr>
          <p:cNvPr id="17" name="Rectangle 16"/>
          <p:cNvSpPr/>
          <p:nvPr/>
        </p:nvSpPr>
        <p:spPr>
          <a:xfrm>
            <a:off x="1143000" y="5105400"/>
            <a:ext cx="6716332" cy="369332"/>
          </a:xfrm>
          <a:prstGeom prst="rect">
            <a:avLst/>
          </a:prstGeom>
        </p:spPr>
        <p:txBody>
          <a:bodyPr wrap="square">
            <a:spAutoFit/>
          </a:bodyPr>
          <a:lstStyle/>
          <a:p>
            <a:r>
              <a:rPr lang="en-US" dirty="0" smtClean="0"/>
              <a:t>4. 		         Existing system</a:t>
            </a:r>
            <a:endParaRPr lang="en-US" dirty="0"/>
          </a:p>
        </p:txBody>
      </p:sp>
      <p:sp>
        <p:nvSpPr>
          <p:cNvPr id="18" name="Rectangle 17"/>
          <p:cNvSpPr/>
          <p:nvPr/>
        </p:nvSpPr>
        <p:spPr>
          <a:xfrm>
            <a:off x="1143000" y="5486400"/>
            <a:ext cx="7010400" cy="369332"/>
          </a:xfrm>
          <a:prstGeom prst="rect">
            <a:avLst/>
          </a:prstGeom>
        </p:spPr>
        <p:txBody>
          <a:bodyPr wrap="square">
            <a:spAutoFit/>
          </a:bodyPr>
          <a:lstStyle/>
          <a:p>
            <a:r>
              <a:rPr lang="en-US" dirty="0" smtClean="0"/>
              <a:t>5. 		         Proposed system</a:t>
            </a:r>
            <a:endParaRPr lang="en-US" dirty="0"/>
          </a:p>
        </p:txBody>
      </p:sp>
      <p:sp>
        <p:nvSpPr>
          <p:cNvPr id="19" name="Rectangle 18"/>
          <p:cNvSpPr/>
          <p:nvPr/>
        </p:nvSpPr>
        <p:spPr>
          <a:xfrm>
            <a:off x="1143000" y="5943600"/>
            <a:ext cx="7070883" cy="369332"/>
          </a:xfrm>
          <a:prstGeom prst="rect">
            <a:avLst/>
          </a:prstGeom>
        </p:spPr>
        <p:txBody>
          <a:bodyPr wrap="square">
            <a:spAutoFit/>
          </a:bodyPr>
          <a:lstStyle/>
          <a:p>
            <a:pPr lvl="0"/>
            <a:r>
              <a:rPr lang="en-US" dirty="0" smtClean="0"/>
              <a:t> 6.		          Benefits</a:t>
            </a:r>
            <a:endParaRPr lang="en-US" dirty="0"/>
          </a:p>
        </p:txBody>
      </p:sp>
    </p:spTree>
  </p:cSld>
  <p:clrMapOvr>
    <a:masterClrMapping/>
  </p:clrMapOvr>
  <p:transition spd="slow">
    <p:wipe dir="r"/>
    <p:sndAc>
      <p:stSnd>
        <p:snd r:embed="rId3" name="camera.wav" builtIn="1"/>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04800"/>
            <a:ext cx="7086600" cy="369332"/>
          </a:xfrm>
          <a:prstGeom prst="rect">
            <a:avLst/>
          </a:prstGeom>
        </p:spPr>
        <p:txBody>
          <a:bodyPr wrap="square">
            <a:spAutoFit/>
          </a:bodyPr>
          <a:lstStyle/>
          <a:p>
            <a:pPr lvl="0"/>
            <a:r>
              <a:rPr lang="en-US" dirty="0" smtClean="0"/>
              <a:t>   7.		          Financial Cost</a:t>
            </a:r>
            <a:endParaRPr lang="en-US" dirty="0"/>
          </a:p>
        </p:txBody>
      </p:sp>
      <p:sp>
        <p:nvSpPr>
          <p:cNvPr id="5" name="Rectangle 4"/>
          <p:cNvSpPr/>
          <p:nvPr/>
        </p:nvSpPr>
        <p:spPr>
          <a:xfrm>
            <a:off x="914400" y="685800"/>
            <a:ext cx="7086600" cy="369332"/>
          </a:xfrm>
          <a:prstGeom prst="rect">
            <a:avLst/>
          </a:prstGeom>
        </p:spPr>
        <p:txBody>
          <a:bodyPr wrap="square">
            <a:spAutoFit/>
          </a:bodyPr>
          <a:lstStyle/>
          <a:p>
            <a:pPr lvl="0"/>
            <a:r>
              <a:rPr lang="en-US" dirty="0" smtClean="0"/>
              <a:t>   8. 	</a:t>
            </a:r>
            <a:r>
              <a:rPr lang="en-US" dirty="0"/>
              <a:t>	</a:t>
            </a:r>
            <a:r>
              <a:rPr lang="en-US" dirty="0" smtClean="0"/>
              <a:t>         Conclusion 		          </a:t>
            </a:r>
            <a:endParaRPr lang="en-US" dirty="0"/>
          </a:p>
        </p:txBody>
      </p:sp>
      <p:sp>
        <p:nvSpPr>
          <p:cNvPr id="7" name="Rectangle 6"/>
          <p:cNvSpPr/>
          <p:nvPr/>
        </p:nvSpPr>
        <p:spPr>
          <a:xfrm>
            <a:off x="3048000" y="1600200"/>
            <a:ext cx="1905000" cy="369332"/>
          </a:xfrm>
          <a:prstGeom prst="rect">
            <a:avLst/>
          </a:prstGeom>
        </p:spPr>
        <p:txBody>
          <a:bodyPr wrap="square">
            <a:spAutoFit/>
          </a:bodyPr>
          <a:lstStyle/>
          <a:p>
            <a:r>
              <a:rPr lang="it-IT" b="1" i="1" u="sng" dirty="0" smtClean="0"/>
              <a:t>CHAPTER   1</a:t>
            </a:r>
            <a:endParaRPr lang="en-US" b="1" i="1" u="sng" dirty="0"/>
          </a:p>
        </p:txBody>
      </p:sp>
      <p:sp>
        <p:nvSpPr>
          <p:cNvPr id="8" name="Rectangle 7"/>
          <p:cNvSpPr/>
          <p:nvPr/>
        </p:nvSpPr>
        <p:spPr>
          <a:xfrm>
            <a:off x="381000" y="2133600"/>
            <a:ext cx="2399568" cy="523220"/>
          </a:xfrm>
          <a:prstGeom prst="rect">
            <a:avLst/>
          </a:prstGeom>
          <a:solidFill>
            <a:schemeClr val="tx1"/>
          </a:solidFill>
        </p:spPr>
        <p:txBody>
          <a:bodyPr wrap="none">
            <a:spAutoFit/>
          </a:bodyPr>
          <a:lstStyle/>
          <a:p>
            <a:r>
              <a:rPr lang="en-US" sz="2800" dirty="0" smtClean="0">
                <a:solidFill>
                  <a:schemeClr val="bg1"/>
                </a:solidFill>
              </a:rPr>
              <a:t>1.Introduction</a:t>
            </a:r>
            <a:endParaRPr lang="en-US" sz="2800" dirty="0">
              <a:solidFill>
                <a:schemeClr val="bg1"/>
              </a:solidFill>
            </a:endParaRPr>
          </a:p>
        </p:txBody>
      </p:sp>
      <p:sp>
        <p:nvSpPr>
          <p:cNvPr id="11" name="Rectangle 10"/>
          <p:cNvSpPr/>
          <p:nvPr/>
        </p:nvSpPr>
        <p:spPr>
          <a:xfrm>
            <a:off x="0" y="2743201"/>
            <a:ext cx="9144000" cy="4247317"/>
          </a:xfrm>
          <a:prstGeom prst="rect">
            <a:avLst/>
          </a:prstGeom>
        </p:spPr>
        <p:txBody>
          <a:bodyPr wrap="square">
            <a:spAutoFit/>
          </a:bodyPr>
          <a:lstStyle/>
          <a:p>
            <a:pPr lvl="0" fontAlgn="base">
              <a:spcBef>
                <a:spcPct val="0"/>
              </a:spcBef>
              <a:spcAft>
                <a:spcPct val="0"/>
              </a:spcAft>
              <a:tabLst>
                <a:tab pos="12382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 this project an attempt is made to design a  web</a:t>
            </a:r>
            <a:r>
              <a:rPr kumimoji="0" lang="en-US" b="0" i="0" u="none" strike="noStrike" cap="none" normalizeH="0" dirty="0" smtClean="0">
                <a:ln>
                  <a:noFill/>
                </a:ln>
                <a:solidFill>
                  <a:schemeClr val="tx1"/>
                </a:solidFill>
                <a:effectLst/>
                <a:latin typeface="Arial" pitchFamily="34" charset="0"/>
                <a:ea typeface="Times New Roman" pitchFamily="18" charset="0"/>
                <a:cs typeface="Arial" pitchFamily="34" charset="0"/>
              </a:rPr>
              <a:t> based application</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for the CYBER CAFÉ that makes the management of recording user details and billing much easier. The objective of this software is to maintain the details of users, cabins and login history. Through this system we provide facility of pay</a:t>
            </a:r>
            <a:r>
              <a:rPr kumimoji="0" lang="en-US" b="0"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and use the computer which is maintained by the admin. . It has the features like add the user ,manage </a:t>
            </a:r>
            <a:r>
              <a:rPr kumimoji="0" lang="en-US"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users,view</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old users ,add </a:t>
            </a:r>
            <a:r>
              <a:rPr kumimoji="0" lang="en-US"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computer,manage</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lang="en-US" dirty="0" smtClean="0">
                <a:latin typeface="Arial" pitchFamily="34" charset="0"/>
                <a:ea typeface="Times New Roman" pitchFamily="18" charset="0"/>
                <a:cs typeface="Arial" pitchFamily="34" charset="0"/>
              </a:rPr>
              <a:t>computer ,search users by </a:t>
            </a:r>
            <a:r>
              <a:rPr lang="en-US" dirty="0" err="1" smtClean="0">
                <a:latin typeface="Arial" pitchFamily="34" charset="0"/>
                <a:ea typeface="Times New Roman" pitchFamily="18" charset="0"/>
                <a:cs typeface="Arial" pitchFamily="34" charset="0"/>
              </a:rPr>
              <a:t>userid</a:t>
            </a:r>
            <a:r>
              <a:rPr lang="en-US" dirty="0" smtClean="0">
                <a:latin typeface="Arial" pitchFamily="34" charset="0"/>
                <a:ea typeface="Times New Roman" pitchFamily="18" charset="0"/>
                <a:cs typeface="Arial" pitchFamily="34" charset="0"/>
              </a:rPr>
              <a:t> or username Report between the dates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etc. </a:t>
            </a:r>
            <a:endParaRPr lang="en-US" dirty="0">
              <a:latin typeface="Arial" pitchFamily="34" charset="0"/>
              <a:ea typeface="Times New Roman" pitchFamily="18" charset="0"/>
              <a:cs typeface="Arial" pitchFamily="34" charset="0"/>
            </a:endParaRPr>
          </a:p>
          <a:p>
            <a:pPr lvl="0" eaLnBrk="0" fontAlgn="base" hangingPunct="0">
              <a:spcBef>
                <a:spcPct val="0"/>
              </a:spcBef>
              <a:spcAft>
                <a:spcPct val="0"/>
              </a:spcAft>
              <a:tabLst>
                <a:tab pos="123825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GB" b="0" i="0" u="none" strike="noStrike" cap="none" normalizeH="0" baseline="0" dirty="0" smtClean="0">
                <a:ln>
                  <a:noFill/>
                </a:ln>
                <a:solidFill>
                  <a:schemeClr val="tx1"/>
                </a:solidFill>
                <a:effectLst/>
                <a:latin typeface="Arial" pitchFamily="34" charset="0"/>
                <a:ea typeface="Arial Unicode MS" pitchFamily="34" charset="-128"/>
                <a:cs typeface="Arial" pitchFamily="34" charset="0"/>
              </a:rPr>
              <a:t> The </a:t>
            </a:r>
            <a:r>
              <a:rPr kumimoji="0" lang="en-US" b="0" i="0" u="none" strike="noStrike" cap="none" normalizeH="0" baseline="0" dirty="0" smtClean="0">
                <a:ln>
                  <a:noFill/>
                </a:ln>
                <a:solidFill>
                  <a:schemeClr val="tx1"/>
                </a:solidFill>
                <a:effectLst/>
                <a:latin typeface="Arial" pitchFamily="34" charset="0"/>
                <a:ea typeface="Arial Unicode MS" pitchFamily="34" charset="-128"/>
                <a:cs typeface="Arial" pitchFamily="34" charset="0"/>
              </a:rPr>
              <a:t>Software powered by </a:t>
            </a:r>
            <a:r>
              <a:rPr kumimoji="0" lang="en-US" b="0" i="0" u="none" strike="noStrike" cap="none" normalizeH="0" baseline="0" dirty="0" err="1" smtClean="0">
                <a:ln>
                  <a:noFill/>
                </a:ln>
                <a:solidFill>
                  <a:schemeClr val="tx1"/>
                </a:solidFill>
                <a:effectLst/>
                <a:latin typeface="Arial" pitchFamily="34" charset="0"/>
                <a:ea typeface="Arial Unicode MS" pitchFamily="34" charset="-128"/>
                <a:cs typeface="Arial" pitchFamily="34" charset="0"/>
              </a:rPr>
              <a:t>Php</a:t>
            </a:r>
            <a:r>
              <a:rPr kumimoji="0" lang="en-US" b="0" i="0" u="none" strike="noStrike" cap="none" normalizeH="0" baseline="0" dirty="0" smtClean="0">
                <a:ln>
                  <a:noFill/>
                </a:ln>
                <a:solidFill>
                  <a:schemeClr val="tx1"/>
                </a:solidFill>
                <a:effectLst/>
                <a:latin typeface="Arial" pitchFamily="34" charset="0"/>
                <a:ea typeface="Arial Unicode MS" pitchFamily="34" charset="-128"/>
                <a:cs typeface="Arial" pitchFamily="34" charset="0"/>
              </a:rPr>
              <a:t> ,</a:t>
            </a:r>
            <a:r>
              <a:rPr kumimoji="0" lang="en-US" b="0" i="0" u="none" strike="noStrike" cap="none" normalizeH="0" baseline="0" dirty="0" err="1" smtClean="0">
                <a:ln>
                  <a:noFill/>
                </a:ln>
                <a:solidFill>
                  <a:schemeClr val="tx1"/>
                </a:solidFill>
                <a:effectLst/>
                <a:latin typeface="Arial" pitchFamily="34" charset="0"/>
                <a:ea typeface="Arial Unicode MS" pitchFamily="34" charset="-128"/>
                <a:cs typeface="Arial" pitchFamily="34" charset="0"/>
              </a:rPr>
              <a:t>ajax,jquery,javascript,css,mysql</a:t>
            </a:r>
            <a:r>
              <a:rPr kumimoji="0" lang="en-US" b="0" i="0" u="none" strike="noStrike" cap="none" normalizeH="0" baseline="0" dirty="0" smtClean="0">
                <a:ln>
                  <a:noFill/>
                </a:ln>
                <a:solidFill>
                  <a:schemeClr val="tx1"/>
                </a:solidFill>
                <a:effectLst/>
                <a:latin typeface="Arial" pitchFamily="34" charset="0"/>
                <a:ea typeface="Arial Unicode MS" pitchFamily="34" charset="-128"/>
                <a:cs typeface="Arial" pitchFamily="34" charset="0"/>
              </a:rPr>
              <a:t>. This easy-to-operate system helps to access and modify user details, provides efficient billing facility. The software is designed to provide Reliable and error free information. The database is driven by My SQL thus providing portability. Anyone having an account with the system can have access to internet by logging into the client machine using a given username and password. Account users can login only if they have sufficient balance in the account. Otherwise they will have to recharge their account using the recharging facility at the administrator side. </a:t>
            </a:r>
            <a:endPar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spTree>
  </p:cSld>
  <p:clrMapOvr>
    <a:masterClrMapping/>
  </p:clrMapOvr>
  <p:transition spd="slow">
    <p:wipe dir="r"/>
    <p:sndAc>
      <p:stSnd>
        <p:snd r:embed="rId2" name="camera.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0" y="152400"/>
            <a:ext cx="9144000" cy="3228246"/>
          </a:xfrm>
          <a:prstGeom prst="rect">
            <a:avLst/>
          </a:prstGeom>
          <a:noFill/>
          <a:ln w="9525">
            <a:noFill/>
            <a:miter lim="800000"/>
            <a:headEnd/>
            <a:tailEnd/>
          </a:ln>
          <a:effectLst/>
        </p:spPr>
        <p:txBody>
          <a:bodyPr vert="horz" wrap="square" lIns="680823" tIns="901416" rIns="726846" bIns="741129" numCol="1" anchor="ctr" anchorCtr="0" compatLnSpc="1">
            <a:prstTxWarp prst="textNoShape">
              <a:avLst/>
            </a:prstTxWarp>
            <a:spAutoFit/>
          </a:bodyPr>
          <a:lstStyle/>
          <a:p>
            <a:pPr lvl="0" eaLnBrk="0" fontAlgn="base" hangingPunct="0">
              <a:spcBef>
                <a:spcPct val="0"/>
              </a:spcBef>
              <a:spcAft>
                <a:spcPct val="0"/>
              </a:spcAft>
              <a:tabLst>
                <a:tab pos="1238250" algn="l"/>
              </a:tabLst>
            </a:pPr>
            <a:r>
              <a:rPr kumimoji="0" lang="en-US" sz="1400" b="0" i="0" u="none" strike="noStrike" cap="none" normalizeH="0" baseline="0" dirty="0" smtClean="0">
                <a:ln>
                  <a:noFill/>
                </a:ln>
                <a:solidFill>
                  <a:schemeClr val="tx1"/>
                </a:solidFill>
                <a:effectLst/>
                <a:latin typeface="Arial" pitchFamily="34" charset="0"/>
                <a:ea typeface="Arial Unicode MS" pitchFamily="34" charset="-128"/>
                <a:cs typeface="Arial" pitchFamily="34" charset="0"/>
              </a:rPr>
              <a:t>To ensure enhanced security user account creation, editing, etc are available only at the administrator side.</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tabLst>
                <a:tab pos="1238250" algn="l"/>
              </a:tabLst>
            </a:pPr>
            <a:r>
              <a:rPr kumimoji="0" lang="en-US" sz="1400" b="0" i="0" u="none" strike="noStrike" cap="none" normalizeH="0" baseline="0" dirty="0" smtClean="0">
                <a:ln>
                  <a:noFill/>
                </a:ln>
                <a:solidFill>
                  <a:schemeClr val="tx1"/>
                </a:solidFill>
                <a:effectLst/>
                <a:latin typeface="Arial" pitchFamily="34" charset="0"/>
                <a:ea typeface="Arial Unicode MS" pitchFamily="34" charset="-128"/>
                <a:cs typeface="Arial" pitchFamily="34" charset="0"/>
              </a:rPr>
              <a:t>On successful login the user can load browser and can have access to internet. The login time displayed on the login screen may help the users manage their usage. On logout the internet usage charges and available balance in the account (in case of account users) will be displayed.</a:t>
            </a:r>
            <a:endParaRPr kumimoji="0" lang="en-US" sz="14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238250" algn="l"/>
              </a:tabLst>
            </a:pPr>
            <a:r>
              <a:rPr kumimoji="0" lang="en-US" sz="1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t/>
            </a:r>
            <a:br>
              <a:rPr kumimoji="0" lang="en-US" sz="1400" b="0" i="0" u="none" strike="noStrike" cap="none" normalizeH="0" baseline="0" dirty="0" smtClean="0">
                <a:ln>
                  <a:noFill/>
                </a:ln>
                <a:solidFill>
                  <a:schemeClr val="tx1"/>
                </a:solidFill>
                <a:effectLst/>
                <a:latin typeface="Times New Roman" pitchFamily="18" charset="0"/>
                <a:ea typeface="Arial Unicode MS" pitchFamily="34" charset="-128"/>
                <a:cs typeface="Times New Roman" pitchFamily="18"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04800" y="2590800"/>
            <a:ext cx="3581400" cy="523220"/>
          </a:xfrm>
          <a:prstGeom prst="rect">
            <a:avLst/>
          </a:prstGeom>
          <a:solidFill>
            <a:schemeClr val="tx1"/>
          </a:solidFill>
        </p:spPr>
        <p:txBody>
          <a:bodyPr wrap="square">
            <a:spAutoFit/>
          </a:bodyPr>
          <a:lstStyle/>
          <a:p>
            <a:r>
              <a:rPr lang="en-US" sz="2800" dirty="0" smtClean="0">
                <a:solidFill>
                  <a:schemeClr val="bg1"/>
                </a:solidFill>
              </a:rPr>
              <a:t>2. Problem Definition </a:t>
            </a:r>
            <a:endParaRPr lang="en-US" sz="2800" dirty="0">
              <a:solidFill>
                <a:schemeClr val="bg1"/>
              </a:solidFill>
            </a:endParaRPr>
          </a:p>
        </p:txBody>
      </p:sp>
      <p:sp>
        <p:nvSpPr>
          <p:cNvPr id="5" name="Rectangle 4"/>
          <p:cNvSpPr/>
          <p:nvPr/>
        </p:nvSpPr>
        <p:spPr>
          <a:xfrm>
            <a:off x="152400" y="3429000"/>
            <a:ext cx="8915400" cy="2862322"/>
          </a:xfrm>
          <a:prstGeom prst="rect">
            <a:avLst/>
          </a:prstGeom>
        </p:spPr>
        <p:txBody>
          <a:bodyPr wrap="square">
            <a:spAutoFit/>
          </a:bodyPr>
          <a:lstStyle/>
          <a:p>
            <a:r>
              <a:rPr lang="en-US" dirty="0" smtClean="0"/>
              <a:t>In existing system a lot of manual work has to be carried out. Large amount of paper work is involved which may cause high degree of error. Registration of user names, keeping records of user are done manually, which is time-consuming process and there is possibility of making errors. Administrator has to keep the track of time, which is tedious job. Once the user logs out, while preparing bill, he has referred to user details including name, login time and time allocated leading to possibility of causing errors in bill calculation. This may be unbeneficial to administrator. Hence also there is not accuracy in bill calculation. Also a lot of files, records are required to store these documents thus making it difficult to maintain. Since all these reports are prepared manually, we require computer software for all these purposes.</a:t>
            </a:r>
            <a:endParaRPr lang="en-US" dirty="0"/>
          </a:p>
        </p:txBody>
      </p:sp>
    </p:spTree>
  </p:cSld>
  <p:clrMapOvr>
    <a:masterClrMapping/>
  </p:clrMapOvr>
  <p:transition spd="slow">
    <p:wipe dir="r"/>
    <p:sndAc>
      <p:stSnd>
        <p:snd r:embed="rId2" name="camera.wav" builtIn="1"/>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304800"/>
            <a:ext cx="3962400" cy="523220"/>
          </a:xfrm>
          <a:prstGeom prst="rect">
            <a:avLst/>
          </a:prstGeom>
          <a:solidFill>
            <a:schemeClr val="tx1"/>
          </a:solidFill>
        </p:spPr>
        <p:txBody>
          <a:bodyPr wrap="square">
            <a:spAutoFit/>
          </a:bodyPr>
          <a:lstStyle/>
          <a:p>
            <a:r>
              <a:rPr lang="en-US" sz="2800" dirty="0" smtClean="0">
                <a:solidFill>
                  <a:schemeClr val="bg1"/>
                </a:solidFill>
              </a:rPr>
              <a:t>3.Requirement analysis</a:t>
            </a:r>
            <a:endParaRPr lang="en-US" sz="2800" dirty="0">
              <a:solidFill>
                <a:schemeClr val="bg1"/>
              </a:solidFill>
            </a:endParaRPr>
          </a:p>
        </p:txBody>
      </p:sp>
      <p:sp>
        <p:nvSpPr>
          <p:cNvPr id="4" name="Rectangle 3"/>
          <p:cNvSpPr/>
          <p:nvPr/>
        </p:nvSpPr>
        <p:spPr>
          <a:xfrm>
            <a:off x="0" y="838200"/>
            <a:ext cx="8991600" cy="2308324"/>
          </a:xfrm>
          <a:prstGeom prst="rect">
            <a:avLst/>
          </a:prstGeom>
        </p:spPr>
        <p:txBody>
          <a:bodyPr wrap="square">
            <a:spAutoFit/>
          </a:bodyPr>
          <a:lstStyle/>
          <a:p>
            <a:r>
              <a:rPr lang="en-US" dirty="0" smtClean="0"/>
              <a:t>Every user interacts with Software with some needs and requirements such as:</a:t>
            </a:r>
          </a:p>
          <a:p>
            <a:r>
              <a:rPr lang="en-US" dirty="0" smtClean="0"/>
              <a:t> 1.Do their café management digitally. </a:t>
            </a:r>
          </a:p>
          <a:p>
            <a:r>
              <a:rPr lang="en-US" dirty="0" smtClean="0"/>
              <a:t>2. Comprehensive information accessing and retrieving data to provide valuable reports.</a:t>
            </a:r>
          </a:p>
          <a:p>
            <a:r>
              <a:rPr lang="en-US" dirty="0" smtClean="0"/>
              <a:t> 3. Better utilization of time and manpower.</a:t>
            </a:r>
          </a:p>
          <a:p>
            <a:r>
              <a:rPr lang="en-US" dirty="0" smtClean="0"/>
              <a:t> 4. User should have basic knowledge of computer. </a:t>
            </a:r>
          </a:p>
          <a:p>
            <a:r>
              <a:rPr lang="en-US" dirty="0" smtClean="0"/>
              <a:t>5. Every user must know the function of each master entry, transaction entry and reports. 6. User should know the format of database. </a:t>
            </a:r>
          </a:p>
          <a:p>
            <a:r>
              <a:rPr lang="en-US" dirty="0" smtClean="0"/>
              <a:t>7.User </a:t>
            </a:r>
            <a:r>
              <a:rPr lang="en-US" dirty="0" err="1" smtClean="0"/>
              <a:t>mustknow</a:t>
            </a:r>
            <a:r>
              <a:rPr lang="en-US" dirty="0" smtClean="0"/>
              <a:t> the dashboard content .</a:t>
            </a:r>
            <a:endParaRPr lang="en-US" dirty="0"/>
          </a:p>
        </p:txBody>
      </p:sp>
      <p:sp>
        <p:nvSpPr>
          <p:cNvPr id="5" name="Rectangle 4"/>
          <p:cNvSpPr/>
          <p:nvPr/>
        </p:nvSpPr>
        <p:spPr>
          <a:xfrm>
            <a:off x="76200" y="3244334"/>
            <a:ext cx="3886199" cy="523220"/>
          </a:xfrm>
          <a:prstGeom prst="rect">
            <a:avLst/>
          </a:prstGeom>
          <a:solidFill>
            <a:schemeClr val="tx1"/>
          </a:solidFill>
        </p:spPr>
        <p:txBody>
          <a:bodyPr wrap="square">
            <a:spAutoFit/>
          </a:bodyPr>
          <a:lstStyle/>
          <a:p>
            <a:r>
              <a:rPr lang="en-US" sz="2800" dirty="0" smtClean="0">
                <a:solidFill>
                  <a:schemeClr val="bg1"/>
                </a:solidFill>
              </a:rPr>
              <a:t>4. Existing system</a:t>
            </a:r>
            <a:endParaRPr lang="en-US" sz="2800" dirty="0">
              <a:solidFill>
                <a:schemeClr val="bg1"/>
              </a:solidFill>
            </a:endParaRPr>
          </a:p>
        </p:txBody>
      </p:sp>
      <p:sp>
        <p:nvSpPr>
          <p:cNvPr id="6" name="Rectangle 5"/>
          <p:cNvSpPr/>
          <p:nvPr/>
        </p:nvSpPr>
        <p:spPr>
          <a:xfrm>
            <a:off x="152400" y="3886200"/>
            <a:ext cx="8686800" cy="1754326"/>
          </a:xfrm>
          <a:prstGeom prst="rect">
            <a:avLst/>
          </a:prstGeom>
        </p:spPr>
        <p:txBody>
          <a:bodyPr wrap="square">
            <a:spAutoFit/>
          </a:bodyPr>
          <a:lstStyle/>
          <a:p>
            <a:r>
              <a:rPr lang="en-US" dirty="0" smtClean="0"/>
              <a:t>In the form Cyber Café Managements System is manual system. In manual system administrator has to keep the track of many tasks such as keeping track of time, which is the tedious job. Once the user logs out, while preparing bill he has to refer user details including name, login time and logout time and time allocated leads to the possibility of causing errors in bill calculations. This may be unbeneficial to administrator. Hence also there is not accuracy in bill calculations.</a:t>
            </a:r>
            <a:endParaRPr lang="en-US" dirty="0"/>
          </a:p>
        </p:txBody>
      </p:sp>
    </p:spTree>
  </p:cSld>
  <p:clrMapOvr>
    <a:masterClrMapping/>
  </p:clrMapOvr>
  <p:transition spd="slow">
    <p:wipe dir="r"/>
    <p:sndAc>
      <p:stSnd>
        <p:snd r:embed="rId2" name="camera.wav" builtIn="1"/>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8600"/>
            <a:ext cx="3505200" cy="523220"/>
          </a:xfrm>
          <a:prstGeom prst="rect">
            <a:avLst/>
          </a:prstGeom>
          <a:solidFill>
            <a:schemeClr val="tx1"/>
          </a:solidFill>
        </p:spPr>
        <p:txBody>
          <a:bodyPr wrap="square">
            <a:spAutoFit/>
          </a:bodyPr>
          <a:lstStyle/>
          <a:p>
            <a:r>
              <a:rPr lang="en-US" sz="2800" dirty="0" smtClean="0">
                <a:solidFill>
                  <a:schemeClr val="bg1"/>
                </a:solidFill>
              </a:rPr>
              <a:t>5.Proposed system</a:t>
            </a:r>
            <a:endParaRPr lang="en-US" sz="2800" dirty="0">
              <a:solidFill>
                <a:schemeClr val="bg1"/>
              </a:solidFill>
            </a:endParaRPr>
          </a:p>
        </p:txBody>
      </p:sp>
      <p:sp>
        <p:nvSpPr>
          <p:cNvPr id="4" name="Rectangle 3"/>
          <p:cNvSpPr/>
          <p:nvPr/>
        </p:nvSpPr>
        <p:spPr>
          <a:xfrm>
            <a:off x="0" y="762000"/>
            <a:ext cx="9144000" cy="1754326"/>
          </a:xfrm>
          <a:prstGeom prst="rect">
            <a:avLst/>
          </a:prstGeom>
        </p:spPr>
        <p:txBody>
          <a:bodyPr wrap="square">
            <a:spAutoFit/>
          </a:bodyPr>
          <a:lstStyle/>
          <a:p>
            <a:r>
              <a:rPr lang="en-US" dirty="0" smtClean="0"/>
              <a:t>The cyber cafe can easily afford software and hardware , since they are not expensive . Manual errors are minimized due to user friendliness of proposed system . Cyber cafe will not have to spend money on recruitment of highly skilled personnel in order to operate it. Few days or hours of training to existing personnel is sufficient , since processing system was designed keeping in mind the common person with limited technical knowledge. Hence, the proposed system is technically feasible.</a:t>
            </a:r>
            <a:endParaRPr lang="en-US" dirty="0"/>
          </a:p>
        </p:txBody>
      </p:sp>
      <p:sp>
        <p:nvSpPr>
          <p:cNvPr id="5" name="Rectangle 4"/>
          <p:cNvSpPr/>
          <p:nvPr/>
        </p:nvSpPr>
        <p:spPr>
          <a:xfrm>
            <a:off x="152401" y="2743200"/>
            <a:ext cx="2362200" cy="523220"/>
          </a:xfrm>
          <a:prstGeom prst="rect">
            <a:avLst/>
          </a:prstGeom>
          <a:solidFill>
            <a:schemeClr val="tx1"/>
          </a:solidFill>
        </p:spPr>
        <p:txBody>
          <a:bodyPr wrap="square">
            <a:spAutoFit/>
          </a:bodyPr>
          <a:lstStyle/>
          <a:p>
            <a:pPr lvl="0"/>
            <a:r>
              <a:rPr lang="en-US" dirty="0" smtClean="0"/>
              <a:t> </a:t>
            </a:r>
            <a:r>
              <a:rPr lang="en-US" sz="2800" dirty="0" smtClean="0">
                <a:solidFill>
                  <a:schemeClr val="bg1"/>
                </a:solidFill>
              </a:rPr>
              <a:t>6.Benefits</a:t>
            </a:r>
            <a:endParaRPr lang="en-US" sz="2800" dirty="0">
              <a:solidFill>
                <a:schemeClr val="bg1"/>
              </a:solidFill>
            </a:endParaRPr>
          </a:p>
        </p:txBody>
      </p:sp>
      <p:sp>
        <p:nvSpPr>
          <p:cNvPr id="6" name="Rectangle 5"/>
          <p:cNvSpPr/>
          <p:nvPr/>
        </p:nvSpPr>
        <p:spPr>
          <a:xfrm>
            <a:off x="152400" y="3505200"/>
            <a:ext cx="8991600" cy="1200329"/>
          </a:xfrm>
          <a:prstGeom prst="rect">
            <a:avLst/>
          </a:prstGeom>
        </p:spPr>
        <p:txBody>
          <a:bodyPr wrap="square">
            <a:spAutoFit/>
          </a:bodyPr>
          <a:lstStyle/>
          <a:p>
            <a:r>
              <a:rPr lang="en-US" dirty="0" smtClean="0"/>
              <a:t>As this is automated cyber management system it makes it very easy for administrator to search details. Also it time allotment is done very efficiently and it provides fast service in term of the bill calculation and time management. Which is very advantageous to both administrator and user.</a:t>
            </a:r>
            <a:endParaRPr lang="en-US" dirty="0"/>
          </a:p>
        </p:txBody>
      </p:sp>
      <p:sp>
        <p:nvSpPr>
          <p:cNvPr id="7" name="Rectangle 6"/>
          <p:cNvSpPr/>
          <p:nvPr/>
        </p:nvSpPr>
        <p:spPr>
          <a:xfrm>
            <a:off x="152400" y="4876800"/>
            <a:ext cx="3124200" cy="523220"/>
          </a:xfrm>
          <a:prstGeom prst="rect">
            <a:avLst/>
          </a:prstGeom>
          <a:solidFill>
            <a:schemeClr val="tx1"/>
          </a:solidFill>
        </p:spPr>
        <p:txBody>
          <a:bodyPr wrap="square">
            <a:spAutoFit/>
          </a:bodyPr>
          <a:lstStyle/>
          <a:p>
            <a:r>
              <a:rPr lang="en-US" sz="2800" dirty="0" smtClean="0">
                <a:solidFill>
                  <a:schemeClr val="bg1"/>
                </a:solidFill>
              </a:rPr>
              <a:t>7. Financial Cost</a:t>
            </a:r>
            <a:endParaRPr lang="en-US" sz="2800" dirty="0">
              <a:solidFill>
                <a:schemeClr val="bg1"/>
              </a:solidFill>
            </a:endParaRPr>
          </a:p>
        </p:txBody>
      </p:sp>
      <p:sp>
        <p:nvSpPr>
          <p:cNvPr id="8" name="Rectangle 7"/>
          <p:cNvSpPr/>
          <p:nvPr/>
        </p:nvSpPr>
        <p:spPr>
          <a:xfrm>
            <a:off x="0" y="5486400"/>
            <a:ext cx="8991600" cy="923330"/>
          </a:xfrm>
          <a:prstGeom prst="rect">
            <a:avLst/>
          </a:prstGeom>
        </p:spPr>
        <p:txBody>
          <a:bodyPr wrap="square">
            <a:spAutoFit/>
          </a:bodyPr>
          <a:lstStyle/>
          <a:p>
            <a:r>
              <a:rPr lang="en-US" dirty="0" smtClean="0"/>
              <a:t>The cyber cafe can easily afford software and hardware , since they are not expensive . Manual errors are minimized due to user friendliness of proposed system . Cyber cafe will not have to spend money on recruitment of highly skilled personnel in order to operate it. </a:t>
            </a:r>
            <a:endParaRPr lang="en-US" dirty="0"/>
          </a:p>
        </p:txBody>
      </p:sp>
    </p:spTree>
  </p:cSld>
  <p:clrMapOvr>
    <a:masterClrMapping/>
  </p:clrMapOvr>
  <p:transition spd="slow">
    <p:wipe dir="r"/>
    <p:sndAc>
      <p:stSnd>
        <p:snd r:embed="rId2" name="camera.wav" builtIn="1"/>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8839200" cy="923330"/>
          </a:xfrm>
          <a:prstGeom prst="rect">
            <a:avLst/>
          </a:prstGeom>
        </p:spPr>
        <p:txBody>
          <a:bodyPr wrap="square">
            <a:spAutoFit/>
          </a:bodyPr>
          <a:lstStyle/>
          <a:p>
            <a:r>
              <a:rPr lang="en-US" dirty="0" smtClean="0"/>
              <a:t>Few  hours of training to existing personnel is sufficient , since processing system was designed keeping in mind the common person with limited technical knowledge. Hence, the proposed system is </a:t>
            </a:r>
            <a:r>
              <a:rPr lang="en-US" dirty="0"/>
              <a:t>f</a:t>
            </a:r>
            <a:r>
              <a:rPr lang="en-US" dirty="0" smtClean="0"/>
              <a:t>inancial feasible.</a:t>
            </a:r>
            <a:endParaRPr lang="en-US" dirty="0"/>
          </a:p>
        </p:txBody>
      </p:sp>
      <p:sp>
        <p:nvSpPr>
          <p:cNvPr id="4" name="Rectangle 3"/>
          <p:cNvSpPr/>
          <p:nvPr/>
        </p:nvSpPr>
        <p:spPr>
          <a:xfrm>
            <a:off x="228600" y="1295400"/>
            <a:ext cx="2667000" cy="523220"/>
          </a:xfrm>
          <a:prstGeom prst="rect">
            <a:avLst/>
          </a:prstGeom>
          <a:solidFill>
            <a:schemeClr val="tx1"/>
          </a:solidFill>
        </p:spPr>
        <p:txBody>
          <a:bodyPr wrap="square">
            <a:spAutoFit/>
          </a:bodyPr>
          <a:lstStyle/>
          <a:p>
            <a:r>
              <a:rPr lang="en-US" dirty="0" smtClean="0">
                <a:solidFill>
                  <a:schemeClr val="bg1"/>
                </a:solidFill>
              </a:rPr>
              <a:t> </a:t>
            </a:r>
            <a:r>
              <a:rPr lang="en-US" sz="2800" dirty="0" smtClean="0">
                <a:solidFill>
                  <a:schemeClr val="bg1"/>
                </a:solidFill>
              </a:rPr>
              <a:t>8.Conclusion </a:t>
            </a:r>
            <a:endParaRPr lang="en-US" sz="2800" dirty="0">
              <a:solidFill>
                <a:schemeClr val="bg1"/>
              </a:solidFill>
            </a:endParaRPr>
          </a:p>
        </p:txBody>
      </p:sp>
      <p:sp>
        <p:nvSpPr>
          <p:cNvPr id="18433" name="Rectangle 1"/>
          <p:cNvSpPr>
            <a:spLocks noChangeArrowheads="1"/>
          </p:cNvSpPr>
          <p:nvPr/>
        </p:nvSpPr>
        <p:spPr bwMode="auto">
          <a:xfrm>
            <a:off x="0" y="1828800"/>
            <a:ext cx="89916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Comparing to existing manual system, it performs at a faster pace.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System gives better feed back.</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Timely and accurate information are available.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system provides greater processing speed consistency.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Chances of errors are much low.</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Provides high security the system and hence unauthorized user can be prevented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Time taken for overall process is reduced.</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Forms are very user friendly.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Ease of operation.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0" y="4267200"/>
            <a:ext cx="9067800" cy="1538883"/>
          </a:xfrm>
          <a:prstGeom prst="rect">
            <a:avLst/>
          </a:prstGeom>
        </p:spPr>
        <p:txBody>
          <a:bodyPr wrap="square">
            <a:spAutoFit/>
          </a:bodyPr>
          <a:lstStyle/>
          <a:p>
            <a:pPr>
              <a:buFont typeface="Wingdings" pitchFamily="2" charset="2"/>
              <a:buChar char="Ø"/>
            </a:pPr>
            <a:r>
              <a:rPr lang="en-US" sz="2000" dirty="0" smtClean="0"/>
              <a:t> </a:t>
            </a:r>
            <a:r>
              <a:rPr lang="en-US" dirty="0" smtClean="0"/>
              <a:t>Computerized system generates online reports. </a:t>
            </a:r>
          </a:p>
          <a:p>
            <a:pPr>
              <a:buFont typeface="Wingdings" pitchFamily="2" charset="2"/>
              <a:buChar char="Ø"/>
            </a:pPr>
            <a:r>
              <a:rPr lang="en-US" dirty="0" smtClean="0"/>
              <a:t> It </a:t>
            </a:r>
            <a:r>
              <a:rPr lang="en-US" dirty="0" err="1" smtClean="0"/>
              <a:t>rComputerized</a:t>
            </a:r>
            <a:r>
              <a:rPr lang="en-US" dirty="0" smtClean="0"/>
              <a:t> system is completely automated thus user can operate easily.</a:t>
            </a:r>
          </a:p>
          <a:p>
            <a:pPr>
              <a:buFont typeface="Wingdings" pitchFamily="2" charset="2"/>
              <a:buChar char="Ø"/>
            </a:pPr>
            <a:r>
              <a:rPr lang="en-US" dirty="0" smtClean="0"/>
              <a:t>educes the data consistency and redundancy. </a:t>
            </a:r>
          </a:p>
          <a:p>
            <a:pPr>
              <a:buFont typeface="Wingdings" pitchFamily="2" charset="2"/>
              <a:buChar char="Ø"/>
            </a:pPr>
            <a:r>
              <a:rPr lang="en-US" dirty="0" smtClean="0"/>
              <a:t> Computerized system is very helpful to display all records.</a:t>
            </a:r>
          </a:p>
          <a:p>
            <a:pPr>
              <a:buFont typeface="Wingdings" pitchFamily="2" charset="2"/>
              <a:buChar char="Ø"/>
            </a:pPr>
            <a:r>
              <a:rPr lang="en-US" dirty="0" smtClean="0"/>
              <a:t>Time required is very less to makes and search the records</a:t>
            </a:r>
            <a:r>
              <a:rPr lang="en-US" sz="2000" dirty="0" smtClean="0"/>
              <a:t>. </a:t>
            </a:r>
          </a:p>
        </p:txBody>
      </p:sp>
    </p:spTree>
  </p:cSld>
  <p:clrMapOvr>
    <a:masterClrMapping/>
  </p:clrMapOvr>
  <p:transition spd="slow">
    <p:wipe dir="r"/>
    <p:sndAc>
      <p:stSnd>
        <p:snd r:embed="rId2" name="camera.wav" builtIn="1"/>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Custom 1">
      <a:dk1>
        <a:sysClr val="windowText" lastClr="000000"/>
      </a:dk1>
      <a:lt1>
        <a:sysClr val="window" lastClr="FFFFFF"/>
      </a:lt1>
      <a:dk2>
        <a:srgbClr val="696464"/>
      </a:dk2>
      <a:lt2>
        <a:srgbClr val="E9E5DC"/>
      </a:lt2>
      <a:accent1>
        <a:srgbClr val="FFFFFF"/>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218</TotalTime>
  <Words>903</Words>
  <Application>Microsoft Office PowerPoint</Application>
  <PresentationFormat>On-screen Show (4:3)</PresentationFormat>
  <Paragraphs>54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PROJECT ON CYBERCAFE MANAGEMENT    SYSTEM</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Saddam Hussain</dc:creator>
  <cp:lastModifiedBy>Saddam Hussain</cp:lastModifiedBy>
  <cp:revision>25</cp:revision>
  <dcterms:created xsi:type="dcterms:W3CDTF">2020-12-03T06:33:46Z</dcterms:created>
  <dcterms:modified xsi:type="dcterms:W3CDTF">2020-12-05T11:20:59Z</dcterms:modified>
</cp:coreProperties>
</file>