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76" r:id="rId6"/>
    <p:sldId id="290" r:id="rId7"/>
    <p:sldId id="259" r:id="rId8"/>
    <p:sldId id="260" r:id="rId9"/>
    <p:sldId id="277" r:id="rId10"/>
    <p:sldId id="291" r:id="rId11"/>
    <p:sldId id="278" r:id="rId12"/>
    <p:sldId id="292" r:id="rId13"/>
    <p:sldId id="317" r:id="rId14"/>
    <p:sldId id="261" r:id="rId15"/>
    <p:sldId id="309" r:id="rId16"/>
    <p:sldId id="279" r:id="rId17"/>
    <p:sldId id="293" r:id="rId18"/>
    <p:sldId id="281" r:id="rId19"/>
    <p:sldId id="263" r:id="rId20"/>
    <p:sldId id="294" r:id="rId21"/>
    <p:sldId id="310" r:id="rId22"/>
    <p:sldId id="311" r:id="rId23"/>
    <p:sldId id="265" r:id="rId24"/>
    <p:sldId id="308" r:id="rId25"/>
    <p:sldId id="266" r:id="rId26"/>
    <p:sldId id="295" r:id="rId27"/>
    <p:sldId id="267" r:id="rId28"/>
    <p:sldId id="268" r:id="rId29"/>
    <p:sldId id="269" r:id="rId30"/>
    <p:sldId id="305" r:id="rId31"/>
    <p:sldId id="270" r:id="rId32"/>
    <p:sldId id="306" r:id="rId33"/>
    <p:sldId id="283" r:id="rId34"/>
    <p:sldId id="296" r:id="rId35"/>
    <p:sldId id="285" r:id="rId36"/>
    <p:sldId id="302" r:id="rId37"/>
    <p:sldId id="312" r:id="rId38"/>
    <p:sldId id="299" r:id="rId39"/>
    <p:sldId id="313" r:id="rId40"/>
    <p:sldId id="300" r:id="rId41"/>
    <p:sldId id="314" r:id="rId42"/>
    <p:sldId id="301" r:id="rId43"/>
    <p:sldId id="315" r:id="rId44"/>
    <p:sldId id="307" r:id="rId45"/>
    <p:sldId id="286" r:id="rId46"/>
    <p:sldId id="304" r:id="rId47"/>
    <p:sldId id="289" r:id="rId48"/>
    <p:sldId id="316" r:id="rId49"/>
    <p:sldId id="297" r:id="rId50"/>
    <p:sldId id="298" r:id="rId5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8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2508482064741907"/>
          <c:y val="7.4074074074074084E-2"/>
          <c:w val="0.70786023622047289"/>
          <c:h val="0.79869969378827677"/>
        </c:manualLayout>
      </c:layout>
      <c:barChart>
        <c:barDir val="bar"/>
        <c:grouping val="clustered"/>
        <c:ser>
          <c:idx val="0"/>
          <c:order val="0"/>
          <c:tx>
            <c:strRef>
              <c:f>Sheet1!$A$2</c:f>
              <c:strCache>
                <c:ptCount val="1"/>
                <c:pt idx="0">
                  <c:v>0</c:v>
                </c:pt>
              </c:strCache>
            </c:strRef>
          </c:tx>
          <c:cat>
            <c:strRef>
              <c:f>Sheet1!$B$1:$D$1</c:f>
              <c:strCache>
                <c:ptCount val="3"/>
                <c:pt idx="0">
                  <c:v>precision</c:v>
                </c:pt>
                <c:pt idx="1">
                  <c:v>recall</c:v>
                </c:pt>
                <c:pt idx="2">
                  <c:v>f1_score</c:v>
                </c:pt>
              </c:strCache>
            </c:strRef>
          </c:cat>
          <c:val>
            <c:numRef>
              <c:f>Sheet1!$B$2:$D$2</c:f>
              <c:numCache>
                <c:formatCode>General</c:formatCode>
                <c:ptCount val="3"/>
                <c:pt idx="0">
                  <c:v>0.96000000000000019</c:v>
                </c:pt>
                <c:pt idx="1">
                  <c:v>0.86000000000000021</c:v>
                </c:pt>
                <c:pt idx="2">
                  <c:v>0.91</c:v>
                </c:pt>
              </c:numCache>
            </c:numRef>
          </c:val>
        </c:ser>
        <c:ser>
          <c:idx val="1"/>
          <c:order val="1"/>
          <c:tx>
            <c:strRef>
              <c:f>Sheet1!$A$3</c:f>
              <c:strCache>
                <c:ptCount val="1"/>
                <c:pt idx="0">
                  <c:v>1</c:v>
                </c:pt>
              </c:strCache>
            </c:strRef>
          </c:tx>
          <c:cat>
            <c:strRef>
              <c:f>Sheet1!$B$1:$D$1</c:f>
              <c:strCache>
                <c:ptCount val="3"/>
                <c:pt idx="0">
                  <c:v>precision</c:v>
                </c:pt>
                <c:pt idx="1">
                  <c:v>recall</c:v>
                </c:pt>
                <c:pt idx="2">
                  <c:v>f1_score</c:v>
                </c:pt>
              </c:strCache>
            </c:strRef>
          </c:cat>
          <c:val>
            <c:numRef>
              <c:f>Sheet1!$B$3:$D$3</c:f>
              <c:numCache>
                <c:formatCode>General</c:formatCode>
                <c:ptCount val="3"/>
                <c:pt idx="0">
                  <c:v>0.79</c:v>
                </c:pt>
                <c:pt idx="1">
                  <c:v>0.94000000000000017</c:v>
                </c:pt>
                <c:pt idx="2">
                  <c:v>0.86000000000000021</c:v>
                </c:pt>
              </c:numCache>
            </c:numRef>
          </c:val>
        </c:ser>
        <c:axId val="93986176"/>
        <c:axId val="94020736"/>
      </c:barChart>
      <c:catAx>
        <c:axId val="93986176"/>
        <c:scaling>
          <c:orientation val="minMax"/>
        </c:scaling>
        <c:axPos val="l"/>
        <c:tickLblPos val="nextTo"/>
        <c:crossAx val="94020736"/>
        <c:crosses val="autoZero"/>
        <c:auto val="1"/>
        <c:lblAlgn val="ctr"/>
        <c:lblOffset val="100"/>
      </c:catAx>
      <c:valAx>
        <c:axId val="94020736"/>
        <c:scaling>
          <c:orientation val="minMax"/>
        </c:scaling>
        <c:axPos val="b"/>
        <c:majorGridlines/>
        <c:numFmt formatCode="General" sourceLinked="1"/>
        <c:tickLblPos val="nextTo"/>
        <c:crossAx val="93986176"/>
        <c:crosses val="autoZero"/>
        <c:crossBetween val="between"/>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mbria"/>
                <a:cs typeface="Cambri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p:txBody>
          <a:bodyPr lIns="0" tIns="0" rIns="0" bIns="0"/>
          <a:lstStyle>
            <a:lvl1pPr>
              <a:defRPr sz="1200" b="0" i="0">
                <a:solidFill>
                  <a:schemeClr val="tx1"/>
                </a:solidFill>
                <a:latin typeface="Cambria"/>
                <a:cs typeface="Cambri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Cambria"/>
                <a:cs typeface="Cambria"/>
              </a:defRPr>
            </a:lvl1pPr>
          </a:lstStyle>
          <a:p>
            <a:pPr marL="25400">
              <a:lnSpc>
                <a:spcPct val="100000"/>
              </a:lnSpc>
              <a:spcBef>
                <a:spcPts val="40"/>
              </a:spcBef>
            </a:pPr>
            <a:fld id="{81D60167-4931-47E6-BA6A-407CBD079E47}" type="slidenum">
              <a:rPr dirty="0"/>
              <a:pPr marL="25400">
                <a:lnSpc>
                  <a:spcPct val="100000"/>
                </a:lnSpc>
                <a:spcBef>
                  <a:spcPts val="40"/>
                </a:spcBef>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mbria"/>
                <a:cs typeface="Cambri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p:txBody>
          <a:bodyPr lIns="0" tIns="0" rIns="0" bIns="0"/>
          <a:lstStyle>
            <a:lvl1pPr>
              <a:defRPr sz="1200" b="0" i="0">
                <a:solidFill>
                  <a:schemeClr val="tx1"/>
                </a:solidFill>
                <a:latin typeface="Cambria"/>
                <a:cs typeface="Cambri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Cambria"/>
                <a:cs typeface="Cambria"/>
              </a:defRPr>
            </a:lvl1pPr>
          </a:lstStyle>
          <a:p>
            <a:pPr marL="25400">
              <a:lnSpc>
                <a:spcPct val="100000"/>
              </a:lnSpc>
              <a:spcBef>
                <a:spcPts val="40"/>
              </a:spcBef>
            </a:pPr>
            <a:fld id="{81D60167-4931-47E6-BA6A-407CBD079E47}" type="slidenum">
              <a:rPr dirty="0"/>
              <a:pPr marL="25400">
                <a:lnSpc>
                  <a:spcPct val="100000"/>
                </a:lnSpc>
                <a:spcBef>
                  <a:spcPts val="40"/>
                </a:spcBef>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mbria"/>
                <a:cs typeface="Cambr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Cambria"/>
                <a:cs typeface="Cambri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6" name="Holder 6"/>
          <p:cNvSpPr>
            <a:spLocks noGrp="1"/>
          </p:cNvSpPr>
          <p:nvPr>
            <p:ph type="dt" sz="half" idx="6"/>
          </p:nvPr>
        </p:nvSpPr>
        <p:spPr/>
        <p:txBody>
          <a:bodyPr lIns="0" tIns="0" rIns="0" bIns="0"/>
          <a:lstStyle>
            <a:lvl1pPr>
              <a:defRPr sz="1200" b="0" i="0">
                <a:solidFill>
                  <a:schemeClr val="tx1"/>
                </a:solidFill>
                <a:latin typeface="Cambria"/>
                <a:cs typeface="Cambria"/>
              </a:defRPr>
            </a:lvl1pPr>
          </a:lstStyle>
          <a:p>
            <a:pPr marL="12700">
              <a:lnSpc>
                <a:spcPct val="100000"/>
              </a:lnSpc>
              <a:spcBef>
                <a:spcPts val="40"/>
              </a:spcBef>
            </a:pPr>
            <a:r>
              <a:rPr spc="-10" dirty="0"/>
              <a:t>11/23/2018</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Cambria"/>
                <a:cs typeface="Cambria"/>
              </a:defRPr>
            </a:lvl1pPr>
          </a:lstStyle>
          <a:p>
            <a:pPr marL="25400">
              <a:lnSpc>
                <a:spcPct val="100000"/>
              </a:lnSpc>
              <a:spcBef>
                <a:spcPts val="40"/>
              </a:spcBef>
            </a:pPr>
            <a:fld id="{81D60167-4931-47E6-BA6A-407CBD079E47}" type="slidenum">
              <a:rPr dirty="0"/>
              <a:pPr marL="25400">
                <a:lnSpc>
                  <a:spcPct val="100000"/>
                </a:lnSpc>
                <a:spcBef>
                  <a:spcPts val="40"/>
                </a:spcBef>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8761476" y="5521438"/>
            <a:ext cx="3429000" cy="1336675"/>
          </a:xfrm>
          <a:custGeom>
            <a:avLst/>
            <a:gdLst/>
            <a:ahLst/>
            <a:cxnLst/>
            <a:rect l="l" t="t" r="r" b="b"/>
            <a:pathLst>
              <a:path w="3429000" h="1336675">
                <a:moveTo>
                  <a:pt x="3191685" y="0"/>
                </a:moveTo>
                <a:lnTo>
                  <a:pt x="3094101" y="521"/>
                </a:lnTo>
                <a:lnTo>
                  <a:pt x="3042948" y="1945"/>
                </a:lnTo>
                <a:lnTo>
                  <a:pt x="2991424" y="3902"/>
                </a:lnTo>
                <a:lnTo>
                  <a:pt x="2887348" y="9382"/>
                </a:lnTo>
                <a:lnTo>
                  <a:pt x="2782052" y="16897"/>
                </a:lnTo>
                <a:lnTo>
                  <a:pt x="2675714" y="26381"/>
                </a:lnTo>
                <a:lnTo>
                  <a:pt x="2568513" y="37770"/>
                </a:lnTo>
                <a:lnTo>
                  <a:pt x="2460626" y="50999"/>
                </a:lnTo>
                <a:lnTo>
                  <a:pt x="2352233" y="66003"/>
                </a:lnTo>
                <a:lnTo>
                  <a:pt x="2243512" y="82718"/>
                </a:lnTo>
                <a:lnTo>
                  <a:pt x="2134642" y="101078"/>
                </a:lnTo>
                <a:lnTo>
                  <a:pt x="2025801" y="121018"/>
                </a:lnTo>
                <a:lnTo>
                  <a:pt x="1917167" y="142475"/>
                </a:lnTo>
                <a:lnTo>
                  <a:pt x="1808920" y="165383"/>
                </a:lnTo>
                <a:lnTo>
                  <a:pt x="1701237" y="189676"/>
                </a:lnTo>
                <a:lnTo>
                  <a:pt x="1594298" y="215292"/>
                </a:lnTo>
                <a:lnTo>
                  <a:pt x="1488280" y="242164"/>
                </a:lnTo>
                <a:lnTo>
                  <a:pt x="1383363" y="270228"/>
                </a:lnTo>
                <a:lnTo>
                  <a:pt x="1279724" y="299418"/>
                </a:lnTo>
                <a:lnTo>
                  <a:pt x="1177543" y="329671"/>
                </a:lnTo>
                <a:lnTo>
                  <a:pt x="1076998" y="360922"/>
                </a:lnTo>
                <a:lnTo>
                  <a:pt x="978267" y="393105"/>
                </a:lnTo>
                <a:lnTo>
                  <a:pt x="881529" y="426155"/>
                </a:lnTo>
                <a:lnTo>
                  <a:pt x="786962" y="460009"/>
                </a:lnTo>
                <a:lnTo>
                  <a:pt x="694745" y="494601"/>
                </a:lnTo>
                <a:lnTo>
                  <a:pt x="605057" y="529866"/>
                </a:lnTo>
                <a:lnTo>
                  <a:pt x="518076" y="565739"/>
                </a:lnTo>
                <a:lnTo>
                  <a:pt x="475656" y="583884"/>
                </a:lnTo>
                <a:lnTo>
                  <a:pt x="433980" y="602156"/>
                </a:lnTo>
                <a:lnTo>
                  <a:pt x="393070" y="620548"/>
                </a:lnTo>
                <a:lnTo>
                  <a:pt x="352949" y="639052"/>
                </a:lnTo>
                <a:lnTo>
                  <a:pt x="313638" y="657660"/>
                </a:lnTo>
                <a:lnTo>
                  <a:pt x="275160" y="676362"/>
                </a:lnTo>
                <a:lnTo>
                  <a:pt x="237537" y="695152"/>
                </a:lnTo>
                <a:lnTo>
                  <a:pt x="200792" y="714022"/>
                </a:lnTo>
                <a:lnTo>
                  <a:pt x="164946" y="732962"/>
                </a:lnTo>
                <a:lnTo>
                  <a:pt x="130023" y="751965"/>
                </a:lnTo>
                <a:lnTo>
                  <a:pt x="96045" y="771023"/>
                </a:lnTo>
                <a:lnTo>
                  <a:pt x="63033" y="790128"/>
                </a:lnTo>
                <a:lnTo>
                  <a:pt x="0" y="828447"/>
                </a:lnTo>
                <a:lnTo>
                  <a:pt x="296838" y="886513"/>
                </a:lnTo>
                <a:lnTo>
                  <a:pt x="2440940" y="1336561"/>
                </a:lnTo>
                <a:lnTo>
                  <a:pt x="3429000" y="1336561"/>
                </a:lnTo>
                <a:lnTo>
                  <a:pt x="3429000" y="6744"/>
                </a:lnTo>
                <a:lnTo>
                  <a:pt x="3382430" y="4360"/>
                </a:lnTo>
                <a:lnTo>
                  <a:pt x="3335380" y="2522"/>
                </a:lnTo>
                <a:lnTo>
                  <a:pt x="3287884" y="1202"/>
                </a:lnTo>
                <a:lnTo>
                  <a:pt x="3191685" y="0"/>
                </a:lnTo>
                <a:close/>
              </a:path>
            </a:pathLst>
          </a:custGeom>
          <a:solidFill>
            <a:srgbClr val="AEAE51"/>
          </a:solidFill>
        </p:spPr>
        <p:txBody>
          <a:bodyPr wrap="square" lIns="0" tIns="0" rIns="0" bIns="0" rtlCol="0"/>
          <a:lstStyle/>
          <a:p>
            <a:endParaRPr/>
          </a:p>
        </p:txBody>
      </p:sp>
      <p:sp>
        <p:nvSpPr>
          <p:cNvPr id="18" name="bk object 18"/>
          <p:cNvSpPr/>
          <p:nvPr/>
        </p:nvSpPr>
        <p:spPr>
          <a:xfrm>
            <a:off x="0" y="5652520"/>
            <a:ext cx="11414760" cy="1205865"/>
          </a:xfrm>
          <a:custGeom>
            <a:avLst/>
            <a:gdLst/>
            <a:ahLst/>
            <a:cxnLst/>
            <a:rect l="l" t="t" r="r" b="b"/>
            <a:pathLst>
              <a:path w="11414760" h="1205865">
                <a:moveTo>
                  <a:pt x="3365833" y="0"/>
                </a:moveTo>
                <a:lnTo>
                  <a:pt x="3183890" y="529"/>
                </a:lnTo>
                <a:lnTo>
                  <a:pt x="2700098" y="8024"/>
                </a:lnTo>
                <a:lnTo>
                  <a:pt x="2235415" y="24069"/>
                </a:lnTo>
                <a:lnTo>
                  <a:pt x="1846106" y="44817"/>
                </a:lnTo>
                <a:lnTo>
                  <a:pt x="1474369" y="71554"/>
                </a:lnTo>
                <a:lnTo>
                  <a:pt x="1170766" y="99044"/>
                </a:lnTo>
                <a:lnTo>
                  <a:pt x="881948" y="130580"/>
                </a:lnTo>
                <a:lnTo>
                  <a:pt x="653184" y="159833"/>
                </a:lnTo>
                <a:lnTo>
                  <a:pt x="435788" y="191689"/>
                </a:lnTo>
                <a:lnTo>
                  <a:pt x="270393" y="218984"/>
                </a:lnTo>
                <a:lnTo>
                  <a:pt x="112850" y="247836"/>
                </a:lnTo>
                <a:lnTo>
                  <a:pt x="0" y="270467"/>
                </a:lnTo>
                <a:lnTo>
                  <a:pt x="0" y="1205479"/>
                </a:lnTo>
                <a:lnTo>
                  <a:pt x="11414760" y="1205479"/>
                </a:lnTo>
                <a:lnTo>
                  <a:pt x="11176369" y="1125694"/>
                </a:lnTo>
                <a:lnTo>
                  <a:pt x="10886712" y="1034036"/>
                </a:lnTo>
                <a:lnTo>
                  <a:pt x="10593464" y="946774"/>
                </a:lnTo>
                <a:lnTo>
                  <a:pt x="10296965" y="863840"/>
                </a:lnTo>
                <a:lnTo>
                  <a:pt x="9947397" y="772467"/>
                </a:lnTo>
                <a:lnTo>
                  <a:pt x="9594413" y="686793"/>
                </a:lnTo>
                <a:lnTo>
                  <a:pt x="9187514" y="595723"/>
                </a:lnTo>
                <a:lnTo>
                  <a:pt x="8777669" y="511804"/>
                </a:lnTo>
                <a:lnTo>
                  <a:pt x="8314081" y="425748"/>
                </a:lnTo>
                <a:lnTo>
                  <a:pt x="7848943" y="348323"/>
                </a:lnTo>
                <a:lnTo>
                  <a:pt x="7331706" y="272149"/>
                </a:lnTo>
                <a:lnTo>
                  <a:pt x="6815559" y="206052"/>
                </a:lnTo>
                <a:lnTo>
                  <a:pt x="6250942" y="144623"/>
                </a:lnTo>
                <a:lnTo>
                  <a:pt x="5691660" y="94615"/>
                </a:lnTo>
                <a:lnTo>
                  <a:pt x="5139819" y="55622"/>
                </a:lnTo>
                <a:lnTo>
                  <a:pt x="4548767" y="25173"/>
                </a:lnTo>
                <a:lnTo>
                  <a:pt x="3971806" y="6827"/>
                </a:lnTo>
                <a:lnTo>
                  <a:pt x="3411667" y="58"/>
                </a:lnTo>
                <a:lnTo>
                  <a:pt x="3365833" y="0"/>
                </a:lnTo>
                <a:close/>
              </a:path>
            </a:pathLst>
          </a:custGeom>
          <a:solidFill>
            <a:srgbClr val="C6CC62"/>
          </a:solidFill>
        </p:spPr>
        <p:txBody>
          <a:bodyPr wrap="square" lIns="0" tIns="0" rIns="0" bIns="0" rtlCol="0"/>
          <a:lstStyle/>
          <a:p>
            <a:endParaRPr/>
          </a:p>
        </p:txBody>
      </p:sp>
      <p:sp>
        <p:nvSpPr>
          <p:cNvPr id="19" name="bk object 19"/>
          <p:cNvSpPr/>
          <p:nvPr/>
        </p:nvSpPr>
        <p:spPr>
          <a:xfrm>
            <a:off x="0" y="5864373"/>
            <a:ext cx="11370310" cy="993775"/>
          </a:xfrm>
          <a:custGeom>
            <a:avLst/>
            <a:gdLst/>
            <a:ahLst/>
            <a:cxnLst/>
            <a:rect l="l" t="t" r="r" b="b"/>
            <a:pathLst>
              <a:path w="11370310" h="993775">
                <a:moveTo>
                  <a:pt x="3200531" y="0"/>
                </a:moveTo>
                <a:lnTo>
                  <a:pt x="3134413" y="101"/>
                </a:lnTo>
                <a:lnTo>
                  <a:pt x="2610278" y="6606"/>
                </a:lnTo>
                <a:lnTo>
                  <a:pt x="2160134" y="20951"/>
                </a:lnTo>
                <a:lnTo>
                  <a:pt x="1782025" y="40012"/>
                </a:lnTo>
                <a:lnTo>
                  <a:pt x="1412248" y="65602"/>
                </a:lnTo>
                <a:lnTo>
                  <a:pt x="1111283" y="92108"/>
                </a:lnTo>
                <a:lnTo>
                  <a:pt x="817548" y="123488"/>
                </a:lnTo>
                <a:lnTo>
                  <a:pt x="588206" y="152206"/>
                </a:lnTo>
                <a:lnTo>
                  <a:pt x="364247" y="184223"/>
                </a:lnTo>
                <a:lnTo>
                  <a:pt x="146008" y="219618"/>
                </a:lnTo>
                <a:lnTo>
                  <a:pt x="0" y="245879"/>
                </a:lnTo>
                <a:lnTo>
                  <a:pt x="11369977" y="993625"/>
                </a:lnTo>
                <a:lnTo>
                  <a:pt x="11289911" y="967198"/>
                </a:lnTo>
                <a:lnTo>
                  <a:pt x="11199877" y="939128"/>
                </a:lnTo>
                <a:lnTo>
                  <a:pt x="11071187" y="901432"/>
                </a:lnTo>
                <a:lnTo>
                  <a:pt x="10932927" y="863501"/>
                </a:lnTo>
                <a:lnTo>
                  <a:pt x="10747154" y="815880"/>
                </a:lnTo>
                <a:lnTo>
                  <a:pt x="10506105" y="758633"/>
                </a:lnTo>
                <a:lnTo>
                  <a:pt x="10201327" y="692045"/>
                </a:lnTo>
                <a:lnTo>
                  <a:pt x="9824154" y="616728"/>
                </a:lnTo>
                <a:lnTo>
                  <a:pt x="9313345" y="524688"/>
                </a:lnTo>
                <a:lnTo>
                  <a:pt x="8706827" y="427532"/>
                </a:lnTo>
                <a:lnTo>
                  <a:pt x="7999818" y="328310"/>
                </a:lnTo>
                <a:lnTo>
                  <a:pt x="7254306" y="238234"/>
                </a:lnTo>
                <a:lnTo>
                  <a:pt x="6479364" y="159446"/>
                </a:lnTo>
                <a:lnTo>
                  <a:pt x="5684066" y="94091"/>
                </a:lnTo>
                <a:lnTo>
                  <a:pt x="4944909" y="47812"/>
                </a:lnTo>
                <a:lnTo>
                  <a:pt x="4270602" y="18487"/>
                </a:lnTo>
                <a:lnTo>
                  <a:pt x="3666303" y="3535"/>
                </a:lnTo>
                <a:lnTo>
                  <a:pt x="3200531" y="0"/>
                </a:lnTo>
                <a:close/>
              </a:path>
            </a:pathLst>
          </a:custGeom>
          <a:solidFill>
            <a:srgbClr val="AEAE51"/>
          </a:solidFill>
        </p:spPr>
        <p:txBody>
          <a:bodyPr wrap="square" lIns="0" tIns="0" rIns="0" bIns="0" rtlCol="0"/>
          <a:lstStyle/>
          <a:p>
            <a:endParaRPr/>
          </a:p>
        </p:txBody>
      </p:sp>
      <p:sp>
        <p:nvSpPr>
          <p:cNvPr id="20" name="bk object 20"/>
          <p:cNvSpPr/>
          <p:nvPr/>
        </p:nvSpPr>
        <p:spPr>
          <a:xfrm>
            <a:off x="11993880" y="960119"/>
            <a:ext cx="61594" cy="113030"/>
          </a:xfrm>
          <a:custGeom>
            <a:avLst/>
            <a:gdLst/>
            <a:ahLst/>
            <a:cxnLst/>
            <a:rect l="l" t="t" r="r" b="b"/>
            <a:pathLst>
              <a:path w="61595" h="113030">
                <a:moveTo>
                  <a:pt x="46481" y="0"/>
                </a:moveTo>
                <a:lnTo>
                  <a:pt x="48591" y="6213"/>
                </a:lnTo>
                <a:lnTo>
                  <a:pt x="52308" y="22082"/>
                </a:lnTo>
                <a:lnTo>
                  <a:pt x="53715" y="43451"/>
                </a:lnTo>
                <a:lnTo>
                  <a:pt x="48895" y="66166"/>
                </a:lnTo>
                <a:lnTo>
                  <a:pt x="36111" y="85502"/>
                </a:lnTo>
                <a:lnTo>
                  <a:pt x="19875" y="99313"/>
                </a:lnTo>
                <a:lnTo>
                  <a:pt x="5925" y="107600"/>
                </a:lnTo>
                <a:lnTo>
                  <a:pt x="0" y="110362"/>
                </a:lnTo>
                <a:lnTo>
                  <a:pt x="9778" y="112775"/>
                </a:lnTo>
                <a:lnTo>
                  <a:pt x="20566" y="106908"/>
                </a:lnTo>
                <a:lnTo>
                  <a:pt x="42830" y="87931"/>
                </a:lnTo>
                <a:lnTo>
                  <a:pt x="61428" y="53786"/>
                </a:lnTo>
                <a:lnTo>
                  <a:pt x="61214" y="2412"/>
                </a:lnTo>
                <a:lnTo>
                  <a:pt x="46481" y="0"/>
                </a:lnTo>
                <a:close/>
              </a:path>
            </a:pathLst>
          </a:custGeom>
          <a:solidFill>
            <a:srgbClr val="CA7A29"/>
          </a:solidFill>
        </p:spPr>
        <p:txBody>
          <a:bodyPr wrap="square" lIns="0" tIns="0" rIns="0" bIns="0" rtlCol="0"/>
          <a:lstStyle/>
          <a:p>
            <a:endParaRPr/>
          </a:p>
        </p:txBody>
      </p:sp>
      <p:sp>
        <p:nvSpPr>
          <p:cNvPr id="21" name="bk object 21"/>
          <p:cNvSpPr/>
          <p:nvPr/>
        </p:nvSpPr>
        <p:spPr>
          <a:xfrm>
            <a:off x="11647931" y="954976"/>
            <a:ext cx="417195" cy="389890"/>
          </a:xfrm>
          <a:custGeom>
            <a:avLst/>
            <a:gdLst/>
            <a:ahLst/>
            <a:cxnLst/>
            <a:rect l="l" t="t" r="r" b="b"/>
            <a:pathLst>
              <a:path w="417195" h="389890">
                <a:moveTo>
                  <a:pt x="351688" y="261810"/>
                </a:moveTo>
                <a:lnTo>
                  <a:pt x="243840" y="261810"/>
                </a:lnTo>
                <a:lnTo>
                  <a:pt x="238634" y="299194"/>
                </a:lnTo>
                <a:lnTo>
                  <a:pt x="229536" y="340947"/>
                </a:lnTo>
                <a:lnTo>
                  <a:pt x="220890" y="374913"/>
                </a:lnTo>
                <a:lnTo>
                  <a:pt x="217043" y="388937"/>
                </a:lnTo>
                <a:lnTo>
                  <a:pt x="219519" y="389463"/>
                </a:lnTo>
                <a:lnTo>
                  <a:pt x="265811" y="379158"/>
                </a:lnTo>
                <a:lnTo>
                  <a:pt x="311271" y="341560"/>
                </a:lnTo>
                <a:lnTo>
                  <a:pt x="342312" y="287448"/>
                </a:lnTo>
                <a:lnTo>
                  <a:pt x="351688" y="261810"/>
                </a:lnTo>
                <a:close/>
              </a:path>
              <a:path w="417195" h="389890">
                <a:moveTo>
                  <a:pt x="415083" y="217741"/>
                </a:moveTo>
                <a:lnTo>
                  <a:pt x="365760" y="217741"/>
                </a:lnTo>
                <a:lnTo>
                  <a:pt x="373125" y="315531"/>
                </a:lnTo>
                <a:lnTo>
                  <a:pt x="378954" y="313969"/>
                </a:lnTo>
                <a:lnTo>
                  <a:pt x="392318" y="304847"/>
                </a:lnTo>
                <a:lnTo>
                  <a:pt x="407040" y="281509"/>
                </a:lnTo>
                <a:lnTo>
                  <a:pt x="416941" y="237299"/>
                </a:lnTo>
                <a:lnTo>
                  <a:pt x="415083" y="217741"/>
                </a:lnTo>
                <a:close/>
              </a:path>
              <a:path w="417195" h="389890">
                <a:moveTo>
                  <a:pt x="181357" y="29154"/>
                </a:moveTo>
                <a:lnTo>
                  <a:pt x="131333" y="38766"/>
                </a:lnTo>
                <a:lnTo>
                  <a:pt x="99145" y="56618"/>
                </a:lnTo>
                <a:lnTo>
                  <a:pt x="87757" y="66230"/>
                </a:lnTo>
                <a:lnTo>
                  <a:pt x="207264" y="146875"/>
                </a:lnTo>
                <a:lnTo>
                  <a:pt x="0" y="256857"/>
                </a:lnTo>
                <a:lnTo>
                  <a:pt x="50417" y="271377"/>
                </a:lnTo>
                <a:lnTo>
                  <a:pt x="87757" y="278955"/>
                </a:lnTo>
                <a:lnTo>
                  <a:pt x="133772" y="282795"/>
                </a:lnTo>
                <a:lnTo>
                  <a:pt x="181371" y="278622"/>
                </a:lnTo>
                <a:lnTo>
                  <a:pt x="221184" y="270329"/>
                </a:lnTo>
                <a:lnTo>
                  <a:pt x="243840" y="261810"/>
                </a:lnTo>
                <a:lnTo>
                  <a:pt x="351688" y="261810"/>
                </a:lnTo>
                <a:lnTo>
                  <a:pt x="360090" y="238837"/>
                </a:lnTo>
                <a:lnTo>
                  <a:pt x="365760" y="217741"/>
                </a:lnTo>
                <a:lnTo>
                  <a:pt x="415083" y="217741"/>
                </a:lnTo>
                <a:lnTo>
                  <a:pt x="411164" y="176488"/>
                </a:lnTo>
                <a:lnTo>
                  <a:pt x="388921" y="118856"/>
                </a:lnTo>
                <a:lnTo>
                  <a:pt x="364845" y="75868"/>
                </a:lnTo>
                <a:lnTo>
                  <a:pt x="353568" y="58991"/>
                </a:lnTo>
                <a:lnTo>
                  <a:pt x="348742" y="51625"/>
                </a:lnTo>
                <a:lnTo>
                  <a:pt x="343963" y="46434"/>
                </a:lnTo>
                <a:lnTo>
                  <a:pt x="341661" y="44259"/>
                </a:lnTo>
                <a:lnTo>
                  <a:pt x="246252" y="44259"/>
                </a:lnTo>
                <a:lnTo>
                  <a:pt x="181357" y="29154"/>
                </a:lnTo>
                <a:close/>
              </a:path>
              <a:path w="417195" h="389890">
                <a:moveTo>
                  <a:pt x="258699" y="0"/>
                </a:moveTo>
                <a:lnTo>
                  <a:pt x="233489" y="571"/>
                </a:lnTo>
                <a:lnTo>
                  <a:pt x="214661" y="3429"/>
                </a:lnTo>
                <a:lnTo>
                  <a:pt x="207264" y="5143"/>
                </a:lnTo>
                <a:lnTo>
                  <a:pt x="211641" y="8844"/>
                </a:lnTo>
                <a:lnTo>
                  <a:pt x="222186" y="18272"/>
                </a:lnTo>
                <a:lnTo>
                  <a:pt x="235017" y="30914"/>
                </a:lnTo>
                <a:lnTo>
                  <a:pt x="246252" y="44259"/>
                </a:lnTo>
                <a:lnTo>
                  <a:pt x="341661" y="44259"/>
                </a:lnTo>
                <a:lnTo>
                  <a:pt x="330708" y="33909"/>
                </a:lnTo>
                <a:lnTo>
                  <a:pt x="310594" y="18621"/>
                </a:lnTo>
                <a:lnTo>
                  <a:pt x="285242" y="5143"/>
                </a:lnTo>
                <a:lnTo>
                  <a:pt x="258699" y="0"/>
                </a:lnTo>
                <a:close/>
              </a:path>
            </a:pathLst>
          </a:custGeom>
          <a:solidFill>
            <a:srgbClr val="FFF7D2"/>
          </a:solidFill>
        </p:spPr>
        <p:txBody>
          <a:bodyPr wrap="square" lIns="0" tIns="0" rIns="0" bIns="0" rtlCol="0"/>
          <a:lstStyle/>
          <a:p>
            <a:endParaRPr/>
          </a:p>
        </p:txBody>
      </p:sp>
      <p:sp>
        <p:nvSpPr>
          <p:cNvPr id="22" name="bk object 22"/>
          <p:cNvSpPr/>
          <p:nvPr/>
        </p:nvSpPr>
        <p:spPr>
          <a:xfrm>
            <a:off x="11689080" y="969899"/>
            <a:ext cx="360045" cy="357505"/>
          </a:xfrm>
          <a:custGeom>
            <a:avLst/>
            <a:gdLst/>
            <a:ahLst/>
            <a:cxnLst/>
            <a:rect l="l" t="t" r="r" b="b"/>
            <a:pathLst>
              <a:path w="360045" h="357505">
                <a:moveTo>
                  <a:pt x="310197" y="217931"/>
                </a:moveTo>
                <a:lnTo>
                  <a:pt x="224917" y="217931"/>
                </a:lnTo>
                <a:lnTo>
                  <a:pt x="227210" y="247221"/>
                </a:lnTo>
                <a:lnTo>
                  <a:pt x="227164" y="248253"/>
                </a:lnTo>
                <a:lnTo>
                  <a:pt x="221551" y="286813"/>
                </a:lnTo>
                <a:lnTo>
                  <a:pt x="210808" y="326391"/>
                </a:lnTo>
                <a:lnTo>
                  <a:pt x="197993" y="357504"/>
                </a:lnTo>
                <a:lnTo>
                  <a:pt x="247323" y="325977"/>
                </a:lnTo>
                <a:lnTo>
                  <a:pt x="282201" y="282099"/>
                </a:lnTo>
                <a:lnTo>
                  <a:pt x="304630" y="235862"/>
                </a:lnTo>
                <a:lnTo>
                  <a:pt x="310197" y="217931"/>
                </a:lnTo>
                <a:close/>
              </a:path>
              <a:path w="360045" h="357505">
                <a:moveTo>
                  <a:pt x="356850" y="176275"/>
                </a:moveTo>
                <a:lnTo>
                  <a:pt x="320167" y="176275"/>
                </a:lnTo>
                <a:lnTo>
                  <a:pt x="333696" y="194133"/>
                </a:lnTo>
                <a:lnTo>
                  <a:pt x="341915" y="214264"/>
                </a:lnTo>
                <a:lnTo>
                  <a:pt x="345991" y="236229"/>
                </a:lnTo>
                <a:lnTo>
                  <a:pt x="347091" y="259587"/>
                </a:lnTo>
                <a:lnTo>
                  <a:pt x="359820" y="222458"/>
                </a:lnTo>
                <a:lnTo>
                  <a:pt x="357203" y="177530"/>
                </a:lnTo>
                <a:lnTo>
                  <a:pt x="356850" y="176275"/>
                </a:lnTo>
                <a:close/>
              </a:path>
              <a:path w="360045" h="357505">
                <a:moveTo>
                  <a:pt x="124061" y="35706"/>
                </a:moveTo>
                <a:lnTo>
                  <a:pt x="75819" y="49022"/>
                </a:lnTo>
                <a:lnTo>
                  <a:pt x="113446" y="70965"/>
                </a:lnTo>
                <a:lnTo>
                  <a:pt x="153384" y="97694"/>
                </a:lnTo>
                <a:lnTo>
                  <a:pt x="185082" y="120280"/>
                </a:lnTo>
                <a:lnTo>
                  <a:pt x="197993" y="129793"/>
                </a:lnTo>
                <a:lnTo>
                  <a:pt x="178057" y="142495"/>
                </a:lnTo>
                <a:lnTo>
                  <a:pt x="128333" y="172640"/>
                </a:lnTo>
                <a:lnTo>
                  <a:pt x="63940" y="208285"/>
                </a:lnTo>
                <a:lnTo>
                  <a:pt x="0" y="237489"/>
                </a:lnTo>
                <a:lnTo>
                  <a:pt x="42374" y="247221"/>
                </a:lnTo>
                <a:lnTo>
                  <a:pt x="90399" y="248253"/>
                </a:lnTo>
                <a:lnTo>
                  <a:pt x="139729" y="242464"/>
                </a:lnTo>
                <a:lnTo>
                  <a:pt x="186017" y="231731"/>
                </a:lnTo>
                <a:lnTo>
                  <a:pt x="224917" y="217931"/>
                </a:lnTo>
                <a:lnTo>
                  <a:pt x="310197" y="217931"/>
                </a:lnTo>
                <a:lnTo>
                  <a:pt x="316617" y="197257"/>
                </a:lnTo>
                <a:lnTo>
                  <a:pt x="320167" y="176275"/>
                </a:lnTo>
                <a:lnTo>
                  <a:pt x="356850" y="176275"/>
                </a:lnTo>
                <a:lnTo>
                  <a:pt x="344037" y="130768"/>
                </a:lnTo>
                <a:lnTo>
                  <a:pt x="325120" y="88137"/>
                </a:lnTo>
                <a:lnTo>
                  <a:pt x="320167" y="85725"/>
                </a:lnTo>
                <a:lnTo>
                  <a:pt x="308746" y="69240"/>
                </a:lnTo>
                <a:lnTo>
                  <a:pt x="298127" y="56387"/>
                </a:lnTo>
                <a:lnTo>
                  <a:pt x="239522" y="56387"/>
                </a:lnTo>
                <a:lnTo>
                  <a:pt x="221497" y="50415"/>
                </a:lnTo>
                <a:lnTo>
                  <a:pt x="177815" y="39846"/>
                </a:lnTo>
                <a:lnTo>
                  <a:pt x="124061" y="35706"/>
                </a:lnTo>
                <a:close/>
              </a:path>
              <a:path w="360045" h="357505">
                <a:moveTo>
                  <a:pt x="205359" y="0"/>
                </a:moveTo>
                <a:lnTo>
                  <a:pt x="223073" y="16043"/>
                </a:lnTo>
                <a:lnTo>
                  <a:pt x="233441" y="34623"/>
                </a:lnTo>
                <a:lnTo>
                  <a:pt x="238309" y="49988"/>
                </a:lnTo>
                <a:lnTo>
                  <a:pt x="239522" y="56387"/>
                </a:lnTo>
                <a:lnTo>
                  <a:pt x="298127" y="56387"/>
                </a:lnTo>
                <a:lnTo>
                  <a:pt x="280146" y="34623"/>
                </a:lnTo>
                <a:lnTo>
                  <a:pt x="242853" y="4125"/>
                </a:lnTo>
                <a:lnTo>
                  <a:pt x="205359" y="0"/>
                </a:lnTo>
                <a:close/>
              </a:path>
            </a:pathLst>
          </a:custGeom>
          <a:solidFill>
            <a:srgbClr val="FABC42"/>
          </a:solidFill>
        </p:spPr>
        <p:txBody>
          <a:bodyPr wrap="square" lIns="0" tIns="0" rIns="0" bIns="0" rtlCol="0"/>
          <a:lstStyle/>
          <a:p>
            <a:endParaRPr/>
          </a:p>
        </p:txBody>
      </p:sp>
      <p:sp>
        <p:nvSpPr>
          <p:cNvPr id="23" name="bk object 23"/>
          <p:cNvSpPr/>
          <p:nvPr/>
        </p:nvSpPr>
        <p:spPr>
          <a:xfrm>
            <a:off x="11786616" y="990600"/>
            <a:ext cx="256539" cy="281939"/>
          </a:xfrm>
          <a:prstGeom prst="rect">
            <a:avLst/>
          </a:prstGeom>
          <a:blipFill>
            <a:blip r:embed="rId3" cstate="print"/>
            <a:stretch>
              <a:fillRect/>
            </a:stretch>
          </a:blipFill>
        </p:spPr>
        <p:txBody>
          <a:bodyPr wrap="square" lIns="0" tIns="0" rIns="0" bIns="0" rtlCol="0"/>
          <a:lstStyle/>
          <a:p>
            <a:endParaRPr/>
          </a:p>
        </p:txBody>
      </p:sp>
      <p:sp>
        <p:nvSpPr>
          <p:cNvPr id="24" name="bk object 24"/>
          <p:cNvSpPr/>
          <p:nvPr/>
        </p:nvSpPr>
        <p:spPr>
          <a:xfrm>
            <a:off x="11309604" y="6270311"/>
            <a:ext cx="875030" cy="588010"/>
          </a:xfrm>
          <a:custGeom>
            <a:avLst/>
            <a:gdLst/>
            <a:ahLst/>
            <a:cxnLst/>
            <a:rect l="l" t="t" r="r" b="b"/>
            <a:pathLst>
              <a:path w="875029" h="588009">
                <a:moveTo>
                  <a:pt x="0" y="306879"/>
                </a:moveTo>
                <a:lnTo>
                  <a:pt x="35829" y="349162"/>
                </a:lnTo>
                <a:lnTo>
                  <a:pt x="83313" y="397078"/>
                </a:lnTo>
                <a:lnTo>
                  <a:pt x="152907" y="458453"/>
                </a:lnTo>
                <a:lnTo>
                  <a:pt x="196311" y="490121"/>
                </a:lnTo>
                <a:lnTo>
                  <a:pt x="244622" y="519567"/>
                </a:lnTo>
                <a:lnTo>
                  <a:pt x="295462" y="546103"/>
                </a:lnTo>
                <a:lnTo>
                  <a:pt x="346455" y="569040"/>
                </a:lnTo>
                <a:lnTo>
                  <a:pt x="395224" y="587688"/>
                </a:lnTo>
                <a:lnTo>
                  <a:pt x="874776" y="587688"/>
                </a:lnTo>
                <a:lnTo>
                  <a:pt x="874776" y="326031"/>
                </a:lnTo>
                <a:lnTo>
                  <a:pt x="570484" y="326031"/>
                </a:lnTo>
                <a:lnTo>
                  <a:pt x="0" y="306879"/>
                </a:lnTo>
                <a:close/>
              </a:path>
              <a:path w="875029" h="588009">
                <a:moveTo>
                  <a:pt x="448919" y="0"/>
                </a:moveTo>
                <a:lnTo>
                  <a:pt x="412750" y="6930"/>
                </a:lnTo>
                <a:lnTo>
                  <a:pt x="570484" y="326031"/>
                </a:lnTo>
                <a:lnTo>
                  <a:pt x="874776" y="326031"/>
                </a:lnTo>
                <a:lnTo>
                  <a:pt x="874776" y="152117"/>
                </a:lnTo>
                <a:lnTo>
                  <a:pt x="777621" y="152117"/>
                </a:lnTo>
                <a:lnTo>
                  <a:pt x="658084" y="40583"/>
                </a:lnTo>
                <a:lnTo>
                  <a:pt x="539607" y="547"/>
                </a:lnTo>
                <a:lnTo>
                  <a:pt x="448919" y="0"/>
                </a:lnTo>
                <a:close/>
              </a:path>
              <a:path w="875029" h="588009">
                <a:moveTo>
                  <a:pt x="742569" y="27669"/>
                </a:moveTo>
                <a:lnTo>
                  <a:pt x="747367" y="40160"/>
                </a:lnTo>
                <a:lnTo>
                  <a:pt x="758285" y="71348"/>
                </a:lnTo>
                <a:lnTo>
                  <a:pt x="770108" y="111809"/>
                </a:lnTo>
                <a:lnTo>
                  <a:pt x="777621" y="152117"/>
                </a:lnTo>
                <a:lnTo>
                  <a:pt x="874776" y="152117"/>
                </a:lnTo>
                <a:lnTo>
                  <a:pt x="874776" y="93087"/>
                </a:lnTo>
                <a:lnTo>
                  <a:pt x="829258" y="61997"/>
                </a:lnTo>
                <a:lnTo>
                  <a:pt x="786574" y="41828"/>
                </a:lnTo>
                <a:lnTo>
                  <a:pt x="754939" y="30935"/>
                </a:lnTo>
                <a:lnTo>
                  <a:pt x="742569" y="27669"/>
                </a:lnTo>
                <a:close/>
              </a:path>
            </a:pathLst>
          </a:custGeom>
          <a:solidFill>
            <a:srgbClr val="FFF7D3"/>
          </a:solidFill>
        </p:spPr>
        <p:txBody>
          <a:bodyPr wrap="square" lIns="0" tIns="0" rIns="0" bIns="0" rtlCol="0"/>
          <a:lstStyle/>
          <a:p>
            <a:endParaRPr/>
          </a:p>
        </p:txBody>
      </p:sp>
      <p:sp>
        <p:nvSpPr>
          <p:cNvPr id="25" name="bk object 25"/>
          <p:cNvSpPr/>
          <p:nvPr/>
        </p:nvSpPr>
        <p:spPr>
          <a:xfrm>
            <a:off x="11401043" y="6306515"/>
            <a:ext cx="783590" cy="551815"/>
          </a:xfrm>
          <a:custGeom>
            <a:avLst/>
            <a:gdLst/>
            <a:ahLst/>
            <a:cxnLst/>
            <a:rect l="l" t="t" r="r" b="b"/>
            <a:pathLst>
              <a:path w="783590" h="551815">
                <a:moveTo>
                  <a:pt x="0" y="307619"/>
                </a:moveTo>
                <a:lnTo>
                  <a:pt x="31633" y="340987"/>
                </a:lnTo>
                <a:lnTo>
                  <a:pt x="69208" y="372307"/>
                </a:lnTo>
                <a:lnTo>
                  <a:pt x="111632" y="401428"/>
                </a:lnTo>
                <a:lnTo>
                  <a:pt x="157814" y="428200"/>
                </a:lnTo>
                <a:lnTo>
                  <a:pt x="206661" y="452471"/>
                </a:lnTo>
                <a:lnTo>
                  <a:pt x="257081" y="474091"/>
                </a:lnTo>
                <a:lnTo>
                  <a:pt x="307981" y="492909"/>
                </a:lnTo>
                <a:lnTo>
                  <a:pt x="358269" y="508773"/>
                </a:lnTo>
                <a:lnTo>
                  <a:pt x="406853" y="521534"/>
                </a:lnTo>
                <a:lnTo>
                  <a:pt x="452640" y="531040"/>
                </a:lnTo>
                <a:lnTo>
                  <a:pt x="494537" y="537140"/>
                </a:lnTo>
                <a:lnTo>
                  <a:pt x="494537" y="541921"/>
                </a:lnTo>
                <a:lnTo>
                  <a:pt x="493013" y="546702"/>
                </a:lnTo>
                <a:lnTo>
                  <a:pt x="491362" y="551484"/>
                </a:lnTo>
                <a:lnTo>
                  <a:pt x="783335" y="551484"/>
                </a:lnTo>
                <a:lnTo>
                  <a:pt x="783335" y="325553"/>
                </a:lnTo>
                <a:lnTo>
                  <a:pt x="346805" y="325553"/>
                </a:lnTo>
                <a:lnTo>
                  <a:pt x="169128" y="321965"/>
                </a:lnTo>
                <a:lnTo>
                  <a:pt x="0" y="307619"/>
                </a:lnTo>
                <a:close/>
              </a:path>
              <a:path w="783590" h="551815">
                <a:moveTo>
                  <a:pt x="386079" y="0"/>
                </a:moveTo>
                <a:lnTo>
                  <a:pt x="439697" y="92672"/>
                </a:lnTo>
                <a:lnTo>
                  <a:pt x="490791" y="198642"/>
                </a:lnTo>
                <a:lnTo>
                  <a:pt x="529026" y="285783"/>
                </a:lnTo>
                <a:lnTo>
                  <a:pt x="544067" y="321970"/>
                </a:lnTo>
                <a:lnTo>
                  <a:pt x="487096" y="323762"/>
                </a:lnTo>
                <a:lnTo>
                  <a:pt x="346805" y="325553"/>
                </a:lnTo>
                <a:lnTo>
                  <a:pt x="783335" y="325553"/>
                </a:lnTo>
                <a:lnTo>
                  <a:pt x="783335" y="221551"/>
                </a:lnTo>
                <a:lnTo>
                  <a:pt x="725931" y="221551"/>
                </a:lnTo>
                <a:lnTo>
                  <a:pt x="695047" y="186262"/>
                </a:lnTo>
                <a:lnTo>
                  <a:pt x="615251" y="108985"/>
                </a:lnTo>
                <a:lnTo>
                  <a:pt x="505833" y="32602"/>
                </a:lnTo>
                <a:lnTo>
                  <a:pt x="386079" y="0"/>
                </a:lnTo>
                <a:close/>
              </a:path>
              <a:path w="783590" h="551815">
                <a:moveTo>
                  <a:pt x="716279" y="54203"/>
                </a:moveTo>
                <a:lnTo>
                  <a:pt x="735308" y="111952"/>
                </a:lnTo>
                <a:lnTo>
                  <a:pt x="736679" y="165966"/>
                </a:lnTo>
                <a:lnTo>
                  <a:pt x="730263" y="205936"/>
                </a:lnTo>
                <a:lnTo>
                  <a:pt x="725931" y="221551"/>
                </a:lnTo>
                <a:lnTo>
                  <a:pt x="783335" y="221551"/>
                </a:lnTo>
                <a:lnTo>
                  <a:pt x="783335" y="97231"/>
                </a:lnTo>
                <a:lnTo>
                  <a:pt x="769286" y="80873"/>
                </a:lnTo>
                <a:lnTo>
                  <a:pt x="753427" y="67949"/>
                </a:lnTo>
                <a:lnTo>
                  <a:pt x="735758" y="58910"/>
                </a:lnTo>
                <a:lnTo>
                  <a:pt x="716279" y="54203"/>
                </a:lnTo>
                <a:close/>
              </a:path>
            </a:pathLst>
          </a:custGeom>
          <a:solidFill>
            <a:srgbClr val="F9BC42"/>
          </a:solidFill>
        </p:spPr>
        <p:txBody>
          <a:bodyPr wrap="square" lIns="0" tIns="0" rIns="0" bIns="0" rtlCol="0"/>
          <a:lstStyle/>
          <a:p>
            <a:endParaRPr/>
          </a:p>
        </p:txBody>
      </p:sp>
      <p:sp>
        <p:nvSpPr>
          <p:cNvPr id="26" name="bk object 26"/>
          <p:cNvSpPr/>
          <p:nvPr/>
        </p:nvSpPr>
        <p:spPr>
          <a:xfrm>
            <a:off x="11631168" y="6687311"/>
            <a:ext cx="553720" cy="65405"/>
          </a:xfrm>
          <a:custGeom>
            <a:avLst/>
            <a:gdLst/>
            <a:ahLst/>
            <a:cxnLst/>
            <a:rect l="l" t="t" r="r" b="b"/>
            <a:pathLst>
              <a:path w="553720" h="65404">
                <a:moveTo>
                  <a:pt x="0" y="0"/>
                </a:moveTo>
                <a:lnTo>
                  <a:pt x="45538" y="17620"/>
                </a:lnTo>
                <a:lnTo>
                  <a:pt x="126096" y="38069"/>
                </a:lnTo>
                <a:lnTo>
                  <a:pt x="175675" y="47587"/>
                </a:lnTo>
                <a:lnTo>
                  <a:pt x="229409" y="55691"/>
                </a:lnTo>
                <a:lnTo>
                  <a:pt x="285765" y="61672"/>
                </a:lnTo>
                <a:lnTo>
                  <a:pt x="343210" y="64825"/>
                </a:lnTo>
                <a:lnTo>
                  <a:pt x="400210" y="64441"/>
                </a:lnTo>
                <a:lnTo>
                  <a:pt x="455233" y="59814"/>
                </a:lnTo>
                <a:lnTo>
                  <a:pt x="506744" y="50237"/>
                </a:lnTo>
                <a:lnTo>
                  <a:pt x="516614" y="47001"/>
                </a:lnTo>
                <a:lnTo>
                  <a:pt x="330319" y="47001"/>
                </a:lnTo>
                <a:lnTo>
                  <a:pt x="274737" y="44730"/>
                </a:lnTo>
                <a:lnTo>
                  <a:pt x="213908" y="39390"/>
                </a:lnTo>
                <a:lnTo>
                  <a:pt x="147837" y="30485"/>
                </a:lnTo>
                <a:lnTo>
                  <a:pt x="76532" y="17520"/>
                </a:lnTo>
                <a:lnTo>
                  <a:pt x="0" y="0"/>
                </a:lnTo>
                <a:close/>
              </a:path>
              <a:path w="553720" h="65404">
                <a:moveTo>
                  <a:pt x="553211" y="23863"/>
                </a:moveTo>
                <a:lnTo>
                  <a:pt x="500026" y="35277"/>
                </a:lnTo>
                <a:lnTo>
                  <a:pt x="425710" y="44310"/>
                </a:lnTo>
                <a:lnTo>
                  <a:pt x="380645" y="46695"/>
                </a:lnTo>
                <a:lnTo>
                  <a:pt x="330319" y="47001"/>
                </a:lnTo>
                <a:lnTo>
                  <a:pt x="516614" y="47001"/>
                </a:lnTo>
                <a:lnTo>
                  <a:pt x="553211" y="35001"/>
                </a:lnTo>
                <a:lnTo>
                  <a:pt x="553211" y="23863"/>
                </a:lnTo>
                <a:close/>
              </a:path>
            </a:pathLst>
          </a:custGeom>
          <a:solidFill>
            <a:srgbClr val="B66B29"/>
          </a:solidFill>
        </p:spPr>
        <p:txBody>
          <a:bodyPr wrap="square" lIns="0" tIns="0" rIns="0" bIns="0" rtlCol="0"/>
          <a:lstStyle/>
          <a:p>
            <a:endParaRPr/>
          </a:p>
        </p:txBody>
      </p:sp>
      <p:sp>
        <p:nvSpPr>
          <p:cNvPr id="27" name="bk object 27"/>
          <p:cNvSpPr/>
          <p:nvPr/>
        </p:nvSpPr>
        <p:spPr>
          <a:xfrm>
            <a:off x="12039600" y="6763510"/>
            <a:ext cx="60960" cy="94615"/>
          </a:xfrm>
          <a:custGeom>
            <a:avLst/>
            <a:gdLst/>
            <a:ahLst/>
            <a:cxnLst/>
            <a:rect l="l" t="t" r="r" b="b"/>
            <a:pathLst>
              <a:path w="60959" h="94615">
                <a:moveTo>
                  <a:pt x="60959" y="0"/>
                </a:moveTo>
                <a:lnTo>
                  <a:pt x="57971" y="6656"/>
                </a:lnTo>
                <a:lnTo>
                  <a:pt x="47910" y="25624"/>
                </a:lnTo>
                <a:lnTo>
                  <a:pt x="29134" y="55402"/>
                </a:lnTo>
                <a:lnTo>
                  <a:pt x="0" y="94488"/>
                </a:lnTo>
                <a:lnTo>
                  <a:pt x="16001" y="94488"/>
                </a:lnTo>
                <a:lnTo>
                  <a:pt x="32527" y="70491"/>
                </a:lnTo>
                <a:lnTo>
                  <a:pt x="45719" y="46643"/>
                </a:lnTo>
                <a:lnTo>
                  <a:pt x="55292" y="23096"/>
                </a:lnTo>
                <a:lnTo>
                  <a:pt x="60959" y="0"/>
                </a:lnTo>
                <a:close/>
              </a:path>
            </a:pathLst>
          </a:custGeom>
          <a:solidFill>
            <a:srgbClr val="B66B29"/>
          </a:solidFill>
        </p:spPr>
        <p:txBody>
          <a:bodyPr wrap="square" lIns="0" tIns="0" rIns="0" bIns="0" rtlCol="0"/>
          <a:lstStyle/>
          <a:p>
            <a:endParaRPr/>
          </a:p>
        </p:txBody>
      </p:sp>
      <p:sp>
        <p:nvSpPr>
          <p:cNvPr id="28" name="bk object 28"/>
          <p:cNvSpPr/>
          <p:nvPr/>
        </p:nvSpPr>
        <p:spPr>
          <a:xfrm>
            <a:off x="12170664" y="6446520"/>
            <a:ext cx="13970" cy="45720"/>
          </a:xfrm>
          <a:custGeom>
            <a:avLst/>
            <a:gdLst/>
            <a:ahLst/>
            <a:cxnLst/>
            <a:rect l="l" t="t" r="r" b="b"/>
            <a:pathLst>
              <a:path w="13970" h="45720">
                <a:moveTo>
                  <a:pt x="0" y="0"/>
                </a:moveTo>
                <a:lnTo>
                  <a:pt x="4347" y="12218"/>
                </a:lnTo>
                <a:lnTo>
                  <a:pt x="8000" y="24041"/>
                </a:lnTo>
                <a:lnTo>
                  <a:pt x="11144" y="35472"/>
                </a:lnTo>
                <a:lnTo>
                  <a:pt x="13715" y="45719"/>
                </a:lnTo>
                <a:lnTo>
                  <a:pt x="13715" y="31534"/>
                </a:lnTo>
                <a:lnTo>
                  <a:pt x="10286" y="20840"/>
                </a:lnTo>
                <a:lnTo>
                  <a:pt x="6857" y="12218"/>
                </a:lnTo>
                <a:lnTo>
                  <a:pt x="3428" y="5371"/>
                </a:lnTo>
                <a:lnTo>
                  <a:pt x="0" y="0"/>
                </a:lnTo>
                <a:close/>
              </a:path>
            </a:pathLst>
          </a:custGeom>
          <a:solidFill>
            <a:srgbClr val="B66B29"/>
          </a:solidFill>
        </p:spPr>
        <p:txBody>
          <a:bodyPr wrap="square" lIns="0" tIns="0" rIns="0" bIns="0" rtlCol="0"/>
          <a:lstStyle/>
          <a:p>
            <a:endParaRPr/>
          </a:p>
        </p:txBody>
      </p:sp>
      <p:sp>
        <p:nvSpPr>
          <p:cNvPr id="29" name="bk object 29"/>
          <p:cNvSpPr/>
          <p:nvPr/>
        </p:nvSpPr>
        <p:spPr>
          <a:xfrm>
            <a:off x="11881104" y="6365747"/>
            <a:ext cx="227329" cy="327660"/>
          </a:xfrm>
          <a:custGeom>
            <a:avLst/>
            <a:gdLst/>
            <a:ahLst/>
            <a:cxnLst/>
            <a:rect l="l" t="t" r="r" b="b"/>
            <a:pathLst>
              <a:path w="227329" h="327659">
                <a:moveTo>
                  <a:pt x="0" y="0"/>
                </a:moveTo>
                <a:lnTo>
                  <a:pt x="121078" y="129035"/>
                </a:lnTo>
                <a:lnTo>
                  <a:pt x="189579" y="233019"/>
                </a:lnTo>
                <a:lnTo>
                  <a:pt x="220027" y="302409"/>
                </a:lnTo>
                <a:lnTo>
                  <a:pt x="226949" y="327659"/>
                </a:lnTo>
                <a:lnTo>
                  <a:pt x="221265" y="283487"/>
                </a:lnTo>
                <a:lnTo>
                  <a:pt x="204007" y="237010"/>
                </a:lnTo>
                <a:lnTo>
                  <a:pt x="178044" y="190048"/>
                </a:lnTo>
                <a:lnTo>
                  <a:pt x="146242" y="144421"/>
                </a:lnTo>
                <a:lnTo>
                  <a:pt x="111468" y="101949"/>
                </a:lnTo>
                <a:lnTo>
                  <a:pt x="76590" y="64451"/>
                </a:lnTo>
                <a:lnTo>
                  <a:pt x="44474" y="33747"/>
                </a:lnTo>
                <a:lnTo>
                  <a:pt x="17988" y="11656"/>
                </a:lnTo>
                <a:lnTo>
                  <a:pt x="0" y="0"/>
                </a:lnTo>
                <a:close/>
              </a:path>
            </a:pathLst>
          </a:custGeom>
          <a:solidFill>
            <a:srgbClr val="B66B29"/>
          </a:solidFill>
        </p:spPr>
        <p:txBody>
          <a:bodyPr wrap="square" lIns="0" tIns="0" rIns="0" bIns="0" rtlCol="0"/>
          <a:lstStyle/>
          <a:p>
            <a:endParaRPr/>
          </a:p>
        </p:txBody>
      </p:sp>
      <p:sp>
        <p:nvSpPr>
          <p:cNvPr id="30" name="bk object 30"/>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35628" y="693683"/>
                </a:lnTo>
                <a:lnTo>
                  <a:pt x="310896" y="683053"/>
                </a:lnTo>
                <a:lnTo>
                  <a:pt x="282630" y="665351"/>
                </a:lnTo>
                <a:lnTo>
                  <a:pt x="261429" y="640588"/>
                </a:lnTo>
                <a:lnTo>
                  <a:pt x="353874" y="639827"/>
                </a:lnTo>
                <a:lnTo>
                  <a:pt x="451619" y="608314"/>
                </a:lnTo>
                <a:lnTo>
                  <a:pt x="529050" y="571061"/>
                </a:lnTo>
                <a:lnTo>
                  <a:pt x="560552" y="553085"/>
                </a:lnTo>
                <a:lnTo>
                  <a:pt x="292049" y="451485"/>
                </a:lnTo>
                <a:lnTo>
                  <a:pt x="508879" y="259969"/>
                </a:lnTo>
                <a:lnTo>
                  <a:pt x="179006" y="259969"/>
                </a:lnTo>
                <a:lnTo>
                  <a:pt x="176833" y="231653"/>
                </a:lnTo>
                <a:lnTo>
                  <a:pt x="173996" y="162798"/>
                </a:lnTo>
                <a:lnTo>
                  <a:pt x="176016" y="77535"/>
                </a:lnTo>
                <a:lnTo>
                  <a:pt x="188417" y="0"/>
                </a:lnTo>
                <a:close/>
              </a:path>
              <a:path w="596265" h="720089">
                <a:moveTo>
                  <a:pt x="416480" y="168243"/>
                </a:moveTo>
                <a:lnTo>
                  <a:pt x="285875" y="197929"/>
                </a:lnTo>
                <a:lnTo>
                  <a:pt x="206054" y="239141"/>
                </a:lnTo>
                <a:lnTo>
                  <a:pt x="179006" y="259969"/>
                </a:lnTo>
                <a:lnTo>
                  <a:pt x="508879" y="259969"/>
                </a:lnTo>
                <a:lnTo>
                  <a:pt x="515619" y="253996"/>
                </a:lnTo>
                <a:lnTo>
                  <a:pt x="595883" y="181990"/>
                </a:lnTo>
                <a:lnTo>
                  <a:pt x="416480" y="168243"/>
                </a:lnTo>
                <a:close/>
              </a:path>
            </a:pathLst>
          </a:custGeom>
          <a:solidFill>
            <a:srgbClr val="FFF7D3"/>
          </a:solidFill>
        </p:spPr>
        <p:txBody>
          <a:bodyPr wrap="square" lIns="0" tIns="0" rIns="0" bIns="0" rtlCol="0"/>
          <a:lstStyle/>
          <a:p>
            <a:endParaRPr/>
          </a:p>
        </p:txBody>
      </p:sp>
      <p:sp>
        <p:nvSpPr>
          <p:cNvPr id="31" name="bk object 31"/>
          <p:cNvSpPr/>
          <p:nvPr/>
        </p:nvSpPr>
        <p:spPr>
          <a:xfrm>
            <a:off x="3047" y="2927604"/>
            <a:ext cx="541020" cy="643255"/>
          </a:xfrm>
          <a:custGeom>
            <a:avLst/>
            <a:gdLst/>
            <a:ahLst/>
            <a:cxnLst/>
            <a:rect l="l" t="t" r="r" b="b"/>
            <a:pathLst>
              <a:path w="541020" h="643254">
                <a:moveTo>
                  <a:pt x="146481" y="0"/>
                </a:moveTo>
                <a:lnTo>
                  <a:pt x="107742" y="29831"/>
                </a:lnTo>
                <a:lnTo>
                  <a:pt x="76112" y="65536"/>
                </a:lnTo>
                <a:lnTo>
                  <a:pt x="50888" y="105462"/>
                </a:lnTo>
                <a:lnTo>
                  <a:pt x="31367" y="147956"/>
                </a:lnTo>
                <a:lnTo>
                  <a:pt x="16847" y="191366"/>
                </a:lnTo>
                <a:lnTo>
                  <a:pt x="6617" y="234089"/>
                </a:lnTo>
                <a:lnTo>
                  <a:pt x="0" y="274320"/>
                </a:lnTo>
                <a:lnTo>
                  <a:pt x="0" y="496443"/>
                </a:lnTo>
                <a:lnTo>
                  <a:pt x="6644" y="502154"/>
                </a:lnTo>
                <a:lnTo>
                  <a:pt x="12403" y="508317"/>
                </a:lnTo>
                <a:lnTo>
                  <a:pt x="17275" y="514480"/>
                </a:lnTo>
                <a:lnTo>
                  <a:pt x="21262" y="520192"/>
                </a:lnTo>
                <a:lnTo>
                  <a:pt x="30712" y="527176"/>
                </a:lnTo>
                <a:lnTo>
                  <a:pt x="57401" y="551862"/>
                </a:lnTo>
                <a:lnTo>
                  <a:pt x="121964" y="602265"/>
                </a:lnTo>
                <a:lnTo>
                  <a:pt x="201146" y="642905"/>
                </a:lnTo>
                <a:lnTo>
                  <a:pt x="271691" y="638301"/>
                </a:lnTo>
                <a:lnTo>
                  <a:pt x="231747" y="614306"/>
                </a:lnTo>
                <a:lnTo>
                  <a:pt x="203766" y="584549"/>
                </a:lnTo>
                <a:lnTo>
                  <a:pt x="187303" y="559220"/>
                </a:lnTo>
                <a:lnTo>
                  <a:pt x="181914" y="548513"/>
                </a:lnTo>
                <a:lnTo>
                  <a:pt x="359947" y="548513"/>
                </a:lnTo>
                <a:lnTo>
                  <a:pt x="400186" y="543530"/>
                </a:lnTo>
                <a:lnTo>
                  <a:pt x="484314" y="501269"/>
                </a:lnTo>
                <a:lnTo>
                  <a:pt x="407312" y="476373"/>
                </a:lnTo>
                <a:lnTo>
                  <a:pt x="325439" y="442404"/>
                </a:lnTo>
                <a:lnTo>
                  <a:pt x="260399" y="412436"/>
                </a:lnTo>
                <a:lnTo>
                  <a:pt x="233895" y="399542"/>
                </a:lnTo>
                <a:lnTo>
                  <a:pt x="264276" y="370584"/>
                </a:lnTo>
                <a:lnTo>
                  <a:pt x="340504" y="300847"/>
                </a:lnTo>
                <a:lnTo>
                  <a:pt x="391249" y="257683"/>
                </a:lnTo>
                <a:lnTo>
                  <a:pt x="151206" y="257683"/>
                </a:lnTo>
                <a:lnTo>
                  <a:pt x="138011" y="217484"/>
                </a:lnTo>
                <a:lnTo>
                  <a:pt x="131848" y="162534"/>
                </a:lnTo>
                <a:lnTo>
                  <a:pt x="131809" y="101914"/>
                </a:lnTo>
                <a:lnTo>
                  <a:pt x="136989" y="44709"/>
                </a:lnTo>
                <a:lnTo>
                  <a:pt x="146481" y="0"/>
                </a:lnTo>
                <a:close/>
              </a:path>
              <a:path w="541020" h="643254">
                <a:moveTo>
                  <a:pt x="359947" y="548513"/>
                </a:moveTo>
                <a:lnTo>
                  <a:pt x="181914" y="548513"/>
                </a:lnTo>
                <a:lnTo>
                  <a:pt x="216872" y="552757"/>
                </a:lnTo>
                <a:lnTo>
                  <a:pt x="300334" y="555894"/>
                </a:lnTo>
                <a:lnTo>
                  <a:pt x="359947" y="548513"/>
                </a:lnTo>
                <a:close/>
              </a:path>
              <a:path w="541020" h="643254">
                <a:moveTo>
                  <a:pt x="494038" y="137532"/>
                </a:moveTo>
                <a:lnTo>
                  <a:pt x="442903" y="141347"/>
                </a:lnTo>
                <a:lnTo>
                  <a:pt x="389442" y="151918"/>
                </a:lnTo>
                <a:lnTo>
                  <a:pt x="335483" y="167862"/>
                </a:lnTo>
                <a:lnTo>
                  <a:pt x="282852" y="187794"/>
                </a:lnTo>
                <a:lnTo>
                  <a:pt x="233377" y="210331"/>
                </a:lnTo>
                <a:lnTo>
                  <a:pt x="188886" y="234089"/>
                </a:lnTo>
                <a:lnTo>
                  <a:pt x="151206" y="257683"/>
                </a:lnTo>
                <a:lnTo>
                  <a:pt x="391249" y="257683"/>
                </a:lnTo>
                <a:lnTo>
                  <a:pt x="440209" y="216036"/>
                </a:lnTo>
                <a:lnTo>
                  <a:pt x="541020" y="141859"/>
                </a:lnTo>
                <a:lnTo>
                  <a:pt x="494038" y="137532"/>
                </a:lnTo>
                <a:close/>
              </a:path>
            </a:pathLst>
          </a:custGeom>
          <a:solidFill>
            <a:srgbClr val="DD7128"/>
          </a:solidFill>
        </p:spPr>
        <p:txBody>
          <a:bodyPr wrap="square" lIns="0" tIns="0" rIns="0" bIns="0" rtlCol="0"/>
          <a:lstStyle/>
          <a:p>
            <a:endParaRPr/>
          </a:p>
        </p:txBody>
      </p:sp>
      <p:sp>
        <p:nvSpPr>
          <p:cNvPr id="32" name="bk object 32"/>
          <p:cNvSpPr/>
          <p:nvPr/>
        </p:nvSpPr>
        <p:spPr>
          <a:xfrm>
            <a:off x="45719" y="3139439"/>
            <a:ext cx="337185" cy="292735"/>
          </a:xfrm>
          <a:custGeom>
            <a:avLst/>
            <a:gdLst/>
            <a:ahLst/>
            <a:cxnLst/>
            <a:rect l="l" t="t" r="r" b="b"/>
            <a:pathLst>
              <a:path w="337185" h="292735">
                <a:moveTo>
                  <a:pt x="336804" y="0"/>
                </a:moveTo>
                <a:lnTo>
                  <a:pt x="286401" y="21604"/>
                </a:lnTo>
                <a:lnTo>
                  <a:pt x="248623" y="42104"/>
                </a:lnTo>
                <a:lnTo>
                  <a:pt x="206039" y="68013"/>
                </a:lnTo>
                <a:lnTo>
                  <a:pt x="161336" y="98536"/>
                </a:lnTo>
                <a:lnTo>
                  <a:pt x="117198" y="132880"/>
                </a:lnTo>
                <a:lnTo>
                  <a:pt x="76311" y="170253"/>
                </a:lnTo>
                <a:lnTo>
                  <a:pt x="41358" y="209860"/>
                </a:lnTo>
                <a:lnTo>
                  <a:pt x="15026" y="250910"/>
                </a:lnTo>
                <a:lnTo>
                  <a:pt x="0" y="292608"/>
                </a:lnTo>
                <a:lnTo>
                  <a:pt x="14205" y="266801"/>
                </a:lnTo>
                <a:lnTo>
                  <a:pt x="65947" y="199405"/>
                </a:lnTo>
                <a:lnTo>
                  <a:pt x="168917" y="105459"/>
                </a:lnTo>
                <a:lnTo>
                  <a:pt x="336804" y="0"/>
                </a:lnTo>
                <a:close/>
              </a:path>
            </a:pathLst>
          </a:custGeom>
          <a:solidFill>
            <a:srgbClr val="6E411A"/>
          </a:solidFill>
        </p:spPr>
        <p:txBody>
          <a:bodyPr wrap="square" lIns="0" tIns="0" rIns="0" bIns="0" rtlCol="0"/>
          <a:lstStyle/>
          <a:p>
            <a:endParaRPr/>
          </a:p>
        </p:txBody>
      </p:sp>
      <p:sp>
        <p:nvSpPr>
          <p:cNvPr id="33" name="bk object 33"/>
          <p:cNvSpPr/>
          <p:nvPr/>
        </p:nvSpPr>
        <p:spPr>
          <a:xfrm>
            <a:off x="60725" y="3040379"/>
            <a:ext cx="44450" cy="289560"/>
          </a:xfrm>
          <a:custGeom>
            <a:avLst/>
            <a:gdLst/>
            <a:ahLst/>
            <a:cxnLst/>
            <a:rect l="l" t="t" r="r" b="b"/>
            <a:pathLst>
              <a:path w="44450" h="289560">
                <a:moveTo>
                  <a:pt x="44430" y="0"/>
                </a:moveTo>
                <a:lnTo>
                  <a:pt x="31616" y="24535"/>
                </a:lnTo>
                <a:lnTo>
                  <a:pt x="17397" y="69285"/>
                </a:lnTo>
                <a:lnTo>
                  <a:pt x="5587" y="126206"/>
                </a:lnTo>
                <a:lnTo>
                  <a:pt x="0" y="187254"/>
                </a:lnTo>
                <a:lnTo>
                  <a:pt x="4449" y="244386"/>
                </a:lnTo>
                <a:lnTo>
                  <a:pt x="22750" y="289560"/>
                </a:lnTo>
                <a:lnTo>
                  <a:pt x="17330" y="271462"/>
                </a:lnTo>
                <a:lnTo>
                  <a:pt x="10104" y="217170"/>
                </a:lnTo>
                <a:lnTo>
                  <a:pt x="14620" y="126682"/>
                </a:lnTo>
                <a:lnTo>
                  <a:pt x="44430" y="0"/>
                </a:lnTo>
                <a:close/>
              </a:path>
            </a:pathLst>
          </a:custGeom>
          <a:solidFill>
            <a:srgbClr val="6E411A"/>
          </a:solidFill>
        </p:spPr>
        <p:txBody>
          <a:bodyPr wrap="square" lIns="0" tIns="0" rIns="0" bIns="0" rtlCol="0"/>
          <a:lstStyle/>
          <a:p>
            <a:endParaRPr/>
          </a:p>
        </p:txBody>
      </p:sp>
      <p:sp>
        <p:nvSpPr>
          <p:cNvPr id="34" name="bk object 34"/>
          <p:cNvSpPr/>
          <p:nvPr/>
        </p:nvSpPr>
        <p:spPr>
          <a:xfrm>
            <a:off x="3047" y="3368040"/>
            <a:ext cx="30480" cy="27940"/>
          </a:xfrm>
          <a:custGeom>
            <a:avLst/>
            <a:gdLst/>
            <a:ahLst/>
            <a:cxnLst/>
            <a:rect l="l" t="t" r="r" b="b"/>
            <a:pathLst>
              <a:path w="30480" h="27939">
                <a:moveTo>
                  <a:pt x="0" y="0"/>
                </a:moveTo>
                <a:lnTo>
                  <a:pt x="0" y="6858"/>
                </a:lnTo>
                <a:lnTo>
                  <a:pt x="8059" y="12965"/>
                </a:lnTo>
                <a:lnTo>
                  <a:pt x="15240" y="18002"/>
                </a:lnTo>
                <a:lnTo>
                  <a:pt x="22420" y="22609"/>
                </a:lnTo>
                <a:lnTo>
                  <a:pt x="30480" y="27432"/>
                </a:lnTo>
                <a:lnTo>
                  <a:pt x="28355" y="25717"/>
                </a:lnTo>
                <a:lnTo>
                  <a:pt x="22273" y="20574"/>
                </a:lnTo>
                <a:lnTo>
                  <a:pt x="12675" y="12001"/>
                </a:lnTo>
                <a:lnTo>
                  <a:pt x="0" y="0"/>
                </a:lnTo>
                <a:close/>
              </a:path>
            </a:pathLst>
          </a:custGeom>
          <a:solidFill>
            <a:srgbClr val="6E411A"/>
          </a:solidFill>
        </p:spPr>
        <p:txBody>
          <a:bodyPr wrap="square" lIns="0" tIns="0" rIns="0" bIns="0" rtlCol="0"/>
          <a:lstStyle/>
          <a:p>
            <a:endParaRPr/>
          </a:p>
        </p:txBody>
      </p:sp>
      <p:sp>
        <p:nvSpPr>
          <p:cNvPr id="35" name="bk object 35"/>
          <p:cNvSpPr/>
          <p:nvPr/>
        </p:nvSpPr>
        <p:spPr>
          <a:xfrm>
            <a:off x="115823" y="3372611"/>
            <a:ext cx="287020" cy="74930"/>
          </a:xfrm>
          <a:custGeom>
            <a:avLst/>
            <a:gdLst/>
            <a:ahLst/>
            <a:cxnLst/>
            <a:rect l="l" t="t" r="r" b="b"/>
            <a:pathLst>
              <a:path w="287020" h="74929">
                <a:moveTo>
                  <a:pt x="0" y="0"/>
                </a:moveTo>
                <a:lnTo>
                  <a:pt x="39803" y="32146"/>
                </a:lnTo>
                <a:lnTo>
                  <a:pt x="94276" y="54313"/>
                </a:lnTo>
                <a:lnTo>
                  <a:pt x="154800" y="67865"/>
                </a:lnTo>
                <a:lnTo>
                  <a:pt x="212758" y="74168"/>
                </a:lnTo>
                <a:lnTo>
                  <a:pt x="259535" y="74586"/>
                </a:lnTo>
                <a:lnTo>
                  <a:pt x="286512" y="70485"/>
                </a:lnTo>
                <a:lnTo>
                  <a:pt x="155837" y="59471"/>
                </a:lnTo>
                <a:lnTo>
                  <a:pt x="66894" y="35242"/>
                </a:lnTo>
                <a:lnTo>
                  <a:pt x="16131" y="11013"/>
                </a:lnTo>
                <a:lnTo>
                  <a:pt x="0" y="0"/>
                </a:lnTo>
                <a:close/>
              </a:path>
            </a:pathLst>
          </a:custGeom>
          <a:solidFill>
            <a:srgbClr val="6E411A"/>
          </a:solidFill>
        </p:spPr>
        <p:txBody>
          <a:bodyPr wrap="square" lIns="0" tIns="0" rIns="0" bIns="0" rtlCol="0"/>
          <a:lstStyle/>
          <a:p>
            <a:endParaRPr/>
          </a:p>
        </p:txBody>
      </p:sp>
      <p:sp>
        <p:nvSpPr>
          <p:cNvPr id="36" name="bk object 36"/>
          <p:cNvSpPr/>
          <p:nvPr/>
        </p:nvSpPr>
        <p:spPr>
          <a:xfrm>
            <a:off x="54864" y="3416808"/>
            <a:ext cx="190500" cy="147827"/>
          </a:xfrm>
          <a:prstGeom prst="rect">
            <a:avLst/>
          </a:prstGeom>
          <a:blipFill>
            <a:blip r:embed="rId4" cstate="print"/>
            <a:stretch>
              <a:fillRect/>
            </a:stretch>
          </a:blipFill>
        </p:spPr>
        <p:txBody>
          <a:bodyPr wrap="square" lIns="0" tIns="0" rIns="0" bIns="0" rtlCol="0"/>
          <a:lstStyle/>
          <a:p>
            <a:endParaRPr/>
          </a:p>
        </p:txBody>
      </p:sp>
      <p:sp>
        <p:nvSpPr>
          <p:cNvPr id="37" name="bk object 37"/>
          <p:cNvSpPr/>
          <p:nvPr/>
        </p:nvSpPr>
        <p:spPr>
          <a:xfrm>
            <a:off x="146799" y="61229"/>
            <a:ext cx="359410" cy="168910"/>
          </a:xfrm>
          <a:custGeom>
            <a:avLst/>
            <a:gdLst/>
            <a:ahLst/>
            <a:cxnLst/>
            <a:rect l="l" t="t" r="r" b="b"/>
            <a:pathLst>
              <a:path w="359409" h="168910">
                <a:moveTo>
                  <a:pt x="221594" y="0"/>
                </a:moveTo>
                <a:lnTo>
                  <a:pt x="111414" y="26699"/>
                </a:lnTo>
                <a:lnTo>
                  <a:pt x="0" y="129397"/>
                </a:lnTo>
                <a:lnTo>
                  <a:pt x="308" y="139694"/>
                </a:lnTo>
                <a:lnTo>
                  <a:pt x="7415" y="152812"/>
                </a:lnTo>
                <a:lnTo>
                  <a:pt x="15757" y="164097"/>
                </a:lnTo>
                <a:lnTo>
                  <a:pt x="19773" y="168894"/>
                </a:lnTo>
                <a:lnTo>
                  <a:pt x="29915" y="151907"/>
                </a:lnTo>
                <a:lnTo>
                  <a:pt x="58899" y="112061"/>
                </a:lnTo>
                <a:lnTo>
                  <a:pt x="104566" y="66024"/>
                </a:lnTo>
                <a:lnTo>
                  <a:pt x="164757" y="30464"/>
                </a:lnTo>
                <a:lnTo>
                  <a:pt x="231277" y="20714"/>
                </a:lnTo>
                <a:lnTo>
                  <a:pt x="330772" y="20714"/>
                </a:lnTo>
                <a:lnTo>
                  <a:pt x="305825" y="11614"/>
                </a:lnTo>
                <a:lnTo>
                  <a:pt x="221594" y="0"/>
                </a:lnTo>
                <a:close/>
              </a:path>
              <a:path w="359409" h="168910">
                <a:moveTo>
                  <a:pt x="330772" y="20714"/>
                </a:moveTo>
                <a:lnTo>
                  <a:pt x="231277" y="20714"/>
                </a:lnTo>
                <a:lnTo>
                  <a:pt x="294090" y="31337"/>
                </a:lnTo>
                <a:lnTo>
                  <a:pt x="340839" y="48127"/>
                </a:lnTo>
                <a:lnTo>
                  <a:pt x="359168" y="56880"/>
                </a:lnTo>
                <a:lnTo>
                  <a:pt x="339394" y="23860"/>
                </a:lnTo>
                <a:lnTo>
                  <a:pt x="330772" y="20714"/>
                </a:lnTo>
                <a:close/>
              </a:path>
            </a:pathLst>
          </a:custGeom>
          <a:solidFill>
            <a:srgbClr val="925421"/>
          </a:solidFill>
        </p:spPr>
        <p:txBody>
          <a:bodyPr wrap="square" lIns="0" tIns="0" rIns="0" bIns="0" rtlCol="0"/>
          <a:lstStyle/>
          <a:p>
            <a:endParaRPr/>
          </a:p>
        </p:txBody>
      </p:sp>
      <p:sp>
        <p:nvSpPr>
          <p:cNvPr id="38" name="bk object 38"/>
          <p:cNvSpPr/>
          <p:nvPr/>
        </p:nvSpPr>
        <p:spPr>
          <a:xfrm>
            <a:off x="355026" y="0"/>
            <a:ext cx="1167765" cy="791210"/>
          </a:xfrm>
          <a:custGeom>
            <a:avLst/>
            <a:gdLst/>
            <a:ahLst/>
            <a:cxnLst/>
            <a:rect l="l" t="t" r="r" b="b"/>
            <a:pathLst>
              <a:path w="1167765" h="791210">
                <a:moveTo>
                  <a:pt x="517838" y="479933"/>
                </a:moveTo>
                <a:lnTo>
                  <a:pt x="191466" y="479933"/>
                </a:lnTo>
                <a:lnTo>
                  <a:pt x="288960" y="656957"/>
                </a:lnTo>
                <a:lnTo>
                  <a:pt x="413129" y="749601"/>
                </a:lnTo>
                <a:lnTo>
                  <a:pt x="519929" y="785167"/>
                </a:lnTo>
                <a:lnTo>
                  <a:pt x="565316" y="790955"/>
                </a:lnTo>
                <a:lnTo>
                  <a:pt x="517838" y="479933"/>
                </a:lnTo>
                <a:close/>
              </a:path>
              <a:path w="1167765" h="791210">
                <a:moveTo>
                  <a:pt x="738700" y="0"/>
                </a:moveTo>
                <a:lnTo>
                  <a:pt x="74550" y="0"/>
                </a:lnTo>
                <a:lnTo>
                  <a:pt x="45802" y="77501"/>
                </a:lnTo>
                <a:lnTo>
                  <a:pt x="25228" y="145002"/>
                </a:lnTo>
                <a:lnTo>
                  <a:pt x="13339" y="191404"/>
                </a:lnTo>
                <a:lnTo>
                  <a:pt x="9513" y="208660"/>
                </a:lnTo>
                <a:lnTo>
                  <a:pt x="2897" y="231901"/>
                </a:lnTo>
                <a:lnTo>
                  <a:pt x="983" y="253767"/>
                </a:lnTo>
                <a:lnTo>
                  <a:pt x="0" y="310054"/>
                </a:lnTo>
                <a:lnTo>
                  <a:pt x="7081" y="386796"/>
                </a:lnTo>
                <a:lnTo>
                  <a:pt x="29363" y="470026"/>
                </a:lnTo>
                <a:lnTo>
                  <a:pt x="70925" y="541083"/>
                </a:lnTo>
                <a:lnTo>
                  <a:pt x="123651" y="594137"/>
                </a:lnTo>
                <a:lnTo>
                  <a:pt x="168935" y="627332"/>
                </a:lnTo>
                <a:lnTo>
                  <a:pt x="188164" y="638810"/>
                </a:lnTo>
                <a:lnTo>
                  <a:pt x="186355" y="622361"/>
                </a:lnTo>
                <a:lnTo>
                  <a:pt x="183615" y="581707"/>
                </a:lnTo>
                <a:lnTo>
                  <a:pt x="183974" y="529885"/>
                </a:lnTo>
                <a:lnTo>
                  <a:pt x="191466" y="479933"/>
                </a:lnTo>
                <a:lnTo>
                  <a:pt x="517838" y="479933"/>
                </a:lnTo>
                <a:lnTo>
                  <a:pt x="499149" y="357504"/>
                </a:lnTo>
                <a:lnTo>
                  <a:pt x="1039379" y="357504"/>
                </a:lnTo>
                <a:lnTo>
                  <a:pt x="1010646" y="315391"/>
                </a:lnTo>
                <a:lnTo>
                  <a:pt x="974089" y="270669"/>
                </a:lnTo>
                <a:lnTo>
                  <a:pt x="933717" y="227581"/>
                </a:lnTo>
                <a:lnTo>
                  <a:pt x="891197" y="186939"/>
                </a:lnTo>
                <a:lnTo>
                  <a:pt x="848199" y="149558"/>
                </a:lnTo>
                <a:lnTo>
                  <a:pt x="806390" y="116249"/>
                </a:lnTo>
                <a:lnTo>
                  <a:pt x="767440" y="87826"/>
                </a:lnTo>
                <a:lnTo>
                  <a:pt x="733015" y="65103"/>
                </a:lnTo>
                <a:lnTo>
                  <a:pt x="684417" y="40004"/>
                </a:lnTo>
                <a:lnTo>
                  <a:pt x="696049" y="28116"/>
                </a:lnTo>
                <a:lnTo>
                  <a:pt x="710472" y="17192"/>
                </a:lnTo>
                <a:lnTo>
                  <a:pt x="726756" y="6911"/>
                </a:lnTo>
                <a:lnTo>
                  <a:pt x="738700" y="0"/>
                </a:lnTo>
                <a:close/>
              </a:path>
              <a:path w="1167765" h="791210">
                <a:moveTo>
                  <a:pt x="1039379" y="357504"/>
                </a:moveTo>
                <a:lnTo>
                  <a:pt x="499149" y="357504"/>
                </a:lnTo>
                <a:lnTo>
                  <a:pt x="1167449" y="595757"/>
                </a:lnTo>
                <a:lnTo>
                  <a:pt x="1138064" y="534162"/>
                </a:lnTo>
                <a:lnTo>
                  <a:pt x="1099029" y="460418"/>
                </a:lnTo>
                <a:lnTo>
                  <a:pt x="1041719" y="360934"/>
                </a:lnTo>
                <a:lnTo>
                  <a:pt x="1039379" y="357504"/>
                </a:lnTo>
                <a:close/>
              </a:path>
            </a:pathLst>
          </a:custGeom>
          <a:solidFill>
            <a:srgbClr val="FFF7D3"/>
          </a:solidFill>
        </p:spPr>
        <p:txBody>
          <a:bodyPr wrap="square" lIns="0" tIns="0" rIns="0" bIns="0" rtlCol="0"/>
          <a:lstStyle/>
          <a:p>
            <a:endParaRPr/>
          </a:p>
        </p:txBody>
      </p:sp>
      <p:sp>
        <p:nvSpPr>
          <p:cNvPr id="39" name="bk object 39"/>
          <p:cNvSpPr/>
          <p:nvPr/>
        </p:nvSpPr>
        <p:spPr>
          <a:xfrm>
            <a:off x="410433" y="0"/>
            <a:ext cx="1016635" cy="731520"/>
          </a:xfrm>
          <a:custGeom>
            <a:avLst/>
            <a:gdLst/>
            <a:ahLst/>
            <a:cxnLst/>
            <a:rect l="l" t="t" r="r" b="b"/>
            <a:pathLst>
              <a:path w="1016635" h="731520">
                <a:moveTo>
                  <a:pt x="384765" y="344424"/>
                </a:moveTo>
                <a:lnTo>
                  <a:pt x="126128" y="344424"/>
                </a:lnTo>
                <a:lnTo>
                  <a:pt x="148767" y="397460"/>
                </a:lnTo>
                <a:lnTo>
                  <a:pt x="212966" y="518112"/>
                </a:lnTo>
                <a:lnTo>
                  <a:pt x="313142" y="648694"/>
                </a:lnTo>
                <a:lnTo>
                  <a:pt x="443717" y="731520"/>
                </a:lnTo>
                <a:lnTo>
                  <a:pt x="415747" y="603269"/>
                </a:lnTo>
                <a:lnTo>
                  <a:pt x="396154" y="459803"/>
                </a:lnTo>
                <a:lnTo>
                  <a:pt x="384765" y="344424"/>
                </a:lnTo>
                <a:close/>
              </a:path>
              <a:path w="1016635" h="731520">
                <a:moveTo>
                  <a:pt x="572364" y="0"/>
                </a:moveTo>
                <a:lnTo>
                  <a:pt x="71720" y="0"/>
                </a:lnTo>
                <a:lnTo>
                  <a:pt x="61876" y="20345"/>
                </a:lnTo>
                <a:lnTo>
                  <a:pt x="52106" y="45323"/>
                </a:lnTo>
                <a:lnTo>
                  <a:pt x="42955" y="70943"/>
                </a:lnTo>
                <a:lnTo>
                  <a:pt x="33494" y="96266"/>
                </a:lnTo>
                <a:lnTo>
                  <a:pt x="33494" y="109474"/>
                </a:lnTo>
                <a:lnTo>
                  <a:pt x="19693" y="167895"/>
                </a:lnTo>
                <a:lnTo>
                  <a:pt x="0" y="301386"/>
                </a:lnTo>
                <a:lnTo>
                  <a:pt x="6978" y="447284"/>
                </a:lnTo>
                <a:lnTo>
                  <a:pt x="73194" y="542925"/>
                </a:lnTo>
                <a:lnTo>
                  <a:pt x="73091" y="468618"/>
                </a:lnTo>
                <a:lnTo>
                  <a:pt x="92217" y="405193"/>
                </a:lnTo>
                <a:lnTo>
                  <a:pt x="115066" y="361009"/>
                </a:lnTo>
                <a:lnTo>
                  <a:pt x="126128" y="344424"/>
                </a:lnTo>
                <a:lnTo>
                  <a:pt x="384765" y="344424"/>
                </a:lnTo>
                <a:lnTo>
                  <a:pt x="384626" y="343007"/>
                </a:lnTo>
                <a:lnTo>
                  <a:pt x="380852" y="294767"/>
                </a:lnTo>
                <a:lnTo>
                  <a:pt x="855314" y="294767"/>
                </a:lnTo>
                <a:lnTo>
                  <a:pt x="839825" y="279381"/>
                </a:lnTo>
                <a:lnTo>
                  <a:pt x="800177" y="243427"/>
                </a:lnTo>
                <a:lnTo>
                  <a:pt x="759212" y="209296"/>
                </a:lnTo>
                <a:lnTo>
                  <a:pt x="717538" y="177293"/>
                </a:lnTo>
                <a:lnTo>
                  <a:pt x="675763" y="147720"/>
                </a:lnTo>
                <a:lnTo>
                  <a:pt x="634494" y="120883"/>
                </a:lnTo>
                <a:lnTo>
                  <a:pt x="594339" y="97084"/>
                </a:lnTo>
                <a:lnTo>
                  <a:pt x="555906" y="76627"/>
                </a:lnTo>
                <a:lnTo>
                  <a:pt x="519803" y="59817"/>
                </a:lnTo>
                <a:lnTo>
                  <a:pt x="529052" y="44422"/>
                </a:lnTo>
                <a:lnTo>
                  <a:pt x="541715" y="28384"/>
                </a:lnTo>
                <a:lnTo>
                  <a:pt x="557480" y="12346"/>
                </a:lnTo>
                <a:lnTo>
                  <a:pt x="572364" y="0"/>
                </a:lnTo>
                <a:close/>
              </a:path>
              <a:path w="1016635" h="731520">
                <a:moveTo>
                  <a:pt x="855314" y="294767"/>
                </a:moveTo>
                <a:lnTo>
                  <a:pt x="380852" y="294767"/>
                </a:lnTo>
                <a:lnTo>
                  <a:pt x="448464" y="314053"/>
                </a:lnTo>
                <a:lnTo>
                  <a:pt x="614083" y="364664"/>
                </a:lnTo>
                <a:lnTo>
                  <a:pt x="821880" y="435731"/>
                </a:lnTo>
                <a:lnTo>
                  <a:pt x="1016030" y="516382"/>
                </a:lnTo>
                <a:lnTo>
                  <a:pt x="997044" y="475867"/>
                </a:lnTo>
                <a:lnTo>
                  <a:pt x="973096" y="435354"/>
                </a:lnTo>
                <a:lnTo>
                  <a:pt x="944792" y="395144"/>
                </a:lnTo>
                <a:lnTo>
                  <a:pt x="912740" y="355543"/>
                </a:lnTo>
                <a:lnTo>
                  <a:pt x="877549" y="316854"/>
                </a:lnTo>
                <a:lnTo>
                  <a:pt x="855314" y="294767"/>
                </a:lnTo>
                <a:close/>
              </a:path>
            </a:pathLst>
          </a:custGeom>
          <a:solidFill>
            <a:srgbClr val="AEAE51"/>
          </a:solidFill>
        </p:spPr>
        <p:txBody>
          <a:bodyPr wrap="square" lIns="0" tIns="0" rIns="0" bIns="0" rtlCol="0"/>
          <a:lstStyle/>
          <a:p>
            <a:endParaRPr/>
          </a:p>
        </p:txBody>
      </p:sp>
      <p:sp>
        <p:nvSpPr>
          <p:cNvPr id="40" name="bk object 40"/>
          <p:cNvSpPr/>
          <p:nvPr/>
        </p:nvSpPr>
        <p:spPr>
          <a:xfrm>
            <a:off x="487680" y="89254"/>
            <a:ext cx="696595" cy="255270"/>
          </a:xfrm>
          <a:custGeom>
            <a:avLst/>
            <a:gdLst/>
            <a:ahLst/>
            <a:cxnLst/>
            <a:rect l="l" t="t" r="r" b="b"/>
            <a:pathLst>
              <a:path w="696594" h="255270">
                <a:moveTo>
                  <a:pt x="92204" y="0"/>
                </a:moveTo>
                <a:lnTo>
                  <a:pt x="44231" y="2831"/>
                </a:lnTo>
                <a:lnTo>
                  <a:pt x="0" y="12726"/>
                </a:lnTo>
                <a:lnTo>
                  <a:pt x="48479" y="12781"/>
                </a:lnTo>
                <a:lnTo>
                  <a:pt x="187318" y="33077"/>
                </a:lnTo>
                <a:lnTo>
                  <a:pt x="406615" y="103808"/>
                </a:lnTo>
                <a:lnTo>
                  <a:pt x="696468" y="255169"/>
                </a:lnTo>
                <a:lnTo>
                  <a:pt x="682410" y="242895"/>
                </a:lnTo>
                <a:lnTo>
                  <a:pt x="631819" y="206824"/>
                </a:lnTo>
                <a:lnTo>
                  <a:pt x="596931" y="184622"/>
                </a:lnTo>
                <a:lnTo>
                  <a:pt x="556744" y="160706"/>
                </a:lnTo>
                <a:lnTo>
                  <a:pt x="512078" y="135875"/>
                </a:lnTo>
                <a:lnTo>
                  <a:pt x="463758" y="110925"/>
                </a:lnTo>
                <a:lnTo>
                  <a:pt x="412603" y="86655"/>
                </a:lnTo>
                <a:lnTo>
                  <a:pt x="359438" y="63864"/>
                </a:lnTo>
                <a:lnTo>
                  <a:pt x="305082" y="43348"/>
                </a:lnTo>
                <a:lnTo>
                  <a:pt x="250359" y="25905"/>
                </a:lnTo>
                <a:lnTo>
                  <a:pt x="196091" y="12335"/>
                </a:lnTo>
                <a:lnTo>
                  <a:pt x="143098" y="3433"/>
                </a:lnTo>
                <a:lnTo>
                  <a:pt x="92204" y="0"/>
                </a:lnTo>
                <a:close/>
              </a:path>
            </a:pathLst>
          </a:custGeom>
          <a:solidFill>
            <a:srgbClr val="6F8638"/>
          </a:solidFill>
        </p:spPr>
        <p:txBody>
          <a:bodyPr wrap="square" lIns="0" tIns="0" rIns="0" bIns="0" rtlCol="0"/>
          <a:lstStyle/>
          <a:p>
            <a:endParaRPr/>
          </a:p>
        </p:txBody>
      </p:sp>
      <p:sp>
        <p:nvSpPr>
          <p:cNvPr id="41" name="bk object 41"/>
          <p:cNvSpPr/>
          <p:nvPr/>
        </p:nvSpPr>
        <p:spPr>
          <a:xfrm>
            <a:off x="659891" y="0"/>
            <a:ext cx="94564" cy="74675"/>
          </a:xfrm>
          <a:prstGeom prst="rect">
            <a:avLst/>
          </a:prstGeom>
          <a:blipFill>
            <a:blip r:embed="rId5" cstate="print"/>
            <a:stretch>
              <a:fillRect/>
            </a:stretch>
          </a:blipFill>
        </p:spPr>
        <p:txBody>
          <a:bodyPr wrap="square" lIns="0" tIns="0" rIns="0" bIns="0" rtlCol="0"/>
          <a:lstStyle/>
          <a:p>
            <a:endParaRPr/>
          </a:p>
        </p:txBody>
      </p:sp>
      <p:sp>
        <p:nvSpPr>
          <p:cNvPr id="42" name="bk object 42"/>
          <p:cNvSpPr/>
          <p:nvPr/>
        </p:nvSpPr>
        <p:spPr>
          <a:xfrm>
            <a:off x="531113" y="0"/>
            <a:ext cx="10795" cy="36830"/>
          </a:xfrm>
          <a:custGeom>
            <a:avLst/>
            <a:gdLst/>
            <a:ahLst/>
            <a:cxnLst/>
            <a:rect l="l" t="t" r="r" b="b"/>
            <a:pathLst>
              <a:path w="10795" h="36830">
                <a:moveTo>
                  <a:pt x="10419" y="0"/>
                </a:moveTo>
                <a:lnTo>
                  <a:pt x="1758" y="0"/>
                </a:lnTo>
                <a:lnTo>
                  <a:pt x="571" y="6857"/>
                </a:lnTo>
                <a:lnTo>
                  <a:pt x="0" y="16763"/>
                </a:lnTo>
                <a:lnTo>
                  <a:pt x="571" y="26669"/>
                </a:lnTo>
                <a:lnTo>
                  <a:pt x="2285" y="36575"/>
                </a:lnTo>
                <a:lnTo>
                  <a:pt x="2428" y="33635"/>
                </a:lnTo>
                <a:lnTo>
                  <a:pt x="3428" y="25431"/>
                </a:lnTo>
                <a:lnTo>
                  <a:pt x="6143" y="12894"/>
                </a:lnTo>
                <a:lnTo>
                  <a:pt x="10419" y="0"/>
                </a:lnTo>
                <a:close/>
              </a:path>
            </a:pathLst>
          </a:custGeom>
          <a:solidFill>
            <a:srgbClr val="6F8638"/>
          </a:solidFill>
        </p:spPr>
        <p:txBody>
          <a:bodyPr wrap="square" lIns="0" tIns="0" rIns="0" bIns="0" rtlCol="0"/>
          <a:lstStyle/>
          <a:p>
            <a:endParaRPr/>
          </a:p>
        </p:txBody>
      </p:sp>
      <p:sp>
        <p:nvSpPr>
          <p:cNvPr id="43" name="bk object 43"/>
          <p:cNvSpPr/>
          <p:nvPr/>
        </p:nvSpPr>
        <p:spPr>
          <a:xfrm>
            <a:off x="454264" y="124968"/>
            <a:ext cx="68580" cy="295910"/>
          </a:xfrm>
          <a:custGeom>
            <a:avLst/>
            <a:gdLst/>
            <a:ahLst/>
            <a:cxnLst/>
            <a:rect l="l" t="t" r="r" b="b"/>
            <a:pathLst>
              <a:path w="68579" h="295909">
                <a:moveTo>
                  <a:pt x="68467" y="0"/>
                </a:moveTo>
                <a:lnTo>
                  <a:pt x="38180" y="42890"/>
                </a:lnTo>
                <a:lnTo>
                  <a:pt x="17723" y="99539"/>
                </a:lnTo>
                <a:lnTo>
                  <a:pt x="5562" y="161544"/>
                </a:lnTo>
                <a:lnTo>
                  <a:pt x="165" y="220500"/>
                </a:lnTo>
                <a:lnTo>
                  <a:pt x="0" y="268005"/>
                </a:lnTo>
                <a:lnTo>
                  <a:pt x="3532" y="295655"/>
                </a:lnTo>
                <a:lnTo>
                  <a:pt x="13678" y="161162"/>
                </a:lnTo>
                <a:lnTo>
                  <a:pt x="35999" y="69341"/>
                </a:lnTo>
                <a:lnTo>
                  <a:pt x="58321" y="16763"/>
                </a:lnTo>
                <a:lnTo>
                  <a:pt x="68467" y="0"/>
                </a:lnTo>
                <a:close/>
              </a:path>
            </a:pathLst>
          </a:custGeom>
          <a:solidFill>
            <a:srgbClr val="6F8638"/>
          </a:solidFill>
        </p:spPr>
        <p:txBody>
          <a:bodyPr wrap="square" lIns="0" tIns="0" rIns="0" bIns="0" rtlCol="0"/>
          <a:lstStyle/>
          <a:p>
            <a:endParaRPr/>
          </a:p>
        </p:txBody>
      </p:sp>
      <p:sp>
        <p:nvSpPr>
          <p:cNvPr id="44" name="bk object 44"/>
          <p:cNvSpPr/>
          <p:nvPr/>
        </p:nvSpPr>
        <p:spPr>
          <a:xfrm>
            <a:off x="612729" y="155447"/>
            <a:ext cx="152400" cy="475615"/>
          </a:xfrm>
          <a:custGeom>
            <a:avLst/>
            <a:gdLst/>
            <a:ahLst/>
            <a:cxnLst/>
            <a:rect l="l" t="t" r="r" b="b"/>
            <a:pathLst>
              <a:path w="152400" h="475615">
                <a:moveTo>
                  <a:pt x="10142" y="0"/>
                </a:moveTo>
                <a:lnTo>
                  <a:pt x="637" y="43747"/>
                </a:lnTo>
                <a:lnTo>
                  <a:pt x="0" y="92748"/>
                </a:lnTo>
                <a:lnTo>
                  <a:pt x="6770" y="145218"/>
                </a:lnTo>
                <a:lnTo>
                  <a:pt x="19486" y="199370"/>
                </a:lnTo>
                <a:lnTo>
                  <a:pt x="36689" y="253417"/>
                </a:lnTo>
                <a:lnTo>
                  <a:pt x="56917" y="305575"/>
                </a:lnTo>
                <a:lnTo>
                  <a:pt x="78710" y="354055"/>
                </a:lnTo>
                <a:lnTo>
                  <a:pt x="100608" y="397073"/>
                </a:lnTo>
                <a:lnTo>
                  <a:pt x="121149" y="432842"/>
                </a:lnTo>
                <a:lnTo>
                  <a:pt x="152318" y="475488"/>
                </a:lnTo>
                <a:lnTo>
                  <a:pt x="58968" y="275820"/>
                </a:lnTo>
                <a:lnTo>
                  <a:pt x="17998" y="126301"/>
                </a:lnTo>
                <a:lnTo>
                  <a:pt x="8645" y="32504"/>
                </a:lnTo>
                <a:lnTo>
                  <a:pt x="10142" y="0"/>
                </a:lnTo>
                <a:close/>
              </a:path>
            </a:pathLst>
          </a:custGeom>
          <a:solidFill>
            <a:srgbClr val="6F8638"/>
          </a:solidFill>
        </p:spPr>
        <p:txBody>
          <a:bodyPr wrap="square" lIns="0" tIns="0" rIns="0" bIns="0" rtlCol="0"/>
          <a:lstStyle/>
          <a:p>
            <a:endParaRPr/>
          </a:p>
        </p:txBody>
      </p:sp>
      <p:sp>
        <p:nvSpPr>
          <p:cNvPr id="45" name="bk object 45"/>
          <p:cNvSpPr/>
          <p:nvPr/>
        </p:nvSpPr>
        <p:spPr>
          <a:xfrm>
            <a:off x="0" y="5007864"/>
            <a:ext cx="672465" cy="974725"/>
          </a:xfrm>
          <a:custGeom>
            <a:avLst/>
            <a:gdLst/>
            <a:ahLst/>
            <a:cxnLst/>
            <a:rect l="l" t="t" r="r" b="b"/>
            <a:pathLst>
              <a:path w="672465" h="974725">
                <a:moveTo>
                  <a:pt x="0" y="423672"/>
                </a:moveTo>
                <a:lnTo>
                  <a:pt x="0" y="919454"/>
                </a:lnTo>
                <a:lnTo>
                  <a:pt x="26465" y="927152"/>
                </a:lnTo>
                <a:lnTo>
                  <a:pt x="55231" y="933843"/>
                </a:lnTo>
                <a:lnTo>
                  <a:pt x="86299" y="939096"/>
                </a:lnTo>
                <a:lnTo>
                  <a:pt x="119668" y="942479"/>
                </a:lnTo>
                <a:lnTo>
                  <a:pt x="167301" y="958021"/>
                </a:lnTo>
                <a:lnTo>
                  <a:pt x="283254" y="974713"/>
                </a:lnTo>
                <a:lnTo>
                  <a:pt x="427108" y="947660"/>
                </a:lnTo>
                <a:lnTo>
                  <a:pt x="538842" y="849231"/>
                </a:lnTo>
                <a:lnTo>
                  <a:pt x="445109" y="849231"/>
                </a:lnTo>
                <a:lnTo>
                  <a:pt x="398145" y="844481"/>
                </a:lnTo>
                <a:lnTo>
                  <a:pt x="378942" y="841171"/>
                </a:lnTo>
                <a:lnTo>
                  <a:pt x="426887" y="811982"/>
                </a:lnTo>
                <a:lnTo>
                  <a:pt x="531215" y="727389"/>
                </a:lnTo>
                <a:lnTo>
                  <a:pt x="632667" y="591851"/>
                </a:lnTo>
                <a:lnTo>
                  <a:pt x="641479" y="551053"/>
                </a:lnTo>
                <a:lnTo>
                  <a:pt x="357466" y="551053"/>
                </a:lnTo>
                <a:lnTo>
                  <a:pt x="370052" y="506831"/>
                </a:lnTo>
                <a:lnTo>
                  <a:pt x="371017" y="497332"/>
                </a:lnTo>
                <a:lnTo>
                  <a:pt x="70573" y="497332"/>
                </a:lnTo>
                <a:lnTo>
                  <a:pt x="52210" y="477160"/>
                </a:lnTo>
                <a:lnTo>
                  <a:pt x="34135" y="458168"/>
                </a:lnTo>
                <a:lnTo>
                  <a:pt x="16636" y="440342"/>
                </a:lnTo>
                <a:lnTo>
                  <a:pt x="0" y="423672"/>
                </a:lnTo>
                <a:close/>
              </a:path>
              <a:path w="672465" h="974725">
                <a:moveTo>
                  <a:pt x="558444" y="831964"/>
                </a:moveTo>
                <a:lnTo>
                  <a:pt x="503865" y="847649"/>
                </a:lnTo>
                <a:lnTo>
                  <a:pt x="445109" y="849231"/>
                </a:lnTo>
                <a:lnTo>
                  <a:pt x="538842" y="849231"/>
                </a:lnTo>
                <a:lnTo>
                  <a:pt x="558444" y="831964"/>
                </a:lnTo>
                <a:close/>
              </a:path>
              <a:path w="672465" h="974725">
                <a:moveTo>
                  <a:pt x="671982" y="409829"/>
                </a:moveTo>
                <a:lnTo>
                  <a:pt x="583357" y="463613"/>
                </a:lnTo>
                <a:lnTo>
                  <a:pt x="479629" y="508635"/>
                </a:lnTo>
                <a:lnTo>
                  <a:pt x="393449" y="539559"/>
                </a:lnTo>
                <a:lnTo>
                  <a:pt x="357466" y="551053"/>
                </a:lnTo>
                <a:lnTo>
                  <a:pt x="641479" y="551053"/>
                </a:lnTo>
                <a:lnTo>
                  <a:pt x="671982" y="409829"/>
                </a:lnTo>
                <a:close/>
              </a:path>
              <a:path w="672465" h="974725">
                <a:moveTo>
                  <a:pt x="251612" y="0"/>
                </a:moveTo>
                <a:lnTo>
                  <a:pt x="70573" y="497332"/>
                </a:lnTo>
                <a:lnTo>
                  <a:pt x="371017" y="497332"/>
                </a:lnTo>
                <a:lnTo>
                  <a:pt x="382206" y="387207"/>
                </a:lnTo>
                <a:lnTo>
                  <a:pt x="355527" y="211742"/>
                </a:lnTo>
                <a:lnTo>
                  <a:pt x="251612" y="0"/>
                </a:lnTo>
                <a:close/>
              </a:path>
            </a:pathLst>
          </a:custGeom>
          <a:solidFill>
            <a:srgbClr val="FFF7D3"/>
          </a:solidFill>
        </p:spPr>
        <p:txBody>
          <a:bodyPr wrap="square" lIns="0" tIns="0" rIns="0" bIns="0" rtlCol="0"/>
          <a:lstStyle/>
          <a:p>
            <a:endParaRPr/>
          </a:p>
        </p:txBody>
      </p:sp>
      <p:sp>
        <p:nvSpPr>
          <p:cNvPr id="46" name="bk object 46"/>
          <p:cNvSpPr/>
          <p:nvPr/>
        </p:nvSpPr>
        <p:spPr>
          <a:xfrm>
            <a:off x="0" y="5082540"/>
            <a:ext cx="619125" cy="857885"/>
          </a:xfrm>
          <a:custGeom>
            <a:avLst/>
            <a:gdLst/>
            <a:ahLst/>
            <a:cxnLst/>
            <a:rect l="l" t="t" r="r" b="b"/>
            <a:pathLst>
              <a:path w="619125" h="857885">
                <a:moveTo>
                  <a:pt x="0" y="415925"/>
                </a:moveTo>
                <a:lnTo>
                  <a:pt x="0" y="791819"/>
                </a:lnTo>
                <a:lnTo>
                  <a:pt x="14825" y="798991"/>
                </a:lnTo>
                <a:lnTo>
                  <a:pt x="26484" y="804294"/>
                </a:lnTo>
                <a:lnTo>
                  <a:pt x="34113" y="807582"/>
                </a:lnTo>
                <a:lnTo>
                  <a:pt x="36847" y="808710"/>
                </a:lnTo>
                <a:lnTo>
                  <a:pt x="47595" y="814844"/>
                </a:lnTo>
                <a:lnTo>
                  <a:pt x="92226" y="829730"/>
                </a:lnTo>
                <a:lnTo>
                  <a:pt x="140217" y="842189"/>
                </a:lnTo>
                <a:lnTo>
                  <a:pt x="190155" y="851504"/>
                </a:lnTo>
                <a:lnTo>
                  <a:pt x="240622" y="856953"/>
                </a:lnTo>
                <a:lnTo>
                  <a:pt x="290206" y="857818"/>
                </a:lnTo>
                <a:lnTo>
                  <a:pt x="337490" y="853377"/>
                </a:lnTo>
                <a:lnTo>
                  <a:pt x="381060" y="842911"/>
                </a:lnTo>
                <a:lnTo>
                  <a:pt x="419500" y="825701"/>
                </a:lnTo>
                <a:lnTo>
                  <a:pt x="443334" y="807263"/>
                </a:lnTo>
                <a:lnTo>
                  <a:pt x="397514" y="807263"/>
                </a:lnTo>
                <a:lnTo>
                  <a:pt x="345073" y="807170"/>
                </a:lnTo>
                <a:lnTo>
                  <a:pt x="295510" y="796719"/>
                </a:lnTo>
                <a:lnTo>
                  <a:pt x="250266" y="771880"/>
                </a:lnTo>
                <a:lnTo>
                  <a:pt x="263231" y="768332"/>
                </a:lnTo>
                <a:lnTo>
                  <a:pt x="285553" y="759999"/>
                </a:lnTo>
                <a:lnTo>
                  <a:pt x="350911" y="729024"/>
                </a:lnTo>
                <a:lnTo>
                  <a:pt x="390267" y="706403"/>
                </a:lnTo>
                <a:lnTo>
                  <a:pt x="431623" y="679042"/>
                </a:lnTo>
                <a:lnTo>
                  <a:pt x="473139" y="646950"/>
                </a:lnTo>
                <a:lnTo>
                  <a:pt x="512976" y="610139"/>
                </a:lnTo>
                <a:lnTo>
                  <a:pt x="549294" y="568621"/>
                </a:lnTo>
                <a:lnTo>
                  <a:pt x="573501" y="532485"/>
                </a:lnTo>
                <a:lnTo>
                  <a:pt x="302463" y="532485"/>
                </a:lnTo>
                <a:lnTo>
                  <a:pt x="309654" y="500253"/>
                </a:lnTo>
                <a:lnTo>
                  <a:pt x="92120" y="500253"/>
                </a:lnTo>
                <a:lnTo>
                  <a:pt x="65060" y="475900"/>
                </a:lnTo>
                <a:lnTo>
                  <a:pt x="35679" y="449056"/>
                </a:lnTo>
                <a:lnTo>
                  <a:pt x="0" y="415925"/>
                </a:lnTo>
                <a:close/>
              </a:path>
              <a:path w="619125" h="857885">
                <a:moveTo>
                  <a:pt x="451396" y="801027"/>
                </a:moveTo>
                <a:lnTo>
                  <a:pt x="397514" y="807263"/>
                </a:lnTo>
                <a:lnTo>
                  <a:pt x="443334" y="807263"/>
                </a:lnTo>
                <a:lnTo>
                  <a:pt x="451396" y="801027"/>
                </a:lnTo>
                <a:close/>
              </a:path>
              <a:path w="619125" h="857885">
                <a:moveTo>
                  <a:pt x="618744" y="415925"/>
                </a:moveTo>
                <a:lnTo>
                  <a:pt x="585914" y="439260"/>
                </a:lnTo>
                <a:lnTo>
                  <a:pt x="542611" y="463415"/>
                </a:lnTo>
                <a:lnTo>
                  <a:pt x="492648" y="486561"/>
                </a:lnTo>
                <a:lnTo>
                  <a:pt x="439839" y="506869"/>
                </a:lnTo>
                <a:lnTo>
                  <a:pt x="387996" y="522512"/>
                </a:lnTo>
                <a:lnTo>
                  <a:pt x="340933" y="531660"/>
                </a:lnTo>
                <a:lnTo>
                  <a:pt x="302463" y="532485"/>
                </a:lnTo>
                <a:lnTo>
                  <a:pt x="573501" y="532485"/>
                </a:lnTo>
                <a:lnTo>
                  <a:pt x="580254" y="522405"/>
                </a:lnTo>
                <a:lnTo>
                  <a:pt x="604017" y="471502"/>
                </a:lnTo>
                <a:lnTo>
                  <a:pt x="618744" y="415925"/>
                </a:lnTo>
                <a:close/>
              </a:path>
              <a:path w="619125" h="857885">
                <a:moveTo>
                  <a:pt x="262547" y="0"/>
                </a:moveTo>
                <a:lnTo>
                  <a:pt x="218430" y="159067"/>
                </a:lnTo>
                <a:lnTo>
                  <a:pt x="161789" y="322040"/>
                </a:lnTo>
                <a:lnTo>
                  <a:pt x="112886" y="449139"/>
                </a:lnTo>
                <a:lnTo>
                  <a:pt x="92120" y="500253"/>
                </a:lnTo>
                <a:lnTo>
                  <a:pt x="309654" y="500253"/>
                </a:lnTo>
                <a:lnTo>
                  <a:pt x="318914" y="445722"/>
                </a:lnTo>
                <a:lnTo>
                  <a:pt x="324075" y="396568"/>
                </a:lnTo>
                <a:lnTo>
                  <a:pt x="326896" y="344931"/>
                </a:lnTo>
                <a:lnTo>
                  <a:pt x="327157" y="291836"/>
                </a:lnTo>
                <a:lnTo>
                  <a:pt x="324636" y="238306"/>
                </a:lnTo>
                <a:lnTo>
                  <a:pt x="319111" y="185367"/>
                </a:lnTo>
                <a:lnTo>
                  <a:pt x="310361" y="134043"/>
                </a:lnTo>
                <a:lnTo>
                  <a:pt x="298165" y="85357"/>
                </a:lnTo>
                <a:lnTo>
                  <a:pt x="282300" y="40334"/>
                </a:lnTo>
                <a:lnTo>
                  <a:pt x="262547" y="0"/>
                </a:lnTo>
                <a:close/>
              </a:path>
            </a:pathLst>
          </a:custGeom>
          <a:solidFill>
            <a:srgbClr val="ED9127"/>
          </a:solidFill>
        </p:spPr>
        <p:txBody>
          <a:bodyPr wrap="square" lIns="0" tIns="0" rIns="0" bIns="0" rtlCol="0"/>
          <a:lstStyle/>
          <a:p>
            <a:endParaRPr/>
          </a:p>
        </p:txBody>
      </p:sp>
      <p:sp>
        <p:nvSpPr>
          <p:cNvPr id="47" name="bk object 47"/>
          <p:cNvSpPr/>
          <p:nvPr/>
        </p:nvSpPr>
        <p:spPr>
          <a:xfrm>
            <a:off x="59435" y="5315711"/>
            <a:ext cx="193675" cy="554990"/>
          </a:xfrm>
          <a:custGeom>
            <a:avLst/>
            <a:gdLst/>
            <a:ahLst/>
            <a:cxnLst/>
            <a:rect l="l" t="t" r="r" b="b"/>
            <a:pathLst>
              <a:path w="193675" h="554989">
                <a:moveTo>
                  <a:pt x="191935" y="0"/>
                </a:moveTo>
                <a:lnTo>
                  <a:pt x="144451" y="255877"/>
                </a:lnTo>
                <a:lnTo>
                  <a:pt x="80417" y="427767"/>
                </a:lnTo>
                <a:lnTo>
                  <a:pt x="24158" y="524458"/>
                </a:lnTo>
                <a:lnTo>
                  <a:pt x="0" y="554735"/>
                </a:lnTo>
                <a:lnTo>
                  <a:pt x="33927" y="525828"/>
                </a:lnTo>
                <a:lnTo>
                  <a:pt x="64214" y="488457"/>
                </a:lnTo>
                <a:lnTo>
                  <a:pt x="90984" y="444304"/>
                </a:lnTo>
                <a:lnTo>
                  <a:pt x="114357" y="395053"/>
                </a:lnTo>
                <a:lnTo>
                  <a:pt x="134455" y="342385"/>
                </a:lnTo>
                <a:lnTo>
                  <a:pt x="151399" y="287985"/>
                </a:lnTo>
                <a:lnTo>
                  <a:pt x="165312" y="233534"/>
                </a:lnTo>
                <a:lnTo>
                  <a:pt x="176315" y="180715"/>
                </a:lnTo>
                <a:lnTo>
                  <a:pt x="184530" y="131211"/>
                </a:lnTo>
                <a:lnTo>
                  <a:pt x="190077" y="86705"/>
                </a:lnTo>
                <a:lnTo>
                  <a:pt x="193658" y="19417"/>
                </a:lnTo>
                <a:lnTo>
                  <a:pt x="191935" y="0"/>
                </a:lnTo>
                <a:close/>
              </a:path>
            </a:pathLst>
          </a:custGeom>
          <a:solidFill>
            <a:srgbClr val="9C5524"/>
          </a:solidFill>
        </p:spPr>
        <p:txBody>
          <a:bodyPr wrap="square" lIns="0" tIns="0" rIns="0" bIns="0" rtlCol="0"/>
          <a:lstStyle/>
          <a:p>
            <a:endParaRPr/>
          </a:p>
        </p:txBody>
      </p:sp>
      <p:sp>
        <p:nvSpPr>
          <p:cNvPr id="48" name="bk object 48"/>
          <p:cNvSpPr/>
          <p:nvPr/>
        </p:nvSpPr>
        <p:spPr>
          <a:xfrm>
            <a:off x="163068" y="5611367"/>
            <a:ext cx="352425" cy="162560"/>
          </a:xfrm>
          <a:custGeom>
            <a:avLst/>
            <a:gdLst/>
            <a:ahLst/>
            <a:cxnLst/>
            <a:rect l="l" t="t" r="r" b="b"/>
            <a:pathLst>
              <a:path w="352425" h="162560">
                <a:moveTo>
                  <a:pt x="352044" y="0"/>
                </a:moveTo>
                <a:lnTo>
                  <a:pt x="208183" y="93797"/>
                </a:lnTo>
                <a:lnTo>
                  <a:pt x="97040" y="141160"/>
                </a:lnTo>
                <a:lnTo>
                  <a:pt x="25388" y="157948"/>
                </a:lnTo>
                <a:lnTo>
                  <a:pt x="0" y="160019"/>
                </a:lnTo>
                <a:lnTo>
                  <a:pt x="49050" y="162395"/>
                </a:lnTo>
                <a:lnTo>
                  <a:pt x="103000" y="151304"/>
                </a:lnTo>
                <a:lnTo>
                  <a:pt x="158679" y="130284"/>
                </a:lnTo>
                <a:lnTo>
                  <a:pt x="212917" y="102869"/>
                </a:lnTo>
                <a:lnTo>
                  <a:pt x="262542" y="72598"/>
                </a:lnTo>
                <a:lnTo>
                  <a:pt x="304386" y="43005"/>
                </a:lnTo>
                <a:lnTo>
                  <a:pt x="335276" y="17627"/>
                </a:lnTo>
                <a:lnTo>
                  <a:pt x="352044" y="0"/>
                </a:lnTo>
                <a:close/>
              </a:path>
            </a:pathLst>
          </a:custGeom>
          <a:solidFill>
            <a:srgbClr val="9C5524"/>
          </a:solidFill>
        </p:spPr>
        <p:txBody>
          <a:bodyPr wrap="square" lIns="0" tIns="0" rIns="0" bIns="0" rtlCol="0"/>
          <a:lstStyle/>
          <a:p>
            <a:endParaRPr/>
          </a:p>
        </p:txBody>
      </p:sp>
      <p:sp>
        <p:nvSpPr>
          <p:cNvPr id="49" name="bk object 49"/>
          <p:cNvSpPr/>
          <p:nvPr/>
        </p:nvSpPr>
        <p:spPr>
          <a:xfrm>
            <a:off x="109728" y="5865876"/>
            <a:ext cx="233679" cy="51435"/>
          </a:xfrm>
          <a:custGeom>
            <a:avLst/>
            <a:gdLst/>
            <a:ahLst/>
            <a:cxnLst/>
            <a:rect l="l" t="t" r="r" b="b"/>
            <a:pathLst>
              <a:path w="233679" h="51435">
                <a:moveTo>
                  <a:pt x="0" y="0"/>
                </a:moveTo>
                <a:lnTo>
                  <a:pt x="41332" y="27444"/>
                </a:lnTo>
                <a:lnTo>
                  <a:pt x="96875" y="43622"/>
                </a:lnTo>
                <a:lnTo>
                  <a:pt x="155069" y="50804"/>
                </a:lnTo>
                <a:lnTo>
                  <a:pt x="204354" y="51255"/>
                </a:lnTo>
                <a:lnTo>
                  <a:pt x="233172" y="47243"/>
                </a:lnTo>
                <a:lnTo>
                  <a:pt x="127494" y="41790"/>
                </a:lnTo>
                <a:lnTo>
                  <a:pt x="55035" y="25336"/>
                </a:lnTo>
                <a:lnTo>
                  <a:pt x="13351" y="8024"/>
                </a:lnTo>
                <a:lnTo>
                  <a:pt x="0" y="0"/>
                </a:lnTo>
                <a:close/>
              </a:path>
            </a:pathLst>
          </a:custGeom>
          <a:solidFill>
            <a:srgbClr val="9C5524"/>
          </a:solidFill>
        </p:spPr>
        <p:txBody>
          <a:bodyPr wrap="square" lIns="0" tIns="0" rIns="0" bIns="0" rtlCol="0"/>
          <a:lstStyle/>
          <a:p>
            <a:endParaRPr/>
          </a:p>
        </p:txBody>
      </p:sp>
      <p:sp>
        <p:nvSpPr>
          <p:cNvPr id="50" name="bk object 50"/>
          <p:cNvSpPr/>
          <p:nvPr/>
        </p:nvSpPr>
        <p:spPr>
          <a:xfrm>
            <a:off x="0" y="5666232"/>
            <a:ext cx="92964" cy="88392"/>
          </a:xfrm>
          <a:prstGeom prst="rect">
            <a:avLst/>
          </a:prstGeom>
          <a:blipFill>
            <a:blip r:embed="rId6" cstate="print"/>
            <a:stretch>
              <a:fillRect/>
            </a:stretch>
          </a:blipFill>
        </p:spPr>
        <p:txBody>
          <a:bodyPr wrap="square" lIns="0" tIns="0" rIns="0" bIns="0" rtlCol="0"/>
          <a:lstStyle/>
          <a:p>
            <a:endParaRPr/>
          </a:p>
        </p:txBody>
      </p:sp>
      <p:sp>
        <p:nvSpPr>
          <p:cNvPr id="51" name="bk object 51"/>
          <p:cNvSpPr/>
          <p:nvPr/>
        </p:nvSpPr>
        <p:spPr>
          <a:xfrm>
            <a:off x="0" y="5824728"/>
            <a:ext cx="73660" cy="24130"/>
          </a:xfrm>
          <a:custGeom>
            <a:avLst/>
            <a:gdLst/>
            <a:ahLst/>
            <a:cxnLst/>
            <a:rect l="l" t="t" r="r" b="b"/>
            <a:pathLst>
              <a:path w="73660" h="24129">
                <a:moveTo>
                  <a:pt x="0" y="0"/>
                </a:moveTo>
                <a:lnTo>
                  <a:pt x="0" y="9144"/>
                </a:lnTo>
                <a:lnTo>
                  <a:pt x="20002" y="16216"/>
                </a:lnTo>
                <a:lnTo>
                  <a:pt x="38862" y="21145"/>
                </a:lnTo>
                <a:lnTo>
                  <a:pt x="56578" y="23502"/>
                </a:lnTo>
                <a:lnTo>
                  <a:pt x="73152" y="22860"/>
                </a:lnTo>
                <a:lnTo>
                  <a:pt x="68365" y="22074"/>
                </a:lnTo>
                <a:lnTo>
                  <a:pt x="54292" y="18859"/>
                </a:lnTo>
                <a:lnTo>
                  <a:pt x="31361" y="11930"/>
                </a:lnTo>
                <a:lnTo>
                  <a:pt x="0" y="0"/>
                </a:lnTo>
                <a:close/>
              </a:path>
            </a:pathLst>
          </a:custGeom>
          <a:solidFill>
            <a:srgbClr val="9C5524"/>
          </a:solidFill>
        </p:spPr>
        <p:txBody>
          <a:bodyPr wrap="square" lIns="0" tIns="0" rIns="0" bIns="0" rtlCol="0"/>
          <a:lstStyle/>
          <a:p>
            <a:endParaRPr/>
          </a:p>
        </p:txBody>
      </p:sp>
      <p:sp>
        <p:nvSpPr>
          <p:cNvPr id="52" name="bk object 52"/>
          <p:cNvSpPr/>
          <p:nvPr/>
        </p:nvSpPr>
        <p:spPr>
          <a:xfrm>
            <a:off x="56006" y="5939028"/>
            <a:ext cx="72009" cy="213432"/>
          </a:xfrm>
          <a:prstGeom prst="rect">
            <a:avLst/>
          </a:prstGeom>
          <a:blipFill>
            <a:blip r:embed="rId7" cstate="print"/>
            <a:stretch>
              <a:fillRect/>
            </a:stretch>
          </a:blipFill>
        </p:spPr>
        <p:txBody>
          <a:bodyPr wrap="square" lIns="0" tIns="0" rIns="0" bIns="0" rtlCol="0"/>
          <a:lstStyle/>
          <a:p>
            <a:endParaRPr/>
          </a:p>
        </p:txBody>
      </p:sp>
      <p:sp>
        <p:nvSpPr>
          <p:cNvPr id="53" name="bk object 53"/>
          <p:cNvSpPr/>
          <p:nvPr/>
        </p:nvSpPr>
        <p:spPr>
          <a:xfrm>
            <a:off x="11143615" y="93472"/>
            <a:ext cx="651510" cy="673735"/>
          </a:xfrm>
          <a:custGeom>
            <a:avLst/>
            <a:gdLst/>
            <a:ahLst/>
            <a:cxnLst/>
            <a:rect l="l" t="t" r="r" b="b"/>
            <a:pathLst>
              <a:path w="651509" h="673735">
                <a:moveTo>
                  <a:pt x="104648" y="593216"/>
                </a:moveTo>
                <a:lnTo>
                  <a:pt x="203086" y="663940"/>
                </a:lnTo>
                <a:lnTo>
                  <a:pt x="304371" y="673417"/>
                </a:lnTo>
                <a:lnTo>
                  <a:pt x="383486" y="654796"/>
                </a:lnTo>
                <a:lnTo>
                  <a:pt x="415416" y="641223"/>
                </a:lnTo>
                <a:lnTo>
                  <a:pt x="507844" y="599430"/>
                </a:lnTo>
                <a:lnTo>
                  <a:pt x="144470" y="599430"/>
                </a:lnTo>
                <a:lnTo>
                  <a:pt x="104648" y="593216"/>
                </a:lnTo>
                <a:close/>
              </a:path>
              <a:path w="651509" h="673735">
                <a:moveTo>
                  <a:pt x="0" y="309499"/>
                </a:moveTo>
                <a:lnTo>
                  <a:pt x="39564" y="431944"/>
                </a:lnTo>
                <a:lnTo>
                  <a:pt x="118681" y="518683"/>
                </a:lnTo>
                <a:lnTo>
                  <a:pt x="196274" y="570299"/>
                </a:lnTo>
                <a:lnTo>
                  <a:pt x="231266" y="587375"/>
                </a:lnTo>
                <a:lnTo>
                  <a:pt x="218162" y="590663"/>
                </a:lnTo>
                <a:lnTo>
                  <a:pt x="185769" y="596630"/>
                </a:lnTo>
                <a:lnTo>
                  <a:pt x="144470" y="599430"/>
                </a:lnTo>
                <a:lnTo>
                  <a:pt x="507844" y="599430"/>
                </a:lnTo>
                <a:lnTo>
                  <a:pt x="565580" y="573323"/>
                </a:lnTo>
                <a:lnTo>
                  <a:pt x="633555" y="474837"/>
                </a:lnTo>
                <a:lnTo>
                  <a:pt x="646718" y="408177"/>
                </a:lnTo>
                <a:lnTo>
                  <a:pt x="577976" y="408177"/>
                </a:lnTo>
                <a:lnTo>
                  <a:pt x="584387" y="385952"/>
                </a:lnTo>
                <a:lnTo>
                  <a:pt x="226694" y="385952"/>
                </a:lnTo>
                <a:lnTo>
                  <a:pt x="200953" y="380472"/>
                </a:lnTo>
                <a:lnTo>
                  <a:pt x="139160" y="364966"/>
                </a:lnTo>
                <a:lnTo>
                  <a:pt x="64460" y="340840"/>
                </a:lnTo>
                <a:lnTo>
                  <a:pt x="0" y="309499"/>
                </a:lnTo>
                <a:close/>
              </a:path>
              <a:path w="651509" h="673735">
                <a:moveTo>
                  <a:pt x="649858" y="347599"/>
                </a:moveTo>
                <a:lnTo>
                  <a:pt x="644128" y="356367"/>
                </a:lnTo>
                <a:lnTo>
                  <a:pt x="628586" y="376031"/>
                </a:lnTo>
                <a:lnTo>
                  <a:pt x="605710" y="396622"/>
                </a:lnTo>
                <a:lnTo>
                  <a:pt x="577976" y="408177"/>
                </a:lnTo>
                <a:lnTo>
                  <a:pt x="646718" y="408177"/>
                </a:lnTo>
                <a:lnTo>
                  <a:pt x="651071" y="386137"/>
                </a:lnTo>
                <a:lnTo>
                  <a:pt x="649858" y="347599"/>
                </a:lnTo>
                <a:close/>
              </a:path>
              <a:path w="651509" h="673735">
                <a:moveTo>
                  <a:pt x="264921" y="0"/>
                </a:moveTo>
                <a:lnTo>
                  <a:pt x="206228" y="152941"/>
                </a:lnTo>
                <a:lnTo>
                  <a:pt x="198945" y="275320"/>
                </a:lnTo>
                <a:lnTo>
                  <a:pt x="215094" y="356526"/>
                </a:lnTo>
                <a:lnTo>
                  <a:pt x="226694" y="385952"/>
                </a:lnTo>
                <a:lnTo>
                  <a:pt x="584387" y="385952"/>
                </a:lnTo>
                <a:lnTo>
                  <a:pt x="599990" y="331850"/>
                </a:lnTo>
                <a:lnTo>
                  <a:pt x="419353" y="331850"/>
                </a:lnTo>
                <a:lnTo>
                  <a:pt x="357377" y="199691"/>
                </a:lnTo>
                <a:lnTo>
                  <a:pt x="306196" y="89838"/>
                </a:lnTo>
                <a:lnTo>
                  <a:pt x="264921" y="0"/>
                </a:lnTo>
                <a:close/>
              </a:path>
              <a:path w="651509" h="673735">
                <a:moveTo>
                  <a:pt x="576326" y="126492"/>
                </a:moveTo>
                <a:lnTo>
                  <a:pt x="419353" y="331850"/>
                </a:lnTo>
                <a:lnTo>
                  <a:pt x="599990" y="331850"/>
                </a:lnTo>
                <a:lnTo>
                  <a:pt x="601132" y="327892"/>
                </a:lnTo>
                <a:lnTo>
                  <a:pt x="597963" y="235092"/>
                </a:lnTo>
                <a:lnTo>
                  <a:pt x="584388" y="158414"/>
                </a:lnTo>
                <a:lnTo>
                  <a:pt x="576326" y="126492"/>
                </a:lnTo>
                <a:close/>
              </a:path>
            </a:pathLst>
          </a:custGeom>
          <a:solidFill>
            <a:srgbClr val="FFF7D2"/>
          </a:solidFill>
        </p:spPr>
        <p:txBody>
          <a:bodyPr wrap="square" lIns="0" tIns="0" rIns="0" bIns="0" rtlCol="0"/>
          <a:lstStyle/>
          <a:p>
            <a:endParaRPr/>
          </a:p>
        </p:txBody>
      </p:sp>
      <p:sp>
        <p:nvSpPr>
          <p:cNvPr id="54" name="bk object 54"/>
          <p:cNvSpPr/>
          <p:nvPr/>
        </p:nvSpPr>
        <p:spPr>
          <a:xfrm>
            <a:off x="11184128" y="144779"/>
            <a:ext cx="584200" cy="594995"/>
          </a:xfrm>
          <a:custGeom>
            <a:avLst/>
            <a:gdLst/>
            <a:ahLst/>
            <a:cxnLst/>
            <a:rect l="l" t="t" r="r" b="b"/>
            <a:pathLst>
              <a:path w="584200"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84200"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456219" y="527675"/>
                </a:lnTo>
                <a:lnTo>
                  <a:pt x="516286" y="485536"/>
                </a:lnTo>
                <a:lnTo>
                  <a:pt x="571257" y="427515"/>
                </a:lnTo>
                <a:lnTo>
                  <a:pt x="573322" y="417322"/>
                </a:lnTo>
                <a:lnTo>
                  <a:pt x="487045" y="417322"/>
                </a:lnTo>
                <a:lnTo>
                  <a:pt x="499369" y="388229"/>
                </a:lnTo>
                <a:lnTo>
                  <a:pt x="504434" y="372791"/>
                </a:lnTo>
                <a:lnTo>
                  <a:pt x="186992" y="372791"/>
                </a:lnTo>
                <a:lnTo>
                  <a:pt x="137854" y="364244"/>
                </a:lnTo>
                <a:lnTo>
                  <a:pt x="85339" y="348789"/>
                </a:lnTo>
                <a:lnTo>
                  <a:pt x="36903" y="329513"/>
                </a:lnTo>
                <a:lnTo>
                  <a:pt x="0" y="309499"/>
                </a:lnTo>
                <a:close/>
              </a:path>
              <a:path w="584200" h="594995">
                <a:moveTo>
                  <a:pt x="584200" y="363600"/>
                </a:moveTo>
                <a:lnTo>
                  <a:pt x="554874" y="392354"/>
                </a:lnTo>
                <a:lnTo>
                  <a:pt x="523049" y="408559"/>
                </a:lnTo>
                <a:lnTo>
                  <a:pt x="497510" y="415714"/>
                </a:lnTo>
                <a:lnTo>
                  <a:pt x="487045" y="417322"/>
                </a:lnTo>
                <a:lnTo>
                  <a:pt x="573322" y="417322"/>
                </a:lnTo>
                <a:lnTo>
                  <a:pt x="584200" y="363600"/>
                </a:lnTo>
                <a:close/>
              </a:path>
              <a:path w="584200"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4434" y="372791"/>
                </a:lnTo>
                <a:lnTo>
                  <a:pt x="516366" y="336423"/>
                </a:lnTo>
                <a:lnTo>
                  <a:pt x="369316" y="336423"/>
                </a:lnTo>
                <a:lnTo>
                  <a:pt x="351661" y="302198"/>
                </a:lnTo>
                <a:lnTo>
                  <a:pt x="309800" y="217122"/>
                </a:lnTo>
                <a:lnTo>
                  <a:pt x="260391" y="107590"/>
                </a:lnTo>
                <a:lnTo>
                  <a:pt x="220091" y="0"/>
                </a:lnTo>
                <a:close/>
              </a:path>
              <a:path w="584200" h="594995">
                <a:moveTo>
                  <a:pt x="520319" y="146430"/>
                </a:moveTo>
                <a:lnTo>
                  <a:pt x="479151" y="206121"/>
                </a:lnTo>
                <a:lnTo>
                  <a:pt x="429196" y="268097"/>
                </a:lnTo>
                <a:lnTo>
                  <a:pt x="387052" y="316738"/>
                </a:lnTo>
                <a:lnTo>
                  <a:pt x="369316" y="336423"/>
                </a:lnTo>
                <a:lnTo>
                  <a:pt x="516366" y="336423"/>
                </a:lnTo>
                <a:lnTo>
                  <a:pt x="522684" y="317166"/>
                </a:lnTo>
                <a:lnTo>
                  <a:pt x="536497" y="228459"/>
                </a:lnTo>
                <a:lnTo>
                  <a:pt x="520319" y="146430"/>
                </a:lnTo>
                <a:close/>
              </a:path>
            </a:pathLst>
          </a:custGeom>
          <a:solidFill>
            <a:srgbClr val="DD7129"/>
          </a:solidFill>
        </p:spPr>
        <p:txBody>
          <a:bodyPr wrap="square" lIns="0" tIns="0" rIns="0" bIns="0" rtlCol="0"/>
          <a:lstStyle/>
          <a:p>
            <a:endParaRPr/>
          </a:p>
        </p:txBody>
      </p:sp>
      <p:sp>
        <p:nvSpPr>
          <p:cNvPr id="55" name="bk object 55"/>
          <p:cNvSpPr/>
          <p:nvPr/>
        </p:nvSpPr>
        <p:spPr>
          <a:xfrm>
            <a:off x="11426825" y="306324"/>
            <a:ext cx="167640" cy="368300"/>
          </a:xfrm>
          <a:custGeom>
            <a:avLst/>
            <a:gdLst/>
            <a:ahLst/>
            <a:cxnLst/>
            <a:rect l="l" t="t" r="r" b="b"/>
            <a:pathLst>
              <a:path w="167640" h="368300">
                <a:moveTo>
                  <a:pt x="0" y="0"/>
                </a:moveTo>
                <a:lnTo>
                  <a:pt x="6304" y="56464"/>
                </a:lnTo>
                <a:lnTo>
                  <a:pt x="16208" y="100640"/>
                </a:lnTo>
                <a:lnTo>
                  <a:pt x="30550" y="150771"/>
                </a:lnTo>
                <a:lnTo>
                  <a:pt x="49280" y="203351"/>
                </a:lnTo>
                <a:lnTo>
                  <a:pt x="72352" y="254874"/>
                </a:lnTo>
                <a:lnTo>
                  <a:pt x="99716" y="301835"/>
                </a:lnTo>
                <a:lnTo>
                  <a:pt x="131326" y="340727"/>
                </a:lnTo>
                <a:lnTo>
                  <a:pt x="167131" y="368046"/>
                </a:lnTo>
                <a:lnTo>
                  <a:pt x="148625" y="348882"/>
                </a:lnTo>
                <a:lnTo>
                  <a:pt x="103854" y="286273"/>
                </a:lnTo>
                <a:lnTo>
                  <a:pt x="48938" y="172539"/>
                </a:lnTo>
                <a:lnTo>
                  <a:pt x="0" y="0"/>
                </a:lnTo>
                <a:close/>
              </a:path>
            </a:pathLst>
          </a:custGeom>
          <a:solidFill>
            <a:srgbClr val="6D401A"/>
          </a:solidFill>
        </p:spPr>
        <p:txBody>
          <a:bodyPr wrap="square" lIns="0" tIns="0" rIns="0" bIns="0" rtlCol="0"/>
          <a:lstStyle/>
          <a:p>
            <a:endParaRPr/>
          </a:p>
        </p:txBody>
      </p:sp>
      <p:sp>
        <p:nvSpPr>
          <p:cNvPr id="56" name="bk object 56"/>
          <p:cNvSpPr/>
          <p:nvPr/>
        </p:nvSpPr>
        <p:spPr>
          <a:xfrm>
            <a:off x="11264265" y="525144"/>
            <a:ext cx="253618" cy="93171"/>
          </a:xfrm>
          <a:prstGeom prst="rect">
            <a:avLst/>
          </a:prstGeom>
          <a:blipFill>
            <a:blip r:embed="rId8" cstate="print"/>
            <a:stretch>
              <a:fillRect/>
            </a:stretch>
          </a:blipFill>
        </p:spPr>
        <p:txBody>
          <a:bodyPr wrap="square" lIns="0" tIns="0" rIns="0" bIns="0" rtlCol="0"/>
          <a:lstStyle/>
          <a:p>
            <a:endParaRPr/>
          </a:p>
        </p:txBody>
      </p:sp>
      <p:sp>
        <p:nvSpPr>
          <p:cNvPr id="57" name="bk object 57"/>
          <p:cNvSpPr/>
          <p:nvPr/>
        </p:nvSpPr>
        <p:spPr>
          <a:xfrm>
            <a:off x="11402186" y="674623"/>
            <a:ext cx="156845" cy="48260"/>
          </a:xfrm>
          <a:custGeom>
            <a:avLst/>
            <a:gdLst/>
            <a:ahLst/>
            <a:cxnLst/>
            <a:rect l="l" t="t" r="r" b="b"/>
            <a:pathLst>
              <a:path w="156845" h="48259">
                <a:moveTo>
                  <a:pt x="147395" y="6833"/>
                </a:moveTo>
                <a:lnTo>
                  <a:pt x="120570" y="21447"/>
                </a:lnTo>
                <a:lnTo>
                  <a:pt x="72078" y="37451"/>
                </a:lnTo>
                <a:lnTo>
                  <a:pt x="0" y="47371"/>
                </a:lnTo>
                <a:lnTo>
                  <a:pt x="26822" y="47898"/>
                </a:lnTo>
                <a:lnTo>
                  <a:pt x="72564" y="41783"/>
                </a:lnTo>
                <a:lnTo>
                  <a:pt x="121140" y="26618"/>
                </a:lnTo>
                <a:lnTo>
                  <a:pt x="147395" y="6833"/>
                </a:lnTo>
                <a:close/>
              </a:path>
              <a:path w="156845" h="48259">
                <a:moveTo>
                  <a:pt x="156464" y="0"/>
                </a:moveTo>
                <a:lnTo>
                  <a:pt x="147395" y="6833"/>
                </a:lnTo>
                <a:lnTo>
                  <a:pt x="147893" y="6562"/>
                </a:lnTo>
                <a:lnTo>
                  <a:pt x="156464" y="0"/>
                </a:lnTo>
                <a:close/>
              </a:path>
            </a:pathLst>
          </a:custGeom>
          <a:solidFill>
            <a:srgbClr val="6D401A"/>
          </a:solidFill>
        </p:spPr>
        <p:txBody>
          <a:bodyPr wrap="square" lIns="0" tIns="0" rIns="0" bIns="0" rtlCol="0"/>
          <a:lstStyle/>
          <a:p>
            <a:endParaRPr/>
          </a:p>
        </p:txBody>
      </p:sp>
      <p:sp>
        <p:nvSpPr>
          <p:cNvPr id="58" name="bk object 58"/>
          <p:cNvSpPr/>
          <p:nvPr/>
        </p:nvSpPr>
        <p:spPr>
          <a:xfrm>
            <a:off x="11563350" y="366902"/>
            <a:ext cx="195960" cy="294639"/>
          </a:xfrm>
          <a:prstGeom prst="rect">
            <a:avLst/>
          </a:prstGeom>
          <a:blipFill>
            <a:blip r:embed="rId9" cstate="print"/>
            <a:stretch>
              <a:fillRect/>
            </a:stretch>
          </a:blipFill>
        </p:spPr>
        <p:txBody>
          <a:bodyPr wrap="square" lIns="0" tIns="0" rIns="0" bIns="0" rtlCol="0"/>
          <a:lstStyle/>
          <a:p>
            <a:endParaRPr/>
          </a:p>
        </p:txBody>
      </p:sp>
      <p:sp>
        <p:nvSpPr>
          <p:cNvPr id="59" name="bk object 59"/>
          <p:cNvSpPr/>
          <p:nvPr/>
        </p:nvSpPr>
        <p:spPr>
          <a:xfrm>
            <a:off x="11564111" y="724662"/>
            <a:ext cx="45720" cy="151130"/>
          </a:xfrm>
          <a:custGeom>
            <a:avLst/>
            <a:gdLst/>
            <a:ahLst/>
            <a:cxnLst/>
            <a:rect l="l" t="t" r="r" b="b"/>
            <a:pathLst>
              <a:path w="45720" h="151130">
                <a:moveTo>
                  <a:pt x="4953" y="0"/>
                </a:moveTo>
                <a:lnTo>
                  <a:pt x="10292" y="5794"/>
                </a:lnTo>
                <a:lnTo>
                  <a:pt x="21955" y="21494"/>
                </a:lnTo>
                <a:lnTo>
                  <a:pt x="33402" y="44576"/>
                </a:lnTo>
                <a:lnTo>
                  <a:pt x="38100" y="72516"/>
                </a:lnTo>
                <a:lnTo>
                  <a:pt x="30861" y="100169"/>
                </a:lnTo>
                <a:lnTo>
                  <a:pt x="17907" y="123237"/>
                </a:lnTo>
                <a:lnTo>
                  <a:pt x="5524" y="139043"/>
                </a:lnTo>
                <a:lnTo>
                  <a:pt x="0" y="144907"/>
                </a:lnTo>
                <a:lnTo>
                  <a:pt x="15494" y="150875"/>
                </a:lnTo>
                <a:lnTo>
                  <a:pt x="19050" y="148971"/>
                </a:lnTo>
                <a:lnTo>
                  <a:pt x="45668" y="92483"/>
                </a:lnTo>
                <a:lnTo>
                  <a:pt x="42068" y="45974"/>
                </a:lnTo>
                <a:lnTo>
                  <a:pt x="26515" y="14418"/>
                </a:lnTo>
                <a:lnTo>
                  <a:pt x="17272" y="2793"/>
                </a:lnTo>
                <a:lnTo>
                  <a:pt x="4953" y="0"/>
                </a:lnTo>
                <a:close/>
              </a:path>
            </a:pathLst>
          </a:custGeom>
          <a:solidFill>
            <a:srgbClr val="925421"/>
          </a:solidFill>
        </p:spPr>
        <p:txBody>
          <a:bodyPr wrap="square" lIns="0" tIns="0" rIns="0" bIns="0" rtlCol="0"/>
          <a:lstStyle/>
          <a:p>
            <a:endParaRPr/>
          </a:p>
        </p:txBody>
      </p:sp>
      <p:sp>
        <p:nvSpPr>
          <p:cNvPr id="60" name="bk object 60"/>
          <p:cNvSpPr/>
          <p:nvPr/>
        </p:nvSpPr>
        <p:spPr>
          <a:xfrm>
            <a:off x="11172015" y="3790188"/>
            <a:ext cx="133350" cy="306705"/>
          </a:xfrm>
          <a:custGeom>
            <a:avLst/>
            <a:gdLst/>
            <a:ahLst/>
            <a:cxnLst/>
            <a:rect l="l" t="t" r="r" b="b"/>
            <a:pathLst>
              <a:path w="133350" h="306704">
                <a:moveTo>
                  <a:pt x="56943" y="0"/>
                </a:moveTo>
                <a:lnTo>
                  <a:pt x="28495" y="12573"/>
                </a:lnTo>
                <a:lnTo>
                  <a:pt x="15730" y="40253"/>
                </a:lnTo>
                <a:lnTo>
                  <a:pt x="0" y="110855"/>
                </a:lnTo>
                <a:lnTo>
                  <a:pt x="15154" y="205722"/>
                </a:lnTo>
                <a:lnTo>
                  <a:pt x="95043" y="306197"/>
                </a:lnTo>
                <a:lnTo>
                  <a:pt x="104995" y="305075"/>
                </a:lnTo>
                <a:lnTo>
                  <a:pt x="117601" y="299513"/>
                </a:lnTo>
                <a:lnTo>
                  <a:pt x="128422" y="293356"/>
                </a:lnTo>
                <a:lnTo>
                  <a:pt x="133016" y="290449"/>
                </a:lnTo>
                <a:lnTo>
                  <a:pt x="118818" y="281318"/>
                </a:lnTo>
                <a:lnTo>
                  <a:pt x="85915" y="255317"/>
                </a:lnTo>
                <a:lnTo>
                  <a:pt x="48845" y="214528"/>
                </a:lnTo>
                <a:lnTo>
                  <a:pt x="22145" y="161036"/>
                </a:lnTo>
                <a:lnTo>
                  <a:pt x="18260" y="105227"/>
                </a:lnTo>
                <a:lnTo>
                  <a:pt x="31257" y="53276"/>
                </a:lnTo>
                <a:lnTo>
                  <a:pt x="48398" y="14946"/>
                </a:lnTo>
                <a:lnTo>
                  <a:pt x="56943" y="0"/>
                </a:lnTo>
                <a:close/>
              </a:path>
            </a:pathLst>
          </a:custGeom>
          <a:solidFill>
            <a:srgbClr val="925421"/>
          </a:solidFill>
        </p:spPr>
        <p:txBody>
          <a:bodyPr wrap="square" lIns="0" tIns="0" rIns="0" bIns="0" rtlCol="0"/>
          <a:lstStyle/>
          <a:p>
            <a:endParaRPr/>
          </a:p>
        </p:txBody>
      </p:sp>
      <p:sp>
        <p:nvSpPr>
          <p:cNvPr id="61" name="bk object 6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68804" y="812897"/>
                </a:lnTo>
                <a:lnTo>
                  <a:pt x="304260" y="889968"/>
                </a:lnTo>
                <a:lnTo>
                  <a:pt x="420117" y="936202"/>
                </a:lnTo>
                <a:lnTo>
                  <a:pt x="469217" y="951610"/>
                </a:lnTo>
                <a:lnTo>
                  <a:pt x="485092" y="957960"/>
                </a:lnTo>
                <a:lnTo>
                  <a:pt x="503781" y="960473"/>
                </a:lnTo>
                <a:lnTo>
                  <a:pt x="551545" y="963866"/>
                </a:lnTo>
                <a:lnTo>
                  <a:pt x="615930" y="961925"/>
                </a:lnTo>
                <a:lnTo>
                  <a:pt x="684482" y="948435"/>
                </a:lnTo>
                <a:lnTo>
                  <a:pt x="748311" y="915826"/>
                </a:lnTo>
                <a:lnTo>
                  <a:pt x="796115" y="874918"/>
                </a:lnTo>
                <a:lnTo>
                  <a:pt x="826107" y="839940"/>
                </a:lnTo>
                <a:lnTo>
                  <a:pt x="836326" y="825369"/>
                </a:lnTo>
                <a:lnTo>
                  <a:pt x="823329" y="825369"/>
                </a:lnTo>
                <a:lnTo>
                  <a:pt x="790559" y="824737"/>
                </a:lnTo>
                <a:lnTo>
                  <a:pt x="748311" y="821154"/>
                </a:lnTo>
                <a:lnTo>
                  <a:pt x="706707" y="812545"/>
                </a:lnTo>
                <a:lnTo>
                  <a:pt x="859188" y="738933"/>
                </a:lnTo>
                <a:lnTo>
                  <a:pt x="928694" y="654430"/>
                </a:lnTo>
                <a:lnTo>
                  <a:pt x="193881" y="654430"/>
                </a:lnTo>
                <a:lnTo>
                  <a:pt x="19764" y="480567"/>
                </a:lnTo>
                <a:close/>
              </a:path>
              <a:path w="982345" h="963929">
                <a:moveTo>
                  <a:pt x="836501" y="825118"/>
                </a:moveTo>
                <a:lnTo>
                  <a:pt x="823329" y="825369"/>
                </a:lnTo>
                <a:lnTo>
                  <a:pt x="836326" y="825369"/>
                </a:lnTo>
                <a:lnTo>
                  <a:pt x="836501" y="825118"/>
                </a:lnTo>
                <a:close/>
              </a:path>
              <a:path w="982345" h="963929">
                <a:moveTo>
                  <a:pt x="212931" y="85343"/>
                </a:moveTo>
                <a:lnTo>
                  <a:pt x="167497" y="130724"/>
                </a:lnTo>
                <a:lnTo>
                  <a:pt x="133810" y="183387"/>
                </a:lnTo>
                <a:lnTo>
                  <a:pt x="104459" y="326318"/>
                </a:lnTo>
                <a:lnTo>
                  <a:pt x="129423" y="480567"/>
                </a:lnTo>
                <a:lnTo>
                  <a:pt x="171582" y="603940"/>
                </a:lnTo>
                <a:lnTo>
                  <a:pt x="193881" y="654430"/>
                </a:lnTo>
                <a:lnTo>
                  <a:pt x="928694" y="654430"/>
                </a:lnTo>
                <a:lnTo>
                  <a:pt x="941673" y="638651"/>
                </a:lnTo>
                <a:lnTo>
                  <a:pt x="975508" y="550227"/>
                </a:lnTo>
                <a:lnTo>
                  <a:pt x="976065" y="546988"/>
                </a:lnTo>
                <a:lnTo>
                  <a:pt x="614886" y="546988"/>
                </a:lnTo>
                <a:lnTo>
                  <a:pt x="686659" y="379349"/>
                </a:lnTo>
                <a:lnTo>
                  <a:pt x="358473" y="379349"/>
                </a:lnTo>
                <a:lnTo>
                  <a:pt x="310389" y="297406"/>
                </a:lnTo>
                <a:lnTo>
                  <a:pt x="263175" y="200342"/>
                </a:lnTo>
                <a:lnTo>
                  <a:pt x="227224" y="119280"/>
                </a:lnTo>
                <a:lnTo>
                  <a:pt x="212931" y="85343"/>
                </a:lnTo>
                <a:close/>
              </a:path>
              <a:path w="982345" h="963929">
                <a:moveTo>
                  <a:pt x="982043" y="512190"/>
                </a:moveTo>
                <a:lnTo>
                  <a:pt x="614886" y="546988"/>
                </a:lnTo>
                <a:lnTo>
                  <a:pt x="976065"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62" name="bk object 62"/>
          <p:cNvSpPr/>
          <p:nvPr/>
        </p:nvSpPr>
        <p:spPr>
          <a:xfrm>
            <a:off x="10890504" y="3037332"/>
            <a:ext cx="870585" cy="840105"/>
          </a:xfrm>
          <a:custGeom>
            <a:avLst/>
            <a:gdLst/>
            <a:ahLst/>
            <a:cxnLst/>
            <a:rect l="l" t="t" r="r" b="b"/>
            <a:pathLst>
              <a:path w="870584" h="840104">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373941" y="816929"/>
                </a:lnTo>
                <a:lnTo>
                  <a:pt x="484901" y="839644"/>
                </a:lnTo>
                <a:lnTo>
                  <a:pt x="608935" y="839856"/>
                </a:lnTo>
                <a:lnTo>
                  <a:pt x="696214" y="786764"/>
                </a:lnTo>
                <a:lnTo>
                  <a:pt x="631263" y="785014"/>
                </a:lnTo>
                <a:lnTo>
                  <a:pt x="577897" y="765809"/>
                </a:lnTo>
                <a:lnTo>
                  <a:pt x="541748" y="743652"/>
                </a:lnTo>
                <a:lnTo>
                  <a:pt x="528447" y="733043"/>
                </a:lnTo>
                <a:lnTo>
                  <a:pt x="574274" y="716843"/>
                </a:lnTo>
                <a:lnTo>
                  <a:pt x="679132" y="669829"/>
                </a:lnTo>
                <a:lnTo>
                  <a:pt x="751358" y="622426"/>
                </a:lnTo>
                <a:lnTo>
                  <a:pt x="180340" y="622426"/>
                </a:lnTo>
                <a:lnTo>
                  <a:pt x="127248" y="609472"/>
                </a:lnTo>
                <a:lnTo>
                  <a:pt x="80692" y="582898"/>
                </a:lnTo>
                <a:lnTo>
                  <a:pt x="38875" y="546846"/>
                </a:lnTo>
                <a:lnTo>
                  <a:pt x="0" y="505459"/>
                </a:lnTo>
                <a:close/>
              </a:path>
              <a:path w="870584" h="840104">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51358" y="622426"/>
                </a:lnTo>
                <a:lnTo>
                  <a:pt x="794087" y="594383"/>
                </a:lnTo>
                <a:lnTo>
                  <a:pt x="851250" y="518159"/>
                </a:lnTo>
                <a:lnTo>
                  <a:pt x="499999" y="518159"/>
                </a:lnTo>
                <a:lnTo>
                  <a:pt x="519380" y="462968"/>
                </a:lnTo>
                <a:lnTo>
                  <a:pt x="544650" y="394969"/>
                </a:lnTo>
                <a:lnTo>
                  <a:pt x="306959" y="394969"/>
                </a:lnTo>
                <a:lnTo>
                  <a:pt x="276409" y="367989"/>
                </a:lnTo>
                <a:lnTo>
                  <a:pt x="245367" y="327802"/>
                </a:lnTo>
                <a:lnTo>
                  <a:pt x="215459" y="278870"/>
                </a:lnTo>
                <a:lnTo>
                  <a:pt x="188048" y="225231"/>
                </a:lnTo>
                <a:lnTo>
                  <a:pt x="164674" y="171205"/>
                </a:lnTo>
                <a:lnTo>
                  <a:pt x="146832" y="121043"/>
                </a:lnTo>
                <a:lnTo>
                  <a:pt x="136017" y="78993"/>
                </a:lnTo>
                <a:close/>
              </a:path>
              <a:path w="870584" h="840104">
                <a:moveTo>
                  <a:pt x="870203" y="492887"/>
                </a:moveTo>
                <a:lnTo>
                  <a:pt x="760281" y="506158"/>
                </a:lnTo>
                <a:lnTo>
                  <a:pt x="638810" y="513810"/>
                </a:lnTo>
                <a:lnTo>
                  <a:pt x="540484" y="517318"/>
                </a:lnTo>
                <a:lnTo>
                  <a:pt x="499999" y="518159"/>
                </a:lnTo>
                <a:lnTo>
                  <a:pt x="851250" y="518159"/>
                </a:lnTo>
                <a:lnTo>
                  <a:pt x="870203" y="492887"/>
                </a:lnTo>
                <a:close/>
              </a:path>
              <a:path w="870584" h="840104">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4650" y="394969"/>
                </a:lnTo>
                <a:lnTo>
                  <a:pt x="569610" y="327802"/>
                </a:lnTo>
                <a:lnTo>
                  <a:pt x="638819" y="158275"/>
                </a:lnTo>
                <a:lnTo>
                  <a:pt x="715137" y="0"/>
                </a:lnTo>
                <a:close/>
              </a:path>
            </a:pathLst>
          </a:custGeom>
          <a:solidFill>
            <a:srgbClr val="AEAE51"/>
          </a:solidFill>
        </p:spPr>
        <p:txBody>
          <a:bodyPr wrap="square" lIns="0" tIns="0" rIns="0" bIns="0" rtlCol="0"/>
          <a:lstStyle/>
          <a:p>
            <a:endParaRPr/>
          </a:p>
        </p:txBody>
      </p:sp>
      <p:sp>
        <p:nvSpPr>
          <p:cNvPr id="63" name="bk object 63"/>
          <p:cNvSpPr/>
          <p:nvPr/>
        </p:nvSpPr>
        <p:spPr>
          <a:xfrm>
            <a:off x="11206151" y="3230879"/>
            <a:ext cx="243840" cy="574675"/>
          </a:xfrm>
          <a:custGeom>
            <a:avLst/>
            <a:gdLst/>
            <a:ahLst/>
            <a:cxnLst/>
            <a:rect l="l" t="t" r="r" b="b"/>
            <a:pathLst>
              <a:path w="243840" h="574675">
                <a:moveTo>
                  <a:pt x="243660" y="0"/>
                </a:moveTo>
                <a:lnTo>
                  <a:pt x="208928" y="37550"/>
                </a:lnTo>
                <a:lnTo>
                  <a:pt x="184959" y="69512"/>
                </a:lnTo>
                <a:lnTo>
                  <a:pt x="158285" y="108597"/>
                </a:lnTo>
                <a:lnTo>
                  <a:pt x="130175" y="153554"/>
                </a:lnTo>
                <a:lnTo>
                  <a:pt x="101902" y="203134"/>
                </a:lnTo>
                <a:lnTo>
                  <a:pt x="74735" y="256085"/>
                </a:lnTo>
                <a:lnTo>
                  <a:pt x="49947" y="311156"/>
                </a:lnTo>
                <a:lnTo>
                  <a:pt x="28808" y="367098"/>
                </a:lnTo>
                <a:lnTo>
                  <a:pt x="12590" y="422658"/>
                </a:lnTo>
                <a:lnTo>
                  <a:pt x="2563" y="476587"/>
                </a:lnTo>
                <a:lnTo>
                  <a:pt x="0" y="527634"/>
                </a:lnTo>
                <a:lnTo>
                  <a:pt x="6170" y="574548"/>
                </a:lnTo>
                <a:lnTo>
                  <a:pt x="8095" y="534048"/>
                </a:lnTo>
                <a:lnTo>
                  <a:pt x="31094" y="418671"/>
                </a:lnTo>
                <a:lnTo>
                  <a:pt x="101003" y="237595"/>
                </a:lnTo>
                <a:lnTo>
                  <a:pt x="243660" y="0"/>
                </a:lnTo>
                <a:close/>
              </a:path>
            </a:pathLst>
          </a:custGeom>
          <a:solidFill>
            <a:srgbClr val="6F8638"/>
          </a:solidFill>
        </p:spPr>
        <p:txBody>
          <a:bodyPr wrap="square" lIns="0" tIns="0" rIns="0" bIns="0" rtlCol="0"/>
          <a:lstStyle/>
          <a:p>
            <a:endParaRPr/>
          </a:p>
        </p:txBody>
      </p:sp>
      <p:sp>
        <p:nvSpPr>
          <p:cNvPr id="64" name="bk object 64"/>
          <p:cNvSpPr/>
          <p:nvPr/>
        </p:nvSpPr>
        <p:spPr>
          <a:xfrm>
            <a:off x="11035538" y="3279647"/>
            <a:ext cx="164465" cy="376555"/>
          </a:xfrm>
          <a:custGeom>
            <a:avLst/>
            <a:gdLst/>
            <a:ahLst/>
            <a:cxnLst/>
            <a:rect l="l" t="t" r="r" b="b"/>
            <a:pathLst>
              <a:path w="164465" h="376554">
                <a:moveTo>
                  <a:pt x="0" y="0"/>
                </a:moveTo>
                <a:lnTo>
                  <a:pt x="5066" y="58092"/>
                </a:lnTo>
                <a:lnTo>
                  <a:pt x="14496" y="103236"/>
                </a:lnTo>
                <a:lnTo>
                  <a:pt x="28454" y="154392"/>
                </a:lnTo>
                <a:lnTo>
                  <a:pt x="46888" y="208018"/>
                </a:lnTo>
                <a:lnTo>
                  <a:pt x="69746" y="260575"/>
                </a:lnTo>
                <a:lnTo>
                  <a:pt x="96975" y="308523"/>
                </a:lnTo>
                <a:lnTo>
                  <a:pt x="128523" y="348320"/>
                </a:lnTo>
                <a:lnTo>
                  <a:pt x="164337" y="376427"/>
                </a:lnTo>
                <a:lnTo>
                  <a:pt x="145768" y="356758"/>
                </a:lnTo>
                <a:lnTo>
                  <a:pt x="101123" y="292608"/>
                </a:lnTo>
                <a:lnTo>
                  <a:pt x="47001" y="176260"/>
                </a:lnTo>
                <a:lnTo>
                  <a:pt x="0" y="0"/>
                </a:lnTo>
                <a:close/>
              </a:path>
            </a:pathLst>
          </a:custGeom>
          <a:solidFill>
            <a:srgbClr val="6F8638"/>
          </a:solidFill>
        </p:spPr>
        <p:txBody>
          <a:bodyPr wrap="square" lIns="0" tIns="0" rIns="0" bIns="0" rtlCol="0"/>
          <a:lstStyle/>
          <a:p>
            <a:endParaRPr/>
          </a:p>
        </p:txBody>
      </p:sp>
      <p:sp>
        <p:nvSpPr>
          <p:cNvPr id="65" name="bk object 65"/>
          <p:cNvSpPr/>
          <p:nvPr/>
        </p:nvSpPr>
        <p:spPr>
          <a:xfrm>
            <a:off x="10940795" y="3634740"/>
            <a:ext cx="217931" cy="126111"/>
          </a:xfrm>
          <a:prstGeom prst="rect">
            <a:avLst/>
          </a:prstGeom>
          <a:blipFill>
            <a:blip r:embed="rId10" cstate="print"/>
            <a:stretch>
              <a:fillRect/>
            </a:stretch>
          </a:blipFill>
        </p:spPr>
        <p:txBody>
          <a:bodyPr wrap="square" lIns="0" tIns="0" rIns="0" bIns="0" rtlCol="0"/>
          <a:lstStyle/>
          <a:p>
            <a:endParaRPr/>
          </a:p>
        </p:txBody>
      </p:sp>
      <p:sp>
        <p:nvSpPr>
          <p:cNvPr id="66" name="bk object 66"/>
          <p:cNvSpPr/>
          <p:nvPr/>
        </p:nvSpPr>
        <p:spPr>
          <a:xfrm>
            <a:off x="11237976" y="3773423"/>
            <a:ext cx="236220" cy="74143"/>
          </a:xfrm>
          <a:prstGeom prst="rect">
            <a:avLst/>
          </a:prstGeom>
          <a:blipFill>
            <a:blip r:embed="rId11" cstate="print"/>
            <a:stretch>
              <a:fillRect/>
            </a:stretch>
          </a:blipFill>
        </p:spPr>
        <p:txBody>
          <a:bodyPr wrap="square" lIns="0" tIns="0" rIns="0" bIns="0" rtlCol="0"/>
          <a:lstStyle/>
          <a:p>
            <a:endParaRPr/>
          </a:p>
        </p:txBody>
      </p:sp>
      <p:sp>
        <p:nvSpPr>
          <p:cNvPr id="67" name="bk object 67"/>
          <p:cNvSpPr/>
          <p:nvPr/>
        </p:nvSpPr>
        <p:spPr>
          <a:xfrm>
            <a:off x="11263883" y="3598164"/>
            <a:ext cx="401320" cy="107950"/>
          </a:xfrm>
          <a:custGeom>
            <a:avLst/>
            <a:gdLst/>
            <a:ahLst/>
            <a:cxnLst/>
            <a:rect l="l" t="t" r="r" b="b"/>
            <a:pathLst>
              <a:path w="401320" h="107950">
                <a:moveTo>
                  <a:pt x="0" y="94361"/>
                </a:moveTo>
                <a:lnTo>
                  <a:pt x="45220" y="106243"/>
                </a:lnTo>
                <a:lnTo>
                  <a:pt x="96934" y="107644"/>
                </a:lnTo>
                <a:lnTo>
                  <a:pt x="152287" y="100659"/>
                </a:lnTo>
                <a:lnTo>
                  <a:pt x="168312" y="96869"/>
                </a:lnTo>
                <a:lnTo>
                  <a:pt x="27122" y="96869"/>
                </a:lnTo>
                <a:lnTo>
                  <a:pt x="0" y="94361"/>
                </a:lnTo>
                <a:close/>
              </a:path>
              <a:path w="401320" h="107950">
                <a:moveTo>
                  <a:pt x="400812" y="0"/>
                </a:moveTo>
                <a:lnTo>
                  <a:pt x="231671" y="66500"/>
                </a:lnTo>
                <a:lnTo>
                  <a:pt x="105727" y="93186"/>
                </a:lnTo>
                <a:lnTo>
                  <a:pt x="27122" y="96869"/>
                </a:lnTo>
                <a:lnTo>
                  <a:pt x="168312" y="96869"/>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400" b="1" i="0">
                <a:solidFill>
                  <a:schemeClr val="tx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Cambria"/>
                <a:cs typeface="Cambri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4" name="Holder 4"/>
          <p:cNvSpPr>
            <a:spLocks noGrp="1"/>
          </p:cNvSpPr>
          <p:nvPr>
            <p:ph type="dt" sz="half" idx="6"/>
          </p:nvPr>
        </p:nvSpPr>
        <p:spPr/>
        <p:txBody>
          <a:bodyPr lIns="0" tIns="0" rIns="0" bIns="0"/>
          <a:lstStyle>
            <a:lvl1pPr>
              <a:defRPr sz="1200" b="0" i="0">
                <a:solidFill>
                  <a:schemeClr val="tx1"/>
                </a:solidFill>
                <a:latin typeface="Cambria"/>
                <a:cs typeface="Cambria"/>
              </a:defRPr>
            </a:lvl1pPr>
          </a:lstStyle>
          <a:p>
            <a:pPr marL="12700">
              <a:lnSpc>
                <a:spcPct val="100000"/>
              </a:lnSpc>
              <a:spcBef>
                <a:spcPts val="40"/>
              </a:spcBef>
            </a:pPr>
            <a:r>
              <a:rPr spc="-10" dirty="0"/>
              <a:t>11/23/2018</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Cambria"/>
                <a:cs typeface="Cambria"/>
              </a:defRPr>
            </a:lvl1pPr>
          </a:lstStyle>
          <a:p>
            <a:pPr marL="25400">
              <a:lnSpc>
                <a:spcPct val="100000"/>
              </a:lnSpc>
              <a:spcBef>
                <a:spcPts val="40"/>
              </a:spcBef>
            </a:pPr>
            <a:fld id="{81D60167-4931-47E6-BA6A-407CBD079E47}" type="slidenum">
              <a:rPr dirty="0"/>
              <a:pPr marL="25400">
                <a:lnSpc>
                  <a:spcPct val="100000"/>
                </a:lnSpc>
                <a:spcBef>
                  <a:spcPts val="40"/>
                </a:spcBef>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8761476" y="5521438"/>
            <a:ext cx="3429000" cy="1336675"/>
          </a:xfrm>
          <a:custGeom>
            <a:avLst/>
            <a:gdLst/>
            <a:ahLst/>
            <a:cxnLst/>
            <a:rect l="l" t="t" r="r" b="b"/>
            <a:pathLst>
              <a:path w="3429000" h="1336675">
                <a:moveTo>
                  <a:pt x="3191685" y="0"/>
                </a:moveTo>
                <a:lnTo>
                  <a:pt x="3094101" y="521"/>
                </a:lnTo>
                <a:lnTo>
                  <a:pt x="3042948" y="1945"/>
                </a:lnTo>
                <a:lnTo>
                  <a:pt x="2991424" y="3902"/>
                </a:lnTo>
                <a:lnTo>
                  <a:pt x="2887348" y="9382"/>
                </a:lnTo>
                <a:lnTo>
                  <a:pt x="2782052" y="16897"/>
                </a:lnTo>
                <a:lnTo>
                  <a:pt x="2675714" y="26381"/>
                </a:lnTo>
                <a:lnTo>
                  <a:pt x="2568513" y="37770"/>
                </a:lnTo>
                <a:lnTo>
                  <a:pt x="2460626" y="50999"/>
                </a:lnTo>
                <a:lnTo>
                  <a:pt x="2352233" y="66003"/>
                </a:lnTo>
                <a:lnTo>
                  <a:pt x="2243512" y="82718"/>
                </a:lnTo>
                <a:lnTo>
                  <a:pt x="2134642" y="101078"/>
                </a:lnTo>
                <a:lnTo>
                  <a:pt x="2025801" y="121018"/>
                </a:lnTo>
                <a:lnTo>
                  <a:pt x="1917167" y="142475"/>
                </a:lnTo>
                <a:lnTo>
                  <a:pt x="1808920" y="165383"/>
                </a:lnTo>
                <a:lnTo>
                  <a:pt x="1701237" y="189676"/>
                </a:lnTo>
                <a:lnTo>
                  <a:pt x="1594298" y="215292"/>
                </a:lnTo>
                <a:lnTo>
                  <a:pt x="1488280" y="242164"/>
                </a:lnTo>
                <a:lnTo>
                  <a:pt x="1383363" y="270228"/>
                </a:lnTo>
                <a:lnTo>
                  <a:pt x="1279724" y="299418"/>
                </a:lnTo>
                <a:lnTo>
                  <a:pt x="1177543" y="329671"/>
                </a:lnTo>
                <a:lnTo>
                  <a:pt x="1076998" y="360922"/>
                </a:lnTo>
                <a:lnTo>
                  <a:pt x="978267" y="393105"/>
                </a:lnTo>
                <a:lnTo>
                  <a:pt x="881529" y="426155"/>
                </a:lnTo>
                <a:lnTo>
                  <a:pt x="786962" y="460009"/>
                </a:lnTo>
                <a:lnTo>
                  <a:pt x="694745" y="494601"/>
                </a:lnTo>
                <a:lnTo>
                  <a:pt x="605057" y="529866"/>
                </a:lnTo>
                <a:lnTo>
                  <a:pt x="518076" y="565739"/>
                </a:lnTo>
                <a:lnTo>
                  <a:pt x="475656" y="583884"/>
                </a:lnTo>
                <a:lnTo>
                  <a:pt x="433980" y="602156"/>
                </a:lnTo>
                <a:lnTo>
                  <a:pt x="393070" y="620548"/>
                </a:lnTo>
                <a:lnTo>
                  <a:pt x="352949" y="639052"/>
                </a:lnTo>
                <a:lnTo>
                  <a:pt x="313638" y="657660"/>
                </a:lnTo>
                <a:lnTo>
                  <a:pt x="275160" y="676362"/>
                </a:lnTo>
                <a:lnTo>
                  <a:pt x="237537" y="695152"/>
                </a:lnTo>
                <a:lnTo>
                  <a:pt x="200792" y="714022"/>
                </a:lnTo>
                <a:lnTo>
                  <a:pt x="164946" y="732962"/>
                </a:lnTo>
                <a:lnTo>
                  <a:pt x="130023" y="751965"/>
                </a:lnTo>
                <a:lnTo>
                  <a:pt x="96045" y="771023"/>
                </a:lnTo>
                <a:lnTo>
                  <a:pt x="63033" y="790128"/>
                </a:lnTo>
                <a:lnTo>
                  <a:pt x="0" y="828447"/>
                </a:lnTo>
                <a:lnTo>
                  <a:pt x="296838" y="886513"/>
                </a:lnTo>
                <a:lnTo>
                  <a:pt x="2440940" y="1336561"/>
                </a:lnTo>
                <a:lnTo>
                  <a:pt x="3429000" y="1336561"/>
                </a:lnTo>
                <a:lnTo>
                  <a:pt x="3429000" y="6744"/>
                </a:lnTo>
                <a:lnTo>
                  <a:pt x="3382430" y="4360"/>
                </a:lnTo>
                <a:lnTo>
                  <a:pt x="3335380" y="2522"/>
                </a:lnTo>
                <a:lnTo>
                  <a:pt x="3287884" y="1202"/>
                </a:lnTo>
                <a:lnTo>
                  <a:pt x="3191685" y="0"/>
                </a:lnTo>
                <a:close/>
              </a:path>
            </a:pathLst>
          </a:custGeom>
          <a:solidFill>
            <a:srgbClr val="AEAE51"/>
          </a:solidFill>
        </p:spPr>
        <p:txBody>
          <a:bodyPr wrap="square" lIns="0" tIns="0" rIns="0" bIns="0" rtlCol="0"/>
          <a:lstStyle/>
          <a:p>
            <a:endParaRPr/>
          </a:p>
        </p:txBody>
      </p:sp>
      <p:sp>
        <p:nvSpPr>
          <p:cNvPr id="18" name="bk object 18"/>
          <p:cNvSpPr/>
          <p:nvPr/>
        </p:nvSpPr>
        <p:spPr>
          <a:xfrm>
            <a:off x="0" y="5652520"/>
            <a:ext cx="11414760" cy="1205865"/>
          </a:xfrm>
          <a:custGeom>
            <a:avLst/>
            <a:gdLst/>
            <a:ahLst/>
            <a:cxnLst/>
            <a:rect l="l" t="t" r="r" b="b"/>
            <a:pathLst>
              <a:path w="11414760" h="1205865">
                <a:moveTo>
                  <a:pt x="3365833" y="0"/>
                </a:moveTo>
                <a:lnTo>
                  <a:pt x="3183890" y="529"/>
                </a:lnTo>
                <a:lnTo>
                  <a:pt x="2700098" y="8024"/>
                </a:lnTo>
                <a:lnTo>
                  <a:pt x="2235415" y="24069"/>
                </a:lnTo>
                <a:lnTo>
                  <a:pt x="1846106" y="44817"/>
                </a:lnTo>
                <a:lnTo>
                  <a:pt x="1474369" y="71554"/>
                </a:lnTo>
                <a:lnTo>
                  <a:pt x="1170766" y="99044"/>
                </a:lnTo>
                <a:lnTo>
                  <a:pt x="881948" y="130580"/>
                </a:lnTo>
                <a:lnTo>
                  <a:pt x="653184" y="159833"/>
                </a:lnTo>
                <a:lnTo>
                  <a:pt x="435788" y="191689"/>
                </a:lnTo>
                <a:lnTo>
                  <a:pt x="270393" y="218984"/>
                </a:lnTo>
                <a:lnTo>
                  <a:pt x="112850" y="247836"/>
                </a:lnTo>
                <a:lnTo>
                  <a:pt x="0" y="270467"/>
                </a:lnTo>
                <a:lnTo>
                  <a:pt x="0" y="1205479"/>
                </a:lnTo>
                <a:lnTo>
                  <a:pt x="11414760" y="1205479"/>
                </a:lnTo>
                <a:lnTo>
                  <a:pt x="11176369" y="1125694"/>
                </a:lnTo>
                <a:lnTo>
                  <a:pt x="10886712" y="1034036"/>
                </a:lnTo>
                <a:lnTo>
                  <a:pt x="10593464" y="946774"/>
                </a:lnTo>
                <a:lnTo>
                  <a:pt x="10296965" y="863840"/>
                </a:lnTo>
                <a:lnTo>
                  <a:pt x="9947397" y="772467"/>
                </a:lnTo>
                <a:lnTo>
                  <a:pt x="9594413" y="686793"/>
                </a:lnTo>
                <a:lnTo>
                  <a:pt x="9187514" y="595723"/>
                </a:lnTo>
                <a:lnTo>
                  <a:pt x="8777669" y="511804"/>
                </a:lnTo>
                <a:lnTo>
                  <a:pt x="8314081" y="425748"/>
                </a:lnTo>
                <a:lnTo>
                  <a:pt x="7848943" y="348323"/>
                </a:lnTo>
                <a:lnTo>
                  <a:pt x="7331706" y="272149"/>
                </a:lnTo>
                <a:lnTo>
                  <a:pt x="6815559" y="206052"/>
                </a:lnTo>
                <a:lnTo>
                  <a:pt x="6250942" y="144623"/>
                </a:lnTo>
                <a:lnTo>
                  <a:pt x="5691660" y="94615"/>
                </a:lnTo>
                <a:lnTo>
                  <a:pt x="5139819" y="55622"/>
                </a:lnTo>
                <a:lnTo>
                  <a:pt x="4548767" y="25173"/>
                </a:lnTo>
                <a:lnTo>
                  <a:pt x="3971806" y="6827"/>
                </a:lnTo>
                <a:lnTo>
                  <a:pt x="3411667" y="58"/>
                </a:lnTo>
                <a:lnTo>
                  <a:pt x="3365833" y="0"/>
                </a:lnTo>
                <a:close/>
              </a:path>
            </a:pathLst>
          </a:custGeom>
          <a:solidFill>
            <a:srgbClr val="C6CC62"/>
          </a:solidFill>
        </p:spPr>
        <p:txBody>
          <a:bodyPr wrap="square" lIns="0" tIns="0" rIns="0" bIns="0" rtlCol="0"/>
          <a:lstStyle/>
          <a:p>
            <a:endParaRPr/>
          </a:p>
        </p:txBody>
      </p:sp>
      <p:sp>
        <p:nvSpPr>
          <p:cNvPr id="19" name="bk object 19"/>
          <p:cNvSpPr/>
          <p:nvPr/>
        </p:nvSpPr>
        <p:spPr>
          <a:xfrm>
            <a:off x="0" y="5864373"/>
            <a:ext cx="11370310" cy="993775"/>
          </a:xfrm>
          <a:custGeom>
            <a:avLst/>
            <a:gdLst/>
            <a:ahLst/>
            <a:cxnLst/>
            <a:rect l="l" t="t" r="r" b="b"/>
            <a:pathLst>
              <a:path w="11370310" h="993775">
                <a:moveTo>
                  <a:pt x="3200531" y="0"/>
                </a:moveTo>
                <a:lnTo>
                  <a:pt x="3134413" y="101"/>
                </a:lnTo>
                <a:lnTo>
                  <a:pt x="2610278" y="6606"/>
                </a:lnTo>
                <a:lnTo>
                  <a:pt x="2160134" y="20951"/>
                </a:lnTo>
                <a:lnTo>
                  <a:pt x="1782025" y="40012"/>
                </a:lnTo>
                <a:lnTo>
                  <a:pt x="1412248" y="65602"/>
                </a:lnTo>
                <a:lnTo>
                  <a:pt x="1111283" y="92108"/>
                </a:lnTo>
                <a:lnTo>
                  <a:pt x="817548" y="123488"/>
                </a:lnTo>
                <a:lnTo>
                  <a:pt x="588206" y="152206"/>
                </a:lnTo>
                <a:lnTo>
                  <a:pt x="364247" y="184223"/>
                </a:lnTo>
                <a:lnTo>
                  <a:pt x="146008" y="219618"/>
                </a:lnTo>
                <a:lnTo>
                  <a:pt x="0" y="245879"/>
                </a:lnTo>
                <a:lnTo>
                  <a:pt x="11369977" y="993625"/>
                </a:lnTo>
                <a:lnTo>
                  <a:pt x="11289911" y="967198"/>
                </a:lnTo>
                <a:lnTo>
                  <a:pt x="11199877" y="939128"/>
                </a:lnTo>
                <a:lnTo>
                  <a:pt x="11071187" y="901432"/>
                </a:lnTo>
                <a:lnTo>
                  <a:pt x="10932927" y="863501"/>
                </a:lnTo>
                <a:lnTo>
                  <a:pt x="10747154" y="815880"/>
                </a:lnTo>
                <a:lnTo>
                  <a:pt x="10506105" y="758633"/>
                </a:lnTo>
                <a:lnTo>
                  <a:pt x="10201327" y="692045"/>
                </a:lnTo>
                <a:lnTo>
                  <a:pt x="9824154" y="616728"/>
                </a:lnTo>
                <a:lnTo>
                  <a:pt x="9313345" y="524688"/>
                </a:lnTo>
                <a:lnTo>
                  <a:pt x="8706827" y="427532"/>
                </a:lnTo>
                <a:lnTo>
                  <a:pt x="7999818" y="328310"/>
                </a:lnTo>
                <a:lnTo>
                  <a:pt x="7254306" y="238234"/>
                </a:lnTo>
                <a:lnTo>
                  <a:pt x="6479364" y="159446"/>
                </a:lnTo>
                <a:lnTo>
                  <a:pt x="5684066" y="94091"/>
                </a:lnTo>
                <a:lnTo>
                  <a:pt x="4944909" y="47812"/>
                </a:lnTo>
                <a:lnTo>
                  <a:pt x="4270602" y="18487"/>
                </a:lnTo>
                <a:lnTo>
                  <a:pt x="3666303" y="3535"/>
                </a:lnTo>
                <a:lnTo>
                  <a:pt x="3200531" y="0"/>
                </a:lnTo>
                <a:close/>
              </a:path>
            </a:pathLst>
          </a:custGeom>
          <a:solidFill>
            <a:srgbClr val="AEAE51"/>
          </a:solidFill>
        </p:spPr>
        <p:txBody>
          <a:bodyPr wrap="square" lIns="0" tIns="0" rIns="0" bIns="0" rtlCol="0"/>
          <a:lstStyle/>
          <a:p>
            <a:endParaRPr/>
          </a:p>
        </p:txBody>
      </p:sp>
      <p:sp>
        <p:nvSpPr>
          <p:cNvPr id="20" name="bk object 20"/>
          <p:cNvSpPr/>
          <p:nvPr/>
        </p:nvSpPr>
        <p:spPr>
          <a:xfrm>
            <a:off x="11993880" y="960119"/>
            <a:ext cx="61594" cy="113030"/>
          </a:xfrm>
          <a:custGeom>
            <a:avLst/>
            <a:gdLst/>
            <a:ahLst/>
            <a:cxnLst/>
            <a:rect l="l" t="t" r="r" b="b"/>
            <a:pathLst>
              <a:path w="61595" h="113030">
                <a:moveTo>
                  <a:pt x="46481" y="0"/>
                </a:moveTo>
                <a:lnTo>
                  <a:pt x="48591" y="6213"/>
                </a:lnTo>
                <a:lnTo>
                  <a:pt x="52308" y="22082"/>
                </a:lnTo>
                <a:lnTo>
                  <a:pt x="53715" y="43451"/>
                </a:lnTo>
                <a:lnTo>
                  <a:pt x="48895" y="66166"/>
                </a:lnTo>
                <a:lnTo>
                  <a:pt x="36111" y="85502"/>
                </a:lnTo>
                <a:lnTo>
                  <a:pt x="19875" y="99313"/>
                </a:lnTo>
                <a:lnTo>
                  <a:pt x="5925" y="107600"/>
                </a:lnTo>
                <a:lnTo>
                  <a:pt x="0" y="110362"/>
                </a:lnTo>
                <a:lnTo>
                  <a:pt x="9778" y="112775"/>
                </a:lnTo>
                <a:lnTo>
                  <a:pt x="20566" y="106908"/>
                </a:lnTo>
                <a:lnTo>
                  <a:pt x="42830" y="87931"/>
                </a:lnTo>
                <a:lnTo>
                  <a:pt x="61428" y="53786"/>
                </a:lnTo>
                <a:lnTo>
                  <a:pt x="61214" y="2412"/>
                </a:lnTo>
                <a:lnTo>
                  <a:pt x="46481" y="0"/>
                </a:lnTo>
                <a:close/>
              </a:path>
            </a:pathLst>
          </a:custGeom>
          <a:solidFill>
            <a:srgbClr val="CA7A29"/>
          </a:solidFill>
        </p:spPr>
        <p:txBody>
          <a:bodyPr wrap="square" lIns="0" tIns="0" rIns="0" bIns="0" rtlCol="0"/>
          <a:lstStyle/>
          <a:p>
            <a:endParaRPr/>
          </a:p>
        </p:txBody>
      </p:sp>
      <p:sp>
        <p:nvSpPr>
          <p:cNvPr id="21" name="bk object 21"/>
          <p:cNvSpPr/>
          <p:nvPr/>
        </p:nvSpPr>
        <p:spPr>
          <a:xfrm>
            <a:off x="11647931" y="954976"/>
            <a:ext cx="417195" cy="389890"/>
          </a:xfrm>
          <a:custGeom>
            <a:avLst/>
            <a:gdLst/>
            <a:ahLst/>
            <a:cxnLst/>
            <a:rect l="l" t="t" r="r" b="b"/>
            <a:pathLst>
              <a:path w="417195" h="389890">
                <a:moveTo>
                  <a:pt x="351688" y="261810"/>
                </a:moveTo>
                <a:lnTo>
                  <a:pt x="243840" y="261810"/>
                </a:lnTo>
                <a:lnTo>
                  <a:pt x="238634" y="299194"/>
                </a:lnTo>
                <a:lnTo>
                  <a:pt x="229536" y="340947"/>
                </a:lnTo>
                <a:lnTo>
                  <a:pt x="220890" y="374913"/>
                </a:lnTo>
                <a:lnTo>
                  <a:pt x="217043" y="388937"/>
                </a:lnTo>
                <a:lnTo>
                  <a:pt x="219519" y="389463"/>
                </a:lnTo>
                <a:lnTo>
                  <a:pt x="265811" y="379158"/>
                </a:lnTo>
                <a:lnTo>
                  <a:pt x="311271" y="341560"/>
                </a:lnTo>
                <a:lnTo>
                  <a:pt x="342312" y="287448"/>
                </a:lnTo>
                <a:lnTo>
                  <a:pt x="351688" y="261810"/>
                </a:lnTo>
                <a:close/>
              </a:path>
              <a:path w="417195" h="389890">
                <a:moveTo>
                  <a:pt x="415083" y="217741"/>
                </a:moveTo>
                <a:lnTo>
                  <a:pt x="365760" y="217741"/>
                </a:lnTo>
                <a:lnTo>
                  <a:pt x="373125" y="315531"/>
                </a:lnTo>
                <a:lnTo>
                  <a:pt x="378954" y="313969"/>
                </a:lnTo>
                <a:lnTo>
                  <a:pt x="392318" y="304847"/>
                </a:lnTo>
                <a:lnTo>
                  <a:pt x="407040" y="281509"/>
                </a:lnTo>
                <a:lnTo>
                  <a:pt x="416941" y="237299"/>
                </a:lnTo>
                <a:lnTo>
                  <a:pt x="415083" y="217741"/>
                </a:lnTo>
                <a:close/>
              </a:path>
              <a:path w="417195" h="389890">
                <a:moveTo>
                  <a:pt x="181357" y="29154"/>
                </a:moveTo>
                <a:lnTo>
                  <a:pt x="131333" y="38766"/>
                </a:lnTo>
                <a:lnTo>
                  <a:pt x="99145" y="56618"/>
                </a:lnTo>
                <a:lnTo>
                  <a:pt x="87757" y="66230"/>
                </a:lnTo>
                <a:lnTo>
                  <a:pt x="207264" y="146875"/>
                </a:lnTo>
                <a:lnTo>
                  <a:pt x="0" y="256857"/>
                </a:lnTo>
                <a:lnTo>
                  <a:pt x="50417" y="271377"/>
                </a:lnTo>
                <a:lnTo>
                  <a:pt x="87757" y="278955"/>
                </a:lnTo>
                <a:lnTo>
                  <a:pt x="133772" y="282795"/>
                </a:lnTo>
                <a:lnTo>
                  <a:pt x="181371" y="278622"/>
                </a:lnTo>
                <a:lnTo>
                  <a:pt x="221184" y="270329"/>
                </a:lnTo>
                <a:lnTo>
                  <a:pt x="243840" y="261810"/>
                </a:lnTo>
                <a:lnTo>
                  <a:pt x="351688" y="261810"/>
                </a:lnTo>
                <a:lnTo>
                  <a:pt x="360090" y="238837"/>
                </a:lnTo>
                <a:lnTo>
                  <a:pt x="365760" y="217741"/>
                </a:lnTo>
                <a:lnTo>
                  <a:pt x="415083" y="217741"/>
                </a:lnTo>
                <a:lnTo>
                  <a:pt x="411164" y="176488"/>
                </a:lnTo>
                <a:lnTo>
                  <a:pt x="388921" y="118856"/>
                </a:lnTo>
                <a:lnTo>
                  <a:pt x="364845" y="75868"/>
                </a:lnTo>
                <a:lnTo>
                  <a:pt x="353568" y="58991"/>
                </a:lnTo>
                <a:lnTo>
                  <a:pt x="348742" y="51625"/>
                </a:lnTo>
                <a:lnTo>
                  <a:pt x="343963" y="46434"/>
                </a:lnTo>
                <a:lnTo>
                  <a:pt x="341661" y="44259"/>
                </a:lnTo>
                <a:lnTo>
                  <a:pt x="246252" y="44259"/>
                </a:lnTo>
                <a:lnTo>
                  <a:pt x="181357" y="29154"/>
                </a:lnTo>
                <a:close/>
              </a:path>
              <a:path w="417195" h="389890">
                <a:moveTo>
                  <a:pt x="258699" y="0"/>
                </a:moveTo>
                <a:lnTo>
                  <a:pt x="233489" y="571"/>
                </a:lnTo>
                <a:lnTo>
                  <a:pt x="214661" y="3429"/>
                </a:lnTo>
                <a:lnTo>
                  <a:pt x="207264" y="5143"/>
                </a:lnTo>
                <a:lnTo>
                  <a:pt x="211641" y="8844"/>
                </a:lnTo>
                <a:lnTo>
                  <a:pt x="222186" y="18272"/>
                </a:lnTo>
                <a:lnTo>
                  <a:pt x="235017" y="30914"/>
                </a:lnTo>
                <a:lnTo>
                  <a:pt x="246252" y="44259"/>
                </a:lnTo>
                <a:lnTo>
                  <a:pt x="341661" y="44259"/>
                </a:lnTo>
                <a:lnTo>
                  <a:pt x="330708" y="33909"/>
                </a:lnTo>
                <a:lnTo>
                  <a:pt x="310594" y="18621"/>
                </a:lnTo>
                <a:lnTo>
                  <a:pt x="285242" y="5143"/>
                </a:lnTo>
                <a:lnTo>
                  <a:pt x="258699" y="0"/>
                </a:lnTo>
                <a:close/>
              </a:path>
            </a:pathLst>
          </a:custGeom>
          <a:solidFill>
            <a:srgbClr val="FFF7D2"/>
          </a:solidFill>
        </p:spPr>
        <p:txBody>
          <a:bodyPr wrap="square" lIns="0" tIns="0" rIns="0" bIns="0" rtlCol="0"/>
          <a:lstStyle/>
          <a:p>
            <a:endParaRPr/>
          </a:p>
        </p:txBody>
      </p:sp>
      <p:sp>
        <p:nvSpPr>
          <p:cNvPr id="22" name="bk object 22"/>
          <p:cNvSpPr/>
          <p:nvPr/>
        </p:nvSpPr>
        <p:spPr>
          <a:xfrm>
            <a:off x="11689080" y="969899"/>
            <a:ext cx="360045" cy="357505"/>
          </a:xfrm>
          <a:custGeom>
            <a:avLst/>
            <a:gdLst/>
            <a:ahLst/>
            <a:cxnLst/>
            <a:rect l="l" t="t" r="r" b="b"/>
            <a:pathLst>
              <a:path w="360045" h="357505">
                <a:moveTo>
                  <a:pt x="310197" y="217931"/>
                </a:moveTo>
                <a:lnTo>
                  <a:pt x="224917" y="217931"/>
                </a:lnTo>
                <a:lnTo>
                  <a:pt x="227210" y="247221"/>
                </a:lnTo>
                <a:lnTo>
                  <a:pt x="227164" y="248253"/>
                </a:lnTo>
                <a:lnTo>
                  <a:pt x="221551" y="286813"/>
                </a:lnTo>
                <a:lnTo>
                  <a:pt x="210808" y="326391"/>
                </a:lnTo>
                <a:lnTo>
                  <a:pt x="197993" y="357504"/>
                </a:lnTo>
                <a:lnTo>
                  <a:pt x="247323" y="325977"/>
                </a:lnTo>
                <a:lnTo>
                  <a:pt x="282201" y="282099"/>
                </a:lnTo>
                <a:lnTo>
                  <a:pt x="304630" y="235862"/>
                </a:lnTo>
                <a:lnTo>
                  <a:pt x="310197" y="217931"/>
                </a:lnTo>
                <a:close/>
              </a:path>
              <a:path w="360045" h="357505">
                <a:moveTo>
                  <a:pt x="356850" y="176275"/>
                </a:moveTo>
                <a:lnTo>
                  <a:pt x="320167" y="176275"/>
                </a:lnTo>
                <a:lnTo>
                  <a:pt x="333696" y="194133"/>
                </a:lnTo>
                <a:lnTo>
                  <a:pt x="341915" y="214264"/>
                </a:lnTo>
                <a:lnTo>
                  <a:pt x="345991" y="236229"/>
                </a:lnTo>
                <a:lnTo>
                  <a:pt x="347091" y="259587"/>
                </a:lnTo>
                <a:lnTo>
                  <a:pt x="359820" y="222458"/>
                </a:lnTo>
                <a:lnTo>
                  <a:pt x="357203" y="177530"/>
                </a:lnTo>
                <a:lnTo>
                  <a:pt x="356850" y="176275"/>
                </a:lnTo>
                <a:close/>
              </a:path>
              <a:path w="360045" h="357505">
                <a:moveTo>
                  <a:pt x="124061" y="35706"/>
                </a:moveTo>
                <a:lnTo>
                  <a:pt x="75819" y="49022"/>
                </a:lnTo>
                <a:lnTo>
                  <a:pt x="113446" y="70965"/>
                </a:lnTo>
                <a:lnTo>
                  <a:pt x="153384" y="97694"/>
                </a:lnTo>
                <a:lnTo>
                  <a:pt x="185082" y="120280"/>
                </a:lnTo>
                <a:lnTo>
                  <a:pt x="197993" y="129793"/>
                </a:lnTo>
                <a:lnTo>
                  <a:pt x="178057" y="142495"/>
                </a:lnTo>
                <a:lnTo>
                  <a:pt x="128333" y="172640"/>
                </a:lnTo>
                <a:lnTo>
                  <a:pt x="63940" y="208285"/>
                </a:lnTo>
                <a:lnTo>
                  <a:pt x="0" y="237489"/>
                </a:lnTo>
                <a:lnTo>
                  <a:pt x="42374" y="247221"/>
                </a:lnTo>
                <a:lnTo>
                  <a:pt x="90399" y="248253"/>
                </a:lnTo>
                <a:lnTo>
                  <a:pt x="139729" y="242464"/>
                </a:lnTo>
                <a:lnTo>
                  <a:pt x="186017" y="231731"/>
                </a:lnTo>
                <a:lnTo>
                  <a:pt x="224917" y="217931"/>
                </a:lnTo>
                <a:lnTo>
                  <a:pt x="310197" y="217931"/>
                </a:lnTo>
                <a:lnTo>
                  <a:pt x="316617" y="197257"/>
                </a:lnTo>
                <a:lnTo>
                  <a:pt x="320167" y="176275"/>
                </a:lnTo>
                <a:lnTo>
                  <a:pt x="356850" y="176275"/>
                </a:lnTo>
                <a:lnTo>
                  <a:pt x="344037" y="130768"/>
                </a:lnTo>
                <a:lnTo>
                  <a:pt x="325120" y="88137"/>
                </a:lnTo>
                <a:lnTo>
                  <a:pt x="320167" y="85725"/>
                </a:lnTo>
                <a:lnTo>
                  <a:pt x="308746" y="69240"/>
                </a:lnTo>
                <a:lnTo>
                  <a:pt x="298127" y="56387"/>
                </a:lnTo>
                <a:lnTo>
                  <a:pt x="239522" y="56387"/>
                </a:lnTo>
                <a:lnTo>
                  <a:pt x="221497" y="50415"/>
                </a:lnTo>
                <a:lnTo>
                  <a:pt x="177815" y="39846"/>
                </a:lnTo>
                <a:lnTo>
                  <a:pt x="124061" y="35706"/>
                </a:lnTo>
                <a:close/>
              </a:path>
              <a:path w="360045" h="357505">
                <a:moveTo>
                  <a:pt x="205359" y="0"/>
                </a:moveTo>
                <a:lnTo>
                  <a:pt x="223073" y="16043"/>
                </a:lnTo>
                <a:lnTo>
                  <a:pt x="233441" y="34623"/>
                </a:lnTo>
                <a:lnTo>
                  <a:pt x="238309" y="49988"/>
                </a:lnTo>
                <a:lnTo>
                  <a:pt x="239522" y="56387"/>
                </a:lnTo>
                <a:lnTo>
                  <a:pt x="298127" y="56387"/>
                </a:lnTo>
                <a:lnTo>
                  <a:pt x="280146" y="34623"/>
                </a:lnTo>
                <a:lnTo>
                  <a:pt x="242853" y="4125"/>
                </a:lnTo>
                <a:lnTo>
                  <a:pt x="205359" y="0"/>
                </a:lnTo>
                <a:close/>
              </a:path>
            </a:pathLst>
          </a:custGeom>
          <a:solidFill>
            <a:srgbClr val="FABC42"/>
          </a:solidFill>
        </p:spPr>
        <p:txBody>
          <a:bodyPr wrap="square" lIns="0" tIns="0" rIns="0" bIns="0" rtlCol="0"/>
          <a:lstStyle/>
          <a:p>
            <a:endParaRPr/>
          </a:p>
        </p:txBody>
      </p:sp>
      <p:sp>
        <p:nvSpPr>
          <p:cNvPr id="23" name="bk object 23"/>
          <p:cNvSpPr/>
          <p:nvPr/>
        </p:nvSpPr>
        <p:spPr>
          <a:xfrm>
            <a:off x="11786616" y="990600"/>
            <a:ext cx="256539" cy="281939"/>
          </a:xfrm>
          <a:prstGeom prst="rect">
            <a:avLst/>
          </a:prstGeom>
          <a:blipFill>
            <a:blip r:embed="rId3" cstate="print"/>
            <a:stretch>
              <a:fillRect/>
            </a:stretch>
          </a:blipFill>
        </p:spPr>
        <p:txBody>
          <a:bodyPr wrap="square" lIns="0" tIns="0" rIns="0" bIns="0" rtlCol="0"/>
          <a:lstStyle/>
          <a:p>
            <a:endParaRPr/>
          </a:p>
        </p:txBody>
      </p:sp>
      <p:sp>
        <p:nvSpPr>
          <p:cNvPr id="24" name="bk object 24"/>
          <p:cNvSpPr/>
          <p:nvPr/>
        </p:nvSpPr>
        <p:spPr>
          <a:xfrm>
            <a:off x="11309604" y="6270311"/>
            <a:ext cx="875030" cy="588010"/>
          </a:xfrm>
          <a:custGeom>
            <a:avLst/>
            <a:gdLst/>
            <a:ahLst/>
            <a:cxnLst/>
            <a:rect l="l" t="t" r="r" b="b"/>
            <a:pathLst>
              <a:path w="875029" h="588009">
                <a:moveTo>
                  <a:pt x="0" y="306879"/>
                </a:moveTo>
                <a:lnTo>
                  <a:pt x="35829" y="349162"/>
                </a:lnTo>
                <a:lnTo>
                  <a:pt x="83313" y="397078"/>
                </a:lnTo>
                <a:lnTo>
                  <a:pt x="152907" y="458453"/>
                </a:lnTo>
                <a:lnTo>
                  <a:pt x="196311" y="490121"/>
                </a:lnTo>
                <a:lnTo>
                  <a:pt x="244622" y="519567"/>
                </a:lnTo>
                <a:lnTo>
                  <a:pt x="295462" y="546103"/>
                </a:lnTo>
                <a:lnTo>
                  <a:pt x="346455" y="569040"/>
                </a:lnTo>
                <a:lnTo>
                  <a:pt x="395224" y="587688"/>
                </a:lnTo>
                <a:lnTo>
                  <a:pt x="874776" y="587688"/>
                </a:lnTo>
                <a:lnTo>
                  <a:pt x="874776" y="326031"/>
                </a:lnTo>
                <a:lnTo>
                  <a:pt x="570484" y="326031"/>
                </a:lnTo>
                <a:lnTo>
                  <a:pt x="0" y="306879"/>
                </a:lnTo>
                <a:close/>
              </a:path>
              <a:path w="875029" h="588009">
                <a:moveTo>
                  <a:pt x="448919" y="0"/>
                </a:moveTo>
                <a:lnTo>
                  <a:pt x="412750" y="6930"/>
                </a:lnTo>
                <a:lnTo>
                  <a:pt x="570484" y="326031"/>
                </a:lnTo>
                <a:lnTo>
                  <a:pt x="874776" y="326031"/>
                </a:lnTo>
                <a:lnTo>
                  <a:pt x="874776" y="152117"/>
                </a:lnTo>
                <a:lnTo>
                  <a:pt x="777621" y="152117"/>
                </a:lnTo>
                <a:lnTo>
                  <a:pt x="658084" y="40583"/>
                </a:lnTo>
                <a:lnTo>
                  <a:pt x="539607" y="547"/>
                </a:lnTo>
                <a:lnTo>
                  <a:pt x="448919" y="0"/>
                </a:lnTo>
                <a:close/>
              </a:path>
              <a:path w="875029" h="588009">
                <a:moveTo>
                  <a:pt x="742569" y="27669"/>
                </a:moveTo>
                <a:lnTo>
                  <a:pt x="747367" y="40160"/>
                </a:lnTo>
                <a:lnTo>
                  <a:pt x="758285" y="71348"/>
                </a:lnTo>
                <a:lnTo>
                  <a:pt x="770108" y="111809"/>
                </a:lnTo>
                <a:lnTo>
                  <a:pt x="777621" y="152117"/>
                </a:lnTo>
                <a:lnTo>
                  <a:pt x="874776" y="152117"/>
                </a:lnTo>
                <a:lnTo>
                  <a:pt x="874776" y="93087"/>
                </a:lnTo>
                <a:lnTo>
                  <a:pt x="829258" y="61997"/>
                </a:lnTo>
                <a:lnTo>
                  <a:pt x="786574" y="41828"/>
                </a:lnTo>
                <a:lnTo>
                  <a:pt x="754939" y="30935"/>
                </a:lnTo>
                <a:lnTo>
                  <a:pt x="742569" y="27669"/>
                </a:lnTo>
                <a:close/>
              </a:path>
            </a:pathLst>
          </a:custGeom>
          <a:solidFill>
            <a:srgbClr val="FFF7D3"/>
          </a:solidFill>
        </p:spPr>
        <p:txBody>
          <a:bodyPr wrap="square" lIns="0" tIns="0" rIns="0" bIns="0" rtlCol="0"/>
          <a:lstStyle/>
          <a:p>
            <a:endParaRPr/>
          </a:p>
        </p:txBody>
      </p:sp>
      <p:sp>
        <p:nvSpPr>
          <p:cNvPr id="25" name="bk object 25"/>
          <p:cNvSpPr/>
          <p:nvPr/>
        </p:nvSpPr>
        <p:spPr>
          <a:xfrm>
            <a:off x="11401043" y="6306515"/>
            <a:ext cx="783590" cy="551815"/>
          </a:xfrm>
          <a:custGeom>
            <a:avLst/>
            <a:gdLst/>
            <a:ahLst/>
            <a:cxnLst/>
            <a:rect l="l" t="t" r="r" b="b"/>
            <a:pathLst>
              <a:path w="783590" h="551815">
                <a:moveTo>
                  <a:pt x="0" y="307619"/>
                </a:moveTo>
                <a:lnTo>
                  <a:pt x="31633" y="340987"/>
                </a:lnTo>
                <a:lnTo>
                  <a:pt x="69208" y="372307"/>
                </a:lnTo>
                <a:lnTo>
                  <a:pt x="111632" y="401428"/>
                </a:lnTo>
                <a:lnTo>
                  <a:pt x="157814" y="428200"/>
                </a:lnTo>
                <a:lnTo>
                  <a:pt x="206661" y="452471"/>
                </a:lnTo>
                <a:lnTo>
                  <a:pt x="257081" y="474091"/>
                </a:lnTo>
                <a:lnTo>
                  <a:pt x="307981" y="492909"/>
                </a:lnTo>
                <a:lnTo>
                  <a:pt x="358269" y="508773"/>
                </a:lnTo>
                <a:lnTo>
                  <a:pt x="406853" y="521534"/>
                </a:lnTo>
                <a:lnTo>
                  <a:pt x="452640" y="531040"/>
                </a:lnTo>
                <a:lnTo>
                  <a:pt x="494537" y="537140"/>
                </a:lnTo>
                <a:lnTo>
                  <a:pt x="494537" y="541921"/>
                </a:lnTo>
                <a:lnTo>
                  <a:pt x="493013" y="546702"/>
                </a:lnTo>
                <a:lnTo>
                  <a:pt x="491362" y="551484"/>
                </a:lnTo>
                <a:lnTo>
                  <a:pt x="783335" y="551484"/>
                </a:lnTo>
                <a:lnTo>
                  <a:pt x="783335" y="325553"/>
                </a:lnTo>
                <a:lnTo>
                  <a:pt x="346805" y="325553"/>
                </a:lnTo>
                <a:lnTo>
                  <a:pt x="169128" y="321965"/>
                </a:lnTo>
                <a:lnTo>
                  <a:pt x="0" y="307619"/>
                </a:lnTo>
                <a:close/>
              </a:path>
              <a:path w="783590" h="551815">
                <a:moveTo>
                  <a:pt x="386079" y="0"/>
                </a:moveTo>
                <a:lnTo>
                  <a:pt x="439697" y="92672"/>
                </a:lnTo>
                <a:lnTo>
                  <a:pt x="490791" y="198642"/>
                </a:lnTo>
                <a:lnTo>
                  <a:pt x="529026" y="285783"/>
                </a:lnTo>
                <a:lnTo>
                  <a:pt x="544067" y="321970"/>
                </a:lnTo>
                <a:lnTo>
                  <a:pt x="487096" y="323762"/>
                </a:lnTo>
                <a:lnTo>
                  <a:pt x="346805" y="325553"/>
                </a:lnTo>
                <a:lnTo>
                  <a:pt x="783335" y="325553"/>
                </a:lnTo>
                <a:lnTo>
                  <a:pt x="783335" y="221551"/>
                </a:lnTo>
                <a:lnTo>
                  <a:pt x="725931" y="221551"/>
                </a:lnTo>
                <a:lnTo>
                  <a:pt x="695047" y="186262"/>
                </a:lnTo>
                <a:lnTo>
                  <a:pt x="615251" y="108985"/>
                </a:lnTo>
                <a:lnTo>
                  <a:pt x="505833" y="32602"/>
                </a:lnTo>
                <a:lnTo>
                  <a:pt x="386079" y="0"/>
                </a:lnTo>
                <a:close/>
              </a:path>
              <a:path w="783590" h="551815">
                <a:moveTo>
                  <a:pt x="716279" y="54203"/>
                </a:moveTo>
                <a:lnTo>
                  <a:pt x="735308" y="111952"/>
                </a:lnTo>
                <a:lnTo>
                  <a:pt x="736679" y="165966"/>
                </a:lnTo>
                <a:lnTo>
                  <a:pt x="730263" y="205936"/>
                </a:lnTo>
                <a:lnTo>
                  <a:pt x="725931" y="221551"/>
                </a:lnTo>
                <a:lnTo>
                  <a:pt x="783335" y="221551"/>
                </a:lnTo>
                <a:lnTo>
                  <a:pt x="783335" y="97231"/>
                </a:lnTo>
                <a:lnTo>
                  <a:pt x="769286" y="80873"/>
                </a:lnTo>
                <a:lnTo>
                  <a:pt x="753427" y="67949"/>
                </a:lnTo>
                <a:lnTo>
                  <a:pt x="735758" y="58910"/>
                </a:lnTo>
                <a:lnTo>
                  <a:pt x="716279" y="54203"/>
                </a:lnTo>
                <a:close/>
              </a:path>
            </a:pathLst>
          </a:custGeom>
          <a:solidFill>
            <a:srgbClr val="F9BC42"/>
          </a:solidFill>
        </p:spPr>
        <p:txBody>
          <a:bodyPr wrap="square" lIns="0" tIns="0" rIns="0" bIns="0" rtlCol="0"/>
          <a:lstStyle/>
          <a:p>
            <a:endParaRPr/>
          </a:p>
        </p:txBody>
      </p:sp>
      <p:sp>
        <p:nvSpPr>
          <p:cNvPr id="26" name="bk object 26"/>
          <p:cNvSpPr/>
          <p:nvPr/>
        </p:nvSpPr>
        <p:spPr>
          <a:xfrm>
            <a:off x="11631168" y="6687311"/>
            <a:ext cx="553720" cy="65405"/>
          </a:xfrm>
          <a:custGeom>
            <a:avLst/>
            <a:gdLst/>
            <a:ahLst/>
            <a:cxnLst/>
            <a:rect l="l" t="t" r="r" b="b"/>
            <a:pathLst>
              <a:path w="553720" h="65404">
                <a:moveTo>
                  <a:pt x="0" y="0"/>
                </a:moveTo>
                <a:lnTo>
                  <a:pt x="45538" y="17620"/>
                </a:lnTo>
                <a:lnTo>
                  <a:pt x="126096" y="38069"/>
                </a:lnTo>
                <a:lnTo>
                  <a:pt x="175675" y="47587"/>
                </a:lnTo>
                <a:lnTo>
                  <a:pt x="229409" y="55691"/>
                </a:lnTo>
                <a:lnTo>
                  <a:pt x="285765" y="61672"/>
                </a:lnTo>
                <a:lnTo>
                  <a:pt x="343210" y="64825"/>
                </a:lnTo>
                <a:lnTo>
                  <a:pt x="400210" y="64441"/>
                </a:lnTo>
                <a:lnTo>
                  <a:pt x="455233" y="59814"/>
                </a:lnTo>
                <a:lnTo>
                  <a:pt x="506744" y="50237"/>
                </a:lnTo>
                <a:lnTo>
                  <a:pt x="516614" y="47001"/>
                </a:lnTo>
                <a:lnTo>
                  <a:pt x="330319" y="47001"/>
                </a:lnTo>
                <a:lnTo>
                  <a:pt x="274737" y="44730"/>
                </a:lnTo>
                <a:lnTo>
                  <a:pt x="213908" y="39390"/>
                </a:lnTo>
                <a:lnTo>
                  <a:pt x="147837" y="30485"/>
                </a:lnTo>
                <a:lnTo>
                  <a:pt x="76532" y="17520"/>
                </a:lnTo>
                <a:lnTo>
                  <a:pt x="0" y="0"/>
                </a:lnTo>
                <a:close/>
              </a:path>
              <a:path w="553720" h="65404">
                <a:moveTo>
                  <a:pt x="553211" y="23863"/>
                </a:moveTo>
                <a:lnTo>
                  <a:pt x="500026" y="35277"/>
                </a:lnTo>
                <a:lnTo>
                  <a:pt x="425710" y="44310"/>
                </a:lnTo>
                <a:lnTo>
                  <a:pt x="380645" y="46695"/>
                </a:lnTo>
                <a:lnTo>
                  <a:pt x="330319" y="47001"/>
                </a:lnTo>
                <a:lnTo>
                  <a:pt x="516614" y="47001"/>
                </a:lnTo>
                <a:lnTo>
                  <a:pt x="553211" y="35001"/>
                </a:lnTo>
                <a:lnTo>
                  <a:pt x="553211" y="23863"/>
                </a:lnTo>
                <a:close/>
              </a:path>
            </a:pathLst>
          </a:custGeom>
          <a:solidFill>
            <a:srgbClr val="B66B29"/>
          </a:solidFill>
        </p:spPr>
        <p:txBody>
          <a:bodyPr wrap="square" lIns="0" tIns="0" rIns="0" bIns="0" rtlCol="0"/>
          <a:lstStyle/>
          <a:p>
            <a:endParaRPr/>
          </a:p>
        </p:txBody>
      </p:sp>
      <p:sp>
        <p:nvSpPr>
          <p:cNvPr id="27" name="bk object 27"/>
          <p:cNvSpPr/>
          <p:nvPr/>
        </p:nvSpPr>
        <p:spPr>
          <a:xfrm>
            <a:off x="12039600" y="6763510"/>
            <a:ext cx="60960" cy="94615"/>
          </a:xfrm>
          <a:custGeom>
            <a:avLst/>
            <a:gdLst/>
            <a:ahLst/>
            <a:cxnLst/>
            <a:rect l="l" t="t" r="r" b="b"/>
            <a:pathLst>
              <a:path w="60959" h="94615">
                <a:moveTo>
                  <a:pt x="60959" y="0"/>
                </a:moveTo>
                <a:lnTo>
                  <a:pt x="57971" y="6656"/>
                </a:lnTo>
                <a:lnTo>
                  <a:pt x="47910" y="25624"/>
                </a:lnTo>
                <a:lnTo>
                  <a:pt x="29134" y="55402"/>
                </a:lnTo>
                <a:lnTo>
                  <a:pt x="0" y="94488"/>
                </a:lnTo>
                <a:lnTo>
                  <a:pt x="16001" y="94488"/>
                </a:lnTo>
                <a:lnTo>
                  <a:pt x="32527" y="70491"/>
                </a:lnTo>
                <a:lnTo>
                  <a:pt x="45719" y="46643"/>
                </a:lnTo>
                <a:lnTo>
                  <a:pt x="55292" y="23096"/>
                </a:lnTo>
                <a:lnTo>
                  <a:pt x="60959" y="0"/>
                </a:lnTo>
                <a:close/>
              </a:path>
            </a:pathLst>
          </a:custGeom>
          <a:solidFill>
            <a:srgbClr val="B66B29"/>
          </a:solidFill>
        </p:spPr>
        <p:txBody>
          <a:bodyPr wrap="square" lIns="0" tIns="0" rIns="0" bIns="0" rtlCol="0"/>
          <a:lstStyle/>
          <a:p>
            <a:endParaRPr/>
          </a:p>
        </p:txBody>
      </p:sp>
      <p:sp>
        <p:nvSpPr>
          <p:cNvPr id="28" name="bk object 28"/>
          <p:cNvSpPr/>
          <p:nvPr/>
        </p:nvSpPr>
        <p:spPr>
          <a:xfrm>
            <a:off x="12170664" y="6446520"/>
            <a:ext cx="13970" cy="45720"/>
          </a:xfrm>
          <a:custGeom>
            <a:avLst/>
            <a:gdLst/>
            <a:ahLst/>
            <a:cxnLst/>
            <a:rect l="l" t="t" r="r" b="b"/>
            <a:pathLst>
              <a:path w="13970" h="45720">
                <a:moveTo>
                  <a:pt x="0" y="0"/>
                </a:moveTo>
                <a:lnTo>
                  <a:pt x="4347" y="12218"/>
                </a:lnTo>
                <a:lnTo>
                  <a:pt x="8000" y="24041"/>
                </a:lnTo>
                <a:lnTo>
                  <a:pt x="11144" y="35472"/>
                </a:lnTo>
                <a:lnTo>
                  <a:pt x="13715" y="45719"/>
                </a:lnTo>
                <a:lnTo>
                  <a:pt x="13715" y="31534"/>
                </a:lnTo>
                <a:lnTo>
                  <a:pt x="10286" y="20840"/>
                </a:lnTo>
                <a:lnTo>
                  <a:pt x="6857" y="12218"/>
                </a:lnTo>
                <a:lnTo>
                  <a:pt x="3428" y="5371"/>
                </a:lnTo>
                <a:lnTo>
                  <a:pt x="0" y="0"/>
                </a:lnTo>
                <a:close/>
              </a:path>
            </a:pathLst>
          </a:custGeom>
          <a:solidFill>
            <a:srgbClr val="B66B29"/>
          </a:solidFill>
        </p:spPr>
        <p:txBody>
          <a:bodyPr wrap="square" lIns="0" tIns="0" rIns="0" bIns="0" rtlCol="0"/>
          <a:lstStyle/>
          <a:p>
            <a:endParaRPr/>
          </a:p>
        </p:txBody>
      </p:sp>
      <p:sp>
        <p:nvSpPr>
          <p:cNvPr id="29" name="bk object 29"/>
          <p:cNvSpPr/>
          <p:nvPr/>
        </p:nvSpPr>
        <p:spPr>
          <a:xfrm>
            <a:off x="11881104" y="6365747"/>
            <a:ext cx="227329" cy="327660"/>
          </a:xfrm>
          <a:custGeom>
            <a:avLst/>
            <a:gdLst/>
            <a:ahLst/>
            <a:cxnLst/>
            <a:rect l="l" t="t" r="r" b="b"/>
            <a:pathLst>
              <a:path w="227329" h="327659">
                <a:moveTo>
                  <a:pt x="0" y="0"/>
                </a:moveTo>
                <a:lnTo>
                  <a:pt x="121078" y="129035"/>
                </a:lnTo>
                <a:lnTo>
                  <a:pt x="189579" y="233019"/>
                </a:lnTo>
                <a:lnTo>
                  <a:pt x="220027" y="302409"/>
                </a:lnTo>
                <a:lnTo>
                  <a:pt x="226949" y="327659"/>
                </a:lnTo>
                <a:lnTo>
                  <a:pt x="221265" y="283487"/>
                </a:lnTo>
                <a:lnTo>
                  <a:pt x="204007" y="237010"/>
                </a:lnTo>
                <a:lnTo>
                  <a:pt x="178044" y="190048"/>
                </a:lnTo>
                <a:lnTo>
                  <a:pt x="146242" y="144421"/>
                </a:lnTo>
                <a:lnTo>
                  <a:pt x="111468" y="101949"/>
                </a:lnTo>
                <a:lnTo>
                  <a:pt x="76590" y="64451"/>
                </a:lnTo>
                <a:lnTo>
                  <a:pt x="44474" y="33747"/>
                </a:lnTo>
                <a:lnTo>
                  <a:pt x="17988" y="11656"/>
                </a:lnTo>
                <a:lnTo>
                  <a:pt x="0" y="0"/>
                </a:lnTo>
                <a:close/>
              </a:path>
            </a:pathLst>
          </a:custGeom>
          <a:solidFill>
            <a:srgbClr val="B66B29"/>
          </a:solidFill>
        </p:spPr>
        <p:txBody>
          <a:bodyPr wrap="square" lIns="0" tIns="0" rIns="0" bIns="0" rtlCol="0"/>
          <a:lstStyle/>
          <a:p>
            <a:endParaRPr/>
          </a:p>
        </p:txBody>
      </p:sp>
      <p:sp>
        <p:nvSpPr>
          <p:cNvPr id="30" name="bk object 30"/>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35628" y="693683"/>
                </a:lnTo>
                <a:lnTo>
                  <a:pt x="310896" y="683053"/>
                </a:lnTo>
                <a:lnTo>
                  <a:pt x="282630" y="665351"/>
                </a:lnTo>
                <a:lnTo>
                  <a:pt x="261429" y="640588"/>
                </a:lnTo>
                <a:lnTo>
                  <a:pt x="353874" y="639827"/>
                </a:lnTo>
                <a:lnTo>
                  <a:pt x="451619" y="608314"/>
                </a:lnTo>
                <a:lnTo>
                  <a:pt x="529050" y="571061"/>
                </a:lnTo>
                <a:lnTo>
                  <a:pt x="560552" y="553085"/>
                </a:lnTo>
                <a:lnTo>
                  <a:pt x="292049" y="451485"/>
                </a:lnTo>
                <a:lnTo>
                  <a:pt x="508879" y="259969"/>
                </a:lnTo>
                <a:lnTo>
                  <a:pt x="179006" y="259969"/>
                </a:lnTo>
                <a:lnTo>
                  <a:pt x="176833" y="231653"/>
                </a:lnTo>
                <a:lnTo>
                  <a:pt x="173996" y="162798"/>
                </a:lnTo>
                <a:lnTo>
                  <a:pt x="176016" y="77535"/>
                </a:lnTo>
                <a:lnTo>
                  <a:pt x="188417" y="0"/>
                </a:lnTo>
                <a:close/>
              </a:path>
              <a:path w="596265" h="720089">
                <a:moveTo>
                  <a:pt x="416480" y="168243"/>
                </a:moveTo>
                <a:lnTo>
                  <a:pt x="285875" y="197929"/>
                </a:lnTo>
                <a:lnTo>
                  <a:pt x="206054" y="239141"/>
                </a:lnTo>
                <a:lnTo>
                  <a:pt x="179006" y="259969"/>
                </a:lnTo>
                <a:lnTo>
                  <a:pt x="508879" y="259969"/>
                </a:lnTo>
                <a:lnTo>
                  <a:pt x="515619" y="253996"/>
                </a:lnTo>
                <a:lnTo>
                  <a:pt x="595883" y="181990"/>
                </a:lnTo>
                <a:lnTo>
                  <a:pt x="416480" y="168243"/>
                </a:lnTo>
                <a:close/>
              </a:path>
            </a:pathLst>
          </a:custGeom>
          <a:solidFill>
            <a:srgbClr val="FFF7D3"/>
          </a:solidFill>
        </p:spPr>
        <p:txBody>
          <a:bodyPr wrap="square" lIns="0" tIns="0" rIns="0" bIns="0" rtlCol="0"/>
          <a:lstStyle/>
          <a:p>
            <a:endParaRPr/>
          </a:p>
        </p:txBody>
      </p:sp>
      <p:sp>
        <p:nvSpPr>
          <p:cNvPr id="31" name="bk object 31"/>
          <p:cNvSpPr/>
          <p:nvPr/>
        </p:nvSpPr>
        <p:spPr>
          <a:xfrm>
            <a:off x="3047" y="2927604"/>
            <a:ext cx="541020" cy="643255"/>
          </a:xfrm>
          <a:custGeom>
            <a:avLst/>
            <a:gdLst/>
            <a:ahLst/>
            <a:cxnLst/>
            <a:rect l="l" t="t" r="r" b="b"/>
            <a:pathLst>
              <a:path w="541020" h="643254">
                <a:moveTo>
                  <a:pt x="146481" y="0"/>
                </a:moveTo>
                <a:lnTo>
                  <a:pt x="107742" y="29831"/>
                </a:lnTo>
                <a:lnTo>
                  <a:pt x="76112" y="65536"/>
                </a:lnTo>
                <a:lnTo>
                  <a:pt x="50888" y="105462"/>
                </a:lnTo>
                <a:lnTo>
                  <a:pt x="31367" y="147956"/>
                </a:lnTo>
                <a:lnTo>
                  <a:pt x="16847" y="191366"/>
                </a:lnTo>
                <a:lnTo>
                  <a:pt x="6617" y="234089"/>
                </a:lnTo>
                <a:lnTo>
                  <a:pt x="0" y="274320"/>
                </a:lnTo>
                <a:lnTo>
                  <a:pt x="0" y="496443"/>
                </a:lnTo>
                <a:lnTo>
                  <a:pt x="6644" y="502154"/>
                </a:lnTo>
                <a:lnTo>
                  <a:pt x="12403" y="508317"/>
                </a:lnTo>
                <a:lnTo>
                  <a:pt x="17275" y="514480"/>
                </a:lnTo>
                <a:lnTo>
                  <a:pt x="21262" y="520192"/>
                </a:lnTo>
                <a:lnTo>
                  <a:pt x="30712" y="527176"/>
                </a:lnTo>
                <a:lnTo>
                  <a:pt x="57401" y="551862"/>
                </a:lnTo>
                <a:lnTo>
                  <a:pt x="121964" y="602265"/>
                </a:lnTo>
                <a:lnTo>
                  <a:pt x="201146" y="642905"/>
                </a:lnTo>
                <a:lnTo>
                  <a:pt x="271691" y="638301"/>
                </a:lnTo>
                <a:lnTo>
                  <a:pt x="231747" y="614306"/>
                </a:lnTo>
                <a:lnTo>
                  <a:pt x="203766" y="584549"/>
                </a:lnTo>
                <a:lnTo>
                  <a:pt x="187303" y="559220"/>
                </a:lnTo>
                <a:lnTo>
                  <a:pt x="181914" y="548513"/>
                </a:lnTo>
                <a:lnTo>
                  <a:pt x="359947" y="548513"/>
                </a:lnTo>
                <a:lnTo>
                  <a:pt x="400186" y="543530"/>
                </a:lnTo>
                <a:lnTo>
                  <a:pt x="484314" y="501269"/>
                </a:lnTo>
                <a:lnTo>
                  <a:pt x="407312" y="476373"/>
                </a:lnTo>
                <a:lnTo>
                  <a:pt x="325439" y="442404"/>
                </a:lnTo>
                <a:lnTo>
                  <a:pt x="260399" y="412436"/>
                </a:lnTo>
                <a:lnTo>
                  <a:pt x="233895" y="399542"/>
                </a:lnTo>
                <a:lnTo>
                  <a:pt x="264276" y="370584"/>
                </a:lnTo>
                <a:lnTo>
                  <a:pt x="340504" y="300847"/>
                </a:lnTo>
                <a:lnTo>
                  <a:pt x="391249" y="257683"/>
                </a:lnTo>
                <a:lnTo>
                  <a:pt x="151206" y="257683"/>
                </a:lnTo>
                <a:lnTo>
                  <a:pt x="138011" y="217484"/>
                </a:lnTo>
                <a:lnTo>
                  <a:pt x="131848" y="162534"/>
                </a:lnTo>
                <a:lnTo>
                  <a:pt x="131809" y="101914"/>
                </a:lnTo>
                <a:lnTo>
                  <a:pt x="136989" y="44709"/>
                </a:lnTo>
                <a:lnTo>
                  <a:pt x="146481" y="0"/>
                </a:lnTo>
                <a:close/>
              </a:path>
              <a:path w="541020" h="643254">
                <a:moveTo>
                  <a:pt x="359947" y="548513"/>
                </a:moveTo>
                <a:lnTo>
                  <a:pt x="181914" y="548513"/>
                </a:lnTo>
                <a:lnTo>
                  <a:pt x="216872" y="552757"/>
                </a:lnTo>
                <a:lnTo>
                  <a:pt x="300334" y="555894"/>
                </a:lnTo>
                <a:lnTo>
                  <a:pt x="359947" y="548513"/>
                </a:lnTo>
                <a:close/>
              </a:path>
              <a:path w="541020" h="643254">
                <a:moveTo>
                  <a:pt x="494038" y="137532"/>
                </a:moveTo>
                <a:lnTo>
                  <a:pt x="442903" y="141347"/>
                </a:lnTo>
                <a:lnTo>
                  <a:pt x="389442" y="151918"/>
                </a:lnTo>
                <a:lnTo>
                  <a:pt x="335483" y="167862"/>
                </a:lnTo>
                <a:lnTo>
                  <a:pt x="282852" y="187794"/>
                </a:lnTo>
                <a:lnTo>
                  <a:pt x="233377" y="210331"/>
                </a:lnTo>
                <a:lnTo>
                  <a:pt x="188886" y="234089"/>
                </a:lnTo>
                <a:lnTo>
                  <a:pt x="151206" y="257683"/>
                </a:lnTo>
                <a:lnTo>
                  <a:pt x="391249" y="257683"/>
                </a:lnTo>
                <a:lnTo>
                  <a:pt x="440209" y="216036"/>
                </a:lnTo>
                <a:lnTo>
                  <a:pt x="541020" y="141859"/>
                </a:lnTo>
                <a:lnTo>
                  <a:pt x="494038" y="137532"/>
                </a:lnTo>
                <a:close/>
              </a:path>
            </a:pathLst>
          </a:custGeom>
          <a:solidFill>
            <a:srgbClr val="DD7128"/>
          </a:solidFill>
        </p:spPr>
        <p:txBody>
          <a:bodyPr wrap="square" lIns="0" tIns="0" rIns="0" bIns="0" rtlCol="0"/>
          <a:lstStyle/>
          <a:p>
            <a:endParaRPr/>
          </a:p>
        </p:txBody>
      </p:sp>
      <p:sp>
        <p:nvSpPr>
          <p:cNvPr id="32" name="bk object 32"/>
          <p:cNvSpPr/>
          <p:nvPr/>
        </p:nvSpPr>
        <p:spPr>
          <a:xfrm>
            <a:off x="45719" y="3139439"/>
            <a:ext cx="337185" cy="292735"/>
          </a:xfrm>
          <a:custGeom>
            <a:avLst/>
            <a:gdLst/>
            <a:ahLst/>
            <a:cxnLst/>
            <a:rect l="l" t="t" r="r" b="b"/>
            <a:pathLst>
              <a:path w="337185" h="292735">
                <a:moveTo>
                  <a:pt x="336804" y="0"/>
                </a:moveTo>
                <a:lnTo>
                  <a:pt x="286401" y="21604"/>
                </a:lnTo>
                <a:lnTo>
                  <a:pt x="248623" y="42104"/>
                </a:lnTo>
                <a:lnTo>
                  <a:pt x="206039" y="68013"/>
                </a:lnTo>
                <a:lnTo>
                  <a:pt x="161336" y="98536"/>
                </a:lnTo>
                <a:lnTo>
                  <a:pt x="117198" y="132880"/>
                </a:lnTo>
                <a:lnTo>
                  <a:pt x="76311" y="170253"/>
                </a:lnTo>
                <a:lnTo>
                  <a:pt x="41358" y="209860"/>
                </a:lnTo>
                <a:lnTo>
                  <a:pt x="15026" y="250910"/>
                </a:lnTo>
                <a:lnTo>
                  <a:pt x="0" y="292608"/>
                </a:lnTo>
                <a:lnTo>
                  <a:pt x="14205" y="266801"/>
                </a:lnTo>
                <a:lnTo>
                  <a:pt x="65947" y="199405"/>
                </a:lnTo>
                <a:lnTo>
                  <a:pt x="168917" y="105459"/>
                </a:lnTo>
                <a:lnTo>
                  <a:pt x="336804" y="0"/>
                </a:lnTo>
                <a:close/>
              </a:path>
            </a:pathLst>
          </a:custGeom>
          <a:solidFill>
            <a:srgbClr val="6E411A"/>
          </a:solidFill>
        </p:spPr>
        <p:txBody>
          <a:bodyPr wrap="square" lIns="0" tIns="0" rIns="0" bIns="0" rtlCol="0"/>
          <a:lstStyle/>
          <a:p>
            <a:endParaRPr/>
          </a:p>
        </p:txBody>
      </p:sp>
      <p:sp>
        <p:nvSpPr>
          <p:cNvPr id="33" name="bk object 33"/>
          <p:cNvSpPr/>
          <p:nvPr/>
        </p:nvSpPr>
        <p:spPr>
          <a:xfrm>
            <a:off x="60725" y="3040379"/>
            <a:ext cx="44450" cy="289560"/>
          </a:xfrm>
          <a:custGeom>
            <a:avLst/>
            <a:gdLst/>
            <a:ahLst/>
            <a:cxnLst/>
            <a:rect l="l" t="t" r="r" b="b"/>
            <a:pathLst>
              <a:path w="44450" h="289560">
                <a:moveTo>
                  <a:pt x="44430" y="0"/>
                </a:moveTo>
                <a:lnTo>
                  <a:pt x="31616" y="24535"/>
                </a:lnTo>
                <a:lnTo>
                  <a:pt x="17397" y="69285"/>
                </a:lnTo>
                <a:lnTo>
                  <a:pt x="5587" y="126206"/>
                </a:lnTo>
                <a:lnTo>
                  <a:pt x="0" y="187254"/>
                </a:lnTo>
                <a:lnTo>
                  <a:pt x="4449" y="244386"/>
                </a:lnTo>
                <a:lnTo>
                  <a:pt x="22750" y="289560"/>
                </a:lnTo>
                <a:lnTo>
                  <a:pt x="17330" y="271462"/>
                </a:lnTo>
                <a:lnTo>
                  <a:pt x="10104" y="217170"/>
                </a:lnTo>
                <a:lnTo>
                  <a:pt x="14620" y="126682"/>
                </a:lnTo>
                <a:lnTo>
                  <a:pt x="44430" y="0"/>
                </a:lnTo>
                <a:close/>
              </a:path>
            </a:pathLst>
          </a:custGeom>
          <a:solidFill>
            <a:srgbClr val="6E411A"/>
          </a:solidFill>
        </p:spPr>
        <p:txBody>
          <a:bodyPr wrap="square" lIns="0" tIns="0" rIns="0" bIns="0" rtlCol="0"/>
          <a:lstStyle/>
          <a:p>
            <a:endParaRPr/>
          </a:p>
        </p:txBody>
      </p:sp>
      <p:sp>
        <p:nvSpPr>
          <p:cNvPr id="34" name="bk object 34"/>
          <p:cNvSpPr/>
          <p:nvPr/>
        </p:nvSpPr>
        <p:spPr>
          <a:xfrm>
            <a:off x="3047" y="3368040"/>
            <a:ext cx="30480" cy="27940"/>
          </a:xfrm>
          <a:custGeom>
            <a:avLst/>
            <a:gdLst/>
            <a:ahLst/>
            <a:cxnLst/>
            <a:rect l="l" t="t" r="r" b="b"/>
            <a:pathLst>
              <a:path w="30480" h="27939">
                <a:moveTo>
                  <a:pt x="0" y="0"/>
                </a:moveTo>
                <a:lnTo>
                  <a:pt x="0" y="6858"/>
                </a:lnTo>
                <a:lnTo>
                  <a:pt x="8059" y="12965"/>
                </a:lnTo>
                <a:lnTo>
                  <a:pt x="15240" y="18002"/>
                </a:lnTo>
                <a:lnTo>
                  <a:pt x="22420" y="22609"/>
                </a:lnTo>
                <a:lnTo>
                  <a:pt x="30480" y="27432"/>
                </a:lnTo>
                <a:lnTo>
                  <a:pt x="28355" y="25717"/>
                </a:lnTo>
                <a:lnTo>
                  <a:pt x="22273" y="20574"/>
                </a:lnTo>
                <a:lnTo>
                  <a:pt x="12675" y="12001"/>
                </a:lnTo>
                <a:lnTo>
                  <a:pt x="0" y="0"/>
                </a:lnTo>
                <a:close/>
              </a:path>
            </a:pathLst>
          </a:custGeom>
          <a:solidFill>
            <a:srgbClr val="6E411A"/>
          </a:solidFill>
        </p:spPr>
        <p:txBody>
          <a:bodyPr wrap="square" lIns="0" tIns="0" rIns="0" bIns="0" rtlCol="0"/>
          <a:lstStyle/>
          <a:p>
            <a:endParaRPr/>
          </a:p>
        </p:txBody>
      </p:sp>
      <p:sp>
        <p:nvSpPr>
          <p:cNvPr id="35" name="bk object 35"/>
          <p:cNvSpPr/>
          <p:nvPr/>
        </p:nvSpPr>
        <p:spPr>
          <a:xfrm>
            <a:off x="115823" y="3372611"/>
            <a:ext cx="287020" cy="74930"/>
          </a:xfrm>
          <a:custGeom>
            <a:avLst/>
            <a:gdLst/>
            <a:ahLst/>
            <a:cxnLst/>
            <a:rect l="l" t="t" r="r" b="b"/>
            <a:pathLst>
              <a:path w="287020" h="74929">
                <a:moveTo>
                  <a:pt x="0" y="0"/>
                </a:moveTo>
                <a:lnTo>
                  <a:pt x="39803" y="32146"/>
                </a:lnTo>
                <a:lnTo>
                  <a:pt x="94276" y="54313"/>
                </a:lnTo>
                <a:lnTo>
                  <a:pt x="154800" y="67865"/>
                </a:lnTo>
                <a:lnTo>
                  <a:pt x="212758" y="74168"/>
                </a:lnTo>
                <a:lnTo>
                  <a:pt x="259535" y="74586"/>
                </a:lnTo>
                <a:lnTo>
                  <a:pt x="286512" y="70485"/>
                </a:lnTo>
                <a:lnTo>
                  <a:pt x="155837" y="59471"/>
                </a:lnTo>
                <a:lnTo>
                  <a:pt x="66894" y="35242"/>
                </a:lnTo>
                <a:lnTo>
                  <a:pt x="16131" y="11013"/>
                </a:lnTo>
                <a:lnTo>
                  <a:pt x="0" y="0"/>
                </a:lnTo>
                <a:close/>
              </a:path>
            </a:pathLst>
          </a:custGeom>
          <a:solidFill>
            <a:srgbClr val="6E411A"/>
          </a:solidFill>
        </p:spPr>
        <p:txBody>
          <a:bodyPr wrap="square" lIns="0" tIns="0" rIns="0" bIns="0" rtlCol="0"/>
          <a:lstStyle/>
          <a:p>
            <a:endParaRPr/>
          </a:p>
        </p:txBody>
      </p:sp>
      <p:sp>
        <p:nvSpPr>
          <p:cNvPr id="36" name="bk object 36"/>
          <p:cNvSpPr/>
          <p:nvPr/>
        </p:nvSpPr>
        <p:spPr>
          <a:xfrm>
            <a:off x="54864" y="3416808"/>
            <a:ext cx="190500" cy="147827"/>
          </a:xfrm>
          <a:prstGeom prst="rect">
            <a:avLst/>
          </a:prstGeom>
          <a:blipFill>
            <a:blip r:embed="rId4" cstate="print"/>
            <a:stretch>
              <a:fillRect/>
            </a:stretch>
          </a:blipFill>
        </p:spPr>
        <p:txBody>
          <a:bodyPr wrap="square" lIns="0" tIns="0" rIns="0" bIns="0" rtlCol="0"/>
          <a:lstStyle/>
          <a:p>
            <a:endParaRPr/>
          </a:p>
        </p:txBody>
      </p:sp>
      <p:sp>
        <p:nvSpPr>
          <p:cNvPr id="37" name="bk object 37"/>
          <p:cNvSpPr/>
          <p:nvPr/>
        </p:nvSpPr>
        <p:spPr>
          <a:xfrm>
            <a:off x="146799" y="61229"/>
            <a:ext cx="359410" cy="168910"/>
          </a:xfrm>
          <a:custGeom>
            <a:avLst/>
            <a:gdLst/>
            <a:ahLst/>
            <a:cxnLst/>
            <a:rect l="l" t="t" r="r" b="b"/>
            <a:pathLst>
              <a:path w="359409" h="168910">
                <a:moveTo>
                  <a:pt x="221594" y="0"/>
                </a:moveTo>
                <a:lnTo>
                  <a:pt x="111414" y="26699"/>
                </a:lnTo>
                <a:lnTo>
                  <a:pt x="0" y="129397"/>
                </a:lnTo>
                <a:lnTo>
                  <a:pt x="308" y="139694"/>
                </a:lnTo>
                <a:lnTo>
                  <a:pt x="7415" y="152812"/>
                </a:lnTo>
                <a:lnTo>
                  <a:pt x="15757" y="164097"/>
                </a:lnTo>
                <a:lnTo>
                  <a:pt x="19773" y="168894"/>
                </a:lnTo>
                <a:lnTo>
                  <a:pt x="29915" y="151907"/>
                </a:lnTo>
                <a:lnTo>
                  <a:pt x="58899" y="112061"/>
                </a:lnTo>
                <a:lnTo>
                  <a:pt x="104566" y="66024"/>
                </a:lnTo>
                <a:lnTo>
                  <a:pt x="164757" y="30464"/>
                </a:lnTo>
                <a:lnTo>
                  <a:pt x="231277" y="20714"/>
                </a:lnTo>
                <a:lnTo>
                  <a:pt x="330772" y="20714"/>
                </a:lnTo>
                <a:lnTo>
                  <a:pt x="305825" y="11614"/>
                </a:lnTo>
                <a:lnTo>
                  <a:pt x="221594" y="0"/>
                </a:lnTo>
                <a:close/>
              </a:path>
              <a:path w="359409" h="168910">
                <a:moveTo>
                  <a:pt x="330772" y="20714"/>
                </a:moveTo>
                <a:lnTo>
                  <a:pt x="231277" y="20714"/>
                </a:lnTo>
                <a:lnTo>
                  <a:pt x="294090" y="31337"/>
                </a:lnTo>
                <a:lnTo>
                  <a:pt x="340839" y="48127"/>
                </a:lnTo>
                <a:lnTo>
                  <a:pt x="359168" y="56880"/>
                </a:lnTo>
                <a:lnTo>
                  <a:pt x="339394" y="23860"/>
                </a:lnTo>
                <a:lnTo>
                  <a:pt x="330772" y="20714"/>
                </a:lnTo>
                <a:close/>
              </a:path>
            </a:pathLst>
          </a:custGeom>
          <a:solidFill>
            <a:srgbClr val="925421"/>
          </a:solidFill>
        </p:spPr>
        <p:txBody>
          <a:bodyPr wrap="square" lIns="0" tIns="0" rIns="0" bIns="0" rtlCol="0"/>
          <a:lstStyle/>
          <a:p>
            <a:endParaRPr/>
          </a:p>
        </p:txBody>
      </p:sp>
      <p:sp>
        <p:nvSpPr>
          <p:cNvPr id="38" name="bk object 38"/>
          <p:cNvSpPr/>
          <p:nvPr/>
        </p:nvSpPr>
        <p:spPr>
          <a:xfrm>
            <a:off x="355026" y="0"/>
            <a:ext cx="1167765" cy="791210"/>
          </a:xfrm>
          <a:custGeom>
            <a:avLst/>
            <a:gdLst/>
            <a:ahLst/>
            <a:cxnLst/>
            <a:rect l="l" t="t" r="r" b="b"/>
            <a:pathLst>
              <a:path w="1167765" h="791210">
                <a:moveTo>
                  <a:pt x="517838" y="479933"/>
                </a:moveTo>
                <a:lnTo>
                  <a:pt x="191466" y="479933"/>
                </a:lnTo>
                <a:lnTo>
                  <a:pt x="288960" y="656957"/>
                </a:lnTo>
                <a:lnTo>
                  <a:pt x="413129" y="749601"/>
                </a:lnTo>
                <a:lnTo>
                  <a:pt x="519929" y="785167"/>
                </a:lnTo>
                <a:lnTo>
                  <a:pt x="565316" y="790955"/>
                </a:lnTo>
                <a:lnTo>
                  <a:pt x="517838" y="479933"/>
                </a:lnTo>
                <a:close/>
              </a:path>
              <a:path w="1167765" h="791210">
                <a:moveTo>
                  <a:pt x="738700" y="0"/>
                </a:moveTo>
                <a:lnTo>
                  <a:pt x="74550" y="0"/>
                </a:lnTo>
                <a:lnTo>
                  <a:pt x="45802" y="77501"/>
                </a:lnTo>
                <a:lnTo>
                  <a:pt x="25228" y="145002"/>
                </a:lnTo>
                <a:lnTo>
                  <a:pt x="13339" y="191404"/>
                </a:lnTo>
                <a:lnTo>
                  <a:pt x="9513" y="208660"/>
                </a:lnTo>
                <a:lnTo>
                  <a:pt x="2897" y="231901"/>
                </a:lnTo>
                <a:lnTo>
                  <a:pt x="983" y="253767"/>
                </a:lnTo>
                <a:lnTo>
                  <a:pt x="0" y="310054"/>
                </a:lnTo>
                <a:lnTo>
                  <a:pt x="7081" y="386796"/>
                </a:lnTo>
                <a:lnTo>
                  <a:pt x="29363" y="470026"/>
                </a:lnTo>
                <a:lnTo>
                  <a:pt x="70925" y="541083"/>
                </a:lnTo>
                <a:lnTo>
                  <a:pt x="123651" y="594137"/>
                </a:lnTo>
                <a:lnTo>
                  <a:pt x="168935" y="627332"/>
                </a:lnTo>
                <a:lnTo>
                  <a:pt x="188164" y="638810"/>
                </a:lnTo>
                <a:lnTo>
                  <a:pt x="186355" y="622361"/>
                </a:lnTo>
                <a:lnTo>
                  <a:pt x="183615" y="581707"/>
                </a:lnTo>
                <a:lnTo>
                  <a:pt x="183974" y="529885"/>
                </a:lnTo>
                <a:lnTo>
                  <a:pt x="191466" y="479933"/>
                </a:lnTo>
                <a:lnTo>
                  <a:pt x="517838" y="479933"/>
                </a:lnTo>
                <a:lnTo>
                  <a:pt x="499149" y="357504"/>
                </a:lnTo>
                <a:lnTo>
                  <a:pt x="1039379" y="357504"/>
                </a:lnTo>
                <a:lnTo>
                  <a:pt x="1010646" y="315391"/>
                </a:lnTo>
                <a:lnTo>
                  <a:pt x="974089" y="270669"/>
                </a:lnTo>
                <a:lnTo>
                  <a:pt x="933717" y="227581"/>
                </a:lnTo>
                <a:lnTo>
                  <a:pt x="891197" y="186939"/>
                </a:lnTo>
                <a:lnTo>
                  <a:pt x="848199" y="149558"/>
                </a:lnTo>
                <a:lnTo>
                  <a:pt x="806390" y="116249"/>
                </a:lnTo>
                <a:lnTo>
                  <a:pt x="767440" y="87826"/>
                </a:lnTo>
                <a:lnTo>
                  <a:pt x="733015" y="65103"/>
                </a:lnTo>
                <a:lnTo>
                  <a:pt x="684417" y="40004"/>
                </a:lnTo>
                <a:lnTo>
                  <a:pt x="696049" y="28116"/>
                </a:lnTo>
                <a:lnTo>
                  <a:pt x="710472" y="17192"/>
                </a:lnTo>
                <a:lnTo>
                  <a:pt x="726756" y="6911"/>
                </a:lnTo>
                <a:lnTo>
                  <a:pt x="738700" y="0"/>
                </a:lnTo>
                <a:close/>
              </a:path>
              <a:path w="1167765" h="791210">
                <a:moveTo>
                  <a:pt x="1039379" y="357504"/>
                </a:moveTo>
                <a:lnTo>
                  <a:pt x="499149" y="357504"/>
                </a:lnTo>
                <a:lnTo>
                  <a:pt x="1167449" y="595757"/>
                </a:lnTo>
                <a:lnTo>
                  <a:pt x="1138064" y="534162"/>
                </a:lnTo>
                <a:lnTo>
                  <a:pt x="1099029" y="460418"/>
                </a:lnTo>
                <a:lnTo>
                  <a:pt x="1041719" y="360934"/>
                </a:lnTo>
                <a:lnTo>
                  <a:pt x="1039379" y="357504"/>
                </a:lnTo>
                <a:close/>
              </a:path>
            </a:pathLst>
          </a:custGeom>
          <a:solidFill>
            <a:srgbClr val="FFF7D3"/>
          </a:solidFill>
        </p:spPr>
        <p:txBody>
          <a:bodyPr wrap="square" lIns="0" tIns="0" rIns="0" bIns="0" rtlCol="0"/>
          <a:lstStyle/>
          <a:p>
            <a:endParaRPr/>
          </a:p>
        </p:txBody>
      </p:sp>
      <p:sp>
        <p:nvSpPr>
          <p:cNvPr id="39" name="bk object 39"/>
          <p:cNvSpPr/>
          <p:nvPr/>
        </p:nvSpPr>
        <p:spPr>
          <a:xfrm>
            <a:off x="410433" y="0"/>
            <a:ext cx="1016635" cy="731520"/>
          </a:xfrm>
          <a:custGeom>
            <a:avLst/>
            <a:gdLst/>
            <a:ahLst/>
            <a:cxnLst/>
            <a:rect l="l" t="t" r="r" b="b"/>
            <a:pathLst>
              <a:path w="1016635" h="731520">
                <a:moveTo>
                  <a:pt x="384765" y="344424"/>
                </a:moveTo>
                <a:lnTo>
                  <a:pt x="126128" y="344424"/>
                </a:lnTo>
                <a:lnTo>
                  <a:pt x="148767" y="397460"/>
                </a:lnTo>
                <a:lnTo>
                  <a:pt x="212966" y="518112"/>
                </a:lnTo>
                <a:lnTo>
                  <a:pt x="313142" y="648694"/>
                </a:lnTo>
                <a:lnTo>
                  <a:pt x="443717" y="731520"/>
                </a:lnTo>
                <a:lnTo>
                  <a:pt x="415747" y="603269"/>
                </a:lnTo>
                <a:lnTo>
                  <a:pt x="396154" y="459803"/>
                </a:lnTo>
                <a:lnTo>
                  <a:pt x="384765" y="344424"/>
                </a:lnTo>
                <a:close/>
              </a:path>
              <a:path w="1016635" h="731520">
                <a:moveTo>
                  <a:pt x="572364" y="0"/>
                </a:moveTo>
                <a:lnTo>
                  <a:pt x="71720" y="0"/>
                </a:lnTo>
                <a:lnTo>
                  <a:pt x="61876" y="20345"/>
                </a:lnTo>
                <a:lnTo>
                  <a:pt x="52106" y="45323"/>
                </a:lnTo>
                <a:lnTo>
                  <a:pt x="42955" y="70943"/>
                </a:lnTo>
                <a:lnTo>
                  <a:pt x="33494" y="96266"/>
                </a:lnTo>
                <a:lnTo>
                  <a:pt x="33494" y="109474"/>
                </a:lnTo>
                <a:lnTo>
                  <a:pt x="19693" y="167895"/>
                </a:lnTo>
                <a:lnTo>
                  <a:pt x="0" y="301386"/>
                </a:lnTo>
                <a:lnTo>
                  <a:pt x="6978" y="447284"/>
                </a:lnTo>
                <a:lnTo>
                  <a:pt x="73194" y="542925"/>
                </a:lnTo>
                <a:lnTo>
                  <a:pt x="73091" y="468618"/>
                </a:lnTo>
                <a:lnTo>
                  <a:pt x="92217" y="405193"/>
                </a:lnTo>
                <a:lnTo>
                  <a:pt x="115066" y="361009"/>
                </a:lnTo>
                <a:lnTo>
                  <a:pt x="126128" y="344424"/>
                </a:lnTo>
                <a:lnTo>
                  <a:pt x="384765" y="344424"/>
                </a:lnTo>
                <a:lnTo>
                  <a:pt x="384626" y="343007"/>
                </a:lnTo>
                <a:lnTo>
                  <a:pt x="380852" y="294767"/>
                </a:lnTo>
                <a:lnTo>
                  <a:pt x="855314" y="294767"/>
                </a:lnTo>
                <a:lnTo>
                  <a:pt x="839825" y="279381"/>
                </a:lnTo>
                <a:lnTo>
                  <a:pt x="800177" y="243427"/>
                </a:lnTo>
                <a:lnTo>
                  <a:pt x="759212" y="209296"/>
                </a:lnTo>
                <a:lnTo>
                  <a:pt x="717538" y="177293"/>
                </a:lnTo>
                <a:lnTo>
                  <a:pt x="675763" y="147720"/>
                </a:lnTo>
                <a:lnTo>
                  <a:pt x="634494" y="120883"/>
                </a:lnTo>
                <a:lnTo>
                  <a:pt x="594339" y="97084"/>
                </a:lnTo>
                <a:lnTo>
                  <a:pt x="555906" y="76627"/>
                </a:lnTo>
                <a:lnTo>
                  <a:pt x="519803" y="59817"/>
                </a:lnTo>
                <a:lnTo>
                  <a:pt x="529052" y="44422"/>
                </a:lnTo>
                <a:lnTo>
                  <a:pt x="541715" y="28384"/>
                </a:lnTo>
                <a:lnTo>
                  <a:pt x="557480" y="12346"/>
                </a:lnTo>
                <a:lnTo>
                  <a:pt x="572364" y="0"/>
                </a:lnTo>
                <a:close/>
              </a:path>
              <a:path w="1016635" h="731520">
                <a:moveTo>
                  <a:pt x="855314" y="294767"/>
                </a:moveTo>
                <a:lnTo>
                  <a:pt x="380852" y="294767"/>
                </a:lnTo>
                <a:lnTo>
                  <a:pt x="448464" y="314053"/>
                </a:lnTo>
                <a:lnTo>
                  <a:pt x="614083" y="364664"/>
                </a:lnTo>
                <a:lnTo>
                  <a:pt x="821880" y="435731"/>
                </a:lnTo>
                <a:lnTo>
                  <a:pt x="1016030" y="516382"/>
                </a:lnTo>
                <a:lnTo>
                  <a:pt x="997044" y="475867"/>
                </a:lnTo>
                <a:lnTo>
                  <a:pt x="973096" y="435354"/>
                </a:lnTo>
                <a:lnTo>
                  <a:pt x="944792" y="395144"/>
                </a:lnTo>
                <a:lnTo>
                  <a:pt x="912740" y="355543"/>
                </a:lnTo>
                <a:lnTo>
                  <a:pt x="877549" y="316854"/>
                </a:lnTo>
                <a:lnTo>
                  <a:pt x="855314" y="294767"/>
                </a:lnTo>
                <a:close/>
              </a:path>
            </a:pathLst>
          </a:custGeom>
          <a:solidFill>
            <a:srgbClr val="AEAE51"/>
          </a:solidFill>
        </p:spPr>
        <p:txBody>
          <a:bodyPr wrap="square" lIns="0" tIns="0" rIns="0" bIns="0" rtlCol="0"/>
          <a:lstStyle/>
          <a:p>
            <a:endParaRPr/>
          </a:p>
        </p:txBody>
      </p:sp>
      <p:sp>
        <p:nvSpPr>
          <p:cNvPr id="40" name="bk object 40"/>
          <p:cNvSpPr/>
          <p:nvPr/>
        </p:nvSpPr>
        <p:spPr>
          <a:xfrm>
            <a:off x="487680" y="89254"/>
            <a:ext cx="696595" cy="255270"/>
          </a:xfrm>
          <a:custGeom>
            <a:avLst/>
            <a:gdLst/>
            <a:ahLst/>
            <a:cxnLst/>
            <a:rect l="l" t="t" r="r" b="b"/>
            <a:pathLst>
              <a:path w="696594" h="255270">
                <a:moveTo>
                  <a:pt x="92204" y="0"/>
                </a:moveTo>
                <a:lnTo>
                  <a:pt x="44231" y="2831"/>
                </a:lnTo>
                <a:lnTo>
                  <a:pt x="0" y="12726"/>
                </a:lnTo>
                <a:lnTo>
                  <a:pt x="48479" y="12781"/>
                </a:lnTo>
                <a:lnTo>
                  <a:pt x="187318" y="33077"/>
                </a:lnTo>
                <a:lnTo>
                  <a:pt x="406615" y="103808"/>
                </a:lnTo>
                <a:lnTo>
                  <a:pt x="696468" y="255169"/>
                </a:lnTo>
                <a:lnTo>
                  <a:pt x="682410" y="242895"/>
                </a:lnTo>
                <a:lnTo>
                  <a:pt x="631819" y="206824"/>
                </a:lnTo>
                <a:lnTo>
                  <a:pt x="596931" y="184622"/>
                </a:lnTo>
                <a:lnTo>
                  <a:pt x="556744" y="160706"/>
                </a:lnTo>
                <a:lnTo>
                  <a:pt x="512078" y="135875"/>
                </a:lnTo>
                <a:lnTo>
                  <a:pt x="463758" y="110925"/>
                </a:lnTo>
                <a:lnTo>
                  <a:pt x="412603" y="86655"/>
                </a:lnTo>
                <a:lnTo>
                  <a:pt x="359438" y="63864"/>
                </a:lnTo>
                <a:lnTo>
                  <a:pt x="305082" y="43348"/>
                </a:lnTo>
                <a:lnTo>
                  <a:pt x="250359" y="25905"/>
                </a:lnTo>
                <a:lnTo>
                  <a:pt x="196091" y="12335"/>
                </a:lnTo>
                <a:lnTo>
                  <a:pt x="143098" y="3433"/>
                </a:lnTo>
                <a:lnTo>
                  <a:pt x="92204" y="0"/>
                </a:lnTo>
                <a:close/>
              </a:path>
            </a:pathLst>
          </a:custGeom>
          <a:solidFill>
            <a:srgbClr val="6F8638"/>
          </a:solidFill>
        </p:spPr>
        <p:txBody>
          <a:bodyPr wrap="square" lIns="0" tIns="0" rIns="0" bIns="0" rtlCol="0"/>
          <a:lstStyle/>
          <a:p>
            <a:endParaRPr/>
          </a:p>
        </p:txBody>
      </p:sp>
      <p:sp>
        <p:nvSpPr>
          <p:cNvPr id="41" name="bk object 41"/>
          <p:cNvSpPr/>
          <p:nvPr/>
        </p:nvSpPr>
        <p:spPr>
          <a:xfrm>
            <a:off x="659891" y="0"/>
            <a:ext cx="94564" cy="74675"/>
          </a:xfrm>
          <a:prstGeom prst="rect">
            <a:avLst/>
          </a:prstGeom>
          <a:blipFill>
            <a:blip r:embed="rId5" cstate="print"/>
            <a:stretch>
              <a:fillRect/>
            </a:stretch>
          </a:blipFill>
        </p:spPr>
        <p:txBody>
          <a:bodyPr wrap="square" lIns="0" tIns="0" rIns="0" bIns="0" rtlCol="0"/>
          <a:lstStyle/>
          <a:p>
            <a:endParaRPr/>
          </a:p>
        </p:txBody>
      </p:sp>
      <p:sp>
        <p:nvSpPr>
          <p:cNvPr id="42" name="bk object 42"/>
          <p:cNvSpPr/>
          <p:nvPr/>
        </p:nvSpPr>
        <p:spPr>
          <a:xfrm>
            <a:off x="531113" y="0"/>
            <a:ext cx="10795" cy="36830"/>
          </a:xfrm>
          <a:custGeom>
            <a:avLst/>
            <a:gdLst/>
            <a:ahLst/>
            <a:cxnLst/>
            <a:rect l="l" t="t" r="r" b="b"/>
            <a:pathLst>
              <a:path w="10795" h="36830">
                <a:moveTo>
                  <a:pt x="10419" y="0"/>
                </a:moveTo>
                <a:lnTo>
                  <a:pt x="1758" y="0"/>
                </a:lnTo>
                <a:lnTo>
                  <a:pt x="571" y="6857"/>
                </a:lnTo>
                <a:lnTo>
                  <a:pt x="0" y="16763"/>
                </a:lnTo>
                <a:lnTo>
                  <a:pt x="571" y="26669"/>
                </a:lnTo>
                <a:lnTo>
                  <a:pt x="2285" y="36575"/>
                </a:lnTo>
                <a:lnTo>
                  <a:pt x="2428" y="33635"/>
                </a:lnTo>
                <a:lnTo>
                  <a:pt x="3428" y="25431"/>
                </a:lnTo>
                <a:lnTo>
                  <a:pt x="6143" y="12894"/>
                </a:lnTo>
                <a:lnTo>
                  <a:pt x="10419" y="0"/>
                </a:lnTo>
                <a:close/>
              </a:path>
            </a:pathLst>
          </a:custGeom>
          <a:solidFill>
            <a:srgbClr val="6F8638"/>
          </a:solidFill>
        </p:spPr>
        <p:txBody>
          <a:bodyPr wrap="square" lIns="0" tIns="0" rIns="0" bIns="0" rtlCol="0"/>
          <a:lstStyle/>
          <a:p>
            <a:endParaRPr/>
          </a:p>
        </p:txBody>
      </p:sp>
      <p:sp>
        <p:nvSpPr>
          <p:cNvPr id="43" name="bk object 43"/>
          <p:cNvSpPr/>
          <p:nvPr/>
        </p:nvSpPr>
        <p:spPr>
          <a:xfrm>
            <a:off x="454264" y="124968"/>
            <a:ext cx="68580" cy="295910"/>
          </a:xfrm>
          <a:custGeom>
            <a:avLst/>
            <a:gdLst/>
            <a:ahLst/>
            <a:cxnLst/>
            <a:rect l="l" t="t" r="r" b="b"/>
            <a:pathLst>
              <a:path w="68579" h="295909">
                <a:moveTo>
                  <a:pt x="68467" y="0"/>
                </a:moveTo>
                <a:lnTo>
                  <a:pt x="38180" y="42890"/>
                </a:lnTo>
                <a:lnTo>
                  <a:pt x="17723" y="99539"/>
                </a:lnTo>
                <a:lnTo>
                  <a:pt x="5562" y="161544"/>
                </a:lnTo>
                <a:lnTo>
                  <a:pt x="165" y="220500"/>
                </a:lnTo>
                <a:lnTo>
                  <a:pt x="0" y="268005"/>
                </a:lnTo>
                <a:lnTo>
                  <a:pt x="3532" y="295655"/>
                </a:lnTo>
                <a:lnTo>
                  <a:pt x="13678" y="161162"/>
                </a:lnTo>
                <a:lnTo>
                  <a:pt x="35999" y="69341"/>
                </a:lnTo>
                <a:lnTo>
                  <a:pt x="58321" y="16763"/>
                </a:lnTo>
                <a:lnTo>
                  <a:pt x="68467" y="0"/>
                </a:lnTo>
                <a:close/>
              </a:path>
            </a:pathLst>
          </a:custGeom>
          <a:solidFill>
            <a:srgbClr val="6F8638"/>
          </a:solidFill>
        </p:spPr>
        <p:txBody>
          <a:bodyPr wrap="square" lIns="0" tIns="0" rIns="0" bIns="0" rtlCol="0"/>
          <a:lstStyle/>
          <a:p>
            <a:endParaRPr/>
          </a:p>
        </p:txBody>
      </p:sp>
      <p:sp>
        <p:nvSpPr>
          <p:cNvPr id="44" name="bk object 44"/>
          <p:cNvSpPr/>
          <p:nvPr/>
        </p:nvSpPr>
        <p:spPr>
          <a:xfrm>
            <a:off x="612729" y="155447"/>
            <a:ext cx="152400" cy="475615"/>
          </a:xfrm>
          <a:custGeom>
            <a:avLst/>
            <a:gdLst/>
            <a:ahLst/>
            <a:cxnLst/>
            <a:rect l="l" t="t" r="r" b="b"/>
            <a:pathLst>
              <a:path w="152400" h="475615">
                <a:moveTo>
                  <a:pt x="10142" y="0"/>
                </a:moveTo>
                <a:lnTo>
                  <a:pt x="637" y="43747"/>
                </a:lnTo>
                <a:lnTo>
                  <a:pt x="0" y="92748"/>
                </a:lnTo>
                <a:lnTo>
                  <a:pt x="6770" y="145218"/>
                </a:lnTo>
                <a:lnTo>
                  <a:pt x="19486" y="199370"/>
                </a:lnTo>
                <a:lnTo>
                  <a:pt x="36689" y="253417"/>
                </a:lnTo>
                <a:lnTo>
                  <a:pt x="56917" y="305575"/>
                </a:lnTo>
                <a:lnTo>
                  <a:pt x="78710" y="354055"/>
                </a:lnTo>
                <a:lnTo>
                  <a:pt x="100608" y="397073"/>
                </a:lnTo>
                <a:lnTo>
                  <a:pt x="121149" y="432842"/>
                </a:lnTo>
                <a:lnTo>
                  <a:pt x="152318" y="475488"/>
                </a:lnTo>
                <a:lnTo>
                  <a:pt x="58968" y="275820"/>
                </a:lnTo>
                <a:lnTo>
                  <a:pt x="17998" y="126301"/>
                </a:lnTo>
                <a:lnTo>
                  <a:pt x="8645" y="32504"/>
                </a:lnTo>
                <a:lnTo>
                  <a:pt x="10142" y="0"/>
                </a:lnTo>
                <a:close/>
              </a:path>
            </a:pathLst>
          </a:custGeom>
          <a:solidFill>
            <a:srgbClr val="6F8638"/>
          </a:solidFill>
        </p:spPr>
        <p:txBody>
          <a:bodyPr wrap="square" lIns="0" tIns="0" rIns="0" bIns="0" rtlCol="0"/>
          <a:lstStyle/>
          <a:p>
            <a:endParaRPr/>
          </a:p>
        </p:txBody>
      </p:sp>
      <p:sp>
        <p:nvSpPr>
          <p:cNvPr id="45" name="bk object 45"/>
          <p:cNvSpPr/>
          <p:nvPr/>
        </p:nvSpPr>
        <p:spPr>
          <a:xfrm>
            <a:off x="0" y="5007864"/>
            <a:ext cx="672465" cy="974725"/>
          </a:xfrm>
          <a:custGeom>
            <a:avLst/>
            <a:gdLst/>
            <a:ahLst/>
            <a:cxnLst/>
            <a:rect l="l" t="t" r="r" b="b"/>
            <a:pathLst>
              <a:path w="672465" h="974725">
                <a:moveTo>
                  <a:pt x="0" y="423672"/>
                </a:moveTo>
                <a:lnTo>
                  <a:pt x="0" y="919454"/>
                </a:lnTo>
                <a:lnTo>
                  <a:pt x="26465" y="927152"/>
                </a:lnTo>
                <a:lnTo>
                  <a:pt x="55231" y="933843"/>
                </a:lnTo>
                <a:lnTo>
                  <a:pt x="86299" y="939096"/>
                </a:lnTo>
                <a:lnTo>
                  <a:pt x="119668" y="942479"/>
                </a:lnTo>
                <a:lnTo>
                  <a:pt x="167301" y="958021"/>
                </a:lnTo>
                <a:lnTo>
                  <a:pt x="283254" y="974713"/>
                </a:lnTo>
                <a:lnTo>
                  <a:pt x="427108" y="947660"/>
                </a:lnTo>
                <a:lnTo>
                  <a:pt x="538842" y="849231"/>
                </a:lnTo>
                <a:lnTo>
                  <a:pt x="445109" y="849231"/>
                </a:lnTo>
                <a:lnTo>
                  <a:pt x="398145" y="844481"/>
                </a:lnTo>
                <a:lnTo>
                  <a:pt x="378942" y="841171"/>
                </a:lnTo>
                <a:lnTo>
                  <a:pt x="426887" y="811982"/>
                </a:lnTo>
                <a:lnTo>
                  <a:pt x="531215" y="727389"/>
                </a:lnTo>
                <a:lnTo>
                  <a:pt x="632667" y="591851"/>
                </a:lnTo>
                <a:lnTo>
                  <a:pt x="641479" y="551053"/>
                </a:lnTo>
                <a:lnTo>
                  <a:pt x="357466" y="551053"/>
                </a:lnTo>
                <a:lnTo>
                  <a:pt x="370052" y="506831"/>
                </a:lnTo>
                <a:lnTo>
                  <a:pt x="371017" y="497332"/>
                </a:lnTo>
                <a:lnTo>
                  <a:pt x="70573" y="497332"/>
                </a:lnTo>
                <a:lnTo>
                  <a:pt x="52210" y="477160"/>
                </a:lnTo>
                <a:lnTo>
                  <a:pt x="34135" y="458168"/>
                </a:lnTo>
                <a:lnTo>
                  <a:pt x="16636" y="440342"/>
                </a:lnTo>
                <a:lnTo>
                  <a:pt x="0" y="423672"/>
                </a:lnTo>
                <a:close/>
              </a:path>
              <a:path w="672465" h="974725">
                <a:moveTo>
                  <a:pt x="558444" y="831964"/>
                </a:moveTo>
                <a:lnTo>
                  <a:pt x="503865" y="847649"/>
                </a:lnTo>
                <a:lnTo>
                  <a:pt x="445109" y="849231"/>
                </a:lnTo>
                <a:lnTo>
                  <a:pt x="538842" y="849231"/>
                </a:lnTo>
                <a:lnTo>
                  <a:pt x="558444" y="831964"/>
                </a:lnTo>
                <a:close/>
              </a:path>
              <a:path w="672465" h="974725">
                <a:moveTo>
                  <a:pt x="671982" y="409829"/>
                </a:moveTo>
                <a:lnTo>
                  <a:pt x="583357" y="463613"/>
                </a:lnTo>
                <a:lnTo>
                  <a:pt x="479629" y="508635"/>
                </a:lnTo>
                <a:lnTo>
                  <a:pt x="393449" y="539559"/>
                </a:lnTo>
                <a:lnTo>
                  <a:pt x="357466" y="551053"/>
                </a:lnTo>
                <a:lnTo>
                  <a:pt x="641479" y="551053"/>
                </a:lnTo>
                <a:lnTo>
                  <a:pt x="671982" y="409829"/>
                </a:lnTo>
                <a:close/>
              </a:path>
              <a:path w="672465" h="974725">
                <a:moveTo>
                  <a:pt x="251612" y="0"/>
                </a:moveTo>
                <a:lnTo>
                  <a:pt x="70573" y="497332"/>
                </a:lnTo>
                <a:lnTo>
                  <a:pt x="371017" y="497332"/>
                </a:lnTo>
                <a:lnTo>
                  <a:pt x="382206" y="387207"/>
                </a:lnTo>
                <a:lnTo>
                  <a:pt x="355527" y="211742"/>
                </a:lnTo>
                <a:lnTo>
                  <a:pt x="251612" y="0"/>
                </a:lnTo>
                <a:close/>
              </a:path>
            </a:pathLst>
          </a:custGeom>
          <a:solidFill>
            <a:srgbClr val="FFF7D3"/>
          </a:solidFill>
        </p:spPr>
        <p:txBody>
          <a:bodyPr wrap="square" lIns="0" tIns="0" rIns="0" bIns="0" rtlCol="0"/>
          <a:lstStyle/>
          <a:p>
            <a:endParaRPr/>
          </a:p>
        </p:txBody>
      </p:sp>
      <p:sp>
        <p:nvSpPr>
          <p:cNvPr id="46" name="bk object 46"/>
          <p:cNvSpPr/>
          <p:nvPr/>
        </p:nvSpPr>
        <p:spPr>
          <a:xfrm>
            <a:off x="0" y="5082540"/>
            <a:ext cx="619125" cy="857885"/>
          </a:xfrm>
          <a:custGeom>
            <a:avLst/>
            <a:gdLst/>
            <a:ahLst/>
            <a:cxnLst/>
            <a:rect l="l" t="t" r="r" b="b"/>
            <a:pathLst>
              <a:path w="619125" h="857885">
                <a:moveTo>
                  <a:pt x="0" y="415925"/>
                </a:moveTo>
                <a:lnTo>
                  <a:pt x="0" y="791819"/>
                </a:lnTo>
                <a:lnTo>
                  <a:pt x="14825" y="798991"/>
                </a:lnTo>
                <a:lnTo>
                  <a:pt x="26484" y="804294"/>
                </a:lnTo>
                <a:lnTo>
                  <a:pt x="34113" y="807582"/>
                </a:lnTo>
                <a:lnTo>
                  <a:pt x="36847" y="808710"/>
                </a:lnTo>
                <a:lnTo>
                  <a:pt x="47595" y="814844"/>
                </a:lnTo>
                <a:lnTo>
                  <a:pt x="92226" y="829730"/>
                </a:lnTo>
                <a:lnTo>
                  <a:pt x="140217" y="842189"/>
                </a:lnTo>
                <a:lnTo>
                  <a:pt x="190155" y="851504"/>
                </a:lnTo>
                <a:lnTo>
                  <a:pt x="240622" y="856953"/>
                </a:lnTo>
                <a:lnTo>
                  <a:pt x="290206" y="857818"/>
                </a:lnTo>
                <a:lnTo>
                  <a:pt x="337490" y="853377"/>
                </a:lnTo>
                <a:lnTo>
                  <a:pt x="381060" y="842911"/>
                </a:lnTo>
                <a:lnTo>
                  <a:pt x="419500" y="825701"/>
                </a:lnTo>
                <a:lnTo>
                  <a:pt x="443334" y="807263"/>
                </a:lnTo>
                <a:lnTo>
                  <a:pt x="397514" y="807263"/>
                </a:lnTo>
                <a:lnTo>
                  <a:pt x="345073" y="807170"/>
                </a:lnTo>
                <a:lnTo>
                  <a:pt x="295510" y="796719"/>
                </a:lnTo>
                <a:lnTo>
                  <a:pt x="250266" y="771880"/>
                </a:lnTo>
                <a:lnTo>
                  <a:pt x="263231" y="768332"/>
                </a:lnTo>
                <a:lnTo>
                  <a:pt x="285553" y="759999"/>
                </a:lnTo>
                <a:lnTo>
                  <a:pt x="350911" y="729024"/>
                </a:lnTo>
                <a:lnTo>
                  <a:pt x="390267" y="706403"/>
                </a:lnTo>
                <a:lnTo>
                  <a:pt x="431623" y="679042"/>
                </a:lnTo>
                <a:lnTo>
                  <a:pt x="473139" y="646950"/>
                </a:lnTo>
                <a:lnTo>
                  <a:pt x="512976" y="610139"/>
                </a:lnTo>
                <a:lnTo>
                  <a:pt x="549294" y="568621"/>
                </a:lnTo>
                <a:lnTo>
                  <a:pt x="573501" y="532485"/>
                </a:lnTo>
                <a:lnTo>
                  <a:pt x="302463" y="532485"/>
                </a:lnTo>
                <a:lnTo>
                  <a:pt x="309654" y="500253"/>
                </a:lnTo>
                <a:lnTo>
                  <a:pt x="92120" y="500253"/>
                </a:lnTo>
                <a:lnTo>
                  <a:pt x="65060" y="475900"/>
                </a:lnTo>
                <a:lnTo>
                  <a:pt x="35679" y="449056"/>
                </a:lnTo>
                <a:lnTo>
                  <a:pt x="0" y="415925"/>
                </a:lnTo>
                <a:close/>
              </a:path>
              <a:path w="619125" h="857885">
                <a:moveTo>
                  <a:pt x="451396" y="801027"/>
                </a:moveTo>
                <a:lnTo>
                  <a:pt x="397514" y="807263"/>
                </a:lnTo>
                <a:lnTo>
                  <a:pt x="443334" y="807263"/>
                </a:lnTo>
                <a:lnTo>
                  <a:pt x="451396" y="801027"/>
                </a:lnTo>
                <a:close/>
              </a:path>
              <a:path w="619125" h="857885">
                <a:moveTo>
                  <a:pt x="618744" y="415925"/>
                </a:moveTo>
                <a:lnTo>
                  <a:pt x="585914" y="439260"/>
                </a:lnTo>
                <a:lnTo>
                  <a:pt x="542611" y="463415"/>
                </a:lnTo>
                <a:lnTo>
                  <a:pt x="492648" y="486561"/>
                </a:lnTo>
                <a:lnTo>
                  <a:pt x="439839" y="506869"/>
                </a:lnTo>
                <a:lnTo>
                  <a:pt x="387996" y="522512"/>
                </a:lnTo>
                <a:lnTo>
                  <a:pt x="340933" y="531660"/>
                </a:lnTo>
                <a:lnTo>
                  <a:pt x="302463" y="532485"/>
                </a:lnTo>
                <a:lnTo>
                  <a:pt x="573501" y="532485"/>
                </a:lnTo>
                <a:lnTo>
                  <a:pt x="580254" y="522405"/>
                </a:lnTo>
                <a:lnTo>
                  <a:pt x="604017" y="471502"/>
                </a:lnTo>
                <a:lnTo>
                  <a:pt x="618744" y="415925"/>
                </a:lnTo>
                <a:close/>
              </a:path>
              <a:path w="619125" h="857885">
                <a:moveTo>
                  <a:pt x="262547" y="0"/>
                </a:moveTo>
                <a:lnTo>
                  <a:pt x="218430" y="159067"/>
                </a:lnTo>
                <a:lnTo>
                  <a:pt x="161789" y="322040"/>
                </a:lnTo>
                <a:lnTo>
                  <a:pt x="112886" y="449139"/>
                </a:lnTo>
                <a:lnTo>
                  <a:pt x="92120" y="500253"/>
                </a:lnTo>
                <a:lnTo>
                  <a:pt x="309654" y="500253"/>
                </a:lnTo>
                <a:lnTo>
                  <a:pt x="318914" y="445722"/>
                </a:lnTo>
                <a:lnTo>
                  <a:pt x="324075" y="396568"/>
                </a:lnTo>
                <a:lnTo>
                  <a:pt x="326896" y="344931"/>
                </a:lnTo>
                <a:lnTo>
                  <a:pt x="327157" y="291836"/>
                </a:lnTo>
                <a:lnTo>
                  <a:pt x="324636" y="238306"/>
                </a:lnTo>
                <a:lnTo>
                  <a:pt x="319111" y="185367"/>
                </a:lnTo>
                <a:lnTo>
                  <a:pt x="310361" y="134043"/>
                </a:lnTo>
                <a:lnTo>
                  <a:pt x="298165" y="85357"/>
                </a:lnTo>
                <a:lnTo>
                  <a:pt x="282300" y="40334"/>
                </a:lnTo>
                <a:lnTo>
                  <a:pt x="262547" y="0"/>
                </a:lnTo>
                <a:close/>
              </a:path>
            </a:pathLst>
          </a:custGeom>
          <a:solidFill>
            <a:srgbClr val="ED9127"/>
          </a:solidFill>
        </p:spPr>
        <p:txBody>
          <a:bodyPr wrap="square" lIns="0" tIns="0" rIns="0" bIns="0" rtlCol="0"/>
          <a:lstStyle/>
          <a:p>
            <a:endParaRPr/>
          </a:p>
        </p:txBody>
      </p:sp>
      <p:sp>
        <p:nvSpPr>
          <p:cNvPr id="47" name="bk object 47"/>
          <p:cNvSpPr/>
          <p:nvPr/>
        </p:nvSpPr>
        <p:spPr>
          <a:xfrm>
            <a:off x="59435" y="5315711"/>
            <a:ext cx="193675" cy="554990"/>
          </a:xfrm>
          <a:custGeom>
            <a:avLst/>
            <a:gdLst/>
            <a:ahLst/>
            <a:cxnLst/>
            <a:rect l="l" t="t" r="r" b="b"/>
            <a:pathLst>
              <a:path w="193675" h="554989">
                <a:moveTo>
                  <a:pt x="191935" y="0"/>
                </a:moveTo>
                <a:lnTo>
                  <a:pt x="144451" y="255877"/>
                </a:lnTo>
                <a:lnTo>
                  <a:pt x="80417" y="427767"/>
                </a:lnTo>
                <a:lnTo>
                  <a:pt x="24158" y="524458"/>
                </a:lnTo>
                <a:lnTo>
                  <a:pt x="0" y="554735"/>
                </a:lnTo>
                <a:lnTo>
                  <a:pt x="33927" y="525828"/>
                </a:lnTo>
                <a:lnTo>
                  <a:pt x="64214" y="488457"/>
                </a:lnTo>
                <a:lnTo>
                  <a:pt x="90984" y="444304"/>
                </a:lnTo>
                <a:lnTo>
                  <a:pt x="114357" y="395053"/>
                </a:lnTo>
                <a:lnTo>
                  <a:pt x="134455" y="342385"/>
                </a:lnTo>
                <a:lnTo>
                  <a:pt x="151399" y="287985"/>
                </a:lnTo>
                <a:lnTo>
                  <a:pt x="165312" y="233534"/>
                </a:lnTo>
                <a:lnTo>
                  <a:pt x="176315" y="180715"/>
                </a:lnTo>
                <a:lnTo>
                  <a:pt x="184530" y="131211"/>
                </a:lnTo>
                <a:lnTo>
                  <a:pt x="190077" y="86705"/>
                </a:lnTo>
                <a:lnTo>
                  <a:pt x="193658" y="19417"/>
                </a:lnTo>
                <a:lnTo>
                  <a:pt x="191935" y="0"/>
                </a:lnTo>
                <a:close/>
              </a:path>
            </a:pathLst>
          </a:custGeom>
          <a:solidFill>
            <a:srgbClr val="9C5524"/>
          </a:solidFill>
        </p:spPr>
        <p:txBody>
          <a:bodyPr wrap="square" lIns="0" tIns="0" rIns="0" bIns="0" rtlCol="0"/>
          <a:lstStyle/>
          <a:p>
            <a:endParaRPr/>
          </a:p>
        </p:txBody>
      </p:sp>
      <p:sp>
        <p:nvSpPr>
          <p:cNvPr id="48" name="bk object 48"/>
          <p:cNvSpPr/>
          <p:nvPr/>
        </p:nvSpPr>
        <p:spPr>
          <a:xfrm>
            <a:off x="163068" y="5611367"/>
            <a:ext cx="352425" cy="162560"/>
          </a:xfrm>
          <a:custGeom>
            <a:avLst/>
            <a:gdLst/>
            <a:ahLst/>
            <a:cxnLst/>
            <a:rect l="l" t="t" r="r" b="b"/>
            <a:pathLst>
              <a:path w="352425" h="162560">
                <a:moveTo>
                  <a:pt x="352044" y="0"/>
                </a:moveTo>
                <a:lnTo>
                  <a:pt x="208183" y="93797"/>
                </a:lnTo>
                <a:lnTo>
                  <a:pt x="97040" y="141160"/>
                </a:lnTo>
                <a:lnTo>
                  <a:pt x="25388" y="157948"/>
                </a:lnTo>
                <a:lnTo>
                  <a:pt x="0" y="160019"/>
                </a:lnTo>
                <a:lnTo>
                  <a:pt x="49050" y="162395"/>
                </a:lnTo>
                <a:lnTo>
                  <a:pt x="103000" y="151304"/>
                </a:lnTo>
                <a:lnTo>
                  <a:pt x="158679" y="130284"/>
                </a:lnTo>
                <a:lnTo>
                  <a:pt x="212917" y="102869"/>
                </a:lnTo>
                <a:lnTo>
                  <a:pt x="262542" y="72598"/>
                </a:lnTo>
                <a:lnTo>
                  <a:pt x="304386" y="43005"/>
                </a:lnTo>
                <a:lnTo>
                  <a:pt x="335276" y="17627"/>
                </a:lnTo>
                <a:lnTo>
                  <a:pt x="352044" y="0"/>
                </a:lnTo>
                <a:close/>
              </a:path>
            </a:pathLst>
          </a:custGeom>
          <a:solidFill>
            <a:srgbClr val="9C5524"/>
          </a:solidFill>
        </p:spPr>
        <p:txBody>
          <a:bodyPr wrap="square" lIns="0" tIns="0" rIns="0" bIns="0" rtlCol="0"/>
          <a:lstStyle/>
          <a:p>
            <a:endParaRPr/>
          </a:p>
        </p:txBody>
      </p:sp>
      <p:sp>
        <p:nvSpPr>
          <p:cNvPr id="49" name="bk object 49"/>
          <p:cNvSpPr/>
          <p:nvPr/>
        </p:nvSpPr>
        <p:spPr>
          <a:xfrm>
            <a:off x="109728" y="5865876"/>
            <a:ext cx="233679" cy="51435"/>
          </a:xfrm>
          <a:custGeom>
            <a:avLst/>
            <a:gdLst/>
            <a:ahLst/>
            <a:cxnLst/>
            <a:rect l="l" t="t" r="r" b="b"/>
            <a:pathLst>
              <a:path w="233679" h="51435">
                <a:moveTo>
                  <a:pt x="0" y="0"/>
                </a:moveTo>
                <a:lnTo>
                  <a:pt x="41332" y="27444"/>
                </a:lnTo>
                <a:lnTo>
                  <a:pt x="96875" y="43622"/>
                </a:lnTo>
                <a:lnTo>
                  <a:pt x="155069" y="50804"/>
                </a:lnTo>
                <a:lnTo>
                  <a:pt x="204354" y="51255"/>
                </a:lnTo>
                <a:lnTo>
                  <a:pt x="233172" y="47243"/>
                </a:lnTo>
                <a:lnTo>
                  <a:pt x="127494" y="41790"/>
                </a:lnTo>
                <a:lnTo>
                  <a:pt x="55035" y="25336"/>
                </a:lnTo>
                <a:lnTo>
                  <a:pt x="13351" y="8024"/>
                </a:lnTo>
                <a:lnTo>
                  <a:pt x="0" y="0"/>
                </a:lnTo>
                <a:close/>
              </a:path>
            </a:pathLst>
          </a:custGeom>
          <a:solidFill>
            <a:srgbClr val="9C5524"/>
          </a:solidFill>
        </p:spPr>
        <p:txBody>
          <a:bodyPr wrap="square" lIns="0" tIns="0" rIns="0" bIns="0" rtlCol="0"/>
          <a:lstStyle/>
          <a:p>
            <a:endParaRPr/>
          </a:p>
        </p:txBody>
      </p:sp>
      <p:sp>
        <p:nvSpPr>
          <p:cNvPr id="50" name="bk object 50"/>
          <p:cNvSpPr/>
          <p:nvPr/>
        </p:nvSpPr>
        <p:spPr>
          <a:xfrm>
            <a:off x="0" y="5666232"/>
            <a:ext cx="92964" cy="88392"/>
          </a:xfrm>
          <a:prstGeom prst="rect">
            <a:avLst/>
          </a:prstGeom>
          <a:blipFill>
            <a:blip r:embed="rId6" cstate="print"/>
            <a:stretch>
              <a:fillRect/>
            </a:stretch>
          </a:blipFill>
        </p:spPr>
        <p:txBody>
          <a:bodyPr wrap="square" lIns="0" tIns="0" rIns="0" bIns="0" rtlCol="0"/>
          <a:lstStyle/>
          <a:p>
            <a:endParaRPr/>
          </a:p>
        </p:txBody>
      </p:sp>
      <p:sp>
        <p:nvSpPr>
          <p:cNvPr id="51" name="bk object 51"/>
          <p:cNvSpPr/>
          <p:nvPr/>
        </p:nvSpPr>
        <p:spPr>
          <a:xfrm>
            <a:off x="0" y="5824728"/>
            <a:ext cx="73660" cy="24130"/>
          </a:xfrm>
          <a:custGeom>
            <a:avLst/>
            <a:gdLst/>
            <a:ahLst/>
            <a:cxnLst/>
            <a:rect l="l" t="t" r="r" b="b"/>
            <a:pathLst>
              <a:path w="73660" h="24129">
                <a:moveTo>
                  <a:pt x="0" y="0"/>
                </a:moveTo>
                <a:lnTo>
                  <a:pt x="0" y="9144"/>
                </a:lnTo>
                <a:lnTo>
                  <a:pt x="20002" y="16216"/>
                </a:lnTo>
                <a:lnTo>
                  <a:pt x="38862" y="21145"/>
                </a:lnTo>
                <a:lnTo>
                  <a:pt x="56578" y="23502"/>
                </a:lnTo>
                <a:lnTo>
                  <a:pt x="73152" y="22860"/>
                </a:lnTo>
                <a:lnTo>
                  <a:pt x="68365" y="22074"/>
                </a:lnTo>
                <a:lnTo>
                  <a:pt x="54292" y="18859"/>
                </a:lnTo>
                <a:lnTo>
                  <a:pt x="31361" y="11930"/>
                </a:lnTo>
                <a:lnTo>
                  <a:pt x="0" y="0"/>
                </a:lnTo>
                <a:close/>
              </a:path>
            </a:pathLst>
          </a:custGeom>
          <a:solidFill>
            <a:srgbClr val="9C5524"/>
          </a:solidFill>
        </p:spPr>
        <p:txBody>
          <a:bodyPr wrap="square" lIns="0" tIns="0" rIns="0" bIns="0" rtlCol="0"/>
          <a:lstStyle/>
          <a:p>
            <a:endParaRPr/>
          </a:p>
        </p:txBody>
      </p:sp>
      <p:sp>
        <p:nvSpPr>
          <p:cNvPr id="52" name="bk object 52"/>
          <p:cNvSpPr/>
          <p:nvPr/>
        </p:nvSpPr>
        <p:spPr>
          <a:xfrm>
            <a:off x="56006" y="5939028"/>
            <a:ext cx="72009" cy="213432"/>
          </a:xfrm>
          <a:prstGeom prst="rect">
            <a:avLst/>
          </a:prstGeom>
          <a:blipFill>
            <a:blip r:embed="rId7" cstate="print"/>
            <a:stretch>
              <a:fillRect/>
            </a:stretch>
          </a:blipFill>
        </p:spPr>
        <p:txBody>
          <a:bodyPr wrap="square" lIns="0" tIns="0" rIns="0" bIns="0" rtlCol="0"/>
          <a:lstStyle/>
          <a:p>
            <a:endParaRPr/>
          </a:p>
        </p:txBody>
      </p:sp>
      <p:sp>
        <p:nvSpPr>
          <p:cNvPr id="53" name="bk object 53"/>
          <p:cNvSpPr/>
          <p:nvPr/>
        </p:nvSpPr>
        <p:spPr>
          <a:xfrm>
            <a:off x="11143615" y="93472"/>
            <a:ext cx="651510" cy="673735"/>
          </a:xfrm>
          <a:custGeom>
            <a:avLst/>
            <a:gdLst/>
            <a:ahLst/>
            <a:cxnLst/>
            <a:rect l="l" t="t" r="r" b="b"/>
            <a:pathLst>
              <a:path w="651509" h="673735">
                <a:moveTo>
                  <a:pt x="104648" y="593216"/>
                </a:moveTo>
                <a:lnTo>
                  <a:pt x="203086" y="663940"/>
                </a:lnTo>
                <a:lnTo>
                  <a:pt x="304371" y="673417"/>
                </a:lnTo>
                <a:lnTo>
                  <a:pt x="383486" y="654796"/>
                </a:lnTo>
                <a:lnTo>
                  <a:pt x="415416" y="641223"/>
                </a:lnTo>
                <a:lnTo>
                  <a:pt x="507844" y="599430"/>
                </a:lnTo>
                <a:lnTo>
                  <a:pt x="144470" y="599430"/>
                </a:lnTo>
                <a:lnTo>
                  <a:pt x="104648" y="593216"/>
                </a:lnTo>
                <a:close/>
              </a:path>
              <a:path w="651509" h="673735">
                <a:moveTo>
                  <a:pt x="0" y="309499"/>
                </a:moveTo>
                <a:lnTo>
                  <a:pt x="39564" y="431944"/>
                </a:lnTo>
                <a:lnTo>
                  <a:pt x="118681" y="518683"/>
                </a:lnTo>
                <a:lnTo>
                  <a:pt x="196274" y="570299"/>
                </a:lnTo>
                <a:lnTo>
                  <a:pt x="231266" y="587375"/>
                </a:lnTo>
                <a:lnTo>
                  <a:pt x="218162" y="590663"/>
                </a:lnTo>
                <a:lnTo>
                  <a:pt x="185769" y="596630"/>
                </a:lnTo>
                <a:lnTo>
                  <a:pt x="144470" y="599430"/>
                </a:lnTo>
                <a:lnTo>
                  <a:pt x="507844" y="599430"/>
                </a:lnTo>
                <a:lnTo>
                  <a:pt x="565580" y="573323"/>
                </a:lnTo>
                <a:lnTo>
                  <a:pt x="633555" y="474837"/>
                </a:lnTo>
                <a:lnTo>
                  <a:pt x="646718" y="408177"/>
                </a:lnTo>
                <a:lnTo>
                  <a:pt x="577976" y="408177"/>
                </a:lnTo>
                <a:lnTo>
                  <a:pt x="584387" y="385952"/>
                </a:lnTo>
                <a:lnTo>
                  <a:pt x="226694" y="385952"/>
                </a:lnTo>
                <a:lnTo>
                  <a:pt x="200953" y="380472"/>
                </a:lnTo>
                <a:lnTo>
                  <a:pt x="139160" y="364966"/>
                </a:lnTo>
                <a:lnTo>
                  <a:pt x="64460" y="340840"/>
                </a:lnTo>
                <a:lnTo>
                  <a:pt x="0" y="309499"/>
                </a:lnTo>
                <a:close/>
              </a:path>
              <a:path w="651509" h="673735">
                <a:moveTo>
                  <a:pt x="649858" y="347599"/>
                </a:moveTo>
                <a:lnTo>
                  <a:pt x="644128" y="356367"/>
                </a:lnTo>
                <a:lnTo>
                  <a:pt x="628586" y="376031"/>
                </a:lnTo>
                <a:lnTo>
                  <a:pt x="605710" y="396622"/>
                </a:lnTo>
                <a:lnTo>
                  <a:pt x="577976" y="408177"/>
                </a:lnTo>
                <a:lnTo>
                  <a:pt x="646718" y="408177"/>
                </a:lnTo>
                <a:lnTo>
                  <a:pt x="651071" y="386137"/>
                </a:lnTo>
                <a:lnTo>
                  <a:pt x="649858" y="347599"/>
                </a:lnTo>
                <a:close/>
              </a:path>
              <a:path w="651509" h="673735">
                <a:moveTo>
                  <a:pt x="264921" y="0"/>
                </a:moveTo>
                <a:lnTo>
                  <a:pt x="206228" y="152941"/>
                </a:lnTo>
                <a:lnTo>
                  <a:pt x="198945" y="275320"/>
                </a:lnTo>
                <a:lnTo>
                  <a:pt x="215094" y="356526"/>
                </a:lnTo>
                <a:lnTo>
                  <a:pt x="226694" y="385952"/>
                </a:lnTo>
                <a:lnTo>
                  <a:pt x="584387" y="385952"/>
                </a:lnTo>
                <a:lnTo>
                  <a:pt x="599990" y="331850"/>
                </a:lnTo>
                <a:lnTo>
                  <a:pt x="419353" y="331850"/>
                </a:lnTo>
                <a:lnTo>
                  <a:pt x="357377" y="199691"/>
                </a:lnTo>
                <a:lnTo>
                  <a:pt x="306196" y="89838"/>
                </a:lnTo>
                <a:lnTo>
                  <a:pt x="264921" y="0"/>
                </a:lnTo>
                <a:close/>
              </a:path>
              <a:path w="651509" h="673735">
                <a:moveTo>
                  <a:pt x="576326" y="126492"/>
                </a:moveTo>
                <a:lnTo>
                  <a:pt x="419353" y="331850"/>
                </a:lnTo>
                <a:lnTo>
                  <a:pt x="599990" y="331850"/>
                </a:lnTo>
                <a:lnTo>
                  <a:pt x="601132" y="327892"/>
                </a:lnTo>
                <a:lnTo>
                  <a:pt x="597963" y="235092"/>
                </a:lnTo>
                <a:lnTo>
                  <a:pt x="584388" y="158414"/>
                </a:lnTo>
                <a:lnTo>
                  <a:pt x="576326" y="126492"/>
                </a:lnTo>
                <a:close/>
              </a:path>
            </a:pathLst>
          </a:custGeom>
          <a:solidFill>
            <a:srgbClr val="FFF7D2"/>
          </a:solidFill>
        </p:spPr>
        <p:txBody>
          <a:bodyPr wrap="square" lIns="0" tIns="0" rIns="0" bIns="0" rtlCol="0"/>
          <a:lstStyle/>
          <a:p>
            <a:endParaRPr/>
          </a:p>
        </p:txBody>
      </p:sp>
      <p:sp>
        <p:nvSpPr>
          <p:cNvPr id="54" name="bk object 54"/>
          <p:cNvSpPr/>
          <p:nvPr/>
        </p:nvSpPr>
        <p:spPr>
          <a:xfrm>
            <a:off x="11184128" y="144779"/>
            <a:ext cx="584200" cy="594995"/>
          </a:xfrm>
          <a:custGeom>
            <a:avLst/>
            <a:gdLst/>
            <a:ahLst/>
            <a:cxnLst/>
            <a:rect l="l" t="t" r="r" b="b"/>
            <a:pathLst>
              <a:path w="584200"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84200"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456219" y="527675"/>
                </a:lnTo>
                <a:lnTo>
                  <a:pt x="516286" y="485536"/>
                </a:lnTo>
                <a:lnTo>
                  <a:pt x="571257" y="427515"/>
                </a:lnTo>
                <a:lnTo>
                  <a:pt x="573322" y="417322"/>
                </a:lnTo>
                <a:lnTo>
                  <a:pt x="487045" y="417322"/>
                </a:lnTo>
                <a:lnTo>
                  <a:pt x="499369" y="388229"/>
                </a:lnTo>
                <a:lnTo>
                  <a:pt x="504434" y="372791"/>
                </a:lnTo>
                <a:lnTo>
                  <a:pt x="186992" y="372791"/>
                </a:lnTo>
                <a:lnTo>
                  <a:pt x="137854" y="364244"/>
                </a:lnTo>
                <a:lnTo>
                  <a:pt x="85339" y="348789"/>
                </a:lnTo>
                <a:lnTo>
                  <a:pt x="36903" y="329513"/>
                </a:lnTo>
                <a:lnTo>
                  <a:pt x="0" y="309499"/>
                </a:lnTo>
                <a:close/>
              </a:path>
              <a:path w="584200" h="594995">
                <a:moveTo>
                  <a:pt x="584200" y="363600"/>
                </a:moveTo>
                <a:lnTo>
                  <a:pt x="554874" y="392354"/>
                </a:lnTo>
                <a:lnTo>
                  <a:pt x="523049" y="408559"/>
                </a:lnTo>
                <a:lnTo>
                  <a:pt x="497510" y="415714"/>
                </a:lnTo>
                <a:lnTo>
                  <a:pt x="487045" y="417322"/>
                </a:lnTo>
                <a:lnTo>
                  <a:pt x="573322" y="417322"/>
                </a:lnTo>
                <a:lnTo>
                  <a:pt x="584200" y="363600"/>
                </a:lnTo>
                <a:close/>
              </a:path>
              <a:path w="584200"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4434" y="372791"/>
                </a:lnTo>
                <a:lnTo>
                  <a:pt x="516366" y="336423"/>
                </a:lnTo>
                <a:lnTo>
                  <a:pt x="369316" y="336423"/>
                </a:lnTo>
                <a:lnTo>
                  <a:pt x="351661" y="302198"/>
                </a:lnTo>
                <a:lnTo>
                  <a:pt x="309800" y="217122"/>
                </a:lnTo>
                <a:lnTo>
                  <a:pt x="260391" y="107590"/>
                </a:lnTo>
                <a:lnTo>
                  <a:pt x="220091" y="0"/>
                </a:lnTo>
                <a:close/>
              </a:path>
              <a:path w="584200" h="594995">
                <a:moveTo>
                  <a:pt x="520319" y="146430"/>
                </a:moveTo>
                <a:lnTo>
                  <a:pt x="479151" y="206121"/>
                </a:lnTo>
                <a:lnTo>
                  <a:pt x="429196" y="268097"/>
                </a:lnTo>
                <a:lnTo>
                  <a:pt x="387052" y="316738"/>
                </a:lnTo>
                <a:lnTo>
                  <a:pt x="369316" y="336423"/>
                </a:lnTo>
                <a:lnTo>
                  <a:pt x="516366" y="336423"/>
                </a:lnTo>
                <a:lnTo>
                  <a:pt x="522684" y="317166"/>
                </a:lnTo>
                <a:lnTo>
                  <a:pt x="536497" y="228459"/>
                </a:lnTo>
                <a:lnTo>
                  <a:pt x="520319" y="146430"/>
                </a:lnTo>
                <a:close/>
              </a:path>
            </a:pathLst>
          </a:custGeom>
          <a:solidFill>
            <a:srgbClr val="DD7129"/>
          </a:solidFill>
        </p:spPr>
        <p:txBody>
          <a:bodyPr wrap="square" lIns="0" tIns="0" rIns="0" bIns="0" rtlCol="0"/>
          <a:lstStyle/>
          <a:p>
            <a:endParaRPr/>
          </a:p>
        </p:txBody>
      </p:sp>
      <p:sp>
        <p:nvSpPr>
          <p:cNvPr id="55" name="bk object 55"/>
          <p:cNvSpPr/>
          <p:nvPr/>
        </p:nvSpPr>
        <p:spPr>
          <a:xfrm>
            <a:off x="11426825" y="306324"/>
            <a:ext cx="167640" cy="368300"/>
          </a:xfrm>
          <a:custGeom>
            <a:avLst/>
            <a:gdLst/>
            <a:ahLst/>
            <a:cxnLst/>
            <a:rect l="l" t="t" r="r" b="b"/>
            <a:pathLst>
              <a:path w="167640" h="368300">
                <a:moveTo>
                  <a:pt x="0" y="0"/>
                </a:moveTo>
                <a:lnTo>
                  <a:pt x="6304" y="56464"/>
                </a:lnTo>
                <a:lnTo>
                  <a:pt x="16208" y="100640"/>
                </a:lnTo>
                <a:lnTo>
                  <a:pt x="30550" y="150771"/>
                </a:lnTo>
                <a:lnTo>
                  <a:pt x="49280" y="203351"/>
                </a:lnTo>
                <a:lnTo>
                  <a:pt x="72352" y="254874"/>
                </a:lnTo>
                <a:lnTo>
                  <a:pt x="99716" y="301835"/>
                </a:lnTo>
                <a:lnTo>
                  <a:pt x="131326" y="340727"/>
                </a:lnTo>
                <a:lnTo>
                  <a:pt x="167131" y="368046"/>
                </a:lnTo>
                <a:lnTo>
                  <a:pt x="148625" y="348882"/>
                </a:lnTo>
                <a:lnTo>
                  <a:pt x="103854" y="286273"/>
                </a:lnTo>
                <a:lnTo>
                  <a:pt x="48938" y="172539"/>
                </a:lnTo>
                <a:lnTo>
                  <a:pt x="0" y="0"/>
                </a:lnTo>
                <a:close/>
              </a:path>
            </a:pathLst>
          </a:custGeom>
          <a:solidFill>
            <a:srgbClr val="6D401A"/>
          </a:solidFill>
        </p:spPr>
        <p:txBody>
          <a:bodyPr wrap="square" lIns="0" tIns="0" rIns="0" bIns="0" rtlCol="0"/>
          <a:lstStyle/>
          <a:p>
            <a:endParaRPr/>
          </a:p>
        </p:txBody>
      </p:sp>
      <p:sp>
        <p:nvSpPr>
          <p:cNvPr id="56" name="bk object 56"/>
          <p:cNvSpPr/>
          <p:nvPr/>
        </p:nvSpPr>
        <p:spPr>
          <a:xfrm>
            <a:off x="11264265" y="525144"/>
            <a:ext cx="253618" cy="93171"/>
          </a:xfrm>
          <a:prstGeom prst="rect">
            <a:avLst/>
          </a:prstGeom>
          <a:blipFill>
            <a:blip r:embed="rId8" cstate="print"/>
            <a:stretch>
              <a:fillRect/>
            </a:stretch>
          </a:blipFill>
        </p:spPr>
        <p:txBody>
          <a:bodyPr wrap="square" lIns="0" tIns="0" rIns="0" bIns="0" rtlCol="0"/>
          <a:lstStyle/>
          <a:p>
            <a:endParaRPr/>
          </a:p>
        </p:txBody>
      </p:sp>
      <p:sp>
        <p:nvSpPr>
          <p:cNvPr id="57" name="bk object 57"/>
          <p:cNvSpPr/>
          <p:nvPr/>
        </p:nvSpPr>
        <p:spPr>
          <a:xfrm>
            <a:off x="11402186" y="674623"/>
            <a:ext cx="156845" cy="48260"/>
          </a:xfrm>
          <a:custGeom>
            <a:avLst/>
            <a:gdLst/>
            <a:ahLst/>
            <a:cxnLst/>
            <a:rect l="l" t="t" r="r" b="b"/>
            <a:pathLst>
              <a:path w="156845" h="48259">
                <a:moveTo>
                  <a:pt x="147395" y="6833"/>
                </a:moveTo>
                <a:lnTo>
                  <a:pt x="120570" y="21447"/>
                </a:lnTo>
                <a:lnTo>
                  <a:pt x="72078" y="37451"/>
                </a:lnTo>
                <a:lnTo>
                  <a:pt x="0" y="47371"/>
                </a:lnTo>
                <a:lnTo>
                  <a:pt x="26822" y="47898"/>
                </a:lnTo>
                <a:lnTo>
                  <a:pt x="72564" y="41783"/>
                </a:lnTo>
                <a:lnTo>
                  <a:pt x="121140" y="26618"/>
                </a:lnTo>
                <a:lnTo>
                  <a:pt x="147395" y="6833"/>
                </a:lnTo>
                <a:close/>
              </a:path>
              <a:path w="156845" h="48259">
                <a:moveTo>
                  <a:pt x="156464" y="0"/>
                </a:moveTo>
                <a:lnTo>
                  <a:pt x="147395" y="6833"/>
                </a:lnTo>
                <a:lnTo>
                  <a:pt x="147893" y="6562"/>
                </a:lnTo>
                <a:lnTo>
                  <a:pt x="156464" y="0"/>
                </a:lnTo>
                <a:close/>
              </a:path>
            </a:pathLst>
          </a:custGeom>
          <a:solidFill>
            <a:srgbClr val="6D401A"/>
          </a:solidFill>
        </p:spPr>
        <p:txBody>
          <a:bodyPr wrap="square" lIns="0" tIns="0" rIns="0" bIns="0" rtlCol="0"/>
          <a:lstStyle/>
          <a:p>
            <a:endParaRPr/>
          </a:p>
        </p:txBody>
      </p:sp>
      <p:sp>
        <p:nvSpPr>
          <p:cNvPr id="58" name="bk object 58"/>
          <p:cNvSpPr/>
          <p:nvPr/>
        </p:nvSpPr>
        <p:spPr>
          <a:xfrm>
            <a:off x="11563350" y="366902"/>
            <a:ext cx="195960" cy="294639"/>
          </a:xfrm>
          <a:prstGeom prst="rect">
            <a:avLst/>
          </a:prstGeom>
          <a:blipFill>
            <a:blip r:embed="rId9" cstate="print"/>
            <a:stretch>
              <a:fillRect/>
            </a:stretch>
          </a:blipFill>
        </p:spPr>
        <p:txBody>
          <a:bodyPr wrap="square" lIns="0" tIns="0" rIns="0" bIns="0" rtlCol="0"/>
          <a:lstStyle/>
          <a:p>
            <a:endParaRPr/>
          </a:p>
        </p:txBody>
      </p:sp>
      <p:sp>
        <p:nvSpPr>
          <p:cNvPr id="59" name="bk object 59"/>
          <p:cNvSpPr/>
          <p:nvPr/>
        </p:nvSpPr>
        <p:spPr>
          <a:xfrm>
            <a:off x="11564111" y="724662"/>
            <a:ext cx="45720" cy="151130"/>
          </a:xfrm>
          <a:custGeom>
            <a:avLst/>
            <a:gdLst/>
            <a:ahLst/>
            <a:cxnLst/>
            <a:rect l="l" t="t" r="r" b="b"/>
            <a:pathLst>
              <a:path w="45720" h="151130">
                <a:moveTo>
                  <a:pt x="4953" y="0"/>
                </a:moveTo>
                <a:lnTo>
                  <a:pt x="10292" y="5794"/>
                </a:lnTo>
                <a:lnTo>
                  <a:pt x="21955" y="21494"/>
                </a:lnTo>
                <a:lnTo>
                  <a:pt x="33402" y="44576"/>
                </a:lnTo>
                <a:lnTo>
                  <a:pt x="38100" y="72516"/>
                </a:lnTo>
                <a:lnTo>
                  <a:pt x="30861" y="100169"/>
                </a:lnTo>
                <a:lnTo>
                  <a:pt x="17907" y="123237"/>
                </a:lnTo>
                <a:lnTo>
                  <a:pt x="5524" y="139043"/>
                </a:lnTo>
                <a:lnTo>
                  <a:pt x="0" y="144907"/>
                </a:lnTo>
                <a:lnTo>
                  <a:pt x="15494" y="150875"/>
                </a:lnTo>
                <a:lnTo>
                  <a:pt x="19050" y="148971"/>
                </a:lnTo>
                <a:lnTo>
                  <a:pt x="45668" y="92483"/>
                </a:lnTo>
                <a:lnTo>
                  <a:pt x="42068" y="45974"/>
                </a:lnTo>
                <a:lnTo>
                  <a:pt x="26515" y="14418"/>
                </a:lnTo>
                <a:lnTo>
                  <a:pt x="17272" y="2793"/>
                </a:lnTo>
                <a:lnTo>
                  <a:pt x="4953" y="0"/>
                </a:lnTo>
                <a:close/>
              </a:path>
            </a:pathLst>
          </a:custGeom>
          <a:solidFill>
            <a:srgbClr val="925421"/>
          </a:solidFill>
        </p:spPr>
        <p:txBody>
          <a:bodyPr wrap="square" lIns="0" tIns="0" rIns="0" bIns="0" rtlCol="0"/>
          <a:lstStyle/>
          <a:p>
            <a:endParaRPr/>
          </a:p>
        </p:txBody>
      </p:sp>
      <p:sp>
        <p:nvSpPr>
          <p:cNvPr id="60" name="bk object 60"/>
          <p:cNvSpPr/>
          <p:nvPr/>
        </p:nvSpPr>
        <p:spPr>
          <a:xfrm>
            <a:off x="11172015" y="3790188"/>
            <a:ext cx="133350" cy="306705"/>
          </a:xfrm>
          <a:custGeom>
            <a:avLst/>
            <a:gdLst/>
            <a:ahLst/>
            <a:cxnLst/>
            <a:rect l="l" t="t" r="r" b="b"/>
            <a:pathLst>
              <a:path w="133350" h="306704">
                <a:moveTo>
                  <a:pt x="56943" y="0"/>
                </a:moveTo>
                <a:lnTo>
                  <a:pt x="28495" y="12573"/>
                </a:lnTo>
                <a:lnTo>
                  <a:pt x="15730" y="40253"/>
                </a:lnTo>
                <a:lnTo>
                  <a:pt x="0" y="110855"/>
                </a:lnTo>
                <a:lnTo>
                  <a:pt x="15154" y="205722"/>
                </a:lnTo>
                <a:lnTo>
                  <a:pt x="95043" y="306197"/>
                </a:lnTo>
                <a:lnTo>
                  <a:pt x="104995" y="305075"/>
                </a:lnTo>
                <a:lnTo>
                  <a:pt x="117601" y="299513"/>
                </a:lnTo>
                <a:lnTo>
                  <a:pt x="128422" y="293356"/>
                </a:lnTo>
                <a:lnTo>
                  <a:pt x="133016" y="290449"/>
                </a:lnTo>
                <a:lnTo>
                  <a:pt x="118818" y="281318"/>
                </a:lnTo>
                <a:lnTo>
                  <a:pt x="85915" y="255317"/>
                </a:lnTo>
                <a:lnTo>
                  <a:pt x="48845" y="214528"/>
                </a:lnTo>
                <a:lnTo>
                  <a:pt x="22145" y="161036"/>
                </a:lnTo>
                <a:lnTo>
                  <a:pt x="18260" y="105227"/>
                </a:lnTo>
                <a:lnTo>
                  <a:pt x="31257" y="53276"/>
                </a:lnTo>
                <a:lnTo>
                  <a:pt x="48398" y="14946"/>
                </a:lnTo>
                <a:lnTo>
                  <a:pt x="56943" y="0"/>
                </a:lnTo>
                <a:close/>
              </a:path>
            </a:pathLst>
          </a:custGeom>
          <a:solidFill>
            <a:srgbClr val="925421"/>
          </a:solidFill>
        </p:spPr>
        <p:txBody>
          <a:bodyPr wrap="square" lIns="0" tIns="0" rIns="0" bIns="0" rtlCol="0"/>
          <a:lstStyle/>
          <a:p>
            <a:endParaRPr/>
          </a:p>
        </p:txBody>
      </p:sp>
      <p:sp>
        <p:nvSpPr>
          <p:cNvPr id="61" name="bk object 6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68804" y="812897"/>
                </a:lnTo>
                <a:lnTo>
                  <a:pt x="304260" y="889968"/>
                </a:lnTo>
                <a:lnTo>
                  <a:pt x="420117" y="936202"/>
                </a:lnTo>
                <a:lnTo>
                  <a:pt x="469217" y="951610"/>
                </a:lnTo>
                <a:lnTo>
                  <a:pt x="485092" y="957960"/>
                </a:lnTo>
                <a:lnTo>
                  <a:pt x="503781" y="960473"/>
                </a:lnTo>
                <a:lnTo>
                  <a:pt x="551545" y="963866"/>
                </a:lnTo>
                <a:lnTo>
                  <a:pt x="615930" y="961925"/>
                </a:lnTo>
                <a:lnTo>
                  <a:pt x="684482" y="948435"/>
                </a:lnTo>
                <a:lnTo>
                  <a:pt x="748311" y="915826"/>
                </a:lnTo>
                <a:lnTo>
                  <a:pt x="796115" y="874918"/>
                </a:lnTo>
                <a:lnTo>
                  <a:pt x="826107" y="839940"/>
                </a:lnTo>
                <a:lnTo>
                  <a:pt x="836326" y="825369"/>
                </a:lnTo>
                <a:lnTo>
                  <a:pt x="823329" y="825369"/>
                </a:lnTo>
                <a:lnTo>
                  <a:pt x="790559" y="824737"/>
                </a:lnTo>
                <a:lnTo>
                  <a:pt x="748311" y="821154"/>
                </a:lnTo>
                <a:lnTo>
                  <a:pt x="706707" y="812545"/>
                </a:lnTo>
                <a:lnTo>
                  <a:pt x="859188" y="738933"/>
                </a:lnTo>
                <a:lnTo>
                  <a:pt x="928694" y="654430"/>
                </a:lnTo>
                <a:lnTo>
                  <a:pt x="193881" y="654430"/>
                </a:lnTo>
                <a:lnTo>
                  <a:pt x="19764" y="480567"/>
                </a:lnTo>
                <a:close/>
              </a:path>
              <a:path w="982345" h="963929">
                <a:moveTo>
                  <a:pt x="836501" y="825118"/>
                </a:moveTo>
                <a:lnTo>
                  <a:pt x="823329" y="825369"/>
                </a:lnTo>
                <a:lnTo>
                  <a:pt x="836326" y="825369"/>
                </a:lnTo>
                <a:lnTo>
                  <a:pt x="836501" y="825118"/>
                </a:lnTo>
                <a:close/>
              </a:path>
              <a:path w="982345" h="963929">
                <a:moveTo>
                  <a:pt x="212931" y="85343"/>
                </a:moveTo>
                <a:lnTo>
                  <a:pt x="167497" y="130724"/>
                </a:lnTo>
                <a:lnTo>
                  <a:pt x="133810" y="183387"/>
                </a:lnTo>
                <a:lnTo>
                  <a:pt x="104459" y="326318"/>
                </a:lnTo>
                <a:lnTo>
                  <a:pt x="129423" y="480567"/>
                </a:lnTo>
                <a:lnTo>
                  <a:pt x="171582" y="603940"/>
                </a:lnTo>
                <a:lnTo>
                  <a:pt x="193881" y="654430"/>
                </a:lnTo>
                <a:lnTo>
                  <a:pt x="928694" y="654430"/>
                </a:lnTo>
                <a:lnTo>
                  <a:pt x="941673" y="638651"/>
                </a:lnTo>
                <a:lnTo>
                  <a:pt x="975508" y="550227"/>
                </a:lnTo>
                <a:lnTo>
                  <a:pt x="976065" y="546988"/>
                </a:lnTo>
                <a:lnTo>
                  <a:pt x="614886" y="546988"/>
                </a:lnTo>
                <a:lnTo>
                  <a:pt x="686659" y="379349"/>
                </a:lnTo>
                <a:lnTo>
                  <a:pt x="358473" y="379349"/>
                </a:lnTo>
                <a:lnTo>
                  <a:pt x="310389" y="297406"/>
                </a:lnTo>
                <a:lnTo>
                  <a:pt x="263175" y="200342"/>
                </a:lnTo>
                <a:lnTo>
                  <a:pt x="227224" y="119280"/>
                </a:lnTo>
                <a:lnTo>
                  <a:pt x="212931" y="85343"/>
                </a:lnTo>
                <a:close/>
              </a:path>
              <a:path w="982345" h="963929">
                <a:moveTo>
                  <a:pt x="982043" y="512190"/>
                </a:moveTo>
                <a:lnTo>
                  <a:pt x="614886" y="546988"/>
                </a:lnTo>
                <a:lnTo>
                  <a:pt x="976065"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62" name="bk object 62"/>
          <p:cNvSpPr/>
          <p:nvPr/>
        </p:nvSpPr>
        <p:spPr>
          <a:xfrm>
            <a:off x="10890504" y="3037332"/>
            <a:ext cx="870585" cy="840105"/>
          </a:xfrm>
          <a:custGeom>
            <a:avLst/>
            <a:gdLst/>
            <a:ahLst/>
            <a:cxnLst/>
            <a:rect l="l" t="t" r="r" b="b"/>
            <a:pathLst>
              <a:path w="870584" h="840104">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373941" y="816929"/>
                </a:lnTo>
                <a:lnTo>
                  <a:pt x="484901" y="839644"/>
                </a:lnTo>
                <a:lnTo>
                  <a:pt x="608935" y="839856"/>
                </a:lnTo>
                <a:lnTo>
                  <a:pt x="696214" y="786764"/>
                </a:lnTo>
                <a:lnTo>
                  <a:pt x="631263" y="785014"/>
                </a:lnTo>
                <a:lnTo>
                  <a:pt x="577897" y="765809"/>
                </a:lnTo>
                <a:lnTo>
                  <a:pt x="541748" y="743652"/>
                </a:lnTo>
                <a:lnTo>
                  <a:pt x="528447" y="733043"/>
                </a:lnTo>
                <a:lnTo>
                  <a:pt x="574274" y="716843"/>
                </a:lnTo>
                <a:lnTo>
                  <a:pt x="679132" y="669829"/>
                </a:lnTo>
                <a:lnTo>
                  <a:pt x="751358" y="622426"/>
                </a:lnTo>
                <a:lnTo>
                  <a:pt x="180340" y="622426"/>
                </a:lnTo>
                <a:lnTo>
                  <a:pt x="127248" y="609472"/>
                </a:lnTo>
                <a:lnTo>
                  <a:pt x="80692" y="582898"/>
                </a:lnTo>
                <a:lnTo>
                  <a:pt x="38875" y="546846"/>
                </a:lnTo>
                <a:lnTo>
                  <a:pt x="0" y="505459"/>
                </a:lnTo>
                <a:close/>
              </a:path>
              <a:path w="870584" h="840104">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51358" y="622426"/>
                </a:lnTo>
                <a:lnTo>
                  <a:pt x="794087" y="594383"/>
                </a:lnTo>
                <a:lnTo>
                  <a:pt x="851250" y="518159"/>
                </a:lnTo>
                <a:lnTo>
                  <a:pt x="499999" y="518159"/>
                </a:lnTo>
                <a:lnTo>
                  <a:pt x="519380" y="462968"/>
                </a:lnTo>
                <a:lnTo>
                  <a:pt x="544650" y="394969"/>
                </a:lnTo>
                <a:lnTo>
                  <a:pt x="306959" y="394969"/>
                </a:lnTo>
                <a:lnTo>
                  <a:pt x="276409" y="367989"/>
                </a:lnTo>
                <a:lnTo>
                  <a:pt x="245367" y="327802"/>
                </a:lnTo>
                <a:lnTo>
                  <a:pt x="215459" y="278870"/>
                </a:lnTo>
                <a:lnTo>
                  <a:pt x="188048" y="225231"/>
                </a:lnTo>
                <a:lnTo>
                  <a:pt x="164674" y="171205"/>
                </a:lnTo>
                <a:lnTo>
                  <a:pt x="146832" y="121043"/>
                </a:lnTo>
                <a:lnTo>
                  <a:pt x="136017" y="78993"/>
                </a:lnTo>
                <a:close/>
              </a:path>
              <a:path w="870584" h="840104">
                <a:moveTo>
                  <a:pt x="870203" y="492887"/>
                </a:moveTo>
                <a:lnTo>
                  <a:pt x="760281" y="506158"/>
                </a:lnTo>
                <a:lnTo>
                  <a:pt x="638810" y="513810"/>
                </a:lnTo>
                <a:lnTo>
                  <a:pt x="540484" y="517318"/>
                </a:lnTo>
                <a:lnTo>
                  <a:pt x="499999" y="518159"/>
                </a:lnTo>
                <a:lnTo>
                  <a:pt x="851250" y="518159"/>
                </a:lnTo>
                <a:lnTo>
                  <a:pt x="870203" y="492887"/>
                </a:lnTo>
                <a:close/>
              </a:path>
              <a:path w="870584" h="840104">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4650" y="394969"/>
                </a:lnTo>
                <a:lnTo>
                  <a:pt x="569610" y="327802"/>
                </a:lnTo>
                <a:lnTo>
                  <a:pt x="638819" y="158275"/>
                </a:lnTo>
                <a:lnTo>
                  <a:pt x="715137" y="0"/>
                </a:lnTo>
                <a:close/>
              </a:path>
            </a:pathLst>
          </a:custGeom>
          <a:solidFill>
            <a:srgbClr val="AEAE51"/>
          </a:solidFill>
        </p:spPr>
        <p:txBody>
          <a:bodyPr wrap="square" lIns="0" tIns="0" rIns="0" bIns="0" rtlCol="0"/>
          <a:lstStyle/>
          <a:p>
            <a:endParaRPr/>
          </a:p>
        </p:txBody>
      </p:sp>
      <p:sp>
        <p:nvSpPr>
          <p:cNvPr id="63" name="bk object 63"/>
          <p:cNvSpPr/>
          <p:nvPr/>
        </p:nvSpPr>
        <p:spPr>
          <a:xfrm>
            <a:off x="11206151" y="3230879"/>
            <a:ext cx="243840" cy="574675"/>
          </a:xfrm>
          <a:custGeom>
            <a:avLst/>
            <a:gdLst/>
            <a:ahLst/>
            <a:cxnLst/>
            <a:rect l="l" t="t" r="r" b="b"/>
            <a:pathLst>
              <a:path w="243840" h="574675">
                <a:moveTo>
                  <a:pt x="243660" y="0"/>
                </a:moveTo>
                <a:lnTo>
                  <a:pt x="208928" y="37550"/>
                </a:lnTo>
                <a:lnTo>
                  <a:pt x="184959" y="69512"/>
                </a:lnTo>
                <a:lnTo>
                  <a:pt x="158285" y="108597"/>
                </a:lnTo>
                <a:lnTo>
                  <a:pt x="130175" y="153554"/>
                </a:lnTo>
                <a:lnTo>
                  <a:pt x="101902" y="203134"/>
                </a:lnTo>
                <a:lnTo>
                  <a:pt x="74735" y="256085"/>
                </a:lnTo>
                <a:lnTo>
                  <a:pt x="49947" y="311156"/>
                </a:lnTo>
                <a:lnTo>
                  <a:pt x="28808" y="367098"/>
                </a:lnTo>
                <a:lnTo>
                  <a:pt x="12590" y="422658"/>
                </a:lnTo>
                <a:lnTo>
                  <a:pt x="2563" y="476587"/>
                </a:lnTo>
                <a:lnTo>
                  <a:pt x="0" y="527634"/>
                </a:lnTo>
                <a:lnTo>
                  <a:pt x="6170" y="574548"/>
                </a:lnTo>
                <a:lnTo>
                  <a:pt x="8095" y="534048"/>
                </a:lnTo>
                <a:lnTo>
                  <a:pt x="31094" y="418671"/>
                </a:lnTo>
                <a:lnTo>
                  <a:pt x="101003" y="237595"/>
                </a:lnTo>
                <a:lnTo>
                  <a:pt x="243660" y="0"/>
                </a:lnTo>
                <a:close/>
              </a:path>
            </a:pathLst>
          </a:custGeom>
          <a:solidFill>
            <a:srgbClr val="6F8638"/>
          </a:solidFill>
        </p:spPr>
        <p:txBody>
          <a:bodyPr wrap="square" lIns="0" tIns="0" rIns="0" bIns="0" rtlCol="0"/>
          <a:lstStyle/>
          <a:p>
            <a:endParaRPr/>
          </a:p>
        </p:txBody>
      </p:sp>
      <p:sp>
        <p:nvSpPr>
          <p:cNvPr id="64" name="bk object 64"/>
          <p:cNvSpPr/>
          <p:nvPr/>
        </p:nvSpPr>
        <p:spPr>
          <a:xfrm>
            <a:off x="11035538" y="3279647"/>
            <a:ext cx="164465" cy="376555"/>
          </a:xfrm>
          <a:custGeom>
            <a:avLst/>
            <a:gdLst/>
            <a:ahLst/>
            <a:cxnLst/>
            <a:rect l="l" t="t" r="r" b="b"/>
            <a:pathLst>
              <a:path w="164465" h="376554">
                <a:moveTo>
                  <a:pt x="0" y="0"/>
                </a:moveTo>
                <a:lnTo>
                  <a:pt x="5066" y="58092"/>
                </a:lnTo>
                <a:lnTo>
                  <a:pt x="14496" y="103236"/>
                </a:lnTo>
                <a:lnTo>
                  <a:pt x="28454" y="154392"/>
                </a:lnTo>
                <a:lnTo>
                  <a:pt x="46888" y="208018"/>
                </a:lnTo>
                <a:lnTo>
                  <a:pt x="69746" y="260575"/>
                </a:lnTo>
                <a:lnTo>
                  <a:pt x="96975" y="308523"/>
                </a:lnTo>
                <a:lnTo>
                  <a:pt x="128523" y="348320"/>
                </a:lnTo>
                <a:lnTo>
                  <a:pt x="164337" y="376427"/>
                </a:lnTo>
                <a:lnTo>
                  <a:pt x="145768" y="356758"/>
                </a:lnTo>
                <a:lnTo>
                  <a:pt x="101123" y="292608"/>
                </a:lnTo>
                <a:lnTo>
                  <a:pt x="47001" y="176260"/>
                </a:lnTo>
                <a:lnTo>
                  <a:pt x="0" y="0"/>
                </a:lnTo>
                <a:close/>
              </a:path>
            </a:pathLst>
          </a:custGeom>
          <a:solidFill>
            <a:srgbClr val="6F8638"/>
          </a:solidFill>
        </p:spPr>
        <p:txBody>
          <a:bodyPr wrap="square" lIns="0" tIns="0" rIns="0" bIns="0" rtlCol="0"/>
          <a:lstStyle/>
          <a:p>
            <a:endParaRPr/>
          </a:p>
        </p:txBody>
      </p:sp>
      <p:sp>
        <p:nvSpPr>
          <p:cNvPr id="65" name="bk object 65"/>
          <p:cNvSpPr/>
          <p:nvPr/>
        </p:nvSpPr>
        <p:spPr>
          <a:xfrm>
            <a:off x="10940795" y="3634740"/>
            <a:ext cx="217931" cy="126111"/>
          </a:xfrm>
          <a:prstGeom prst="rect">
            <a:avLst/>
          </a:prstGeom>
          <a:blipFill>
            <a:blip r:embed="rId10" cstate="print"/>
            <a:stretch>
              <a:fillRect/>
            </a:stretch>
          </a:blipFill>
        </p:spPr>
        <p:txBody>
          <a:bodyPr wrap="square" lIns="0" tIns="0" rIns="0" bIns="0" rtlCol="0"/>
          <a:lstStyle/>
          <a:p>
            <a:endParaRPr/>
          </a:p>
        </p:txBody>
      </p:sp>
      <p:sp>
        <p:nvSpPr>
          <p:cNvPr id="66" name="bk object 66"/>
          <p:cNvSpPr/>
          <p:nvPr/>
        </p:nvSpPr>
        <p:spPr>
          <a:xfrm>
            <a:off x="11237976" y="3773423"/>
            <a:ext cx="236220" cy="74143"/>
          </a:xfrm>
          <a:prstGeom prst="rect">
            <a:avLst/>
          </a:prstGeom>
          <a:blipFill>
            <a:blip r:embed="rId11" cstate="print"/>
            <a:stretch>
              <a:fillRect/>
            </a:stretch>
          </a:blipFill>
        </p:spPr>
        <p:txBody>
          <a:bodyPr wrap="square" lIns="0" tIns="0" rIns="0" bIns="0" rtlCol="0"/>
          <a:lstStyle/>
          <a:p>
            <a:endParaRPr/>
          </a:p>
        </p:txBody>
      </p:sp>
      <p:sp>
        <p:nvSpPr>
          <p:cNvPr id="67" name="bk object 67"/>
          <p:cNvSpPr/>
          <p:nvPr/>
        </p:nvSpPr>
        <p:spPr>
          <a:xfrm>
            <a:off x="11263883" y="3598164"/>
            <a:ext cx="401320" cy="107950"/>
          </a:xfrm>
          <a:custGeom>
            <a:avLst/>
            <a:gdLst/>
            <a:ahLst/>
            <a:cxnLst/>
            <a:rect l="l" t="t" r="r" b="b"/>
            <a:pathLst>
              <a:path w="401320" h="107950">
                <a:moveTo>
                  <a:pt x="0" y="94361"/>
                </a:moveTo>
                <a:lnTo>
                  <a:pt x="45220" y="106243"/>
                </a:lnTo>
                <a:lnTo>
                  <a:pt x="96934" y="107644"/>
                </a:lnTo>
                <a:lnTo>
                  <a:pt x="152287" y="100659"/>
                </a:lnTo>
                <a:lnTo>
                  <a:pt x="168312" y="96869"/>
                </a:lnTo>
                <a:lnTo>
                  <a:pt x="27122" y="96869"/>
                </a:lnTo>
                <a:lnTo>
                  <a:pt x="0" y="94361"/>
                </a:lnTo>
                <a:close/>
              </a:path>
              <a:path w="401320" h="107950">
                <a:moveTo>
                  <a:pt x="400812" y="0"/>
                </a:moveTo>
                <a:lnTo>
                  <a:pt x="231671" y="66500"/>
                </a:lnTo>
                <a:lnTo>
                  <a:pt x="105727" y="93186"/>
                </a:lnTo>
                <a:lnTo>
                  <a:pt x="27122" y="96869"/>
                </a:lnTo>
                <a:lnTo>
                  <a:pt x="168312" y="96869"/>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sp>
        <p:nvSpPr>
          <p:cNvPr id="68" name="bk object 68"/>
          <p:cNvSpPr/>
          <p:nvPr/>
        </p:nvSpPr>
        <p:spPr>
          <a:xfrm>
            <a:off x="2868167" y="1351788"/>
            <a:ext cx="6243828" cy="4213860"/>
          </a:xfrm>
          <a:prstGeom prst="rect">
            <a:avLst/>
          </a:prstGeom>
          <a:blipFill>
            <a:blip r:embed="rId1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chemeClr val="tx1"/>
                </a:solidFill>
                <a:latin typeface="Cambria"/>
                <a:cs typeface="Cambri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3" name="Holder 3"/>
          <p:cNvSpPr>
            <a:spLocks noGrp="1"/>
          </p:cNvSpPr>
          <p:nvPr>
            <p:ph type="dt" sz="half" idx="6"/>
          </p:nvPr>
        </p:nvSpPr>
        <p:spPr/>
        <p:txBody>
          <a:bodyPr lIns="0" tIns="0" rIns="0" bIns="0"/>
          <a:lstStyle>
            <a:lvl1pPr>
              <a:defRPr sz="1200" b="0" i="0">
                <a:solidFill>
                  <a:schemeClr val="tx1"/>
                </a:solidFill>
                <a:latin typeface="Cambria"/>
                <a:cs typeface="Cambria"/>
              </a:defRPr>
            </a:lvl1pPr>
          </a:lstStyle>
          <a:p>
            <a:pPr marL="12700">
              <a:lnSpc>
                <a:spcPct val="100000"/>
              </a:lnSpc>
              <a:spcBef>
                <a:spcPts val="40"/>
              </a:spcBef>
            </a:pPr>
            <a:r>
              <a:rPr spc="-10" dirty="0"/>
              <a:t>11/23/2018</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Cambria"/>
                <a:cs typeface="Cambria"/>
              </a:defRPr>
            </a:lvl1pPr>
          </a:lstStyle>
          <a:p>
            <a:pPr marL="25400">
              <a:lnSpc>
                <a:spcPct val="100000"/>
              </a:lnSpc>
              <a:spcBef>
                <a:spcPts val="40"/>
              </a:spcBef>
            </a:pPr>
            <a:fld id="{81D60167-4931-47E6-BA6A-407CBD079E47}" type="slidenum">
              <a:rPr dirty="0"/>
              <a:pPr marL="25400">
                <a:lnSpc>
                  <a:spcPct val="100000"/>
                </a:lnSpc>
                <a:spcBef>
                  <a:spcPts val="40"/>
                </a:spcBef>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602994" y="258825"/>
            <a:ext cx="8986011" cy="1009650"/>
          </a:xfrm>
          <a:prstGeom prst="rect">
            <a:avLst/>
          </a:prstGeom>
        </p:spPr>
        <p:txBody>
          <a:bodyPr wrap="square" lIns="0" tIns="0" rIns="0" bIns="0">
            <a:spAutoFit/>
          </a:bodyPr>
          <a:lstStyle>
            <a:lvl1pPr>
              <a:defRPr sz="3400" b="1" i="0">
                <a:solidFill>
                  <a:schemeClr val="tx1"/>
                </a:solidFill>
                <a:latin typeface="Cambria"/>
                <a:cs typeface="Cambria"/>
              </a:defRPr>
            </a:lvl1pPr>
          </a:lstStyle>
          <a:p>
            <a:endParaRPr/>
          </a:p>
        </p:txBody>
      </p:sp>
      <p:sp>
        <p:nvSpPr>
          <p:cNvPr id="3" name="Holder 3"/>
          <p:cNvSpPr>
            <a:spLocks noGrp="1"/>
          </p:cNvSpPr>
          <p:nvPr>
            <p:ph type="body" idx="1"/>
          </p:nvPr>
        </p:nvSpPr>
        <p:spPr>
          <a:xfrm>
            <a:off x="1652524" y="1461262"/>
            <a:ext cx="8886951" cy="3916045"/>
          </a:xfrm>
          <a:prstGeom prst="rect">
            <a:avLst/>
          </a:prstGeom>
        </p:spPr>
        <p:txBody>
          <a:bodyPr wrap="square" lIns="0" tIns="0" rIns="0" bIns="0">
            <a:spAutoFit/>
          </a:bodyPr>
          <a:lstStyle>
            <a:lvl1pPr>
              <a:defRPr sz="2000" b="0" i="0">
                <a:solidFill>
                  <a:schemeClr val="tx1"/>
                </a:solidFill>
                <a:latin typeface="Cambria"/>
                <a:cs typeface="Cambria"/>
              </a:defRPr>
            </a:lvl1pPr>
          </a:lstStyle>
          <a:p>
            <a:endParaRPr/>
          </a:p>
        </p:txBody>
      </p:sp>
      <p:sp>
        <p:nvSpPr>
          <p:cNvPr id="4" name="Holder 4"/>
          <p:cNvSpPr>
            <a:spLocks noGrp="1"/>
          </p:cNvSpPr>
          <p:nvPr>
            <p:ph type="ftr" sz="quarter" idx="5"/>
          </p:nvPr>
        </p:nvSpPr>
        <p:spPr>
          <a:xfrm>
            <a:off x="1601469" y="6620937"/>
            <a:ext cx="1671954" cy="204470"/>
          </a:xfrm>
          <a:prstGeom prst="rect">
            <a:avLst/>
          </a:prstGeom>
        </p:spPr>
        <p:txBody>
          <a:bodyPr wrap="square" lIns="0" tIns="0" rIns="0" bIns="0">
            <a:spAutoFit/>
          </a:bodyPr>
          <a:lstStyle>
            <a:lvl1pPr>
              <a:defRPr sz="1200" b="0" i="0">
                <a:solidFill>
                  <a:schemeClr val="tx1"/>
                </a:solidFill>
                <a:latin typeface="Cambria"/>
                <a:cs typeface="Cambri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a:xfrm>
            <a:off x="9015221" y="6599296"/>
            <a:ext cx="845820" cy="204470"/>
          </a:xfrm>
          <a:prstGeom prst="rect">
            <a:avLst/>
          </a:prstGeom>
        </p:spPr>
        <p:txBody>
          <a:bodyPr wrap="square" lIns="0" tIns="0" rIns="0" bIns="0">
            <a:spAutoFit/>
          </a:bodyPr>
          <a:lstStyle>
            <a:lvl1pPr>
              <a:defRPr sz="1200" b="0" i="0">
                <a:solidFill>
                  <a:schemeClr val="tx1"/>
                </a:solidFill>
                <a:latin typeface="Cambria"/>
                <a:cs typeface="Cambri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a:xfrm>
            <a:off x="10380218" y="6620937"/>
            <a:ext cx="219075" cy="204470"/>
          </a:xfrm>
          <a:prstGeom prst="rect">
            <a:avLst/>
          </a:prstGeom>
        </p:spPr>
        <p:txBody>
          <a:bodyPr wrap="square" lIns="0" tIns="0" rIns="0" bIns="0">
            <a:spAutoFit/>
          </a:bodyPr>
          <a:lstStyle>
            <a:lvl1pPr>
              <a:defRPr sz="1200" b="0" i="0">
                <a:solidFill>
                  <a:schemeClr val="tx1"/>
                </a:solidFill>
                <a:latin typeface="Cambria"/>
                <a:cs typeface="Cambria"/>
              </a:defRPr>
            </a:lvl1pPr>
          </a:lstStyle>
          <a:p>
            <a:pPr marL="25400">
              <a:lnSpc>
                <a:spcPct val="100000"/>
              </a:lnSpc>
              <a:spcBef>
                <a:spcPts val="40"/>
              </a:spcBef>
            </a:pPr>
            <a:fld id="{81D60167-4931-47E6-BA6A-407CBD079E47}" type="slidenum">
              <a:rPr dirty="0"/>
              <a:pPr marL="25400">
                <a:lnSpc>
                  <a:spcPct val="100000"/>
                </a:lnSpc>
                <a:spcBef>
                  <a:spcPts val="40"/>
                </a:spcBef>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s://www.kaggle.com/uciml/breast-cancer-wisconsin-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ityofhope.org/blog/cancer-diagnosis-patient-advice-don-hoffman?_ga=2.133417734.908162457.1508452744-1099015758.1508452744" TargetMode="External"/><Relationship Id="rId2" Type="http://schemas.openxmlformats.org/officeDocument/2006/relationships/hyperlink" Target="https://www.cancer.org/cancer/breast-cancer/about/how-common-is-breast-cancer.html" TargetMode="External"/><Relationship Id="rId1" Type="http://schemas.openxmlformats.org/officeDocument/2006/relationships/slideLayout" Target="../slideLayouts/slideLayout2.xml"/><Relationship Id="rId5" Type="http://schemas.openxmlformats.org/officeDocument/2006/relationships/hyperlink" Target="https://www.cancer.gov/" TargetMode="External"/><Relationship Id="rId4" Type="http://schemas.openxmlformats.org/officeDocument/2006/relationships/hyperlink" Target="https://www.cancer.org/cancer/breast-cancer-in-men/about/key-statistics.html"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ancer.org/cancer/breast-cancer/risk-and-prevention/breast-cancer-risk-factors-you-cannot-chang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txBox="1">
            <a:spLocks noGrp="1"/>
          </p:cNvSpPr>
          <p:nvPr>
            <p:ph type="title"/>
          </p:nvPr>
        </p:nvSpPr>
        <p:spPr>
          <a:xfrm>
            <a:off x="1752600" y="533400"/>
            <a:ext cx="9334627" cy="2475037"/>
          </a:xfrm>
          <a:prstGeom prst="rect">
            <a:avLst/>
          </a:prstGeom>
        </p:spPr>
        <p:txBody>
          <a:bodyPr vert="horz" wrap="square" lIns="0" tIns="12700" rIns="0" bIns="0" rtlCol="0">
            <a:spAutoFit/>
          </a:bodyPr>
          <a:lstStyle/>
          <a:p>
            <a:pPr marL="12700" algn="ctr">
              <a:lnSpc>
                <a:spcPct val="100000"/>
              </a:lnSpc>
              <a:spcBef>
                <a:spcPts val="100"/>
              </a:spcBef>
            </a:pPr>
            <a:r>
              <a:rPr lang="en-US" sz="4000" u="heavy" spc="-20" dirty="0" smtClean="0">
                <a:effectLst>
                  <a:outerShdw blurRad="38100" dist="38100" dir="2700000" algn="tl">
                    <a:srgbClr val="000000">
                      <a:alpha val="43137"/>
                    </a:srgbClr>
                  </a:outerShdw>
                </a:effectLst>
                <a:uFill>
                  <a:solidFill>
                    <a:srgbClr val="000000"/>
                  </a:solidFill>
                </a:uFill>
                <a:latin typeface="Cambria"/>
                <a:cs typeface="Cambria"/>
              </a:rPr>
              <a:t>FINAL YEAR PROJECT PRESENTATION </a:t>
            </a:r>
            <a:br>
              <a:rPr lang="en-US" sz="4000" u="heavy" spc="-20" dirty="0" smtClean="0">
                <a:effectLst>
                  <a:outerShdw blurRad="38100" dist="38100" dir="2700000" algn="tl">
                    <a:srgbClr val="000000">
                      <a:alpha val="43137"/>
                    </a:srgbClr>
                  </a:outerShdw>
                </a:effectLst>
                <a:uFill>
                  <a:solidFill>
                    <a:srgbClr val="000000"/>
                  </a:solidFill>
                </a:uFill>
                <a:latin typeface="Cambria"/>
                <a:cs typeface="Cambria"/>
              </a:rPr>
            </a:br>
            <a:r>
              <a:rPr lang="en-US" sz="4000" u="heavy" spc="-20" dirty="0" smtClean="0">
                <a:effectLst>
                  <a:outerShdw blurRad="38100" dist="38100" dir="2700000" algn="tl">
                    <a:srgbClr val="000000">
                      <a:alpha val="43137"/>
                    </a:srgbClr>
                  </a:outerShdw>
                </a:effectLst>
                <a:uFill>
                  <a:solidFill>
                    <a:srgbClr val="000000"/>
                  </a:solidFill>
                </a:uFill>
                <a:latin typeface="Cambria"/>
                <a:cs typeface="Cambria"/>
              </a:rPr>
              <a:t>ON </a:t>
            </a:r>
            <a:br>
              <a:rPr lang="en-US" sz="4000" u="heavy" spc="-20" dirty="0" smtClean="0">
                <a:effectLst>
                  <a:outerShdw blurRad="38100" dist="38100" dir="2700000" algn="tl">
                    <a:srgbClr val="000000">
                      <a:alpha val="43137"/>
                    </a:srgbClr>
                  </a:outerShdw>
                </a:effectLst>
                <a:uFill>
                  <a:solidFill>
                    <a:srgbClr val="000000"/>
                  </a:solidFill>
                </a:uFill>
                <a:latin typeface="Cambria"/>
                <a:cs typeface="Cambria"/>
              </a:rPr>
            </a:br>
            <a:r>
              <a:rPr lang="en-US" sz="4000" u="heavy" spc="-20" dirty="0" smtClean="0">
                <a:effectLst>
                  <a:outerShdw blurRad="38100" dist="38100" dir="2700000" algn="tl">
                    <a:srgbClr val="000000">
                      <a:alpha val="43137"/>
                    </a:srgbClr>
                  </a:outerShdw>
                </a:effectLst>
                <a:uFill>
                  <a:solidFill>
                    <a:srgbClr val="000000"/>
                  </a:solidFill>
                </a:uFill>
                <a:latin typeface="Cambria"/>
                <a:cs typeface="Cambria"/>
              </a:rPr>
              <a:t>BREAST </a:t>
            </a:r>
            <a:r>
              <a:rPr lang="en-US" sz="4000" u="heavy" dirty="0" smtClean="0">
                <a:effectLst>
                  <a:outerShdw blurRad="38100" dist="38100" dir="2700000" algn="tl">
                    <a:srgbClr val="000000">
                      <a:alpha val="43137"/>
                    </a:srgbClr>
                  </a:outerShdw>
                </a:effectLst>
                <a:uFill>
                  <a:solidFill>
                    <a:srgbClr val="000000"/>
                  </a:solidFill>
                </a:uFill>
                <a:latin typeface="Cambria"/>
                <a:cs typeface="Cambria"/>
              </a:rPr>
              <a:t>CANCER PREDICTION USING MACHINE LEARNING</a:t>
            </a:r>
            <a:endParaRPr lang="en-US" sz="4000" dirty="0">
              <a:effectLst>
                <a:outerShdw blurRad="38100" dist="38100" dir="2700000" algn="tl">
                  <a:srgbClr val="000000">
                    <a:alpha val="43137"/>
                  </a:srgbClr>
                </a:outerShdw>
              </a:effectLst>
              <a:latin typeface="Cambria"/>
              <a:cs typeface="Cambria"/>
            </a:endParaRPr>
          </a:p>
        </p:txBody>
      </p:sp>
      <p:sp>
        <p:nvSpPr>
          <p:cNvPr id="20" name="object 20"/>
          <p:cNvSpPr txBox="1"/>
          <p:nvPr/>
        </p:nvSpPr>
        <p:spPr>
          <a:xfrm>
            <a:off x="762000" y="5867400"/>
            <a:ext cx="10439400" cy="50590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vert="horz" wrap="square" lIns="0" tIns="13335" rIns="0" bIns="0" rtlCol="0">
            <a:spAutoFit/>
          </a:bodyPr>
          <a:lstStyle/>
          <a:p>
            <a:pPr marL="1353820" marR="5080" indent="-1341755" algn="ctr">
              <a:lnSpc>
                <a:spcPct val="100000"/>
              </a:lnSpc>
              <a:spcBef>
                <a:spcPts val="105"/>
              </a:spcBef>
            </a:pPr>
            <a:r>
              <a:rPr lang="en-US" sz="3200" b="1" dirty="0" smtClean="0">
                <a:ln w="19050">
                  <a:solidFill>
                    <a:sysClr val="windowText" lastClr="000000"/>
                  </a:solidFill>
                  <a:prstDash val="solid"/>
                </a:ln>
                <a:solidFill>
                  <a:sysClr val="windowText" lastClr="000000"/>
                </a:solidFill>
                <a:effectLst>
                  <a:outerShdw blurRad="50000" dist="50800" dir="7500000" algn="tl">
                    <a:srgbClr val="000000">
                      <a:shade val="5000"/>
                      <a:alpha val="35000"/>
                    </a:srgbClr>
                  </a:outerShdw>
                </a:effectLst>
                <a:latin typeface="Cambria"/>
                <a:cs typeface="Cambria"/>
              </a:rPr>
              <a:t>VELLORE INSTITUTE OF TECHNOLOGY, VELLORE</a:t>
            </a:r>
            <a:endParaRPr sz="3200" b="1">
              <a:ln w="19050">
                <a:solidFill>
                  <a:sysClr val="windowText" lastClr="000000"/>
                </a:solidFill>
                <a:prstDash val="solid"/>
              </a:ln>
              <a:solidFill>
                <a:sysClr val="windowText" lastClr="000000"/>
              </a:solidFill>
              <a:effectLst>
                <a:outerShdw blurRad="50000" dist="50800" dir="7500000" algn="tl">
                  <a:srgbClr val="000000">
                    <a:shade val="5000"/>
                    <a:alpha val="35000"/>
                  </a:srgbClr>
                </a:outerShdw>
              </a:effectLst>
              <a:latin typeface="Cambria"/>
              <a:cs typeface="Cambria"/>
            </a:endParaRPr>
          </a:p>
        </p:txBody>
      </p:sp>
      <p:pic>
        <p:nvPicPr>
          <p:cNvPr id="21" name="Picture 20" descr="1200px-Vellore_Institute_of_Technology_seal_2017.svg.png"/>
          <p:cNvPicPr>
            <a:picLocks noChangeAspect="1"/>
          </p:cNvPicPr>
          <p:nvPr/>
        </p:nvPicPr>
        <p:blipFill>
          <a:blip r:embed="rId2" cstate="print"/>
          <a:stretch>
            <a:fillRect/>
          </a:stretch>
        </p:blipFill>
        <p:spPr>
          <a:xfrm>
            <a:off x="5181600" y="3429000"/>
            <a:ext cx="2666999" cy="1752600"/>
          </a:xfrm>
          <a:prstGeom prst="rect">
            <a:avLst/>
          </a:prstGeom>
        </p:spPr>
      </p:pic>
      <p:sp>
        <p:nvSpPr>
          <p:cNvPr id="23" name="TextBox 22"/>
          <p:cNvSpPr txBox="1"/>
          <p:nvPr/>
        </p:nvSpPr>
        <p:spPr>
          <a:xfrm flipH="1">
            <a:off x="10363200" y="6488668"/>
            <a:ext cx="259081" cy="369332"/>
          </a:xfrm>
          <a:prstGeom prst="rect">
            <a:avLst/>
          </a:prstGeom>
          <a:noFill/>
        </p:spPr>
        <p:txBody>
          <a:bodyPr wrap="square" rtlCol="0">
            <a:spAutoFit/>
          </a:bodyPr>
          <a:lstStyle/>
          <a:p>
            <a:r>
              <a:rPr lang="en-US" dirty="0" smtClean="0"/>
              <a:t>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2133600" y="0"/>
            <a:ext cx="6781799" cy="443070"/>
          </a:xfrm>
          <a:prstGeom prst="rect">
            <a:avLst/>
          </a:prstGeom>
        </p:spPr>
        <p:txBody>
          <a:bodyPr vert="horz" wrap="square" lIns="0" tIns="12065" rIns="0" bIns="0" rtlCol="0">
            <a:spAutoFit/>
          </a:bodyPr>
          <a:lstStyle/>
          <a:p>
            <a:pPr marL="12700" algn="ctr">
              <a:lnSpc>
                <a:spcPct val="100000"/>
              </a:lnSpc>
              <a:spcBef>
                <a:spcPts val="95"/>
              </a:spcBef>
            </a:pPr>
            <a:r>
              <a:rPr lang="en-US" sz="2800" dirty="0" smtClean="0">
                <a:latin typeface="Times New Roman" pitchFamily="18" charset="0"/>
                <a:cs typeface="Times New Roman" pitchFamily="18" charset="0"/>
              </a:rPr>
              <a:t>RANDOM FOREST</a:t>
            </a:r>
            <a:endParaRPr sz="2800">
              <a:latin typeface="Cambria"/>
              <a:cs typeface="Cambria"/>
            </a:endParaRPr>
          </a:p>
        </p:txBody>
      </p:sp>
      <p:sp>
        <p:nvSpPr>
          <p:cNvPr id="56" name="object 56"/>
          <p:cNvSpPr txBox="1">
            <a:spLocks noGrp="1"/>
          </p:cNvSpPr>
          <p:nvPr>
            <p:ph type="ftr" sz="quarter" idx="5"/>
          </p:nvPr>
        </p:nvSpPr>
        <p:spPr>
          <a:xfrm>
            <a:off x="1601468" y="6620937"/>
            <a:ext cx="21323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57" name="object 57"/>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10</a:t>
            </a:fld>
            <a:endParaRPr dirty="0"/>
          </a:p>
        </p:txBody>
      </p:sp>
      <p:sp>
        <p:nvSpPr>
          <p:cNvPr id="54" name="object 54"/>
          <p:cNvSpPr txBox="1"/>
          <p:nvPr/>
        </p:nvSpPr>
        <p:spPr>
          <a:xfrm>
            <a:off x="838200" y="1219200"/>
            <a:ext cx="10820400" cy="3463128"/>
          </a:xfrm>
          <a:prstGeom prst="rect">
            <a:avLst/>
          </a:prstGeom>
        </p:spPr>
        <p:txBody>
          <a:bodyPr vert="horz" wrap="square" lIns="0" tIns="13335" rIns="0" bIns="0" rtlCol="0">
            <a:spAutoFit/>
          </a:bodyPr>
          <a:lstStyle/>
          <a:p>
            <a:pPr marL="125730">
              <a:lnSpc>
                <a:spcPct val="100000"/>
              </a:lnSpc>
              <a:spcBef>
                <a:spcPts val="105"/>
              </a:spcBef>
            </a:pPr>
            <a:r>
              <a:rPr lang="en-US" sz="2000" b="1" dirty="0" smtClean="0">
                <a:latin typeface="Times New Roman" pitchFamily="18" charset="0"/>
                <a:cs typeface="Times New Roman" pitchFamily="18" charset="0"/>
              </a:rPr>
              <a:t>RANDOM FOREST:</a:t>
            </a:r>
          </a:p>
          <a:p>
            <a:pPr marL="125730">
              <a:lnSpc>
                <a:spcPct val="100000"/>
              </a:lnSpc>
              <a:spcBef>
                <a:spcPts val="105"/>
              </a:spcBef>
            </a:pPr>
            <a:endParaRPr lang="en-US" sz="2000" b="1" dirty="0" smtClean="0">
              <a:latin typeface="Times New Roman" pitchFamily="18" charset="0"/>
              <a:cs typeface="Times New Roman" pitchFamily="18" charset="0"/>
            </a:endParaRPr>
          </a:p>
          <a:p>
            <a:pPr marL="125730">
              <a:lnSpc>
                <a:spcPct val="100000"/>
              </a:lnSpc>
              <a:spcBef>
                <a:spcPts val="105"/>
              </a:spcBef>
            </a:pP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Random forest is a supervised learning algorithm </a:t>
            </a:r>
            <a:r>
              <a:rPr lang="en-US" sz="2000" dirty="0">
                <a:latin typeface="Times New Roman" pitchFamily="18" charset="0"/>
                <a:cs typeface="Times New Roman" pitchFamily="18" charset="0"/>
              </a:rPr>
              <a:t>which is used for both classification as well as regression. But however, it is mainly used for classification problems. As we know that a forest is made up of trees and more trees means more robust forest. </a:t>
            </a:r>
            <a:endParaRPr lang="en-US" sz="2000" dirty="0" smtClean="0">
              <a:latin typeface="Times New Roman" pitchFamily="18" charset="0"/>
              <a:cs typeface="Times New Roman" pitchFamily="18" charset="0"/>
            </a:endParaRPr>
          </a:p>
          <a:p>
            <a:pPr marL="125730">
              <a:lnSpc>
                <a:spcPct val="100000"/>
              </a:lnSpc>
              <a:spcBef>
                <a:spcPts val="105"/>
              </a:spcBef>
            </a:pPr>
            <a:endParaRPr lang="en-US" sz="2000" dirty="0">
              <a:latin typeface="Times New Roman" pitchFamily="18" charset="0"/>
              <a:cs typeface="Times New Roman" pitchFamily="18" charset="0"/>
            </a:endParaRPr>
          </a:p>
          <a:p>
            <a:pPr marL="125730">
              <a:lnSpc>
                <a:spcPct val="100000"/>
              </a:lnSpc>
              <a:spcBef>
                <a:spcPts val="105"/>
              </a:spcBef>
            </a:pPr>
            <a:r>
              <a:rPr lang="en-US" sz="2000" dirty="0" smtClean="0">
                <a:latin typeface="Times New Roman" pitchFamily="18" charset="0"/>
                <a:cs typeface="Times New Roman" pitchFamily="18" charset="0"/>
              </a:rPr>
              <a:t>      Similarly</a:t>
            </a:r>
            <a:r>
              <a:rPr lang="en-US" sz="2000" dirty="0">
                <a:latin typeface="Times New Roman" pitchFamily="18" charset="0"/>
                <a:cs typeface="Times New Roman" pitchFamily="18" charset="0"/>
              </a:rPr>
              <a:t>, random forest algorithm </a:t>
            </a:r>
            <a:r>
              <a:rPr lang="en-US" sz="2000" b="1" dirty="0">
                <a:latin typeface="Times New Roman" pitchFamily="18" charset="0"/>
                <a:cs typeface="Times New Roman" pitchFamily="18" charset="0"/>
              </a:rPr>
              <a:t>creates decision trees </a:t>
            </a:r>
            <a:r>
              <a:rPr lang="en-US" sz="2000" dirty="0">
                <a:latin typeface="Times New Roman" pitchFamily="18" charset="0"/>
                <a:cs typeface="Times New Roman" pitchFamily="18" charset="0"/>
              </a:rPr>
              <a:t>on data samples and then gets the prediction from each of them and finally selects the best solution by means of voting. It is an ensemble method which is better than a single decision tree because it reduces the over-fitting by averaging the </a:t>
            </a:r>
            <a:r>
              <a:rPr lang="en-US" sz="2000" dirty="0" smtClean="0">
                <a:latin typeface="Times New Roman" pitchFamily="18" charset="0"/>
                <a:cs typeface="Times New Roman" pitchFamily="18" charset="0"/>
              </a:rPr>
              <a:t>result</a:t>
            </a:r>
            <a:r>
              <a:rPr lang="en-US" sz="2000" b="1" dirty="0">
                <a:latin typeface="Times New Roman" pitchFamily="18" charset="0"/>
                <a:cs typeface="Times New Roman" pitchFamily="18" charset="0"/>
              </a:rPr>
              <a:t>.</a:t>
            </a:r>
            <a:endParaRPr lang="en-US" sz="2000" b="1" dirty="0" smtClean="0">
              <a:latin typeface="Times New Roman" pitchFamily="18" charset="0"/>
              <a:cs typeface="Times New Roman" pitchFamily="18" charset="0"/>
            </a:endParaRPr>
          </a:p>
          <a:p>
            <a:pPr marL="125730">
              <a:lnSpc>
                <a:spcPct val="100000"/>
              </a:lnSpc>
              <a:spcBef>
                <a:spcPts val="105"/>
              </a:spcBef>
            </a:pPr>
            <a:endParaRPr sz="2000"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3429000" y="304800"/>
            <a:ext cx="5562599" cy="443070"/>
          </a:xfrm>
          <a:prstGeom prst="rect">
            <a:avLst/>
          </a:prstGeom>
        </p:spPr>
        <p:txBody>
          <a:bodyPr vert="horz" wrap="square" lIns="0" tIns="12065" rIns="0" bIns="0" rtlCol="0">
            <a:spAutoFit/>
          </a:bodyPr>
          <a:lstStyle/>
          <a:p>
            <a:pPr marL="12700">
              <a:lnSpc>
                <a:spcPct val="100000"/>
              </a:lnSpc>
              <a:spcBef>
                <a:spcPts val="95"/>
              </a:spcBef>
            </a:pPr>
            <a:r>
              <a:rPr lang="en-US" sz="2800" dirty="0" smtClean="0">
                <a:latin typeface="Times New Roman" pitchFamily="18" charset="0"/>
                <a:cs typeface="Times New Roman" pitchFamily="18" charset="0"/>
              </a:rPr>
              <a:t>GAUSSIAN NAVIE BAYES</a:t>
            </a:r>
            <a:endParaRPr sz="2800">
              <a:latin typeface="Cambria"/>
              <a:cs typeface="Cambria"/>
            </a:endParaRPr>
          </a:p>
        </p:txBody>
      </p:sp>
      <p:sp>
        <p:nvSpPr>
          <p:cNvPr id="56" name="object 56"/>
          <p:cNvSpPr txBox="1">
            <a:spLocks noGrp="1"/>
          </p:cNvSpPr>
          <p:nvPr>
            <p:ph type="ftr" sz="quarter" idx="5"/>
          </p:nvPr>
        </p:nvSpPr>
        <p:spPr>
          <a:xfrm>
            <a:off x="1601468" y="6620937"/>
            <a:ext cx="21323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57" name="object 57"/>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11</a:t>
            </a:fld>
            <a:endParaRPr dirty="0"/>
          </a:p>
        </p:txBody>
      </p:sp>
      <p:sp>
        <p:nvSpPr>
          <p:cNvPr id="54" name="object 54"/>
          <p:cNvSpPr txBox="1"/>
          <p:nvPr/>
        </p:nvSpPr>
        <p:spPr>
          <a:xfrm>
            <a:off x="838200" y="1447800"/>
            <a:ext cx="9718675" cy="3783728"/>
          </a:xfrm>
          <a:prstGeom prst="rect">
            <a:avLst/>
          </a:prstGeom>
        </p:spPr>
        <p:txBody>
          <a:bodyPr vert="horz" wrap="square" lIns="0" tIns="13335" rIns="0" bIns="0" rtlCol="0">
            <a:spAutoFit/>
          </a:bodyPr>
          <a:lstStyle/>
          <a:p>
            <a:pPr marL="125730">
              <a:lnSpc>
                <a:spcPct val="100000"/>
              </a:lnSpc>
              <a:spcBef>
                <a:spcPts val="105"/>
              </a:spcBef>
              <a:buBlip>
                <a:blip r:embed="rId2"/>
              </a:buBlip>
            </a:pPr>
            <a:endParaRPr lang="en-US" sz="2000" b="1" dirty="0" smtClean="0">
              <a:latin typeface="Times New Roman" pitchFamily="18" charset="0"/>
              <a:cs typeface="Times New Roman" pitchFamily="18" charset="0"/>
            </a:endParaRPr>
          </a:p>
          <a:p>
            <a:pPr marL="125730">
              <a:lnSpc>
                <a:spcPct val="100000"/>
              </a:lnSpc>
              <a:spcBef>
                <a:spcPts val="105"/>
              </a:spcBef>
              <a:buBlip>
                <a:blip r:embed="rId2"/>
              </a:buBlip>
            </a:pPr>
            <a:r>
              <a:rPr lang="en-US" sz="2000" b="1" dirty="0" smtClean="0">
                <a:latin typeface="Times New Roman" pitchFamily="18" charset="0"/>
                <a:cs typeface="Times New Roman" pitchFamily="18" charset="0"/>
              </a:rPr>
              <a:t>GAUSSIAN NAVIE BAYES:</a:t>
            </a:r>
          </a:p>
          <a:p>
            <a:pPr marL="125730">
              <a:lnSpc>
                <a:spcPct val="100000"/>
              </a:lnSpc>
              <a:spcBef>
                <a:spcPts val="105"/>
              </a:spcBef>
              <a:buBlip>
                <a:blip r:embed="rId2"/>
              </a:buBlip>
            </a:pPr>
            <a:endParaRPr lang="en-US" sz="2000" b="1" dirty="0" smtClean="0">
              <a:latin typeface="Times New Roman" pitchFamily="18" charset="0"/>
              <a:cs typeface="Times New Roman" pitchFamily="18" charset="0"/>
            </a:endParaRPr>
          </a:p>
          <a:p>
            <a:pPr marL="125730">
              <a:lnSpc>
                <a:spcPct val="100000"/>
              </a:lnSpc>
              <a:spcBef>
                <a:spcPts val="105"/>
              </a:spcBef>
            </a:pPr>
            <a:r>
              <a:rPr lang="en-US" sz="2000" b="1" dirty="0" smtClean="0">
                <a:latin typeface="Times New Roman" pitchFamily="18" charset="0"/>
                <a:cs typeface="Times New Roman" pitchFamily="18" charset="0"/>
              </a:rPr>
              <a:t>     </a:t>
            </a:r>
            <a:r>
              <a:rPr lang="en-US" sz="2000" b="1" dirty="0"/>
              <a:t>Naïve </a:t>
            </a:r>
            <a:r>
              <a:rPr lang="en-US" sz="2000" b="1" dirty="0" err="1" smtClean="0"/>
              <a:t>Bayes</a:t>
            </a:r>
            <a:r>
              <a:rPr lang="en-US" sz="2000" b="1" dirty="0" smtClean="0"/>
              <a:t> </a:t>
            </a:r>
            <a:r>
              <a:rPr lang="en-US" sz="2000" b="1" dirty="0"/>
              <a:t>algorithms is a classification technique </a:t>
            </a:r>
            <a:r>
              <a:rPr lang="en-US" sz="2000" dirty="0"/>
              <a:t>based on applying </a:t>
            </a:r>
            <a:r>
              <a:rPr lang="en-US" sz="2000" dirty="0" err="1"/>
              <a:t>Bayes</a:t>
            </a:r>
            <a:r>
              <a:rPr lang="en-US" sz="2000" dirty="0"/>
              <a:t>’ theorem with a strong assumption that all the predictors are independent to each other. In simple words, the assumption is that the presence of a feature in a class is independent to the presence of any other feature in the same class. </a:t>
            </a:r>
            <a:endParaRPr lang="en-US" sz="2000" dirty="0" smtClean="0"/>
          </a:p>
          <a:p>
            <a:pPr marL="125730">
              <a:lnSpc>
                <a:spcPct val="100000"/>
              </a:lnSpc>
              <a:spcBef>
                <a:spcPts val="105"/>
              </a:spcBef>
            </a:pPr>
            <a:endParaRPr lang="en-US" sz="2000" dirty="0" smtClean="0"/>
          </a:p>
          <a:p>
            <a:pPr marL="125730">
              <a:lnSpc>
                <a:spcPct val="100000"/>
              </a:lnSpc>
              <a:spcBef>
                <a:spcPts val="105"/>
              </a:spcBef>
            </a:pPr>
            <a:r>
              <a:rPr lang="en-US" sz="2000" b="1" dirty="0"/>
              <a:t> </a:t>
            </a:r>
            <a:r>
              <a:rPr lang="en-US" sz="2000" b="1" dirty="0" smtClean="0"/>
              <a:t>    For </a:t>
            </a:r>
            <a:r>
              <a:rPr lang="en-US" sz="2000" b="1" dirty="0"/>
              <a:t>example</a:t>
            </a:r>
            <a:r>
              <a:rPr lang="en-US" sz="2000" dirty="0"/>
              <a:t>, a phone may be considered as smart if it is having touch screen, internet facility, good camera etc. Though all these features are dependent on each other, they contribute independently to the probability of that the phone is a smart phone</a:t>
            </a:r>
            <a:r>
              <a:rPr lang="en-US" sz="2000" dirty="0" smtClean="0"/>
              <a:t>.</a:t>
            </a:r>
          </a:p>
          <a:p>
            <a:pPr marL="125730">
              <a:lnSpc>
                <a:spcPct val="100000"/>
              </a:lnSpc>
              <a:spcBef>
                <a:spcPts val="105"/>
              </a:spcBef>
            </a:pPr>
            <a:endParaRPr lang="en-US" sz="20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3429000" y="304800"/>
            <a:ext cx="5562599" cy="443070"/>
          </a:xfrm>
          <a:prstGeom prst="rect">
            <a:avLst/>
          </a:prstGeom>
        </p:spPr>
        <p:txBody>
          <a:bodyPr vert="horz" wrap="square" lIns="0" tIns="12065" rIns="0" bIns="0" rtlCol="0">
            <a:spAutoFit/>
          </a:bodyPr>
          <a:lstStyle/>
          <a:p>
            <a:pPr marL="12700" algn="ctr">
              <a:lnSpc>
                <a:spcPct val="100000"/>
              </a:lnSpc>
              <a:spcBef>
                <a:spcPts val="95"/>
              </a:spcBef>
            </a:pPr>
            <a:r>
              <a:rPr lang="en-US" sz="2800" dirty="0" smtClean="0">
                <a:latin typeface="Times New Roman" pitchFamily="18" charset="0"/>
                <a:cs typeface="Times New Roman" pitchFamily="18" charset="0"/>
              </a:rPr>
              <a:t>DECISION TREE</a:t>
            </a:r>
            <a:endParaRPr sz="2800">
              <a:latin typeface="Cambria"/>
              <a:cs typeface="Cambria"/>
            </a:endParaRPr>
          </a:p>
        </p:txBody>
      </p:sp>
      <p:sp>
        <p:nvSpPr>
          <p:cNvPr id="56" name="object 56"/>
          <p:cNvSpPr txBox="1">
            <a:spLocks noGrp="1"/>
          </p:cNvSpPr>
          <p:nvPr>
            <p:ph type="ftr" sz="quarter" idx="5"/>
          </p:nvPr>
        </p:nvSpPr>
        <p:spPr>
          <a:xfrm>
            <a:off x="1601468" y="6620937"/>
            <a:ext cx="21323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57" name="object 57"/>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12</a:t>
            </a:fld>
            <a:endParaRPr dirty="0"/>
          </a:p>
        </p:txBody>
      </p:sp>
      <p:sp>
        <p:nvSpPr>
          <p:cNvPr id="54" name="object 54"/>
          <p:cNvSpPr txBox="1"/>
          <p:nvPr/>
        </p:nvSpPr>
        <p:spPr>
          <a:xfrm>
            <a:off x="914400" y="1447800"/>
            <a:ext cx="10210800" cy="3758080"/>
          </a:xfrm>
          <a:prstGeom prst="rect">
            <a:avLst/>
          </a:prstGeom>
        </p:spPr>
        <p:txBody>
          <a:bodyPr vert="horz" wrap="square" lIns="0" tIns="13335" rIns="0" bIns="0" rtlCol="0">
            <a:spAutoFit/>
          </a:bodyPr>
          <a:lstStyle/>
          <a:p>
            <a:pPr marL="125730">
              <a:lnSpc>
                <a:spcPct val="100000"/>
              </a:lnSpc>
              <a:spcBef>
                <a:spcPts val="105"/>
              </a:spcBef>
            </a:pPr>
            <a:endParaRPr lang="en-US" sz="2000" b="1" dirty="0" smtClean="0">
              <a:latin typeface="Times New Roman" pitchFamily="18" charset="0"/>
              <a:cs typeface="Times New Roman" pitchFamily="18" charset="0"/>
            </a:endParaRPr>
          </a:p>
          <a:p>
            <a:pPr marL="125730">
              <a:lnSpc>
                <a:spcPct val="100000"/>
              </a:lnSpc>
              <a:spcBef>
                <a:spcPts val="105"/>
              </a:spcBef>
              <a:buBlip>
                <a:blip r:embed="rId2"/>
              </a:buBlip>
            </a:pPr>
            <a:r>
              <a:rPr lang="en-US" sz="2000" b="1" dirty="0" smtClean="0">
                <a:latin typeface="Times New Roman" pitchFamily="18" charset="0"/>
                <a:cs typeface="Times New Roman" pitchFamily="18" charset="0"/>
              </a:rPr>
              <a:t>DECISION TREE:</a:t>
            </a:r>
          </a:p>
          <a:p>
            <a:pPr marL="125730">
              <a:lnSpc>
                <a:spcPct val="100000"/>
              </a:lnSpc>
              <a:spcBef>
                <a:spcPts val="105"/>
              </a:spcBef>
            </a:pPr>
            <a:endParaRPr lang="en-US" sz="2000" b="1" dirty="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a:t>
            </a:r>
            <a:r>
              <a:rPr lang="en-US" sz="2000" b="1" dirty="0"/>
              <a:t>Decision tree </a:t>
            </a:r>
            <a:r>
              <a:rPr lang="en-US" sz="2000" dirty="0"/>
              <a:t>analysis is a predictive </a:t>
            </a:r>
            <a:r>
              <a:rPr lang="en-US" sz="2000" dirty="0" smtClean="0"/>
              <a:t>modeling </a:t>
            </a:r>
            <a:r>
              <a:rPr lang="en-US" sz="2000" dirty="0"/>
              <a:t>tool that can be applied across many areas. Decision trees can be constructed by an algorithmic approach that can split the dataset in different ways based on different conditions. Decisions trees are the most powerful algorithms that falls under the category of supervised algorithms</a:t>
            </a:r>
            <a:r>
              <a:rPr lang="en-US" sz="2000" dirty="0" smtClean="0"/>
              <a:t>.</a:t>
            </a:r>
          </a:p>
          <a:p>
            <a:endParaRPr lang="en-US" sz="2000" dirty="0"/>
          </a:p>
          <a:p>
            <a:r>
              <a:rPr lang="en-US" sz="2000" dirty="0" smtClean="0"/>
              <a:t>     They </a:t>
            </a:r>
            <a:r>
              <a:rPr lang="en-US" sz="2000" dirty="0"/>
              <a:t>can be used for both classification and regression tasks. The two main entities of a </a:t>
            </a:r>
            <a:r>
              <a:rPr lang="en-US" sz="2000" b="1" dirty="0"/>
              <a:t>tree are decision nodes, where the data is split and leaves</a:t>
            </a:r>
            <a:r>
              <a:rPr lang="en-US" sz="2000" dirty="0"/>
              <a:t>, where we got outcome.</a:t>
            </a:r>
          </a:p>
          <a:p>
            <a:pPr marL="125730">
              <a:lnSpc>
                <a:spcPct val="100000"/>
              </a:lnSpc>
              <a:spcBef>
                <a:spcPts val="105"/>
              </a:spcBef>
            </a:pPr>
            <a:endParaRPr lang="en-US" sz="2000" b="1" dirty="0" smtClean="0">
              <a:latin typeface="Times New Roman" pitchFamily="18" charset="0"/>
              <a:cs typeface="Times New Roman" pitchFamily="18" charset="0"/>
            </a:endParaRPr>
          </a:p>
          <a:p>
            <a:pPr marL="125730">
              <a:lnSpc>
                <a:spcPct val="100000"/>
              </a:lnSpc>
              <a:spcBef>
                <a:spcPts val="105"/>
              </a:spcBef>
            </a:pPr>
            <a:endParaRPr sz="2000"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152400"/>
            <a:ext cx="8986011" cy="629645"/>
          </a:xfrm>
        </p:spPr>
        <p:txBody>
          <a:bodyPr/>
          <a:lstStyle/>
          <a:p>
            <a:pPr algn="ctr"/>
            <a:r>
              <a:rPr lang="en-US" dirty="0" smtClean="0"/>
              <a:t>ABOUT CONFUSION MATRIX</a:t>
            </a:r>
            <a:endParaRPr lang="en-US" dirty="0"/>
          </a:p>
        </p:txBody>
      </p:sp>
      <p:sp>
        <p:nvSpPr>
          <p:cNvPr id="6" name="TextBox 5"/>
          <p:cNvSpPr txBox="1"/>
          <p:nvPr/>
        </p:nvSpPr>
        <p:spPr>
          <a:xfrm>
            <a:off x="533400" y="685800"/>
            <a:ext cx="11049000" cy="2800767"/>
          </a:xfrm>
          <a:prstGeom prst="rect">
            <a:avLst/>
          </a:prstGeom>
          <a:noFill/>
        </p:spPr>
        <p:txBody>
          <a:bodyPr wrap="square" rtlCol="0">
            <a:spAutoFit/>
          </a:bodyPr>
          <a:lstStyle/>
          <a:p>
            <a:r>
              <a:rPr lang="en-US" sz="2400" b="1" dirty="0" smtClean="0"/>
              <a:t>     When </a:t>
            </a:r>
            <a:r>
              <a:rPr lang="en-US" sz="2400" b="1" dirty="0" smtClean="0"/>
              <a:t>we get the data, after data cleaning, pre-processing and wrangling, the first step we do is to feed it to an outstanding model and of course, get output in probabilities. </a:t>
            </a:r>
            <a:r>
              <a:rPr lang="en-US" sz="2400" b="1" u="sng" dirty="0" smtClean="0">
                <a:effectLst>
                  <a:outerShdw blurRad="38100" dist="38100" dir="2700000" algn="tl">
                    <a:srgbClr val="000000">
                      <a:alpha val="43137"/>
                    </a:srgbClr>
                  </a:outerShdw>
                </a:effectLst>
              </a:rPr>
              <a:t>But hold on! How in the hell can we measure the effectiveness of our model. </a:t>
            </a:r>
            <a:r>
              <a:rPr lang="en-US" sz="2400" b="1" u="sng" dirty="0" smtClean="0">
                <a:effectLst>
                  <a:outerShdw blurRad="38100" dist="38100" dir="2700000" algn="tl">
                    <a:srgbClr val="000000">
                      <a:alpha val="43137"/>
                    </a:srgbClr>
                  </a:outerShdw>
                </a:effectLst>
              </a:rPr>
              <a:t> Better </a:t>
            </a:r>
            <a:r>
              <a:rPr lang="en-US" sz="2400" b="1" u="sng" dirty="0" smtClean="0">
                <a:effectLst>
                  <a:outerShdw blurRad="38100" dist="38100" dir="2700000" algn="tl">
                    <a:srgbClr val="000000">
                      <a:alpha val="43137"/>
                    </a:srgbClr>
                  </a:outerShdw>
                </a:effectLst>
              </a:rPr>
              <a:t>the effectiveness, better the performance and that’s exactly what we want. </a:t>
            </a:r>
            <a:r>
              <a:rPr lang="en-US" sz="2400" b="1" dirty="0" smtClean="0"/>
              <a:t>And it is where the Confusion matrix comes into the limelight. </a:t>
            </a:r>
            <a:endParaRPr lang="en-US" sz="2400" b="1" dirty="0" smtClean="0"/>
          </a:p>
          <a:p>
            <a:pPr algn="ctr"/>
            <a:r>
              <a:rPr lang="en-US" sz="2800" b="1" dirty="0" smtClean="0"/>
              <a:t>“Confusion </a:t>
            </a:r>
            <a:r>
              <a:rPr lang="en-US" sz="2800" b="1" dirty="0" smtClean="0"/>
              <a:t>Matrix is </a:t>
            </a:r>
            <a:r>
              <a:rPr lang="en-US" sz="2800" b="1" u="sng" dirty="0" smtClean="0"/>
              <a:t>a performance measurement for </a:t>
            </a:r>
            <a:r>
              <a:rPr lang="en-US" sz="2800" b="1" dirty="0" smtClean="0"/>
              <a:t>machine learning </a:t>
            </a:r>
            <a:r>
              <a:rPr lang="en-US" sz="2800" b="1" dirty="0" smtClean="0"/>
              <a:t>classification”</a:t>
            </a:r>
            <a:endParaRPr lang="en-US" sz="2800" b="1" dirty="0"/>
          </a:p>
        </p:txBody>
      </p:sp>
      <p:pic>
        <p:nvPicPr>
          <p:cNvPr id="7171" name="Picture 3"/>
          <p:cNvPicPr>
            <a:picLocks noChangeAspect="1" noChangeArrowheads="1"/>
          </p:cNvPicPr>
          <p:nvPr/>
        </p:nvPicPr>
        <p:blipFill>
          <a:blip r:embed="rId2"/>
          <a:srcRect/>
          <a:stretch>
            <a:fillRect/>
          </a:stretch>
        </p:blipFill>
        <p:spPr bwMode="auto">
          <a:xfrm>
            <a:off x="914400" y="3429000"/>
            <a:ext cx="9601200" cy="320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5093589" y="724865"/>
            <a:ext cx="1995170" cy="543560"/>
          </a:xfrm>
          <a:prstGeom prst="rect">
            <a:avLst/>
          </a:prstGeom>
        </p:spPr>
        <p:txBody>
          <a:bodyPr vert="horz" wrap="square" lIns="0" tIns="12065" rIns="0" bIns="0" rtlCol="0">
            <a:spAutoFit/>
          </a:bodyPr>
          <a:lstStyle/>
          <a:p>
            <a:pPr marL="12700">
              <a:lnSpc>
                <a:spcPct val="100000"/>
              </a:lnSpc>
              <a:spcBef>
                <a:spcPts val="95"/>
              </a:spcBef>
            </a:pPr>
            <a:r>
              <a:rPr b="0" spc="-5" dirty="0">
                <a:latin typeface="Cambria"/>
                <a:cs typeface="Cambria"/>
              </a:rPr>
              <a:t>Flow</a:t>
            </a:r>
            <a:r>
              <a:rPr b="0" spc="-75" dirty="0">
                <a:latin typeface="Cambria"/>
                <a:cs typeface="Cambria"/>
              </a:rPr>
              <a:t> </a:t>
            </a:r>
            <a:r>
              <a:rPr b="0" spc="-5" dirty="0">
                <a:latin typeface="Cambria"/>
                <a:cs typeface="Cambria"/>
              </a:rPr>
              <a:t>chart</a:t>
            </a:r>
          </a:p>
        </p:txBody>
      </p:sp>
      <p:sp>
        <p:nvSpPr>
          <p:cNvPr id="54" name="object 54"/>
          <p:cNvSpPr/>
          <p:nvPr/>
        </p:nvSpPr>
        <p:spPr>
          <a:xfrm>
            <a:off x="2133600" y="2514600"/>
            <a:ext cx="2356485" cy="2059305"/>
          </a:xfrm>
          <a:custGeom>
            <a:avLst/>
            <a:gdLst/>
            <a:ahLst/>
            <a:cxnLst/>
            <a:rect l="l" t="t" r="r" b="b"/>
            <a:pathLst>
              <a:path w="2356485" h="2059304">
                <a:moveTo>
                  <a:pt x="1326642" y="0"/>
                </a:moveTo>
                <a:lnTo>
                  <a:pt x="1326642" y="308863"/>
                </a:lnTo>
                <a:lnTo>
                  <a:pt x="0" y="308863"/>
                </a:lnTo>
                <a:lnTo>
                  <a:pt x="0" y="1750060"/>
                </a:lnTo>
                <a:lnTo>
                  <a:pt x="1326642" y="1750060"/>
                </a:lnTo>
                <a:lnTo>
                  <a:pt x="1326642" y="2058924"/>
                </a:lnTo>
                <a:lnTo>
                  <a:pt x="2356104" y="1029462"/>
                </a:lnTo>
                <a:lnTo>
                  <a:pt x="1326642" y="0"/>
                </a:lnTo>
                <a:close/>
              </a:path>
            </a:pathLst>
          </a:custGeom>
          <a:solidFill>
            <a:srgbClr val="F7D7CC">
              <a:alpha val="90194"/>
            </a:srgbClr>
          </a:solidFill>
        </p:spPr>
        <p:txBody>
          <a:bodyPr wrap="square" lIns="0" tIns="0" rIns="0" bIns="0" rtlCol="0"/>
          <a:lstStyle/>
          <a:p>
            <a:endParaRPr/>
          </a:p>
        </p:txBody>
      </p:sp>
      <p:sp>
        <p:nvSpPr>
          <p:cNvPr id="55" name="object 55"/>
          <p:cNvSpPr/>
          <p:nvPr/>
        </p:nvSpPr>
        <p:spPr>
          <a:xfrm>
            <a:off x="2121407" y="2532888"/>
            <a:ext cx="2356485" cy="2059305"/>
          </a:xfrm>
          <a:custGeom>
            <a:avLst/>
            <a:gdLst/>
            <a:ahLst/>
            <a:cxnLst/>
            <a:rect l="l" t="t" r="r" b="b"/>
            <a:pathLst>
              <a:path w="2356485" h="2059304">
                <a:moveTo>
                  <a:pt x="0" y="308863"/>
                </a:moveTo>
                <a:lnTo>
                  <a:pt x="1326642" y="308863"/>
                </a:lnTo>
                <a:lnTo>
                  <a:pt x="1326642" y="0"/>
                </a:lnTo>
                <a:lnTo>
                  <a:pt x="2356104" y="1029462"/>
                </a:lnTo>
                <a:lnTo>
                  <a:pt x="1326642" y="2058924"/>
                </a:lnTo>
                <a:lnTo>
                  <a:pt x="1326642" y="1750060"/>
                </a:lnTo>
                <a:lnTo>
                  <a:pt x="0" y="1750060"/>
                </a:lnTo>
                <a:lnTo>
                  <a:pt x="0" y="308863"/>
                </a:lnTo>
                <a:close/>
              </a:path>
            </a:pathLst>
          </a:custGeom>
          <a:ln w="12192">
            <a:solidFill>
              <a:srgbClr val="F7D7CC"/>
            </a:solidFill>
          </a:ln>
        </p:spPr>
        <p:txBody>
          <a:bodyPr wrap="square" lIns="0" tIns="0" rIns="0" bIns="0" rtlCol="0"/>
          <a:lstStyle/>
          <a:p>
            <a:endParaRPr/>
          </a:p>
        </p:txBody>
      </p:sp>
      <p:sp>
        <p:nvSpPr>
          <p:cNvPr id="56" name="object 56"/>
          <p:cNvSpPr txBox="1"/>
          <p:nvPr/>
        </p:nvSpPr>
        <p:spPr>
          <a:xfrm>
            <a:off x="2728976" y="3350133"/>
            <a:ext cx="1102360" cy="208279"/>
          </a:xfrm>
          <a:prstGeom prst="rect">
            <a:avLst/>
          </a:prstGeom>
        </p:spPr>
        <p:txBody>
          <a:bodyPr vert="horz" wrap="square" lIns="0" tIns="12700" rIns="0" bIns="0" rtlCol="0">
            <a:spAutoFit/>
          </a:bodyPr>
          <a:lstStyle/>
          <a:p>
            <a:pPr marL="127000" indent="-114300">
              <a:lnSpc>
                <a:spcPct val="100000"/>
              </a:lnSpc>
              <a:spcBef>
                <a:spcPts val="100"/>
              </a:spcBef>
              <a:buChar char="•"/>
              <a:tabLst>
                <a:tab pos="127000" algn="l"/>
              </a:tabLst>
            </a:pPr>
            <a:r>
              <a:rPr sz="1200" spc="-5" dirty="0">
                <a:latin typeface="Cambria"/>
                <a:cs typeface="Cambria"/>
              </a:rPr>
              <a:t>Measurements</a:t>
            </a:r>
            <a:endParaRPr sz="1200">
              <a:latin typeface="Cambria"/>
              <a:cs typeface="Cambria"/>
            </a:endParaRPr>
          </a:p>
        </p:txBody>
      </p:sp>
      <p:sp>
        <p:nvSpPr>
          <p:cNvPr id="57" name="object 57"/>
          <p:cNvSpPr/>
          <p:nvPr/>
        </p:nvSpPr>
        <p:spPr>
          <a:xfrm>
            <a:off x="1533144" y="2973323"/>
            <a:ext cx="1178560" cy="1178560"/>
          </a:xfrm>
          <a:custGeom>
            <a:avLst/>
            <a:gdLst/>
            <a:ahLst/>
            <a:cxnLst/>
            <a:rect l="l" t="t" r="r" b="b"/>
            <a:pathLst>
              <a:path w="1178560" h="1178560">
                <a:moveTo>
                  <a:pt x="589026" y="0"/>
                </a:moveTo>
                <a:lnTo>
                  <a:pt x="540725" y="1953"/>
                </a:lnTo>
                <a:lnTo>
                  <a:pt x="493498" y="7711"/>
                </a:lnTo>
                <a:lnTo>
                  <a:pt x="447496" y="17122"/>
                </a:lnTo>
                <a:lnTo>
                  <a:pt x="402872" y="30034"/>
                </a:lnTo>
                <a:lnTo>
                  <a:pt x="359777" y="46297"/>
                </a:lnTo>
                <a:lnTo>
                  <a:pt x="318362" y="65757"/>
                </a:lnTo>
                <a:lnTo>
                  <a:pt x="278780" y="88264"/>
                </a:lnTo>
                <a:lnTo>
                  <a:pt x="241182" y="113666"/>
                </a:lnTo>
                <a:lnTo>
                  <a:pt x="205719" y="141810"/>
                </a:lnTo>
                <a:lnTo>
                  <a:pt x="172545" y="172545"/>
                </a:lnTo>
                <a:lnTo>
                  <a:pt x="141810" y="205719"/>
                </a:lnTo>
                <a:lnTo>
                  <a:pt x="113666" y="241182"/>
                </a:lnTo>
                <a:lnTo>
                  <a:pt x="88264" y="278780"/>
                </a:lnTo>
                <a:lnTo>
                  <a:pt x="65757" y="318362"/>
                </a:lnTo>
                <a:lnTo>
                  <a:pt x="46297" y="359777"/>
                </a:lnTo>
                <a:lnTo>
                  <a:pt x="30034" y="402872"/>
                </a:lnTo>
                <a:lnTo>
                  <a:pt x="17122" y="447496"/>
                </a:lnTo>
                <a:lnTo>
                  <a:pt x="7711" y="493498"/>
                </a:lnTo>
                <a:lnTo>
                  <a:pt x="1953" y="540725"/>
                </a:lnTo>
                <a:lnTo>
                  <a:pt x="0" y="589026"/>
                </a:lnTo>
                <a:lnTo>
                  <a:pt x="1953" y="637326"/>
                </a:lnTo>
                <a:lnTo>
                  <a:pt x="7711" y="684553"/>
                </a:lnTo>
                <a:lnTo>
                  <a:pt x="17122" y="730555"/>
                </a:lnTo>
                <a:lnTo>
                  <a:pt x="30034" y="775179"/>
                </a:lnTo>
                <a:lnTo>
                  <a:pt x="46297" y="818274"/>
                </a:lnTo>
                <a:lnTo>
                  <a:pt x="65757" y="859689"/>
                </a:lnTo>
                <a:lnTo>
                  <a:pt x="88264" y="899271"/>
                </a:lnTo>
                <a:lnTo>
                  <a:pt x="113666" y="936869"/>
                </a:lnTo>
                <a:lnTo>
                  <a:pt x="141810" y="972332"/>
                </a:lnTo>
                <a:lnTo>
                  <a:pt x="172545" y="1005506"/>
                </a:lnTo>
                <a:lnTo>
                  <a:pt x="205719" y="1036241"/>
                </a:lnTo>
                <a:lnTo>
                  <a:pt x="241182" y="1064385"/>
                </a:lnTo>
                <a:lnTo>
                  <a:pt x="278780" y="1089787"/>
                </a:lnTo>
                <a:lnTo>
                  <a:pt x="318362" y="1112294"/>
                </a:lnTo>
                <a:lnTo>
                  <a:pt x="359777" y="1131754"/>
                </a:lnTo>
                <a:lnTo>
                  <a:pt x="402872" y="1148017"/>
                </a:lnTo>
                <a:lnTo>
                  <a:pt x="447496" y="1160929"/>
                </a:lnTo>
                <a:lnTo>
                  <a:pt x="493498" y="1170340"/>
                </a:lnTo>
                <a:lnTo>
                  <a:pt x="540725" y="1176098"/>
                </a:lnTo>
                <a:lnTo>
                  <a:pt x="589026" y="1178052"/>
                </a:lnTo>
                <a:lnTo>
                  <a:pt x="637326" y="1176098"/>
                </a:lnTo>
                <a:lnTo>
                  <a:pt x="684553" y="1170340"/>
                </a:lnTo>
                <a:lnTo>
                  <a:pt x="730555" y="1160929"/>
                </a:lnTo>
                <a:lnTo>
                  <a:pt x="775179" y="1148017"/>
                </a:lnTo>
                <a:lnTo>
                  <a:pt x="818274" y="1131754"/>
                </a:lnTo>
                <a:lnTo>
                  <a:pt x="859689" y="1112294"/>
                </a:lnTo>
                <a:lnTo>
                  <a:pt x="899271" y="1089787"/>
                </a:lnTo>
                <a:lnTo>
                  <a:pt x="936869" y="1064385"/>
                </a:lnTo>
                <a:lnTo>
                  <a:pt x="972332" y="1036241"/>
                </a:lnTo>
                <a:lnTo>
                  <a:pt x="1005506" y="1005506"/>
                </a:lnTo>
                <a:lnTo>
                  <a:pt x="1036241" y="972332"/>
                </a:lnTo>
                <a:lnTo>
                  <a:pt x="1064385" y="936869"/>
                </a:lnTo>
                <a:lnTo>
                  <a:pt x="1089787" y="899271"/>
                </a:lnTo>
                <a:lnTo>
                  <a:pt x="1112294" y="859689"/>
                </a:lnTo>
                <a:lnTo>
                  <a:pt x="1131754" y="818274"/>
                </a:lnTo>
                <a:lnTo>
                  <a:pt x="1148017" y="775179"/>
                </a:lnTo>
                <a:lnTo>
                  <a:pt x="1160929" y="730555"/>
                </a:lnTo>
                <a:lnTo>
                  <a:pt x="1170340" y="684553"/>
                </a:lnTo>
                <a:lnTo>
                  <a:pt x="1176098" y="637326"/>
                </a:lnTo>
                <a:lnTo>
                  <a:pt x="1178052" y="589026"/>
                </a:lnTo>
                <a:lnTo>
                  <a:pt x="1176098" y="540725"/>
                </a:lnTo>
                <a:lnTo>
                  <a:pt x="1170340" y="493498"/>
                </a:lnTo>
                <a:lnTo>
                  <a:pt x="1160929" y="447496"/>
                </a:lnTo>
                <a:lnTo>
                  <a:pt x="1148017" y="402872"/>
                </a:lnTo>
                <a:lnTo>
                  <a:pt x="1131754" y="359777"/>
                </a:lnTo>
                <a:lnTo>
                  <a:pt x="1112294" y="318362"/>
                </a:lnTo>
                <a:lnTo>
                  <a:pt x="1089787" y="278780"/>
                </a:lnTo>
                <a:lnTo>
                  <a:pt x="1064385" y="241182"/>
                </a:lnTo>
                <a:lnTo>
                  <a:pt x="1036241" y="205719"/>
                </a:lnTo>
                <a:lnTo>
                  <a:pt x="1005506" y="172545"/>
                </a:lnTo>
                <a:lnTo>
                  <a:pt x="972332" y="141810"/>
                </a:lnTo>
                <a:lnTo>
                  <a:pt x="936869" y="113666"/>
                </a:lnTo>
                <a:lnTo>
                  <a:pt x="899271" y="88264"/>
                </a:lnTo>
                <a:lnTo>
                  <a:pt x="859689" y="65757"/>
                </a:lnTo>
                <a:lnTo>
                  <a:pt x="818274" y="46297"/>
                </a:lnTo>
                <a:lnTo>
                  <a:pt x="775179" y="30034"/>
                </a:lnTo>
                <a:lnTo>
                  <a:pt x="730555" y="17122"/>
                </a:lnTo>
                <a:lnTo>
                  <a:pt x="684553" y="7711"/>
                </a:lnTo>
                <a:lnTo>
                  <a:pt x="637326" y="1953"/>
                </a:lnTo>
                <a:lnTo>
                  <a:pt x="589026" y="0"/>
                </a:lnTo>
                <a:close/>
              </a:path>
            </a:pathLst>
          </a:custGeom>
          <a:solidFill>
            <a:srgbClr val="EB7E22"/>
          </a:solidFill>
        </p:spPr>
        <p:txBody>
          <a:bodyPr wrap="square" lIns="0" tIns="0" rIns="0" bIns="0" rtlCol="0"/>
          <a:lstStyle/>
          <a:p>
            <a:endParaRPr/>
          </a:p>
        </p:txBody>
      </p:sp>
      <p:sp>
        <p:nvSpPr>
          <p:cNvPr id="58" name="object 58"/>
          <p:cNvSpPr/>
          <p:nvPr/>
        </p:nvSpPr>
        <p:spPr>
          <a:xfrm>
            <a:off x="1533144" y="2973323"/>
            <a:ext cx="1178560" cy="1178560"/>
          </a:xfrm>
          <a:custGeom>
            <a:avLst/>
            <a:gdLst/>
            <a:ahLst/>
            <a:cxnLst/>
            <a:rect l="l" t="t" r="r" b="b"/>
            <a:pathLst>
              <a:path w="1178560" h="1178560">
                <a:moveTo>
                  <a:pt x="0" y="589026"/>
                </a:moveTo>
                <a:lnTo>
                  <a:pt x="1953" y="540725"/>
                </a:lnTo>
                <a:lnTo>
                  <a:pt x="7711" y="493498"/>
                </a:lnTo>
                <a:lnTo>
                  <a:pt x="17122" y="447496"/>
                </a:lnTo>
                <a:lnTo>
                  <a:pt x="30034" y="402872"/>
                </a:lnTo>
                <a:lnTo>
                  <a:pt x="46297" y="359777"/>
                </a:lnTo>
                <a:lnTo>
                  <a:pt x="65757" y="318362"/>
                </a:lnTo>
                <a:lnTo>
                  <a:pt x="88264" y="278780"/>
                </a:lnTo>
                <a:lnTo>
                  <a:pt x="113666" y="241182"/>
                </a:lnTo>
                <a:lnTo>
                  <a:pt x="141810" y="205719"/>
                </a:lnTo>
                <a:lnTo>
                  <a:pt x="172545" y="172545"/>
                </a:lnTo>
                <a:lnTo>
                  <a:pt x="205719" y="141810"/>
                </a:lnTo>
                <a:lnTo>
                  <a:pt x="241182" y="113666"/>
                </a:lnTo>
                <a:lnTo>
                  <a:pt x="278780" y="88264"/>
                </a:lnTo>
                <a:lnTo>
                  <a:pt x="318362" y="65757"/>
                </a:lnTo>
                <a:lnTo>
                  <a:pt x="359777" y="46297"/>
                </a:lnTo>
                <a:lnTo>
                  <a:pt x="402872" y="30034"/>
                </a:lnTo>
                <a:lnTo>
                  <a:pt x="447496" y="17122"/>
                </a:lnTo>
                <a:lnTo>
                  <a:pt x="493498" y="7711"/>
                </a:lnTo>
                <a:lnTo>
                  <a:pt x="540725" y="1953"/>
                </a:lnTo>
                <a:lnTo>
                  <a:pt x="589026" y="0"/>
                </a:lnTo>
                <a:lnTo>
                  <a:pt x="637326" y="1953"/>
                </a:lnTo>
                <a:lnTo>
                  <a:pt x="684553" y="7711"/>
                </a:lnTo>
                <a:lnTo>
                  <a:pt x="730555" y="17122"/>
                </a:lnTo>
                <a:lnTo>
                  <a:pt x="775179" y="30034"/>
                </a:lnTo>
                <a:lnTo>
                  <a:pt x="818274" y="46297"/>
                </a:lnTo>
                <a:lnTo>
                  <a:pt x="859689" y="65757"/>
                </a:lnTo>
                <a:lnTo>
                  <a:pt x="899271" y="88264"/>
                </a:lnTo>
                <a:lnTo>
                  <a:pt x="936869" y="113666"/>
                </a:lnTo>
                <a:lnTo>
                  <a:pt x="972332" y="141810"/>
                </a:lnTo>
                <a:lnTo>
                  <a:pt x="1005506" y="172545"/>
                </a:lnTo>
                <a:lnTo>
                  <a:pt x="1036241" y="205719"/>
                </a:lnTo>
                <a:lnTo>
                  <a:pt x="1064385" y="241182"/>
                </a:lnTo>
                <a:lnTo>
                  <a:pt x="1089787" y="278780"/>
                </a:lnTo>
                <a:lnTo>
                  <a:pt x="1112294" y="318362"/>
                </a:lnTo>
                <a:lnTo>
                  <a:pt x="1131754" y="359777"/>
                </a:lnTo>
                <a:lnTo>
                  <a:pt x="1148017" y="402872"/>
                </a:lnTo>
                <a:lnTo>
                  <a:pt x="1160929" y="447496"/>
                </a:lnTo>
                <a:lnTo>
                  <a:pt x="1170340" y="493498"/>
                </a:lnTo>
                <a:lnTo>
                  <a:pt x="1176098" y="540725"/>
                </a:lnTo>
                <a:lnTo>
                  <a:pt x="1178052" y="589026"/>
                </a:lnTo>
                <a:lnTo>
                  <a:pt x="1176098" y="637326"/>
                </a:lnTo>
                <a:lnTo>
                  <a:pt x="1170340" y="684553"/>
                </a:lnTo>
                <a:lnTo>
                  <a:pt x="1160929" y="730555"/>
                </a:lnTo>
                <a:lnTo>
                  <a:pt x="1148017" y="775179"/>
                </a:lnTo>
                <a:lnTo>
                  <a:pt x="1131754" y="818274"/>
                </a:lnTo>
                <a:lnTo>
                  <a:pt x="1112294" y="859689"/>
                </a:lnTo>
                <a:lnTo>
                  <a:pt x="1089787" y="899271"/>
                </a:lnTo>
                <a:lnTo>
                  <a:pt x="1064385" y="936869"/>
                </a:lnTo>
                <a:lnTo>
                  <a:pt x="1036241" y="972332"/>
                </a:lnTo>
                <a:lnTo>
                  <a:pt x="1005506" y="1005506"/>
                </a:lnTo>
                <a:lnTo>
                  <a:pt x="972332" y="1036241"/>
                </a:lnTo>
                <a:lnTo>
                  <a:pt x="936869" y="1064385"/>
                </a:lnTo>
                <a:lnTo>
                  <a:pt x="899271" y="1089787"/>
                </a:lnTo>
                <a:lnTo>
                  <a:pt x="859689" y="1112294"/>
                </a:lnTo>
                <a:lnTo>
                  <a:pt x="818274" y="1131754"/>
                </a:lnTo>
                <a:lnTo>
                  <a:pt x="775179" y="1148017"/>
                </a:lnTo>
                <a:lnTo>
                  <a:pt x="730555" y="1160929"/>
                </a:lnTo>
                <a:lnTo>
                  <a:pt x="684553" y="1170340"/>
                </a:lnTo>
                <a:lnTo>
                  <a:pt x="637326" y="1176098"/>
                </a:lnTo>
                <a:lnTo>
                  <a:pt x="589026" y="1178052"/>
                </a:lnTo>
                <a:lnTo>
                  <a:pt x="540725" y="1176098"/>
                </a:lnTo>
                <a:lnTo>
                  <a:pt x="493498" y="1170340"/>
                </a:lnTo>
                <a:lnTo>
                  <a:pt x="447496" y="1160929"/>
                </a:lnTo>
                <a:lnTo>
                  <a:pt x="402872" y="1148017"/>
                </a:lnTo>
                <a:lnTo>
                  <a:pt x="359777" y="1131754"/>
                </a:lnTo>
                <a:lnTo>
                  <a:pt x="318362" y="1112294"/>
                </a:lnTo>
                <a:lnTo>
                  <a:pt x="278780" y="1089787"/>
                </a:lnTo>
                <a:lnTo>
                  <a:pt x="241182" y="1064385"/>
                </a:lnTo>
                <a:lnTo>
                  <a:pt x="205719" y="1036241"/>
                </a:lnTo>
                <a:lnTo>
                  <a:pt x="172545" y="1005506"/>
                </a:lnTo>
                <a:lnTo>
                  <a:pt x="141810" y="972332"/>
                </a:lnTo>
                <a:lnTo>
                  <a:pt x="113666" y="936869"/>
                </a:lnTo>
                <a:lnTo>
                  <a:pt x="88264" y="899271"/>
                </a:lnTo>
                <a:lnTo>
                  <a:pt x="65757" y="859689"/>
                </a:lnTo>
                <a:lnTo>
                  <a:pt x="46297" y="818274"/>
                </a:lnTo>
                <a:lnTo>
                  <a:pt x="30034" y="775179"/>
                </a:lnTo>
                <a:lnTo>
                  <a:pt x="17122" y="730555"/>
                </a:lnTo>
                <a:lnTo>
                  <a:pt x="7711" y="684553"/>
                </a:lnTo>
                <a:lnTo>
                  <a:pt x="1953" y="637326"/>
                </a:lnTo>
                <a:lnTo>
                  <a:pt x="0" y="589026"/>
                </a:lnTo>
                <a:close/>
              </a:path>
            </a:pathLst>
          </a:custGeom>
          <a:ln w="12192">
            <a:solidFill>
              <a:srgbClr val="FFFFFF"/>
            </a:solidFill>
          </a:ln>
        </p:spPr>
        <p:txBody>
          <a:bodyPr wrap="square" lIns="0" tIns="0" rIns="0" bIns="0" rtlCol="0"/>
          <a:lstStyle/>
          <a:p>
            <a:endParaRPr/>
          </a:p>
        </p:txBody>
      </p:sp>
      <p:sp>
        <p:nvSpPr>
          <p:cNvPr id="59" name="object 59"/>
          <p:cNvSpPr txBox="1"/>
          <p:nvPr/>
        </p:nvSpPr>
        <p:spPr>
          <a:xfrm>
            <a:off x="1717294" y="3332226"/>
            <a:ext cx="810895" cy="427355"/>
          </a:xfrm>
          <a:prstGeom prst="rect">
            <a:avLst/>
          </a:prstGeom>
        </p:spPr>
        <p:txBody>
          <a:bodyPr vert="horz" wrap="square" lIns="0" tIns="40640" rIns="0" bIns="0" rtlCol="0">
            <a:spAutoFit/>
          </a:bodyPr>
          <a:lstStyle/>
          <a:p>
            <a:pPr marL="12700" marR="5080" indent="132080">
              <a:lnSpc>
                <a:spcPts val="1480"/>
              </a:lnSpc>
              <a:spcBef>
                <a:spcPts val="320"/>
              </a:spcBef>
            </a:pPr>
            <a:r>
              <a:rPr sz="1400" spc="-5" dirty="0">
                <a:solidFill>
                  <a:srgbClr val="FFFFFF"/>
                </a:solidFill>
                <a:latin typeface="Cambria"/>
                <a:cs typeface="Cambria"/>
              </a:rPr>
              <a:t>Biopsy  p</a:t>
            </a:r>
            <a:r>
              <a:rPr sz="1400" spc="-30" dirty="0">
                <a:solidFill>
                  <a:srgbClr val="FFFFFF"/>
                </a:solidFill>
                <a:latin typeface="Cambria"/>
                <a:cs typeface="Cambria"/>
              </a:rPr>
              <a:t>r</a:t>
            </a:r>
            <a:r>
              <a:rPr sz="1400" dirty="0">
                <a:solidFill>
                  <a:srgbClr val="FFFFFF"/>
                </a:solidFill>
                <a:latin typeface="Cambria"/>
                <a:cs typeface="Cambria"/>
              </a:rPr>
              <a:t>oced</a:t>
            </a:r>
            <a:r>
              <a:rPr sz="1400" spc="5" dirty="0">
                <a:solidFill>
                  <a:srgbClr val="FFFFFF"/>
                </a:solidFill>
                <a:latin typeface="Cambria"/>
                <a:cs typeface="Cambria"/>
              </a:rPr>
              <a:t>u</a:t>
            </a:r>
            <a:r>
              <a:rPr sz="1400" spc="-30" dirty="0">
                <a:solidFill>
                  <a:srgbClr val="FFFFFF"/>
                </a:solidFill>
                <a:latin typeface="Cambria"/>
                <a:cs typeface="Cambria"/>
              </a:rPr>
              <a:t>r</a:t>
            </a:r>
            <a:r>
              <a:rPr sz="1400" dirty="0">
                <a:solidFill>
                  <a:srgbClr val="FFFFFF"/>
                </a:solidFill>
                <a:latin typeface="Cambria"/>
                <a:cs typeface="Cambria"/>
              </a:rPr>
              <a:t>e</a:t>
            </a:r>
            <a:endParaRPr sz="1400">
              <a:latin typeface="Cambria"/>
              <a:cs typeface="Cambria"/>
            </a:endParaRPr>
          </a:p>
        </p:txBody>
      </p:sp>
      <p:sp>
        <p:nvSpPr>
          <p:cNvPr id="60" name="object 60"/>
          <p:cNvSpPr/>
          <p:nvPr/>
        </p:nvSpPr>
        <p:spPr>
          <a:xfrm>
            <a:off x="5213603" y="2532888"/>
            <a:ext cx="2354580" cy="2059305"/>
          </a:xfrm>
          <a:custGeom>
            <a:avLst/>
            <a:gdLst/>
            <a:ahLst/>
            <a:cxnLst/>
            <a:rect l="l" t="t" r="r" b="b"/>
            <a:pathLst>
              <a:path w="2354579" h="2059304">
                <a:moveTo>
                  <a:pt x="1325118" y="0"/>
                </a:moveTo>
                <a:lnTo>
                  <a:pt x="1325118" y="308863"/>
                </a:lnTo>
                <a:lnTo>
                  <a:pt x="0" y="308863"/>
                </a:lnTo>
                <a:lnTo>
                  <a:pt x="0" y="1750060"/>
                </a:lnTo>
                <a:lnTo>
                  <a:pt x="1325118" y="1750060"/>
                </a:lnTo>
                <a:lnTo>
                  <a:pt x="1325118" y="2058924"/>
                </a:lnTo>
                <a:lnTo>
                  <a:pt x="2354579" y="1029462"/>
                </a:lnTo>
                <a:lnTo>
                  <a:pt x="1325118" y="0"/>
                </a:lnTo>
                <a:close/>
              </a:path>
            </a:pathLst>
          </a:custGeom>
          <a:solidFill>
            <a:srgbClr val="F7D7CC">
              <a:alpha val="90194"/>
            </a:srgbClr>
          </a:solidFill>
        </p:spPr>
        <p:txBody>
          <a:bodyPr wrap="square" lIns="0" tIns="0" rIns="0" bIns="0" rtlCol="0"/>
          <a:lstStyle/>
          <a:p>
            <a:endParaRPr/>
          </a:p>
        </p:txBody>
      </p:sp>
      <p:sp>
        <p:nvSpPr>
          <p:cNvPr id="61" name="object 61"/>
          <p:cNvSpPr/>
          <p:nvPr/>
        </p:nvSpPr>
        <p:spPr>
          <a:xfrm>
            <a:off x="5213603" y="2532888"/>
            <a:ext cx="2354580" cy="2059305"/>
          </a:xfrm>
          <a:custGeom>
            <a:avLst/>
            <a:gdLst/>
            <a:ahLst/>
            <a:cxnLst/>
            <a:rect l="l" t="t" r="r" b="b"/>
            <a:pathLst>
              <a:path w="2354579" h="2059304">
                <a:moveTo>
                  <a:pt x="0" y="308863"/>
                </a:moveTo>
                <a:lnTo>
                  <a:pt x="1325118" y="308863"/>
                </a:lnTo>
                <a:lnTo>
                  <a:pt x="1325118" y="0"/>
                </a:lnTo>
                <a:lnTo>
                  <a:pt x="2354579" y="1029462"/>
                </a:lnTo>
                <a:lnTo>
                  <a:pt x="1325118" y="2058924"/>
                </a:lnTo>
                <a:lnTo>
                  <a:pt x="1325118" y="1750060"/>
                </a:lnTo>
                <a:lnTo>
                  <a:pt x="0" y="1750060"/>
                </a:lnTo>
                <a:lnTo>
                  <a:pt x="0" y="308863"/>
                </a:lnTo>
                <a:close/>
              </a:path>
            </a:pathLst>
          </a:custGeom>
          <a:ln w="12192">
            <a:solidFill>
              <a:srgbClr val="F7D7CC"/>
            </a:solidFill>
          </a:ln>
        </p:spPr>
        <p:txBody>
          <a:bodyPr wrap="square" lIns="0" tIns="0" rIns="0" bIns="0" rtlCol="0"/>
          <a:lstStyle/>
          <a:p>
            <a:endParaRPr/>
          </a:p>
        </p:txBody>
      </p:sp>
      <p:sp>
        <p:nvSpPr>
          <p:cNvPr id="62" name="object 62"/>
          <p:cNvSpPr txBox="1"/>
          <p:nvPr/>
        </p:nvSpPr>
        <p:spPr>
          <a:xfrm>
            <a:off x="5827903" y="3300476"/>
            <a:ext cx="1005205" cy="254000"/>
          </a:xfrm>
          <a:prstGeom prst="rect">
            <a:avLst/>
          </a:prstGeom>
        </p:spPr>
        <p:txBody>
          <a:bodyPr vert="horz" wrap="square" lIns="0" tIns="12700" rIns="0" bIns="0" rtlCol="0">
            <a:spAutoFit/>
          </a:bodyPr>
          <a:lstStyle/>
          <a:p>
            <a:pPr marL="127000" indent="-114300">
              <a:lnSpc>
                <a:spcPct val="100000"/>
              </a:lnSpc>
              <a:spcBef>
                <a:spcPts val="100"/>
              </a:spcBef>
              <a:buChar char="•"/>
              <a:tabLst>
                <a:tab pos="127000" algn="l"/>
              </a:tabLst>
            </a:pPr>
            <a:r>
              <a:rPr sz="1500" spc="-15" dirty="0">
                <a:latin typeface="Cambria"/>
                <a:cs typeface="Cambria"/>
              </a:rPr>
              <a:t>Evaluation</a:t>
            </a:r>
            <a:endParaRPr sz="1500">
              <a:latin typeface="Cambria"/>
              <a:cs typeface="Cambria"/>
            </a:endParaRPr>
          </a:p>
        </p:txBody>
      </p:sp>
      <p:sp>
        <p:nvSpPr>
          <p:cNvPr id="63" name="object 63"/>
          <p:cNvSpPr/>
          <p:nvPr/>
        </p:nvSpPr>
        <p:spPr>
          <a:xfrm>
            <a:off x="4623815" y="2973323"/>
            <a:ext cx="1178560" cy="1178560"/>
          </a:xfrm>
          <a:custGeom>
            <a:avLst/>
            <a:gdLst/>
            <a:ahLst/>
            <a:cxnLst/>
            <a:rect l="l" t="t" r="r" b="b"/>
            <a:pathLst>
              <a:path w="1178560" h="1178560">
                <a:moveTo>
                  <a:pt x="589026" y="0"/>
                </a:moveTo>
                <a:lnTo>
                  <a:pt x="540725" y="1953"/>
                </a:lnTo>
                <a:lnTo>
                  <a:pt x="493498" y="7711"/>
                </a:lnTo>
                <a:lnTo>
                  <a:pt x="447496" y="17122"/>
                </a:lnTo>
                <a:lnTo>
                  <a:pt x="402872" y="30034"/>
                </a:lnTo>
                <a:lnTo>
                  <a:pt x="359777" y="46297"/>
                </a:lnTo>
                <a:lnTo>
                  <a:pt x="318362" y="65757"/>
                </a:lnTo>
                <a:lnTo>
                  <a:pt x="278780" y="88264"/>
                </a:lnTo>
                <a:lnTo>
                  <a:pt x="241182" y="113666"/>
                </a:lnTo>
                <a:lnTo>
                  <a:pt x="205719" y="141810"/>
                </a:lnTo>
                <a:lnTo>
                  <a:pt x="172545" y="172545"/>
                </a:lnTo>
                <a:lnTo>
                  <a:pt x="141810" y="205719"/>
                </a:lnTo>
                <a:lnTo>
                  <a:pt x="113666" y="241182"/>
                </a:lnTo>
                <a:lnTo>
                  <a:pt x="88264" y="278780"/>
                </a:lnTo>
                <a:lnTo>
                  <a:pt x="65757" y="318362"/>
                </a:lnTo>
                <a:lnTo>
                  <a:pt x="46297" y="359777"/>
                </a:lnTo>
                <a:lnTo>
                  <a:pt x="30034" y="402872"/>
                </a:lnTo>
                <a:lnTo>
                  <a:pt x="17122" y="447496"/>
                </a:lnTo>
                <a:lnTo>
                  <a:pt x="7711" y="493498"/>
                </a:lnTo>
                <a:lnTo>
                  <a:pt x="1953" y="540725"/>
                </a:lnTo>
                <a:lnTo>
                  <a:pt x="0" y="589026"/>
                </a:lnTo>
                <a:lnTo>
                  <a:pt x="1953" y="637326"/>
                </a:lnTo>
                <a:lnTo>
                  <a:pt x="7711" y="684553"/>
                </a:lnTo>
                <a:lnTo>
                  <a:pt x="17122" y="730555"/>
                </a:lnTo>
                <a:lnTo>
                  <a:pt x="30034" y="775179"/>
                </a:lnTo>
                <a:lnTo>
                  <a:pt x="46297" y="818274"/>
                </a:lnTo>
                <a:lnTo>
                  <a:pt x="65757" y="859689"/>
                </a:lnTo>
                <a:lnTo>
                  <a:pt x="88264" y="899271"/>
                </a:lnTo>
                <a:lnTo>
                  <a:pt x="113666" y="936869"/>
                </a:lnTo>
                <a:lnTo>
                  <a:pt x="141810" y="972332"/>
                </a:lnTo>
                <a:lnTo>
                  <a:pt x="172545" y="1005506"/>
                </a:lnTo>
                <a:lnTo>
                  <a:pt x="205719" y="1036241"/>
                </a:lnTo>
                <a:lnTo>
                  <a:pt x="241182" y="1064385"/>
                </a:lnTo>
                <a:lnTo>
                  <a:pt x="278780" y="1089787"/>
                </a:lnTo>
                <a:lnTo>
                  <a:pt x="318362" y="1112294"/>
                </a:lnTo>
                <a:lnTo>
                  <a:pt x="359777" y="1131754"/>
                </a:lnTo>
                <a:lnTo>
                  <a:pt x="402872" y="1148017"/>
                </a:lnTo>
                <a:lnTo>
                  <a:pt x="447496" y="1160929"/>
                </a:lnTo>
                <a:lnTo>
                  <a:pt x="493498" y="1170340"/>
                </a:lnTo>
                <a:lnTo>
                  <a:pt x="540725" y="1176098"/>
                </a:lnTo>
                <a:lnTo>
                  <a:pt x="589026" y="1178052"/>
                </a:lnTo>
                <a:lnTo>
                  <a:pt x="637326" y="1176098"/>
                </a:lnTo>
                <a:lnTo>
                  <a:pt x="684553" y="1170340"/>
                </a:lnTo>
                <a:lnTo>
                  <a:pt x="730555" y="1160929"/>
                </a:lnTo>
                <a:lnTo>
                  <a:pt x="775179" y="1148017"/>
                </a:lnTo>
                <a:lnTo>
                  <a:pt x="818274" y="1131754"/>
                </a:lnTo>
                <a:lnTo>
                  <a:pt x="859689" y="1112294"/>
                </a:lnTo>
                <a:lnTo>
                  <a:pt x="899271" y="1089787"/>
                </a:lnTo>
                <a:lnTo>
                  <a:pt x="936869" y="1064385"/>
                </a:lnTo>
                <a:lnTo>
                  <a:pt x="972332" y="1036241"/>
                </a:lnTo>
                <a:lnTo>
                  <a:pt x="1005506" y="1005506"/>
                </a:lnTo>
                <a:lnTo>
                  <a:pt x="1036241" y="972332"/>
                </a:lnTo>
                <a:lnTo>
                  <a:pt x="1064385" y="936869"/>
                </a:lnTo>
                <a:lnTo>
                  <a:pt x="1089787" y="899271"/>
                </a:lnTo>
                <a:lnTo>
                  <a:pt x="1112294" y="859689"/>
                </a:lnTo>
                <a:lnTo>
                  <a:pt x="1131754" y="818274"/>
                </a:lnTo>
                <a:lnTo>
                  <a:pt x="1148017" y="775179"/>
                </a:lnTo>
                <a:lnTo>
                  <a:pt x="1160929" y="730555"/>
                </a:lnTo>
                <a:lnTo>
                  <a:pt x="1170340" y="684553"/>
                </a:lnTo>
                <a:lnTo>
                  <a:pt x="1176098" y="637326"/>
                </a:lnTo>
                <a:lnTo>
                  <a:pt x="1178052" y="589026"/>
                </a:lnTo>
                <a:lnTo>
                  <a:pt x="1176098" y="540725"/>
                </a:lnTo>
                <a:lnTo>
                  <a:pt x="1170340" y="493498"/>
                </a:lnTo>
                <a:lnTo>
                  <a:pt x="1160929" y="447496"/>
                </a:lnTo>
                <a:lnTo>
                  <a:pt x="1148017" y="402872"/>
                </a:lnTo>
                <a:lnTo>
                  <a:pt x="1131754" y="359777"/>
                </a:lnTo>
                <a:lnTo>
                  <a:pt x="1112294" y="318362"/>
                </a:lnTo>
                <a:lnTo>
                  <a:pt x="1089787" y="278780"/>
                </a:lnTo>
                <a:lnTo>
                  <a:pt x="1064385" y="241182"/>
                </a:lnTo>
                <a:lnTo>
                  <a:pt x="1036241" y="205719"/>
                </a:lnTo>
                <a:lnTo>
                  <a:pt x="1005506" y="172545"/>
                </a:lnTo>
                <a:lnTo>
                  <a:pt x="972332" y="141810"/>
                </a:lnTo>
                <a:lnTo>
                  <a:pt x="936869" y="113666"/>
                </a:lnTo>
                <a:lnTo>
                  <a:pt x="899271" y="88264"/>
                </a:lnTo>
                <a:lnTo>
                  <a:pt x="859689" y="65757"/>
                </a:lnTo>
                <a:lnTo>
                  <a:pt x="818274" y="46297"/>
                </a:lnTo>
                <a:lnTo>
                  <a:pt x="775179" y="30034"/>
                </a:lnTo>
                <a:lnTo>
                  <a:pt x="730555" y="17122"/>
                </a:lnTo>
                <a:lnTo>
                  <a:pt x="684553" y="7711"/>
                </a:lnTo>
                <a:lnTo>
                  <a:pt x="637326" y="1953"/>
                </a:lnTo>
                <a:lnTo>
                  <a:pt x="589026" y="0"/>
                </a:lnTo>
                <a:close/>
              </a:path>
            </a:pathLst>
          </a:custGeom>
          <a:solidFill>
            <a:srgbClr val="EB7E22"/>
          </a:solidFill>
        </p:spPr>
        <p:txBody>
          <a:bodyPr wrap="square" lIns="0" tIns="0" rIns="0" bIns="0" rtlCol="0"/>
          <a:lstStyle/>
          <a:p>
            <a:endParaRPr/>
          </a:p>
        </p:txBody>
      </p:sp>
      <p:sp>
        <p:nvSpPr>
          <p:cNvPr id="64" name="object 64"/>
          <p:cNvSpPr/>
          <p:nvPr/>
        </p:nvSpPr>
        <p:spPr>
          <a:xfrm>
            <a:off x="4623815" y="2973323"/>
            <a:ext cx="1178560" cy="1178560"/>
          </a:xfrm>
          <a:custGeom>
            <a:avLst/>
            <a:gdLst/>
            <a:ahLst/>
            <a:cxnLst/>
            <a:rect l="l" t="t" r="r" b="b"/>
            <a:pathLst>
              <a:path w="1178560" h="1178560">
                <a:moveTo>
                  <a:pt x="0" y="589026"/>
                </a:moveTo>
                <a:lnTo>
                  <a:pt x="1953" y="540725"/>
                </a:lnTo>
                <a:lnTo>
                  <a:pt x="7711" y="493498"/>
                </a:lnTo>
                <a:lnTo>
                  <a:pt x="17122" y="447496"/>
                </a:lnTo>
                <a:lnTo>
                  <a:pt x="30034" y="402872"/>
                </a:lnTo>
                <a:lnTo>
                  <a:pt x="46297" y="359777"/>
                </a:lnTo>
                <a:lnTo>
                  <a:pt x="65757" y="318362"/>
                </a:lnTo>
                <a:lnTo>
                  <a:pt x="88264" y="278780"/>
                </a:lnTo>
                <a:lnTo>
                  <a:pt x="113666" y="241182"/>
                </a:lnTo>
                <a:lnTo>
                  <a:pt x="141810" y="205719"/>
                </a:lnTo>
                <a:lnTo>
                  <a:pt x="172545" y="172545"/>
                </a:lnTo>
                <a:lnTo>
                  <a:pt x="205719" y="141810"/>
                </a:lnTo>
                <a:lnTo>
                  <a:pt x="241182" y="113666"/>
                </a:lnTo>
                <a:lnTo>
                  <a:pt x="278780" y="88264"/>
                </a:lnTo>
                <a:lnTo>
                  <a:pt x="318362" y="65757"/>
                </a:lnTo>
                <a:lnTo>
                  <a:pt x="359777" y="46297"/>
                </a:lnTo>
                <a:lnTo>
                  <a:pt x="402872" y="30034"/>
                </a:lnTo>
                <a:lnTo>
                  <a:pt x="447496" y="17122"/>
                </a:lnTo>
                <a:lnTo>
                  <a:pt x="493498" y="7711"/>
                </a:lnTo>
                <a:lnTo>
                  <a:pt x="540725" y="1953"/>
                </a:lnTo>
                <a:lnTo>
                  <a:pt x="589026" y="0"/>
                </a:lnTo>
                <a:lnTo>
                  <a:pt x="637326" y="1953"/>
                </a:lnTo>
                <a:lnTo>
                  <a:pt x="684553" y="7711"/>
                </a:lnTo>
                <a:lnTo>
                  <a:pt x="730555" y="17122"/>
                </a:lnTo>
                <a:lnTo>
                  <a:pt x="775179" y="30034"/>
                </a:lnTo>
                <a:lnTo>
                  <a:pt x="818274" y="46297"/>
                </a:lnTo>
                <a:lnTo>
                  <a:pt x="859689" y="65757"/>
                </a:lnTo>
                <a:lnTo>
                  <a:pt x="899271" y="88264"/>
                </a:lnTo>
                <a:lnTo>
                  <a:pt x="936869" y="113666"/>
                </a:lnTo>
                <a:lnTo>
                  <a:pt x="972332" y="141810"/>
                </a:lnTo>
                <a:lnTo>
                  <a:pt x="1005506" y="172545"/>
                </a:lnTo>
                <a:lnTo>
                  <a:pt x="1036241" y="205719"/>
                </a:lnTo>
                <a:lnTo>
                  <a:pt x="1064385" y="241182"/>
                </a:lnTo>
                <a:lnTo>
                  <a:pt x="1089787" y="278780"/>
                </a:lnTo>
                <a:lnTo>
                  <a:pt x="1112294" y="318362"/>
                </a:lnTo>
                <a:lnTo>
                  <a:pt x="1131754" y="359777"/>
                </a:lnTo>
                <a:lnTo>
                  <a:pt x="1148017" y="402872"/>
                </a:lnTo>
                <a:lnTo>
                  <a:pt x="1160929" y="447496"/>
                </a:lnTo>
                <a:lnTo>
                  <a:pt x="1170340" y="493498"/>
                </a:lnTo>
                <a:lnTo>
                  <a:pt x="1176098" y="540725"/>
                </a:lnTo>
                <a:lnTo>
                  <a:pt x="1178052" y="589026"/>
                </a:lnTo>
                <a:lnTo>
                  <a:pt x="1176098" y="637326"/>
                </a:lnTo>
                <a:lnTo>
                  <a:pt x="1170340" y="684553"/>
                </a:lnTo>
                <a:lnTo>
                  <a:pt x="1160929" y="730555"/>
                </a:lnTo>
                <a:lnTo>
                  <a:pt x="1148017" y="775179"/>
                </a:lnTo>
                <a:lnTo>
                  <a:pt x="1131754" y="818274"/>
                </a:lnTo>
                <a:lnTo>
                  <a:pt x="1112294" y="859689"/>
                </a:lnTo>
                <a:lnTo>
                  <a:pt x="1089787" y="899271"/>
                </a:lnTo>
                <a:lnTo>
                  <a:pt x="1064385" y="936869"/>
                </a:lnTo>
                <a:lnTo>
                  <a:pt x="1036241" y="972332"/>
                </a:lnTo>
                <a:lnTo>
                  <a:pt x="1005506" y="1005506"/>
                </a:lnTo>
                <a:lnTo>
                  <a:pt x="972332" y="1036241"/>
                </a:lnTo>
                <a:lnTo>
                  <a:pt x="936869" y="1064385"/>
                </a:lnTo>
                <a:lnTo>
                  <a:pt x="899271" y="1089787"/>
                </a:lnTo>
                <a:lnTo>
                  <a:pt x="859689" y="1112294"/>
                </a:lnTo>
                <a:lnTo>
                  <a:pt x="818274" y="1131754"/>
                </a:lnTo>
                <a:lnTo>
                  <a:pt x="775179" y="1148017"/>
                </a:lnTo>
                <a:lnTo>
                  <a:pt x="730555" y="1160929"/>
                </a:lnTo>
                <a:lnTo>
                  <a:pt x="684553" y="1170340"/>
                </a:lnTo>
                <a:lnTo>
                  <a:pt x="637326" y="1176098"/>
                </a:lnTo>
                <a:lnTo>
                  <a:pt x="589026" y="1178052"/>
                </a:lnTo>
                <a:lnTo>
                  <a:pt x="540725" y="1176098"/>
                </a:lnTo>
                <a:lnTo>
                  <a:pt x="493498" y="1170340"/>
                </a:lnTo>
                <a:lnTo>
                  <a:pt x="447496" y="1160929"/>
                </a:lnTo>
                <a:lnTo>
                  <a:pt x="402872" y="1148017"/>
                </a:lnTo>
                <a:lnTo>
                  <a:pt x="359777" y="1131754"/>
                </a:lnTo>
                <a:lnTo>
                  <a:pt x="318362" y="1112294"/>
                </a:lnTo>
                <a:lnTo>
                  <a:pt x="278780" y="1089787"/>
                </a:lnTo>
                <a:lnTo>
                  <a:pt x="241182" y="1064385"/>
                </a:lnTo>
                <a:lnTo>
                  <a:pt x="205719" y="1036241"/>
                </a:lnTo>
                <a:lnTo>
                  <a:pt x="172545" y="1005506"/>
                </a:lnTo>
                <a:lnTo>
                  <a:pt x="141810" y="972332"/>
                </a:lnTo>
                <a:lnTo>
                  <a:pt x="113666" y="936869"/>
                </a:lnTo>
                <a:lnTo>
                  <a:pt x="88264" y="899271"/>
                </a:lnTo>
                <a:lnTo>
                  <a:pt x="65757" y="859689"/>
                </a:lnTo>
                <a:lnTo>
                  <a:pt x="46297" y="818274"/>
                </a:lnTo>
                <a:lnTo>
                  <a:pt x="30034" y="775179"/>
                </a:lnTo>
                <a:lnTo>
                  <a:pt x="17122" y="730555"/>
                </a:lnTo>
                <a:lnTo>
                  <a:pt x="7711" y="684553"/>
                </a:lnTo>
                <a:lnTo>
                  <a:pt x="1953" y="637326"/>
                </a:lnTo>
                <a:lnTo>
                  <a:pt x="0" y="589026"/>
                </a:lnTo>
                <a:close/>
              </a:path>
            </a:pathLst>
          </a:custGeom>
          <a:ln w="12192">
            <a:solidFill>
              <a:srgbClr val="FFFFFF"/>
            </a:solidFill>
          </a:ln>
        </p:spPr>
        <p:txBody>
          <a:bodyPr wrap="square" lIns="0" tIns="0" rIns="0" bIns="0" rtlCol="0"/>
          <a:lstStyle/>
          <a:p>
            <a:endParaRPr/>
          </a:p>
        </p:txBody>
      </p:sp>
      <p:sp>
        <p:nvSpPr>
          <p:cNvPr id="65" name="object 65"/>
          <p:cNvSpPr txBox="1"/>
          <p:nvPr/>
        </p:nvSpPr>
        <p:spPr>
          <a:xfrm>
            <a:off x="4901565" y="3426078"/>
            <a:ext cx="624840" cy="239395"/>
          </a:xfrm>
          <a:prstGeom prst="rect">
            <a:avLst/>
          </a:prstGeom>
        </p:spPr>
        <p:txBody>
          <a:bodyPr vert="horz" wrap="square" lIns="0" tIns="13335" rIns="0" bIns="0" rtlCol="0">
            <a:spAutoFit/>
          </a:bodyPr>
          <a:lstStyle/>
          <a:p>
            <a:pPr marL="12700">
              <a:lnSpc>
                <a:spcPct val="100000"/>
              </a:lnSpc>
              <a:spcBef>
                <a:spcPts val="105"/>
              </a:spcBef>
            </a:pPr>
            <a:r>
              <a:rPr sz="1400" spc="-20" dirty="0">
                <a:solidFill>
                  <a:srgbClr val="FFFFFF"/>
                </a:solidFill>
                <a:latin typeface="Cambria"/>
                <a:cs typeface="Cambria"/>
              </a:rPr>
              <a:t>R</a:t>
            </a:r>
            <a:r>
              <a:rPr sz="1400" dirty="0">
                <a:solidFill>
                  <a:srgbClr val="FFFFFF"/>
                </a:solidFill>
                <a:latin typeface="Cambria"/>
                <a:cs typeface="Cambria"/>
              </a:rPr>
              <a:t>epo</a:t>
            </a:r>
            <a:r>
              <a:rPr sz="1400" spc="-10" dirty="0">
                <a:solidFill>
                  <a:srgbClr val="FFFFFF"/>
                </a:solidFill>
                <a:latin typeface="Cambria"/>
                <a:cs typeface="Cambria"/>
              </a:rPr>
              <a:t>r</a:t>
            </a:r>
            <a:r>
              <a:rPr sz="1400" dirty="0">
                <a:solidFill>
                  <a:srgbClr val="FFFFFF"/>
                </a:solidFill>
                <a:latin typeface="Cambria"/>
                <a:cs typeface="Cambria"/>
              </a:rPr>
              <a:t>ts</a:t>
            </a:r>
            <a:endParaRPr sz="1400">
              <a:latin typeface="Cambria"/>
              <a:cs typeface="Cambria"/>
            </a:endParaRPr>
          </a:p>
        </p:txBody>
      </p:sp>
      <p:sp>
        <p:nvSpPr>
          <p:cNvPr id="66" name="object 66"/>
          <p:cNvSpPr/>
          <p:nvPr/>
        </p:nvSpPr>
        <p:spPr>
          <a:xfrm>
            <a:off x="8304276" y="2532888"/>
            <a:ext cx="2354580" cy="2059305"/>
          </a:xfrm>
          <a:custGeom>
            <a:avLst/>
            <a:gdLst/>
            <a:ahLst/>
            <a:cxnLst/>
            <a:rect l="l" t="t" r="r" b="b"/>
            <a:pathLst>
              <a:path w="2354579" h="2059304">
                <a:moveTo>
                  <a:pt x="1325118" y="0"/>
                </a:moveTo>
                <a:lnTo>
                  <a:pt x="1325118" y="308863"/>
                </a:lnTo>
                <a:lnTo>
                  <a:pt x="0" y="308863"/>
                </a:lnTo>
                <a:lnTo>
                  <a:pt x="0" y="1750060"/>
                </a:lnTo>
                <a:lnTo>
                  <a:pt x="1325118" y="1750060"/>
                </a:lnTo>
                <a:lnTo>
                  <a:pt x="1325118" y="2058924"/>
                </a:lnTo>
                <a:lnTo>
                  <a:pt x="2354579" y="1029462"/>
                </a:lnTo>
                <a:lnTo>
                  <a:pt x="1325118" y="0"/>
                </a:lnTo>
                <a:close/>
              </a:path>
            </a:pathLst>
          </a:custGeom>
          <a:solidFill>
            <a:srgbClr val="F7D7CC">
              <a:alpha val="90194"/>
            </a:srgbClr>
          </a:solidFill>
        </p:spPr>
        <p:txBody>
          <a:bodyPr wrap="square" lIns="0" tIns="0" rIns="0" bIns="0" rtlCol="0"/>
          <a:lstStyle/>
          <a:p>
            <a:endParaRPr/>
          </a:p>
        </p:txBody>
      </p:sp>
      <p:sp>
        <p:nvSpPr>
          <p:cNvPr id="67" name="object 67"/>
          <p:cNvSpPr/>
          <p:nvPr/>
        </p:nvSpPr>
        <p:spPr>
          <a:xfrm>
            <a:off x="8304276" y="2532888"/>
            <a:ext cx="2354580" cy="2059305"/>
          </a:xfrm>
          <a:custGeom>
            <a:avLst/>
            <a:gdLst/>
            <a:ahLst/>
            <a:cxnLst/>
            <a:rect l="l" t="t" r="r" b="b"/>
            <a:pathLst>
              <a:path w="2354579" h="2059304">
                <a:moveTo>
                  <a:pt x="0" y="308863"/>
                </a:moveTo>
                <a:lnTo>
                  <a:pt x="1325118" y="308863"/>
                </a:lnTo>
                <a:lnTo>
                  <a:pt x="1325118" y="0"/>
                </a:lnTo>
                <a:lnTo>
                  <a:pt x="2354579" y="1029462"/>
                </a:lnTo>
                <a:lnTo>
                  <a:pt x="1325118" y="2058924"/>
                </a:lnTo>
                <a:lnTo>
                  <a:pt x="1325118" y="1750060"/>
                </a:lnTo>
                <a:lnTo>
                  <a:pt x="0" y="1750060"/>
                </a:lnTo>
                <a:lnTo>
                  <a:pt x="0" y="308863"/>
                </a:lnTo>
                <a:close/>
              </a:path>
            </a:pathLst>
          </a:custGeom>
          <a:ln w="12192">
            <a:solidFill>
              <a:srgbClr val="F7D7CC"/>
            </a:solidFill>
          </a:ln>
        </p:spPr>
        <p:txBody>
          <a:bodyPr wrap="square" lIns="0" tIns="0" rIns="0" bIns="0" rtlCol="0"/>
          <a:lstStyle/>
          <a:p>
            <a:endParaRPr/>
          </a:p>
        </p:txBody>
      </p:sp>
      <p:sp>
        <p:nvSpPr>
          <p:cNvPr id="68" name="object 68"/>
          <p:cNvSpPr/>
          <p:nvPr/>
        </p:nvSpPr>
        <p:spPr>
          <a:xfrm>
            <a:off x="7714488" y="2973323"/>
            <a:ext cx="1178560" cy="1178560"/>
          </a:xfrm>
          <a:custGeom>
            <a:avLst/>
            <a:gdLst/>
            <a:ahLst/>
            <a:cxnLst/>
            <a:rect l="l" t="t" r="r" b="b"/>
            <a:pathLst>
              <a:path w="1178559" h="1178560">
                <a:moveTo>
                  <a:pt x="589026" y="0"/>
                </a:moveTo>
                <a:lnTo>
                  <a:pt x="540708" y="1953"/>
                </a:lnTo>
                <a:lnTo>
                  <a:pt x="493467" y="7711"/>
                </a:lnTo>
                <a:lnTo>
                  <a:pt x="447455" y="17122"/>
                </a:lnTo>
                <a:lnTo>
                  <a:pt x="402823" y="30034"/>
                </a:lnTo>
                <a:lnTo>
                  <a:pt x="359723" y="46297"/>
                </a:lnTo>
                <a:lnTo>
                  <a:pt x="318306" y="65757"/>
                </a:lnTo>
                <a:lnTo>
                  <a:pt x="278723" y="88264"/>
                </a:lnTo>
                <a:lnTo>
                  <a:pt x="241127" y="113666"/>
                </a:lnTo>
                <a:lnTo>
                  <a:pt x="205668" y="141810"/>
                </a:lnTo>
                <a:lnTo>
                  <a:pt x="172497" y="172545"/>
                </a:lnTo>
                <a:lnTo>
                  <a:pt x="141767" y="205719"/>
                </a:lnTo>
                <a:lnTo>
                  <a:pt x="113629" y="241182"/>
                </a:lnTo>
                <a:lnTo>
                  <a:pt x="88234" y="278780"/>
                </a:lnTo>
                <a:lnTo>
                  <a:pt x="65733" y="318362"/>
                </a:lnTo>
                <a:lnTo>
                  <a:pt x="46279" y="359777"/>
                </a:lnTo>
                <a:lnTo>
                  <a:pt x="30022" y="402872"/>
                </a:lnTo>
                <a:lnTo>
                  <a:pt x="17114" y="447496"/>
                </a:lnTo>
                <a:lnTo>
                  <a:pt x="7707" y="493498"/>
                </a:lnTo>
                <a:lnTo>
                  <a:pt x="1952" y="540725"/>
                </a:lnTo>
                <a:lnTo>
                  <a:pt x="0" y="589026"/>
                </a:lnTo>
                <a:lnTo>
                  <a:pt x="1952" y="637326"/>
                </a:lnTo>
                <a:lnTo>
                  <a:pt x="7707" y="684553"/>
                </a:lnTo>
                <a:lnTo>
                  <a:pt x="17114" y="730555"/>
                </a:lnTo>
                <a:lnTo>
                  <a:pt x="30022" y="775179"/>
                </a:lnTo>
                <a:lnTo>
                  <a:pt x="46279" y="818274"/>
                </a:lnTo>
                <a:lnTo>
                  <a:pt x="65733" y="859689"/>
                </a:lnTo>
                <a:lnTo>
                  <a:pt x="88234" y="899271"/>
                </a:lnTo>
                <a:lnTo>
                  <a:pt x="113629" y="936869"/>
                </a:lnTo>
                <a:lnTo>
                  <a:pt x="141767" y="972332"/>
                </a:lnTo>
                <a:lnTo>
                  <a:pt x="172497" y="1005506"/>
                </a:lnTo>
                <a:lnTo>
                  <a:pt x="205668" y="1036241"/>
                </a:lnTo>
                <a:lnTo>
                  <a:pt x="241127" y="1064385"/>
                </a:lnTo>
                <a:lnTo>
                  <a:pt x="278723" y="1089787"/>
                </a:lnTo>
                <a:lnTo>
                  <a:pt x="318306" y="1112294"/>
                </a:lnTo>
                <a:lnTo>
                  <a:pt x="359723" y="1131754"/>
                </a:lnTo>
                <a:lnTo>
                  <a:pt x="402823" y="1148017"/>
                </a:lnTo>
                <a:lnTo>
                  <a:pt x="447455" y="1160929"/>
                </a:lnTo>
                <a:lnTo>
                  <a:pt x="493467" y="1170340"/>
                </a:lnTo>
                <a:lnTo>
                  <a:pt x="540708" y="1176098"/>
                </a:lnTo>
                <a:lnTo>
                  <a:pt x="589026" y="1178052"/>
                </a:lnTo>
                <a:lnTo>
                  <a:pt x="637326" y="1176098"/>
                </a:lnTo>
                <a:lnTo>
                  <a:pt x="684553" y="1170340"/>
                </a:lnTo>
                <a:lnTo>
                  <a:pt x="730555" y="1160929"/>
                </a:lnTo>
                <a:lnTo>
                  <a:pt x="775179" y="1148017"/>
                </a:lnTo>
                <a:lnTo>
                  <a:pt x="818274" y="1131754"/>
                </a:lnTo>
                <a:lnTo>
                  <a:pt x="859689" y="1112294"/>
                </a:lnTo>
                <a:lnTo>
                  <a:pt x="899271" y="1089787"/>
                </a:lnTo>
                <a:lnTo>
                  <a:pt x="936869" y="1064385"/>
                </a:lnTo>
                <a:lnTo>
                  <a:pt x="972332" y="1036241"/>
                </a:lnTo>
                <a:lnTo>
                  <a:pt x="1005506" y="1005506"/>
                </a:lnTo>
                <a:lnTo>
                  <a:pt x="1036241" y="972332"/>
                </a:lnTo>
                <a:lnTo>
                  <a:pt x="1064385" y="936869"/>
                </a:lnTo>
                <a:lnTo>
                  <a:pt x="1089787" y="899271"/>
                </a:lnTo>
                <a:lnTo>
                  <a:pt x="1112294" y="859689"/>
                </a:lnTo>
                <a:lnTo>
                  <a:pt x="1131754" y="818274"/>
                </a:lnTo>
                <a:lnTo>
                  <a:pt x="1148017" y="775179"/>
                </a:lnTo>
                <a:lnTo>
                  <a:pt x="1160929" y="730555"/>
                </a:lnTo>
                <a:lnTo>
                  <a:pt x="1170340" y="684553"/>
                </a:lnTo>
                <a:lnTo>
                  <a:pt x="1176098" y="637326"/>
                </a:lnTo>
                <a:lnTo>
                  <a:pt x="1178052" y="589026"/>
                </a:lnTo>
                <a:lnTo>
                  <a:pt x="1176098" y="540725"/>
                </a:lnTo>
                <a:lnTo>
                  <a:pt x="1170340" y="493498"/>
                </a:lnTo>
                <a:lnTo>
                  <a:pt x="1160929" y="447496"/>
                </a:lnTo>
                <a:lnTo>
                  <a:pt x="1148017" y="402872"/>
                </a:lnTo>
                <a:lnTo>
                  <a:pt x="1131754" y="359777"/>
                </a:lnTo>
                <a:lnTo>
                  <a:pt x="1112294" y="318362"/>
                </a:lnTo>
                <a:lnTo>
                  <a:pt x="1089787" y="278780"/>
                </a:lnTo>
                <a:lnTo>
                  <a:pt x="1064385" y="241182"/>
                </a:lnTo>
                <a:lnTo>
                  <a:pt x="1036241" y="205719"/>
                </a:lnTo>
                <a:lnTo>
                  <a:pt x="1005506" y="172545"/>
                </a:lnTo>
                <a:lnTo>
                  <a:pt x="972332" y="141810"/>
                </a:lnTo>
                <a:lnTo>
                  <a:pt x="936869" y="113666"/>
                </a:lnTo>
                <a:lnTo>
                  <a:pt x="899271" y="88264"/>
                </a:lnTo>
                <a:lnTo>
                  <a:pt x="859689" y="65757"/>
                </a:lnTo>
                <a:lnTo>
                  <a:pt x="818274" y="46297"/>
                </a:lnTo>
                <a:lnTo>
                  <a:pt x="775179" y="30034"/>
                </a:lnTo>
                <a:lnTo>
                  <a:pt x="730555" y="17122"/>
                </a:lnTo>
                <a:lnTo>
                  <a:pt x="684553" y="7711"/>
                </a:lnTo>
                <a:lnTo>
                  <a:pt x="637326" y="1953"/>
                </a:lnTo>
                <a:lnTo>
                  <a:pt x="589026" y="0"/>
                </a:lnTo>
                <a:close/>
              </a:path>
            </a:pathLst>
          </a:custGeom>
          <a:solidFill>
            <a:srgbClr val="EB7E22"/>
          </a:solidFill>
        </p:spPr>
        <p:txBody>
          <a:bodyPr wrap="square" lIns="0" tIns="0" rIns="0" bIns="0" rtlCol="0"/>
          <a:lstStyle/>
          <a:p>
            <a:endParaRPr/>
          </a:p>
        </p:txBody>
      </p:sp>
      <p:sp>
        <p:nvSpPr>
          <p:cNvPr id="69" name="object 69"/>
          <p:cNvSpPr/>
          <p:nvPr/>
        </p:nvSpPr>
        <p:spPr>
          <a:xfrm>
            <a:off x="7714488" y="2973323"/>
            <a:ext cx="1178560" cy="1178560"/>
          </a:xfrm>
          <a:custGeom>
            <a:avLst/>
            <a:gdLst/>
            <a:ahLst/>
            <a:cxnLst/>
            <a:rect l="l" t="t" r="r" b="b"/>
            <a:pathLst>
              <a:path w="1178559" h="1178560">
                <a:moveTo>
                  <a:pt x="0" y="589026"/>
                </a:moveTo>
                <a:lnTo>
                  <a:pt x="1952" y="540725"/>
                </a:lnTo>
                <a:lnTo>
                  <a:pt x="7707" y="493498"/>
                </a:lnTo>
                <a:lnTo>
                  <a:pt x="17114" y="447496"/>
                </a:lnTo>
                <a:lnTo>
                  <a:pt x="30022" y="402872"/>
                </a:lnTo>
                <a:lnTo>
                  <a:pt x="46279" y="359777"/>
                </a:lnTo>
                <a:lnTo>
                  <a:pt x="65733" y="318362"/>
                </a:lnTo>
                <a:lnTo>
                  <a:pt x="88234" y="278780"/>
                </a:lnTo>
                <a:lnTo>
                  <a:pt x="113629" y="241182"/>
                </a:lnTo>
                <a:lnTo>
                  <a:pt x="141767" y="205719"/>
                </a:lnTo>
                <a:lnTo>
                  <a:pt x="172497" y="172545"/>
                </a:lnTo>
                <a:lnTo>
                  <a:pt x="205668" y="141810"/>
                </a:lnTo>
                <a:lnTo>
                  <a:pt x="241127" y="113666"/>
                </a:lnTo>
                <a:lnTo>
                  <a:pt x="278723" y="88264"/>
                </a:lnTo>
                <a:lnTo>
                  <a:pt x="318306" y="65757"/>
                </a:lnTo>
                <a:lnTo>
                  <a:pt x="359723" y="46297"/>
                </a:lnTo>
                <a:lnTo>
                  <a:pt x="402823" y="30034"/>
                </a:lnTo>
                <a:lnTo>
                  <a:pt x="447455" y="17122"/>
                </a:lnTo>
                <a:lnTo>
                  <a:pt x="493467" y="7711"/>
                </a:lnTo>
                <a:lnTo>
                  <a:pt x="540708" y="1953"/>
                </a:lnTo>
                <a:lnTo>
                  <a:pt x="589026" y="0"/>
                </a:lnTo>
                <a:lnTo>
                  <a:pt x="637326" y="1953"/>
                </a:lnTo>
                <a:lnTo>
                  <a:pt x="684553" y="7711"/>
                </a:lnTo>
                <a:lnTo>
                  <a:pt x="730555" y="17122"/>
                </a:lnTo>
                <a:lnTo>
                  <a:pt x="775179" y="30034"/>
                </a:lnTo>
                <a:lnTo>
                  <a:pt x="818274" y="46297"/>
                </a:lnTo>
                <a:lnTo>
                  <a:pt x="859689" y="65757"/>
                </a:lnTo>
                <a:lnTo>
                  <a:pt x="899271" y="88264"/>
                </a:lnTo>
                <a:lnTo>
                  <a:pt x="936869" y="113666"/>
                </a:lnTo>
                <a:lnTo>
                  <a:pt x="972332" y="141810"/>
                </a:lnTo>
                <a:lnTo>
                  <a:pt x="1005506" y="172545"/>
                </a:lnTo>
                <a:lnTo>
                  <a:pt x="1036241" y="205719"/>
                </a:lnTo>
                <a:lnTo>
                  <a:pt x="1064385" y="241182"/>
                </a:lnTo>
                <a:lnTo>
                  <a:pt x="1089787" y="278780"/>
                </a:lnTo>
                <a:lnTo>
                  <a:pt x="1112294" y="318362"/>
                </a:lnTo>
                <a:lnTo>
                  <a:pt x="1131754" y="359777"/>
                </a:lnTo>
                <a:lnTo>
                  <a:pt x="1148017" y="402872"/>
                </a:lnTo>
                <a:lnTo>
                  <a:pt x="1160929" y="447496"/>
                </a:lnTo>
                <a:lnTo>
                  <a:pt x="1170340" y="493498"/>
                </a:lnTo>
                <a:lnTo>
                  <a:pt x="1176098" y="540725"/>
                </a:lnTo>
                <a:lnTo>
                  <a:pt x="1178052" y="589026"/>
                </a:lnTo>
                <a:lnTo>
                  <a:pt x="1176098" y="637326"/>
                </a:lnTo>
                <a:lnTo>
                  <a:pt x="1170340" y="684553"/>
                </a:lnTo>
                <a:lnTo>
                  <a:pt x="1160929" y="730555"/>
                </a:lnTo>
                <a:lnTo>
                  <a:pt x="1148017" y="775179"/>
                </a:lnTo>
                <a:lnTo>
                  <a:pt x="1131754" y="818274"/>
                </a:lnTo>
                <a:lnTo>
                  <a:pt x="1112294" y="859689"/>
                </a:lnTo>
                <a:lnTo>
                  <a:pt x="1089787" y="899271"/>
                </a:lnTo>
                <a:lnTo>
                  <a:pt x="1064385" y="936869"/>
                </a:lnTo>
                <a:lnTo>
                  <a:pt x="1036241" y="972332"/>
                </a:lnTo>
                <a:lnTo>
                  <a:pt x="1005506" y="1005506"/>
                </a:lnTo>
                <a:lnTo>
                  <a:pt x="972332" y="1036241"/>
                </a:lnTo>
                <a:lnTo>
                  <a:pt x="936869" y="1064385"/>
                </a:lnTo>
                <a:lnTo>
                  <a:pt x="899271" y="1089787"/>
                </a:lnTo>
                <a:lnTo>
                  <a:pt x="859689" y="1112294"/>
                </a:lnTo>
                <a:lnTo>
                  <a:pt x="818274" y="1131754"/>
                </a:lnTo>
                <a:lnTo>
                  <a:pt x="775179" y="1148017"/>
                </a:lnTo>
                <a:lnTo>
                  <a:pt x="730555" y="1160929"/>
                </a:lnTo>
                <a:lnTo>
                  <a:pt x="684553" y="1170340"/>
                </a:lnTo>
                <a:lnTo>
                  <a:pt x="637326" y="1176098"/>
                </a:lnTo>
                <a:lnTo>
                  <a:pt x="589026" y="1178052"/>
                </a:lnTo>
                <a:lnTo>
                  <a:pt x="540708" y="1176098"/>
                </a:lnTo>
                <a:lnTo>
                  <a:pt x="493467" y="1170340"/>
                </a:lnTo>
                <a:lnTo>
                  <a:pt x="447455" y="1160929"/>
                </a:lnTo>
                <a:lnTo>
                  <a:pt x="402823" y="1148017"/>
                </a:lnTo>
                <a:lnTo>
                  <a:pt x="359723" y="1131754"/>
                </a:lnTo>
                <a:lnTo>
                  <a:pt x="318306" y="1112294"/>
                </a:lnTo>
                <a:lnTo>
                  <a:pt x="278723" y="1089787"/>
                </a:lnTo>
                <a:lnTo>
                  <a:pt x="241127" y="1064385"/>
                </a:lnTo>
                <a:lnTo>
                  <a:pt x="205668" y="1036241"/>
                </a:lnTo>
                <a:lnTo>
                  <a:pt x="172497" y="1005506"/>
                </a:lnTo>
                <a:lnTo>
                  <a:pt x="141767" y="972332"/>
                </a:lnTo>
                <a:lnTo>
                  <a:pt x="113629" y="936869"/>
                </a:lnTo>
                <a:lnTo>
                  <a:pt x="88234" y="899271"/>
                </a:lnTo>
                <a:lnTo>
                  <a:pt x="65733" y="859689"/>
                </a:lnTo>
                <a:lnTo>
                  <a:pt x="46279" y="818274"/>
                </a:lnTo>
                <a:lnTo>
                  <a:pt x="30022" y="775179"/>
                </a:lnTo>
                <a:lnTo>
                  <a:pt x="17114" y="730555"/>
                </a:lnTo>
                <a:lnTo>
                  <a:pt x="7707" y="684553"/>
                </a:lnTo>
                <a:lnTo>
                  <a:pt x="1952" y="637326"/>
                </a:lnTo>
                <a:lnTo>
                  <a:pt x="0" y="589026"/>
                </a:lnTo>
                <a:close/>
              </a:path>
            </a:pathLst>
          </a:custGeom>
          <a:ln w="12192">
            <a:solidFill>
              <a:srgbClr val="FFFFFF"/>
            </a:solidFill>
          </a:ln>
        </p:spPr>
        <p:txBody>
          <a:bodyPr wrap="square" lIns="0" tIns="0" rIns="0" bIns="0" rtlCol="0"/>
          <a:lstStyle/>
          <a:p>
            <a:endParaRPr/>
          </a:p>
        </p:txBody>
      </p:sp>
      <p:sp>
        <p:nvSpPr>
          <p:cNvPr id="70" name="object 70"/>
          <p:cNvSpPr txBox="1"/>
          <p:nvPr/>
        </p:nvSpPr>
        <p:spPr>
          <a:xfrm>
            <a:off x="7922768" y="3426078"/>
            <a:ext cx="764540" cy="239395"/>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FFFFFF"/>
                </a:solidFill>
                <a:latin typeface="Cambria"/>
                <a:cs typeface="Cambria"/>
              </a:rPr>
              <a:t>Diagnosis</a:t>
            </a:r>
            <a:endParaRPr sz="1400">
              <a:latin typeface="Cambria"/>
              <a:cs typeface="Cambria"/>
            </a:endParaRPr>
          </a:p>
        </p:txBody>
      </p:sp>
      <p:sp>
        <p:nvSpPr>
          <p:cNvPr id="71" name="object 71"/>
          <p:cNvSpPr/>
          <p:nvPr/>
        </p:nvSpPr>
        <p:spPr>
          <a:xfrm>
            <a:off x="2046732" y="4838700"/>
            <a:ext cx="2135505" cy="1282065"/>
          </a:xfrm>
          <a:custGeom>
            <a:avLst/>
            <a:gdLst/>
            <a:ahLst/>
            <a:cxnLst/>
            <a:rect l="l" t="t" r="r" b="b"/>
            <a:pathLst>
              <a:path w="2135504" h="1282064">
                <a:moveTo>
                  <a:pt x="2006981" y="0"/>
                </a:moveTo>
                <a:lnTo>
                  <a:pt x="128143" y="0"/>
                </a:lnTo>
                <a:lnTo>
                  <a:pt x="78277" y="10074"/>
                </a:lnTo>
                <a:lnTo>
                  <a:pt x="37544" y="37544"/>
                </a:lnTo>
                <a:lnTo>
                  <a:pt x="10074" y="78277"/>
                </a:lnTo>
                <a:lnTo>
                  <a:pt x="0" y="128143"/>
                </a:lnTo>
                <a:lnTo>
                  <a:pt x="0" y="1153515"/>
                </a:lnTo>
                <a:lnTo>
                  <a:pt x="10074" y="1203406"/>
                </a:lnTo>
                <a:lnTo>
                  <a:pt x="37544" y="1244145"/>
                </a:lnTo>
                <a:lnTo>
                  <a:pt x="78277" y="1271612"/>
                </a:lnTo>
                <a:lnTo>
                  <a:pt x="128143" y="1281684"/>
                </a:lnTo>
                <a:lnTo>
                  <a:pt x="2006981" y="1281684"/>
                </a:lnTo>
                <a:lnTo>
                  <a:pt x="2056846" y="1271612"/>
                </a:lnTo>
                <a:lnTo>
                  <a:pt x="2097579" y="1244145"/>
                </a:lnTo>
                <a:lnTo>
                  <a:pt x="2125049" y="1203406"/>
                </a:lnTo>
                <a:lnTo>
                  <a:pt x="2135123" y="1153515"/>
                </a:lnTo>
                <a:lnTo>
                  <a:pt x="2135123" y="128143"/>
                </a:lnTo>
                <a:lnTo>
                  <a:pt x="2125049" y="78277"/>
                </a:lnTo>
                <a:lnTo>
                  <a:pt x="2097579" y="37544"/>
                </a:lnTo>
                <a:lnTo>
                  <a:pt x="2056846" y="10074"/>
                </a:lnTo>
                <a:lnTo>
                  <a:pt x="2006981" y="0"/>
                </a:lnTo>
                <a:close/>
              </a:path>
            </a:pathLst>
          </a:custGeom>
          <a:solidFill>
            <a:srgbClr val="EB7E22"/>
          </a:solidFill>
        </p:spPr>
        <p:txBody>
          <a:bodyPr wrap="square" lIns="0" tIns="0" rIns="0" bIns="0" rtlCol="0"/>
          <a:lstStyle/>
          <a:p>
            <a:endParaRPr/>
          </a:p>
        </p:txBody>
      </p:sp>
      <p:sp>
        <p:nvSpPr>
          <p:cNvPr id="72" name="object 72"/>
          <p:cNvSpPr/>
          <p:nvPr/>
        </p:nvSpPr>
        <p:spPr>
          <a:xfrm>
            <a:off x="2046732" y="4838700"/>
            <a:ext cx="2135505" cy="1282065"/>
          </a:xfrm>
          <a:custGeom>
            <a:avLst/>
            <a:gdLst/>
            <a:ahLst/>
            <a:cxnLst/>
            <a:rect l="l" t="t" r="r" b="b"/>
            <a:pathLst>
              <a:path w="2135504" h="1282064">
                <a:moveTo>
                  <a:pt x="0" y="128143"/>
                </a:moveTo>
                <a:lnTo>
                  <a:pt x="10074" y="78277"/>
                </a:lnTo>
                <a:lnTo>
                  <a:pt x="37544" y="37544"/>
                </a:lnTo>
                <a:lnTo>
                  <a:pt x="78277" y="10074"/>
                </a:lnTo>
                <a:lnTo>
                  <a:pt x="128143" y="0"/>
                </a:lnTo>
                <a:lnTo>
                  <a:pt x="2006981" y="0"/>
                </a:lnTo>
                <a:lnTo>
                  <a:pt x="2056846" y="10074"/>
                </a:lnTo>
                <a:lnTo>
                  <a:pt x="2097579" y="37544"/>
                </a:lnTo>
                <a:lnTo>
                  <a:pt x="2125049" y="78277"/>
                </a:lnTo>
                <a:lnTo>
                  <a:pt x="2135123" y="128143"/>
                </a:lnTo>
                <a:lnTo>
                  <a:pt x="2135123" y="1153515"/>
                </a:lnTo>
                <a:lnTo>
                  <a:pt x="2125049" y="1203406"/>
                </a:lnTo>
                <a:lnTo>
                  <a:pt x="2097579" y="1244145"/>
                </a:lnTo>
                <a:lnTo>
                  <a:pt x="2056846" y="1271612"/>
                </a:lnTo>
                <a:lnTo>
                  <a:pt x="2006981" y="1281684"/>
                </a:lnTo>
                <a:lnTo>
                  <a:pt x="128143" y="1281684"/>
                </a:lnTo>
                <a:lnTo>
                  <a:pt x="78277" y="1271612"/>
                </a:lnTo>
                <a:lnTo>
                  <a:pt x="37544" y="1244145"/>
                </a:lnTo>
                <a:lnTo>
                  <a:pt x="10074" y="1203406"/>
                </a:lnTo>
                <a:lnTo>
                  <a:pt x="0" y="1153515"/>
                </a:lnTo>
                <a:lnTo>
                  <a:pt x="0" y="128143"/>
                </a:lnTo>
                <a:close/>
              </a:path>
            </a:pathLst>
          </a:custGeom>
          <a:ln w="12192">
            <a:solidFill>
              <a:srgbClr val="FFFFFF"/>
            </a:solidFill>
          </a:ln>
        </p:spPr>
        <p:txBody>
          <a:bodyPr wrap="square" lIns="0" tIns="0" rIns="0" bIns="0" rtlCol="0"/>
          <a:lstStyle/>
          <a:p>
            <a:endParaRPr/>
          </a:p>
        </p:txBody>
      </p:sp>
      <p:sp>
        <p:nvSpPr>
          <p:cNvPr id="73" name="object 73"/>
          <p:cNvSpPr txBox="1"/>
          <p:nvPr/>
        </p:nvSpPr>
        <p:spPr>
          <a:xfrm>
            <a:off x="2177542" y="5111241"/>
            <a:ext cx="1871980" cy="684530"/>
          </a:xfrm>
          <a:prstGeom prst="rect">
            <a:avLst/>
          </a:prstGeom>
        </p:spPr>
        <p:txBody>
          <a:bodyPr vert="horz" wrap="square" lIns="0" tIns="59055" rIns="0" bIns="0" rtlCol="0">
            <a:spAutoFit/>
          </a:bodyPr>
          <a:lstStyle/>
          <a:p>
            <a:pPr marL="12700" marR="5080" indent="251460">
              <a:lnSpc>
                <a:spcPts val="2420"/>
              </a:lnSpc>
              <a:spcBef>
                <a:spcPts val="465"/>
              </a:spcBef>
            </a:pPr>
            <a:r>
              <a:rPr sz="2300" spc="-10" dirty="0">
                <a:solidFill>
                  <a:srgbClr val="FFFFFF"/>
                </a:solidFill>
                <a:latin typeface="Cambria"/>
                <a:cs typeface="Cambria"/>
              </a:rPr>
              <a:t>Analysis </a:t>
            </a:r>
            <a:r>
              <a:rPr sz="2300" dirty="0">
                <a:solidFill>
                  <a:srgbClr val="FFFFFF"/>
                </a:solidFill>
                <a:latin typeface="Cambria"/>
                <a:cs typeface="Cambria"/>
              </a:rPr>
              <a:t>of  </a:t>
            </a:r>
            <a:r>
              <a:rPr sz="2300" spc="-5" dirty="0">
                <a:solidFill>
                  <a:srgbClr val="FFFFFF"/>
                </a:solidFill>
                <a:latin typeface="Cambria"/>
                <a:cs typeface="Cambria"/>
              </a:rPr>
              <a:t>M</a:t>
            </a:r>
            <a:r>
              <a:rPr sz="2300" spc="5" dirty="0">
                <a:solidFill>
                  <a:srgbClr val="FFFFFF"/>
                </a:solidFill>
                <a:latin typeface="Cambria"/>
                <a:cs typeface="Cambria"/>
              </a:rPr>
              <a:t>e</a:t>
            </a:r>
            <a:r>
              <a:rPr sz="2300" spc="-5" dirty="0">
                <a:solidFill>
                  <a:srgbClr val="FFFFFF"/>
                </a:solidFill>
                <a:latin typeface="Cambria"/>
                <a:cs typeface="Cambria"/>
              </a:rPr>
              <a:t>a</a:t>
            </a:r>
            <a:r>
              <a:rPr sz="2300" spc="5" dirty="0">
                <a:solidFill>
                  <a:srgbClr val="FFFFFF"/>
                </a:solidFill>
                <a:latin typeface="Cambria"/>
                <a:cs typeface="Cambria"/>
              </a:rPr>
              <a:t>s</a:t>
            </a:r>
            <a:r>
              <a:rPr sz="2300" spc="-5" dirty="0">
                <a:solidFill>
                  <a:srgbClr val="FFFFFF"/>
                </a:solidFill>
                <a:latin typeface="Cambria"/>
                <a:cs typeface="Cambria"/>
              </a:rPr>
              <a:t>u</a:t>
            </a:r>
            <a:r>
              <a:rPr sz="2300" spc="-45" dirty="0">
                <a:solidFill>
                  <a:srgbClr val="FFFFFF"/>
                </a:solidFill>
                <a:latin typeface="Cambria"/>
                <a:cs typeface="Cambria"/>
              </a:rPr>
              <a:t>r</a:t>
            </a:r>
            <a:r>
              <a:rPr sz="2300" dirty="0">
                <a:solidFill>
                  <a:srgbClr val="FFFFFF"/>
                </a:solidFill>
                <a:latin typeface="Cambria"/>
                <a:cs typeface="Cambria"/>
              </a:rPr>
              <a:t>ements</a:t>
            </a:r>
            <a:endParaRPr sz="2300">
              <a:latin typeface="Cambria"/>
              <a:cs typeface="Cambria"/>
            </a:endParaRPr>
          </a:p>
        </p:txBody>
      </p:sp>
      <p:sp>
        <p:nvSpPr>
          <p:cNvPr id="74" name="object 74"/>
          <p:cNvSpPr/>
          <p:nvPr/>
        </p:nvSpPr>
        <p:spPr>
          <a:xfrm>
            <a:off x="4144517" y="5215128"/>
            <a:ext cx="0" cy="528955"/>
          </a:xfrm>
          <a:custGeom>
            <a:avLst/>
            <a:gdLst/>
            <a:ahLst/>
            <a:cxnLst/>
            <a:rect l="l" t="t" r="r" b="b"/>
            <a:pathLst>
              <a:path h="528954">
                <a:moveTo>
                  <a:pt x="0" y="0"/>
                </a:moveTo>
                <a:lnTo>
                  <a:pt x="0" y="528828"/>
                </a:lnTo>
              </a:path>
            </a:pathLst>
          </a:custGeom>
          <a:ln w="38100">
            <a:solidFill>
              <a:srgbClr val="F3C0AC"/>
            </a:solidFill>
          </a:ln>
        </p:spPr>
        <p:txBody>
          <a:bodyPr wrap="square" lIns="0" tIns="0" rIns="0" bIns="0" rtlCol="0"/>
          <a:lstStyle/>
          <a:p>
            <a:endParaRPr/>
          </a:p>
        </p:txBody>
      </p:sp>
      <p:sp>
        <p:nvSpPr>
          <p:cNvPr id="75" name="object 75"/>
          <p:cNvSpPr/>
          <p:nvPr/>
        </p:nvSpPr>
        <p:spPr>
          <a:xfrm>
            <a:off x="4110228" y="4838700"/>
            <a:ext cx="2135505" cy="1282065"/>
          </a:xfrm>
          <a:custGeom>
            <a:avLst/>
            <a:gdLst/>
            <a:ahLst/>
            <a:cxnLst/>
            <a:rect l="l" t="t" r="r" b="b"/>
            <a:pathLst>
              <a:path w="2135504" h="1282064">
                <a:moveTo>
                  <a:pt x="2006981" y="0"/>
                </a:moveTo>
                <a:lnTo>
                  <a:pt x="128143" y="0"/>
                </a:lnTo>
                <a:lnTo>
                  <a:pt x="78277" y="10074"/>
                </a:lnTo>
                <a:lnTo>
                  <a:pt x="37544" y="37544"/>
                </a:lnTo>
                <a:lnTo>
                  <a:pt x="10074" y="78277"/>
                </a:lnTo>
                <a:lnTo>
                  <a:pt x="0" y="128143"/>
                </a:lnTo>
                <a:lnTo>
                  <a:pt x="0" y="1153515"/>
                </a:lnTo>
                <a:lnTo>
                  <a:pt x="10074" y="1203406"/>
                </a:lnTo>
                <a:lnTo>
                  <a:pt x="37544" y="1244145"/>
                </a:lnTo>
                <a:lnTo>
                  <a:pt x="78277" y="1271612"/>
                </a:lnTo>
                <a:lnTo>
                  <a:pt x="128143" y="1281684"/>
                </a:lnTo>
                <a:lnTo>
                  <a:pt x="2006981" y="1281684"/>
                </a:lnTo>
                <a:lnTo>
                  <a:pt x="2056846" y="1271612"/>
                </a:lnTo>
                <a:lnTo>
                  <a:pt x="2097579" y="1244145"/>
                </a:lnTo>
                <a:lnTo>
                  <a:pt x="2125049" y="1203406"/>
                </a:lnTo>
                <a:lnTo>
                  <a:pt x="2135124" y="1153515"/>
                </a:lnTo>
                <a:lnTo>
                  <a:pt x="2135124" y="128143"/>
                </a:lnTo>
                <a:lnTo>
                  <a:pt x="2125049" y="78277"/>
                </a:lnTo>
                <a:lnTo>
                  <a:pt x="2097579" y="37544"/>
                </a:lnTo>
                <a:lnTo>
                  <a:pt x="2056846" y="10074"/>
                </a:lnTo>
                <a:lnTo>
                  <a:pt x="2006981" y="0"/>
                </a:lnTo>
                <a:close/>
              </a:path>
            </a:pathLst>
          </a:custGeom>
          <a:solidFill>
            <a:srgbClr val="EB7E22"/>
          </a:solidFill>
        </p:spPr>
        <p:txBody>
          <a:bodyPr wrap="square" lIns="0" tIns="0" rIns="0" bIns="0" rtlCol="0"/>
          <a:lstStyle/>
          <a:p>
            <a:endParaRPr/>
          </a:p>
        </p:txBody>
      </p:sp>
      <p:sp>
        <p:nvSpPr>
          <p:cNvPr id="76" name="object 76"/>
          <p:cNvSpPr/>
          <p:nvPr/>
        </p:nvSpPr>
        <p:spPr>
          <a:xfrm>
            <a:off x="4110228" y="4838700"/>
            <a:ext cx="2135505" cy="1282065"/>
          </a:xfrm>
          <a:custGeom>
            <a:avLst/>
            <a:gdLst/>
            <a:ahLst/>
            <a:cxnLst/>
            <a:rect l="l" t="t" r="r" b="b"/>
            <a:pathLst>
              <a:path w="2135504" h="1282064">
                <a:moveTo>
                  <a:pt x="0" y="128143"/>
                </a:moveTo>
                <a:lnTo>
                  <a:pt x="10074" y="78277"/>
                </a:lnTo>
                <a:lnTo>
                  <a:pt x="37544" y="37544"/>
                </a:lnTo>
                <a:lnTo>
                  <a:pt x="78277" y="10074"/>
                </a:lnTo>
                <a:lnTo>
                  <a:pt x="128143" y="0"/>
                </a:lnTo>
                <a:lnTo>
                  <a:pt x="2006981" y="0"/>
                </a:lnTo>
                <a:lnTo>
                  <a:pt x="2056846" y="10074"/>
                </a:lnTo>
                <a:lnTo>
                  <a:pt x="2097579" y="37544"/>
                </a:lnTo>
                <a:lnTo>
                  <a:pt x="2125049" y="78277"/>
                </a:lnTo>
                <a:lnTo>
                  <a:pt x="2135124" y="128143"/>
                </a:lnTo>
                <a:lnTo>
                  <a:pt x="2135124" y="1153515"/>
                </a:lnTo>
                <a:lnTo>
                  <a:pt x="2125049" y="1203406"/>
                </a:lnTo>
                <a:lnTo>
                  <a:pt x="2097579" y="1244145"/>
                </a:lnTo>
                <a:lnTo>
                  <a:pt x="2056846" y="1271612"/>
                </a:lnTo>
                <a:lnTo>
                  <a:pt x="2006981" y="1281684"/>
                </a:lnTo>
                <a:lnTo>
                  <a:pt x="128143" y="1281684"/>
                </a:lnTo>
                <a:lnTo>
                  <a:pt x="78277" y="1271612"/>
                </a:lnTo>
                <a:lnTo>
                  <a:pt x="37544" y="1244145"/>
                </a:lnTo>
                <a:lnTo>
                  <a:pt x="10074" y="1203406"/>
                </a:lnTo>
                <a:lnTo>
                  <a:pt x="0" y="1153515"/>
                </a:lnTo>
                <a:lnTo>
                  <a:pt x="0" y="128143"/>
                </a:lnTo>
                <a:close/>
              </a:path>
            </a:pathLst>
          </a:custGeom>
          <a:ln w="12192">
            <a:solidFill>
              <a:srgbClr val="FFFFFF"/>
            </a:solidFill>
          </a:ln>
        </p:spPr>
        <p:txBody>
          <a:bodyPr wrap="square" lIns="0" tIns="0" rIns="0" bIns="0" rtlCol="0"/>
          <a:lstStyle/>
          <a:p>
            <a:endParaRPr/>
          </a:p>
        </p:txBody>
      </p:sp>
      <p:sp>
        <p:nvSpPr>
          <p:cNvPr id="77" name="object 77"/>
          <p:cNvSpPr txBox="1"/>
          <p:nvPr/>
        </p:nvSpPr>
        <p:spPr>
          <a:xfrm>
            <a:off x="4267327" y="5111241"/>
            <a:ext cx="1820545" cy="684530"/>
          </a:xfrm>
          <a:prstGeom prst="rect">
            <a:avLst/>
          </a:prstGeom>
        </p:spPr>
        <p:txBody>
          <a:bodyPr vert="horz" wrap="square" lIns="0" tIns="59055" rIns="0" bIns="0" rtlCol="0">
            <a:spAutoFit/>
          </a:bodyPr>
          <a:lstStyle/>
          <a:p>
            <a:pPr marL="227329" marR="5080" indent="-215265">
              <a:lnSpc>
                <a:spcPts val="2420"/>
              </a:lnSpc>
              <a:spcBef>
                <a:spcPts val="465"/>
              </a:spcBef>
            </a:pPr>
            <a:r>
              <a:rPr sz="2300" spc="-10" dirty="0">
                <a:solidFill>
                  <a:srgbClr val="FFFFFF"/>
                </a:solidFill>
                <a:latin typeface="Cambria"/>
                <a:cs typeface="Cambria"/>
              </a:rPr>
              <a:t>Preparation</a:t>
            </a:r>
            <a:r>
              <a:rPr sz="2300" spc="-85" dirty="0">
                <a:solidFill>
                  <a:srgbClr val="FFFFFF"/>
                </a:solidFill>
                <a:latin typeface="Cambria"/>
                <a:cs typeface="Cambria"/>
              </a:rPr>
              <a:t> </a:t>
            </a:r>
            <a:r>
              <a:rPr sz="2300" dirty="0">
                <a:solidFill>
                  <a:srgbClr val="FFFFFF"/>
                </a:solidFill>
                <a:latin typeface="Cambria"/>
                <a:cs typeface="Cambria"/>
              </a:rPr>
              <a:t>of  ML</a:t>
            </a:r>
            <a:r>
              <a:rPr sz="2300" spc="-40" dirty="0">
                <a:solidFill>
                  <a:srgbClr val="FFFFFF"/>
                </a:solidFill>
                <a:latin typeface="Cambria"/>
                <a:cs typeface="Cambria"/>
              </a:rPr>
              <a:t> </a:t>
            </a:r>
            <a:r>
              <a:rPr sz="2300" dirty="0">
                <a:solidFill>
                  <a:srgbClr val="FFFFFF"/>
                </a:solidFill>
                <a:latin typeface="Cambria"/>
                <a:cs typeface="Cambria"/>
              </a:rPr>
              <a:t>Models</a:t>
            </a:r>
            <a:endParaRPr sz="2300">
              <a:latin typeface="Cambria"/>
              <a:cs typeface="Cambria"/>
            </a:endParaRPr>
          </a:p>
        </p:txBody>
      </p:sp>
      <p:sp>
        <p:nvSpPr>
          <p:cNvPr id="78" name="object 78"/>
          <p:cNvSpPr/>
          <p:nvPr/>
        </p:nvSpPr>
        <p:spPr>
          <a:xfrm>
            <a:off x="6245352" y="4856988"/>
            <a:ext cx="2135505" cy="1282065"/>
          </a:xfrm>
          <a:custGeom>
            <a:avLst/>
            <a:gdLst/>
            <a:ahLst/>
            <a:cxnLst/>
            <a:rect l="l" t="t" r="r" b="b"/>
            <a:pathLst>
              <a:path w="2135504" h="1282064">
                <a:moveTo>
                  <a:pt x="2006980" y="0"/>
                </a:moveTo>
                <a:lnTo>
                  <a:pt x="128143" y="0"/>
                </a:lnTo>
                <a:lnTo>
                  <a:pt x="78277" y="10074"/>
                </a:lnTo>
                <a:lnTo>
                  <a:pt x="37544" y="37544"/>
                </a:lnTo>
                <a:lnTo>
                  <a:pt x="10074" y="78277"/>
                </a:lnTo>
                <a:lnTo>
                  <a:pt x="0" y="128143"/>
                </a:lnTo>
                <a:lnTo>
                  <a:pt x="0" y="1153515"/>
                </a:lnTo>
                <a:lnTo>
                  <a:pt x="10074" y="1203406"/>
                </a:lnTo>
                <a:lnTo>
                  <a:pt x="37544" y="1244145"/>
                </a:lnTo>
                <a:lnTo>
                  <a:pt x="78277" y="1271612"/>
                </a:lnTo>
                <a:lnTo>
                  <a:pt x="128143" y="1281684"/>
                </a:lnTo>
                <a:lnTo>
                  <a:pt x="2006980" y="1281684"/>
                </a:lnTo>
                <a:lnTo>
                  <a:pt x="2056846" y="1271612"/>
                </a:lnTo>
                <a:lnTo>
                  <a:pt x="2097579" y="1244145"/>
                </a:lnTo>
                <a:lnTo>
                  <a:pt x="2125049" y="1203406"/>
                </a:lnTo>
                <a:lnTo>
                  <a:pt x="2135124" y="1153515"/>
                </a:lnTo>
                <a:lnTo>
                  <a:pt x="2135124" y="128143"/>
                </a:lnTo>
                <a:lnTo>
                  <a:pt x="2125049" y="78277"/>
                </a:lnTo>
                <a:lnTo>
                  <a:pt x="2097579" y="37544"/>
                </a:lnTo>
                <a:lnTo>
                  <a:pt x="2056846" y="10074"/>
                </a:lnTo>
                <a:lnTo>
                  <a:pt x="2006980" y="0"/>
                </a:lnTo>
                <a:close/>
              </a:path>
            </a:pathLst>
          </a:custGeom>
          <a:solidFill>
            <a:srgbClr val="EB7E22"/>
          </a:solidFill>
        </p:spPr>
        <p:txBody>
          <a:bodyPr wrap="square" lIns="0" tIns="0" rIns="0" bIns="0" rtlCol="0"/>
          <a:lstStyle/>
          <a:p>
            <a:endParaRPr/>
          </a:p>
        </p:txBody>
      </p:sp>
      <p:sp>
        <p:nvSpPr>
          <p:cNvPr id="79" name="object 79"/>
          <p:cNvSpPr/>
          <p:nvPr/>
        </p:nvSpPr>
        <p:spPr>
          <a:xfrm>
            <a:off x="6245352" y="4856988"/>
            <a:ext cx="2135505" cy="1282065"/>
          </a:xfrm>
          <a:custGeom>
            <a:avLst/>
            <a:gdLst/>
            <a:ahLst/>
            <a:cxnLst/>
            <a:rect l="l" t="t" r="r" b="b"/>
            <a:pathLst>
              <a:path w="2135504" h="1282064">
                <a:moveTo>
                  <a:pt x="0" y="128143"/>
                </a:moveTo>
                <a:lnTo>
                  <a:pt x="10074" y="78277"/>
                </a:lnTo>
                <a:lnTo>
                  <a:pt x="37544" y="37544"/>
                </a:lnTo>
                <a:lnTo>
                  <a:pt x="78277" y="10074"/>
                </a:lnTo>
                <a:lnTo>
                  <a:pt x="128143" y="0"/>
                </a:lnTo>
                <a:lnTo>
                  <a:pt x="2006980" y="0"/>
                </a:lnTo>
                <a:lnTo>
                  <a:pt x="2056846" y="10074"/>
                </a:lnTo>
                <a:lnTo>
                  <a:pt x="2097579" y="37544"/>
                </a:lnTo>
                <a:lnTo>
                  <a:pt x="2125049" y="78277"/>
                </a:lnTo>
                <a:lnTo>
                  <a:pt x="2135124" y="128143"/>
                </a:lnTo>
                <a:lnTo>
                  <a:pt x="2135124" y="1153515"/>
                </a:lnTo>
                <a:lnTo>
                  <a:pt x="2125049" y="1203406"/>
                </a:lnTo>
                <a:lnTo>
                  <a:pt x="2097579" y="1244145"/>
                </a:lnTo>
                <a:lnTo>
                  <a:pt x="2056846" y="1271612"/>
                </a:lnTo>
                <a:lnTo>
                  <a:pt x="2006980" y="1281684"/>
                </a:lnTo>
                <a:lnTo>
                  <a:pt x="128143" y="1281684"/>
                </a:lnTo>
                <a:lnTo>
                  <a:pt x="78277" y="1271612"/>
                </a:lnTo>
                <a:lnTo>
                  <a:pt x="37544" y="1244145"/>
                </a:lnTo>
                <a:lnTo>
                  <a:pt x="10074" y="1203406"/>
                </a:lnTo>
                <a:lnTo>
                  <a:pt x="0" y="1153515"/>
                </a:lnTo>
                <a:lnTo>
                  <a:pt x="0" y="128143"/>
                </a:lnTo>
                <a:close/>
              </a:path>
            </a:pathLst>
          </a:custGeom>
          <a:ln w="12192">
            <a:solidFill>
              <a:srgbClr val="FFFFFF"/>
            </a:solidFill>
          </a:ln>
        </p:spPr>
        <p:txBody>
          <a:bodyPr wrap="square" lIns="0" tIns="0" rIns="0" bIns="0" rtlCol="0"/>
          <a:lstStyle/>
          <a:p>
            <a:endParaRPr/>
          </a:p>
        </p:txBody>
      </p:sp>
      <p:sp>
        <p:nvSpPr>
          <p:cNvPr id="80" name="object 80"/>
          <p:cNvSpPr txBox="1"/>
          <p:nvPr/>
        </p:nvSpPr>
        <p:spPr>
          <a:xfrm>
            <a:off x="6457569" y="5129276"/>
            <a:ext cx="1711325" cy="684530"/>
          </a:xfrm>
          <a:prstGeom prst="rect">
            <a:avLst/>
          </a:prstGeom>
        </p:spPr>
        <p:txBody>
          <a:bodyPr vert="horz" wrap="square" lIns="0" tIns="59055" rIns="0" bIns="0" rtlCol="0">
            <a:spAutoFit/>
          </a:bodyPr>
          <a:lstStyle/>
          <a:p>
            <a:pPr marL="220979" marR="5080" indent="-208915">
              <a:lnSpc>
                <a:spcPts val="2420"/>
              </a:lnSpc>
              <a:spcBef>
                <a:spcPts val="465"/>
              </a:spcBef>
            </a:pPr>
            <a:r>
              <a:rPr sz="2300" spc="-5" dirty="0">
                <a:solidFill>
                  <a:srgbClr val="FFFFFF"/>
                </a:solidFill>
                <a:latin typeface="Cambria"/>
                <a:cs typeface="Cambria"/>
              </a:rPr>
              <a:t>Predictions</a:t>
            </a:r>
            <a:r>
              <a:rPr sz="2300" spc="-90" dirty="0">
                <a:solidFill>
                  <a:srgbClr val="FFFFFF"/>
                </a:solidFill>
                <a:latin typeface="Cambria"/>
                <a:cs typeface="Cambria"/>
              </a:rPr>
              <a:t> </a:t>
            </a:r>
            <a:r>
              <a:rPr sz="2300" dirty="0">
                <a:solidFill>
                  <a:srgbClr val="FFFFFF"/>
                </a:solidFill>
                <a:latin typeface="Cambria"/>
                <a:cs typeface="Cambria"/>
              </a:rPr>
              <a:t>&amp;  </a:t>
            </a:r>
            <a:r>
              <a:rPr sz="2300" spc="-20" dirty="0">
                <a:solidFill>
                  <a:srgbClr val="FFFFFF"/>
                </a:solidFill>
                <a:latin typeface="Cambria"/>
                <a:cs typeface="Cambria"/>
              </a:rPr>
              <a:t>Validation</a:t>
            </a:r>
            <a:endParaRPr sz="2300">
              <a:latin typeface="Cambria"/>
              <a:cs typeface="Cambria"/>
            </a:endParaRPr>
          </a:p>
        </p:txBody>
      </p:sp>
      <p:sp>
        <p:nvSpPr>
          <p:cNvPr id="81" name="object 81"/>
          <p:cNvSpPr/>
          <p:nvPr/>
        </p:nvSpPr>
        <p:spPr>
          <a:xfrm>
            <a:off x="2689860" y="3922776"/>
            <a:ext cx="848994" cy="954405"/>
          </a:xfrm>
          <a:custGeom>
            <a:avLst/>
            <a:gdLst/>
            <a:ahLst/>
            <a:cxnLst/>
            <a:rect l="l" t="t" r="r" b="b"/>
            <a:pathLst>
              <a:path w="848995" h="954404">
                <a:moveTo>
                  <a:pt x="636651" y="424434"/>
                </a:moveTo>
                <a:lnTo>
                  <a:pt x="212216" y="424434"/>
                </a:lnTo>
                <a:lnTo>
                  <a:pt x="212216" y="954024"/>
                </a:lnTo>
                <a:lnTo>
                  <a:pt x="636651" y="954024"/>
                </a:lnTo>
                <a:lnTo>
                  <a:pt x="636651" y="424434"/>
                </a:lnTo>
                <a:close/>
              </a:path>
              <a:path w="848995" h="954404">
                <a:moveTo>
                  <a:pt x="424433" y="0"/>
                </a:moveTo>
                <a:lnTo>
                  <a:pt x="0" y="424434"/>
                </a:lnTo>
                <a:lnTo>
                  <a:pt x="848867" y="424434"/>
                </a:lnTo>
                <a:lnTo>
                  <a:pt x="424433" y="0"/>
                </a:lnTo>
                <a:close/>
              </a:path>
            </a:pathLst>
          </a:custGeom>
          <a:solidFill>
            <a:srgbClr val="EB7E22"/>
          </a:solidFill>
        </p:spPr>
        <p:txBody>
          <a:bodyPr wrap="square" lIns="0" tIns="0" rIns="0" bIns="0" rtlCol="0"/>
          <a:lstStyle/>
          <a:p>
            <a:endParaRPr/>
          </a:p>
        </p:txBody>
      </p:sp>
      <p:sp>
        <p:nvSpPr>
          <p:cNvPr id="82" name="object 82"/>
          <p:cNvSpPr/>
          <p:nvPr/>
        </p:nvSpPr>
        <p:spPr>
          <a:xfrm>
            <a:off x="2689860" y="3922776"/>
            <a:ext cx="848994" cy="954405"/>
          </a:xfrm>
          <a:custGeom>
            <a:avLst/>
            <a:gdLst/>
            <a:ahLst/>
            <a:cxnLst/>
            <a:rect l="l" t="t" r="r" b="b"/>
            <a:pathLst>
              <a:path w="848995" h="954404">
                <a:moveTo>
                  <a:pt x="0" y="424434"/>
                </a:moveTo>
                <a:lnTo>
                  <a:pt x="424433" y="0"/>
                </a:lnTo>
                <a:lnTo>
                  <a:pt x="848867" y="424434"/>
                </a:lnTo>
                <a:lnTo>
                  <a:pt x="636651" y="424434"/>
                </a:lnTo>
                <a:lnTo>
                  <a:pt x="636651" y="954024"/>
                </a:lnTo>
                <a:lnTo>
                  <a:pt x="212216" y="954024"/>
                </a:lnTo>
                <a:lnTo>
                  <a:pt x="212216" y="424434"/>
                </a:lnTo>
                <a:lnTo>
                  <a:pt x="0" y="424434"/>
                </a:lnTo>
                <a:close/>
              </a:path>
            </a:pathLst>
          </a:custGeom>
          <a:ln w="12191">
            <a:solidFill>
              <a:srgbClr val="AC5C17"/>
            </a:solidFill>
          </a:ln>
        </p:spPr>
        <p:txBody>
          <a:bodyPr wrap="square" lIns="0" tIns="0" rIns="0" bIns="0" rtlCol="0"/>
          <a:lstStyle/>
          <a:p>
            <a:endParaRPr/>
          </a:p>
        </p:txBody>
      </p:sp>
      <p:sp>
        <p:nvSpPr>
          <p:cNvPr id="83" name="object 83"/>
          <p:cNvSpPr/>
          <p:nvPr/>
        </p:nvSpPr>
        <p:spPr>
          <a:xfrm>
            <a:off x="5000244" y="4174235"/>
            <a:ext cx="516890" cy="702945"/>
          </a:xfrm>
          <a:custGeom>
            <a:avLst/>
            <a:gdLst/>
            <a:ahLst/>
            <a:cxnLst/>
            <a:rect l="l" t="t" r="r" b="b"/>
            <a:pathLst>
              <a:path w="516889" h="702945">
                <a:moveTo>
                  <a:pt x="387476" y="258318"/>
                </a:moveTo>
                <a:lnTo>
                  <a:pt x="129158" y="258318"/>
                </a:lnTo>
                <a:lnTo>
                  <a:pt x="129158" y="702563"/>
                </a:lnTo>
                <a:lnTo>
                  <a:pt x="387476" y="702563"/>
                </a:lnTo>
                <a:lnTo>
                  <a:pt x="387476" y="258318"/>
                </a:lnTo>
                <a:close/>
              </a:path>
              <a:path w="516889" h="702945">
                <a:moveTo>
                  <a:pt x="258317" y="0"/>
                </a:moveTo>
                <a:lnTo>
                  <a:pt x="0" y="258318"/>
                </a:lnTo>
                <a:lnTo>
                  <a:pt x="516635" y="258318"/>
                </a:lnTo>
                <a:lnTo>
                  <a:pt x="258317" y="0"/>
                </a:lnTo>
                <a:close/>
              </a:path>
            </a:pathLst>
          </a:custGeom>
          <a:solidFill>
            <a:srgbClr val="EB7E22"/>
          </a:solidFill>
        </p:spPr>
        <p:txBody>
          <a:bodyPr wrap="square" lIns="0" tIns="0" rIns="0" bIns="0" rtlCol="0"/>
          <a:lstStyle/>
          <a:p>
            <a:endParaRPr/>
          </a:p>
        </p:txBody>
      </p:sp>
      <p:sp>
        <p:nvSpPr>
          <p:cNvPr id="84" name="object 84"/>
          <p:cNvSpPr/>
          <p:nvPr/>
        </p:nvSpPr>
        <p:spPr>
          <a:xfrm>
            <a:off x="5000244" y="4174235"/>
            <a:ext cx="516890" cy="702945"/>
          </a:xfrm>
          <a:custGeom>
            <a:avLst/>
            <a:gdLst/>
            <a:ahLst/>
            <a:cxnLst/>
            <a:rect l="l" t="t" r="r" b="b"/>
            <a:pathLst>
              <a:path w="516889" h="702945">
                <a:moveTo>
                  <a:pt x="0" y="258318"/>
                </a:moveTo>
                <a:lnTo>
                  <a:pt x="258317" y="0"/>
                </a:lnTo>
                <a:lnTo>
                  <a:pt x="516635" y="258318"/>
                </a:lnTo>
                <a:lnTo>
                  <a:pt x="387476" y="258318"/>
                </a:lnTo>
                <a:lnTo>
                  <a:pt x="387476" y="702563"/>
                </a:lnTo>
                <a:lnTo>
                  <a:pt x="129158" y="702563"/>
                </a:lnTo>
                <a:lnTo>
                  <a:pt x="129158" y="258318"/>
                </a:lnTo>
                <a:lnTo>
                  <a:pt x="0" y="258318"/>
                </a:lnTo>
                <a:close/>
              </a:path>
            </a:pathLst>
          </a:custGeom>
          <a:ln w="12192">
            <a:solidFill>
              <a:srgbClr val="AC5C17"/>
            </a:solidFill>
          </a:ln>
        </p:spPr>
        <p:txBody>
          <a:bodyPr wrap="square" lIns="0" tIns="0" rIns="0" bIns="0" rtlCol="0"/>
          <a:lstStyle/>
          <a:p>
            <a:endParaRPr/>
          </a:p>
        </p:txBody>
      </p:sp>
      <p:sp>
        <p:nvSpPr>
          <p:cNvPr id="85" name="object 85"/>
          <p:cNvSpPr/>
          <p:nvPr/>
        </p:nvSpPr>
        <p:spPr>
          <a:xfrm>
            <a:off x="6254496" y="3922776"/>
            <a:ext cx="848994" cy="954405"/>
          </a:xfrm>
          <a:custGeom>
            <a:avLst/>
            <a:gdLst/>
            <a:ahLst/>
            <a:cxnLst/>
            <a:rect l="l" t="t" r="r" b="b"/>
            <a:pathLst>
              <a:path w="848995" h="954404">
                <a:moveTo>
                  <a:pt x="636651" y="424434"/>
                </a:moveTo>
                <a:lnTo>
                  <a:pt x="212216" y="424434"/>
                </a:lnTo>
                <a:lnTo>
                  <a:pt x="212216" y="954024"/>
                </a:lnTo>
                <a:lnTo>
                  <a:pt x="636651" y="954024"/>
                </a:lnTo>
                <a:lnTo>
                  <a:pt x="636651" y="424434"/>
                </a:lnTo>
                <a:close/>
              </a:path>
              <a:path w="848995" h="954404">
                <a:moveTo>
                  <a:pt x="424433" y="0"/>
                </a:moveTo>
                <a:lnTo>
                  <a:pt x="0" y="424434"/>
                </a:lnTo>
                <a:lnTo>
                  <a:pt x="848868" y="424434"/>
                </a:lnTo>
                <a:lnTo>
                  <a:pt x="424433" y="0"/>
                </a:lnTo>
                <a:close/>
              </a:path>
            </a:pathLst>
          </a:custGeom>
          <a:solidFill>
            <a:srgbClr val="EB7E22"/>
          </a:solidFill>
        </p:spPr>
        <p:txBody>
          <a:bodyPr wrap="square" lIns="0" tIns="0" rIns="0" bIns="0" rtlCol="0"/>
          <a:lstStyle/>
          <a:p>
            <a:endParaRPr/>
          </a:p>
        </p:txBody>
      </p:sp>
      <p:sp>
        <p:nvSpPr>
          <p:cNvPr id="86" name="object 86"/>
          <p:cNvSpPr/>
          <p:nvPr/>
        </p:nvSpPr>
        <p:spPr>
          <a:xfrm>
            <a:off x="6254496" y="3922776"/>
            <a:ext cx="848994" cy="954405"/>
          </a:xfrm>
          <a:custGeom>
            <a:avLst/>
            <a:gdLst/>
            <a:ahLst/>
            <a:cxnLst/>
            <a:rect l="l" t="t" r="r" b="b"/>
            <a:pathLst>
              <a:path w="848995" h="954404">
                <a:moveTo>
                  <a:pt x="0" y="424434"/>
                </a:moveTo>
                <a:lnTo>
                  <a:pt x="424433" y="0"/>
                </a:lnTo>
                <a:lnTo>
                  <a:pt x="848868" y="424434"/>
                </a:lnTo>
                <a:lnTo>
                  <a:pt x="636651" y="424434"/>
                </a:lnTo>
                <a:lnTo>
                  <a:pt x="636651" y="954024"/>
                </a:lnTo>
                <a:lnTo>
                  <a:pt x="212216" y="954024"/>
                </a:lnTo>
                <a:lnTo>
                  <a:pt x="212216" y="424434"/>
                </a:lnTo>
                <a:lnTo>
                  <a:pt x="0" y="424434"/>
                </a:lnTo>
                <a:close/>
              </a:path>
            </a:pathLst>
          </a:custGeom>
          <a:ln w="12192">
            <a:solidFill>
              <a:srgbClr val="AC5C17"/>
            </a:solidFill>
          </a:ln>
        </p:spPr>
        <p:txBody>
          <a:bodyPr wrap="square" lIns="0" tIns="0" rIns="0" bIns="0" rtlCol="0"/>
          <a:lstStyle/>
          <a:p>
            <a:endParaRPr/>
          </a:p>
        </p:txBody>
      </p:sp>
      <p:sp>
        <p:nvSpPr>
          <p:cNvPr id="88" name="object 88"/>
          <p:cNvSpPr txBox="1">
            <a:spLocks noGrp="1"/>
          </p:cNvSpPr>
          <p:nvPr>
            <p:ph type="ftr" sz="quarter" idx="5"/>
          </p:nvPr>
        </p:nvSpPr>
        <p:spPr>
          <a:xfrm>
            <a:off x="1601468" y="6620937"/>
            <a:ext cx="21323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89" name="object 89"/>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14</a:t>
            </a:fld>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23220"/>
          </a:xfrm>
        </p:spPr>
        <p:txBody>
          <a:bodyPr/>
          <a:lstStyle/>
          <a:p>
            <a:pPr algn="ctr"/>
            <a:r>
              <a:rPr lang="en-US" dirty="0" smtClean="0"/>
              <a:t>SYSTEM ARCHITECTURE</a:t>
            </a:r>
            <a:endParaRPr lang="en-US" dirty="0"/>
          </a:p>
        </p:txBody>
      </p:sp>
      <p:pic>
        <p:nvPicPr>
          <p:cNvPr id="2050" name="Picture 2"/>
          <p:cNvPicPr>
            <a:picLocks noChangeAspect="1" noChangeArrowheads="1"/>
          </p:cNvPicPr>
          <p:nvPr/>
        </p:nvPicPr>
        <p:blipFill>
          <a:blip r:embed="rId2"/>
          <a:srcRect/>
          <a:stretch>
            <a:fillRect/>
          </a:stretch>
        </p:blipFill>
        <p:spPr bwMode="auto">
          <a:xfrm>
            <a:off x="3276600" y="838200"/>
            <a:ext cx="5629275" cy="5657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2286000" y="724865"/>
            <a:ext cx="6934200" cy="535403"/>
          </a:xfrm>
          <a:prstGeom prst="rect">
            <a:avLst/>
          </a:prstGeom>
        </p:spPr>
        <p:txBody>
          <a:bodyPr vert="horz" wrap="square" lIns="0" tIns="12065" rIns="0" bIns="0" rtlCol="0">
            <a:spAutoFit/>
          </a:bodyPr>
          <a:lstStyle/>
          <a:p>
            <a:pPr marL="12700" algn="ctr">
              <a:lnSpc>
                <a:spcPct val="100000"/>
              </a:lnSpc>
              <a:spcBef>
                <a:spcPts val="95"/>
              </a:spcBef>
            </a:pPr>
            <a:r>
              <a:rPr lang="en-US" b="0" spc="-5" dirty="0" smtClean="0">
                <a:latin typeface="Cambria"/>
                <a:cs typeface="Cambria"/>
              </a:rPr>
              <a:t>Data </a:t>
            </a:r>
            <a:r>
              <a:rPr b="0" spc="-5" smtClean="0">
                <a:latin typeface="Cambria"/>
                <a:cs typeface="Cambria"/>
              </a:rPr>
              <a:t>Flow</a:t>
            </a:r>
            <a:r>
              <a:rPr lang="en-US" b="0" spc="-5" dirty="0" smtClean="0">
                <a:latin typeface="Cambria"/>
                <a:cs typeface="Cambria"/>
              </a:rPr>
              <a:t> Diagram</a:t>
            </a:r>
            <a:r>
              <a:rPr b="0" spc="-75" smtClean="0">
                <a:latin typeface="Cambria"/>
                <a:cs typeface="Cambria"/>
              </a:rPr>
              <a:t> </a:t>
            </a:r>
            <a:endParaRPr b="0" spc="-5" dirty="0">
              <a:latin typeface="Cambria"/>
              <a:cs typeface="Cambria"/>
            </a:endParaRPr>
          </a:p>
        </p:txBody>
      </p:sp>
      <p:sp>
        <p:nvSpPr>
          <p:cNvPr id="88" name="object 88"/>
          <p:cNvSpPr txBox="1">
            <a:spLocks noGrp="1"/>
          </p:cNvSpPr>
          <p:nvPr>
            <p:ph type="ftr" sz="quarter" idx="5"/>
          </p:nvPr>
        </p:nvSpPr>
        <p:spPr>
          <a:xfrm>
            <a:off x="1601468" y="6620937"/>
            <a:ext cx="21323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89" name="object 89"/>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16</a:t>
            </a:fld>
            <a:endParaRPr dirty="0"/>
          </a:p>
        </p:txBody>
      </p:sp>
      <p:pic>
        <p:nvPicPr>
          <p:cNvPr id="1026" name="Picture 2"/>
          <p:cNvPicPr>
            <a:picLocks noChangeAspect="1" noChangeArrowheads="1"/>
          </p:cNvPicPr>
          <p:nvPr/>
        </p:nvPicPr>
        <p:blipFill>
          <a:blip r:embed="rId2"/>
          <a:srcRect/>
          <a:stretch>
            <a:fillRect/>
          </a:stretch>
        </p:blipFill>
        <p:spPr bwMode="auto">
          <a:xfrm>
            <a:off x="3505200" y="1371600"/>
            <a:ext cx="4914900" cy="4905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3"/>
          <a:srcRect/>
          <a:stretch>
            <a:fillRect/>
          </a:stretch>
        </p:blipFill>
        <p:spPr bwMode="auto">
          <a:xfrm>
            <a:off x="3505200" y="1371600"/>
            <a:ext cx="4981575" cy="4895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2286000" y="724865"/>
            <a:ext cx="6934200" cy="535403"/>
          </a:xfrm>
          <a:prstGeom prst="rect">
            <a:avLst/>
          </a:prstGeom>
        </p:spPr>
        <p:txBody>
          <a:bodyPr vert="horz" wrap="square" lIns="0" tIns="12065" rIns="0" bIns="0" rtlCol="0">
            <a:spAutoFit/>
          </a:bodyPr>
          <a:lstStyle/>
          <a:p>
            <a:pPr marL="12700" algn="ctr">
              <a:lnSpc>
                <a:spcPct val="100000"/>
              </a:lnSpc>
              <a:spcBef>
                <a:spcPts val="95"/>
              </a:spcBef>
            </a:pPr>
            <a:r>
              <a:rPr lang="en-US" b="0" spc="-90" dirty="0" smtClean="0"/>
              <a:t>Take </a:t>
            </a:r>
            <a:r>
              <a:rPr lang="en-US" b="0" spc="-5" dirty="0" smtClean="0"/>
              <a:t>a View of </a:t>
            </a:r>
            <a:r>
              <a:rPr lang="en-US" b="0" spc="-10" dirty="0" smtClean="0"/>
              <a:t>Biopsy</a:t>
            </a:r>
            <a:r>
              <a:rPr lang="en-US" b="0" spc="90" dirty="0" smtClean="0"/>
              <a:t> </a:t>
            </a:r>
            <a:r>
              <a:rPr lang="en-US" b="0" spc="-5" dirty="0" smtClean="0"/>
              <a:t>Data</a:t>
            </a:r>
            <a:endParaRPr b="0" spc="-5" dirty="0">
              <a:latin typeface="Cambria"/>
              <a:cs typeface="Cambria"/>
            </a:endParaRPr>
          </a:p>
        </p:txBody>
      </p:sp>
      <p:sp>
        <p:nvSpPr>
          <p:cNvPr id="88" name="object 88"/>
          <p:cNvSpPr txBox="1">
            <a:spLocks noGrp="1"/>
          </p:cNvSpPr>
          <p:nvPr>
            <p:ph type="ftr" sz="quarter" idx="5"/>
          </p:nvPr>
        </p:nvSpPr>
        <p:spPr>
          <a:xfrm>
            <a:off x="1601468" y="6620937"/>
            <a:ext cx="21323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89" name="object 89"/>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17</a:t>
            </a:fld>
            <a:endParaRPr dirty="0"/>
          </a:p>
        </p:txBody>
      </p:sp>
      <p:sp>
        <p:nvSpPr>
          <p:cNvPr id="6" name="object 3"/>
          <p:cNvSpPr/>
          <p:nvPr/>
        </p:nvSpPr>
        <p:spPr>
          <a:xfrm>
            <a:off x="1528572" y="1947672"/>
            <a:ext cx="9134856" cy="341985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34000">
              <a:srgbClr val="5E9EFF">
                <a:alpha val="69000"/>
              </a:srgbClr>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23220"/>
          </a:xfrm>
        </p:spPr>
        <p:txBody>
          <a:bodyPr/>
          <a:lstStyle/>
          <a:p>
            <a:pPr algn="ctr"/>
            <a:r>
              <a:rPr lang="en-US" dirty="0" smtClean="0"/>
              <a:t>MOTIVATION</a:t>
            </a:r>
            <a:endParaRPr lang="en-US" dirty="0"/>
          </a:p>
        </p:txBody>
      </p:sp>
      <p:sp>
        <p:nvSpPr>
          <p:cNvPr id="3" name="TextBox 2"/>
          <p:cNvSpPr txBox="1"/>
          <p:nvPr/>
        </p:nvSpPr>
        <p:spPr>
          <a:xfrm>
            <a:off x="1905000" y="2362200"/>
            <a:ext cx="7848600" cy="2308324"/>
          </a:xfrm>
          <a:prstGeom prst="rect">
            <a:avLst/>
          </a:prstGeom>
          <a:noFill/>
        </p:spPr>
        <p:txBody>
          <a:bodyPr wrap="square" rtlCol="0">
            <a:spAutoFit/>
          </a:bodyPr>
          <a:lstStyle/>
          <a:p>
            <a:r>
              <a:rPr lang="en-US" sz="2400" b="1" dirty="0" smtClean="0"/>
              <a:t>The Wisconsin breast cancer dataset can have multiple algorithms implemented to detect the diagnosis of benign or malignant.</a:t>
            </a:r>
          </a:p>
          <a:p>
            <a:endParaRPr lang="en-US" sz="2400" b="1" dirty="0"/>
          </a:p>
          <a:p>
            <a:r>
              <a:rPr lang="en-US" sz="2400" b="1" dirty="0" smtClean="0"/>
              <a:t>Which algorithm predict breast cancer effective when compare to our selected algorithm.</a:t>
            </a:r>
            <a:endParaRPr lang="en-US" sz="2400" b="1" dirty="0"/>
          </a:p>
        </p:txBody>
      </p:sp>
      <p:sp>
        <p:nvSpPr>
          <p:cNvPr id="4" name="TextBox 3"/>
          <p:cNvSpPr txBox="1"/>
          <p:nvPr/>
        </p:nvSpPr>
        <p:spPr>
          <a:xfrm>
            <a:off x="10744200" y="6488668"/>
            <a:ext cx="418704" cy="369332"/>
          </a:xfrm>
          <a:prstGeom prst="rect">
            <a:avLst/>
          </a:prstGeom>
          <a:noFill/>
        </p:spPr>
        <p:txBody>
          <a:bodyPr wrap="none" rtlCol="0">
            <a:spAutoFit/>
          </a:bodyPr>
          <a:lstStyle/>
          <a:p>
            <a:r>
              <a:rPr lang="en-US" dirty="0" smtClean="0"/>
              <a:t>16</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2057400" y="533400"/>
            <a:ext cx="7467600" cy="535403"/>
          </a:xfrm>
          <a:prstGeom prst="rect">
            <a:avLst/>
          </a:prstGeom>
        </p:spPr>
        <p:txBody>
          <a:bodyPr vert="horz" wrap="square" lIns="0" tIns="12065" rIns="0" bIns="0" rtlCol="0">
            <a:spAutoFit/>
          </a:bodyPr>
          <a:lstStyle/>
          <a:p>
            <a:pPr marL="12700" algn="ctr">
              <a:lnSpc>
                <a:spcPct val="100000"/>
              </a:lnSpc>
              <a:spcBef>
                <a:spcPts val="95"/>
              </a:spcBef>
            </a:pPr>
            <a:r>
              <a:rPr spc="-20" dirty="0">
                <a:latin typeface="Cambria"/>
                <a:cs typeface="Cambria"/>
              </a:rPr>
              <a:t>Analysis </a:t>
            </a:r>
            <a:r>
              <a:rPr spc="-5">
                <a:latin typeface="Cambria"/>
                <a:cs typeface="Cambria"/>
              </a:rPr>
              <a:t>with </a:t>
            </a:r>
            <a:r>
              <a:rPr lang="en-US" spc="-5" dirty="0" smtClean="0">
                <a:latin typeface="Cambria"/>
                <a:cs typeface="Cambria"/>
              </a:rPr>
              <a:t>PYTHON</a:t>
            </a:r>
            <a:r>
              <a:rPr spc="-25" smtClean="0">
                <a:latin typeface="Cambria"/>
                <a:cs typeface="Cambria"/>
              </a:rPr>
              <a:t> </a:t>
            </a:r>
            <a:r>
              <a:rPr spc="-5" dirty="0">
                <a:latin typeface="Cambria"/>
                <a:cs typeface="Cambria"/>
              </a:rPr>
              <a:t>language</a:t>
            </a:r>
          </a:p>
        </p:txBody>
      </p:sp>
      <p:sp>
        <p:nvSpPr>
          <p:cNvPr id="54" name="object 54"/>
          <p:cNvSpPr txBox="1"/>
          <p:nvPr/>
        </p:nvSpPr>
        <p:spPr>
          <a:xfrm>
            <a:off x="1653285" y="1066800"/>
            <a:ext cx="8420735" cy="2520562"/>
          </a:xfrm>
          <a:prstGeom prst="rect">
            <a:avLst/>
          </a:prstGeom>
        </p:spPr>
        <p:txBody>
          <a:bodyPr vert="horz" wrap="square" lIns="0" tIns="12065" rIns="0" bIns="0" rtlCol="0">
            <a:spAutoFit/>
          </a:bodyPr>
          <a:lstStyle/>
          <a:p>
            <a:pPr marL="510540" algn="ctr">
              <a:lnSpc>
                <a:spcPct val="100000"/>
              </a:lnSpc>
              <a:spcBef>
                <a:spcPts val="95"/>
              </a:spcBef>
            </a:pPr>
            <a:r>
              <a:rPr sz="2800" b="1" spc="-5" smtClean="0">
                <a:latin typeface="Cambria"/>
                <a:cs typeface="Cambria"/>
              </a:rPr>
              <a:t>collecting</a:t>
            </a:r>
            <a:r>
              <a:rPr sz="2800" b="1" spc="10" smtClean="0">
                <a:latin typeface="Cambria"/>
                <a:cs typeface="Cambria"/>
              </a:rPr>
              <a:t> </a:t>
            </a:r>
            <a:r>
              <a:rPr sz="2800" b="1" spc="-10" dirty="0">
                <a:latin typeface="Cambria"/>
                <a:cs typeface="Cambria"/>
              </a:rPr>
              <a:t>data</a:t>
            </a:r>
            <a:endParaRPr sz="2800" b="1">
              <a:latin typeface="Cambria"/>
              <a:cs typeface="Cambria"/>
            </a:endParaRPr>
          </a:p>
          <a:p>
            <a:pPr marL="12700" marR="5080">
              <a:lnSpc>
                <a:spcPct val="100000"/>
              </a:lnSpc>
              <a:spcBef>
                <a:spcPts val="1825"/>
              </a:spcBef>
            </a:pPr>
            <a:r>
              <a:rPr lang="en-US" sz="2000" b="1" spc="-60" dirty="0" smtClean="0">
                <a:latin typeface="Cambria"/>
                <a:cs typeface="Cambria"/>
              </a:rPr>
              <a:t>                               </a:t>
            </a:r>
            <a:r>
              <a:rPr sz="2000" b="1" spc="-60" smtClean="0">
                <a:latin typeface="Cambria"/>
                <a:cs typeface="Cambria"/>
              </a:rPr>
              <a:t>We </a:t>
            </a:r>
            <a:r>
              <a:rPr sz="2000" b="1" spc="-5" dirty="0">
                <a:latin typeface="Cambria"/>
                <a:cs typeface="Cambria"/>
              </a:rPr>
              <a:t>will utilize </a:t>
            </a:r>
            <a:r>
              <a:rPr sz="2000" b="1" dirty="0">
                <a:latin typeface="Cambria"/>
                <a:cs typeface="Cambria"/>
              </a:rPr>
              <a:t>the </a:t>
            </a:r>
            <a:r>
              <a:rPr sz="2000" b="1" spc="-5" dirty="0">
                <a:latin typeface="Cambria"/>
                <a:cs typeface="Cambria"/>
              </a:rPr>
              <a:t>Wisconsin Breast </a:t>
            </a:r>
            <a:r>
              <a:rPr sz="2000" b="1" dirty="0">
                <a:latin typeface="Cambria"/>
                <a:cs typeface="Cambria"/>
              </a:rPr>
              <a:t>Cancer </a:t>
            </a:r>
            <a:r>
              <a:rPr sz="2000" b="1" spc="-5" dirty="0">
                <a:latin typeface="Cambria"/>
                <a:cs typeface="Cambria"/>
              </a:rPr>
              <a:t>Diagnostic </a:t>
            </a:r>
            <a:r>
              <a:rPr sz="2000" b="1" dirty="0">
                <a:latin typeface="Cambria"/>
                <a:cs typeface="Cambria"/>
              </a:rPr>
              <a:t>dataset </a:t>
            </a:r>
            <a:r>
              <a:rPr sz="2000" b="1" spc="-5" dirty="0">
                <a:latin typeface="Cambria"/>
                <a:cs typeface="Cambria"/>
              </a:rPr>
              <a:t>from </a:t>
            </a:r>
            <a:r>
              <a:rPr sz="2000" b="1">
                <a:latin typeface="Cambria"/>
                <a:cs typeface="Cambria"/>
              </a:rPr>
              <a:t>the </a:t>
            </a:r>
            <a:r>
              <a:rPr lang="en-US" sz="2000" b="1" dirty="0" smtClean="0">
                <a:latin typeface="Cambria"/>
                <a:cs typeface="Cambria"/>
              </a:rPr>
              <a:t>KAGGLE</a:t>
            </a:r>
            <a:r>
              <a:rPr sz="2000" b="1" smtClean="0">
                <a:latin typeface="Cambria"/>
                <a:cs typeface="Cambria"/>
              </a:rPr>
              <a:t>  </a:t>
            </a:r>
            <a:r>
              <a:rPr sz="2000" b="1" spc="-5" dirty="0">
                <a:latin typeface="Cambria"/>
                <a:cs typeface="Cambria"/>
              </a:rPr>
              <a:t>Machine </a:t>
            </a:r>
            <a:r>
              <a:rPr sz="2000" b="1" dirty="0">
                <a:latin typeface="Cambria"/>
                <a:cs typeface="Cambria"/>
              </a:rPr>
              <a:t>Learning </a:t>
            </a:r>
            <a:r>
              <a:rPr sz="2000" b="1" spc="-5" dirty="0">
                <a:latin typeface="Cambria"/>
                <a:cs typeface="Cambria"/>
              </a:rPr>
              <a:t>Repository </a:t>
            </a:r>
            <a:r>
              <a:rPr sz="2000" b="1">
                <a:latin typeface="Cambria"/>
                <a:cs typeface="Cambria"/>
              </a:rPr>
              <a:t>at </a:t>
            </a:r>
            <a:r>
              <a:rPr lang="en-US" sz="2000" b="1" dirty="0" smtClean="0">
                <a:hlinkClick r:id="rId2"/>
              </a:rPr>
              <a:t>https://www.kaggle.com/uciml/breast-cancer-wisconsin-data </a:t>
            </a:r>
            <a:r>
              <a:rPr sz="2000" b="1" spc="-5" smtClean="0">
                <a:latin typeface="Cambria"/>
                <a:cs typeface="Cambria"/>
              </a:rPr>
              <a:t>This </a:t>
            </a:r>
            <a:r>
              <a:rPr sz="2000" b="1" dirty="0">
                <a:latin typeface="Cambria"/>
                <a:cs typeface="Cambria"/>
              </a:rPr>
              <a:t>data </a:t>
            </a:r>
            <a:r>
              <a:rPr sz="2000" b="1" spc="-15" dirty="0">
                <a:latin typeface="Cambria"/>
                <a:cs typeface="Cambria"/>
              </a:rPr>
              <a:t>was  </a:t>
            </a:r>
            <a:r>
              <a:rPr sz="2000" b="1" spc="-5" dirty="0">
                <a:latin typeface="Cambria"/>
                <a:cs typeface="Cambria"/>
              </a:rPr>
              <a:t>donated </a:t>
            </a:r>
            <a:r>
              <a:rPr sz="2000" b="1" spc="-15" dirty="0">
                <a:latin typeface="Cambria"/>
                <a:cs typeface="Cambria"/>
              </a:rPr>
              <a:t>by </a:t>
            </a:r>
            <a:r>
              <a:rPr sz="2000" b="1" spc="-5" dirty="0">
                <a:latin typeface="Cambria"/>
                <a:cs typeface="Cambria"/>
              </a:rPr>
              <a:t>researchers </a:t>
            </a:r>
            <a:r>
              <a:rPr sz="2000" b="1" dirty="0">
                <a:latin typeface="Cambria"/>
                <a:cs typeface="Cambria"/>
              </a:rPr>
              <a:t>of the </a:t>
            </a:r>
            <a:r>
              <a:rPr sz="2000" b="1" spc="-10" dirty="0">
                <a:latin typeface="Cambria"/>
                <a:cs typeface="Cambria"/>
              </a:rPr>
              <a:t>University </a:t>
            </a:r>
            <a:r>
              <a:rPr sz="2000" b="1" dirty="0">
                <a:latin typeface="Cambria"/>
                <a:cs typeface="Cambria"/>
              </a:rPr>
              <a:t>of </a:t>
            </a:r>
            <a:r>
              <a:rPr sz="2000" b="1" spc="-5" dirty="0">
                <a:latin typeface="Cambria"/>
                <a:cs typeface="Cambria"/>
              </a:rPr>
              <a:t>Wisconsin. </a:t>
            </a:r>
            <a:r>
              <a:rPr sz="2000" b="1" dirty="0">
                <a:latin typeface="Cambria"/>
                <a:cs typeface="Cambria"/>
              </a:rPr>
              <a:t>The </a:t>
            </a:r>
            <a:r>
              <a:rPr sz="2000" b="1" spc="-5" dirty="0">
                <a:latin typeface="Cambria"/>
                <a:cs typeface="Cambria"/>
              </a:rPr>
              <a:t>breast </a:t>
            </a:r>
            <a:r>
              <a:rPr sz="2000" b="1" dirty="0">
                <a:latin typeface="Cambria"/>
                <a:cs typeface="Cambria"/>
              </a:rPr>
              <a:t>cancer</a:t>
            </a:r>
            <a:r>
              <a:rPr sz="2000" b="1" spc="-165" dirty="0">
                <a:latin typeface="Cambria"/>
                <a:cs typeface="Cambria"/>
              </a:rPr>
              <a:t> </a:t>
            </a:r>
            <a:r>
              <a:rPr sz="2000" b="1" dirty="0">
                <a:latin typeface="Cambria"/>
                <a:cs typeface="Cambria"/>
              </a:rPr>
              <a:t>data  includes </a:t>
            </a:r>
            <a:r>
              <a:rPr sz="2000" b="1" spc="-5" dirty="0">
                <a:latin typeface="Cambria"/>
                <a:cs typeface="Cambria"/>
              </a:rPr>
              <a:t>569 </a:t>
            </a:r>
            <a:r>
              <a:rPr sz="2000" b="1" spc="-10" dirty="0">
                <a:latin typeface="Cambria"/>
                <a:cs typeface="Cambria"/>
              </a:rPr>
              <a:t>examples </a:t>
            </a:r>
            <a:r>
              <a:rPr sz="2000" b="1" dirty="0">
                <a:latin typeface="Cambria"/>
                <a:cs typeface="Cambria"/>
              </a:rPr>
              <a:t>of cancer </a:t>
            </a:r>
            <a:r>
              <a:rPr sz="2000" b="1" spc="-5" dirty="0">
                <a:latin typeface="Cambria"/>
                <a:cs typeface="Cambria"/>
              </a:rPr>
              <a:t>biopsies, </a:t>
            </a:r>
            <a:r>
              <a:rPr sz="2000" b="1" dirty="0">
                <a:latin typeface="Cambria"/>
                <a:cs typeface="Cambria"/>
              </a:rPr>
              <a:t>each </a:t>
            </a:r>
            <a:r>
              <a:rPr sz="2000" b="1" spc="-5" dirty="0">
                <a:latin typeface="Cambria"/>
                <a:cs typeface="Cambria"/>
              </a:rPr>
              <a:t>with 32</a:t>
            </a:r>
            <a:r>
              <a:rPr sz="2000" b="1" spc="-90" dirty="0">
                <a:latin typeface="Cambria"/>
                <a:cs typeface="Cambria"/>
              </a:rPr>
              <a:t> </a:t>
            </a:r>
            <a:r>
              <a:rPr sz="2000" b="1" spc="-10" dirty="0">
                <a:latin typeface="Cambria"/>
                <a:cs typeface="Cambria"/>
              </a:rPr>
              <a:t>features.</a:t>
            </a:r>
            <a:endParaRPr sz="2000" b="1">
              <a:latin typeface="Cambria"/>
              <a:cs typeface="Cambria"/>
            </a:endParaRPr>
          </a:p>
        </p:txBody>
      </p:sp>
      <p:sp>
        <p:nvSpPr>
          <p:cNvPr id="55" name="object 55"/>
          <p:cNvSpPr/>
          <p:nvPr/>
        </p:nvSpPr>
        <p:spPr>
          <a:xfrm>
            <a:off x="1295400" y="3581400"/>
            <a:ext cx="9695687" cy="2639568"/>
          </a:xfrm>
          <a:prstGeom prst="rect">
            <a:avLst/>
          </a:prstGeom>
          <a:blipFill>
            <a:blip r:embed="rId3" cstate="print"/>
            <a:stretch>
              <a:fillRect/>
            </a:stretch>
          </a:blipFill>
          <a:ln>
            <a:solidFill>
              <a:schemeClr val="tx1"/>
            </a:solidFill>
          </a:ln>
        </p:spPr>
        <p:txBody>
          <a:bodyPr wrap="square" lIns="0" tIns="0" rIns="0" bIns="0" rtlCol="0"/>
          <a:lstStyle/>
          <a:p>
            <a:endParaRPr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7" name="object 57"/>
          <p:cNvSpPr txBox="1">
            <a:spLocks noGrp="1"/>
          </p:cNvSpPr>
          <p:nvPr>
            <p:ph type="ftr" sz="quarter" idx="5"/>
          </p:nvPr>
        </p:nvSpPr>
        <p:spPr>
          <a:xfrm>
            <a:off x="1601468" y="6620937"/>
            <a:ext cx="20561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58" name="object 58"/>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19</a:t>
            </a:fld>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txBox="1">
            <a:spLocks noGrp="1"/>
          </p:cNvSpPr>
          <p:nvPr>
            <p:ph type="title"/>
          </p:nvPr>
        </p:nvSpPr>
        <p:spPr>
          <a:xfrm>
            <a:off x="3033522" y="436245"/>
            <a:ext cx="8663305" cy="3213700"/>
          </a:xfrm>
          <a:prstGeom prst="rect">
            <a:avLst/>
          </a:prstGeom>
        </p:spPr>
        <p:txBody>
          <a:bodyPr vert="horz" wrap="square" lIns="0" tIns="12700" rIns="0" bIns="0" rtlCol="0">
            <a:spAutoFit/>
          </a:bodyPr>
          <a:lstStyle/>
          <a:p>
            <a:pPr marL="12700" algn="l">
              <a:lnSpc>
                <a:spcPct val="100000"/>
              </a:lnSpc>
              <a:spcBef>
                <a:spcPts val="100"/>
              </a:spcBef>
            </a:pPr>
            <a:r>
              <a:rPr lang="en-US" sz="4000" u="heavy" spc="-20" dirty="0" smtClean="0">
                <a:effectLst>
                  <a:outerShdw blurRad="38100" dist="38100" dir="2700000" algn="tl">
                    <a:srgbClr val="000000">
                      <a:alpha val="43137"/>
                    </a:srgbClr>
                  </a:outerShdw>
                </a:effectLst>
                <a:uFill>
                  <a:solidFill>
                    <a:srgbClr val="000000"/>
                  </a:solidFill>
                </a:uFill>
                <a:latin typeface="Cambria"/>
                <a:cs typeface="Cambria"/>
              </a:rPr>
              <a:t>PRESENTED BY:</a:t>
            </a:r>
            <a:br>
              <a:rPr lang="en-US" sz="4000" u="heavy" spc="-20" dirty="0" smtClean="0">
                <a:effectLst>
                  <a:outerShdw blurRad="38100" dist="38100" dir="2700000" algn="tl">
                    <a:srgbClr val="000000">
                      <a:alpha val="43137"/>
                    </a:srgbClr>
                  </a:outerShdw>
                </a:effectLst>
                <a:uFill>
                  <a:solidFill>
                    <a:srgbClr val="000000"/>
                  </a:solidFill>
                </a:uFill>
                <a:latin typeface="Cambria"/>
                <a:cs typeface="Cambria"/>
              </a:rPr>
            </a:br>
            <a:r>
              <a:rPr lang="en-US" sz="4000" spc="-20" dirty="0" smtClean="0">
                <a:effectLst>
                  <a:outerShdw blurRad="38100" dist="38100" dir="2700000" algn="tl">
                    <a:srgbClr val="000000">
                      <a:alpha val="43137"/>
                    </a:srgbClr>
                  </a:outerShdw>
                </a:effectLst>
                <a:uFill>
                  <a:solidFill>
                    <a:srgbClr val="000000"/>
                  </a:solidFill>
                </a:uFill>
                <a:latin typeface="Cambria"/>
                <a:cs typeface="Cambria"/>
              </a:rPr>
              <a:t>		                   </a:t>
            </a:r>
            <a:r>
              <a:rPr lang="en-US" sz="2400" spc="-20" dirty="0" smtClean="0">
                <a:effectLst>
                  <a:outerShdw blurRad="38100" dist="38100" dir="2700000" algn="tl">
                    <a:srgbClr val="000000">
                      <a:alpha val="43137"/>
                    </a:srgbClr>
                  </a:outerShdw>
                </a:effectLst>
                <a:uFill>
                  <a:solidFill>
                    <a:srgbClr val="000000"/>
                  </a:solidFill>
                </a:uFill>
              </a:rPr>
              <a:t>SADHANA.C -17BCS0077</a:t>
            </a:r>
            <a:br>
              <a:rPr lang="en-US" sz="2400" spc="-20" dirty="0" smtClean="0">
                <a:effectLst>
                  <a:outerShdw blurRad="38100" dist="38100" dir="2700000" algn="tl">
                    <a:srgbClr val="000000">
                      <a:alpha val="43137"/>
                    </a:srgbClr>
                  </a:outerShdw>
                </a:effectLst>
                <a:uFill>
                  <a:solidFill>
                    <a:srgbClr val="000000"/>
                  </a:solidFill>
                </a:uFill>
              </a:rPr>
            </a:br>
            <a:r>
              <a:rPr lang="en-US" sz="2400" spc="-20" dirty="0" smtClean="0">
                <a:effectLst>
                  <a:outerShdw blurRad="38100" dist="38100" dir="2700000" algn="tl">
                    <a:srgbClr val="000000">
                      <a:alpha val="43137"/>
                    </a:srgbClr>
                  </a:outerShdw>
                </a:effectLst>
                <a:uFill>
                  <a:solidFill>
                    <a:srgbClr val="000000"/>
                  </a:solidFill>
                </a:uFill>
              </a:rPr>
              <a:t>                                                             VIGNESH.P-17BCS0114</a:t>
            </a:r>
            <a:br>
              <a:rPr lang="en-US" sz="2400" spc="-20" dirty="0" smtClean="0">
                <a:effectLst>
                  <a:outerShdw blurRad="38100" dist="38100" dir="2700000" algn="tl">
                    <a:srgbClr val="000000">
                      <a:alpha val="43137"/>
                    </a:srgbClr>
                  </a:outerShdw>
                </a:effectLst>
                <a:uFill>
                  <a:solidFill>
                    <a:srgbClr val="000000"/>
                  </a:solidFill>
                </a:uFill>
              </a:rPr>
            </a:br>
            <a:r>
              <a:rPr lang="en-US" sz="2400" spc="-20" dirty="0" smtClean="0">
                <a:effectLst>
                  <a:outerShdw blurRad="38100" dist="38100" dir="2700000" algn="tl">
                    <a:srgbClr val="000000">
                      <a:alpha val="43137"/>
                    </a:srgbClr>
                  </a:outerShdw>
                </a:effectLst>
                <a:uFill>
                  <a:solidFill>
                    <a:srgbClr val="000000"/>
                  </a:solidFill>
                </a:uFill>
              </a:rPr>
              <a:t>				    SAKTHIVEL.M-17BCS0131</a:t>
            </a:r>
            <a:r>
              <a:rPr lang="en-US" sz="2400" u="heavy" spc="-20" dirty="0" smtClean="0">
                <a:effectLst>
                  <a:outerShdw blurRad="38100" dist="38100" dir="2700000" algn="tl">
                    <a:srgbClr val="000000">
                      <a:alpha val="43137"/>
                    </a:srgbClr>
                  </a:outerShdw>
                </a:effectLst>
                <a:uFill>
                  <a:solidFill>
                    <a:srgbClr val="000000"/>
                  </a:solidFill>
                </a:uFill>
                <a:latin typeface="Cambria"/>
                <a:cs typeface="Cambria"/>
              </a:rPr>
              <a:t/>
            </a:r>
            <a:br>
              <a:rPr lang="en-US" sz="2400" u="heavy" spc="-20" dirty="0" smtClean="0">
                <a:effectLst>
                  <a:outerShdw blurRad="38100" dist="38100" dir="2700000" algn="tl">
                    <a:srgbClr val="000000">
                      <a:alpha val="43137"/>
                    </a:srgbClr>
                  </a:outerShdw>
                </a:effectLst>
                <a:uFill>
                  <a:solidFill>
                    <a:srgbClr val="000000"/>
                  </a:solidFill>
                </a:uFill>
                <a:latin typeface="Cambria"/>
                <a:cs typeface="Cambria"/>
              </a:rPr>
            </a:br>
            <a:r>
              <a:rPr lang="en-US" sz="4000" u="heavy" spc="-20" dirty="0" smtClean="0">
                <a:effectLst>
                  <a:outerShdw blurRad="38100" dist="38100" dir="2700000" algn="tl">
                    <a:srgbClr val="000000">
                      <a:alpha val="43137"/>
                    </a:srgbClr>
                  </a:outerShdw>
                </a:effectLst>
                <a:uFill>
                  <a:solidFill>
                    <a:srgbClr val="000000"/>
                  </a:solidFill>
                </a:uFill>
                <a:latin typeface="Cambria"/>
                <a:cs typeface="Cambria"/>
              </a:rPr>
              <a:t/>
            </a:r>
            <a:br>
              <a:rPr lang="en-US" sz="4000" u="heavy" spc="-20" dirty="0" smtClean="0">
                <a:effectLst>
                  <a:outerShdw blurRad="38100" dist="38100" dir="2700000" algn="tl">
                    <a:srgbClr val="000000">
                      <a:alpha val="43137"/>
                    </a:srgbClr>
                  </a:outerShdw>
                </a:effectLst>
                <a:uFill>
                  <a:solidFill>
                    <a:srgbClr val="000000"/>
                  </a:solidFill>
                </a:uFill>
                <a:latin typeface="Cambria"/>
                <a:cs typeface="Cambria"/>
              </a:rPr>
            </a:br>
            <a:endParaRPr lang="en-US" sz="4000" dirty="0">
              <a:effectLst>
                <a:outerShdw blurRad="38100" dist="38100" dir="2700000" algn="tl">
                  <a:srgbClr val="000000">
                    <a:alpha val="43137"/>
                  </a:srgbClr>
                </a:outerShdw>
              </a:effectLst>
              <a:latin typeface="Cambria"/>
              <a:cs typeface="Cambria"/>
            </a:endParaRPr>
          </a:p>
        </p:txBody>
      </p:sp>
      <p:sp>
        <p:nvSpPr>
          <p:cNvPr id="20" name="object 20"/>
          <p:cNvSpPr txBox="1"/>
          <p:nvPr/>
        </p:nvSpPr>
        <p:spPr>
          <a:xfrm>
            <a:off x="-228600" y="3048000"/>
            <a:ext cx="11887200" cy="3537507"/>
          </a:xfrm>
          <a:prstGeom prst="rect">
            <a:avLst/>
          </a:prstGeom>
        </p:spPr>
        <p:txBody>
          <a:bodyPr vert="horz" wrap="square" lIns="0" tIns="13335" rIns="0" bIns="0" rtlCol="0">
            <a:spAutoFit/>
          </a:bodyPr>
          <a:lstStyle/>
          <a:p>
            <a:pPr marL="1353820" marR="5080" indent="-1341755" algn="ctr">
              <a:lnSpc>
                <a:spcPct val="100000"/>
              </a:lnSpc>
              <a:spcBef>
                <a:spcPts val="105"/>
              </a:spcBef>
            </a:pPr>
            <a:r>
              <a:rPr lang="en-US" sz="3200" u="sng" dirty="0" smtClean="0">
                <a:ln w="18415" cmpd="sng">
                  <a:solidFill>
                    <a:sysClr val="windowText" lastClr="000000"/>
                  </a:solidFill>
                  <a:prstDash val="solid"/>
                </a:ln>
                <a:solidFill>
                  <a:sysClr val="windowText" lastClr="000000"/>
                </a:solidFill>
                <a:effectLst>
                  <a:glow rad="139700">
                    <a:schemeClr val="bg1">
                      <a:alpha val="40000"/>
                    </a:schemeClr>
                  </a:glow>
                  <a:outerShdw blurRad="63500" dir="3600000" algn="tl" rotWithShape="0">
                    <a:srgbClr val="000000">
                      <a:alpha val="70000"/>
                    </a:srgbClr>
                  </a:outerShdw>
                </a:effectLst>
                <a:latin typeface="Cambria"/>
                <a:cs typeface="Cambria"/>
              </a:rPr>
              <a:t>UNDER SUPERVISION OF:</a:t>
            </a:r>
          </a:p>
          <a:p>
            <a:pPr marL="1353820" marR="5080" indent="-1341755" algn="ctr">
              <a:lnSpc>
                <a:spcPct val="100000"/>
              </a:lnSpc>
              <a:spcBef>
                <a:spcPts val="105"/>
              </a:spcBef>
            </a:pPr>
            <a:r>
              <a:rPr lang="en-US" sz="3200" dirty="0" smtClean="0">
                <a:ln w="18415" cmpd="sng">
                  <a:solidFill>
                    <a:sysClr val="windowText" lastClr="000000"/>
                  </a:solidFill>
                  <a:prstDash val="solid"/>
                </a:ln>
                <a:solidFill>
                  <a:sysClr val="windowText" lastClr="000000"/>
                </a:solidFill>
                <a:effectLst>
                  <a:glow rad="139700">
                    <a:schemeClr val="bg1">
                      <a:alpha val="40000"/>
                    </a:schemeClr>
                  </a:glow>
                  <a:outerShdw blurRad="63500" dir="3600000" algn="tl" rotWithShape="0">
                    <a:srgbClr val="000000">
                      <a:alpha val="70000"/>
                    </a:srgbClr>
                  </a:outerShdw>
                </a:effectLst>
                <a:latin typeface="Cambria"/>
                <a:cs typeface="Cambria"/>
              </a:rPr>
              <a:t>                                        PROF. S. L. AARTHY</a:t>
            </a:r>
          </a:p>
          <a:p>
            <a:pPr marL="1353820" marR="5080" indent="-1341755" algn="ctr">
              <a:lnSpc>
                <a:spcPct val="100000"/>
              </a:lnSpc>
              <a:spcBef>
                <a:spcPts val="105"/>
              </a:spcBef>
            </a:pPr>
            <a:r>
              <a:rPr lang="en-US" sz="3200" dirty="0">
                <a:ln w="18415" cmpd="sng">
                  <a:solidFill>
                    <a:sysClr val="windowText" lastClr="000000"/>
                  </a:solidFill>
                  <a:prstDash val="solid"/>
                </a:ln>
                <a:solidFill>
                  <a:sysClr val="windowText" lastClr="000000"/>
                </a:solidFill>
                <a:effectLst>
                  <a:glow rad="139700">
                    <a:schemeClr val="bg1">
                      <a:alpha val="40000"/>
                    </a:schemeClr>
                  </a:glow>
                  <a:outerShdw blurRad="63500" dir="3600000" algn="tl" rotWithShape="0">
                    <a:srgbClr val="000000">
                      <a:alpha val="70000"/>
                    </a:srgbClr>
                  </a:outerShdw>
                </a:effectLst>
                <a:latin typeface="Cambria"/>
                <a:cs typeface="Cambria"/>
              </a:rPr>
              <a:t> </a:t>
            </a:r>
            <a:r>
              <a:rPr lang="en-US" sz="3200" dirty="0" smtClean="0">
                <a:ln w="18415" cmpd="sng">
                  <a:solidFill>
                    <a:sysClr val="windowText" lastClr="000000"/>
                  </a:solidFill>
                  <a:prstDash val="solid"/>
                </a:ln>
                <a:solidFill>
                  <a:sysClr val="windowText" lastClr="000000"/>
                </a:solidFill>
                <a:effectLst>
                  <a:glow rad="139700">
                    <a:schemeClr val="bg1">
                      <a:alpha val="40000"/>
                    </a:schemeClr>
                  </a:glow>
                  <a:outerShdw blurRad="63500" dir="3600000" algn="tl" rotWithShape="0">
                    <a:srgbClr val="000000">
                      <a:alpha val="70000"/>
                    </a:srgbClr>
                  </a:outerShdw>
                </a:effectLst>
                <a:latin typeface="Cambria"/>
                <a:cs typeface="Cambria"/>
              </a:rPr>
              <a:t>                              SITE SCHOOL,</a:t>
            </a:r>
          </a:p>
          <a:p>
            <a:pPr marL="1353820" marR="5080" indent="-1341755" algn="ctr">
              <a:lnSpc>
                <a:spcPct val="100000"/>
              </a:lnSpc>
              <a:spcBef>
                <a:spcPts val="105"/>
              </a:spcBef>
            </a:pPr>
            <a:endParaRPr lang="en-US" sz="3200" dirty="0" smtClean="0">
              <a:ln w="18415" cmpd="sng">
                <a:solidFill>
                  <a:sysClr val="windowText" lastClr="000000"/>
                </a:solidFill>
                <a:prstDash val="solid"/>
              </a:ln>
              <a:solidFill>
                <a:sysClr val="windowText" lastClr="000000"/>
              </a:solidFill>
              <a:effectLst>
                <a:glow rad="139700">
                  <a:schemeClr val="bg1">
                    <a:alpha val="40000"/>
                  </a:schemeClr>
                </a:glow>
                <a:outerShdw blurRad="63500" dir="3600000" algn="tl" rotWithShape="0">
                  <a:srgbClr val="000000">
                    <a:alpha val="70000"/>
                  </a:srgbClr>
                </a:outerShdw>
              </a:effectLst>
              <a:latin typeface="Cambria"/>
              <a:cs typeface="Cambria"/>
            </a:endParaRPr>
          </a:p>
          <a:p>
            <a:pPr marL="1353820" marR="5080" indent="-1341755" algn="ctr">
              <a:lnSpc>
                <a:spcPct val="100000"/>
              </a:lnSpc>
              <a:spcBef>
                <a:spcPts val="105"/>
              </a:spcBef>
            </a:pPr>
            <a:endParaRPr lang="en-US" sz="3200" dirty="0">
              <a:ln w="18415" cmpd="sng">
                <a:solidFill>
                  <a:sysClr val="windowText" lastClr="000000"/>
                </a:solidFill>
                <a:prstDash val="solid"/>
              </a:ln>
              <a:solidFill>
                <a:sysClr val="windowText" lastClr="000000"/>
              </a:solidFill>
              <a:effectLst>
                <a:glow rad="139700">
                  <a:schemeClr val="bg1">
                    <a:alpha val="40000"/>
                  </a:schemeClr>
                </a:glow>
                <a:outerShdw blurRad="63500" dir="3600000" algn="tl" rotWithShape="0">
                  <a:srgbClr val="000000">
                    <a:alpha val="70000"/>
                  </a:srgbClr>
                </a:outerShdw>
              </a:effectLst>
              <a:latin typeface="Cambria"/>
              <a:cs typeface="Cambria"/>
            </a:endParaRPr>
          </a:p>
          <a:p>
            <a:pPr marL="1353820" marR="5080" indent="-1341755" algn="ctr">
              <a:lnSpc>
                <a:spcPct val="100000"/>
              </a:lnSpc>
              <a:spcBef>
                <a:spcPts val="105"/>
              </a:spcBef>
            </a:pPr>
            <a:endParaRPr lang="en-US" sz="3200" dirty="0" smtClean="0">
              <a:ln w="18415" cmpd="sng">
                <a:solidFill>
                  <a:sysClr val="windowText" lastClr="000000"/>
                </a:solidFill>
                <a:prstDash val="solid"/>
              </a:ln>
              <a:solidFill>
                <a:sysClr val="windowText" lastClr="000000"/>
              </a:solidFill>
              <a:effectLst>
                <a:glow rad="139700">
                  <a:schemeClr val="bg1">
                    <a:alpha val="40000"/>
                  </a:schemeClr>
                </a:glow>
                <a:outerShdw blurRad="63500" dir="3600000" algn="tl" rotWithShape="0">
                  <a:srgbClr val="000000">
                    <a:alpha val="70000"/>
                  </a:srgbClr>
                </a:outerShdw>
              </a:effectLst>
              <a:latin typeface="Cambria"/>
              <a:cs typeface="Cambria"/>
            </a:endParaRPr>
          </a:p>
          <a:p>
            <a:pPr marL="1353820" marR="5080" indent="-1341755" algn="ctr">
              <a:lnSpc>
                <a:spcPct val="100000"/>
              </a:lnSpc>
              <a:spcBef>
                <a:spcPts val="105"/>
              </a:spcBef>
            </a:pPr>
            <a:r>
              <a:rPr lang="en-US" sz="3200" dirty="0" smtClean="0">
                <a:ln w="18415" cmpd="sng">
                  <a:solidFill>
                    <a:sysClr val="windowText" lastClr="000000"/>
                  </a:solidFill>
                  <a:prstDash val="solid"/>
                </a:ln>
                <a:solidFill>
                  <a:sysClr val="windowText" lastClr="000000"/>
                </a:solidFill>
                <a:effectLst>
                  <a:glow rad="139700">
                    <a:schemeClr val="bg1">
                      <a:alpha val="40000"/>
                    </a:schemeClr>
                  </a:glow>
                  <a:outerShdw blurRad="63500" dir="3600000" algn="tl" rotWithShape="0">
                    <a:srgbClr val="000000">
                      <a:alpha val="70000"/>
                    </a:srgbClr>
                  </a:outerShdw>
                </a:effectLst>
                <a:latin typeface="Cambria"/>
                <a:cs typeface="Cambria"/>
              </a:rPr>
              <a:t>VELLORE INSTITUTE OF TECHNOLOGY, VELLORE</a:t>
            </a:r>
            <a:endParaRPr sz="3200">
              <a:ln w="18415" cmpd="sng">
                <a:solidFill>
                  <a:sysClr val="windowText" lastClr="000000"/>
                </a:solidFill>
                <a:prstDash val="solid"/>
              </a:ln>
              <a:solidFill>
                <a:sysClr val="windowText" lastClr="000000"/>
              </a:solidFill>
              <a:effectLst>
                <a:glow rad="139700">
                  <a:schemeClr val="bg1">
                    <a:alpha val="40000"/>
                  </a:schemeClr>
                </a:glow>
                <a:outerShdw blurRad="63500" dir="3600000" algn="tl" rotWithShape="0">
                  <a:srgbClr val="000000">
                    <a:alpha val="70000"/>
                  </a:srgbClr>
                </a:outerShdw>
              </a:effectLst>
              <a:latin typeface="Cambria"/>
              <a:cs typeface="Cambria"/>
            </a:endParaRPr>
          </a:p>
        </p:txBody>
      </p:sp>
      <p:sp>
        <p:nvSpPr>
          <p:cNvPr id="22" name="TextBox 21"/>
          <p:cNvSpPr txBox="1"/>
          <p:nvPr/>
        </p:nvSpPr>
        <p:spPr>
          <a:xfrm>
            <a:off x="10515600" y="6488668"/>
            <a:ext cx="301686" cy="369332"/>
          </a:xfrm>
          <a:prstGeom prst="rect">
            <a:avLst/>
          </a:prstGeom>
          <a:noFill/>
        </p:spPr>
        <p:txBody>
          <a:bodyPr wrap="none" rtlCol="0">
            <a:spAutoFit/>
          </a:bodyPr>
          <a:lstStyle/>
          <a:p>
            <a:r>
              <a:rPr lang="en-US" dirty="0" smtClean="0"/>
              <a:t>2</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602994" y="258825"/>
            <a:ext cx="8986011" cy="523220"/>
          </a:xfrm>
        </p:spPr>
        <p:txBody>
          <a:bodyPr/>
          <a:lstStyle/>
          <a:p>
            <a:pPr algn="ctr"/>
            <a:r>
              <a:rPr lang="en-US" dirty="0" smtClean="0"/>
              <a:t>KAGGLE</a:t>
            </a:r>
            <a:endParaRPr lang="en-US" dirty="0"/>
          </a:p>
        </p:txBody>
      </p:sp>
      <p:sp>
        <p:nvSpPr>
          <p:cNvPr id="8" name="object 3"/>
          <p:cNvSpPr/>
          <p:nvPr/>
        </p:nvSpPr>
        <p:spPr>
          <a:xfrm>
            <a:off x="1551432" y="1485900"/>
            <a:ext cx="9089136" cy="4152900"/>
          </a:xfrm>
          <a:prstGeom prst="rect">
            <a:avLst/>
          </a:prstGeom>
          <a:blipFill>
            <a:blip r:embed="rId2" cstate="print"/>
            <a:stretch>
              <a:fillRect/>
            </a:stretch>
          </a:blipFill>
          <a:ln>
            <a:solidFill>
              <a:schemeClr val="tx1"/>
            </a:solidFill>
          </a:ln>
        </p:spPr>
        <p:txBody>
          <a:bodyPr wrap="square" lIns="0" tIns="0" rIns="0" bIns="0" rtlCol="0"/>
          <a:lstStyle/>
          <a:p>
            <a:endParaRPr/>
          </a:p>
        </p:txBody>
      </p:sp>
      <p:sp>
        <p:nvSpPr>
          <p:cNvPr id="9" name="TextBox 8"/>
          <p:cNvSpPr txBox="1"/>
          <p:nvPr/>
        </p:nvSpPr>
        <p:spPr>
          <a:xfrm>
            <a:off x="10591800" y="6553200"/>
            <a:ext cx="418704" cy="369332"/>
          </a:xfrm>
          <a:prstGeom prst="rect">
            <a:avLst/>
          </a:prstGeom>
          <a:noFill/>
        </p:spPr>
        <p:txBody>
          <a:bodyPr wrap="none" rtlCol="0">
            <a:spAutoFit/>
          </a:bodyPr>
          <a:lstStyle/>
          <a:p>
            <a:r>
              <a:rPr lang="en-US" dirty="0" smtClean="0"/>
              <a:t>18</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23220"/>
          </a:xfrm>
        </p:spPr>
        <p:txBody>
          <a:bodyPr/>
          <a:lstStyle/>
          <a:p>
            <a:pPr algn="ctr"/>
            <a:r>
              <a:rPr lang="en-US" dirty="0" smtClean="0"/>
              <a:t>SOFTWARE WE USE</a:t>
            </a:r>
            <a:endParaRPr lang="en-US" dirty="0"/>
          </a:p>
        </p:txBody>
      </p:sp>
      <p:sp>
        <p:nvSpPr>
          <p:cNvPr id="4" name="Content Placeholder 2"/>
          <p:cNvSpPr txBox="1">
            <a:spLocks/>
          </p:cNvSpPr>
          <p:nvPr/>
        </p:nvSpPr>
        <p:spPr>
          <a:xfrm>
            <a:off x="1524000" y="1752600"/>
            <a:ext cx="4191000" cy="4525963"/>
          </a:xfrm>
          <a:prstGeom prst="rect">
            <a:avLst/>
          </a:prstGeom>
        </p:spPr>
        <p:txBody>
          <a:bodyPr wrap="square" lIns="0" tIns="0" rIns="0" bIns="0">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1" u="none" strike="noStrike" kern="0" cap="none" spc="0" normalizeH="0" baseline="0" noProof="0" dirty="0" smtClean="0">
                <a:ln>
                  <a:noFill/>
                </a:ln>
                <a:solidFill>
                  <a:schemeClr val="tx1"/>
                </a:solidFill>
                <a:effectLst/>
                <a:uLnTx/>
                <a:uFillTx/>
                <a:latin typeface="Cambria"/>
                <a:ea typeface="+mn-ea"/>
                <a:cs typeface="Cambria"/>
              </a:rPr>
              <a:t>Anaconda</a:t>
            </a:r>
            <a:r>
              <a:rPr kumimoji="0" lang="en-US" sz="2000" b="1" i="0" u="none" strike="noStrike" kern="0" cap="none" spc="0" normalizeH="0" baseline="0" noProof="0" dirty="0" smtClean="0">
                <a:ln>
                  <a:noFill/>
                </a:ln>
                <a:solidFill>
                  <a:schemeClr val="tx1"/>
                </a:solidFill>
                <a:effectLst/>
                <a:uLnTx/>
                <a:uFillTx/>
                <a:latin typeface="Cambria"/>
                <a:ea typeface="+mn-ea"/>
                <a:cs typeface="Cambria"/>
              </a:rPr>
              <a:t> is a free and open-source distribution of the </a:t>
            </a:r>
            <a:r>
              <a:rPr kumimoji="0" lang="en-US" sz="2000" b="1" i="1" u="none" strike="noStrike" kern="0" cap="none" spc="0" normalizeH="0" baseline="0" noProof="0" dirty="0" smtClean="0">
                <a:ln>
                  <a:noFill/>
                </a:ln>
                <a:solidFill>
                  <a:schemeClr val="tx1"/>
                </a:solidFill>
                <a:effectLst/>
                <a:uLnTx/>
                <a:uFillTx/>
                <a:latin typeface="Cambria"/>
                <a:ea typeface="+mn-ea"/>
                <a:cs typeface="Cambria"/>
              </a:rPr>
              <a:t>Python</a:t>
            </a:r>
            <a:r>
              <a:rPr kumimoji="0" lang="en-US" sz="2000" b="1" i="0" u="none" strike="noStrike" kern="0" cap="none" spc="0" normalizeH="0" baseline="0" noProof="0" dirty="0" smtClean="0">
                <a:ln>
                  <a:noFill/>
                </a:ln>
                <a:solidFill>
                  <a:schemeClr val="tx1"/>
                </a:solidFill>
                <a:effectLst/>
                <a:uLnTx/>
                <a:uFillTx/>
                <a:latin typeface="Cambria"/>
                <a:ea typeface="+mn-ea"/>
                <a:cs typeface="Cambria"/>
              </a:rPr>
              <a:t> and R programming languages for scientific computing (data science, machine learning applications, large-scale data processing, predictive analytics, etc.), that aims to simplify package management and deployment.</a:t>
            </a:r>
            <a:endParaRPr kumimoji="0" lang="en-US" sz="2000" b="1" i="0" u="none" strike="noStrike" kern="0" cap="none" spc="0" normalizeH="0" baseline="0" noProof="0" dirty="0">
              <a:ln>
                <a:noFill/>
              </a:ln>
              <a:solidFill>
                <a:schemeClr val="tx1"/>
              </a:solidFill>
              <a:effectLst/>
              <a:uLnTx/>
              <a:uFillTx/>
              <a:latin typeface="Cambria"/>
              <a:ea typeface="+mn-ea"/>
              <a:cs typeface="Cambria"/>
            </a:endParaRPr>
          </a:p>
        </p:txBody>
      </p:sp>
      <p:pic>
        <p:nvPicPr>
          <p:cNvPr id="5" name="Picture 4" descr="8.jpg"/>
          <p:cNvPicPr>
            <a:picLocks noChangeAspect="1"/>
          </p:cNvPicPr>
          <p:nvPr/>
        </p:nvPicPr>
        <p:blipFill>
          <a:blip r:embed="rId2"/>
          <a:stretch>
            <a:fillRect/>
          </a:stretch>
        </p:blipFill>
        <p:spPr>
          <a:xfrm>
            <a:off x="6553200" y="1600200"/>
            <a:ext cx="4953000" cy="48387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523220"/>
          </a:xfrm>
        </p:spPr>
        <p:txBody>
          <a:bodyPr/>
          <a:lstStyle/>
          <a:p>
            <a:pPr algn="ctr"/>
            <a:r>
              <a:rPr lang="en-US" b="1" dirty="0" smtClean="0">
                <a:effectLst>
                  <a:outerShdw blurRad="38100" dist="38100" dir="2700000" algn="tl">
                    <a:srgbClr val="000000">
                      <a:alpha val="43137"/>
                    </a:srgbClr>
                  </a:outerShdw>
                </a:effectLst>
              </a:rPr>
              <a:t>                                SPYDER</a:t>
            </a:r>
            <a:endParaRPr lang="en-US" b="1" dirty="0">
              <a:effectLst>
                <a:outerShdw blurRad="38100" dist="38100" dir="2700000" algn="tl">
                  <a:srgbClr val="000000">
                    <a:alpha val="43137"/>
                  </a:srgbClr>
                </a:outerShdw>
              </a:effectLst>
            </a:endParaRPr>
          </a:p>
        </p:txBody>
      </p:sp>
      <p:sp>
        <p:nvSpPr>
          <p:cNvPr id="5" name="Content Placeholder 2"/>
          <p:cNvSpPr txBox="1">
            <a:spLocks/>
          </p:cNvSpPr>
          <p:nvPr/>
        </p:nvSpPr>
        <p:spPr>
          <a:xfrm>
            <a:off x="1828800" y="1600200"/>
            <a:ext cx="7848600" cy="615553"/>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Cambria"/>
                <a:ea typeface="+mn-ea"/>
                <a:cs typeface="Cambria"/>
              </a:rPr>
              <a:t>SPYDER is an open source cross-platform integrated development environment for scientific programming in the Python language.</a:t>
            </a:r>
            <a:endParaRPr kumimoji="0" lang="en-US" sz="2000" b="1" i="0" u="none" strike="noStrike" kern="0" cap="none" spc="0" normalizeH="0" baseline="0" noProof="0" dirty="0">
              <a:ln>
                <a:noFill/>
              </a:ln>
              <a:solidFill>
                <a:schemeClr val="tx1"/>
              </a:solidFill>
              <a:effectLst/>
              <a:uLnTx/>
              <a:uFillTx/>
              <a:latin typeface="Cambria"/>
              <a:ea typeface="+mn-ea"/>
              <a:cs typeface="Cambria"/>
            </a:endParaRPr>
          </a:p>
        </p:txBody>
      </p:sp>
      <p:pic>
        <p:nvPicPr>
          <p:cNvPr id="6" name="Picture 10" descr="Image result for plus symbol png"/>
          <p:cNvPicPr>
            <a:picLocks noChangeAspect="1" noChangeArrowheads="1"/>
          </p:cNvPicPr>
          <p:nvPr/>
        </p:nvPicPr>
        <p:blipFill>
          <a:blip r:embed="rId2"/>
          <a:srcRect/>
          <a:stretch>
            <a:fillRect/>
          </a:stretch>
        </p:blipFill>
        <p:spPr bwMode="auto">
          <a:xfrm>
            <a:off x="4572000" y="3886200"/>
            <a:ext cx="1905000" cy="1905001"/>
          </a:xfrm>
          <a:prstGeom prst="rect">
            <a:avLst/>
          </a:prstGeom>
          <a:noFill/>
        </p:spPr>
      </p:pic>
      <p:pic>
        <p:nvPicPr>
          <p:cNvPr id="7" name="Picture 14" descr="Image result for python logo png"/>
          <p:cNvPicPr>
            <a:picLocks noChangeAspect="1" noChangeArrowheads="1"/>
          </p:cNvPicPr>
          <p:nvPr/>
        </p:nvPicPr>
        <p:blipFill>
          <a:blip r:embed="rId3"/>
          <a:srcRect/>
          <a:stretch>
            <a:fillRect/>
          </a:stretch>
        </p:blipFill>
        <p:spPr bwMode="auto">
          <a:xfrm>
            <a:off x="7239000" y="3962400"/>
            <a:ext cx="3505200" cy="2590800"/>
          </a:xfrm>
          <a:prstGeom prst="rect">
            <a:avLst/>
          </a:prstGeom>
          <a:noFill/>
        </p:spPr>
      </p:pic>
      <p:pic>
        <p:nvPicPr>
          <p:cNvPr id="8" name="Picture 7" descr="9.png"/>
          <p:cNvPicPr>
            <a:picLocks noChangeAspect="1"/>
          </p:cNvPicPr>
          <p:nvPr/>
        </p:nvPicPr>
        <p:blipFill>
          <a:blip r:embed="rId4" cstate="print"/>
          <a:stretch>
            <a:fillRect/>
          </a:stretch>
        </p:blipFill>
        <p:spPr>
          <a:xfrm>
            <a:off x="381000" y="3657600"/>
            <a:ext cx="3962400" cy="2895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1602994" y="724865"/>
            <a:ext cx="8179434" cy="543560"/>
          </a:xfrm>
          <a:prstGeom prst="rect">
            <a:avLst/>
          </a:prstGeom>
        </p:spPr>
        <p:txBody>
          <a:bodyPr vert="horz" wrap="square" lIns="0" tIns="12065" rIns="0" bIns="0" rtlCol="0">
            <a:spAutoFit/>
          </a:bodyPr>
          <a:lstStyle/>
          <a:p>
            <a:pPr marL="12700" algn="ctr">
              <a:lnSpc>
                <a:spcPct val="100000"/>
              </a:lnSpc>
              <a:spcBef>
                <a:spcPts val="95"/>
              </a:spcBef>
            </a:pPr>
            <a:r>
              <a:rPr lang="en-US" spc="-15" dirty="0" smtClean="0"/>
              <a:t>EXPLORING </a:t>
            </a:r>
            <a:r>
              <a:rPr lang="en-US" spc="-5" dirty="0" smtClean="0"/>
              <a:t>AND </a:t>
            </a:r>
            <a:r>
              <a:rPr lang="en-US" spc="-10" dirty="0" smtClean="0"/>
              <a:t>PREPARING </a:t>
            </a:r>
            <a:r>
              <a:rPr lang="en-US" spc="-5" dirty="0" smtClean="0"/>
              <a:t>THE</a:t>
            </a:r>
            <a:r>
              <a:rPr lang="en-US" spc="25" dirty="0" smtClean="0"/>
              <a:t> </a:t>
            </a:r>
            <a:r>
              <a:rPr lang="en-US" spc="-10" dirty="0" smtClean="0"/>
              <a:t>DATA</a:t>
            </a:r>
            <a:endParaRPr lang="en-US" spc="-10" dirty="0"/>
          </a:p>
        </p:txBody>
      </p:sp>
      <p:sp>
        <p:nvSpPr>
          <p:cNvPr id="54" name="object 54"/>
          <p:cNvSpPr txBox="1"/>
          <p:nvPr/>
        </p:nvSpPr>
        <p:spPr>
          <a:xfrm>
            <a:off x="1653285" y="1511553"/>
            <a:ext cx="8797290" cy="321242"/>
          </a:xfrm>
          <a:prstGeom prst="rect">
            <a:avLst/>
          </a:prstGeom>
        </p:spPr>
        <p:txBody>
          <a:bodyPr vert="horz" wrap="square" lIns="0" tIns="13335" rIns="0" bIns="0" rtlCol="0">
            <a:spAutoFit/>
          </a:bodyPr>
          <a:lstStyle/>
          <a:p>
            <a:pPr marL="12700" algn="ctr">
              <a:lnSpc>
                <a:spcPct val="100000"/>
              </a:lnSpc>
              <a:spcBef>
                <a:spcPts val="105"/>
              </a:spcBef>
            </a:pPr>
            <a:r>
              <a:rPr sz="2000" spc="-5" dirty="0">
                <a:latin typeface="Cambria"/>
                <a:cs typeface="Cambria"/>
              </a:rPr>
              <a:t>Importing </a:t>
            </a:r>
            <a:r>
              <a:rPr sz="2000" dirty="0">
                <a:latin typeface="Cambria"/>
                <a:cs typeface="Cambria"/>
              </a:rPr>
              <a:t>the data set </a:t>
            </a:r>
            <a:r>
              <a:rPr sz="2000" spc="-5">
                <a:latin typeface="Cambria"/>
                <a:cs typeface="Cambria"/>
              </a:rPr>
              <a:t>in </a:t>
            </a:r>
            <a:r>
              <a:rPr lang="en-US" sz="2000" spc="-5" dirty="0" smtClean="0">
                <a:latin typeface="Cambria"/>
                <a:cs typeface="Cambria"/>
              </a:rPr>
              <a:t>SPYDER</a:t>
            </a:r>
            <a:endParaRPr sz="2000">
              <a:latin typeface="Cambria"/>
              <a:cs typeface="Cambria"/>
            </a:endParaRPr>
          </a:p>
        </p:txBody>
      </p:sp>
      <p:sp>
        <p:nvSpPr>
          <p:cNvPr id="59" name="object 59"/>
          <p:cNvSpPr txBox="1">
            <a:spLocks noGrp="1"/>
          </p:cNvSpPr>
          <p:nvPr>
            <p:ph type="ftr" sz="quarter" idx="5"/>
          </p:nvPr>
        </p:nvSpPr>
        <p:spPr>
          <a:xfrm>
            <a:off x="1601468" y="6620937"/>
            <a:ext cx="21323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60" name="object 60"/>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23</a:t>
            </a:fld>
            <a:endParaRPr dirty="0"/>
          </a:p>
        </p:txBody>
      </p:sp>
      <p:pic>
        <p:nvPicPr>
          <p:cNvPr id="1026" name="Picture 2"/>
          <p:cNvPicPr>
            <a:picLocks noChangeAspect="1" noChangeArrowheads="1"/>
          </p:cNvPicPr>
          <p:nvPr/>
        </p:nvPicPr>
        <p:blipFill>
          <a:blip r:embed="rId2"/>
          <a:srcRect/>
          <a:stretch>
            <a:fillRect/>
          </a:stretch>
        </p:blipFill>
        <p:spPr bwMode="auto">
          <a:xfrm>
            <a:off x="3810000" y="3048000"/>
            <a:ext cx="4495799" cy="20114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122" name="Picture 2"/>
          <p:cNvPicPr>
            <a:picLocks noChangeAspect="1" noChangeArrowheads="1"/>
          </p:cNvPicPr>
          <p:nvPr/>
        </p:nvPicPr>
        <p:blipFill>
          <a:blip r:embed="rId3"/>
          <a:srcRect/>
          <a:stretch>
            <a:fillRect/>
          </a:stretch>
        </p:blipFill>
        <p:spPr bwMode="auto">
          <a:xfrm>
            <a:off x="3886200" y="2286000"/>
            <a:ext cx="4267200" cy="390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1602994" y="724865"/>
            <a:ext cx="8179434" cy="543560"/>
          </a:xfrm>
          <a:prstGeom prst="rect">
            <a:avLst/>
          </a:prstGeom>
        </p:spPr>
        <p:txBody>
          <a:bodyPr vert="horz" wrap="square" lIns="0" tIns="12065" rIns="0" bIns="0" rtlCol="0">
            <a:spAutoFit/>
          </a:bodyPr>
          <a:lstStyle/>
          <a:p>
            <a:pPr marL="12700" algn="ctr">
              <a:lnSpc>
                <a:spcPct val="100000"/>
              </a:lnSpc>
              <a:spcBef>
                <a:spcPts val="95"/>
              </a:spcBef>
            </a:pPr>
            <a:r>
              <a:rPr lang="en-US" spc="-15" dirty="0" smtClean="0"/>
              <a:t> PLOT VISUALIZATION OF DIAGNOSIS</a:t>
            </a:r>
            <a:endParaRPr lang="en-US" spc="-10" dirty="0"/>
          </a:p>
        </p:txBody>
      </p:sp>
      <p:sp>
        <p:nvSpPr>
          <p:cNvPr id="54" name="object 54"/>
          <p:cNvSpPr txBox="1"/>
          <p:nvPr/>
        </p:nvSpPr>
        <p:spPr>
          <a:xfrm>
            <a:off x="1653285" y="1511553"/>
            <a:ext cx="8797290" cy="321242"/>
          </a:xfrm>
          <a:prstGeom prst="rect">
            <a:avLst/>
          </a:prstGeom>
        </p:spPr>
        <p:txBody>
          <a:bodyPr vert="horz" wrap="square" lIns="0" tIns="13335" rIns="0" bIns="0" rtlCol="0">
            <a:spAutoFit/>
          </a:bodyPr>
          <a:lstStyle/>
          <a:p>
            <a:pPr marL="12700">
              <a:lnSpc>
                <a:spcPct val="100000"/>
              </a:lnSpc>
            </a:pPr>
            <a:r>
              <a:rPr sz="2000" smtClean="0">
                <a:latin typeface="Cambria"/>
                <a:cs typeface="Cambria"/>
              </a:rPr>
              <a:t>The </a:t>
            </a:r>
            <a:r>
              <a:rPr sz="2000" spc="-5" dirty="0">
                <a:latin typeface="Cambria"/>
                <a:cs typeface="Cambria"/>
              </a:rPr>
              <a:t>table( </a:t>
            </a:r>
            <a:r>
              <a:rPr sz="2000" dirty="0">
                <a:latin typeface="Cambria"/>
                <a:cs typeface="Cambria"/>
              </a:rPr>
              <a:t>) output </a:t>
            </a:r>
            <a:r>
              <a:rPr sz="2000" spc="-5" dirty="0">
                <a:latin typeface="Cambria"/>
                <a:cs typeface="Cambria"/>
              </a:rPr>
              <a:t>indicates </a:t>
            </a:r>
            <a:r>
              <a:rPr sz="2000" dirty="0">
                <a:latin typeface="Cambria"/>
                <a:cs typeface="Cambria"/>
              </a:rPr>
              <a:t>that </a:t>
            </a:r>
            <a:r>
              <a:rPr sz="2000" spc="-5" dirty="0">
                <a:latin typeface="Cambria"/>
                <a:cs typeface="Cambria"/>
              </a:rPr>
              <a:t>357 </a:t>
            </a:r>
            <a:r>
              <a:rPr sz="2000" dirty="0">
                <a:latin typeface="Cambria"/>
                <a:cs typeface="Cambria"/>
              </a:rPr>
              <a:t>masses </a:t>
            </a:r>
            <a:r>
              <a:rPr sz="2000" spc="-10" dirty="0">
                <a:latin typeface="Cambria"/>
                <a:cs typeface="Cambria"/>
              </a:rPr>
              <a:t>are </a:t>
            </a:r>
            <a:r>
              <a:rPr sz="2000" spc="-5" dirty="0">
                <a:latin typeface="Cambria"/>
                <a:cs typeface="Cambria"/>
              </a:rPr>
              <a:t>benign </a:t>
            </a:r>
            <a:r>
              <a:rPr sz="2000" spc="-10" dirty="0">
                <a:latin typeface="Cambria"/>
                <a:cs typeface="Cambria"/>
              </a:rPr>
              <a:t>while </a:t>
            </a:r>
            <a:r>
              <a:rPr sz="2000" spc="-5" dirty="0">
                <a:latin typeface="Cambria"/>
                <a:cs typeface="Cambria"/>
              </a:rPr>
              <a:t>212 </a:t>
            </a:r>
            <a:r>
              <a:rPr sz="2000" spc="-10" dirty="0">
                <a:latin typeface="Cambria"/>
                <a:cs typeface="Cambria"/>
              </a:rPr>
              <a:t>are</a:t>
            </a:r>
            <a:r>
              <a:rPr sz="2000" spc="-120" dirty="0">
                <a:latin typeface="Cambria"/>
                <a:cs typeface="Cambria"/>
              </a:rPr>
              <a:t> </a:t>
            </a:r>
            <a:r>
              <a:rPr sz="2000" spc="-5" dirty="0">
                <a:latin typeface="Cambria"/>
                <a:cs typeface="Cambria"/>
              </a:rPr>
              <a:t>malignant</a:t>
            </a:r>
            <a:endParaRPr sz="2000">
              <a:latin typeface="Cambria"/>
              <a:cs typeface="Cambria"/>
            </a:endParaRPr>
          </a:p>
        </p:txBody>
      </p:sp>
      <p:sp>
        <p:nvSpPr>
          <p:cNvPr id="57" name="object 57"/>
          <p:cNvSpPr/>
          <p:nvPr/>
        </p:nvSpPr>
        <p:spPr>
          <a:xfrm>
            <a:off x="3733800" y="1981200"/>
            <a:ext cx="4572000" cy="2819400"/>
          </a:xfrm>
          <a:prstGeom prst="rect">
            <a:avLst/>
          </a:prstGeom>
          <a:blipFill>
            <a:blip r:embed="rId2" cstate="print"/>
            <a:stretch>
              <a:fillRect/>
            </a:stretch>
          </a:blipFill>
        </p:spPr>
        <p:txBody>
          <a:bodyPr wrap="square" lIns="0" tIns="0" rIns="0" bIns="0" rtlCol="0"/>
          <a:lstStyle/>
          <a:p>
            <a:endParaRPr/>
          </a:p>
        </p:txBody>
      </p:sp>
      <p:sp>
        <p:nvSpPr>
          <p:cNvPr id="59" name="object 59"/>
          <p:cNvSpPr txBox="1">
            <a:spLocks noGrp="1"/>
          </p:cNvSpPr>
          <p:nvPr>
            <p:ph type="ftr" sz="quarter" idx="5"/>
          </p:nvPr>
        </p:nvSpPr>
        <p:spPr>
          <a:xfrm>
            <a:off x="1601468" y="6620937"/>
            <a:ext cx="21323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60" name="object 60"/>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24</a:t>
            </a:fld>
            <a:endParaRPr dirty="0"/>
          </a:p>
        </p:txBody>
      </p:sp>
      <p:pic>
        <p:nvPicPr>
          <p:cNvPr id="62" name="Picture 61"/>
          <p:cNvPicPr/>
          <p:nvPr/>
        </p:nvPicPr>
        <p:blipFill>
          <a:blip r:embed="rId3"/>
          <a:srcRect/>
          <a:stretch>
            <a:fillRect/>
          </a:stretch>
        </p:blipFill>
        <p:spPr bwMode="auto">
          <a:xfrm>
            <a:off x="3657600" y="4953000"/>
            <a:ext cx="5449283" cy="11384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46"/>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68804" y="812897"/>
                </a:lnTo>
                <a:lnTo>
                  <a:pt x="304260" y="889968"/>
                </a:lnTo>
                <a:lnTo>
                  <a:pt x="420117" y="936202"/>
                </a:lnTo>
                <a:lnTo>
                  <a:pt x="469217" y="951610"/>
                </a:lnTo>
                <a:lnTo>
                  <a:pt x="485092" y="957960"/>
                </a:lnTo>
                <a:lnTo>
                  <a:pt x="503781" y="960473"/>
                </a:lnTo>
                <a:lnTo>
                  <a:pt x="551545" y="963866"/>
                </a:lnTo>
                <a:lnTo>
                  <a:pt x="615930" y="961925"/>
                </a:lnTo>
                <a:lnTo>
                  <a:pt x="684482" y="948435"/>
                </a:lnTo>
                <a:lnTo>
                  <a:pt x="748311" y="915826"/>
                </a:lnTo>
                <a:lnTo>
                  <a:pt x="796115" y="874918"/>
                </a:lnTo>
                <a:lnTo>
                  <a:pt x="826107" y="839940"/>
                </a:lnTo>
                <a:lnTo>
                  <a:pt x="836326" y="825369"/>
                </a:lnTo>
                <a:lnTo>
                  <a:pt x="823329" y="825369"/>
                </a:lnTo>
                <a:lnTo>
                  <a:pt x="790559" y="824737"/>
                </a:lnTo>
                <a:lnTo>
                  <a:pt x="748311" y="821154"/>
                </a:lnTo>
                <a:lnTo>
                  <a:pt x="706707" y="812545"/>
                </a:lnTo>
                <a:lnTo>
                  <a:pt x="859188" y="738933"/>
                </a:lnTo>
                <a:lnTo>
                  <a:pt x="928694" y="654430"/>
                </a:lnTo>
                <a:lnTo>
                  <a:pt x="193881" y="654430"/>
                </a:lnTo>
                <a:lnTo>
                  <a:pt x="19764" y="480567"/>
                </a:lnTo>
                <a:close/>
              </a:path>
              <a:path w="982345" h="963929">
                <a:moveTo>
                  <a:pt x="836501" y="825118"/>
                </a:moveTo>
                <a:lnTo>
                  <a:pt x="823329" y="825369"/>
                </a:lnTo>
                <a:lnTo>
                  <a:pt x="836326" y="825369"/>
                </a:lnTo>
                <a:lnTo>
                  <a:pt x="836501" y="825118"/>
                </a:lnTo>
                <a:close/>
              </a:path>
              <a:path w="982345" h="963929">
                <a:moveTo>
                  <a:pt x="212931" y="85343"/>
                </a:moveTo>
                <a:lnTo>
                  <a:pt x="167497" y="130724"/>
                </a:lnTo>
                <a:lnTo>
                  <a:pt x="133810" y="183387"/>
                </a:lnTo>
                <a:lnTo>
                  <a:pt x="104459" y="326318"/>
                </a:lnTo>
                <a:lnTo>
                  <a:pt x="129423" y="480567"/>
                </a:lnTo>
                <a:lnTo>
                  <a:pt x="171582" y="603940"/>
                </a:lnTo>
                <a:lnTo>
                  <a:pt x="193881" y="654430"/>
                </a:lnTo>
                <a:lnTo>
                  <a:pt x="928694" y="654430"/>
                </a:lnTo>
                <a:lnTo>
                  <a:pt x="941673" y="638651"/>
                </a:lnTo>
                <a:lnTo>
                  <a:pt x="975508" y="550227"/>
                </a:lnTo>
                <a:lnTo>
                  <a:pt x="976065" y="546988"/>
                </a:lnTo>
                <a:lnTo>
                  <a:pt x="614886" y="546988"/>
                </a:lnTo>
                <a:lnTo>
                  <a:pt x="686659" y="379349"/>
                </a:lnTo>
                <a:lnTo>
                  <a:pt x="358473" y="379349"/>
                </a:lnTo>
                <a:lnTo>
                  <a:pt x="310389" y="297406"/>
                </a:lnTo>
                <a:lnTo>
                  <a:pt x="263175" y="200342"/>
                </a:lnTo>
                <a:lnTo>
                  <a:pt x="227224" y="119280"/>
                </a:lnTo>
                <a:lnTo>
                  <a:pt x="212931" y="85343"/>
                </a:lnTo>
                <a:close/>
              </a:path>
              <a:path w="982345" h="963929">
                <a:moveTo>
                  <a:pt x="982043" y="512190"/>
                </a:moveTo>
                <a:lnTo>
                  <a:pt x="614886" y="546988"/>
                </a:lnTo>
                <a:lnTo>
                  <a:pt x="976065"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47" name="object 47"/>
          <p:cNvSpPr/>
          <p:nvPr/>
        </p:nvSpPr>
        <p:spPr>
          <a:xfrm>
            <a:off x="10890504" y="3037332"/>
            <a:ext cx="870585" cy="840105"/>
          </a:xfrm>
          <a:custGeom>
            <a:avLst/>
            <a:gdLst/>
            <a:ahLst/>
            <a:cxnLst/>
            <a:rect l="l" t="t" r="r" b="b"/>
            <a:pathLst>
              <a:path w="870584" h="840104">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373941" y="816929"/>
                </a:lnTo>
                <a:lnTo>
                  <a:pt x="484901" y="839644"/>
                </a:lnTo>
                <a:lnTo>
                  <a:pt x="608935" y="839856"/>
                </a:lnTo>
                <a:lnTo>
                  <a:pt x="696214" y="786764"/>
                </a:lnTo>
                <a:lnTo>
                  <a:pt x="631263" y="785014"/>
                </a:lnTo>
                <a:lnTo>
                  <a:pt x="577897" y="765809"/>
                </a:lnTo>
                <a:lnTo>
                  <a:pt x="541748" y="743652"/>
                </a:lnTo>
                <a:lnTo>
                  <a:pt x="528447" y="733043"/>
                </a:lnTo>
                <a:lnTo>
                  <a:pt x="574274" y="716843"/>
                </a:lnTo>
                <a:lnTo>
                  <a:pt x="679132" y="669829"/>
                </a:lnTo>
                <a:lnTo>
                  <a:pt x="751358" y="622426"/>
                </a:lnTo>
                <a:lnTo>
                  <a:pt x="180340" y="622426"/>
                </a:lnTo>
                <a:lnTo>
                  <a:pt x="127248" y="609472"/>
                </a:lnTo>
                <a:lnTo>
                  <a:pt x="80692" y="582898"/>
                </a:lnTo>
                <a:lnTo>
                  <a:pt x="38875" y="546846"/>
                </a:lnTo>
                <a:lnTo>
                  <a:pt x="0" y="505459"/>
                </a:lnTo>
                <a:close/>
              </a:path>
              <a:path w="870584" h="840104">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51358" y="622426"/>
                </a:lnTo>
                <a:lnTo>
                  <a:pt x="794087" y="594383"/>
                </a:lnTo>
                <a:lnTo>
                  <a:pt x="851250" y="518159"/>
                </a:lnTo>
                <a:lnTo>
                  <a:pt x="499999" y="518159"/>
                </a:lnTo>
                <a:lnTo>
                  <a:pt x="519380" y="462968"/>
                </a:lnTo>
                <a:lnTo>
                  <a:pt x="544650" y="394969"/>
                </a:lnTo>
                <a:lnTo>
                  <a:pt x="306959" y="394969"/>
                </a:lnTo>
                <a:lnTo>
                  <a:pt x="276409" y="367989"/>
                </a:lnTo>
                <a:lnTo>
                  <a:pt x="245367" y="327802"/>
                </a:lnTo>
                <a:lnTo>
                  <a:pt x="215459" y="278870"/>
                </a:lnTo>
                <a:lnTo>
                  <a:pt x="188048" y="225231"/>
                </a:lnTo>
                <a:lnTo>
                  <a:pt x="164674" y="171205"/>
                </a:lnTo>
                <a:lnTo>
                  <a:pt x="146832" y="121043"/>
                </a:lnTo>
                <a:lnTo>
                  <a:pt x="136017" y="78993"/>
                </a:lnTo>
                <a:close/>
              </a:path>
              <a:path w="870584" h="840104">
                <a:moveTo>
                  <a:pt x="870203" y="492887"/>
                </a:moveTo>
                <a:lnTo>
                  <a:pt x="760281" y="506158"/>
                </a:lnTo>
                <a:lnTo>
                  <a:pt x="638810" y="513810"/>
                </a:lnTo>
                <a:lnTo>
                  <a:pt x="540484" y="517318"/>
                </a:lnTo>
                <a:lnTo>
                  <a:pt x="499999" y="518159"/>
                </a:lnTo>
                <a:lnTo>
                  <a:pt x="851250" y="518159"/>
                </a:lnTo>
                <a:lnTo>
                  <a:pt x="870203" y="492887"/>
                </a:lnTo>
                <a:close/>
              </a:path>
              <a:path w="870584" h="840104">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4650" y="394969"/>
                </a:lnTo>
                <a:lnTo>
                  <a:pt x="569610" y="327802"/>
                </a:lnTo>
                <a:lnTo>
                  <a:pt x="638819" y="158275"/>
                </a:lnTo>
                <a:lnTo>
                  <a:pt x="715137" y="0"/>
                </a:lnTo>
                <a:close/>
              </a:path>
            </a:pathLst>
          </a:custGeom>
          <a:solidFill>
            <a:srgbClr val="AEAE51"/>
          </a:solidFill>
        </p:spPr>
        <p:txBody>
          <a:bodyPr wrap="square" lIns="0" tIns="0" rIns="0" bIns="0" rtlCol="0"/>
          <a:lstStyle/>
          <a:p>
            <a:endParaRPr/>
          </a:p>
        </p:txBody>
      </p:sp>
      <p:sp>
        <p:nvSpPr>
          <p:cNvPr id="49" name="object 49"/>
          <p:cNvSpPr/>
          <p:nvPr/>
        </p:nvSpPr>
        <p:spPr>
          <a:xfrm>
            <a:off x="11035538" y="3279647"/>
            <a:ext cx="164465" cy="376555"/>
          </a:xfrm>
          <a:custGeom>
            <a:avLst/>
            <a:gdLst/>
            <a:ahLst/>
            <a:cxnLst/>
            <a:rect l="l" t="t" r="r" b="b"/>
            <a:pathLst>
              <a:path w="164465" h="376554">
                <a:moveTo>
                  <a:pt x="0" y="0"/>
                </a:moveTo>
                <a:lnTo>
                  <a:pt x="5066" y="58092"/>
                </a:lnTo>
                <a:lnTo>
                  <a:pt x="14496" y="103236"/>
                </a:lnTo>
                <a:lnTo>
                  <a:pt x="28454" y="154392"/>
                </a:lnTo>
                <a:lnTo>
                  <a:pt x="46888" y="208018"/>
                </a:lnTo>
                <a:lnTo>
                  <a:pt x="69746" y="260575"/>
                </a:lnTo>
                <a:lnTo>
                  <a:pt x="96975" y="308523"/>
                </a:lnTo>
                <a:lnTo>
                  <a:pt x="128523" y="348320"/>
                </a:lnTo>
                <a:lnTo>
                  <a:pt x="164337" y="376427"/>
                </a:lnTo>
                <a:lnTo>
                  <a:pt x="145768" y="356758"/>
                </a:lnTo>
                <a:lnTo>
                  <a:pt x="101123" y="292608"/>
                </a:lnTo>
                <a:lnTo>
                  <a:pt x="47001" y="176260"/>
                </a:lnTo>
                <a:lnTo>
                  <a:pt x="0" y="0"/>
                </a:lnTo>
                <a:close/>
              </a:path>
            </a:pathLst>
          </a:custGeom>
          <a:solidFill>
            <a:srgbClr val="6F8638"/>
          </a:solidFill>
        </p:spPr>
        <p:txBody>
          <a:bodyPr wrap="square" lIns="0" tIns="0" rIns="0" bIns="0" rtlCol="0"/>
          <a:lstStyle/>
          <a:p>
            <a:endParaRPr/>
          </a:p>
        </p:txBody>
      </p:sp>
      <p:sp>
        <p:nvSpPr>
          <p:cNvPr id="50" name="object 50"/>
          <p:cNvSpPr/>
          <p:nvPr/>
        </p:nvSpPr>
        <p:spPr>
          <a:xfrm>
            <a:off x="10940795" y="3634740"/>
            <a:ext cx="217931" cy="126111"/>
          </a:xfrm>
          <a:prstGeom prst="rect">
            <a:avLst/>
          </a:prstGeom>
          <a:blipFill>
            <a:blip r:embed="rId2" cstate="print"/>
            <a:stretch>
              <a:fillRect/>
            </a:stretch>
          </a:blipFill>
        </p:spPr>
        <p:txBody>
          <a:bodyPr wrap="square" lIns="0" tIns="0" rIns="0" bIns="0" rtlCol="0"/>
          <a:lstStyle/>
          <a:p>
            <a:endParaRPr/>
          </a:p>
        </p:txBody>
      </p:sp>
      <p:sp>
        <p:nvSpPr>
          <p:cNvPr id="53" name="object 53"/>
          <p:cNvSpPr txBox="1">
            <a:spLocks noGrp="1"/>
          </p:cNvSpPr>
          <p:nvPr>
            <p:ph type="title"/>
          </p:nvPr>
        </p:nvSpPr>
        <p:spPr>
          <a:xfrm>
            <a:off x="1143001" y="724865"/>
            <a:ext cx="8458200" cy="535403"/>
          </a:xfrm>
          <a:prstGeom prst="rect">
            <a:avLst/>
          </a:prstGeom>
        </p:spPr>
        <p:txBody>
          <a:bodyPr vert="horz" wrap="square" lIns="0" tIns="12065" rIns="0" bIns="0" rtlCol="0">
            <a:spAutoFit/>
          </a:bodyPr>
          <a:lstStyle/>
          <a:p>
            <a:pPr marL="12700" algn="ctr">
              <a:lnSpc>
                <a:spcPct val="100000"/>
              </a:lnSpc>
              <a:spcBef>
                <a:spcPts val="95"/>
              </a:spcBef>
            </a:pPr>
            <a:r>
              <a:rPr lang="en-US" spc="-10" dirty="0" smtClean="0"/>
              <a:t>HISTOGRAM PLOT OF DATASET</a:t>
            </a:r>
            <a:r>
              <a:rPr spc="-10" smtClean="0"/>
              <a:t> </a:t>
            </a:r>
            <a:endParaRPr spc="-10" dirty="0"/>
          </a:p>
        </p:txBody>
      </p:sp>
      <p:sp>
        <p:nvSpPr>
          <p:cNvPr id="55" name="object 55"/>
          <p:cNvSpPr txBox="1"/>
          <p:nvPr/>
        </p:nvSpPr>
        <p:spPr>
          <a:xfrm>
            <a:off x="7620000" y="2362200"/>
            <a:ext cx="4419600" cy="2462213"/>
          </a:xfrm>
          <a:prstGeom prst="rect">
            <a:avLst/>
          </a:prstGeom>
          <a:solidFill>
            <a:srgbClr val="FFFFFF"/>
          </a:solidFill>
          <a:ln w="12192">
            <a:solidFill>
              <a:srgbClr val="9EDFF8"/>
            </a:solidFill>
          </a:ln>
        </p:spPr>
        <p:txBody>
          <a:bodyPr vert="horz" wrap="square" lIns="0" tIns="0" rIns="0" bIns="0" rtlCol="0">
            <a:spAutoFit/>
          </a:bodyPr>
          <a:lstStyle/>
          <a:p>
            <a:pPr>
              <a:lnSpc>
                <a:spcPct val="100000"/>
              </a:lnSpc>
              <a:spcBef>
                <a:spcPts val="5"/>
              </a:spcBef>
            </a:pPr>
            <a:r>
              <a:rPr lang="en-US" sz="2000" dirty="0" smtClean="0">
                <a:latin typeface="Times New Roman"/>
                <a:cs typeface="Times New Roman"/>
              </a:rPr>
              <a:t>FREQUENCY DISTRIBUTION OF MALGNANT AND BENGIN. </a:t>
            </a:r>
            <a:r>
              <a:rPr lang="en-US" sz="2000" dirty="0" smtClean="0"/>
              <a:t>Visualization of data is an imperative aspect of data science. It helps to understand data and also to explain the data to another person. Python has several interesting visualization libraries such as </a:t>
            </a:r>
            <a:r>
              <a:rPr lang="en-US" sz="2000" dirty="0" err="1" smtClean="0"/>
              <a:t>Matplotlib</a:t>
            </a:r>
            <a:r>
              <a:rPr lang="en-US" sz="2000" dirty="0" smtClean="0"/>
              <a:t>, </a:t>
            </a:r>
            <a:r>
              <a:rPr lang="en-US" sz="2000" dirty="0" err="1" smtClean="0"/>
              <a:t>Seaborn</a:t>
            </a:r>
            <a:r>
              <a:rPr lang="en-US" sz="2000" dirty="0" smtClean="0"/>
              <a:t> etc.</a:t>
            </a:r>
            <a:endParaRPr sz="2000">
              <a:latin typeface="Cambria"/>
              <a:cs typeface="Cambria"/>
            </a:endParaRPr>
          </a:p>
        </p:txBody>
      </p:sp>
      <p:sp>
        <p:nvSpPr>
          <p:cNvPr id="57" name="object 57"/>
          <p:cNvSpPr txBox="1">
            <a:spLocks noGrp="1"/>
          </p:cNvSpPr>
          <p:nvPr>
            <p:ph type="ftr" sz="quarter" idx="5"/>
          </p:nvPr>
        </p:nvSpPr>
        <p:spPr>
          <a:xfrm>
            <a:off x="1601468" y="6620937"/>
            <a:ext cx="2132331" cy="374461"/>
          </a:xfrm>
          <a:prstGeom prst="rect">
            <a:avLst/>
          </a:prstGeom>
        </p:spPr>
        <p:txBody>
          <a:bodyPr vert="horz" wrap="square" lIns="0" tIns="5080" rIns="0" bIns="0" rtlCol="0">
            <a:spAutoFit/>
          </a:bodyPr>
          <a:lstStyle/>
          <a:p>
            <a:pPr marL="12700">
              <a:spcBef>
                <a:spcPts val="40"/>
              </a:spcBef>
            </a:pPr>
            <a:r>
              <a:rPr lang="en-US" spc="-5" dirty="0" smtClean="0"/>
              <a:t>BREAST CANCER PREDICTION</a:t>
            </a:r>
          </a:p>
          <a:p>
            <a:pPr marL="12700">
              <a:lnSpc>
                <a:spcPct val="100000"/>
              </a:lnSpc>
              <a:spcBef>
                <a:spcPts val="40"/>
              </a:spcBef>
            </a:pPr>
            <a:endParaRPr spc="-5" dirty="0"/>
          </a:p>
        </p:txBody>
      </p:sp>
      <p:sp>
        <p:nvSpPr>
          <p:cNvPr id="58" name="object 58"/>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25</a:t>
            </a:fld>
            <a:endParaRPr dirty="0"/>
          </a:p>
        </p:txBody>
      </p:sp>
      <p:pic>
        <p:nvPicPr>
          <p:cNvPr id="59" name="Picture 58"/>
          <p:cNvPicPr/>
          <p:nvPr/>
        </p:nvPicPr>
        <p:blipFill>
          <a:blip r:embed="rId3"/>
          <a:srcRect/>
          <a:stretch>
            <a:fillRect/>
          </a:stretch>
        </p:blipFill>
        <p:spPr bwMode="auto">
          <a:xfrm>
            <a:off x="609600" y="1600200"/>
            <a:ext cx="69342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602994" y="258825"/>
            <a:ext cx="8986011" cy="1046440"/>
          </a:xfrm>
        </p:spPr>
        <p:txBody>
          <a:bodyPr/>
          <a:lstStyle/>
          <a:p>
            <a:pPr algn="ctr"/>
            <a:r>
              <a:rPr lang="en-US" dirty="0" smtClean="0"/>
              <a:t>NULL VALUES CLEANING DATSET</a:t>
            </a:r>
            <a:br>
              <a:rPr lang="en-US" dirty="0" smtClean="0"/>
            </a:br>
            <a:r>
              <a:rPr lang="en-US" dirty="0" smtClean="0"/>
              <a:t>DESCRIBE  DATSET</a:t>
            </a:r>
            <a:endParaRPr lang="en-US" dirty="0"/>
          </a:p>
        </p:txBody>
      </p:sp>
      <p:pic>
        <p:nvPicPr>
          <p:cNvPr id="12" name="Picture 2"/>
          <p:cNvPicPr>
            <a:picLocks noChangeAspect="1" noChangeArrowheads="1"/>
          </p:cNvPicPr>
          <p:nvPr/>
        </p:nvPicPr>
        <p:blipFill>
          <a:blip r:embed="rId2"/>
          <a:srcRect/>
          <a:stretch>
            <a:fillRect/>
          </a:stretch>
        </p:blipFill>
        <p:spPr bwMode="auto">
          <a:xfrm>
            <a:off x="1066800" y="2057400"/>
            <a:ext cx="3886200" cy="2438400"/>
          </a:xfrm>
          <a:prstGeom prst="rect">
            <a:avLst/>
          </a:prstGeom>
          <a:noFill/>
          <a:ln w="9525">
            <a:noFill/>
            <a:miter lim="800000"/>
            <a:headEnd/>
            <a:tailEnd/>
          </a:ln>
          <a:effectLst/>
        </p:spPr>
      </p:pic>
      <p:pic>
        <p:nvPicPr>
          <p:cNvPr id="13" name="Picture 4"/>
          <p:cNvPicPr>
            <a:picLocks noChangeAspect="1" noChangeArrowheads="1"/>
          </p:cNvPicPr>
          <p:nvPr/>
        </p:nvPicPr>
        <p:blipFill>
          <a:blip r:embed="rId3"/>
          <a:srcRect/>
          <a:stretch>
            <a:fillRect/>
          </a:stretch>
        </p:blipFill>
        <p:spPr bwMode="auto">
          <a:xfrm>
            <a:off x="5867400" y="2057400"/>
            <a:ext cx="3981450" cy="3695700"/>
          </a:xfrm>
          <a:prstGeom prst="rect">
            <a:avLst/>
          </a:prstGeom>
          <a:noFill/>
          <a:ln w="9525">
            <a:noFill/>
            <a:miter lim="800000"/>
            <a:headEnd/>
            <a:tailEnd/>
          </a:ln>
          <a:effectLst/>
        </p:spPr>
      </p:pic>
      <p:sp>
        <p:nvSpPr>
          <p:cNvPr id="14" name="TextBox 13"/>
          <p:cNvSpPr txBox="1"/>
          <p:nvPr/>
        </p:nvSpPr>
        <p:spPr>
          <a:xfrm>
            <a:off x="10515600" y="6629400"/>
            <a:ext cx="418704" cy="369332"/>
          </a:xfrm>
          <a:prstGeom prst="rect">
            <a:avLst/>
          </a:prstGeom>
          <a:noFill/>
        </p:spPr>
        <p:txBody>
          <a:bodyPr wrap="none" rtlCol="0">
            <a:spAutoFit/>
          </a:bodyPr>
          <a:lstStyle/>
          <a:p>
            <a:r>
              <a:rPr lang="en-US" dirty="0" smtClean="0"/>
              <a:t>21</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3200400" y="228600"/>
            <a:ext cx="6574155" cy="535403"/>
          </a:xfrm>
          <a:prstGeom prst="rect">
            <a:avLst/>
          </a:prstGeom>
        </p:spPr>
        <p:txBody>
          <a:bodyPr vert="horz" wrap="square" lIns="0" tIns="12065" rIns="0" bIns="0" rtlCol="0">
            <a:spAutoFit/>
          </a:bodyPr>
          <a:lstStyle/>
          <a:p>
            <a:pPr marL="12700" algn="ctr">
              <a:lnSpc>
                <a:spcPct val="100000"/>
              </a:lnSpc>
              <a:spcBef>
                <a:spcPts val="95"/>
              </a:spcBef>
            </a:pPr>
            <a:r>
              <a:rPr lang="en-US" spc="-10" dirty="0" smtClean="0"/>
              <a:t> CATEGORICAL  DATA</a:t>
            </a:r>
            <a:endParaRPr spc="-10" dirty="0"/>
          </a:p>
        </p:txBody>
      </p:sp>
      <p:sp>
        <p:nvSpPr>
          <p:cNvPr id="55" name="object 55"/>
          <p:cNvSpPr/>
          <p:nvPr/>
        </p:nvSpPr>
        <p:spPr>
          <a:xfrm>
            <a:off x="1066800" y="3048000"/>
            <a:ext cx="3886327" cy="2788921"/>
          </a:xfrm>
          <a:custGeom>
            <a:avLst/>
            <a:gdLst/>
            <a:ahLst/>
            <a:cxnLst/>
            <a:rect l="l" t="t" r="r" b="b"/>
            <a:pathLst>
              <a:path w="2677795" h="2092960">
                <a:moveTo>
                  <a:pt x="2328926" y="0"/>
                </a:moveTo>
                <a:lnTo>
                  <a:pt x="348741" y="0"/>
                </a:lnTo>
                <a:lnTo>
                  <a:pt x="301408" y="3182"/>
                </a:lnTo>
                <a:lnTo>
                  <a:pt x="256013" y="12453"/>
                </a:lnTo>
                <a:lnTo>
                  <a:pt x="212973" y="27398"/>
                </a:lnTo>
                <a:lnTo>
                  <a:pt x="172701" y="47601"/>
                </a:lnTo>
                <a:lnTo>
                  <a:pt x="135613" y="72648"/>
                </a:lnTo>
                <a:lnTo>
                  <a:pt x="102123" y="102123"/>
                </a:lnTo>
                <a:lnTo>
                  <a:pt x="72648" y="135613"/>
                </a:lnTo>
                <a:lnTo>
                  <a:pt x="47601" y="172701"/>
                </a:lnTo>
                <a:lnTo>
                  <a:pt x="27398" y="212973"/>
                </a:lnTo>
                <a:lnTo>
                  <a:pt x="12453" y="256013"/>
                </a:lnTo>
                <a:lnTo>
                  <a:pt x="3182" y="301408"/>
                </a:lnTo>
                <a:lnTo>
                  <a:pt x="0" y="348742"/>
                </a:lnTo>
                <a:lnTo>
                  <a:pt x="0" y="1743710"/>
                </a:lnTo>
                <a:lnTo>
                  <a:pt x="3182" y="1791043"/>
                </a:lnTo>
                <a:lnTo>
                  <a:pt x="12453" y="1836438"/>
                </a:lnTo>
                <a:lnTo>
                  <a:pt x="27398" y="1879478"/>
                </a:lnTo>
                <a:lnTo>
                  <a:pt x="47601" y="1919750"/>
                </a:lnTo>
                <a:lnTo>
                  <a:pt x="72648" y="1956838"/>
                </a:lnTo>
                <a:lnTo>
                  <a:pt x="102123" y="1990328"/>
                </a:lnTo>
                <a:lnTo>
                  <a:pt x="135613" y="2019803"/>
                </a:lnTo>
                <a:lnTo>
                  <a:pt x="172701" y="2044850"/>
                </a:lnTo>
                <a:lnTo>
                  <a:pt x="212973" y="2065053"/>
                </a:lnTo>
                <a:lnTo>
                  <a:pt x="256013" y="2079998"/>
                </a:lnTo>
                <a:lnTo>
                  <a:pt x="301408" y="2089269"/>
                </a:lnTo>
                <a:lnTo>
                  <a:pt x="348741" y="2092452"/>
                </a:lnTo>
                <a:lnTo>
                  <a:pt x="2328926" y="2092452"/>
                </a:lnTo>
                <a:lnTo>
                  <a:pt x="2376259" y="2089269"/>
                </a:lnTo>
                <a:lnTo>
                  <a:pt x="2421654" y="2079998"/>
                </a:lnTo>
                <a:lnTo>
                  <a:pt x="2464694" y="2065053"/>
                </a:lnTo>
                <a:lnTo>
                  <a:pt x="2504966" y="2044850"/>
                </a:lnTo>
                <a:lnTo>
                  <a:pt x="2542054" y="2019803"/>
                </a:lnTo>
                <a:lnTo>
                  <a:pt x="2575544" y="1990328"/>
                </a:lnTo>
                <a:lnTo>
                  <a:pt x="2605019" y="1956838"/>
                </a:lnTo>
                <a:lnTo>
                  <a:pt x="2630066" y="1919750"/>
                </a:lnTo>
                <a:lnTo>
                  <a:pt x="2650269" y="1879478"/>
                </a:lnTo>
                <a:lnTo>
                  <a:pt x="2665214" y="1836438"/>
                </a:lnTo>
                <a:lnTo>
                  <a:pt x="2674485" y="1791043"/>
                </a:lnTo>
                <a:lnTo>
                  <a:pt x="2677667" y="1743710"/>
                </a:lnTo>
                <a:lnTo>
                  <a:pt x="2677667" y="348742"/>
                </a:lnTo>
                <a:lnTo>
                  <a:pt x="2674485" y="301408"/>
                </a:lnTo>
                <a:lnTo>
                  <a:pt x="2665214" y="256013"/>
                </a:lnTo>
                <a:lnTo>
                  <a:pt x="2650269" y="212973"/>
                </a:lnTo>
                <a:lnTo>
                  <a:pt x="2630066" y="172701"/>
                </a:lnTo>
                <a:lnTo>
                  <a:pt x="2605019" y="135613"/>
                </a:lnTo>
                <a:lnTo>
                  <a:pt x="2575544" y="102123"/>
                </a:lnTo>
                <a:lnTo>
                  <a:pt x="2542054" y="72648"/>
                </a:lnTo>
                <a:lnTo>
                  <a:pt x="2504966" y="47601"/>
                </a:lnTo>
                <a:lnTo>
                  <a:pt x="2464694" y="27398"/>
                </a:lnTo>
                <a:lnTo>
                  <a:pt x="2421654" y="12453"/>
                </a:lnTo>
                <a:lnTo>
                  <a:pt x="2376259" y="3182"/>
                </a:lnTo>
                <a:lnTo>
                  <a:pt x="2328926" y="0"/>
                </a:lnTo>
                <a:close/>
              </a:path>
            </a:pathLst>
          </a:custGeom>
          <a:solidFill>
            <a:srgbClr val="FFFFFF"/>
          </a:solidFill>
        </p:spPr>
        <p:txBody>
          <a:bodyPr wrap="square" lIns="0" tIns="0" rIns="0" bIns="0" rtlCol="0"/>
          <a:lstStyle/>
          <a:p>
            <a:endParaRPr/>
          </a:p>
        </p:txBody>
      </p:sp>
      <p:sp>
        <p:nvSpPr>
          <p:cNvPr id="56" name="object 56"/>
          <p:cNvSpPr/>
          <p:nvPr/>
        </p:nvSpPr>
        <p:spPr>
          <a:xfrm>
            <a:off x="1143000" y="3048000"/>
            <a:ext cx="3886200" cy="3200400"/>
          </a:xfrm>
          <a:custGeom>
            <a:avLst/>
            <a:gdLst/>
            <a:ahLst/>
            <a:cxnLst/>
            <a:rect l="l" t="t" r="r" b="b"/>
            <a:pathLst>
              <a:path w="2677795" h="2092960">
                <a:moveTo>
                  <a:pt x="0" y="348742"/>
                </a:moveTo>
                <a:lnTo>
                  <a:pt x="3182" y="301408"/>
                </a:lnTo>
                <a:lnTo>
                  <a:pt x="12453" y="256013"/>
                </a:lnTo>
                <a:lnTo>
                  <a:pt x="27398" y="212973"/>
                </a:lnTo>
                <a:lnTo>
                  <a:pt x="47601" y="172701"/>
                </a:lnTo>
                <a:lnTo>
                  <a:pt x="72648" y="135613"/>
                </a:lnTo>
                <a:lnTo>
                  <a:pt x="102123" y="102123"/>
                </a:lnTo>
                <a:lnTo>
                  <a:pt x="135613" y="72648"/>
                </a:lnTo>
                <a:lnTo>
                  <a:pt x="172701" y="47601"/>
                </a:lnTo>
                <a:lnTo>
                  <a:pt x="212973" y="27398"/>
                </a:lnTo>
                <a:lnTo>
                  <a:pt x="256013" y="12453"/>
                </a:lnTo>
                <a:lnTo>
                  <a:pt x="301408" y="3182"/>
                </a:lnTo>
                <a:lnTo>
                  <a:pt x="348741" y="0"/>
                </a:lnTo>
                <a:lnTo>
                  <a:pt x="2328926" y="0"/>
                </a:lnTo>
                <a:lnTo>
                  <a:pt x="2376259" y="3182"/>
                </a:lnTo>
                <a:lnTo>
                  <a:pt x="2421654" y="12453"/>
                </a:lnTo>
                <a:lnTo>
                  <a:pt x="2464694" y="27398"/>
                </a:lnTo>
                <a:lnTo>
                  <a:pt x="2504966" y="47601"/>
                </a:lnTo>
                <a:lnTo>
                  <a:pt x="2542054" y="72648"/>
                </a:lnTo>
                <a:lnTo>
                  <a:pt x="2575544" y="102123"/>
                </a:lnTo>
                <a:lnTo>
                  <a:pt x="2605019" y="135613"/>
                </a:lnTo>
                <a:lnTo>
                  <a:pt x="2630066" y="172701"/>
                </a:lnTo>
                <a:lnTo>
                  <a:pt x="2650269" y="212973"/>
                </a:lnTo>
                <a:lnTo>
                  <a:pt x="2665214" y="256013"/>
                </a:lnTo>
                <a:lnTo>
                  <a:pt x="2674485" y="301408"/>
                </a:lnTo>
                <a:lnTo>
                  <a:pt x="2677667" y="348742"/>
                </a:lnTo>
                <a:lnTo>
                  <a:pt x="2677667" y="1743710"/>
                </a:lnTo>
                <a:lnTo>
                  <a:pt x="2674485" y="1791043"/>
                </a:lnTo>
                <a:lnTo>
                  <a:pt x="2665214" y="1836438"/>
                </a:lnTo>
                <a:lnTo>
                  <a:pt x="2650269" y="1879478"/>
                </a:lnTo>
                <a:lnTo>
                  <a:pt x="2630066" y="1919750"/>
                </a:lnTo>
                <a:lnTo>
                  <a:pt x="2605019" y="1956838"/>
                </a:lnTo>
                <a:lnTo>
                  <a:pt x="2575544" y="1990328"/>
                </a:lnTo>
                <a:lnTo>
                  <a:pt x="2542054" y="2019803"/>
                </a:lnTo>
                <a:lnTo>
                  <a:pt x="2504966" y="2044850"/>
                </a:lnTo>
                <a:lnTo>
                  <a:pt x="2464694" y="2065053"/>
                </a:lnTo>
                <a:lnTo>
                  <a:pt x="2421654" y="2079998"/>
                </a:lnTo>
                <a:lnTo>
                  <a:pt x="2376259" y="2089269"/>
                </a:lnTo>
                <a:lnTo>
                  <a:pt x="2328926" y="2092452"/>
                </a:lnTo>
                <a:lnTo>
                  <a:pt x="348741" y="2092452"/>
                </a:lnTo>
                <a:lnTo>
                  <a:pt x="301408" y="2089269"/>
                </a:lnTo>
                <a:lnTo>
                  <a:pt x="256013" y="2079998"/>
                </a:lnTo>
                <a:lnTo>
                  <a:pt x="212973" y="2065053"/>
                </a:lnTo>
                <a:lnTo>
                  <a:pt x="172701" y="2044850"/>
                </a:lnTo>
                <a:lnTo>
                  <a:pt x="135613" y="2019803"/>
                </a:lnTo>
                <a:lnTo>
                  <a:pt x="102123" y="1990328"/>
                </a:lnTo>
                <a:lnTo>
                  <a:pt x="72648" y="1956838"/>
                </a:lnTo>
                <a:lnTo>
                  <a:pt x="47601" y="1919750"/>
                </a:lnTo>
                <a:lnTo>
                  <a:pt x="27398" y="1879478"/>
                </a:lnTo>
                <a:lnTo>
                  <a:pt x="12453" y="1836438"/>
                </a:lnTo>
                <a:lnTo>
                  <a:pt x="3182" y="1791043"/>
                </a:lnTo>
                <a:lnTo>
                  <a:pt x="0" y="1743710"/>
                </a:lnTo>
                <a:lnTo>
                  <a:pt x="0" y="348742"/>
                </a:lnTo>
                <a:close/>
              </a:path>
            </a:pathLst>
          </a:custGeom>
          <a:ln w="12192">
            <a:solidFill>
              <a:srgbClr val="9EDFF8"/>
            </a:solidFill>
          </a:ln>
        </p:spPr>
        <p:txBody>
          <a:bodyPr wrap="square" lIns="0" tIns="0" rIns="0" bIns="0" rtlCol="0"/>
          <a:lstStyle/>
          <a:p>
            <a:endParaRPr/>
          </a:p>
        </p:txBody>
      </p:sp>
      <p:sp>
        <p:nvSpPr>
          <p:cNvPr id="57" name="object 57"/>
          <p:cNvSpPr txBox="1"/>
          <p:nvPr/>
        </p:nvSpPr>
        <p:spPr>
          <a:xfrm>
            <a:off x="1143000" y="2971800"/>
            <a:ext cx="3581400" cy="3115596"/>
          </a:xfrm>
          <a:prstGeom prst="rect">
            <a:avLst/>
          </a:prstGeom>
        </p:spPr>
        <p:txBody>
          <a:bodyPr vert="horz" wrap="square" lIns="0" tIns="12065" rIns="0" bIns="0" rtlCol="0">
            <a:spAutoFit/>
          </a:bodyPr>
          <a:lstStyle/>
          <a:p>
            <a:pPr marL="12700" marR="5080">
              <a:lnSpc>
                <a:spcPct val="100000"/>
              </a:lnSpc>
              <a:spcBef>
                <a:spcPts val="95"/>
              </a:spcBef>
            </a:pPr>
            <a:endParaRPr lang="en-US" sz="2000" dirty="0" smtClean="0"/>
          </a:p>
          <a:p>
            <a:pPr marL="12700" marR="5080">
              <a:lnSpc>
                <a:spcPct val="100000"/>
              </a:lnSpc>
              <a:spcBef>
                <a:spcPts val="95"/>
              </a:spcBef>
            </a:pPr>
            <a:endParaRPr lang="en-US" sz="2000" dirty="0"/>
          </a:p>
          <a:p>
            <a:pPr marL="12700" marR="5080">
              <a:lnSpc>
                <a:spcPct val="100000"/>
              </a:lnSpc>
              <a:spcBef>
                <a:spcPts val="95"/>
              </a:spcBef>
            </a:pPr>
            <a:r>
              <a:rPr lang="en-US" sz="2000" dirty="0" smtClean="0"/>
              <a:t>We will use Label Encoder to label the categorical data. </a:t>
            </a:r>
            <a:r>
              <a:rPr lang="en-US" sz="2000" b="1" u="sng" dirty="0" smtClean="0"/>
              <a:t>Label Encoder is the part of </a:t>
            </a:r>
            <a:r>
              <a:rPr lang="en-US" sz="2000" b="1" u="sng" dirty="0" err="1" smtClean="0"/>
              <a:t>SciKit</a:t>
            </a:r>
            <a:r>
              <a:rPr lang="en-US" sz="2000" b="1" u="sng" dirty="0" smtClean="0"/>
              <a:t> Learn library in Python and used to convert categorical data, or text data, into numbers</a:t>
            </a:r>
            <a:r>
              <a:rPr lang="en-US" sz="2000" dirty="0" smtClean="0"/>
              <a:t>, which our predictive models can better understand.</a:t>
            </a:r>
            <a:endParaRPr sz="2000">
              <a:latin typeface="Cambria"/>
              <a:cs typeface="Cambria"/>
            </a:endParaRPr>
          </a:p>
        </p:txBody>
      </p:sp>
      <p:sp>
        <p:nvSpPr>
          <p:cNvPr id="60" name="object 60"/>
          <p:cNvSpPr txBox="1">
            <a:spLocks noGrp="1"/>
          </p:cNvSpPr>
          <p:nvPr>
            <p:ph type="ftr" sz="quarter" idx="5"/>
          </p:nvPr>
        </p:nvSpPr>
        <p:spPr>
          <a:xfrm>
            <a:off x="1601468" y="6620937"/>
            <a:ext cx="2208531" cy="374461"/>
          </a:xfrm>
          <a:prstGeom prst="rect">
            <a:avLst/>
          </a:prstGeom>
        </p:spPr>
        <p:txBody>
          <a:bodyPr vert="horz" wrap="square" lIns="0" tIns="5080" rIns="0" bIns="0" rtlCol="0">
            <a:spAutoFit/>
          </a:bodyPr>
          <a:lstStyle/>
          <a:p>
            <a:pPr marL="12700">
              <a:spcBef>
                <a:spcPts val="40"/>
              </a:spcBef>
            </a:pPr>
            <a:r>
              <a:rPr lang="en-US" spc="-5" dirty="0" smtClean="0"/>
              <a:t>BREAST CANCER PREDICTION</a:t>
            </a:r>
          </a:p>
          <a:p>
            <a:pPr marL="12700">
              <a:lnSpc>
                <a:spcPct val="100000"/>
              </a:lnSpc>
              <a:spcBef>
                <a:spcPts val="40"/>
              </a:spcBef>
            </a:pPr>
            <a:endParaRPr spc="-5" dirty="0"/>
          </a:p>
        </p:txBody>
      </p:sp>
      <p:sp>
        <p:nvSpPr>
          <p:cNvPr id="61" name="object 61"/>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27</a:t>
            </a:fld>
            <a:endParaRPr dirty="0"/>
          </a:p>
        </p:txBody>
      </p:sp>
      <p:sp>
        <p:nvSpPr>
          <p:cNvPr id="62" name="TextBox 61"/>
          <p:cNvSpPr txBox="1"/>
          <p:nvPr/>
        </p:nvSpPr>
        <p:spPr>
          <a:xfrm>
            <a:off x="1143000" y="838200"/>
            <a:ext cx="4724400" cy="1754326"/>
          </a:xfrm>
          <a:prstGeom prst="rect">
            <a:avLst/>
          </a:prstGeom>
          <a:noFill/>
        </p:spPr>
        <p:txBody>
          <a:bodyPr wrap="square" rtlCol="0">
            <a:spAutoFit/>
          </a:bodyPr>
          <a:lstStyle/>
          <a:p>
            <a:r>
              <a:rPr lang="en-US" b="1" dirty="0" smtClean="0"/>
              <a:t>Categorical data are variables that contain label values rather than numeric values. The number of possible values is often limited to a fixed set.</a:t>
            </a:r>
          </a:p>
          <a:p>
            <a:r>
              <a:rPr lang="en-US" b="1" dirty="0" smtClean="0"/>
              <a:t>For example, users are typically described by country, gender, age group etc.</a:t>
            </a:r>
          </a:p>
          <a:p>
            <a:endParaRPr lang="en-US" b="1" dirty="0"/>
          </a:p>
        </p:txBody>
      </p:sp>
      <p:pic>
        <p:nvPicPr>
          <p:cNvPr id="2050" name="Picture 2"/>
          <p:cNvPicPr>
            <a:picLocks noChangeAspect="1" noChangeArrowheads="1"/>
          </p:cNvPicPr>
          <p:nvPr/>
        </p:nvPicPr>
        <p:blipFill>
          <a:blip r:embed="rId2"/>
          <a:srcRect/>
          <a:stretch>
            <a:fillRect/>
          </a:stretch>
        </p:blipFill>
        <p:spPr bwMode="auto">
          <a:xfrm>
            <a:off x="6019800" y="1447800"/>
            <a:ext cx="2409825" cy="4895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1" name="Picture 3"/>
          <p:cNvPicPr>
            <a:picLocks noChangeAspect="1" noChangeArrowheads="1"/>
          </p:cNvPicPr>
          <p:nvPr/>
        </p:nvPicPr>
        <p:blipFill>
          <a:blip r:embed="rId3"/>
          <a:srcRect/>
          <a:stretch>
            <a:fillRect/>
          </a:stretch>
        </p:blipFill>
        <p:spPr bwMode="auto">
          <a:xfrm>
            <a:off x="8458200" y="1447800"/>
            <a:ext cx="2105025" cy="4829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5" name="TextBox 64"/>
          <p:cNvSpPr txBox="1"/>
          <p:nvPr/>
        </p:nvSpPr>
        <p:spPr>
          <a:xfrm>
            <a:off x="6477000" y="1066800"/>
            <a:ext cx="1779526" cy="369332"/>
          </a:xfrm>
          <a:prstGeom prst="rect">
            <a:avLst/>
          </a:prstGeom>
          <a:noFill/>
        </p:spPr>
        <p:txBody>
          <a:bodyPr wrap="none" rtlCol="0">
            <a:spAutoFit/>
          </a:bodyPr>
          <a:lstStyle/>
          <a:p>
            <a:r>
              <a:rPr lang="en-US" b="1" dirty="0" smtClean="0"/>
              <a:t>BEFORE ENCODE</a:t>
            </a:r>
            <a:endParaRPr lang="en-US" b="1" dirty="0"/>
          </a:p>
        </p:txBody>
      </p:sp>
      <p:sp>
        <p:nvSpPr>
          <p:cNvPr id="66" name="TextBox 65"/>
          <p:cNvSpPr txBox="1"/>
          <p:nvPr/>
        </p:nvSpPr>
        <p:spPr>
          <a:xfrm>
            <a:off x="8839200" y="1066800"/>
            <a:ext cx="1636923" cy="369332"/>
          </a:xfrm>
          <a:prstGeom prst="rect">
            <a:avLst/>
          </a:prstGeom>
          <a:noFill/>
        </p:spPr>
        <p:txBody>
          <a:bodyPr wrap="none" rtlCol="0">
            <a:spAutoFit/>
          </a:bodyPr>
          <a:lstStyle/>
          <a:p>
            <a:r>
              <a:rPr lang="en-US" b="1" dirty="0" smtClean="0"/>
              <a:t>AFTER ENCODE</a:t>
            </a:r>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3048000" y="381000"/>
            <a:ext cx="6553200" cy="535403"/>
          </a:xfrm>
          <a:prstGeom prst="rect">
            <a:avLst/>
          </a:prstGeom>
        </p:spPr>
        <p:txBody>
          <a:bodyPr vert="horz" wrap="square" lIns="0" tIns="12065" rIns="0" bIns="0" rtlCol="0">
            <a:spAutoFit/>
          </a:bodyPr>
          <a:lstStyle/>
          <a:p>
            <a:pPr marL="12700" algn="ctr">
              <a:lnSpc>
                <a:spcPct val="100000"/>
              </a:lnSpc>
              <a:spcBef>
                <a:spcPts val="95"/>
              </a:spcBef>
            </a:pPr>
            <a:r>
              <a:rPr lang="en-US" spc="-10" dirty="0" smtClean="0"/>
              <a:t>PAIR PLOT FOR ENCODE</a:t>
            </a:r>
            <a:endParaRPr spc="-10" dirty="0"/>
          </a:p>
        </p:txBody>
      </p:sp>
      <p:sp>
        <p:nvSpPr>
          <p:cNvPr id="55" name="object 55"/>
          <p:cNvSpPr/>
          <p:nvPr/>
        </p:nvSpPr>
        <p:spPr>
          <a:xfrm>
            <a:off x="228600" y="1066800"/>
            <a:ext cx="3124199" cy="4602482"/>
          </a:xfrm>
          <a:custGeom>
            <a:avLst/>
            <a:gdLst/>
            <a:ahLst/>
            <a:cxnLst/>
            <a:rect l="l" t="t" r="r" b="b"/>
            <a:pathLst>
              <a:path w="3180715" h="1935479">
                <a:moveTo>
                  <a:pt x="2858008" y="0"/>
                </a:moveTo>
                <a:lnTo>
                  <a:pt x="322580" y="0"/>
                </a:lnTo>
                <a:lnTo>
                  <a:pt x="274905" y="3497"/>
                </a:lnTo>
                <a:lnTo>
                  <a:pt x="229405" y="13655"/>
                </a:lnTo>
                <a:lnTo>
                  <a:pt x="186577" y="29977"/>
                </a:lnTo>
                <a:lnTo>
                  <a:pt x="146920" y="51963"/>
                </a:lnTo>
                <a:lnTo>
                  <a:pt x="110933" y="79114"/>
                </a:lnTo>
                <a:lnTo>
                  <a:pt x="79114" y="110933"/>
                </a:lnTo>
                <a:lnTo>
                  <a:pt x="51963" y="146920"/>
                </a:lnTo>
                <a:lnTo>
                  <a:pt x="29977" y="186577"/>
                </a:lnTo>
                <a:lnTo>
                  <a:pt x="13655" y="229405"/>
                </a:lnTo>
                <a:lnTo>
                  <a:pt x="3497" y="274905"/>
                </a:lnTo>
                <a:lnTo>
                  <a:pt x="0" y="322579"/>
                </a:lnTo>
                <a:lnTo>
                  <a:pt x="0" y="1612900"/>
                </a:lnTo>
                <a:lnTo>
                  <a:pt x="3497" y="1660574"/>
                </a:lnTo>
                <a:lnTo>
                  <a:pt x="13655" y="1706074"/>
                </a:lnTo>
                <a:lnTo>
                  <a:pt x="29977" y="1748902"/>
                </a:lnTo>
                <a:lnTo>
                  <a:pt x="51963" y="1788559"/>
                </a:lnTo>
                <a:lnTo>
                  <a:pt x="79114" y="1824546"/>
                </a:lnTo>
                <a:lnTo>
                  <a:pt x="110933" y="1856365"/>
                </a:lnTo>
                <a:lnTo>
                  <a:pt x="146920" y="1883516"/>
                </a:lnTo>
                <a:lnTo>
                  <a:pt x="186577" y="1905502"/>
                </a:lnTo>
                <a:lnTo>
                  <a:pt x="229405" y="1921824"/>
                </a:lnTo>
                <a:lnTo>
                  <a:pt x="274905" y="1931982"/>
                </a:lnTo>
                <a:lnTo>
                  <a:pt x="322580" y="1935479"/>
                </a:lnTo>
                <a:lnTo>
                  <a:pt x="2858008" y="1935479"/>
                </a:lnTo>
                <a:lnTo>
                  <a:pt x="2905682" y="1931982"/>
                </a:lnTo>
                <a:lnTo>
                  <a:pt x="2951182" y="1921824"/>
                </a:lnTo>
                <a:lnTo>
                  <a:pt x="2994010" y="1905502"/>
                </a:lnTo>
                <a:lnTo>
                  <a:pt x="3033667" y="1883516"/>
                </a:lnTo>
                <a:lnTo>
                  <a:pt x="3069654" y="1856365"/>
                </a:lnTo>
                <a:lnTo>
                  <a:pt x="3101473" y="1824546"/>
                </a:lnTo>
                <a:lnTo>
                  <a:pt x="3128624" y="1788559"/>
                </a:lnTo>
                <a:lnTo>
                  <a:pt x="3150610" y="1748902"/>
                </a:lnTo>
                <a:lnTo>
                  <a:pt x="3166932" y="1706074"/>
                </a:lnTo>
                <a:lnTo>
                  <a:pt x="3177090" y="1660574"/>
                </a:lnTo>
                <a:lnTo>
                  <a:pt x="3180588" y="1612900"/>
                </a:lnTo>
                <a:lnTo>
                  <a:pt x="3180588" y="322579"/>
                </a:lnTo>
                <a:lnTo>
                  <a:pt x="3177090" y="274905"/>
                </a:lnTo>
                <a:lnTo>
                  <a:pt x="3166932" y="229405"/>
                </a:lnTo>
                <a:lnTo>
                  <a:pt x="3150610" y="186577"/>
                </a:lnTo>
                <a:lnTo>
                  <a:pt x="3128624" y="146920"/>
                </a:lnTo>
                <a:lnTo>
                  <a:pt x="3101473" y="110933"/>
                </a:lnTo>
                <a:lnTo>
                  <a:pt x="3069654" y="79114"/>
                </a:lnTo>
                <a:lnTo>
                  <a:pt x="3033667" y="51963"/>
                </a:lnTo>
                <a:lnTo>
                  <a:pt x="2994010" y="29977"/>
                </a:lnTo>
                <a:lnTo>
                  <a:pt x="2951182" y="13655"/>
                </a:lnTo>
                <a:lnTo>
                  <a:pt x="2905682" y="3497"/>
                </a:lnTo>
                <a:lnTo>
                  <a:pt x="2858008" y="0"/>
                </a:lnTo>
                <a:close/>
              </a:path>
            </a:pathLst>
          </a:custGeom>
          <a:solidFill>
            <a:srgbClr val="FFFFFF"/>
          </a:solidFill>
        </p:spPr>
        <p:txBody>
          <a:bodyPr wrap="square" lIns="0" tIns="0" rIns="0" bIns="0" rtlCol="0"/>
          <a:lstStyle/>
          <a:p>
            <a:endParaRPr/>
          </a:p>
        </p:txBody>
      </p:sp>
      <p:sp>
        <p:nvSpPr>
          <p:cNvPr id="56" name="object 56"/>
          <p:cNvSpPr/>
          <p:nvPr/>
        </p:nvSpPr>
        <p:spPr>
          <a:xfrm>
            <a:off x="228600" y="1143000"/>
            <a:ext cx="3180715" cy="4526281"/>
          </a:xfrm>
          <a:custGeom>
            <a:avLst/>
            <a:gdLst/>
            <a:ahLst/>
            <a:cxnLst/>
            <a:rect l="l" t="t" r="r" b="b"/>
            <a:pathLst>
              <a:path w="3180715" h="1935479">
                <a:moveTo>
                  <a:pt x="0" y="322579"/>
                </a:moveTo>
                <a:lnTo>
                  <a:pt x="3497" y="274905"/>
                </a:lnTo>
                <a:lnTo>
                  <a:pt x="13655" y="229405"/>
                </a:lnTo>
                <a:lnTo>
                  <a:pt x="29977" y="186577"/>
                </a:lnTo>
                <a:lnTo>
                  <a:pt x="51963" y="146920"/>
                </a:lnTo>
                <a:lnTo>
                  <a:pt x="79114" y="110933"/>
                </a:lnTo>
                <a:lnTo>
                  <a:pt x="110933" y="79114"/>
                </a:lnTo>
                <a:lnTo>
                  <a:pt x="146920" y="51963"/>
                </a:lnTo>
                <a:lnTo>
                  <a:pt x="186577" y="29977"/>
                </a:lnTo>
                <a:lnTo>
                  <a:pt x="229405" y="13655"/>
                </a:lnTo>
                <a:lnTo>
                  <a:pt x="274905" y="3497"/>
                </a:lnTo>
                <a:lnTo>
                  <a:pt x="322580" y="0"/>
                </a:lnTo>
                <a:lnTo>
                  <a:pt x="2858008" y="0"/>
                </a:lnTo>
                <a:lnTo>
                  <a:pt x="2905682" y="3497"/>
                </a:lnTo>
                <a:lnTo>
                  <a:pt x="2951182" y="13655"/>
                </a:lnTo>
                <a:lnTo>
                  <a:pt x="2994010" y="29977"/>
                </a:lnTo>
                <a:lnTo>
                  <a:pt x="3033667" y="51963"/>
                </a:lnTo>
                <a:lnTo>
                  <a:pt x="3069654" y="79114"/>
                </a:lnTo>
                <a:lnTo>
                  <a:pt x="3101473" y="110933"/>
                </a:lnTo>
                <a:lnTo>
                  <a:pt x="3128624" y="146920"/>
                </a:lnTo>
                <a:lnTo>
                  <a:pt x="3150610" y="186577"/>
                </a:lnTo>
                <a:lnTo>
                  <a:pt x="3166932" y="229405"/>
                </a:lnTo>
                <a:lnTo>
                  <a:pt x="3177090" y="274905"/>
                </a:lnTo>
                <a:lnTo>
                  <a:pt x="3180588" y="322579"/>
                </a:lnTo>
                <a:lnTo>
                  <a:pt x="3180588" y="1612900"/>
                </a:lnTo>
                <a:lnTo>
                  <a:pt x="3177090" y="1660574"/>
                </a:lnTo>
                <a:lnTo>
                  <a:pt x="3166932" y="1706074"/>
                </a:lnTo>
                <a:lnTo>
                  <a:pt x="3150610" y="1748902"/>
                </a:lnTo>
                <a:lnTo>
                  <a:pt x="3128624" y="1788559"/>
                </a:lnTo>
                <a:lnTo>
                  <a:pt x="3101473" y="1824546"/>
                </a:lnTo>
                <a:lnTo>
                  <a:pt x="3069654" y="1856365"/>
                </a:lnTo>
                <a:lnTo>
                  <a:pt x="3033667" y="1883516"/>
                </a:lnTo>
                <a:lnTo>
                  <a:pt x="2994010" y="1905502"/>
                </a:lnTo>
                <a:lnTo>
                  <a:pt x="2951182" y="1921824"/>
                </a:lnTo>
                <a:lnTo>
                  <a:pt x="2905682" y="1931982"/>
                </a:lnTo>
                <a:lnTo>
                  <a:pt x="2858008" y="1935479"/>
                </a:lnTo>
                <a:lnTo>
                  <a:pt x="322580" y="1935479"/>
                </a:lnTo>
                <a:lnTo>
                  <a:pt x="274905" y="1931982"/>
                </a:lnTo>
                <a:lnTo>
                  <a:pt x="229405" y="1921824"/>
                </a:lnTo>
                <a:lnTo>
                  <a:pt x="186577" y="1905502"/>
                </a:lnTo>
                <a:lnTo>
                  <a:pt x="146920" y="1883516"/>
                </a:lnTo>
                <a:lnTo>
                  <a:pt x="110933" y="1856365"/>
                </a:lnTo>
                <a:lnTo>
                  <a:pt x="79114" y="1824546"/>
                </a:lnTo>
                <a:lnTo>
                  <a:pt x="51963" y="1788559"/>
                </a:lnTo>
                <a:lnTo>
                  <a:pt x="29977" y="1748902"/>
                </a:lnTo>
                <a:lnTo>
                  <a:pt x="13655" y="1706074"/>
                </a:lnTo>
                <a:lnTo>
                  <a:pt x="3497" y="1660574"/>
                </a:lnTo>
                <a:lnTo>
                  <a:pt x="0" y="1612900"/>
                </a:lnTo>
                <a:lnTo>
                  <a:pt x="0" y="322579"/>
                </a:lnTo>
                <a:close/>
              </a:path>
            </a:pathLst>
          </a:custGeom>
          <a:ln w="12192">
            <a:solidFill>
              <a:srgbClr val="9EDFF8"/>
            </a:solidFill>
          </a:ln>
        </p:spPr>
        <p:txBody>
          <a:bodyPr wrap="square" lIns="0" tIns="0" rIns="0" bIns="0" rtlCol="0"/>
          <a:lstStyle/>
          <a:p>
            <a:endParaRPr/>
          </a:p>
        </p:txBody>
      </p:sp>
      <p:sp>
        <p:nvSpPr>
          <p:cNvPr id="57" name="object 57"/>
          <p:cNvSpPr txBox="1"/>
          <p:nvPr/>
        </p:nvSpPr>
        <p:spPr>
          <a:xfrm>
            <a:off x="381000" y="1143000"/>
            <a:ext cx="2971800" cy="4193456"/>
          </a:xfrm>
          <a:prstGeom prst="rect">
            <a:avLst/>
          </a:prstGeom>
        </p:spPr>
        <p:txBody>
          <a:bodyPr vert="horz" wrap="square" lIns="0" tIns="12700" rIns="0" bIns="0" rtlCol="0">
            <a:spAutoFit/>
          </a:bodyPr>
          <a:lstStyle/>
          <a:p>
            <a:pPr marL="12700" marR="5080">
              <a:lnSpc>
                <a:spcPct val="100000"/>
              </a:lnSpc>
              <a:spcBef>
                <a:spcPts val="100"/>
              </a:spcBef>
            </a:pPr>
            <a:r>
              <a:rPr lang="en-US" dirty="0" smtClean="0"/>
              <a:t>I use the ‘</a:t>
            </a:r>
            <a:r>
              <a:rPr lang="en-US" dirty="0" err="1" smtClean="0"/>
              <a:t>seaborn</a:t>
            </a:r>
            <a:r>
              <a:rPr lang="en-US" dirty="0" smtClean="0"/>
              <a:t>’ visualization package to produce a pair-plot. </a:t>
            </a:r>
            <a:r>
              <a:rPr lang="en-US" b="1" dirty="0" smtClean="0"/>
              <a:t>A pair-plot visualizes the relationships between all the features in the data set </a:t>
            </a:r>
            <a:r>
              <a:rPr lang="en-US" dirty="0" smtClean="0"/>
              <a:t>including the distribution of each feature. </a:t>
            </a:r>
          </a:p>
          <a:p>
            <a:pPr marL="12700" marR="5080">
              <a:lnSpc>
                <a:spcPct val="100000"/>
              </a:lnSpc>
              <a:spcBef>
                <a:spcPts val="100"/>
              </a:spcBef>
            </a:pPr>
            <a:endParaRPr lang="en-US" dirty="0"/>
          </a:p>
          <a:p>
            <a:pPr marL="12700" marR="5080">
              <a:lnSpc>
                <a:spcPct val="100000"/>
              </a:lnSpc>
              <a:spcBef>
                <a:spcPts val="100"/>
              </a:spcBef>
            </a:pPr>
            <a:r>
              <a:rPr lang="en-US" dirty="0" smtClean="0"/>
              <a:t>       I filter the data so that the </a:t>
            </a:r>
            <a:r>
              <a:rPr lang="en-US" b="1" dirty="0" smtClean="0"/>
              <a:t>orange dots is breast cancer data and the blue dots are healthy control patients</a:t>
            </a:r>
            <a:r>
              <a:rPr lang="en-US" dirty="0" smtClean="0"/>
              <a:t>. So not only do we see all variable relationships, we can also look for patterns in the classes.</a:t>
            </a:r>
            <a:endParaRPr sz="1800">
              <a:latin typeface="Cambria"/>
              <a:cs typeface="Cambria"/>
            </a:endParaRPr>
          </a:p>
        </p:txBody>
      </p:sp>
      <p:sp>
        <p:nvSpPr>
          <p:cNvPr id="59" name="object 59"/>
          <p:cNvSpPr txBox="1">
            <a:spLocks noGrp="1"/>
          </p:cNvSpPr>
          <p:nvPr>
            <p:ph type="ftr" sz="quarter" idx="5"/>
          </p:nvPr>
        </p:nvSpPr>
        <p:spPr>
          <a:xfrm>
            <a:off x="1601468" y="6620937"/>
            <a:ext cx="20561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60" name="object 60"/>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28</a:t>
            </a:fld>
            <a:endParaRPr dirty="0"/>
          </a:p>
        </p:txBody>
      </p:sp>
      <p:pic>
        <p:nvPicPr>
          <p:cNvPr id="61" name="Picture 60"/>
          <p:cNvPicPr/>
          <p:nvPr/>
        </p:nvPicPr>
        <p:blipFill>
          <a:blip r:embed="rId2"/>
          <a:srcRect/>
          <a:stretch>
            <a:fillRect/>
          </a:stretch>
        </p:blipFill>
        <p:spPr bwMode="auto">
          <a:xfrm>
            <a:off x="4343400" y="2590800"/>
            <a:ext cx="3559968" cy="3952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2" name="Picture 61"/>
          <p:cNvPicPr/>
          <p:nvPr/>
        </p:nvPicPr>
        <p:blipFill>
          <a:blip r:embed="rId3"/>
          <a:srcRect/>
          <a:stretch>
            <a:fillRect/>
          </a:stretch>
        </p:blipFill>
        <p:spPr bwMode="auto">
          <a:xfrm>
            <a:off x="7924800" y="2590800"/>
            <a:ext cx="3810000" cy="39546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3" name="TextBox 62"/>
          <p:cNvSpPr txBox="1"/>
          <p:nvPr/>
        </p:nvSpPr>
        <p:spPr>
          <a:xfrm>
            <a:off x="4648200" y="1066800"/>
            <a:ext cx="6705600" cy="1477328"/>
          </a:xfrm>
          <a:prstGeom prst="rect">
            <a:avLst/>
          </a:prstGeom>
          <a:noFill/>
        </p:spPr>
        <p:txBody>
          <a:bodyPr wrap="square" rtlCol="0">
            <a:spAutoFit/>
          </a:bodyPr>
          <a:lstStyle/>
          <a:p>
            <a:r>
              <a:rPr lang="en-US" b="1" dirty="0" smtClean="0"/>
              <a:t>Plot are all basically numerical</a:t>
            </a:r>
            <a:r>
              <a:rPr lang="en-US" dirty="0" smtClean="0"/>
              <a:t>, we want to </a:t>
            </a:r>
            <a:r>
              <a:rPr lang="en-US" b="1" dirty="0" smtClean="0"/>
              <a:t>determine relationship between independent variables only So, 1</a:t>
            </a:r>
            <a:r>
              <a:rPr lang="en-US" b="1" baseline="30000" dirty="0" smtClean="0"/>
              <a:t>st</a:t>
            </a:r>
            <a:r>
              <a:rPr lang="en-US" b="1" dirty="0" smtClean="0"/>
              <a:t>  fig represent in blue color.</a:t>
            </a:r>
            <a:r>
              <a:rPr lang="en-US" dirty="0" smtClean="0"/>
              <a:t> Also, while plotting </a:t>
            </a:r>
            <a:r>
              <a:rPr lang="en-US" b="1" dirty="0" smtClean="0"/>
              <a:t>the relationship between variables, we want to visualize the data points with different color coding based on the dependent variable category.</a:t>
            </a:r>
            <a:endParaRPr lang="en-US"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1600200" y="1143000"/>
            <a:ext cx="8986011" cy="546303"/>
          </a:xfrm>
          <a:prstGeom prst="rect">
            <a:avLst/>
          </a:prstGeom>
        </p:spPr>
        <p:txBody>
          <a:bodyPr vert="horz" wrap="square" lIns="0" tIns="71120" rIns="0" bIns="0" rtlCol="0">
            <a:spAutoFit/>
          </a:bodyPr>
          <a:lstStyle/>
          <a:p>
            <a:pPr marL="12700" marR="5080" algn="ctr">
              <a:lnSpc>
                <a:spcPts val="3670"/>
              </a:lnSpc>
              <a:spcBef>
                <a:spcPts val="560"/>
              </a:spcBef>
            </a:pPr>
            <a:r>
              <a:rPr lang="en-US" spc="-10" dirty="0" smtClean="0"/>
              <a:t>NEW DATASET HEAD</a:t>
            </a:r>
            <a:endParaRPr spc="-10" dirty="0"/>
          </a:p>
        </p:txBody>
      </p:sp>
      <p:sp>
        <p:nvSpPr>
          <p:cNvPr id="58" name="object 58"/>
          <p:cNvSpPr txBox="1">
            <a:spLocks noGrp="1"/>
          </p:cNvSpPr>
          <p:nvPr>
            <p:ph type="ftr" sz="quarter" idx="5"/>
          </p:nvPr>
        </p:nvSpPr>
        <p:spPr>
          <a:xfrm>
            <a:off x="1601468" y="6620937"/>
            <a:ext cx="22847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59" name="object 59"/>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29</a:t>
            </a:fld>
            <a:endParaRPr dirty="0"/>
          </a:p>
        </p:txBody>
      </p:sp>
      <p:pic>
        <p:nvPicPr>
          <p:cNvPr id="61" name="Picture 60"/>
          <p:cNvPicPr/>
          <p:nvPr/>
        </p:nvPicPr>
        <p:blipFill>
          <a:blip r:embed="rId2"/>
          <a:srcRect/>
          <a:stretch>
            <a:fillRect/>
          </a:stretch>
        </p:blipFill>
        <p:spPr bwMode="auto">
          <a:xfrm>
            <a:off x="2895600" y="2971800"/>
            <a:ext cx="6858000" cy="1600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bject 36"/>
          <p:cNvSpPr txBox="1">
            <a:spLocks noGrp="1"/>
          </p:cNvSpPr>
          <p:nvPr>
            <p:ph type="title"/>
          </p:nvPr>
        </p:nvSpPr>
        <p:spPr>
          <a:xfrm>
            <a:off x="4567809" y="567893"/>
            <a:ext cx="3050540"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mbria"/>
                <a:cs typeface="Cambria"/>
              </a:rPr>
              <a:t>Int</a:t>
            </a:r>
            <a:r>
              <a:rPr sz="4400" b="0" spc="-65" dirty="0">
                <a:latin typeface="Cambria"/>
                <a:cs typeface="Cambria"/>
              </a:rPr>
              <a:t>r</a:t>
            </a:r>
            <a:r>
              <a:rPr sz="4400" b="0" dirty="0">
                <a:latin typeface="Cambria"/>
                <a:cs typeface="Cambria"/>
              </a:rPr>
              <a:t>oduction</a:t>
            </a:r>
            <a:endParaRPr sz="4400">
              <a:latin typeface="Cambria"/>
              <a:cs typeface="Cambria"/>
            </a:endParaRPr>
          </a:p>
        </p:txBody>
      </p:sp>
      <p:sp>
        <p:nvSpPr>
          <p:cNvPr id="38" name="object 38"/>
          <p:cNvSpPr txBox="1"/>
          <p:nvPr/>
        </p:nvSpPr>
        <p:spPr>
          <a:xfrm>
            <a:off x="1653285" y="1511553"/>
            <a:ext cx="8512175" cy="1783180"/>
          </a:xfrm>
          <a:prstGeom prst="rect">
            <a:avLst/>
          </a:prstGeom>
        </p:spPr>
        <p:txBody>
          <a:bodyPr vert="horz" wrap="square" lIns="0" tIns="13335" rIns="0" bIns="0" rtlCol="0">
            <a:spAutoFit/>
          </a:bodyPr>
          <a:lstStyle/>
          <a:p>
            <a:pPr marL="1679575">
              <a:lnSpc>
                <a:spcPct val="100000"/>
              </a:lnSpc>
              <a:spcBef>
                <a:spcPts val="105"/>
              </a:spcBef>
            </a:pPr>
            <a:r>
              <a:rPr sz="2000" b="1" dirty="0">
                <a:latin typeface="Times New Roman" pitchFamily="18" charset="0"/>
                <a:cs typeface="Times New Roman" pitchFamily="18" charset="0"/>
              </a:rPr>
              <a:t>What is Machine Learning </a:t>
            </a:r>
            <a:r>
              <a:rPr sz="2000" b="1" spc="-5" dirty="0">
                <a:latin typeface="Times New Roman" pitchFamily="18" charset="0"/>
                <a:cs typeface="Times New Roman" pitchFamily="18" charset="0"/>
              </a:rPr>
              <a:t>and </a:t>
            </a:r>
            <a:r>
              <a:rPr sz="2000" b="1" spc="-30" dirty="0">
                <a:latin typeface="Times New Roman" pitchFamily="18" charset="0"/>
                <a:cs typeface="Times New Roman" pitchFamily="18" charset="0"/>
              </a:rPr>
              <a:t>why </a:t>
            </a:r>
            <a:r>
              <a:rPr sz="2000" b="1" spc="-25" dirty="0">
                <a:latin typeface="Times New Roman" pitchFamily="18" charset="0"/>
                <a:cs typeface="Times New Roman" pitchFamily="18" charset="0"/>
              </a:rPr>
              <a:t>we </a:t>
            </a:r>
            <a:r>
              <a:rPr sz="2000" b="1" spc="-15" dirty="0">
                <a:latin typeface="Times New Roman" pitchFamily="18" charset="0"/>
                <a:cs typeface="Times New Roman" pitchFamily="18" charset="0"/>
              </a:rPr>
              <a:t>are </a:t>
            </a:r>
            <a:r>
              <a:rPr sz="2000" b="1" dirty="0">
                <a:latin typeface="Times New Roman" pitchFamily="18" charset="0"/>
                <a:cs typeface="Times New Roman" pitchFamily="18" charset="0"/>
              </a:rPr>
              <a:t>using it</a:t>
            </a:r>
            <a:r>
              <a:rPr sz="2000" b="1" spc="-85" dirty="0">
                <a:latin typeface="Times New Roman" pitchFamily="18" charset="0"/>
                <a:cs typeface="Times New Roman" pitchFamily="18" charset="0"/>
              </a:rPr>
              <a:t> </a:t>
            </a:r>
            <a:r>
              <a:rPr sz="2000" b="1" dirty="0">
                <a:latin typeface="Times New Roman" pitchFamily="18" charset="0"/>
                <a:cs typeface="Times New Roman" pitchFamily="18" charset="0"/>
              </a:rPr>
              <a:t>?</a:t>
            </a:r>
            <a:endParaRPr sz="2000">
              <a:latin typeface="Times New Roman" pitchFamily="18" charset="0"/>
              <a:cs typeface="Times New Roman" pitchFamily="18" charset="0"/>
            </a:endParaRPr>
          </a:p>
          <a:p>
            <a:pPr marL="12700" marR="5080">
              <a:spcBef>
                <a:spcPts val="1800"/>
              </a:spcBef>
            </a:pPr>
            <a:r>
              <a:rPr lang="en-US" sz="2000" spc="25" dirty="0" smtClean="0">
                <a:solidFill>
                  <a:srgbClr val="ACD333"/>
                </a:solidFill>
                <a:latin typeface="Times New Roman" pitchFamily="18" charset="0"/>
                <a:cs typeface="Times New Roman" pitchFamily="18" charset="0"/>
              </a:rPr>
              <a:t>	</a:t>
            </a:r>
            <a:r>
              <a:rPr lang="en-US" sz="2000" b="1" dirty="0" smtClean="0">
                <a:latin typeface="Times New Roman" pitchFamily="18" charset="0"/>
                <a:cs typeface="Times New Roman" pitchFamily="18" charset="0"/>
              </a:rPr>
              <a:t> Machine </a:t>
            </a:r>
            <a:r>
              <a:rPr lang="en-US" sz="2000" b="1" spc="-5" dirty="0" smtClean="0">
                <a:latin typeface="Times New Roman" pitchFamily="18" charset="0"/>
                <a:cs typeface="Times New Roman" pitchFamily="18" charset="0"/>
              </a:rPr>
              <a:t>learning </a:t>
            </a:r>
            <a:r>
              <a:rPr lang="en-US" sz="2000" dirty="0" smtClean="0">
                <a:latin typeface="Times New Roman" pitchFamily="18" charset="0"/>
                <a:cs typeface="Times New Roman" pitchFamily="18" charset="0"/>
              </a:rPr>
              <a:t>(ML</a:t>
            </a:r>
            <a:r>
              <a:rPr lang="en-US" sz="2000" b="1" dirty="0" smtClean="0">
                <a:latin typeface="Times New Roman" pitchFamily="18" charset="0"/>
                <a:cs typeface="Times New Roman" pitchFamily="18" charset="0"/>
              </a:rPr>
              <a:t>) </a:t>
            </a:r>
            <a:r>
              <a:rPr lang="en-US" sz="2000" spc="-5" dirty="0" smtClean="0">
                <a:latin typeface="Times New Roman" pitchFamily="18" charset="0"/>
                <a:cs typeface="Times New Roman" pitchFamily="18" charset="0"/>
              </a:rPr>
              <a:t>is branch of </a:t>
            </a:r>
            <a:r>
              <a:rPr lang="en-US" sz="2000" spc="-10" dirty="0" smtClean="0">
                <a:latin typeface="Times New Roman" pitchFamily="18" charset="0"/>
                <a:cs typeface="Times New Roman" pitchFamily="18" charset="0"/>
              </a:rPr>
              <a:t>Data Science which </a:t>
            </a:r>
            <a:r>
              <a:rPr lang="en-US" sz="2000" spc="-5" dirty="0" smtClean="0">
                <a:latin typeface="Times New Roman" pitchFamily="18" charset="0"/>
                <a:cs typeface="Times New Roman" pitchFamily="18" charset="0"/>
              </a:rPr>
              <a:t>incorporates a </a:t>
            </a:r>
            <a:r>
              <a:rPr lang="en-US" sz="2000" spc="-10" dirty="0" smtClean="0">
                <a:latin typeface="Times New Roman" pitchFamily="18" charset="0"/>
                <a:cs typeface="Times New Roman" pitchFamily="18" charset="0"/>
              </a:rPr>
              <a:t>large </a:t>
            </a:r>
            <a:r>
              <a:rPr lang="en-US" sz="2000" spc="-5" dirty="0" smtClean="0">
                <a:latin typeface="Times New Roman" pitchFamily="18" charset="0"/>
                <a:cs typeface="Times New Roman" pitchFamily="18" charset="0"/>
              </a:rPr>
              <a:t>set of statistical</a:t>
            </a:r>
            <a:r>
              <a:rPr lang="en-US" sz="2000" spc="220" dirty="0" smtClean="0">
                <a:latin typeface="Times New Roman" pitchFamily="18" charset="0"/>
                <a:cs typeface="Times New Roman" pitchFamily="18" charset="0"/>
              </a:rPr>
              <a:t> </a:t>
            </a:r>
            <a:r>
              <a:rPr lang="en-US" sz="2000" spc="-5" dirty="0" smtClean="0">
                <a:latin typeface="Times New Roman" pitchFamily="18" charset="0"/>
                <a:cs typeface="Times New Roman" pitchFamily="18" charset="0"/>
              </a:rPr>
              <a:t>techniques </a:t>
            </a:r>
            <a:r>
              <a:rPr sz="2000" spc="-5" smtClean="0">
                <a:latin typeface="Times New Roman" pitchFamily="18" charset="0"/>
                <a:cs typeface="Times New Roman" pitchFamily="18" charset="0"/>
              </a:rPr>
              <a:t>to </a:t>
            </a:r>
            <a:r>
              <a:rPr sz="2000" spc="-20" dirty="0">
                <a:latin typeface="Times New Roman" pitchFamily="18" charset="0"/>
                <a:cs typeface="Times New Roman" pitchFamily="18" charset="0"/>
              </a:rPr>
              <a:t>give </a:t>
            </a:r>
            <a:r>
              <a:rPr sz="2000" spc="-5" dirty="0">
                <a:latin typeface="Times New Roman" pitchFamily="18" charset="0"/>
                <a:cs typeface="Times New Roman" pitchFamily="18" charset="0"/>
              </a:rPr>
              <a:t>computer </a:t>
            </a:r>
            <a:r>
              <a:rPr sz="2000" spc="-10" dirty="0">
                <a:latin typeface="Times New Roman" pitchFamily="18" charset="0"/>
                <a:cs typeface="Times New Roman" pitchFamily="18" charset="0"/>
              </a:rPr>
              <a:t>systems </a:t>
            </a:r>
            <a:r>
              <a:rPr sz="2000" dirty="0">
                <a:latin typeface="Times New Roman" pitchFamily="18" charset="0"/>
                <a:cs typeface="Times New Roman" pitchFamily="18" charset="0"/>
              </a:rPr>
              <a:t>the </a:t>
            </a:r>
            <a:r>
              <a:rPr sz="2000" spc="-5" dirty="0">
                <a:latin typeface="Times New Roman" pitchFamily="18" charset="0"/>
                <a:cs typeface="Times New Roman" pitchFamily="18" charset="0"/>
              </a:rPr>
              <a:t>ability to </a:t>
            </a:r>
            <a:r>
              <a:rPr sz="2000" spc="-15" dirty="0">
                <a:latin typeface="Times New Roman" pitchFamily="18" charset="0"/>
                <a:cs typeface="Times New Roman" pitchFamily="18" charset="0"/>
              </a:rPr>
              <a:t>"learn" </a:t>
            </a:r>
            <a:r>
              <a:rPr sz="2000" spc="-5" dirty="0">
                <a:latin typeface="Times New Roman" pitchFamily="18" charset="0"/>
                <a:cs typeface="Times New Roman" pitchFamily="18" charset="0"/>
              </a:rPr>
              <a:t>(e.g., </a:t>
            </a:r>
            <a:r>
              <a:rPr sz="2000" spc="-15" dirty="0">
                <a:latin typeface="Times New Roman" pitchFamily="18" charset="0"/>
                <a:cs typeface="Times New Roman" pitchFamily="18" charset="0"/>
              </a:rPr>
              <a:t>progressively  improve </a:t>
            </a:r>
            <a:r>
              <a:rPr sz="2000" spc="-5" dirty="0">
                <a:latin typeface="Times New Roman" pitchFamily="18" charset="0"/>
                <a:cs typeface="Times New Roman" pitchFamily="18" charset="0"/>
              </a:rPr>
              <a:t>performance </a:t>
            </a:r>
            <a:r>
              <a:rPr sz="2000" dirty="0">
                <a:latin typeface="Times New Roman" pitchFamily="18" charset="0"/>
                <a:cs typeface="Times New Roman" pitchFamily="18" charset="0"/>
              </a:rPr>
              <a:t>on a specific task) </a:t>
            </a:r>
            <a:r>
              <a:rPr sz="2000" spc="-5" dirty="0">
                <a:latin typeface="Times New Roman" pitchFamily="18" charset="0"/>
                <a:cs typeface="Times New Roman" pitchFamily="18" charset="0"/>
              </a:rPr>
              <a:t>from </a:t>
            </a:r>
            <a:r>
              <a:rPr sz="2000" dirty="0">
                <a:latin typeface="Times New Roman" pitchFamily="18" charset="0"/>
                <a:cs typeface="Times New Roman" pitchFamily="18" charset="0"/>
              </a:rPr>
              <a:t>data, </a:t>
            </a:r>
            <a:r>
              <a:rPr sz="2000" spc="-5" dirty="0">
                <a:latin typeface="Times New Roman" pitchFamily="18" charset="0"/>
                <a:cs typeface="Times New Roman" pitchFamily="18" charset="0"/>
              </a:rPr>
              <a:t>without being </a:t>
            </a:r>
            <a:r>
              <a:rPr sz="2000" spc="-10" dirty="0">
                <a:latin typeface="Times New Roman" pitchFamily="18" charset="0"/>
                <a:cs typeface="Times New Roman" pitchFamily="18" charset="0"/>
              </a:rPr>
              <a:t>explicitly  programmed.</a:t>
            </a:r>
            <a:endParaRPr sz="2000">
              <a:latin typeface="Times New Roman" pitchFamily="18" charset="0"/>
              <a:cs typeface="Times New Roman" pitchFamily="18" charset="0"/>
            </a:endParaRPr>
          </a:p>
        </p:txBody>
      </p:sp>
      <p:sp>
        <p:nvSpPr>
          <p:cNvPr id="44" name="object 44"/>
          <p:cNvSpPr txBox="1">
            <a:spLocks noGrp="1"/>
          </p:cNvSpPr>
          <p:nvPr>
            <p:ph type="ftr" sz="quarter" idx="5"/>
          </p:nvPr>
        </p:nvSpPr>
        <p:spPr>
          <a:xfrm>
            <a:off x="1601468" y="6620937"/>
            <a:ext cx="20561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spc="-5" dirty="0"/>
          </a:p>
        </p:txBody>
      </p:sp>
      <p:sp>
        <p:nvSpPr>
          <p:cNvPr id="45" name="object 45"/>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3</a:t>
            </a:fld>
            <a:endParaRPr dirty="0"/>
          </a:p>
        </p:txBody>
      </p:sp>
      <p:sp>
        <p:nvSpPr>
          <p:cNvPr id="39" name="object 39"/>
          <p:cNvSpPr txBox="1"/>
          <p:nvPr/>
        </p:nvSpPr>
        <p:spPr>
          <a:xfrm>
            <a:off x="6406641" y="4520945"/>
            <a:ext cx="3340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mbria"/>
                <a:cs typeface="Cambria"/>
              </a:rPr>
              <a:t>ML</a:t>
            </a:r>
            <a:endParaRPr sz="1800">
              <a:latin typeface="Cambria"/>
              <a:cs typeface="Cambria"/>
            </a:endParaRPr>
          </a:p>
        </p:txBody>
      </p:sp>
      <p:pic>
        <p:nvPicPr>
          <p:cNvPr id="1027" name="Picture 3"/>
          <p:cNvPicPr>
            <a:picLocks noChangeAspect="1" noChangeArrowheads="1"/>
          </p:cNvPicPr>
          <p:nvPr/>
        </p:nvPicPr>
        <p:blipFill>
          <a:blip r:embed="rId2"/>
          <a:srcRect/>
          <a:stretch>
            <a:fillRect/>
          </a:stretch>
        </p:blipFill>
        <p:spPr bwMode="auto">
          <a:xfrm>
            <a:off x="2057400" y="3810000"/>
            <a:ext cx="7772400"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bject 58"/>
          <p:cNvSpPr txBox="1">
            <a:spLocks noGrp="1"/>
          </p:cNvSpPr>
          <p:nvPr>
            <p:ph type="ftr" sz="quarter" idx="5"/>
          </p:nvPr>
        </p:nvSpPr>
        <p:spPr>
          <a:xfrm>
            <a:off x="1601468" y="6620937"/>
            <a:ext cx="22847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59" name="object 59"/>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30</a:t>
            </a:fld>
            <a:endParaRPr dirty="0"/>
          </a:p>
        </p:txBody>
      </p:sp>
      <p:sp>
        <p:nvSpPr>
          <p:cNvPr id="60" name="Text Placeholder 59"/>
          <p:cNvSpPr>
            <a:spLocks noGrp="1"/>
          </p:cNvSpPr>
          <p:nvPr>
            <p:ph type="body" idx="1"/>
          </p:nvPr>
        </p:nvSpPr>
        <p:spPr>
          <a:xfrm>
            <a:off x="762000" y="1295400"/>
            <a:ext cx="10820400" cy="1938992"/>
          </a:xfrm>
        </p:spPr>
        <p:txBody>
          <a:bodyPr/>
          <a:lstStyle/>
          <a:p>
            <a:r>
              <a:rPr lang="en-US" sz="1800" b="1" dirty="0" smtClean="0"/>
              <a:t>        Correlation is used when referencing the strength of a relationship between two variables have a high/strong correlation means.</a:t>
            </a:r>
          </a:p>
          <a:p>
            <a:endParaRPr lang="en-US" sz="1800" b="1" dirty="0" smtClean="0"/>
          </a:p>
          <a:p>
            <a:r>
              <a:rPr lang="en-US" sz="1800" b="1" dirty="0" smtClean="0"/>
              <a:t>     </a:t>
            </a:r>
            <a:r>
              <a:rPr lang="en-US" sz="1800" dirty="0" err="1" smtClean="0"/>
              <a:t>Heatmap</a:t>
            </a:r>
            <a:r>
              <a:rPr lang="en-US" sz="1800" dirty="0" smtClean="0"/>
              <a:t> is a two-dimensional graphical representation of data values that are contained in a visualized matrix.</a:t>
            </a:r>
          </a:p>
          <a:p>
            <a:endParaRPr lang="en-US" sz="1800" dirty="0" smtClean="0"/>
          </a:p>
          <a:p>
            <a:r>
              <a:rPr lang="en-US" sz="1800" dirty="0" smtClean="0"/>
              <a:t>     The </a:t>
            </a:r>
            <a:r>
              <a:rPr lang="en-US" sz="1800" dirty="0" err="1" smtClean="0"/>
              <a:t>seaborn</a:t>
            </a:r>
            <a:r>
              <a:rPr lang="en-US" sz="1800" dirty="0" smtClean="0"/>
              <a:t> Python package allows the creation of </a:t>
            </a:r>
            <a:r>
              <a:rPr lang="en-US" sz="1800" dirty="0" err="1" smtClean="0"/>
              <a:t>heatmaps</a:t>
            </a:r>
            <a:r>
              <a:rPr lang="en-US" sz="1800" dirty="0" smtClean="0"/>
              <a:t> which can be tweaked using </a:t>
            </a:r>
            <a:r>
              <a:rPr lang="en-US" sz="1800" dirty="0" err="1" smtClean="0"/>
              <a:t>matplotlib</a:t>
            </a:r>
            <a:r>
              <a:rPr lang="en-US" sz="1800" dirty="0" smtClean="0"/>
              <a:t> tools.</a:t>
            </a:r>
            <a:endParaRPr lang="en-US" sz="1800" b="1" dirty="0"/>
          </a:p>
        </p:txBody>
      </p:sp>
      <p:pic>
        <p:nvPicPr>
          <p:cNvPr id="63" name="Picture 62"/>
          <p:cNvPicPr/>
          <p:nvPr/>
        </p:nvPicPr>
        <p:blipFill>
          <a:blip r:embed="rId2"/>
          <a:srcRect/>
          <a:stretch>
            <a:fillRect/>
          </a:stretch>
        </p:blipFill>
        <p:spPr bwMode="auto">
          <a:xfrm>
            <a:off x="1219200" y="3505200"/>
            <a:ext cx="4038600" cy="27257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5" name="Picture 64"/>
          <p:cNvPicPr/>
          <p:nvPr/>
        </p:nvPicPr>
        <p:blipFill>
          <a:blip r:embed="rId3"/>
          <a:srcRect/>
          <a:stretch>
            <a:fillRect/>
          </a:stretch>
        </p:blipFill>
        <p:spPr bwMode="auto">
          <a:xfrm>
            <a:off x="6781800" y="3429000"/>
            <a:ext cx="4114800" cy="2743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object 53"/>
          <p:cNvSpPr txBox="1">
            <a:spLocks noGrp="1"/>
          </p:cNvSpPr>
          <p:nvPr>
            <p:ph type="title"/>
          </p:nvPr>
        </p:nvSpPr>
        <p:spPr>
          <a:prstGeom prst="rect">
            <a:avLst/>
          </a:prstGeom>
        </p:spPr>
        <p:txBody>
          <a:bodyPr vert="horz" wrap="square" lIns="0" tIns="71120" rIns="0" bIns="0" rtlCol="0">
            <a:spAutoFit/>
          </a:bodyPr>
          <a:lstStyle/>
          <a:p>
            <a:pPr marL="12700" marR="5080" lvl="0" indent="0" algn="ctr" defTabSz="914400" eaLnBrk="1" fontAlgn="auto" latinLnBrk="0" hangingPunct="1">
              <a:lnSpc>
                <a:spcPts val="3670"/>
              </a:lnSpc>
              <a:spcBef>
                <a:spcPts val="560"/>
              </a:spcBef>
              <a:spcAft>
                <a:spcPts val="0"/>
              </a:spcAft>
              <a:buClrTx/>
              <a:buSzTx/>
              <a:buFontTx/>
              <a:buNone/>
              <a:tabLst/>
              <a:defRPr/>
            </a:pPr>
            <a:r>
              <a:rPr lang="en-US" sz="3200" b="1" kern="0" spc="-10" dirty="0" smtClean="0">
                <a:latin typeface="Cambria"/>
                <a:ea typeface="+mj-ea"/>
                <a:cs typeface="Cambria"/>
              </a:rPr>
              <a:t>VISUALIZATION OF CO-RELATION (HEAT MAP)</a:t>
            </a:r>
            <a:endParaRPr kumimoji="0" lang="en-US" sz="3200" b="1" i="0" u="none" strike="noStrike" kern="0" cap="none" spc="-10" normalizeH="0" baseline="0" noProof="0" dirty="0">
              <a:ln>
                <a:noFill/>
              </a:ln>
              <a:solidFill>
                <a:schemeClr val="tx1"/>
              </a:solidFill>
              <a:effectLst/>
              <a:uLnTx/>
              <a:uFillTx/>
              <a:latin typeface="Cambria"/>
              <a:ea typeface="+mj-ea"/>
              <a:cs typeface="Cambri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2133600" y="228600"/>
            <a:ext cx="7693406" cy="535403"/>
          </a:xfrm>
          <a:prstGeom prst="rect">
            <a:avLst/>
          </a:prstGeom>
        </p:spPr>
        <p:txBody>
          <a:bodyPr vert="horz" wrap="square" lIns="0" tIns="12065" rIns="0" bIns="0" rtlCol="0">
            <a:spAutoFit/>
          </a:bodyPr>
          <a:lstStyle/>
          <a:p>
            <a:pPr marL="12700" algn="ctr">
              <a:lnSpc>
                <a:spcPct val="100000"/>
              </a:lnSpc>
              <a:spcBef>
                <a:spcPts val="95"/>
              </a:spcBef>
            </a:pPr>
            <a:r>
              <a:rPr lang="en-US" spc="-20" dirty="0" smtClean="0"/>
              <a:t>BOX PLOT </a:t>
            </a:r>
            <a:r>
              <a:rPr lang="en-US" spc="-20" dirty="0" smtClean="0"/>
              <a:t>  </a:t>
            </a:r>
            <a:endParaRPr spc="-10" dirty="0"/>
          </a:p>
        </p:txBody>
      </p:sp>
      <p:sp>
        <p:nvSpPr>
          <p:cNvPr id="59" name="object 59"/>
          <p:cNvSpPr txBox="1">
            <a:spLocks noGrp="1"/>
          </p:cNvSpPr>
          <p:nvPr>
            <p:ph type="ftr" sz="quarter" idx="5"/>
          </p:nvPr>
        </p:nvSpPr>
        <p:spPr>
          <a:xfrm>
            <a:off x="1601468" y="6620937"/>
            <a:ext cx="20561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60" name="object 60"/>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31</a:t>
            </a:fld>
            <a:endParaRPr dirty="0"/>
          </a:p>
        </p:txBody>
      </p:sp>
      <p:sp>
        <p:nvSpPr>
          <p:cNvPr id="63" name="TextBox 62"/>
          <p:cNvSpPr txBox="1"/>
          <p:nvPr/>
        </p:nvSpPr>
        <p:spPr>
          <a:xfrm>
            <a:off x="533400" y="3581400"/>
            <a:ext cx="10515600" cy="1754326"/>
          </a:xfrm>
          <a:prstGeom prst="rect">
            <a:avLst/>
          </a:prstGeom>
          <a:noFill/>
        </p:spPr>
        <p:txBody>
          <a:bodyPr wrap="square" rtlCol="0">
            <a:spAutoFit/>
          </a:bodyPr>
          <a:lstStyle/>
          <a:p>
            <a:r>
              <a:rPr lang="en-US" dirty="0" smtClean="0"/>
              <a:t>We can use box plots to identify outliers in a dataset. These can be rare occurrence or errors. Sometimes these can provide insight.</a:t>
            </a:r>
          </a:p>
          <a:p>
            <a:endParaRPr lang="en-US" dirty="0" smtClean="0"/>
          </a:p>
          <a:p>
            <a:r>
              <a:rPr lang="en-US" dirty="0" smtClean="0"/>
              <a:t>The above visualization is a box plot of the radius mean, area mean and perimeter mean of the malignant and </a:t>
            </a:r>
            <a:r>
              <a:rPr lang="en-US" dirty="0" err="1" smtClean="0"/>
              <a:t>bening</a:t>
            </a:r>
            <a:r>
              <a:rPr lang="en-US" dirty="0" smtClean="0"/>
              <a:t> tumors.</a:t>
            </a:r>
          </a:p>
          <a:p>
            <a:endParaRPr lang="en-US" dirty="0"/>
          </a:p>
        </p:txBody>
      </p:sp>
      <p:pic>
        <p:nvPicPr>
          <p:cNvPr id="5124" name="Picture 4"/>
          <p:cNvPicPr>
            <a:picLocks noChangeAspect="1" noChangeArrowheads="1"/>
          </p:cNvPicPr>
          <p:nvPr/>
        </p:nvPicPr>
        <p:blipFill>
          <a:blip r:embed="rId2"/>
          <a:srcRect/>
          <a:stretch>
            <a:fillRect/>
          </a:stretch>
        </p:blipFill>
        <p:spPr bwMode="auto">
          <a:xfrm>
            <a:off x="1752600" y="1219200"/>
            <a:ext cx="3048000" cy="2114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5" name="TextBox 64"/>
          <p:cNvSpPr txBox="1"/>
          <p:nvPr/>
        </p:nvSpPr>
        <p:spPr>
          <a:xfrm>
            <a:off x="609600" y="5029200"/>
            <a:ext cx="10591800" cy="646331"/>
          </a:xfrm>
          <a:prstGeom prst="rect">
            <a:avLst/>
          </a:prstGeom>
          <a:noFill/>
        </p:spPr>
        <p:txBody>
          <a:bodyPr wrap="square" rtlCol="0">
            <a:spAutoFit/>
          </a:bodyPr>
          <a:lstStyle/>
          <a:p>
            <a:r>
              <a:rPr lang="en-US" dirty="0" smtClean="0"/>
              <a:t>From the box plot we can see the range of the radius mean values for </a:t>
            </a:r>
            <a:r>
              <a:rPr lang="en-US" dirty="0" err="1" smtClean="0"/>
              <a:t>bening</a:t>
            </a:r>
            <a:r>
              <a:rPr lang="en-US" dirty="0" smtClean="0"/>
              <a:t> and malignant tumors. We can also clearly see the outliers in the above visualizations (marked points lying outside the range).</a:t>
            </a:r>
            <a:endParaRPr lang="en-US" dirty="0"/>
          </a:p>
        </p:txBody>
      </p:sp>
      <p:pic>
        <p:nvPicPr>
          <p:cNvPr id="5125" name="Picture 5"/>
          <p:cNvPicPr>
            <a:picLocks noChangeAspect="1" noChangeArrowheads="1"/>
          </p:cNvPicPr>
          <p:nvPr/>
        </p:nvPicPr>
        <p:blipFill>
          <a:blip r:embed="rId3"/>
          <a:srcRect/>
          <a:stretch>
            <a:fillRect/>
          </a:stretch>
        </p:blipFill>
        <p:spPr bwMode="auto">
          <a:xfrm>
            <a:off x="6324600" y="1219200"/>
            <a:ext cx="3124200" cy="20715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1905000" y="304800"/>
            <a:ext cx="7693406" cy="535403"/>
          </a:xfrm>
          <a:prstGeom prst="rect">
            <a:avLst/>
          </a:prstGeom>
        </p:spPr>
        <p:txBody>
          <a:bodyPr vert="horz" wrap="square" lIns="0" tIns="12065" rIns="0" bIns="0" rtlCol="0">
            <a:spAutoFit/>
          </a:bodyPr>
          <a:lstStyle/>
          <a:p>
            <a:pPr marL="12700" algn="ctr">
              <a:lnSpc>
                <a:spcPct val="100000"/>
              </a:lnSpc>
              <a:spcBef>
                <a:spcPts val="95"/>
              </a:spcBef>
            </a:pPr>
            <a:r>
              <a:rPr lang="en-US" spc="-20" dirty="0" smtClean="0"/>
              <a:t>BOX PLOT </a:t>
            </a:r>
            <a:r>
              <a:rPr lang="en-US" spc="-20" dirty="0" smtClean="0"/>
              <a:t> </a:t>
            </a:r>
            <a:endParaRPr spc="-10" dirty="0"/>
          </a:p>
        </p:txBody>
      </p:sp>
      <p:sp>
        <p:nvSpPr>
          <p:cNvPr id="59" name="object 59"/>
          <p:cNvSpPr txBox="1">
            <a:spLocks noGrp="1"/>
          </p:cNvSpPr>
          <p:nvPr>
            <p:ph type="ftr" sz="quarter" idx="5"/>
          </p:nvPr>
        </p:nvSpPr>
        <p:spPr>
          <a:xfrm>
            <a:off x="1601468" y="6620937"/>
            <a:ext cx="20561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60" name="object 60"/>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32</a:t>
            </a:fld>
            <a:endParaRPr dirty="0"/>
          </a:p>
        </p:txBody>
      </p:sp>
      <p:pic>
        <p:nvPicPr>
          <p:cNvPr id="5126" name="Picture 6"/>
          <p:cNvPicPr>
            <a:picLocks noChangeAspect="1" noChangeArrowheads="1"/>
          </p:cNvPicPr>
          <p:nvPr/>
        </p:nvPicPr>
        <p:blipFill>
          <a:blip r:embed="rId2"/>
          <a:srcRect/>
          <a:stretch>
            <a:fillRect/>
          </a:stretch>
        </p:blipFill>
        <p:spPr bwMode="auto">
          <a:xfrm>
            <a:off x="4114800" y="1295400"/>
            <a:ext cx="2971800" cy="20085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8" name="TextBox 67"/>
          <p:cNvSpPr txBox="1"/>
          <p:nvPr/>
        </p:nvSpPr>
        <p:spPr>
          <a:xfrm>
            <a:off x="1066800" y="3962400"/>
            <a:ext cx="10286999" cy="923330"/>
          </a:xfrm>
          <a:prstGeom prst="rect">
            <a:avLst/>
          </a:prstGeom>
          <a:noFill/>
        </p:spPr>
        <p:txBody>
          <a:bodyPr wrap="square" rtlCol="0">
            <a:spAutoFit/>
          </a:bodyPr>
          <a:lstStyle/>
          <a:p>
            <a:r>
              <a:rPr lang="en-US" b="1" dirty="0" smtClean="0"/>
              <a:t>INFERENCE: From the graph, we can say that after a certain threshold for the values of the given features, we can classify the tumor as malignant (but we also see outliers, so maybe not with a 100% certainty every time, there could be some false positives).</a:t>
            </a:r>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0" y="304800"/>
            <a:ext cx="12192000" cy="1489510"/>
          </a:xfrm>
          <a:prstGeom prst="rect">
            <a:avLst/>
          </a:prstGeom>
        </p:spPr>
        <p:txBody>
          <a:bodyPr vert="horz" wrap="square" lIns="0" tIns="12065" rIns="0" bIns="0" rtlCol="0">
            <a:spAutoFit/>
          </a:bodyPr>
          <a:lstStyle/>
          <a:p>
            <a:pPr marL="12700" algn="ctr">
              <a:lnSpc>
                <a:spcPct val="100000"/>
              </a:lnSpc>
              <a:spcBef>
                <a:spcPts val="95"/>
              </a:spcBef>
            </a:pPr>
            <a:r>
              <a:rPr lang="en-US" sz="3200" spc="-10" dirty="0" smtClean="0">
                <a:effectLst>
                  <a:outerShdw blurRad="38100" dist="38100" dir="2700000" algn="tl">
                    <a:srgbClr val="000000">
                      <a:alpha val="43137"/>
                    </a:srgbClr>
                  </a:outerShdw>
                </a:effectLst>
              </a:rPr>
              <a:t>split the data set into independent (X) and dependent (y) data sets</a:t>
            </a:r>
            <a:br>
              <a:rPr lang="en-US" sz="3200" spc="-10" dirty="0" smtClean="0">
                <a:effectLst>
                  <a:outerShdw blurRad="38100" dist="38100" dir="2700000" algn="tl">
                    <a:srgbClr val="000000">
                      <a:alpha val="43137"/>
                    </a:srgbClr>
                  </a:outerShdw>
                </a:effectLst>
              </a:rPr>
            </a:br>
            <a:endParaRPr sz="3200" spc="-10" dirty="0">
              <a:effectLst>
                <a:outerShdw blurRad="38100" dist="38100" dir="2700000" algn="tl">
                  <a:srgbClr val="000000">
                    <a:alpha val="43137"/>
                  </a:srgbClr>
                </a:outerShdw>
              </a:effectLst>
            </a:endParaRPr>
          </a:p>
        </p:txBody>
      </p:sp>
      <p:sp>
        <p:nvSpPr>
          <p:cNvPr id="59" name="object 59"/>
          <p:cNvSpPr txBox="1">
            <a:spLocks noGrp="1"/>
          </p:cNvSpPr>
          <p:nvPr>
            <p:ph type="ftr" sz="quarter" idx="5"/>
          </p:nvPr>
        </p:nvSpPr>
        <p:spPr>
          <a:xfrm>
            <a:off x="1601468" y="6620937"/>
            <a:ext cx="20561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60" name="object 60"/>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33</a:t>
            </a:fld>
            <a:endParaRPr dirty="0"/>
          </a:p>
        </p:txBody>
      </p:sp>
      <p:sp>
        <p:nvSpPr>
          <p:cNvPr id="56" name="TextBox 55"/>
          <p:cNvSpPr txBox="1"/>
          <p:nvPr/>
        </p:nvSpPr>
        <p:spPr>
          <a:xfrm>
            <a:off x="1219200" y="3962400"/>
            <a:ext cx="9753600" cy="1477328"/>
          </a:xfrm>
          <a:prstGeom prst="rect">
            <a:avLst/>
          </a:prstGeom>
          <a:noFill/>
        </p:spPr>
        <p:txBody>
          <a:bodyPr wrap="square" rtlCol="0">
            <a:spAutoFit/>
          </a:bodyPr>
          <a:lstStyle/>
          <a:p>
            <a:r>
              <a:rPr lang="en-US" dirty="0" smtClean="0"/>
              <a:t>The data we use is usually split into training data and test data. The training set contains a known output and the model learns on this data in order to be generalized to other data later on. We have the test dataset (or subset) in order to test our model’s prediction on this subset.</a:t>
            </a:r>
          </a:p>
          <a:p>
            <a:r>
              <a:rPr lang="en-US" dirty="0" smtClean="0"/>
              <a:t>We will do this using </a:t>
            </a:r>
            <a:r>
              <a:rPr lang="en-US" dirty="0" err="1" smtClean="0"/>
              <a:t>SciKit</a:t>
            </a:r>
            <a:r>
              <a:rPr lang="en-US" dirty="0" smtClean="0"/>
              <a:t>-Learn library in Python using the train test split method.</a:t>
            </a:r>
          </a:p>
          <a:p>
            <a:endParaRPr lang="en-US" dirty="0"/>
          </a:p>
        </p:txBody>
      </p:sp>
      <p:pic>
        <p:nvPicPr>
          <p:cNvPr id="6146" name="Picture 2"/>
          <p:cNvPicPr>
            <a:picLocks noChangeAspect="1" noChangeArrowheads="1"/>
          </p:cNvPicPr>
          <p:nvPr/>
        </p:nvPicPr>
        <p:blipFill>
          <a:blip r:embed="rId2"/>
          <a:srcRect/>
          <a:stretch>
            <a:fillRect/>
          </a:stretch>
        </p:blipFill>
        <p:spPr bwMode="auto">
          <a:xfrm>
            <a:off x="1752600" y="1447800"/>
            <a:ext cx="8305800" cy="2066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bject 60"/>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34</a:t>
            </a:fld>
            <a:endParaRPr dirty="0"/>
          </a:p>
        </p:txBody>
      </p:sp>
      <p:pic>
        <p:nvPicPr>
          <p:cNvPr id="6147" name="Picture 3"/>
          <p:cNvPicPr>
            <a:picLocks noChangeAspect="1" noChangeArrowheads="1"/>
          </p:cNvPicPr>
          <p:nvPr/>
        </p:nvPicPr>
        <p:blipFill>
          <a:blip r:embed="rId2"/>
          <a:srcRect/>
          <a:stretch>
            <a:fillRect/>
          </a:stretch>
        </p:blipFill>
        <p:spPr bwMode="auto">
          <a:xfrm>
            <a:off x="2514600" y="1752600"/>
            <a:ext cx="7086600" cy="4524375"/>
          </a:xfrm>
          <a:prstGeom prst="rect">
            <a:avLst/>
          </a:prstGeom>
          <a:noFill/>
          <a:ln w="9525">
            <a:noFill/>
            <a:miter lim="800000"/>
            <a:headEnd/>
            <a:tailEnd/>
          </a:ln>
          <a:effectLst/>
        </p:spPr>
      </p:pic>
      <p:sp>
        <p:nvSpPr>
          <p:cNvPr id="10" name="Title 9"/>
          <p:cNvSpPr>
            <a:spLocks noGrp="1"/>
          </p:cNvSpPr>
          <p:nvPr>
            <p:ph type="title"/>
          </p:nvPr>
        </p:nvSpPr>
        <p:spPr>
          <a:xfrm>
            <a:off x="1602994" y="258825"/>
            <a:ext cx="9293606" cy="1188975"/>
          </a:xfrm>
        </p:spPr>
        <p:txBody>
          <a:bodyPr/>
          <a:lstStyle/>
          <a:p>
            <a:pPr algn="ctr"/>
            <a:r>
              <a:rPr lang="en-US" sz="3600" u="sng" dirty="0" smtClean="0">
                <a:effectLst>
                  <a:outerShdw blurRad="38100" dist="38100" dir="2700000" algn="tl">
                    <a:srgbClr val="000000">
                      <a:alpha val="43137"/>
                    </a:srgbClr>
                  </a:outerShdw>
                </a:effectLst>
              </a:rPr>
              <a:t>SCALE THE DATA(FEATURE SCALING)</a:t>
            </a:r>
            <a:br>
              <a:rPr lang="en-US" sz="3600" u="sng" dirty="0" smtClean="0">
                <a:effectLst>
                  <a:outerShdw blurRad="38100" dist="38100" dir="2700000" algn="tl">
                    <a:srgbClr val="000000">
                      <a:alpha val="43137"/>
                    </a:srgbClr>
                  </a:outerShdw>
                </a:effectLst>
              </a:rPr>
            </a:br>
            <a:r>
              <a:rPr lang="en-US" sz="3600" u="sng" dirty="0" smtClean="0">
                <a:effectLst>
                  <a:outerShdw blurRad="38100" dist="38100" dir="2700000" algn="tl">
                    <a:srgbClr val="000000">
                      <a:alpha val="43137"/>
                    </a:srgbClr>
                  </a:outerShdw>
                </a:effectLst>
              </a:rPr>
              <a:t/>
            </a:r>
            <a:br>
              <a:rPr lang="en-US" sz="3600" u="sng" dirty="0" smtClean="0">
                <a:effectLst>
                  <a:outerShdw blurRad="38100" dist="38100" dir="2700000" algn="tl">
                    <a:srgbClr val="000000">
                      <a:alpha val="43137"/>
                    </a:srgbClr>
                  </a:outerShdw>
                </a:effectLst>
              </a:rPr>
            </a:b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1371600" y="1828800"/>
            <a:ext cx="9601200" cy="4044056"/>
          </a:xfrm>
          <a:prstGeom prst="rect">
            <a:avLst/>
          </a:prstGeom>
        </p:spPr>
        <p:txBody>
          <a:bodyPr vert="horz" wrap="square" lIns="0" tIns="12065" rIns="0" bIns="0" rtlCol="0">
            <a:spAutoFit/>
          </a:bodyPr>
          <a:lstStyle/>
          <a:p>
            <a:pPr marL="527050" indent="-514350" algn="l">
              <a:lnSpc>
                <a:spcPct val="100000"/>
              </a:lnSpc>
              <a:spcBef>
                <a:spcPts val="95"/>
              </a:spcBef>
            </a:pPr>
            <a:r>
              <a:rPr lang="en-US" spc="-10" dirty="0" smtClean="0"/>
              <a:t> </a:t>
            </a:r>
            <a:r>
              <a:rPr lang="en-US" spc="-10" dirty="0" smtClean="0"/>
              <a:t>                                   MODEL </a:t>
            </a:r>
            <a:r>
              <a:rPr lang="en-US" spc="-10" dirty="0" smtClean="0"/>
              <a:t>SELECTION </a:t>
            </a:r>
            <a:r>
              <a:rPr lang="en-US" spc="-10" dirty="0" smtClean="0"/>
              <a:t/>
            </a:r>
            <a:br>
              <a:rPr lang="en-US" spc="-10" dirty="0" smtClean="0"/>
            </a:br>
            <a:r>
              <a:rPr lang="en-US" spc="-10" dirty="0" smtClean="0"/>
              <a:t/>
            </a:r>
            <a:br>
              <a:rPr lang="en-US" spc="-10" dirty="0" smtClean="0"/>
            </a:br>
            <a:r>
              <a:rPr lang="en-US" spc="-10" dirty="0" smtClean="0"/>
              <a:t/>
            </a:r>
            <a:br>
              <a:rPr lang="en-US" spc="-10" dirty="0" smtClean="0"/>
            </a:br>
            <a:r>
              <a:rPr lang="en-US" sz="2000" spc="-10" dirty="0" smtClean="0"/>
              <a:t>ACCURACY LEVEL OF EACH ALGORITHM</a:t>
            </a:r>
            <a:br>
              <a:rPr lang="en-US" sz="2000" spc="-10" dirty="0" smtClean="0"/>
            </a:br>
            <a:r>
              <a:rPr lang="en-US" sz="2000" spc="-10" dirty="0" smtClean="0"/>
              <a:t/>
            </a:r>
            <a:br>
              <a:rPr lang="en-US" sz="2000" spc="-10" dirty="0" smtClean="0"/>
            </a:br>
            <a:r>
              <a:rPr lang="en-US" sz="2000" spc="-10" dirty="0" smtClean="0"/>
              <a:t>ROC_AUC_SCORE OF EACH ALGORITHM</a:t>
            </a:r>
            <a:br>
              <a:rPr lang="en-US" sz="2000" spc="-10" dirty="0" smtClean="0"/>
            </a:br>
            <a:r>
              <a:rPr lang="en-US" sz="2000" spc="-10" dirty="0" smtClean="0"/>
              <a:t/>
            </a:r>
            <a:br>
              <a:rPr lang="en-US" sz="2000" spc="-10" dirty="0" smtClean="0"/>
            </a:br>
            <a:r>
              <a:rPr lang="en-US" sz="2000" spc="-10" dirty="0" smtClean="0"/>
              <a:t>CONFUSION MATRIX WITH PRECISION,RECALL AND F1_SCORE (classification report) OF EACH </a:t>
            </a:r>
            <a:r>
              <a:rPr lang="en-US" sz="2000" spc="-10" dirty="0" smtClean="0"/>
              <a:t>ONE</a:t>
            </a:r>
            <a:r>
              <a:rPr lang="en-US" sz="2000" spc="-20" dirty="0" smtClean="0"/>
              <a:t> </a:t>
            </a:r>
            <a:r>
              <a:rPr lang="en-US" sz="2000" spc="-20" dirty="0" smtClean="0"/>
              <a:t/>
            </a:r>
            <a:br>
              <a:rPr lang="en-US" sz="2000" spc="-20" dirty="0" smtClean="0"/>
            </a:br>
            <a:r>
              <a:rPr lang="en-US" sz="2000" spc="-20" dirty="0" smtClean="0"/>
              <a:t/>
            </a:r>
            <a:br>
              <a:rPr lang="en-US" sz="2000" spc="-20" dirty="0" smtClean="0"/>
            </a:br>
            <a:r>
              <a:rPr lang="en-US" sz="2000" spc="-20" dirty="0" smtClean="0"/>
              <a:t>FINAL </a:t>
            </a:r>
            <a:r>
              <a:rPr lang="en-US" sz="2000" spc="-20" dirty="0" smtClean="0"/>
              <a:t>PREDICTION, </a:t>
            </a:r>
            <a:r>
              <a:rPr lang="en-US" sz="2000" spc="-20" dirty="0" smtClean="0"/>
              <a:t> ROC_AUC_SCORE</a:t>
            </a:r>
            <a:endParaRPr sz="2000" spc="-10" dirty="0"/>
          </a:p>
        </p:txBody>
      </p:sp>
      <p:sp>
        <p:nvSpPr>
          <p:cNvPr id="59" name="object 59"/>
          <p:cNvSpPr txBox="1">
            <a:spLocks noGrp="1"/>
          </p:cNvSpPr>
          <p:nvPr>
            <p:ph type="ftr" sz="quarter" idx="5"/>
          </p:nvPr>
        </p:nvSpPr>
        <p:spPr>
          <a:xfrm>
            <a:off x="1601468" y="6620937"/>
            <a:ext cx="20561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60" name="object 60"/>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35</a:t>
            </a:fld>
            <a:endParaRPr dirty="0"/>
          </a:p>
        </p:txBody>
      </p:sp>
      <p:sp>
        <p:nvSpPr>
          <p:cNvPr id="5" name="TextBox 4"/>
          <p:cNvSpPr txBox="1"/>
          <p:nvPr/>
        </p:nvSpPr>
        <p:spPr>
          <a:xfrm>
            <a:off x="5867400" y="2438400"/>
            <a:ext cx="1255665" cy="461665"/>
          </a:xfrm>
          <a:prstGeom prst="rect">
            <a:avLst/>
          </a:prstGeom>
          <a:noFill/>
        </p:spPr>
        <p:txBody>
          <a:bodyPr wrap="square" rtlCol="0">
            <a:spAutoFit/>
          </a:bodyPr>
          <a:lstStyle/>
          <a:p>
            <a:r>
              <a:rPr lang="en-US" sz="2400" b="1" dirty="0" smtClean="0"/>
              <a:t>RESULTS</a:t>
            </a:r>
            <a:endParaRPr lang="en-US" sz="24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1602994" y="724865"/>
            <a:ext cx="9065006" cy="1058623"/>
          </a:xfrm>
          <a:prstGeom prst="rect">
            <a:avLst/>
          </a:prstGeom>
        </p:spPr>
        <p:txBody>
          <a:bodyPr vert="horz" wrap="square" lIns="0" tIns="12065" rIns="0" bIns="0" rtlCol="0">
            <a:spAutoFit/>
          </a:bodyPr>
          <a:lstStyle/>
          <a:p>
            <a:pPr marL="12700" algn="ctr">
              <a:lnSpc>
                <a:spcPct val="100000"/>
              </a:lnSpc>
              <a:spcBef>
                <a:spcPts val="95"/>
              </a:spcBef>
            </a:pPr>
            <a:r>
              <a:rPr lang="en-US" spc="-20" dirty="0" smtClean="0"/>
              <a:t>LOGISTIC REGRESSION CONFUSION MATRIX AND CLASSIFICATION REPORT</a:t>
            </a:r>
            <a:endParaRPr spc="-10" dirty="0"/>
          </a:p>
        </p:txBody>
      </p:sp>
      <p:sp>
        <p:nvSpPr>
          <p:cNvPr id="59" name="object 59"/>
          <p:cNvSpPr txBox="1">
            <a:spLocks noGrp="1"/>
          </p:cNvSpPr>
          <p:nvPr>
            <p:ph type="ftr" sz="quarter" idx="5"/>
          </p:nvPr>
        </p:nvSpPr>
        <p:spPr>
          <a:xfrm>
            <a:off x="1601468" y="6620937"/>
            <a:ext cx="20561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60" name="object 60"/>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36</a:t>
            </a:fld>
            <a:endParaRPr dirty="0"/>
          </a:p>
        </p:txBody>
      </p:sp>
      <p:pic>
        <p:nvPicPr>
          <p:cNvPr id="57" name="Picture 56"/>
          <p:cNvPicPr/>
          <p:nvPr/>
        </p:nvPicPr>
        <p:blipFill>
          <a:blip r:embed="rId2"/>
          <a:srcRect/>
          <a:stretch>
            <a:fillRect/>
          </a:stretch>
        </p:blipFill>
        <p:spPr bwMode="auto">
          <a:xfrm>
            <a:off x="990600" y="2133600"/>
            <a:ext cx="3505200" cy="281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8" name="Picture 57"/>
          <p:cNvPicPr/>
          <p:nvPr/>
        </p:nvPicPr>
        <p:blipFill>
          <a:blip r:embed="rId3"/>
          <a:srcRect/>
          <a:stretch>
            <a:fillRect/>
          </a:stretch>
        </p:blipFill>
        <p:spPr bwMode="auto">
          <a:xfrm>
            <a:off x="4572000" y="2133600"/>
            <a:ext cx="3505200" cy="281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7" name="Chart 6"/>
          <p:cNvGraphicFramePr/>
          <p:nvPr/>
        </p:nvGraphicFramePr>
        <p:xfrm>
          <a:off x="8229600" y="2133600"/>
          <a:ext cx="3276600" cy="281940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3276600" y="5791200"/>
            <a:ext cx="6535956" cy="369332"/>
          </a:xfrm>
          <a:prstGeom prst="rect">
            <a:avLst/>
          </a:prstGeom>
          <a:noFill/>
        </p:spPr>
        <p:txBody>
          <a:bodyPr wrap="none" rtlCol="0">
            <a:spAutoFit/>
          </a:bodyPr>
          <a:lstStyle/>
          <a:p>
            <a:r>
              <a:rPr lang="en-US" b="1" dirty="0" smtClean="0"/>
              <a:t>BAR CHART OF LOGISTIC REGRESSION ON CLASSIFICATION REPORT</a:t>
            </a:r>
            <a:endParaRPr lang="en-US"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8986011" cy="1046440"/>
          </a:xfrm>
        </p:spPr>
        <p:txBody>
          <a:bodyPr/>
          <a:lstStyle/>
          <a:p>
            <a:pPr algn="ctr"/>
            <a:r>
              <a:rPr lang="en-US" spc="-20" dirty="0" smtClean="0"/>
              <a:t>FINAL PREDICTION AND ROC_AUC SCORE OF LOGISTIC </a:t>
            </a:r>
            <a:r>
              <a:rPr lang="en-US" spc="-20" dirty="0" smtClean="0"/>
              <a:t>REGRESSION</a:t>
            </a:r>
            <a:endParaRPr lang="en-US" dirty="0"/>
          </a:p>
        </p:txBody>
      </p:sp>
      <p:pic>
        <p:nvPicPr>
          <p:cNvPr id="4" name="Picture 3"/>
          <p:cNvPicPr/>
          <p:nvPr/>
        </p:nvPicPr>
        <p:blipFill>
          <a:blip r:embed="rId2"/>
          <a:srcRect/>
          <a:stretch>
            <a:fillRect/>
          </a:stretch>
        </p:blipFill>
        <p:spPr bwMode="auto">
          <a:xfrm>
            <a:off x="304800" y="1295400"/>
            <a:ext cx="3581400" cy="3124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74" name="Picture 2"/>
          <p:cNvPicPr>
            <a:picLocks noChangeAspect="1" noChangeArrowheads="1"/>
          </p:cNvPicPr>
          <p:nvPr/>
        </p:nvPicPr>
        <p:blipFill>
          <a:blip r:embed="rId3"/>
          <a:srcRect/>
          <a:stretch>
            <a:fillRect/>
          </a:stretch>
        </p:blipFill>
        <p:spPr bwMode="auto">
          <a:xfrm>
            <a:off x="1371600" y="4876800"/>
            <a:ext cx="2133600" cy="400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4114800" y="1066800"/>
            <a:ext cx="7848600" cy="5632311"/>
          </a:xfrm>
          <a:prstGeom prst="rect">
            <a:avLst/>
          </a:prstGeom>
          <a:noFill/>
        </p:spPr>
        <p:txBody>
          <a:bodyPr wrap="square" rtlCol="0">
            <a:spAutoFit/>
          </a:bodyPr>
          <a:lstStyle/>
          <a:p>
            <a:r>
              <a:rPr lang="en-US" sz="2000" dirty="0" smtClean="0"/>
              <a:t>A </a:t>
            </a:r>
            <a:r>
              <a:rPr lang="en-US" sz="2000" b="1" dirty="0" smtClean="0"/>
              <a:t>CONFUSION MATRIX:</a:t>
            </a:r>
          </a:p>
          <a:p>
            <a:r>
              <a:rPr lang="en-US" sz="2000" dirty="0" smtClean="0"/>
              <a:t> It</a:t>
            </a:r>
            <a:r>
              <a:rPr lang="en-US" sz="2000" dirty="0" smtClean="0"/>
              <a:t> is a table that is often used to </a:t>
            </a:r>
            <a:r>
              <a:rPr lang="en-US" sz="2000" b="1" dirty="0" smtClean="0"/>
              <a:t>describe the performance of a classification model (or “classifier”) on a set of test data for which the true values are known</a:t>
            </a:r>
            <a:r>
              <a:rPr lang="en-US" sz="2000" dirty="0" smtClean="0"/>
              <a:t>. It allows the visualization of the performance of an </a:t>
            </a:r>
            <a:r>
              <a:rPr lang="en-US" sz="2000" dirty="0" smtClean="0"/>
              <a:t>algorithm</a:t>
            </a:r>
          </a:p>
          <a:p>
            <a:endParaRPr lang="en-US" sz="2000" dirty="0" smtClean="0"/>
          </a:p>
          <a:p>
            <a:r>
              <a:rPr lang="en-US" sz="2000" b="1" dirty="0" smtClean="0"/>
              <a:t>ROC_AUC SCORE:</a:t>
            </a:r>
          </a:p>
          <a:p>
            <a:r>
              <a:rPr lang="en-US" sz="2000" dirty="0" smtClean="0"/>
              <a:t>Receiver </a:t>
            </a:r>
            <a:r>
              <a:rPr lang="en-US" sz="2000" dirty="0" smtClean="0"/>
              <a:t>Operating </a:t>
            </a:r>
            <a:r>
              <a:rPr lang="en-US" sz="2000" dirty="0" smtClean="0"/>
              <a:t>Characteristic </a:t>
            </a:r>
            <a:r>
              <a:rPr lang="en-US" sz="2000" dirty="0" smtClean="0"/>
              <a:t>Curve, </a:t>
            </a:r>
            <a:r>
              <a:rPr lang="en-US" sz="2000" u="sng" dirty="0" smtClean="0"/>
              <a:t>calculates the False Positive Rates and True Positive Rates across different </a:t>
            </a:r>
            <a:r>
              <a:rPr lang="en-US" sz="2000" u="sng" dirty="0" smtClean="0"/>
              <a:t>thresholds.</a:t>
            </a:r>
          </a:p>
          <a:p>
            <a:r>
              <a:rPr lang="en-US" sz="2000" dirty="0" smtClean="0"/>
              <a:t>        </a:t>
            </a:r>
          </a:p>
          <a:p>
            <a:r>
              <a:rPr lang="en-US" sz="2000" dirty="0" smtClean="0"/>
              <a:t> </a:t>
            </a:r>
            <a:r>
              <a:rPr lang="en-US" sz="2000" dirty="0" smtClean="0"/>
              <a:t>      We </a:t>
            </a:r>
            <a:r>
              <a:rPr lang="en-US" sz="2000" dirty="0" smtClean="0"/>
              <a:t>will now graph these calculations, and being located the top left corner of the plot indicates a really ideal </a:t>
            </a:r>
            <a:r>
              <a:rPr lang="en-US" sz="2000" dirty="0" smtClean="0"/>
              <a:t>model.</a:t>
            </a:r>
          </a:p>
          <a:p>
            <a:endParaRPr lang="en-US" sz="2000" dirty="0" smtClean="0"/>
          </a:p>
          <a:p>
            <a:r>
              <a:rPr lang="en-US" sz="2000" dirty="0" smtClean="0"/>
              <a:t>     We </a:t>
            </a:r>
            <a:r>
              <a:rPr lang="en-US" sz="2000" dirty="0" smtClean="0"/>
              <a:t>also calculated the </a:t>
            </a:r>
            <a:r>
              <a:rPr lang="en-US" sz="2000" b="1" dirty="0" smtClean="0"/>
              <a:t>Area under the Curve or AUC</a:t>
            </a:r>
            <a:r>
              <a:rPr lang="en-US" sz="2000" dirty="0" smtClean="0"/>
              <a:t>, the AUC is used as a </a:t>
            </a:r>
            <a:r>
              <a:rPr lang="en-US" sz="2000" u="sng" dirty="0" smtClean="0"/>
              <a:t>metric </a:t>
            </a:r>
            <a:r>
              <a:rPr lang="en-US" sz="2000" b="1" u="sng" dirty="0" smtClean="0"/>
              <a:t>to differentiate the </a:t>
            </a:r>
            <a:r>
              <a:rPr lang="en-US" sz="2000" b="1" u="sng" dirty="0" smtClean="0"/>
              <a:t>prediction </a:t>
            </a:r>
            <a:r>
              <a:rPr lang="en-US" sz="2000" b="1" u="sng" dirty="0" smtClean="0"/>
              <a:t>power for those with the disease and those without it</a:t>
            </a:r>
            <a:r>
              <a:rPr lang="en-US" sz="2000" u="sng" dirty="0" smtClean="0"/>
              <a:t>. </a:t>
            </a:r>
            <a:r>
              <a:rPr lang="en-US" sz="2000" dirty="0" smtClean="0"/>
              <a:t>Typically a </a:t>
            </a:r>
            <a:r>
              <a:rPr lang="en-US" sz="2000" u="sng" dirty="0" smtClean="0"/>
              <a:t>value closer to one means that our model was able to </a:t>
            </a:r>
            <a:r>
              <a:rPr lang="en-US" sz="2000" b="1" u="sng" dirty="0" smtClean="0"/>
              <a:t>differentiate correctly from a random sample of the two target classes of two patients with and without the disease</a:t>
            </a:r>
            <a:r>
              <a:rPr lang="en-US" sz="2000" b="1" u="sng" dirty="0" smtClean="0"/>
              <a:t>.</a:t>
            </a:r>
            <a:endParaRPr lang="en-US" sz="2000" b="1" u="sng"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1602994" y="724865"/>
            <a:ext cx="7693406" cy="1058623"/>
          </a:xfrm>
          <a:prstGeom prst="rect">
            <a:avLst/>
          </a:prstGeom>
        </p:spPr>
        <p:txBody>
          <a:bodyPr vert="horz" wrap="square" lIns="0" tIns="12065" rIns="0" bIns="0" rtlCol="0">
            <a:spAutoFit/>
          </a:bodyPr>
          <a:lstStyle/>
          <a:p>
            <a:pPr marL="12700" algn="ctr">
              <a:lnSpc>
                <a:spcPct val="100000"/>
              </a:lnSpc>
              <a:spcBef>
                <a:spcPts val="95"/>
              </a:spcBef>
            </a:pPr>
            <a:r>
              <a:rPr lang="en-US" spc="-20" dirty="0" smtClean="0"/>
              <a:t>RANDOM FOREST CONFUSION MATRIX AND CLASSIFICATION REPORT</a:t>
            </a:r>
            <a:endParaRPr spc="-10" dirty="0"/>
          </a:p>
        </p:txBody>
      </p:sp>
      <p:sp>
        <p:nvSpPr>
          <p:cNvPr id="59" name="object 59"/>
          <p:cNvSpPr txBox="1">
            <a:spLocks noGrp="1"/>
          </p:cNvSpPr>
          <p:nvPr>
            <p:ph type="ftr" sz="quarter" idx="5"/>
          </p:nvPr>
        </p:nvSpPr>
        <p:spPr>
          <a:xfrm>
            <a:off x="1601468" y="6620937"/>
            <a:ext cx="20561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60" name="object 60"/>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38</a:t>
            </a:fld>
            <a:endParaRPr dirty="0"/>
          </a:p>
        </p:txBody>
      </p:sp>
      <p:pic>
        <p:nvPicPr>
          <p:cNvPr id="61" name="Picture 60"/>
          <p:cNvPicPr/>
          <p:nvPr/>
        </p:nvPicPr>
        <p:blipFill>
          <a:blip r:embed="rId2"/>
          <a:srcRect/>
          <a:stretch>
            <a:fillRect/>
          </a:stretch>
        </p:blipFill>
        <p:spPr bwMode="auto">
          <a:xfrm>
            <a:off x="152400" y="2057400"/>
            <a:ext cx="3657600" cy="2971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2" name="Picture 61"/>
          <p:cNvPicPr/>
          <p:nvPr/>
        </p:nvPicPr>
        <p:blipFill>
          <a:blip r:embed="rId3"/>
          <a:srcRect/>
          <a:stretch>
            <a:fillRect/>
          </a:stretch>
        </p:blipFill>
        <p:spPr bwMode="auto">
          <a:xfrm>
            <a:off x="4038600" y="2057400"/>
            <a:ext cx="3733800" cy="29178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7" name="TextBox 26"/>
          <p:cNvSpPr txBox="1"/>
          <p:nvPr/>
        </p:nvSpPr>
        <p:spPr>
          <a:xfrm>
            <a:off x="3276600" y="5791200"/>
            <a:ext cx="6080062" cy="369332"/>
          </a:xfrm>
          <a:prstGeom prst="rect">
            <a:avLst/>
          </a:prstGeom>
          <a:noFill/>
        </p:spPr>
        <p:txBody>
          <a:bodyPr wrap="none" rtlCol="0">
            <a:spAutoFit/>
          </a:bodyPr>
          <a:lstStyle/>
          <a:p>
            <a:r>
              <a:rPr lang="en-US" b="1" dirty="0" smtClean="0"/>
              <a:t>BAR CHART OF RANDOM FOREST ON CLASSIFICATION REPORT</a:t>
            </a:r>
            <a:endParaRPr lang="en-US" b="1" dirty="0"/>
          </a:p>
        </p:txBody>
      </p:sp>
      <p:pic>
        <p:nvPicPr>
          <p:cNvPr id="6146" name="Picture 2"/>
          <p:cNvPicPr>
            <a:picLocks noChangeAspect="1" noChangeArrowheads="1"/>
          </p:cNvPicPr>
          <p:nvPr/>
        </p:nvPicPr>
        <p:blipFill>
          <a:blip r:embed="rId4"/>
          <a:srcRect/>
          <a:stretch>
            <a:fillRect/>
          </a:stretch>
        </p:blipFill>
        <p:spPr bwMode="auto">
          <a:xfrm>
            <a:off x="8001001" y="1981200"/>
            <a:ext cx="3962399"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1046440"/>
          </a:xfrm>
        </p:spPr>
        <p:txBody>
          <a:bodyPr/>
          <a:lstStyle/>
          <a:p>
            <a:pPr algn="ctr"/>
            <a:r>
              <a:rPr lang="en-US" spc="-20" dirty="0" smtClean="0"/>
              <a:t>FINAL PREDICTION AND ROC_AUC SCORE OF </a:t>
            </a:r>
            <a:r>
              <a:rPr lang="en-US" spc="-20" dirty="0" smtClean="0"/>
              <a:t>RANDOM FOREST</a:t>
            </a:r>
            <a:endParaRPr lang="en-US" dirty="0"/>
          </a:p>
        </p:txBody>
      </p:sp>
      <p:pic>
        <p:nvPicPr>
          <p:cNvPr id="6146" name="Picture 2"/>
          <p:cNvPicPr>
            <a:picLocks noChangeAspect="1" noChangeArrowheads="1"/>
          </p:cNvPicPr>
          <p:nvPr/>
        </p:nvPicPr>
        <p:blipFill>
          <a:blip r:embed="rId2"/>
          <a:srcRect/>
          <a:stretch>
            <a:fillRect/>
          </a:stretch>
        </p:blipFill>
        <p:spPr bwMode="auto">
          <a:xfrm>
            <a:off x="990600" y="2285999"/>
            <a:ext cx="4343400" cy="31980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147" name="Picture 3"/>
          <p:cNvPicPr>
            <a:picLocks noChangeAspect="1" noChangeArrowheads="1"/>
          </p:cNvPicPr>
          <p:nvPr/>
        </p:nvPicPr>
        <p:blipFill>
          <a:blip r:embed="rId3"/>
          <a:srcRect/>
          <a:stretch>
            <a:fillRect/>
          </a:stretch>
        </p:blipFill>
        <p:spPr bwMode="auto">
          <a:xfrm>
            <a:off x="6096000" y="3276600"/>
            <a:ext cx="3703320" cy="76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1602994" y="724865"/>
            <a:ext cx="8912606" cy="566181"/>
          </a:xfrm>
          <a:prstGeom prst="rect">
            <a:avLst/>
          </a:prstGeom>
        </p:spPr>
        <p:txBody>
          <a:bodyPr vert="horz" wrap="square" lIns="0" tIns="12065" rIns="0" bIns="0" rtlCol="0">
            <a:spAutoFit/>
          </a:bodyPr>
          <a:lstStyle/>
          <a:p>
            <a:pPr marL="1679575">
              <a:lnSpc>
                <a:spcPct val="100000"/>
              </a:lnSpc>
              <a:spcBef>
                <a:spcPts val="105"/>
              </a:spcBef>
            </a:pPr>
            <a:r>
              <a:rPr lang="en-US" sz="3600" dirty="0" smtClean="0"/>
              <a:t>How Machine Learning </a:t>
            </a:r>
            <a:r>
              <a:rPr lang="en-US" sz="3600" spc="-5" dirty="0" smtClean="0"/>
              <a:t>helps us</a:t>
            </a:r>
            <a:r>
              <a:rPr lang="en-US" sz="3600" dirty="0" smtClean="0"/>
              <a:t>?</a:t>
            </a:r>
            <a:endParaRPr lang="en-US" sz="3600" dirty="0"/>
          </a:p>
        </p:txBody>
      </p:sp>
      <p:sp>
        <p:nvSpPr>
          <p:cNvPr id="56" name="object 56"/>
          <p:cNvSpPr txBox="1">
            <a:spLocks noGrp="1"/>
          </p:cNvSpPr>
          <p:nvPr>
            <p:ph type="ftr" sz="quarter" idx="5"/>
          </p:nvPr>
        </p:nvSpPr>
        <p:spPr>
          <a:xfrm>
            <a:off x="1601468" y="6620937"/>
            <a:ext cx="21323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57" name="object 57"/>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4</a:t>
            </a:fld>
            <a:endParaRPr dirty="0"/>
          </a:p>
        </p:txBody>
      </p:sp>
      <p:sp>
        <p:nvSpPr>
          <p:cNvPr id="54" name="object 54"/>
          <p:cNvSpPr txBox="1">
            <a:spLocks noGrp="1"/>
          </p:cNvSpPr>
          <p:nvPr>
            <p:ph type="body" idx="1"/>
          </p:nvPr>
        </p:nvSpPr>
        <p:spPr>
          <a:xfrm>
            <a:off x="1676400" y="1600200"/>
            <a:ext cx="8886951" cy="4680769"/>
          </a:xfrm>
          <a:prstGeom prst="rect">
            <a:avLst/>
          </a:prstGeom>
        </p:spPr>
        <p:txBody>
          <a:bodyPr vert="horz" wrap="square" lIns="0" tIns="63500" rIns="0" bIns="0" rtlCol="0">
            <a:spAutoFit/>
          </a:bodyPr>
          <a:lstStyle/>
          <a:p>
            <a:pPr>
              <a:buBlip>
                <a:blip r:embed="rId2"/>
              </a:buBlip>
            </a:pPr>
            <a:endParaRPr lang="en-US" b="1" dirty="0" smtClean="0"/>
          </a:p>
          <a:p>
            <a:pPr>
              <a:buBlip>
                <a:blip r:embed="rId2"/>
              </a:buBlip>
            </a:pPr>
            <a:endParaRPr lang="en-US" b="1" dirty="0" smtClean="0"/>
          </a:p>
          <a:p>
            <a:pPr>
              <a:buBlip>
                <a:blip r:embed="rId2"/>
              </a:buBlip>
            </a:pPr>
            <a:r>
              <a:rPr lang="en-US" b="1" dirty="0" smtClean="0"/>
              <a:t>  ML has key advantages over Pathologists.</a:t>
            </a:r>
          </a:p>
          <a:p>
            <a:pPr>
              <a:buBlip>
                <a:blip r:embed="rId2"/>
              </a:buBlip>
            </a:pPr>
            <a:endParaRPr lang="en-US" b="1" dirty="0" smtClean="0"/>
          </a:p>
          <a:p>
            <a:pPr>
              <a:buBlip>
                <a:blip r:embed="rId2"/>
              </a:buBlip>
            </a:pPr>
            <a:r>
              <a:rPr lang="en-US" b="1" dirty="0" smtClean="0"/>
              <a:t>  Firstly, machines can work much faster than humans. A biopsy usually takes a Pathologist 10 days. A computer can do thousands of biopsies in a matter of seconds.</a:t>
            </a:r>
          </a:p>
          <a:p>
            <a:pPr>
              <a:buBlip>
                <a:blip r:embed="rId2"/>
              </a:buBlip>
            </a:pPr>
            <a:endParaRPr lang="en-US" b="1" dirty="0" smtClean="0"/>
          </a:p>
          <a:p>
            <a:pPr>
              <a:buBlip>
                <a:blip r:embed="rId2"/>
              </a:buBlip>
            </a:pPr>
            <a:r>
              <a:rPr lang="en-US" b="1" dirty="0" smtClean="0"/>
              <a:t>  Machines can do something which humans aren’t that good at. They can repeat themselves thousands of times without getting exhausted. After every iteration, the machine repeats the process to do it better. </a:t>
            </a:r>
          </a:p>
          <a:p>
            <a:endParaRPr lang="en-US" b="1" dirty="0" smtClean="0"/>
          </a:p>
          <a:p>
            <a:pPr>
              <a:buBlip>
                <a:blip r:embed="rId2"/>
              </a:buBlip>
            </a:pPr>
            <a:r>
              <a:rPr lang="en-US" b="1" dirty="0" smtClean="0"/>
              <a:t>  Humans do it too, we call it practice. While practice may make perfect, no amount of practice can put a human even close to the computational speed of a computer.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2133600" y="304800"/>
            <a:ext cx="7693406" cy="1058623"/>
          </a:xfrm>
          <a:prstGeom prst="rect">
            <a:avLst/>
          </a:prstGeom>
        </p:spPr>
        <p:txBody>
          <a:bodyPr vert="horz" wrap="square" lIns="0" tIns="12065" rIns="0" bIns="0" rtlCol="0">
            <a:spAutoFit/>
          </a:bodyPr>
          <a:lstStyle/>
          <a:p>
            <a:pPr marL="12700" algn="ctr">
              <a:lnSpc>
                <a:spcPct val="100000"/>
              </a:lnSpc>
              <a:spcBef>
                <a:spcPts val="95"/>
              </a:spcBef>
            </a:pPr>
            <a:r>
              <a:rPr lang="en-US" spc="-20" dirty="0" smtClean="0"/>
              <a:t>GAUSSIAN NAVIE BAYES  CONFUSION MATRIX AND CLASSIFICATION REPORT</a:t>
            </a:r>
            <a:endParaRPr spc="-10" dirty="0"/>
          </a:p>
        </p:txBody>
      </p:sp>
      <p:sp>
        <p:nvSpPr>
          <p:cNvPr id="59" name="object 59"/>
          <p:cNvSpPr txBox="1">
            <a:spLocks noGrp="1"/>
          </p:cNvSpPr>
          <p:nvPr>
            <p:ph type="ftr" sz="quarter" idx="5"/>
          </p:nvPr>
        </p:nvSpPr>
        <p:spPr>
          <a:xfrm>
            <a:off x="1601468" y="6620937"/>
            <a:ext cx="20561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60" name="object 60"/>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40</a:t>
            </a:fld>
            <a:endParaRPr dirty="0"/>
          </a:p>
        </p:txBody>
      </p:sp>
      <p:pic>
        <p:nvPicPr>
          <p:cNvPr id="63" name="Picture 62"/>
          <p:cNvPicPr/>
          <p:nvPr/>
        </p:nvPicPr>
        <p:blipFill>
          <a:blip r:embed="rId2"/>
          <a:srcRect/>
          <a:stretch>
            <a:fillRect/>
          </a:stretch>
        </p:blipFill>
        <p:spPr bwMode="auto">
          <a:xfrm>
            <a:off x="228600" y="2057400"/>
            <a:ext cx="3352800" cy="2971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4" name="Picture 63"/>
          <p:cNvPicPr/>
          <p:nvPr/>
        </p:nvPicPr>
        <p:blipFill>
          <a:blip r:embed="rId3"/>
          <a:srcRect/>
          <a:stretch>
            <a:fillRect/>
          </a:stretch>
        </p:blipFill>
        <p:spPr bwMode="auto">
          <a:xfrm>
            <a:off x="3733800" y="2057400"/>
            <a:ext cx="3505200" cy="2971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7" name="TextBox 26"/>
          <p:cNvSpPr txBox="1"/>
          <p:nvPr/>
        </p:nvSpPr>
        <p:spPr>
          <a:xfrm>
            <a:off x="3276600" y="5791200"/>
            <a:ext cx="5639044" cy="369332"/>
          </a:xfrm>
          <a:prstGeom prst="rect">
            <a:avLst/>
          </a:prstGeom>
          <a:noFill/>
        </p:spPr>
        <p:txBody>
          <a:bodyPr wrap="none" rtlCol="0">
            <a:spAutoFit/>
          </a:bodyPr>
          <a:lstStyle/>
          <a:p>
            <a:r>
              <a:rPr lang="en-US" b="1" dirty="0" smtClean="0"/>
              <a:t>BAR CHART OF NAVIE BAYES ON CLASSIFICATION REPORT</a:t>
            </a:r>
            <a:endParaRPr lang="en-US" b="1" dirty="0"/>
          </a:p>
        </p:txBody>
      </p:sp>
      <p:pic>
        <p:nvPicPr>
          <p:cNvPr id="7170" name="Picture 2"/>
          <p:cNvPicPr>
            <a:picLocks noChangeAspect="1" noChangeArrowheads="1"/>
          </p:cNvPicPr>
          <p:nvPr/>
        </p:nvPicPr>
        <p:blipFill>
          <a:blip r:embed="rId4"/>
          <a:srcRect/>
          <a:stretch>
            <a:fillRect/>
          </a:stretch>
        </p:blipFill>
        <p:spPr bwMode="auto">
          <a:xfrm>
            <a:off x="7391400" y="2057400"/>
            <a:ext cx="4619625"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1046440"/>
          </a:xfrm>
        </p:spPr>
        <p:txBody>
          <a:bodyPr/>
          <a:lstStyle/>
          <a:p>
            <a:pPr algn="ctr"/>
            <a:r>
              <a:rPr lang="en-US" spc="-20" dirty="0" smtClean="0"/>
              <a:t>FINAL PREDICTION AND ROC_AUC SCORE OF GAUSSIAN NAVIE BAYES </a:t>
            </a:r>
            <a:endParaRPr lang="en-US" dirty="0"/>
          </a:p>
        </p:txBody>
      </p:sp>
      <p:pic>
        <p:nvPicPr>
          <p:cNvPr id="4098" name="Picture 2"/>
          <p:cNvPicPr>
            <a:picLocks noChangeAspect="1" noChangeArrowheads="1"/>
          </p:cNvPicPr>
          <p:nvPr/>
        </p:nvPicPr>
        <p:blipFill>
          <a:blip r:embed="rId2"/>
          <a:srcRect/>
          <a:stretch>
            <a:fillRect/>
          </a:stretch>
        </p:blipFill>
        <p:spPr bwMode="auto">
          <a:xfrm>
            <a:off x="5943600" y="2667000"/>
            <a:ext cx="4262120" cy="99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p:nvPr/>
        </p:nvPicPr>
        <p:blipFill>
          <a:blip r:embed="rId3"/>
          <a:srcRect/>
          <a:stretch>
            <a:fillRect/>
          </a:stretch>
        </p:blipFill>
        <p:spPr bwMode="auto">
          <a:xfrm>
            <a:off x="1219200" y="1981200"/>
            <a:ext cx="3781425" cy="3238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2209800" y="381000"/>
            <a:ext cx="7693406" cy="1058623"/>
          </a:xfrm>
          <a:prstGeom prst="rect">
            <a:avLst/>
          </a:prstGeom>
        </p:spPr>
        <p:txBody>
          <a:bodyPr vert="horz" wrap="square" lIns="0" tIns="12065" rIns="0" bIns="0" rtlCol="0">
            <a:spAutoFit/>
          </a:bodyPr>
          <a:lstStyle/>
          <a:p>
            <a:pPr marL="12700" algn="ctr">
              <a:lnSpc>
                <a:spcPct val="100000"/>
              </a:lnSpc>
              <a:spcBef>
                <a:spcPts val="95"/>
              </a:spcBef>
            </a:pPr>
            <a:r>
              <a:rPr lang="en-US" spc="-20" dirty="0" smtClean="0"/>
              <a:t>DECISION TREE CONFUSION MATRIX AND CLASSIFICATION REPORT</a:t>
            </a:r>
            <a:endParaRPr spc="-10" dirty="0"/>
          </a:p>
        </p:txBody>
      </p:sp>
      <p:sp>
        <p:nvSpPr>
          <p:cNvPr id="60" name="object 60"/>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42</a:t>
            </a:fld>
            <a:endParaRPr dirty="0"/>
          </a:p>
        </p:txBody>
      </p:sp>
      <p:pic>
        <p:nvPicPr>
          <p:cNvPr id="65" name="Picture 64"/>
          <p:cNvPicPr/>
          <p:nvPr/>
        </p:nvPicPr>
        <p:blipFill>
          <a:blip r:embed="rId2"/>
          <a:srcRect/>
          <a:stretch>
            <a:fillRect/>
          </a:stretch>
        </p:blipFill>
        <p:spPr bwMode="auto">
          <a:xfrm>
            <a:off x="457200" y="2057400"/>
            <a:ext cx="3581400" cy="2971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6" name="Picture 65"/>
          <p:cNvPicPr/>
          <p:nvPr/>
        </p:nvPicPr>
        <p:blipFill>
          <a:blip r:embed="rId3"/>
          <a:srcRect/>
          <a:stretch>
            <a:fillRect/>
          </a:stretch>
        </p:blipFill>
        <p:spPr bwMode="auto">
          <a:xfrm>
            <a:off x="4191000" y="2057400"/>
            <a:ext cx="3657600" cy="2971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7" name="TextBox 26"/>
          <p:cNvSpPr txBox="1"/>
          <p:nvPr/>
        </p:nvSpPr>
        <p:spPr>
          <a:xfrm>
            <a:off x="3276600" y="5791200"/>
            <a:ext cx="5845575" cy="369332"/>
          </a:xfrm>
          <a:prstGeom prst="rect">
            <a:avLst/>
          </a:prstGeom>
          <a:noFill/>
        </p:spPr>
        <p:txBody>
          <a:bodyPr wrap="none" rtlCol="0">
            <a:spAutoFit/>
          </a:bodyPr>
          <a:lstStyle/>
          <a:p>
            <a:r>
              <a:rPr lang="en-US" b="1" dirty="0" smtClean="0"/>
              <a:t>BAR CHART OF DECISION TREE ON CLASSIFICATION REPORT</a:t>
            </a:r>
            <a:endParaRPr lang="en-US" b="1" dirty="0"/>
          </a:p>
        </p:txBody>
      </p:sp>
      <p:pic>
        <p:nvPicPr>
          <p:cNvPr id="8194" name="Picture 2"/>
          <p:cNvPicPr>
            <a:picLocks noChangeAspect="1" noChangeArrowheads="1"/>
          </p:cNvPicPr>
          <p:nvPr/>
        </p:nvPicPr>
        <p:blipFill>
          <a:blip r:embed="rId4"/>
          <a:srcRect/>
          <a:stretch>
            <a:fillRect/>
          </a:stretch>
        </p:blipFill>
        <p:spPr bwMode="auto">
          <a:xfrm>
            <a:off x="8001000" y="2057400"/>
            <a:ext cx="403860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1046440"/>
          </a:xfrm>
        </p:spPr>
        <p:txBody>
          <a:bodyPr/>
          <a:lstStyle/>
          <a:p>
            <a:pPr algn="ctr"/>
            <a:r>
              <a:rPr lang="en-US" spc="-20" dirty="0" smtClean="0"/>
              <a:t>FINAL PREDICTION AND ROC_AUC SCORE OF DECISION TREE </a:t>
            </a:r>
            <a:endParaRPr lang="en-US" dirty="0"/>
          </a:p>
        </p:txBody>
      </p:sp>
      <p:pic>
        <p:nvPicPr>
          <p:cNvPr id="5122" name="Picture 2"/>
          <p:cNvPicPr>
            <a:picLocks noChangeAspect="1" noChangeArrowheads="1"/>
          </p:cNvPicPr>
          <p:nvPr/>
        </p:nvPicPr>
        <p:blipFill>
          <a:blip r:embed="rId2"/>
          <a:srcRect/>
          <a:stretch>
            <a:fillRect/>
          </a:stretch>
        </p:blipFill>
        <p:spPr bwMode="auto">
          <a:xfrm>
            <a:off x="6934200" y="3048000"/>
            <a:ext cx="3000375" cy="533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p:nvPr/>
        </p:nvPicPr>
        <p:blipFill>
          <a:blip r:embed="rId3"/>
          <a:srcRect/>
          <a:stretch>
            <a:fillRect/>
          </a:stretch>
        </p:blipFill>
        <p:spPr bwMode="auto">
          <a:xfrm>
            <a:off x="1524000" y="2057400"/>
            <a:ext cx="4343400" cy="320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2590800"/>
            <a:ext cx="8986011" cy="523220"/>
          </a:xfrm>
        </p:spPr>
        <p:txBody>
          <a:bodyPr/>
          <a:lstStyle/>
          <a:p>
            <a:pPr algn="ctr"/>
            <a:r>
              <a:rPr lang="en-US" dirty="0" smtClean="0"/>
              <a:t>RESULTS IN GRAPH</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1602994" y="724865"/>
            <a:ext cx="9674606" cy="1058623"/>
          </a:xfrm>
          <a:prstGeom prst="rect">
            <a:avLst/>
          </a:prstGeom>
        </p:spPr>
        <p:txBody>
          <a:bodyPr vert="horz" wrap="square" lIns="0" tIns="12065" rIns="0" bIns="0" rtlCol="0">
            <a:spAutoFit/>
          </a:bodyPr>
          <a:lstStyle/>
          <a:p>
            <a:pPr marL="12700" algn="ctr">
              <a:lnSpc>
                <a:spcPct val="100000"/>
              </a:lnSpc>
              <a:spcBef>
                <a:spcPts val="95"/>
              </a:spcBef>
            </a:pPr>
            <a:r>
              <a:rPr lang="en-US" spc="-10" dirty="0" smtClean="0"/>
              <a:t>GRAPHICAL REPRESENTATION  OF ACCURACY LEVEL TO LR, RF, NB, DT</a:t>
            </a:r>
            <a:endParaRPr spc="-10" dirty="0"/>
          </a:p>
        </p:txBody>
      </p:sp>
      <p:sp>
        <p:nvSpPr>
          <p:cNvPr id="59" name="object 59"/>
          <p:cNvSpPr txBox="1">
            <a:spLocks noGrp="1"/>
          </p:cNvSpPr>
          <p:nvPr>
            <p:ph type="ftr" sz="quarter" idx="5"/>
          </p:nvPr>
        </p:nvSpPr>
        <p:spPr>
          <a:xfrm>
            <a:off x="1601468" y="6620937"/>
            <a:ext cx="20561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60" name="object 60"/>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45</a:t>
            </a:fld>
            <a:endParaRPr dirty="0"/>
          </a:p>
        </p:txBody>
      </p:sp>
      <p:sp>
        <p:nvSpPr>
          <p:cNvPr id="57" name="TextBox 56"/>
          <p:cNvSpPr txBox="1"/>
          <p:nvPr/>
        </p:nvSpPr>
        <p:spPr>
          <a:xfrm>
            <a:off x="304800" y="2362200"/>
            <a:ext cx="2662204" cy="1200329"/>
          </a:xfrm>
          <a:prstGeom prst="rect">
            <a:avLst/>
          </a:prstGeom>
          <a:noFill/>
        </p:spPr>
        <p:txBody>
          <a:bodyPr wrap="none" rtlCol="0">
            <a:spAutoFit/>
          </a:bodyPr>
          <a:lstStyle/>
          <a:p>
            <a:r>
              <a:rPr lang="en-US" b="1" dirty="0" smtClean="0"/>
              <a:t>LR- LOGISTIC REGRESSION</a:t>
            </a:r>
          </a:p>
          <a:p>
            <a:r>
              <a:rPr lang="en-US" b="1" dirty="0" smtClean="0"/>
              <a:t>RF- RANDOM FOREST</a:t>
            </a:r>
          </a:p>
          <a:p>
            <a:r>
              <a:rPr lang="en-US" b="1" dirty="0" smtClean="0"/>
              <a:t>NB- NAVIE BAYES</a:t>
            </a:r>
          </a:p>
          <a:p>
            <a:r>
              <a:rPr lang="en-US" b="1" dirty="0" smtClean="0"/>
              <a:t>DT- DECISION TREE</a:t>
            </a:r>
          </a:p>
        </p:txBody>
      </p:sp>
      <p:pic>
        <p:nvPicPr>
          <p:cNvPr id="58" name="Picture 3"/>
          <p:cNvPicPr>
            <a:picLocks noChangeAspect="1" noChangeArrowheads="1"/>
          </p:cNvPicPr>
          <p:nvPr/>
        </p:nvPicPr>
        <p:blipFill>
          <a:blip r:embed="rId2"/>
          <a:srcRect/>
          <a:stretch>
            <a:fillRect/>
          </a:stretch>
        </p:blipFill>
        <p:spPr bwMode="auto">
          <a:xfrm>
            <a:off x="4343400" y="2133600"/>
            <a:ext cx="4305300" cy="3219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1602994" y="724865"/>
            <a:ext cx="9674606" cy="1058623"/>
          </a:xfrm>
          <a:prstGeom prst="rect">
            <a:avLst/>
          </a:prstGeom>
        </p:spPr>
        <p:txBody>
          <a:bodyPr vert="horz" wrap="square" lIns="0" tIns="12065" rIns="0" bIns="0" rtlCol="0">
            <a:spAutoFit/>
          </a:bodyPr>
          <a:lstStyle/>
          <a:p>
            <a:pPr marL="12700" algn="ctr">
              <a:lnSpc>
                <a:spcPct val="100000"/>
              </a:lnSpc>
              <a:spcBef>
                <a:spcPts val="95"/>
              </a:spcBef>
            </a:pPr>
            <a:r>
              <a:rPr lang="en-US" spc="-10" dirty="0" smtClean="0"/>
              <a:t>GRAPHICAL REPRESENTATION  OF ROC_AUC SCORE TO LR, RF, NB, DT</a:t>
            </a:r>
            <a:endParaRPr spc="-10" dirty="0"/>
          </a:p>
        </p:txBody>
      </p:sp>
      <p:sp>
        <p:nvSpPr>
          <p:cNvPr id="59" name="object 59"/>
          <p:cNvSpPr txBox="1">
            <a:spLocks noGrp="1"/>
          </p:cNvSpPr>
          <p:nvPr>
            <p:ph type="ftr" sz="quarter" idx="5"/>
          </p:nvPr>
        </p:nvSpPr>
        <p:spPr>
          <a:xfrm>
            <a:off x="1601468" y="6620937"/>
            <a:ext cx="20561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60" name="object 60"/>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46</a:t>
            </a:fld>
            <a:endParaRPr dirty="0"/>
          </a:p>
        </p:txBody>
      </p:sp>
      <p:sp>
        <p:nvSpPr>
          <p:cNvPr id="57" name="TextBox 56"/>
          <p:cNvSpPr txBox="1"/>
          <p:nvPr/>
        </p:nvSpPr>
        <p:spPr>
          <a:xfrm>
            <a:off x="304800" y="2362200"/>
            <a:ext cx="3314625" cy="1200329"/>
          </a:xfrm>
          <a:prstGeom prst="rect">
            <a:avLst/>
          </a:prstGeom>
          <a:noFill/>
        </p:spPr>
        <p:txBody>
          <a:bodyPr wrap="none" rtlCol="0">
            <a:spAutoFit/>
          </a:bodyPr>
          <a:lstStyle/>
          <a:p>
            <a:r>
              <a:rPr lang="en-US" b="1" dirty="0" smtClean="0"/>
              <a:t>LR- LOGISTIC REGRESSION -0.949</a:t>
            </a:r>
          </a:p>
          <a:p>
            <a:r>
              <a:rPr lang="en-US" b="1" dirty="0" smtClean="0"/>
              <a:t>RF- RANDOM FOREST-0.964</a:t>
            </a:r>
          </a:p>
          <a:p>
            <a:r>
              <a:rPr lang="en-US" b="1" dirty="0" smtClean="0"/>
              <a:t>NB- NAVIE BAYES-0.936</a:t>
            </a:r>
          </a:p>
          <a:p>
            <a:r>
              <a:rPr lang="en-US" b="1" dirty="0" smtClean="0"/>
              <a:t>DT- DECISION TREE-0.942</a:t>
            </a:r>
          </a:p>
        </p:txBody>
      </p:sp>
      <p:pic>
        <p:nvPicPr>
          <p:cNvPr id="3077" name="Picture 5"/>
          <p:cNvPicPr>
            <a:picLocks noChangeAspect="1" noChangeArrowheads="1"/>
          </p:cNvPicPr>
          <p:nvPr/>
        </p:nvPicPr>
        <p:blipFill>
          <a:blip r:embed="rId2"/>
          <a:srcRect/>
          <a:stretch>
            <a:fillRect/>
          </a:stretch>
        </p:blipFill>
        <p:spPr bwMode="auto">
          <a:xfrm>
            <a:off x="4343400" y="2286000"/>
            <a:ext cx="4343400"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1602994" y="724865"/>
            <a:ext cx="7693406" cy="535403"/>
          </a:xfrm>
          <a:prstGeom prst="rect">
            <a:avLst/>
          </a:prstGeom>
        </p:spPr>
        <p:txBody>
          <a:bodyPr vert="horz" wrap="square" lIns="0" tIns="12065" rIns="0" bIns="0" rtlCol="0">
            <a:spAutoFit/>
          </a:bodyPr>
          <a:lstStyle/>
          <a:p>
            <a:pPr marL="12700" algn="ctr">
              <a:lnSpc>
                <a:spcPct val="100000"/>
              </a:lnSpc>
              <a:spcBef>
                <a:spcPts val="95"/>
              </a:spcBef>
            </a:pPr>
            <a:r>
              <a:rPr lang="en-US" spc="-10" dirty="0" smtClean="0"/>
              <a:t>CONCLUSION </a:t>
            </a:r>
            <a:endParaRPr spc="-10" dirty="0"/>
          </a:p>
        </p:txBody>
      </p:sp>
      <p:sp>
        <p:nvSpPr>
          <p:cNvPr id="59" name="object 59"/>
          <p:cNvSpPr txBox="1">
            <a:spLocks noGrp="1"/>
          </p:cNvSpPr>
          <p:nvPr>
            <p:ph type="ftr" sz="quarter" idx="5"/>
          </p:nvPr>
        </p:nvSpPr>
        <p:spPr>
          <a:xfrm>
            <a:off x="1601468" y="6620937"/>
            <a:ext cx="20561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60" name="object 60"/>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47</a:t>
            </a:fld>
            <a:endParaRPr dirty="0"/>
          </a:p>
        </p:txBody>
      </p:sp>
      <p:pic>
        <p:nvPicPr>
          <p:cNvPr id="12290" name="Picture 2"/>
          <p:cNvPicPr>
            <a:picLocks noChangeAspect="1" noChangeArrowheads="1"/>
          </p:cNvPicPr>
          <p:nvPr/>
        </p:nvPicPr>
        <p:blipFill>
          <a:blip r:embed="rId2"/>
          <a:srcRect/>
          <a:stretch>
            <a:fillRect/>
          </a:stretch>
        </p:blipFill>
        <p:spPr bwMode="auto">
          <a:xfrm>
            <a:off x="1905000" y="1447800"/>
            <a:ext cx="8077200" cy="228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7" name="TextBox 56"/>
          <p:cNvSpPr txBox="1"/>
          <p:nvPr/>
        </p:nvSpPr>
        <p:spPr>
          <a:xfrm>
            <a:off x="381000" y="3886200"/>
            <a:ext cx="10820400" cy="2308324"/>
          </a:xfrm>
          <a:prstGeom prst="rect">
            <a:avLst/>
          </a:prstGeom>
          <a:noFill/>
        </p:spPr>
        <p:txBody>
          <a:bodyPr wrap="square" rtlCol="0">
            <a:spAutoFit/>
          </a:bodyPr>
          <a:lstStyle/>
          <a:p>
            <a:r>
              <a:rPr lang="en-US" sz="2400" dirty="0" smtClean="0"/>
              <a:t>       </a:t>
            </a:r>
            <a:r>
              <a:rPr lang="en-US" sz="2400" b="1" dirty="0" smtClean="0"/>
              <a:t>RANDOM </a:t>
            </a:r>
            <a:r>
              <a:rPr lang="en-US" sz="2400" b="1" dirty="0"/>
              <a:t>FOREST RESULTS IN SUPERIOR ACCURACY WITH 96.5 AND AUC SCORE 0.964 </a:t>
            </a:r>
            <a:r>
              <a:rPr lang="en-US" sz="2400" dirty="0"/>
              <a:t>WHEN COMPARING TO OTHERS. So, we conclude our session that Random Forest algorithm will find the disease rate accurately when comparing to 3 other techniques in machine learning process. Feature selection is performed on all classifiers to compare the performance. Random Forest outperforms other classifiers</a:t>
            </a:r>
            <a:r>
              <a:rPr lang="en-US" sz="2400" dirty="0" smtClean="0"/>
              <a:t>.</a:t>
            </a:r>
          </a:p>
          <a:p>
            <a:endParaRPr lang="en-US" sz="2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1046440"/>
          </a:xfrm>
        </p:spPr>
        <p:txBody>
          <a:bodyPr/>
          <a:lstStyle/>
          <a:p>
            <a:pPr algn="ctr"/>
            <a:r>
              <a:rPr lang="en-US" dirty="0" smtClean="0"/>
              <a:t>ROC CURVE FOR RANDOM FOREST ALGORITHM</a:t>
            </a:r>
            <a:endParaRPr lang="en-US" dirty="0"/>
          </a:p>
        </p:txBody>
      </p:sp>
      <p:pic>
        <p:nvPicPr>
          <p:cNvPr id="4" name="Picture 3"/>
          <p:cNvPicPr/>
          <p:nvPr/>
        </p:nvPicPr>
        <p:blipFill>
          <a:blip r:embed="rId2"/>
          <a:srcRect/>
          <a:stretch>
            <a:fillRect/>
          </a:stretch>
        </p:blipFill>
        <p:spPr bwMode="auto">
          <a:xfrm>
            <a:off x="3429000" y="1905000"/>
            <a:ext cx="5181600" cy="39718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1602994" y="724865"/>
            <a:ext cx="8760206" cy="535403"/>
          </a:xfrm>
          <a:prstGeom prst="rect">
            <a:avLst/>
          </a:prstGeom>
        </p:spPr>
        <p:txBody>
          <a:bodyPr vert="horz" wrap="square" lIns="0" tIns="12065" rIns="0" bIns="0" rtlCol="0">
            <a:spAutoFit/>
          </a:bodyPr>
          <a:lstStyle/>
          <a:p>
            <a:pPr marL="12700" algn="ctr">
              <a:lnSpc>
                <a:spcPct val="100000"/>
              </a:lnSpc>
              <a:spcBef>
                <a:spcPts val="95"/>
              </a:spcBef>
            </a:pPr>
            <a:r>
              <a:rPr lang="en-US" spc="-10" dirty="0" smtClean="0"/>
              <a:t>FUTURE WORK</a:t>
            </a:r>
            <a:endParaRPr spc="-10" dirty="0"/>
          </a:p>
        </p:txBody>
      </p:sp>
      <p:sp>
        <p:nvSpPr>
          <p:cNvPr id="59" name="object 59"/>
          <p:cNvSpPr txBox="1">
            <a:spLocks noGrp="1"/>
          </p:cNvSpPr>
          <p:nvPr>
            <p:ph type="ftr" sz="quarter" idx="5"/>
          </p:nvPr>
        </p:nvSpPr>
        <p:spPr>
          <a:xfrm>
            <a:off x="1601468" y="6620937"/>
            <a:ext cx="20561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60" name="object 60"/>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49</a:t>
            </a:fld>
            <a:endParaRPr dirty="0"/>
          </a:p>
        </p:txBody>
      </p:sp>
      <p:sp>
        <p:nvSpPr>
          <p:cNvPr id="57" name="TextBox 56"/>
          <p:cNvSpPr txBox="1"/>
          <p:nvPr/>
        </p:nvSpPr>
        <p:spPr>
          <a:xfrm>
            <a:off x="685800" y="1981200"/>
            <a:ext cx="10820400" cy="3539430"/>
          </a:xfrm>
          <a:prstGeom prst="rect">
            <a:avLst/>
          </a:prstGeom>
          <a:noFill/>
        </p:spPr>
        <p:txBody>
          <a:bodyPr wrap="square" rtlCol="0">
            <a:spAutoFit/>
          </a:bodyPr>
          <a:lstStyle/>
          <a:p>
            <a:endParaRPr lang="en-US" sz="3200" dirty="0"/>
          </a:p>
          <a:p>
            <a:r>
              <a:rPr lang="en-US" sz="3200" b="1" dirty="0" smtClean="0"/>
              <a:t>    </a:t>
            </a:r>
            <a:r>
              <a:rPr lang="en-US" sz="3200" b="1" dirty="0"/>
              <a:t> In the future, we can analyze other classifiers and develop a hybrid model for breast cancer prediction.  Breast Cancer has provided many studies in recent years, through different approaches as computing vision, classification, and prediction. As a future work, we considered an improvement in predictions, testing approaches in databases containing</a:t>
            </a:r>
            <a:r>
              <a:rPr lang="en-US" sz="3200" b="1" dirty="0" smtClean="0"/>
              <a:t>.</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1602994" y="228601"/>
            <a:ext cx="6398006" cy="535403"/>
          </a:xfrm>
          <a:prstGeom prst="rect">
            <a:avLst/>
          </a:prstGeom>
        </p:spPr>
        <p:txBody>
          <a:bodyPr vert="horz" wrap="square" lIns="0" tIns="12065" rIns="0" bIns="0" rtlCol="0">
            <a:spAutoFit/>
          </a:bodyPr>
          <a:lstStyle/>
          <a:p>
            <a:pPr marL="12700" algn="ctr">
              <a:lnSpc>
                <a:spcPct val="100000"/>
              </a:lnSpc>
              <a:spcBef>
                <a:spcPts val="95"/>
              </a:spcBef>
            </a:pPr>
            <a:r>
              <a:rPr spc="-15" dirty="0">
                <a:latin typeface="Cambria"/>
                <a:cs typeface="Cambria"/>
              </a:rPr>
              <a:t>Breast </a:t>
            </a:r>
            <a:r>
              <a:rPr spc="-5" dirty="0">
                <a:latin typeface="Cambria"/>
                <a:cs typeface="Cambria"/>
              </a:rPr>
              <a:t>Cancer: An</a:t>
            </a:r>
            <a:r>
              <a:rPr spc="25" dirty="0">
                <a:latin typeface="Cambria"/>
                <a:cs typeface="Cambria"/>
              </a:rPr>
              <a:t> </a:t>
            </a:r>
            <a:r>
              <a:rPr spc="-15" dirty="0">
                <a:latin typeface="Cambria"/>
                <a:cs typeface="Cambria"/>
              </a:rPr>
              <a:t>Overview</a:t>
            </a:r>
          </a:p>
        </p:txBody>
      </p:sp>
      <p:sp>
        <p:nvSpPr>
          <p:cNvPr id="57" name="object 57"/>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5</a:t>
            </a:fld>
            <a:endParaRPr dirty="0"/>
          </a:p>
        </p:txBody>
      </p:sp>
      <p:sp>
        <p:nvSpPr>
          <p:cNvPr id="54" name="object 54"/>
          <p:cNvSpPr txBox="1">
            <a:spLocks noGrp="1"/>
          </p:cNvSpPr>
          <p:nvPr>
            <p:ph type="body" idx="1"/>
          </p:nvPr>
        </p:nvSpPr>
        <p:spPr>
          <a:xfrm>
            <a:off x="1447800" y="2133600"/>
            <a:ext cx="8886951" cy="3747180"/>
          </a:xfrm>
          <a:prstGeom prst="rect">
            <a:avLst/>
          </a:prstGeom>
        </p:spPr>
        <p:txBody>
          <a:bodyPr vert="horz" wrap="square" lIns="0" tIns="63500" rIns="0" bIns="0" rtlCol="0">
            <a:spAutoFit/>
          </a:bodyPr>
          <a:lstStyle/>
          <a:p>
            <a:pPr marL="241935" marR="579755" indent="-228600">
              <a:lnSpc>
                <a:spcPts val="1630"/>
              </a:lnSpc>
              <a:spcBef>
                <a:spcPts val="500"/>
              </a:spcBef>
              <a:buClr>
                <a:srgbClr val="404040"/>
              </a:buClr>
              <a:buFont typeface="Arial"/>
              <a:buChar char="•"/>
              <a:tabLst>
                <a:tab pos="241300" algn="l"/>
                <a:tab pos="241935" algn="l"/>
              </a:tabLst>
            </a:pPr>
            <a:r>
              <a:rPr b="1" spc="-5" dirty="0">
                <a:latin typeface="Times New Roman" pitchFamily="18" charset="0"/>
                <a:cs typeface="Times New Roman" pitchFamily="18" charset="0"/>
              </a:rPr>
              <a:t>Breast </a:t>
            </a:r>
            <a:r>
              <a:rPr b="1" dirty="0">
                <a:latin typeface="Times New Roman" pitchFamily="18" charset="0"/>
                <a:cs typeface="Times New Roman" pitchFamily="18" charset="0"/>
              </a:rPr>
              <a:t>cancer </a:t>
            </a:r>
            <a:r>
              <a:rPr b="1" spc="-5" dirty="0">
                <a:latin typeface="Times New Roman" pitchFamily="18" charset="0"/>
                <a:cs typeface="Times New Roman" pitchFamily="18" charset="0"/>
              </a:rPr>
              <a:t>is the</a:t>
            </a:r>
            <a:r>
              <a:rPr b="1" spc="-5" dirty="0">
                <a:solidFill>
                  <a:srgbClr val="EB7E22"/>
                </a:solidFill>
                <a:latin typeface="Times New Roman" pitchFamily="18" charset="0"/>
                <a:cs typeface="Times New Roman" pitchFamily="18" charset="0"/>
              </a:rPr>
              <a:t> </a:t>
            </a:r>
            <a:r>
              <a:rPr b="1" u="sng" dirty="0">
                <a:solidFill>
                  <a:srgbClr val="EB7E22"/>
                </a:solidFill>
                <a:uFill>
                  <a:solidFill>
                    <a:srgbClr val="EB7E22"/>
                  </a:solidFill>
                </a:uFill>
                <a:latin typeface="Times New Roman" pitchFamily="18" charset="0"/>
                <a:cs typeface="Times New Roman" pitchFamily="18" charset="0"/>
                <a:hlinkClick r:id="rId2"/>
              </a:rPr>
              <a:t>second </a:t>
            </a:r>
            <a:r>
              <a:rPr b="1" u="sng" spc="-5" dirty="0">
                <a:solidFill>
                  <a:srgbClr val="EB7E22"/>
                </a:solidFill>
                <a:uFill>
                  <a:solidFill>
                    <a:srgbClr val="EB7E22"/>
                  </a:solidFill>
                </a:uFill>
                <a:latin typeface="Times New Roman" pitchFamily="18" charset="0"/>
                <a:cs typeface="Times New Roman" pitchFamily="18" charset="0"/>
                <a:hlinkClick r:id="rId2"/>
              </a:rPr>
              <a:t>leading</a:t>
            </a:r>
            <a:r>
              <a:rPr b="1" spc="-5" dirty="0">
                <a:solidFill>
                  <a:srgbClr val="EB7E22"/>
                </a:solidFill>
                <a:latin typeface="Times New Roman" pitchFamily="18" charset="0"/>
                <a:cs typeface="Times New Roman" pitchFamily="18" charset="0"/>
                <a:hlinkClick r:id="rId2"/>
              </a:rPr>
              <a:t> </a:t>
            </a:r>
            <a:r>
              <a:rPr b="1" dirty="0">
                <a:latin typeface="Times New Roman" pitchFamily="18" charset="0"/>
                <a:cs typeface="Times New Roman" pitchFamily="18" charset="0"/>
              </a:rPr>
              <a:t>cause of cancer death </a:t>
            </a:r>
            <a:r>
              <a:rPr b="1" spc="-5" dirty="0">
                <a:latin typeface="Times New Roman" pitchFamily="18" charset="0"/>
                <a:cs typeface="Times New Roman" pitchFamily="18" charset="0"/>
              </a:rPr>
              <a:t>in </a:t>
            </a:r>
            <a:r>
              <a:rPr b="1" spc="-10" dirty="0">
                <a:latin typeface="Times New Roman" pitchFamily="18" charset="0"/>
                <a:cs typeface="Times New Roman" pitchFamily="18" charset="0"/>
              </a:rPr>
              <a:t>women, </a:t>
            </a:r>
            <a:r>
              <a:rPr b="1" dirty="0">
                <a:latin typeface="Times New Roman" pitchFamily="18" charset="0"/>
                <a:cs typeface="Times New Roman" pitchFamily="18" charset="0"/>
              </a:rPr>
              <a:t>second </a:t>
            </a:r>
            <a:r>
              <a:rPr b="1" spc="-10" dirty="0">
                <a:latin typeface="Times New Roman" pitchFamily="18" charset="0"/>
                <a:cs typeface="Times New Roman" pitchFamily="18" charset="0"/>
              </a:rPr>
              <a:t>only to</a:t>
            </a:r>
            <a:r>
              <a:rPr b="1" spc="-135" dirty="0">
                <a:latin typeface="Times New Roman" pitchFamily="18" charset="0"/>
                <a:cs typeface="Times New Roman" pitchFamily="18" charset="0"/>
              </a:rPr>
              <a:t> </a:t>
            </a:r>
            <a:r>
              <a:rPr b="1" spc="-5" dirty="0">
                <a:latin typeface="Times New Roman" pitchFamily="18" charset="0"/>
                <a:cs typeface="Times New Roman" pitchFamily="18" charset="0"/>
              </a:rPr>
              <a:t>lung  </a:t>
            </a:r>
            <a:r>
              <a:rPr b="1" spc="-25" dirty="0">
                <a:latin typeface="Times New Roman" pitchFamily="18" charset="0"/>
                <a:cs typeface="Times New Roman" pitchFamily="18" charset="0"/>
              </a:rPr>
              <a:t>cancer.</a:t>
            </a:r>
            <a:endParaRPr b="1">
              <a:latin typeface="Times New Roman" pitchFamily="18" charset="0"/>
              <a:cs typeface="Times New Roman" pitchFamily="18" charset="0"/>
            </a:endParaRPr>
          </a:p>
          <a:p>
            <a:pPr marL="635">
              <a:lnSpc>
                <a:spcPct val="100000"/>
              </a:lnSpc>
              <a:spcBef>
                <a:spcPts val="20"/>
              </a:spcBef>
              <a:buClr>
                <a:srgbClr val="404040"/>
              </a:buClr>
              <a:buFont typeface="Arial"/>
              <a:buChar char="•"/>
            </a:pPr>
            <a:endParaRPr b="1">
              <a:latin typeface="Times New Roman" pitchFamily="18" charset="0"/>
              <a:cs typeface="Times New Roman" pitchFamily="18" charset="0"/>
            </a:endParaRPr>
          </a:p>
          <a:p>
            <a:pPr marL="241935" marR="115570" indent="-228600">
              <a:lnSpc>
                <a:spcPts val="1630"/>
              </a:lnSpc>
              <a:spcBef>
                <a:spcPts val="5"/>
              </a:spcBef>
              <a:buClr>
                <a:srgbClr val="404040"/>
              </a:buClr>
              <a:buFont typeface="Arial"/>
              <a:buChar char="•"/>
              <a:tabLst>
                <a:tab pos="241300" algn="l"/>
                <a:tab pos="241935" algn="l"/>
              </a:tabLst>
            </a:pPr>
            <a:r>
              <a:rPr b="1" spc="-5" dirty="0">
                <a:latin typeface="Times New Roman" pitchFamily="18" charset="0"/>
                <a:cs typeface="Times New Roman" pitchFamily="18" charset="0"/>
              </a:rPr>
              <a:t>The leading </a:t>
            </a:r>
            <a:r>
              <a:rPr b="1" dirty="0">
                <a:latin typeface="Times New Roman" pitchFamily="18" charset="0"/>
                <a:cs typeface="Times New Roman" pitchFamily="18" charset="0"/>
              </a:rPr>
              <a:t>risk </a:t>
            </a:r>
            <a:r>
              <a:rPr b="1" spc="-10" dirty="0">
                <a:latin typeface="Times New Roman" pitchFamily="18" charset="0"/>
                <a:cs typeface="Times New Roman" pitchFamily="18" charset="0"/>
              </a:rPr>
              <a:t>factor for </a:t>
            </a:r>
            <a:r>
              <a:rPr b="1" spc="-5" dirty="0">
                <a:latin typeface="Times New Roman" pitchFamily="18" charset="0"/>
                <a:cs typeface="Times New Roman" pitchFamily="18" charset="0"/>
              </a:rPr>
              <a:t>breast </a:t>
            </a:r>
            <a:r>
              <a:rPr b="1" dirty="0">
                <a:latin typeface="Times New Roman" pitchFamily="18" charset="0"/>
                <a:cs typeface="Times New Roman" pitchFamily="18" charset="0"/>
              </a:rPr>
              <a:t>cancer </a:t>
            </a:r>
            <a:r>
              <a:rPr b="1" spc="-5" dirty="0">
                <a:latin typeface="Times New Roman" pitchFamily="18" charset="0"/>
                <a:cs typeface="Times New Roman" pitchFamily="18" charset="0"/>
              </a:rPr>
              <a:t>is</a:t>
            </a:r>
            <a:r>
              <a:rPr b="1" spc="-5" dirty="0">
                <a:solidFill>
                  <a:srgbClr val="EB7E22"/>
                </a:solidFill>
                <a:latin typeface="Times New Roman" pitchFamily="18" charset="0"/>
                <a:cs typeface="Times New Roman" pitchFamily="18" charset="0"/>
              </a:rPr>
              <a:t> </a:t>
            </a:r>
            <a:r>
              <a:rPr b="1" u="sng" spc="-10" dirty="0">
                <a:solidFill>
                  <a:srgbClr val="EB7E22"/>
                </a:solidFill>
                <a:uFill>
                  <a:solidFill>
                    <a:srgbClr val="EB7E22"/>
                  </a:solidFill>
                </a:uFill>
                <a:latin typeface="Times New Roman" pitchFamily="18" charset="0"/>
                <a:cs typeface="Times New Roman" pitchFamily="18" charset="0"/>
                <a:hlinkClick r:id="rId3"/>
              </a:rPr>
              <a:t>simply </a:t>
            </a:r>
            <a:r>
              <a:rPr b="1" u="sng" spc="-5" dirty="0">
                <a:solidFill>
                  <a:srgbClr val="EB7E22"/>
                </a:solidFill>
                <a:uFill>
                  <a:solidFill>
                    <a:srgbClr val="EB7E22"/>
                  </a:solidFill>
                </a:uFill>
                <a:latin typeface="Times New Roman" pitchFamily="18" charset="0"/>
                <a:cs typeface="Times New Roman" pitchFamily="18" charset="0"/>
                <a:hlinkClick r:id="rId3"/>
              </a:rPr>
              <a:t>being </a:t>
            </a:r>
            <a:r>
              <a:rPr b="1" u="sng" dirty="0">
                <a:solidFill>
                  <a:srgbClr val="EB7E22"/>
                </a:solidFill>
                <a:uFill>
                  <a:solidFill>
                    <a:srgbClr val="EB7E22"/>
                  </a:solidFill>
                </a:uFill>
                <a:latin typeface="Times New Roman" pitchFamily="18" charset="0"/>
                <a:cs typeface="Times New Roman" pitchFamily="18" charset="0"/>
                <a:hlinkClick r:id="rId3"/>
              </a:rPr>
              <a:t>a </a:t>
            </a:r>
            <a:r>
              <a:rPr b="1" u="sng" spc="-5" dirty="0">
                <a:solidFill>
                  <a:srgbClr val="EB7E22"/>
                </a:solidFill>
                <a:uFill>
                  <a:solidFill>
                    <a:srgbClr val="EB7E22"/>
                  </a:solidFill>
                </a:uFill>
                <a:latin typeface="Times New Roman" pitchFamily="18" charset="0"/>
                <a:cs typeface="Times New Roman" pitchFamily="18" charset="0"/>
                <a:hlinkClick r:id="rId3"/>
              </a:rPr>
              <a:t>woman</a:t>
            </a:r>
            <a:r>
              <a:rPr b="1" spc="-5" dirty="0">
                <a:latin typeface="Times New Roman" pitchFamily="18" charset="0"/>
                <a:cs typeface="Times New Roman" pitchFamily="18" charset="0"/>
              </a:rPr>
              <a:t>. </a:t>
            </a:r>
            <a:r>
              <a:rPr b="1" spc="-10" dirty="0">
                <a:latin typeface="Times New Roman" pitchFamily="18" charset="0"/>
                <a:cs typeface="Times New Roman" pitchFamily="18" charset="0"/>
              </a:rPr>
              <a:t>Though </a:t>
            </a:r>
            <a:r>
              <a:rPr b="1" spc="-5" dirty="0">
                <a:latin typeface="Times New Roman" pitchFamily="18" charset="0"/>
                <a:cs typeface="Times New Roman" pitchFamily="18" charset="0"/>
              </a:rPr>
              <a:t>breast </a:t>
            </a:r>
            <a:r>
              <a:rPr b="1" dirty="0">
                <a:latin typeface="Times New Roman" pitchFamily="18" charset="0"/>
                <a:cs typeface="Times New Roman" pitchFamily="18" charset="0"/>
              </a:rPr>
              <a:t>cancer </a:t>
            </a:r>
            <a:r>
              <a:rPr b="1" spc="-5" dirty="0">
                <a:latin typeface="Times New Roman" pitchFamily="18" charset="0"/>
                <a:cs typeface="Times New Roman" pitchFamily="18" charset="0"/>
              </a:rPr>
              <a:t>does  </a:t>
            </a:r>
            <a:r>
              <a:rPr b="1" dirty="0">
                <a:latin typeface="Times New Roman" pitchFamily="18" charset="0"/>
                <a:cs typeface="Times New Roman" pitchFamily="18" charset="0"/>
              </a:rPr>
              <a:t>occur </a:t>
            </a:r>
            <a:r>
              <a:rPr b="1" spc="-5" dirty="0">
                <a:latin typeface="Times New Roman" pitchFamily="18" charset="0"/>
                <a:cs typeface="Times New Roman" pitchFamily="18" charset="0"/>
              </a:rPr>
              <a:t>in men, the disease is </a:t>
            </a:r>
            <a:r>
              <a:rPr b="1" dirty="0">
                <a:latin typeface="Times New Roman" pitchFamily="18" charset="0"/>
                <a:cs typeface="Times New Roman" pitchFamily="18" charset="0"/>
              </a:rPr>
              <a:t>100 </a:t>
            </a:r>
            <a:r>
              <a:rPr b="1" spc="-5" dirty="0">
                <a:latin typeface="Times New Roman" pitchFamily="18" charset="0"/>
                <a:cs typeface="Times New Roman" pitchFamily="18" charset="0"/>
              </a:rPr>
              <a:t>times </a:t>
            </a:r>
            <a:r>
              <a:rPr b="1" spc="-10" dirty="0">
                <a:latin typeface="Times New Roman" pitchFamily="18" charset="0"/>
                <a:cs typeface="Times New Roman" pitchFamily="18" charset="0"/>
              </a:rPr>
              <a:t>more </a:t>
            </a:r>
            <a:r>
              <a:rPr b="1" dirty="0">
                <a:latin typeface="Times New Roman" pitchFamily="18" charset="0"/>
                <a:cs typeface="Times New Roman" pitchFamily="18" charset="0"/>
              </a:rPr>
              <a:t>common </a:t>
            </a:r>
            <a:r>
              <a:rPr b="1" spc="-5" dirty="0">
                <a:latin typeface="Times New Roman" pitchFamily="18" charset="0"/>
                <a:cs typeface="Times New Roman" pitchFamily="18" charset="0"/>
              </a:rPr>
              <a:t>in</a:t>
            </a:r>
            <a:r>
              <a:rPr b="1" spc="-70" dirty="0">
                <a:latin typeface="Times New Roman" pitchFamily="18" charset="0"/>
                <a:cs typeface="Times New Roman" pitchFamily="18" charset="0"/>
              </a:rPr>
              <a:t> </a:t>
            </a:r>
            <a:r>
              <a:rPr b="1" spc="-10" dirty="0">
                <a:latin typeface="Times New Roman" pitchFamily="18" charset="0"/>
                <a:cs typeface="Times New Roman" pitchFamily="18" charset="0"/>
              </a:rPr>
              <a:t>women.</a:t>
            </a:r>
            <a:endParaRPr b="1">
              <a:latin typeface="Times New Roman" pitchFamily="18" charset="0"/>
              <a:cs typeface="Times New Roman" pitchFamily="18" charset="0"/>
            </a:endParaRPr>
          </a:p>
          <a:p>
            <a:pPr marL="635">
              <a:lnSpc>
                <a:spcPct val="100000"/>
              </a:lnSpc>
              <a:spcBef>
                <a:spcPts val="20"/>
              </a:spcBef>
              <a:buClr>
                <a:srgbClr val="404040"/>
              </a:buClr>
              <a:buFont typeface="Arial"/>
              <a:buChar char="•"/>
            </a:pPr>
            <a:endParaRPr b="1">
              <a:latin typeface="Times New Roman" pitchFamily="18" charset="0"/>
              <a:cs typeface="Times New Roman" pitchFamily="18" charset="0"/>
            </a:endParaRPr>
          </a:p>
          <a:p>
            <a:pPr marL="241935" marR="384810" indent="-228600">
              <a:lnSpc>
                <a:spcPts val="1630"/>
              </a:lnSpc>
              <a:buClr>
                <a:srgbClr val="404040"/>
              </a:buClr>
              <a:buFont typeface="Arial"/>
              <a:buChar char="•"/>
              <a:tabLst>
                <a:tab pos="241300" algn="l"/>
                <a:tab pos="241935" algn="l"/>
              </a:tabLst>
            </a:pPr>
            <a:r>
              <a:rPr b="1" spc="-5" dirty="0">
                <a:latin typeface="Times New Roman" pitchFamily="18" charset="0"/>
                <a:cs typeface="Times New Roman" pitchFamily="18" charset="0"/>
              </a:rPr>
              <a:t>Men </a:t>
            </a:r>
            <a:r>
              <a:rPr b="1" dirty="0">
                <a:latin typeface="Times New Roman" pitchFamily="18" charset="0"/>
                <a:cs typeface="Times New Roman" pitchFamily="18" charset="0"/>
              </a:rPr>
              <a:t>can </a:t>
            </a:r>
            <a:r>
              <a:rPr b="1" spc="-5" dirty="0">
                <a:latin typeface="Times New Roman" pitchFamily="18" charset="0"/>
                <a:cs typeface="Times New Roman" pitchFamily="18" charset="0"/>
              </a:rPr>
              <a:t>also get breast </a:t>
            </a:r>
            <a:r>
              <a:rPr b="1" spc="-25" dirty="0">
                <a:latin typeface="Times New Roman" pitchFamily="18" charset="0"/>
                <a:cs typeface="Times New Roman" pitchFamily="18" charset="0"/>
              </a:rPr>
              <a:t>cancer. </a:t>
            </a:r>
            <a:r>
              <a:rPr b="1" spc="-5" dirty="0">
                <a:latin typeface="Times New Roman" pitchFamily="18" charset="0"/>
                <a:cs typeface="Times New Roman" pitchFamily="18" charset="0"/>
              </a:rPr>
              <a:t>In </a:t>
            </a:r>
            <a:r>
              <a:rPr b="1" dirty="0">
                <a:latin typeface="Times New Roman" pitchFamily="18" charset="0"/>
                <a:cs typeface="Times New Roman" pitchFamily="18" charset="0"/>
              </a:rPr>
              <a:t>2017, </a:t>
            </a:r>
            <a:r>
              <a:rPr b="1" spc="-5" dirty="0">
                <a:latin typeface="Times New Roman" pitchFamily="18" charset="0"/>
                <a:cs typeface="Times New Roman" pitchFamily="18" charset="0"/>
              </a:rPr>
              <a:t>the American </a:t>
            </a:r>
            <a:r>
              <a:rPr b="1" dirty="0">
                <a:latin typeface="Times New Roman" pitchFamily="18" charset="0"/>
                <a:cs typeface="Times New Roman" pitchFamily="18" charset="0"/>
              </a:rPr>
              <a:t>Cancer </a:t>
            </a:r>
            <a:r>
              <a:rPr b="1" spc="-5" dirty="0">
                <a:latin typeface="Times New Roman" pitchFamily="18" charset="0"/>
                <a:cs typeface="Times New Roman" pitchFamily="18" charset="0"/>
              </a:rPr>
              <a:t>Society</a:t>
            </a:r>
            <a:r>
              <a:rPr b="1" spc="-5" dirty="0">
                <a:solidFill>
                  <a:srgbClr val="EB7E22"/>
                </a:solidFill>
                <a:latin typeface="Times New Roman" pitchFamily="18" charset="0"/>
                <a:cs typeface="Times New Roman" pitchFamily="18" charset="0"/>
              </a:rPr>
              <a:t> </a:t>
            </a:r>
            <a:r>
              <a:rPr b="1" u="sng" spc="-5" dirty="0">
                <a:solidFill>
                  <a:srgbClr val="EB7E22"/>
                </a:solidFill>
                <a:uFill>
                  <a:solidFill>
                    <a:srgbClr val="EB7E22"/>
                  </a:solidFill>
                </a:uFill>
                <a:latin typeface="Times New Roman" pitchFamily="18" charset="0"/>
                <a:cs typeface="Times New Roman" pitchFamily="18" charset="0"/>
                <a:hlinkClick r:id="rId4"/>
              </a:rPr>
              <a:t>estimates</a:t>
            </a:r>
            <a:r>
              <a:rPr b="1" spc="-5" dirty="0">
                <a:solidFill>
                  <a:srgbClr val="EB7E22"/>
                </a:solidFill>
                <a:latin typeface="Times New Roman" pitchFamily="18" charset="0"/>
                <a:cs typeface="Times New Roman" pitchFamily="18" charset="0"/>
                <a:hlinkClick r:id="rId4"/>
              </a:rPr>
              <a:t> </a:t>
            </a:r>
            <a:r>
              <a:rPr b="1" dirty="0">
                <a:latin typeface="Times New Roman" pitchFamily="18" charset="0"/>
                <a:cs typeface="Times New Roman" pitchFamily="18" charset="0"/>
              </a:rPr>
              <a:t>2,470 </a:t>
            </a:r>
            <a:r>
              <a:rPr b="1" spc="-5" dirty="0">
                <a:latin typeface="Times New Roman" pitchFamily="18" charset="0"/>
                <a:cs typeface="Times New Roman" pitchFamily="18" charset="0"/>
              </a:rPr>
              <a:t>new  </a:t>
            </a:r>
            <a:r>
              <a:rPr b="1" dirty="0">
                <a:latin typeface="Times New Roman" pitchFamily="18" charset="0"/>
                <a:cs typeface="Times New Roman" pitchFamily="18" charset="0"/>
              </a:rPr>
              <a:t>cases of </a:t>
            </a:r>
            <a:r>
              <a:rPr b="1" spc="-25" dirty="0">
                <a:latin typeface="Times New Roman" pitchFamily="18" charset="0"/>
                <a:cs typeface="Times New Roman" pitchFamily="18" charset="0"/>
              </a:rPr>
              <a:t>invasive </a:t>
            </a:r>
            <a:r>
              <a:rPr b="1" spc="-5" dirty="0">
                <a:latin typeface="Times New Roman" pitchFamily="18" charset="0"/>
                <a:cs typeface="Times New Roman" pitchFamily="18" charset="0"/>
              </a:rPr>
              <a:t>breast </a:t>
            </a:r>
            <a:r>
              <a:rPr b="1" dirty="0">
                <a:latin typeface="Times New Roman" pitchFamily="18" charset="0"/>
                <a:cs typeface="Times New Roman" pitchFamily="18" charset="0"/>
              </a:rPr>
              <a:t>cancer </a:t>
            </a:r>
            <a:r>
              <a:rPr b="1" spc="-5" dirty="0">
                <a:latin typeface="Times New Roman" pitchFamily="18" charset="0"/>
                <a:cs typeface="Times New Roman" pitchFamily="18" charset="0"/>
              </a:rPr>
              <a:t>will be diagnosed in men in the</a:t>
            </a:r>
            <a:r>
              <a:rPr b="1" spc="-85" dirty="0">
                <a:latin typeface="Times New Roman" pitchFamily="18" charset="0"/>
                <a:cs typeface="Times New Roman" pitchFamily="18" charset="0"/>
              </a:rPr>
              <a:t> </a:t>
            </a:r>
            <a:r>
              <a:rPr b="1" spc="-15" dirty="0">
                <a:latin typeface="Times New Roman" pitchFamily="18" charset="0"/>
                <a:cs typeface="Times New Roman" pitchFamily="18" charset="0"/>
              </a:rPr>
              <a:t>U.S.</a:t>
            </a:r>
            <a:endParaRPr b="1">
              <a:latin typeface="Times New Roman" pitchFamily="18" charset="0"/>
              <a:cs typeface="Times New Roman" pitchFamily="18" charset="0"/>
            </a:endParaRPr>
          </a:p>
          <a:p>
            <a:pPr marL="241935" indent="-228600">
              <a:lnSpc>
                <a:spcPts val="1835"/>
              </a:lnSpc>
              <a:spcBef>
                <a:spcPts val="1410"/>
              </a:spcBef>
              <a:buClr>
                <a:srgbClr val="404040"/>
              </a:buClr>
              <a:buFont typeface="Arial"/>
              <a:buChar char="•"/>
              <a:tabLst>
                <a:tab pos="241300" algn="l"/>
                <a:tab pos="241935" algn="l"/>
              </a:tabLst>
            </a:pPr>
            <a:r>
              <a:rPr b="1" dirty="0">
                <a:latin typeface="Times New Roman" pitchFamily="18" charset="0"/>
                <a:cs typeface="Times New Roman" pitchFamily="18" charset="0"/>
              </a:rPr>
              <a:t>A </a:t>
            </a:r>
            <a:r>
              <a:rPr b="1" spc="-10" dirty="0">
                <a:latin typeface="Times New Roman" pitchFamily="18" charset="0"/>
                <a:cs typeface="Times New Roman" pitchFamily="18" charset="0"/>
              </a:rPr>
              <a:t>woman </a:t>
            </a:r>
            <a:r>
              <a:rPr b="1" spc="-5" dirty="0">
                <a:latin typeface="Times New Roman" pitchFamily="18" charset="0"/>
                <a:cs typeface="Times New Roman" pitchFamily="18" charset="0"/>
              </a:rPr>
              <a:t>has about </a:t>
            </a:r>
            <a:r>
              <a:rPr b="1" dirty="0">
                <a:latin typeface="Times New Roman" pitchFamily="18" charset="0"/>
                <a:cs typeface="Times New Roman" pitchFamily="18" charset="0"/>
              </a:rPr>
              <a:t>a</a:t>
            </a:r>
            <a:r>
              <a:rPr b="1" dirty="0">
                <a:solidFill>
                  <a:srgbClr val="EB7E22"/>
                </a:solidFill>
                <a:latin typeface="Times New Roman" pitchFamily="18" charset="0"/>
                <a:cs typeface="Times New Roman" pitchFamily="18" charset="0"/>
              </a:rPr>
              <a:t> </a:t>
            </a:r>
            <a:r>
              <a:rPr b="1" u="sng" spc="-5" dirty="0">
                <a:solidFill>
                  <a:srgbClr val="EB7E22"/>
                </a:solidFill>
                <a:uFill>
                  <a:solidFill>
                    <a:srgbClr val="EB7E22"/>
                  </a:solidFill>
                </a:uFill>
                <a:latin typeface="Times New Roman" pitchFamily="18" charset="0"/>
                <a:cs typeface="Times New Roman" pitchFamily="18" charset="0"/>
                <a:hlinkClick r:id="rId5"/>
              </a:rPr>
              <a:t>one in eight chance</a:t>
            </a:r>
            <a:r>
              <a:rPr b="1" spc="-5" dirty="0">
                <a:solidFill>
                  <a:srgbClr val="EB7E22"/>
                </a:solidFill>
                <a:latin typeface="Times New Roman" pitchFamily="18" charset="0"/>
                <a:cs typeface="Times New Roman" pitchFamily="18" charset="0"/>
                <a:hlinkClick r:id="rId5"/>
              </a:rPr>
              <a:t> </a:t>
            </a:r>
            <a:r>
              <a:rPr b="1" dirty="0">
                <a:latin typeface="Times New Roman" pitchFamily="18" charset="0"/>
                <a:cs typeface="Times New Roman" pitchFamily="18" charset="0"/>
              </a:rPr>
              <a:t>of </a:t>
            </a:r>
            <a:r>
              <a:rPr b="1" spc="-5" dirty="0">
                <a:latin typeface="Times New Roman" pitchFamily="18" charset="0"/>
                <a:cs typeface="Times New Roman" pitchFamily="18" charset="0"/>
              </a:rPr>
              <a:t>being diagnosed with breast </a:t>
            </a:r>
            <a:r>
              <a:rPr b="1" dirty="0">
                <a:latin typeface="Times New Roman" pitchFamily="18" charset="0"/>
                <a:cs typeface="Times New Roman" pitchFamily="18" charset="0"/>
              </a:rPr>
              <a:t>cancer </a:t>
            </a:r>
            <a:r>
              <a:rPr b="1" spc="-5" dirty="0">
                <a:latin typeface="Times New Roman" pitchFamily="18" charset="0"/>
                <a:cs typeface="Times New Roman" pitchFamily="18" charset="0"/>
              </a:rPr>
              <a:t>in</a:t>
            </a:r>
            <a:r>
              <a:rPr b="1" spc="-95" dirty="0">
                <a:latin typeface="Times New Roman" pitchFamily="18" charset="0"/>
                <a:cs typeface="Times New Roman" pitchFamily="18" charset="0"/>
              </a:rPr>
              <a:t> </a:t>
            </a:r>
            <a:r>
              <a:rPr b="1" spc="-5" dirty="0">
                <a:latin typeface="Times New Roman" pitchFamily="18" charset="0"/>
                <a:cs typeface="Times New Roman" pitchFamily="18" charset="0"/>
              </a:rPr>
              <a:t>her</a:t>
            </a:r>
            <a:endParaRPr b="1">
              <a:latin typeface="Times New Roman" pitchFamily="18" charset="0"/>
              <a:cs typeface="Times New Roman" pitchFamily="18" charset="0"/>
            </a:endParaRPr>
          </a:p>
          <a:p>
            <a:pPr marL="241935">
              <a:lnSpc>
                <a:spcPts val="1835"/>
              </a:lnSpc>
            </a:pPr>
            <a:r>
              <a:rPr b="1" spc="-10" dirty="0">
                <a:latin typeface="Times New Roman" pitchFamily="18" charset="0"/>
                <a:cs typeface="Times New Roman" pitchFamily="18" charset="0"/>
              </a:rPr>
              <a:t>lifetime, </a:t>
            </a:r>
            <a:r>
              <a:rPr b="1" spc="-5" dirty="0">
                <a:latin typeface="Times New Roman" pitchFamily="18" charset="0"/>
                <a:cs typeface="Times New Roman" pitchFamily="18" charset="0"/>
              </a:rPr>
              <a:t>according to the National Cancer</a:t>
            </a:r>
            <a:r>
              <a:rPr b="1" spc="-45" dirty="0">
                <a:latin typeface="Times New Roman" pitchFamily="18" charset="0"/>
                <a:cs typeface="Times New Roman" pitchFamily="18" charset="0"/>
              </a:rPr>
              <a:t> </a:t>
            </a:r>
            <a:r>
              <a:rPr b="1" spc="-5" dirty="0">
                <a:latin typeface="Times New Roman" pitchFamily="18" charset="0"/>
                <a:cs typeface="Times New Roman" pitchFamily="18" charset="0"/>
              </a:rPr>
              <a:t>Institute.</a:t>
            </a:r>
            <a:endParaRPr b="1">
              <a:latin typeface="Times New Roman" pitchFamily="18" charset="0"/>
              <a:cs typeface="Times New Roman" pitchFamily="18" charset="0"/>
            </a:endParaRPr>
          </a:p>
          <a:p>
            <a:pPr marL="635">
              <a:lnSpc>
                <a:spcPct val="100000"/>
              </a:lnSpc>
              <a:spcBef>
                <a:spcPts val="15"/>
              </a:spcBef>
            </a:pPr>
            <a:endParaRPr b="1">
              <a:latin typeface="Times New Roman" pitchFamily="18" charset="0"/>
              <a:cs typeface="Times New Roman" pitchFamily="18" charset="0"/>
            </a:endParaRPr>
          </a:p>
          <a:p>
            <a:pPr marL="241935" marR="5080" indent="-228600">
              <a:lnSpc>
                <a:spcPct val="80000"/>
              </a:lnSpc>
              <a:buClr>
                <a:srgbClr val="404040"/>
              </a:buClr>
              <a:buFont typeface="Arial"/>
              <a:buChar char="•"/>
              <a:tabLst>
                <a:tab pos="288925" algn="l"/>
                <a:tab pos="289560" algn="l"/>
              </a:tabLst>
            </a:pPr>
            <a:endParaRPr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bject 59"/>
          <p:cNvSpPr txBox="1">
            <a:spLocks noGrp="1"/>
          </p:cNvSpPr>
          <p:nvPr>
            <p:ph type="ftr" sz="quarter" idx="5"/>
          </p:nvPr>
        </p:nvSpPr>
        <p:spPr>
          <a:xfrm>
            <a:off x="1601468" y="6620937"/>
            <a:ext cx="20561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60" name="object 60"/>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50</a:t>
            </a:fld>
            <a:endParaRPr dirty="0"/>
          </a:p>
        </p:txBody>
      </p:sp>
      <p:pic>
        <p:nvPicPr>
          <p:cNvPr id="2050" name="Picture 2"/>
          <p:cNvPicPr>
            <a:picLocks noChangeAspect="1" noChangeArrowheads="1"/>
          </p:cNvPicPr>
          <p:nvPr/>
        </p:nvPicPr>
        <p:blipFill>
          <a:blip r:embed="rId2"/>
          <a:srcRect/>
          <a:stretch>
            <a:fillRect/>
          </a:stretch>
        </p:blipFill>
        <p:spPr bwMode="auto">
          <a:xfrm>
            <a:off x="1828800" y="1295400"/>
            <a:ext cx="8077199" cy="4114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1602994" y="228601"/>
            <a:ext cx="7769606" cy="535403"/>
          </a:xfrm>
          <a:prstGeom prst="rect">
            <a:avLst/>
          </a:prstGeom>
        </p:spPr>
        <p:txBody>
          <a:bodyPr vert="horz" wrap="square" lIns="0" tIns="12065" rIns="0" bIns="0" rtlCol="0">
            <a:spAutoFit/>
          </a:bodyPr>
          <a:lstStyle/>
          <a:p>
            <a:pPr marL="12700">
              <a:lnSpc>
                <a:spcPct val="100000"/>
              </a:lnSpc>
              <a:spcBef>
                <a:spcPts val="95"/>
              </a:spcBef>
            </a:pPr>
            <a:r>
              <a:rPr spc="-15" dirty="0">
                <a:latin typeface="Cambria"/>
                <a:cs typeface="Cambria"/>
              </a:rPr>
              <a:t>Breast </a:t>
            </a:r>
            <a:r>
              <a:rPr spc="-5" dirty="0">
                <a:latin typeface="Cambria"/>
                <a:cs typeface="Cambria"/>
              </a:rPr>
              <a:t>Cancer: </a:t>
            </a:r>
            <a:r>
              <a:rPr spc="-5">
                <a:latin typeface="Cambria"/>
                <a:cs typeface="Cambria"/>
              </a:rPr>
              <a:t>An</a:t>
            </a:r>
            <a:r>
              <a:rPr spc="25">
                <a:latin typeface="Cambria"/>
                <a:cs typeface="Cambria"/>
              </a:rPr>
              <a:t> </a:t>
            </a:r>
            <a:r>
              <a:rPr spc="-15" smtClean="0">
                <a:latin typeface="Cambria"/>
                <a:cs typeface="Cambria"/>
              </a:rPr>
              <a:t>Overview</a:t>
            </a:r>
            <a:r>
              <a:rPr lang="en-US" spc="-15" dirty="0" smtClean="0">
                <a:latin typeface="Cambria"/>
                <a:cs typeface="Cambria"/>
              </a:rPr>
              <a:t> (</a:t>
            </a:r>
            <a:r>
              <a:rPr lang="en-US" spc="-15" dirty="0" err="1" smtClean="0">
                <a:latin typeface="Cambria"/>
                <a:cs typeface="Cambria"/>
              </a:rPr>
              <a:t>contd</a:t>
            </a:r>
            <a:r>
              <a:rPr lang="en-US" spc="-15" dirty="0" smtClean="0">
                <a:latin typeface="Cambria"/>
                <a:cs typeface="Cambria"/>
              </a:rPr>
              <a:t>…)</a:t>
            </a:r>
            <a:endParaRPr spc="-15" dirty="0">
              <a:latin typeface="Cambria"/>
              <a:cs typeface="Cambria"/>
            </a:endParaRPr>
          </a:p>
        </p:txBody>
      </p:sp>
      <p:sp>
        <p:nvSpPr>
          <p:cNvPr id="57" name="object 57"/>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6</a:t>
            </a:fld>
            <a:endParaRPr dirty="0"/>
          </a:p>
        </p:txBody>
      </p:sp>
      <p:sp>
        <p:nvSpPr>
          <p:cNvPr id="54" name="object 54"/>
          <p:cNvSpPr txBox="1">
            <a:spLocks noGrp="1"/>
          </p:cNvSpPr>
          <p:nvPr>
            <p:ph type="body" idx="1"/>
          </p:nvPr>
        </p:nvSpPr>
        <p:spPr>
          <a:xfrm>
            <a:off x="1600200" y="1295400"/>
            <a:ext cx="8886951" cy="3942105"/>
          </a:xfrm>
          <a:prstGeom prst="rect">
            <a:avLst/>
          </a:prstGeom>
        </p:spPr>
        <p:txBody>
          <a:bodyPr vert="horz" wrap="square" lIns="0" tIns="63500" rIns="0" bIns="0" rtlCol="0">
            <a:spAutoFit/>
          </a:bodyPr>
          <a:lstStyle/>
          <a:p>
            <a:pPr marL="635">
              <a:lnSpc>
                <a:spcPct val="100000"/>
              </a:lnSpc>
              <a:spcBef>
                <a:spcPts val="15"/>
              </a:spcBef>
            </a:pPr>
            <a:endParaRPr sz="1800" b="1">
              <a:latin typeface="Times New Roman" pitchFamily="18" charset="0"/>
              <a:cs typeface="Times New Roman" pitchFamily="18" charset="0"/>
            </a:endParaRPr>
          </a:p>
          <a:p>
            <a:pPr marL="241935" marR="111760" indent="-228600">
              <a:lnSpc>
                <a:spcPct val="80000"/>
              </a:lnSpc>
              <a:buClr>
                <a:srgbClr val="404040"/>
              </a:buClr>
              <a:buFont typeface="Arial"/>
              <a:buChar char="•"/>
              <a:tabLst>
                <a:tab pos="241300" algn="l"/>
                <a:tab pos="241935" algn="l"/>
              </a:tabLst>
            </a:pPr>
            <a:r>
              <a:rPr sz="1800" b="1" spc="-5" dirty="0">
                <a:latin typeface="Times New Roman" pitchFamily="18" charset="0"/>
                <a:cs typeface="Times New Roman" pitchFamily="18" charset="0"/>
                <a:hlinkClick r:id="rId2"/>
              </a:rPr>
              <a:t>Most women (about eight out </a:t>
            </a:r>
            <a:r>
              <a:rPr sz="1800" b="1" dirty="0">
                <a:latin typeface="Times New Roman" pitchFamily="18" charset="0"/>
                <a:cs typeface="Times New Roman" pitchFamily="18" charset="0"/>
                <a:hlinkClick r:id="rId2"/>
              </a:rPr>
              <a:t>of 10) </a:t>
            </a:r>
            <a:r>
              <a:rPr sz="1800" b="1" spc="-5" dirty="0">
                <a:latin typeface="Times New Roman" pitchFamily="18" charset="0"/>
                <a:cs typeface="Times New Roman" pitchFamily="18" charset="0"/>
                <a:hlinkClick r:id="rId2"/>
              </a:rPr>
              <a:t>who get breast </a:t>
            </a:r>
            <a:r>
              <a:rPr sz="1800" b="1" dirty="0">
                <a:latin typeface="Times New Roman" pitchFamily="18" charset="0"/>
                <a:cs typeface="Times New Roman" pitchFamily="18" charset="0"/>
                <a:hlinkClick r:id="rId2"/>
              </a:rPr>
              <a:t>cancer</a:t>
            </a:r>
            <a:r>
              <a:rPr sz="1800" b="1" dirty="0">
                <a:solidFill>
                  <a:srgbClr val="EB7E22"/>
                </a:solidFill>
                <a:latin typeface="Times New Roman" pitchFamily="18" charset="0"/>
                <a:cs typeface="Times New Roman" pitchFamily="18" charset="0"/>
                <a:hlinkClick r:id="rId2"/>
              </a:rPr>
              <a:t> </a:t>
            </a:r>
            <a:r>
              <a:rPr sz="1800" b="1" u="sng" dirty="0">
                <a:solidFill>
                  <a:srgbClr val="EB7E22"/>
                </a:solidFill>
                <a:uFill>
                  <a:solidFill>
                    <a:srgbClr val="EB7E22"/>
                  </a:solidFill>
                </a:uFill>
                <a:latin typeface="Times New Roman" pitchFamily="18" charset="0"/>
                <a:cs typeface="Times New Roman" pitchFamily="18" charset="0"/>
                <a:hlinkClick r:id="rId2"/>
              </a:rPr>
              <a:t>do </a:t>
            </a:r>
            <a:r>
              <a:rPr sz="1800" b="1" u="sng" spc="-5" dirty="0">
                <a:solidFill>
                  <a:srgbClr val="EB7E22"/>
                </a:solidFill>
                <a:uFill>
                  <a:solidFill>
                    <a:srgbClr val="EB7E22"/>
                  </a:solidFill>
                </a:uFill>
                <a:latin typeface="Times New Roman" pitchFamily="18" charset="0"/>
                <a:cs typeface="Times New Roman" pitchFamily="18" charset="0"/>
                <a:hlinkClick r:id="rId2"/>
              </a:rPr>
              <a:t>not </a:t>
            </a:r>
            <a:r>
              <a:rPr sz="1800" b="1" u="sng" spc="-20" dirty="0">
                <a:solidFill>
                  <a:srgbClr val="EB7E22"/>
                </a:solidFill>
                <a:uFill>
                  <a:solidFill>
                    <a:srgbClr val="EB7E22"/>
                  </a:solidFill>
                </a:uFill>
                <a:latin typeface="Times New Roman" pitchFamily="18" charset="0"/>
                <a:cs typeface="Times New Roman" pitchFamily="18" charset="0"/>
                <a:hlinkClick r:id="rId2"/>
              </a:rPr>
              <a:t>have </a:t>
            </a:r>
            <a:r>
              <a:rPr sz="1800" b="1" u="sng" dirty="0">
                <a:solidFill>
                  <a:srgbClr val="EB7E22"/>
                </a:solidFill>
                <a:uFill>
                  <a:solidFill>
                    <a:srgbClr val="EB7E22"/>
                  </a:solidFill>
                </a:uFill>
                <a:latin typeface="Times New Roman" pitchFamily="18" charset="0"/>
                <a:cs typeface="Times New Roman" pitchFamily="18" charset="0"/>
                <a:hlinkClick r:id="rId2"/>
              </a:rPr>
              <a:t>a </a:t>
            </a:r>
            <a:r>
              <a:rPr sz="1800" b="1" u="sng" spc="-15" dirty="0">
                <a:solidFill>
                  <a:srgbClr val="EB7E22"/>
                </a:solidFill>
                <a:uFill>
                  <a:solidFill>
                    <a:srgbClr val="EB7E22"/>
                  </a:solidFill>
                </a:uFill>
                <a:latin typeface="Times New Roman" pitchFamily="18" charset="0"/>
                <a:cs typeface="Times New Roman" pitchFamily="18" charset="0"/>
                <a:hlinkClick r:id="rId2"/>
              </a:rPr>
              <a:t>family </a:t>
            </a:r>
            <a:r>
              <a:rPr sz="1800" b="1" u="sng" spc="-5" dirty="0">
                <a:solidFill>
                  <a:srgbClr val="EB7E22"/>
                </a:solidFill>
                <a:uFill>
                  <a:solidFill>
                    <a:srgbClr val="EB7E22"/>
                  </a:solidFill>
                </a:uFill>
                <a:latin typeface="Times New Roman" pitchFamily="18" charset="0"/>
                <a:cs typeface="Times New Roman" pitchFamily="18" charset="0"/>
                <a:hlinkClick r:id="rId2"/>
              </a:rPr>
              <a:t>history </a:t>
            </a:r>
            <a:r>
              <a:rPr sz="1800" b="1" u="sng" dirty="0">
                <a:solidFill>
                  <a:srgbClr val="EB7E22"/>
                </a:solidFill>
                <a:uFill>
                  <a:solidFill>
                    <a:srgbClr val="EB7E22"/>
                  </a:solidFill>
                </a:uFill>
                <a:latin typeface="Times New Roman" pitchFamily="18" charset="0"/>
                <a:cs typeface="Times New Roman" pitchFamily="18" charset="0"/>
                <a:hlinkClick r:id="rId2"/>
              </a:rPr>
              <a:t>of </a:t>
            </a:r>
            <a:r>
              <a:rPr sz="1800" b="1" u="sng" spc="-5" dirty="0">
                <a:solidFill>
                  <a:srgbClr val="EB7E22"/>
                </a:solidFill>
                <a:uFill>
                  <a:solidFill>
                    <a:srgbClr val="EB7E22"/>
                  </a:solidFill>
                </a:uFill>
                <a:latin typeface="Times New Roman" pitchFamily="18" charset="0"/>
                <a:cs typeface="Times New Roman" pitchFamily="18" charset="0"/>
                <a:hlinkClick r:id="rId2"/>
              </a:rPr>
              <a:t>the  disease</a:t>
            </a:r>
            <a:r>
              <a:rPr sz="1800" b="1" spc="-5" dirty="0">
                <a:latin typeface="Times New Roman" pitchFamily="18" charset="0"/>
                <a:cs typeface="Times New Roman" pitchFamily="18" charset="0"/>
                <a:hlinkClick r:id="rId2"/>
              </a:rPr>
              <a:t>.</a:t>
            </a:r>
            <a:endParaRPr sz="1800" b="1">
              <a:latin typeface="Times New Roman" pitchFamily="18" charset="0"/>
              <a:cs typeface="Times New Roman" pitchFamily="18" charset="0"/>
            </a:endParaRPr>
          </a:p>
          <a:p>
            <a:pPr marL="635">
              <a:lnSpc>
                <a:spcPct val="100000"/>
              </a:lnSpc>
              <a:spcBef>
                <a:spcPts val="20"/>
              </a:spcBef>
              <a:buClr>
                <a:srgbClr val="404040"/>
              </a:buClr>
              <a:buFont typeface="Arial"/>
              <a:buChar char="•"/>
            </a:pPr>
            <a:endParaRPr sz="1800" b="1">
              <a:latin typeface="Times New Roman" pitchFamily="18" charset="0"/>
              <a:cs typeface="Times New Roman" pitchFamily="18" charset="0"/>
            </a:endParaRPr>
          </a:p>
          <a:p>
            <a:pPr marL="241935" marR="5080" indent="-228600">
              <a:lnSpc>
                <a:spcPct val="80000"/>
              </a:lnSpc>
              <a:buClr>
                <a:srgbClr val="404040"/>
              </a:buClr>
              <a:buFont typeface="Arial"/>
              <a:buChar char="•"/>
              <a:tabLst>
                <a:tab pos="288925" algn="l"/>
                <a:tab pos="289560" algn="l"/>
              </a:tabLst>
            </a:pPr>
            <a:r>
              <a:rPr sz="1800" b="1" dirty="0">
                <a:latin typeface="Times New Roman" pitchFamily="18" charset="0"/>
                <a:cs typeface="Times New Roman" pitchFamily="18" charset="0"/>
              </a:rPr>
              <a:t>	</a:t>
            </a:r>
            <a:r>
              <a:rPr sz="1800" b="1" spc="-5" dirty="0">
                <a:latin typeface="Times New Roman" pitchFamily="18" charset="0"/>
                <a:cs typeface="Times New Roman" pitchFamily="18" charset="0"/>
              </a:rPr>
              <a:t>But </a:t>
            </a:r>
            <a:r>
              <a:rPr sz="1800" b="1" spc="-10" dirty="0">
                <a:latin typeface="Times New Roman" pitchFamily="18" charset="0"/>
                <a:cs typeface="Times New Roman" pitchFamily="18" charset="0"/>
              </a:rPr>
              <a:t>women </a:t>
            </a:r>
            <a:r>
              <a:rPr sz="1800" b="1" spc="-5" dirty="0">
                <a:latin typeface="Times New Roman" pitchFamily="18" charset="0"/>
                <a:cs typeface="Times New Roman" pitchFamily="18" charset="0"/>
              </a:rPr>
              <a:t>who </a:t>
            </a:r>
            <a:r>
              <a:rPr sz="1800" b="1" spc="-20" dirty="0">
                <a:latin typeface="Times New Roman" pitchFamily="18" charset="0"/>
                <a:cs typeface="Times New Roman" pitchFamily="18" charset="0"/>
              </a:rPr>
              <a:t>have </a:t>
            </a:r>
            <a:r>
              <a:rPr sz="1800" b="1" dirty="0">
                <a:latin typeface="Times New Roman" pitchFamily="18" charset="0"/>
                <a:cs typeface="Times New Roman" pitchFamily="18" charset="0"/>
              </a:rPr>
              <a:t>close </a:t>
            </a:r>
            <a:r>
              <a:rPr sz="1800" b="1" spc="-5" dirty="0">
                <a:latin typeface="Times New Roman" pitchFamily="18" charset="0"/>
                <a:cs typeface="Times New Roman" pitchFamily="18" charset="0"/>
              </a:rPr>
              <a:t>blood </a:t>
            </a:r>
            <a:r>
              <a:rPr sz="1800" b="1" spc="-10" dirty="0">
                <a:latin typeface="Times New Roman" pitchFamily="18" charset="0"/>
                <a:cs typeface="Times New Roman" pitchFamily="18" charset="0"/>
              </a:rPr>
              <a:t>relatives </a:t>
            </a:r>
            <a:r>
              <a:rPr sz="1800" b="1" spc="-5" dirty="0">
                <a:latin typeface="Times New Roman" pitchFamily="18" charset="0"/>
                <a:cs typeface="Times New Roman" pitchFamily="18" charset="0"/>
              </a:rPr>
              <a:t>with breast </a:t>
            </a:r>
            <a:r>
              <a:rPr sz="1800" b="1" dirty="0">
                <a:latin typeface="Times New Roman" pitchFamily="18" charset="0"/>
                <a:cs typeface="Times New Roman" pitchFamily="18" charset="0"/>
              </a:rPr>
              <a:t>cancer </a:t>
            </a:r>
            <a:r>
              <a:rPr sz="1800" b="1" spc="-20" dirty="0">
                <a:latin typeface="Times New Roman" pitchFamily="18" charset="0"/>
                <a:cs typeface="Times New Roman" pitchFamily="18" charset="0"/>
              </a:rPr>
              <a:t>have </a:t>
            </a:r>
            <a:r>
              <a:rPr sz="1800" b="1" dirty="0">
                <a:latin typeface="Times New Roman" pitchFamily="18" charset="0"/>
                <a:cs typeface="Times New Roman" pitchFamily="18" charset="0"/>
              </a:rPr>
              <a:t>a </a:t>
            </a:r>
            <a:r>
              <a:rPr sz="1800" b="1" spc="-5" dirty="0">
                <a:latin typeface="Times New Roman" pitchFamily="18" charset="0"/>
                <a:cs typeface="Times New Roman" pitchFamily="18" charset="0"/>
              </a:rPr>
              <a:t>higher risk. </a:t>
            </a:r>
            <a:r>
              <a:rPr sz="1800" b="1" spc="-10" dirty="0">
                <a:latin typeface="Times New Roman" pitchFamily="18" charset="0"/>
                <a:cs typeface="Times New Roman" pitchFamily="18" charset="0"/>
              </a:rPr>
              <a:t>Having </a:t>
            </a:r>
            <a:r>
              <a:rPr sz="1800" b="1" dirty="0">
                <a:latin typeface="Times New Roman" pitchFamily="18" charset="0"/>
                <a:cs typeface="Times New Roman" pitchFamily="18" charset="0"/>
              </a:rPr>
              <a:t>a  </a:t>
            </a:r>
            <a:r>
              <a:rPr sz="1800" b="1" spc="-5" dirty="0">
                <a:latin typeface="Times New Roman" pitchFamily="18" charset="0"/>
                <a:cs typeface="Times New Roman" pitchFamily="18" charset="0"/>
              </a:rPr>
              <a:t>first-degree </a:t>
            </a:r>
            <a:r>
              <a:rPr sz="1800" b="1" spc="-15" dirty="0">
                <a:latin typeface="Times New Roman" pitchFamily="18" charset="0"/>
                <a:cs typeface="Times New Roman" pitchFamily="18" charset="0"/>
              </a:rPr>
              <a:t>relative </a:t>
            </a:r>
            <a:r>
              <a:rPr sz="1800" b="1" spc="-25" dirty="0">
                <a:latin typeface="Times New Roman" pitchFamily="18" charset="0"/>
                <a:cs typeface="Times New Roman" pitchFamily="18" charset="0"/>
              </a:rPr>
              <a:t>(mother, </a:t>
            </a:r>
            <a:r>
              <a:rPr sz="1800" b="1" spc="-5" dirty="0">
                <a:latin typeface="Times New Roman" pitchFamily="18" charset="0"/>
                <a:cs typeface="Times New Roman" pitchFamily="18" charset="0"/>
              </a:rPr>
              <a:t>sister </a:t>
            </a:r>
            <a:r>
              <a:rPr sz="1800" b="1" dirty="0">
                <a:latin typeface="Times New Roman" pitchFamily="18" charset="0"/>
                <a:cs typeface="Times New Roman" pitchFamily="18" charset="0"/>
              </a:rPr>
              <a:t>or </a:t>
            </a:r>
            <a:r>
              <a:rPr sz="1800" b="1" spc="-5" dirty="0">
                <a:latin typeface="Times New Roman" pitchFamily="18" charset="0"/>
                <a:cs typeface="Times New Roman" pitchFamily="18" charset="0"/>
              </a:rPr>
              <a:t>daughter) with breast </a:t>
            </a:r>
            <a:r>
              <a:rPr sz="1800" b="1" dirty="0">
                <a:latin typeface="Times New Roman" pitchFamily="18" charset="0"/>
                <a:cs typeface="Times New Roman" pitchFamily="18" charset="0"/>
              </a:rPr>
              <a:t>cancer</a:t>
            </a:r>
            <a:r>
              <a:rPr sz="1800" b="1" dirty="0">
                <a:solidFill>
                  <a:srgbClr val="EB7E22"/>
                </a:solidFill>
                <a:latin typeface="Times New Roman" pitchFamily="18" charset="0"/>
                <a:cs typeface="Times New Roman" pitchFamily="18" charset="0"/>
              </a:rPr>
              <a:t> </a:t>
            </a:r>
            <a:r>
              <a:rPr sz="1800" b="1" u="sng" spc="-5" dirty="0">
                <a:solidFill>
                  <a:srgbClr val="EB7E22"/>
                </a:solidFill>
                <a:uFill>
                  <a:solidFill>
                    <a:srgbClr val="EB7E22"/>
                  </a:solidFill>
                </a:uFill>
                <a:latin typeface="Times New Roman" pitchFamily="18" charset="0"/>
                <a:cs typeface="Times New Roman" pitchFamily="18" charset="0"/>
                <a:hlinkClick r:id="rId2"/>
              </a:rPr>
              <a:t>almost </a:t>
            </a:r>
            <a:r>
              <a:rPr sz="1800" b="1" u="sng" dirty="0">
                <a:solidFill>
                  <a:srgbClr val="EB7E22"/>
                </a:solidFill>
                <a:uFill>
                  <a:solidFill>
                    <a:srgbClr val="EB7E22"/>
                  </a:solidFill>
                </a:uFill>
                <a:latin typeface="Times New Roman" pitchFamily="18" charset="0"/>
                <a:cs typeface="Times New Roman" pitchFamily="18" charset="0"/>
                <a:hlinkClick r:id="rId2"/>
              </a:rPr>
              <a:t>doubles</a:t>
            </a:r>
            <a:r>
              <a:rPr sz="1800" b="1" dirty="0">
                <a:solidFill>
                  <a:srgbClr val="EB7E22"/>
                </a:solidFill>
                <a:latin typeface="Times New Roman" pitchFamily="18" charset="0"/>
                <a:cs typeface="Times New Roman" pitchFamily="18" charset="0"/>
                <a:hlinkClick r:id="rId2"/>
              </a:rPr>
              <a:t> </a:t>
            </a:r>
            <a:r>
              <a:rPr sz="1800" b="1" dirty="0">
                <a:latin typeface="Times New Roman" pitchFamily="18" charset="0"/>
                <a:cs typeface="Times New Roman" pitchFamily="18" charset="0"/>
              </a:rPr>
              <a:t>a </a:t>
            </a:r>
            <a:r>
              <a:rPr sz="1800" b="1" spc="-15">
                <a:latin typeface="Times New Roman" pitchFamily="18" charset="0"/>
                <a:cs typeface="Times New Roman" pitchFamily="18" charset="0"/>
              </a:rPr>
              <a:t>woman’s  </a:t>
            </a:r>
            <a:r>
              <a:rPr sz="1800" b="1" spc="-5" smtClean="0">
                <a:latin typeface="Times New Roman" pitchFamily="18" charset="0"/>
                <a:cs typeface="Times New Roman" pitchFamily="18" charset="0"/>
              </a:rPr>
              <a:t>risk.</a:t>
            </a:r>
            <a:endParaRPr lang="en-US" sz="1800" b="1" spc="-5" dirty="0" smtClean="0">
              <a:latin typeface="Times New Roman" pitchFamily="18" charset="0"/>
              <a:cs typeface="Times New Roman" pitchFamily="18" charset="0"/>
            </a:endParaRPr>
          </a:p>
          <a:p>
            <a:pPr marL="241935" marR="5080" indent="-228600">
              <a:lnSpc>
                <a:spcPct val="80000"/>
              </a:lnSpc>
              <a:buClr>
                <a:srgbClr val="404040"/>
              </a:buClr>
              <a:buFont typeface="Arial"/>
              <a:buChar char="•"/>
              <a:tabLst>
                <a:tab pos="288925" algn="l"/>
                <a:tab pos="289560" algn="l"/>
              </a:tabLst>
            </a:pPr>
            <a:endParaRPr lang="en-US" sz="1800" b="1" spc="-5" dirty="0" smtClean="0">
              <a:latin typeface="Times New Roman" pitchFamily="18" charset="0"/>
              <a:cs typeface="Times New Roman" pitchFamily="18" charset="0"/>
            </a:endParaRPr>
          </a:p>
          <a:p>
            <a:pPr marL="241935" marR="5080" indent="-228600">
              <a:lnSpc>
                <a:spcPct val="80000"/>
              </a:lnSpc>
              <a:buClr>
                <a:srgbClr val="404040"/>
              </a:buClr>
              <a:buFont typeface="Arial"/>
              <a:buChar char="•"/>
              <a:tabLst>
                <a:tab pos="288925" algn="l"/>
                <a:tab pos="289560" algn="l"/>
              </a:tabLst>
            </a:pPr>
            <a:r>
              <a:rPr lang="en-US" sz="1800" b="1" spc="-5" dirty="0" smtClean="0">
                <a:latin typeface="Times New Roman" pitchFamily="18" charset="0"/>
                <a:cs typeface="Times New Roman" pitchFamily="18" charset="0"/>
              </a:rPr>
              <a:t>Two types of breast cancers are, </a:t>
            </a:r>
          </a:p>
          <a:p>
            <a:pPr marL="241935" marR="5080" indent="-228600">
              <a:lnSpc>
                <a:spcPct val="80000"/>
              </a:lnSpc>
              <a:buClr>
                <a:srgbClr val="404040"/>
              </a:buClr>
              <a:buFont typeface="Arial"/>
              <a:buChar char="•"/>
              <a:tabLst>
                <a:tab pos="288925" algn="l"/>
                <a:tab pos="289560" algn="l"/>
              </a:tabLst>
            </a:pPr>
            <a:endParaRPr lang="en-US" sz="1800" b="1" spc="-5" dirty="0" smtClean="0">
              <a:latin typeface="Times New Roman" pitchFamily="18" charset="0"/>
              <a:cs typeface="Times New Roman" pitchFamily="18" charset="0"/>
            </a:endParaRPr>
          </a:p>
          <a:p>
            <a:pPr marL="241935" marR="5080" indent="-228600">
              <a:lnSpc>
                <a:spcPct val="80000"/>
              </a:lnSpc>
              <a:buClr>
                <a:srgbClr val="404040"/>
              </a:buClr>
              <a:buFont typeface="Arial"/>
              <a:buChar char="•"/>
              <a:tabLst>
                <a:tab pos="288925" algn="l"/>
                <a:tab pos="289560" algn="l"/>
              </a:tabLst>
            </a:pPr>
            <a:r>
              <a:rPr lang="en-US" sz="1800" b="1" spc="-5" dirty="0" smtClean="0">
                <a:latin typeface="Times New Roman" pitchFamily="18" charset="0"/>
                <a:cs typeface="Times New Roman" pitchFamily="18" charset="0"/>
              </a:rPr>
              <a:t>B</a:t>
            </a:r>
            <a:r>
              <a:rPr lang="en-US" sz="1800" b="1" dirty="0" smtClean="0">
                <a:latin typeface="Times New Roman" pitchFamily="18" charset="0"/>
                <a:cs typeface="Times New Roman" pitchFamily="18" charset="0"/>
              </a:rPr>
              <a:t>enign:</a:t>
            </a:r>
            <a:r>
              <a:rPr lang="en-US" sz="1800" spc="10" dirty="0" smtClean="0">
                <a:latin typeface="Times New Roman" pitchFamily="18" charset="0"/>
                <a:cs typeface="Times New Roman" pitchFamily="18" charset="0"/>
              </a:rPr>
              <a:t> </a:t>
            </a:r>
            <a:r>
              <a:rPr lang="en-US" sz="1800" spc="-5" dirty="0" smtClean="0">
                <a:latin typeface="Times New Roman" pitchFamily="18" charset="0"/>
                <a:cs typeface="Times New Roman" pitchFamily="18" charset="0"/>
              </a:rPr>
              <a:t>They </a:t>
            </a:r>
            <a:r>
              <a:rPr lang="en-US" sz="1800" dirty="0" smtClean="0">
                <a:latin typeface="Times New Roman" pitchFamily="18" charset="0"/>
                <a:cs typeface="Times New Roman" pitchFamily="18" charset="0"/>
              </a:rPr>
              <a:t>are non-cancerous growths and cannot spread outside of the breast to other</a:t>
            </a:r>
            <a:r>
              <a:rPr lang="en-US" sz="1800" spc="-135"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organs.</a:t>
            </a:r>
          </a:p>
          <a:p>
            <a:pPr marL="241935" marR="5080" indent="-228600">
              <a:lnSpc>
                <a:spcPct val="80000"/>
              </a:lnSpc>
              <a:buClr>
                <a:srgbClr val="404040"/>
              </a:buClr>
              <a:buFont typeface="Arial"/>
              <a:buChar char="•"/>
              <a:tabLst>
                <a:tab pos="288925" algn="l"/>
                <a:tab pos="289560" algn="l"/>
              </a:tabLst>
            </a:pPr>
            <a:endParaRPr lang="en-US" sz="1800" dirty="0" smtClean="0">
              <a:latin typeface="Times New Roman" pitchFamily="18" charset="0"/>
              <a:cs typeface="Times New Roman" pitchFamily="18" charset="0"/>
            </a:endParaRPr>
          </a:p>
          <a:p>
            <a:pPr marL="241935" marR="5080" indent="-228600">
              <a:lnSpc>
                <a:spcPct val="80000"/>
              </a:lnSpc>
              <a:buClr>
                <a:srgbClr val="404040"/>
              </a:buClr>
              <a:buFont typeface="Arial"/>
              <a:buChar char="•"/>
              <a:tabLst>
                <a:tab pos="288925" algn="l"/>
                <a:tab pos="289560" algn="l"/>
              </a:tabLst>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Malignant </a:t>
            </a:r>
            <a:r>
              <a:rPr lang="en-US" sz="1800" b="1" spc="10" dirty="0" smtClean="0">
                <a:latin typeface="Times New Roman" pitchFamily="18" charset="0"/>
                <a:cs typeface="Times New Roman" pitchFamily="18" charset="0"/>
              </a:rPr>
              <a:t>:</a:t>
            </a:r>
            <a:r>
              <a:rPr lang="en-US" sz="1800" spc="-5" dirty="0" smtClean="0">
                <a:latin typeface="Times New Roman" pitchFamily="18" charset="0"/>
                <a:cs typeface="Times New Roman" pitchFamily="18" charset="0"/>
              </a:rPr>
              <a:t>cells </a:t>
            </a:r>
            <a:r>
              <a:rPr lang="en-US" sz="1800" dirty="0" smtClean="0">
                <a:latin typeface="Times New Roman" pitchFamily="18" charset="0"/>
                <a:cs typeface="Times New Roman" pitchFamily="18" charset="0"/>
              </a:rPr>
              <a:t>have not gone through the basal membrane but </a:t>
            </a:r>
            <a:r>
              <a:rPr lang="en-US" sz="1800" spc="-5" dirty="0" smtClean="0">
                <a:latin typeface="Times New Roman" pitchFamily="18" charset="0"/>
                <a:cs typeface="Times New Roman" pitchFamily="18" charset="0"/>
              </a:rPr>
              <a:t>is </a:t>
            </a:r>
            <a:r>
              <a:rPr lang="en-US" sz="1800" dirty="0" smtClean="0">
                <a:latin typeface="Times New Roman" pitchFamily="18" charset="0"/>
                <a:cs typeface="Times New Roman" pitchFamily="18" charset="0"/>
              </a:rPr>
              <a:t>completely contained </a:t>
            </a:r>
            <a:r>
              <a:rPr lang="en-US" sz="1800" spc="-5" dirty="0" smtClean="0">
                <a:latin typeface="Times New Roman" pitchFamily="18" charset="0"/>
                <a:cs typeface="Times New Roman" pitchFamily="18" charset="0"/>
              </a:rPr>
              <a:t>in </a:t>
            </a:r>
            <a:r>
              <a:rPr lang="en-US" sz="1800" dirty="0" smtClean="0">
                <a:latin typeface="Times New Roman" pitchFamily="18" charset="0"/>
                <a:cs typeface="Times New Roman" pitchFamily="18" charset="0"/>
              </a:rPr>
              <a:t>the lobule or</a:t>
            </a:r>
            <a:r>
              <a:rPr lang="en-US" sz="1800" spc="-95"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ducts, the cancer </a:t>
            </a:r>
            <a:r>
              <a:rPr lang="en-US" sz="1800" spc="-5" dirty="0" smtClean="0">
                <a:latin typeface="Times New Roman" pitchFamily="18" charset="0"/>
                <a:cs typeface="Times New Roman" pitchFamily="18" charset="0"/>
              </a:rPr>
              <a:t>is </a:t>
            </a:r>
            <a:r>
              <a:rPr lang="en-US" sz="1800" dirty="0" smtClean="0">
                <a:latin typeface="Times New Roman" pitchFamily="18" charset="0"/>
                <a:cs typeface="Times New Roman" pitchFamily="18" charset="0"/>
              </a:rPr>
              <a:t>called </a:t>
            </a:r>
            <a:r>
              <a:rPr lang="en-US" sz="1800" spc="-5" dirty="0" smtClean="0">
                <a:latin typeface="Times New Roman" pitchFamily="18" charset="0"/>
                <a:cs typeface="Times New Roman" pitchFamily="18" charset="0"/>
              </a:rPr>
              <a:t>in-situ </a:t>
            </a:r>
            <a:r>
              <a:rPr lang="en-US" sz="1800" dirty="0" smtClean="0">
                <a:latin typeface="Times New Roman" pitchFamily="18" charset="0"/>
                <a:cs typeface="Times New Roman" pitchFamily="18" charset="0"/>
              </a:rPr>
              <a:t>or</a:t>
            </a:r>
            <a:r>
              <a:rPr lang="en-US" sz="1800" spc="-3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noninvasive. </a:t>
            </a:r>
            <a:r>
              <a:rPr lang="en-US" sz="1800" spc="-5" dirty="0" smtClean="0">
                <a:latin typeface="Times New Roman" pitchFamily="18" charset="0"/>
                <a:cs typeface="Times New Roman" pitchFamily="18" charset="0"/>
              </a:rPr>
              <a:t>If </a:t>
            </a:r>
            <a:r>
              <a:rPr lang="en-US" sz="1800" dirty="0" smtClean="0">
                <a:latin typeface="Times New Roman" pitchFamily="18" charset="0"/>
                <a:cs typeface="Times New Roman" pitchFamily="18" charset="0"/>
              </a:rPr>
              <a:t>the cancer has broken through the basal </a:t>
            </a:r>
            <a:r>
              <a:rPr lang="en-US" sz="1800" spc="-5" dirty="0" smtClean="0">
                <a:latin typeface="Times New Roman" pitchFamily="18" charset="0"/>
                <a:cs typeface="Times New Roman" pitchFamily="18" charset="0"/>
              </a:rPr>
              <a:t>membrane </a:t>
            </a:r>
            <a:r>
              <a:rPr lang="en-US" sz="1800" dirty="0" smtClean="0">
                <a:latin typeface="Times New Roman" pitchFamily="18" charset="0"/>
                <a:cs typeface="Times New Roman" pitchFamily="18" charset="0"/>
              </a:rPr>
              <a:t>and spread </a:t>
            </a:r>
            <a:r>
              <a:rPr lang="en-US" sz="1800" spc="-5" dirty="0" smtClean="0">
                <a:latin typeface="Times New Roman" pitchFamily="18" charset="0"/>
                <a:cs typeface="Times New Roman" pitchFamily="18" charset="0"/>
              </a:rPr>
              <a:t>into </a:t>
            </a:r>
            <a:r>
              <a:rPr lang="en-US" sz="1800" dirty="0" smtClean="0">
                <a:latin typeface="Times New Roman" pitchFamily="18" charset="0"/>
                <a:cs typeface="Times New Roman" pitchFamily="18" charset="0"/>
              </a:rPr>
              <a:t>the </a:t>
            </a:r>
            <a:r>
              <a:rPr lang="en-US" sz="1800" spc="-5" dirty="0" smtClean="0">
                <a:latin typeface="Times New Roman" pitchFamily="18" charset="0"/>
                <a:cs typeface="Times New Roman" pitchFamily="18" charset="0"/>
              </a:rPr>
              <a:t>surrounding </a:t>
            </a:r>
            <a:r>
              <a:rPr lang="en-US" sz="1800" dirty="0" smtClean="0">
                <a:latin typeface="Times New Roman" pitchFamily="18" charset="0"/>
                <a:cs typeface="Times New Roman" pitchFamily="18" charset="0"/>
              </a:rPr>
              <a:t>tissue, </a:t>
            </a:r>
            <a:r>
              <a:rPr lang="en-US" sz="1800" spc="-5" dirty="0" smtClean="0">
                <a:latin typeface="Times New Roman" pitchFamily="18" charset="0"/>
                <a:cs typeface="Times New Roman" pitchFamily="18" charset="0"/>
              </a:rPr>
              <a:t>it is called</a:t>
            </a:r>
            <a:r>
              <a:rPr lang="en-US" sz="1800" spc="5"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invasive.</a:t>
            </a:r>
          </a:p>
          <a:p>
            <a:pPr marL="241935" marR="5080" indent="-228600">
              <a:lnSpc>
                <a:spcPct val="80000"/>
              </a:lnSpc>
              <a:buClr>
                <a:srgbClr val="404040"/>
              </a:buClr>
              <a:buFont typeface="Arial"/>
              <a:buChar char="•"/>
              <a:tabLst>
                <a:tab pos="288925" algn="l"/>
                <a:tab pos="289560" algn="l"/>
              </a:tabLst>
            </a:pPr>
            <a:endParaRPr sz="1800"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3436746" y="817829"/>
            <a:ext cx="5314950" cy="452120"/>
          </a:xfrm>
          <a:prstGeom prst="rect">
            <a:avLst/>
          </a:prstGeom>
        </p:spPr>
        <p:txBody>
          <a:bodyPr vert="horz" wrap="square" lIns="0" tIns="12065" rIns="0" bIns="0" rtlCol="0">
            <a:spAutoFit/>
          </a:bodyPr>
          <a:lstStyle/>
          <a:p>
            <a:pPr marL="12700">
              <a:lnSpc>
                <a:spcPct val="100000"/>
              </a:lnSpc>
              <a:spcBef>
                <a:spcPts val="95"/>
              </a:spcBef>
            </a:pPr>
            <a:r>
              <a:rPr sz="2800" b="0" spc="-25" dirty="0">
                <a:latin typeface="Cambria"/>
                <a:cs typeface="Cambria"/>
              </a:rPr>
              <a:t>Why </a:t>
            </a:r>
            <a:r>
              <a:rPr sz="2800" b="0" spc="-5" dirty="0">
                <a:latin typeface="Cambria"/>
                <a:cs typeface="Cambria"/>
              </a:rPr>
              <a:t>I am using Machine</a:t>
            </a:r>
            <a:r>
              <a:rPr sz="2800" b="0" spc="20" dirty="0">
                <a:latin typeface="Cambria"/>
                <a:cs typeface="Cambria"/>
              </a:rPr>
              <a:t> </a:t>
            </a:r>
            <a:r>
              <a:rPr sz="2800" b="0" spc="-5" dirty="0">
                <a:latin typeface="Cambria"/>
                <a:cs typeface="Cambria"/>
              </a:rPr>
              <a:t>Learning?</a:t>
            </a:r>
            <a:endParaRPr sz="2800">
              <a:latin typeface="Cambria"/>
              <a:cs typeface="Cambria"/>
            </a:endParaRPr>
          </a:p>
        </p:txBody>
      </p:sp>
      <p:sp>
        <p:nvSpPr>
          <p:cNvPr id="54" name="object 54"/>
          <p:cNvSpPr/>
          <p:nvPr/>
        </p:nvSpPr>
        <p:spPr>
          <a:xfrm>
            <a:off x="1470660" y="2503932"/>
            <a:ext cx="2154936" cy="2154936"/>
          </a:xfrm>
          <a:prstGeom prst="rect">
            <a:avLst/>
          </a:prstGeom>
          <a:blipFill>
            <a:blip r:embed="rId2" cstate="print"/>
            <a:stretch>
              <a:fillRect/>
            </a:stretch>
          </a:blipFill>
        </p:spPr>
        <p:txBody>
          <a:bodyPr wrap="square" lIns="0" tIns="0" rIns="0" bIns="0" rtlCol="0"/>
          <a:lstStyle/>
          <a:p>
            <a:endParaRPr/>
          </a:p>
        </p:txBody>
      </p:sp>
      <p:sp>
        <p:nvSpPr>
          <p:cNvPr id="55" name="object 55"/>
          <p:cNvSpPr/>
          <p:nvPr/>
        </p:nvSpPr>
        <p:spPr>
          <a:xfrm>
            <a:off x="1883664" y="2726435"/>
            <a:ext cx="1380743" cy="1763268"/>
          </a:xfrm>
          <a:prstGeom prst="rect">
            <a:avLst/>
          </a:prstGeom>
          <a:blipFill>
            <a:blip r:embed="rId3" cstate="print"/>
            <a:stretch>
              <a:fillRect/>
            </a:stretch>
          </a:blipFill>
        </p:spPr>
        <p:txBody>
          <a:bodyPr wrap="square" lIns="0" tIns="0" rIns="0" bIns="0" rtlCol="0"/>
          <a:lstStyle/>
          <a:p>
            <a:endParaRPr/>
          </a:p>
        </p:txBody>
      </p:sp>
      <p:sp>
        <p:nvSpPr>
          <p:cNvPr id="56" name="object 56"/>
          <p:cNvSpPr/>
          <p:nvPr/>
        </p:nvSpPr>
        <p:spPr>
          <a:xfrm>
            <a:off x="1530096" y="2543555"/>
            <a:ext cx="2036064" cy="2037588"/>
          </a:xfrm>
          <a:prstGeom prst="rect">
            <a:avLst/>
          </a:prstGeom>
          <a:blipFill>
            <a:blip r:embed="rId4" cstate="print"/>
            <a:stretch>
              <a:fillRect/>
            </a:stretch>
          </a:blipFill>
        </p:spPr>
        <p:txBody>
          <a:bodyPr wrap="square" lIns="0" tIns="0" rIns="0" bIns="0" rtlCol="0"/>
          <a:lstStyle/>
          <a:p>
            <a:endParaRPr/>
          </a:p>
        </p:txBody>
      </p:sp>
      <p:sp>
        <p:nvSpPr>
          <p:cNvPr id="57" name="object 57"/>
          <p:cNvSpPr txBox="1"/>
          <p:nvPr/>
        </p:nvSpPr>
        <p:spPr>
          <a:xfrm>
            <a:off x="2102866" y="2824683"/>
            <a:ext cx="890905" cy="1421130"/>
          </a:xfrm>
          <a:prstGeom prst="rect">
            <a:avLst/>
          </a:prstGeom>
        </p:spPr>
        <p:txBody>
          <a:bodyPr vert="horz" wrap="square" lIns="0" tIns="13335" rIns="0" bIns="0" rtlCol="0">
            <a:spAutoFit/>
          </a:bodyPr>
          <a:lstStyle/>
          <a:p>
            <a:pPr marL="41275">
              <a:lnSpc>
                <a:spcPts val="2595"/>
              </a:lnSpc>
              <a:spcBef>
                <a:spcPts val="105"/>
              </a:spcBef>
            </a:pPr>
            <a:r>
              <a:rPr sz="2300" spc="-10" dirty="0">
                <a:latin typeface="Cambria"/>
                <a:cs typeface="Cambria"/>
              </a:rPr>
              <a:t>Breast</a:t>
            </a:r>
            <a:endParaRPr sz="2300">
              <a:latin typeface="Cambria"/>
              <a:cs typeface="Cambria"/>
            </a:endParaRPr>
          </a:p>
          <a:p>
            <a:pPr marL="12700">
              <a:lnSpc>
                <a:spcPts val="2595"/>
              </a:lnSpc>
            </a:pPr>
            <a:r>
              <a:rPr sz="2300" dirty="0">
                <a:latin typeface="Cambria"/>
                <a:cs typeface="Cambria"/>
              </a:rPr>
              <a:t>Canc</a:t>
            </a:r>
            <a:r>
              <a:rPr sz="2300" spc="5" dirty="0">
                <a:latin typeface="Cambria"/>
                <a:cs typeface="Cambria"/>
              </a:rPr>
              <a:t>e</a:t>
            </a:r>
            <a:r>
              <a:rPr sz="2300" dirty="0">
                <a:latin typeface="Cambria"/>
                <a:cs typeface="Cambria"/>
              </a:rPr>
              <a:t>r</a:t>
            </a:r>
            <a:endParaRPr sz="2300">
              <a:latin typeface="Cambria"/>
              <a:cs typeface="Cambria"/>
            </a:endParaRPr>
          </a:p>
          <a:p>
            <a:pPr marL="155575" marR="11430" indent="-135890">
              <a:lnSpc>
                <a:spcPts val="2420"/>
              </a:lnSpc>
              <a:spcBef>
                <a:spcPts val="975"/>
              </a:spcBef>
            </a:pPr>
            <a:r>
              <a:rPr sz="2300" spc="-5" dirty="0">
                <a:latin typeface="Cambria"/>
                <a:cs typeface="Cambria"/>
              </a:rPr>
              <a:t>B</a:t>
            </a:r>
            <a:r>
              <a:rPr sz="2300" spc="-10" dirty="0">
                <a:latin typeface="Cambria"/>
                <a:cs typeface="Cambria"/>
              </a:rPr>
              <a:t>i</a:t>
            </a:r>
            <a:r>
              <a:rPr sz="2300" dirty="0">
                <a:latin typeface="Cambria"/>
                <a:cs typeface="Cambria"/>
              </a:rPr>
              <a:t>opsy  Data</a:t>
            </a:r>
            <a:endParaRPr sz="2300">
              <a:latin typeface="Cambria"/>
              <a:cs typeface="Cambria"/>
            </a:endParaRPr>
          </a:p>
        </p:txBody>
      </p:sp>
      <p:sp>
        <p:nvSpPr>
          <p:cNvPr id="58" name="object 58"/>
          <p:cNvSpPr/>
          <p:nvPr/>
        </p:nvSpPr>
        <p:spPr>
          <a:xfrm>
            <a:off x="3829811" y="3087623"/>
            <a:ext cx="986027" cy="987551"/>
          </a:xfrm>
          <a:prstGeom prst="rect">
            <a:avLst/>
          </a:prstGeom>
          <a:blipFill>
            <a:blip r:embed="rId5" cstate="print"/>
            <a:stretch>
              <a:fillRect/>
            </a:stretch>
          </a:blipFill>
        </p:spPr>
        <p:txBody>
          <a:bodyPr wrap="square" lIns="0" tIns="0" rIns="0" bIns="0" rtlCol="0"/>
          <a:lstStyle/>
          <a:p>
            <a:endParaRPr/>
          </a:p>
        </p:txBody>
      </p:sp>
      <p:sp>
        <p:nvSpPr>
          <p:cNvPr id="59" name="object 59"/>
          <p:cNvSpPr/>
          <p:nvPr/>
        </p:nvSpPr>
        <p:spPr>
          <a:xfrm>
            <a:off x="3888866" y="3128391"/>
            <a:ext cx="867918" cy="867918"/>
          </a:xfrm>
          <a:prstGeom prst="rect">
            <a:avLst/>
          </a:prstGeom>
          <a:blipFill>
            <a:blip r:embed="rId6" cstate="print"/>
            <a:stretch>
              <a:fillRect/>
            </a:stretch>
          </a:blipFill>
        </p:spPr>
        <p:txBody>
          <a:bodyPr wrap="square" lIns="0" tIns="0" rIns="0" bIns="0" rtlCol="0"/>
          <a:lstStyle/>
          <a:p>
            <a:endParaRPr/>
          </a:p>
        </p:txBody>
      </p:sp>
      <p:sp>
        <p:nvSpPr>
          <p:cNvPr id="60" name="object 60"/>
          <p:cNvSpPr/>
          <p:nvPr/>
        </p:nvSpPr>
        <p:spPr>
          <a:xfrm>
            <a:off x="5018532" y="2503932"/>
            <a:ext cx="2154936" cy="2154936"/>
          </a:xfrm>
          <a:prstGeom prst="rect">
            <a:avLst/>
          </a:prstGeom>
          <a:blipFill>
            <a:blip r:embed="rId2" cstate="print"/>
            <a:stretch>
              <a:fillRect/>
            </a:stretch>
          </a:blipFill>
        </p:spPr>
        <p:txBody>
          <a:bodyPr wrap="square" lIns="0" tIns="0" rIns="0" bIns="0" rtlCol="0"/>
          <a:lstStyle/>
          <a:p>
            <a:endParaRPr/>
          </a:p>
        </p:txBody>
      </p:sp>
      <p:sp>
        <p:nvSpPr>
          <p:cNvPr id="61" name="object 61"/>
          <p:cNvSpPr/>
          <p:nvPr/>
        </p:nvSpPr>
        <p:spPr>
          <a:xfrm>
            <a:off x="5306567" y="3093720"/>
            <a:ext cx="1610867" cy="1027175"/>
          </a:xfrm>
          <a:prstGeom prst="rect">
            <a:avLst/>
          </a:prstGeom>
          <a:blipFill>
            <a:blip r:embed="rId7" cstate="print"/>
            <a:stretch>
              <a:fillRect/>
            </a:stretch>
          </a:blipFill>
        </p:spPr>
        <p:txBody>
          <a:bodyPr wrap="square" lIns="0" tIns="0" rIns="0" bIns="0" rtlCol="0"/>
          <a:lstStyle/>
          <a:p>
            <a:endParaRPr/>
          </a:p>
        </p:txBody>
      </p:sp>
      <p:sp>
        <p:nvSpPr>
          <p:cNvPr id="62" name="object 62"/>
          <p:cNvSpPr/>
          <p:nvPr/>
        </p:nvSpPr>
        <p:spPr>
          <a:xfrm>
            <a:off x="5077967" y="2543555"/>
            <a:ext cx="2036064" cy="2037588"/>
          </a:xfrm>
          <a:prstGeom prst="rect">
            <a:avLst/>
          </a:prstGeom>
          <a:blipFill>
            <a:blip r:embed="rId8" cstate="print"/>
            <a:stretch>
              <a:fillRect/>
            </a:stretch>
          </a:blipFill>
        </p:spPr>
        <p:txBody>
          <a:bodyPr wrap="square" lIns="0" tIns="0" rIns="0" bIns="0" rtlCol="0"/>
          <a:lstStyle/>
          <a:p>
            <a:endParaRPr/>
          </a:p>
        </p:txBody>
      </p:sp>
      <p:sp>
        <p:nvSpPr>
          <p:cNvPr id="63" name="object 63"/>
          <p:cNvSpPr txBox="1"/>
          <p:nvPr/>
        </p:nvSpPr>
        <p:spPr>
          <a:xfrm>
            <a:off x="5525770" y="3193542"/>
            <a:ext cx="1141730" cy="684530"/>
          </a:xfrm>
          <a:prstGeom prst="rect">
            <a:avLst/>
          </a:prstGeom>
        </p:spPr>
        <p:txBody>
          <a:bodyPr vert="horz" wrap="square" lIns="0" tIns="59055" rIns="0" bIns="0" rtlCol="0">
            <a:spAutoFit/>
          </a:bodyPr>
          <a:lstStyle/>
          <a:p>
            <a:pPr marL="12700" marR="5080" indent="27305">
              <a:lnSpc>
                <a:spcPts val="2420"/>
              </a:lnSpc>
              <a:spcBef>
                <a:spcPts val="465"/>
              </a:spcBef>
            </a:pPr>
            <a:r>
              <a:rPr sz="2300" dirty="0">
                <a:latin typeface="Cambria"/>
                <a:cs typeface="Cambria"/>
              </a:rPr>
              <a:t>Machine  Learni</a:t>
            </a:r>
            <a:r>
              <a:rPr sz="2300" spc="-10" dirty="0">
                <a:latin typeface="Cambria"/>
                <a:cs typeface="Cambria"/>
              </a:rPr>
              <a:t>n</a:t>
            </a:r>
            <a:r>
              <a:rPr sz="2300" dirty="0">
                <a:latin typeface="Cambria"/>
                <a:cs typeface="Cambria"/>
              </a:rPr>
              <a:t>g</a:t>
            </a:r>
            <a:endParaRPr sz="2300">
              <a:latin typeface="Cambria"/>
              <a:cs typeface="Cambria"/>
            </a:endParaRPr>
          </a:p>
        </p:txBody>
      </p:sp>
      <p:sp>
        <p:nvSpPr>
          <p:cNvPr id="64" name="object 64"/>
          <p:cNvSpPr/>
          <p:nvPr/>
        </p:nvSpPr>
        <p:spPr>
          <a:xfrm>
            <a:off x="7376159" y="3174492"/>
            <a:ext cx="986027" cy="813816"/>
          </a:xfrm>
          <a:prstGeom prst="rect">
            <a:avLst/>
          </a:prstGeom>
          <a:blipFill>
            <a:blip r:embed="rId9" cstate="print"/>
            <a:stretch>
              <a:fillRect/>
            </a:stretch>
          </a:blipFill>
        </p:spPr>
        <p:txBody>
          <a:bodyPr wrap="square" lIns="0" tIns="0" rIns="0" bIns="0" rtlCol="0"/>
          <a:lstStyle/>
          <a:p>
            <a:endParaRPr/>
          </a:p>
        </p:txBody>
      </p:sp>
      <p:sp>
        <p:nvSpPr>
          <p:cNvPr id="65" name="object 65"/>
          <p:cNvSpPr/>
          <p:nvPr/>
        </p:nvSpPr>
        <p:spPr>
          <a:xfrm>
            <a:off x="7435215" y="3215132"/>
            <a:ext cx="867917" cy="277748"/>
          </a:xfrm>
          <a:prstGeom prst="rect">
            <a:avLst/>
          </a:prstGeom>
          <a:blipFill>
            <a:blip r:embed="rId10" cstate="print"/>
            <a:stretch>
              <a:fillRect/>
            </a:stretch>
          </a:blipFill>
        </p:spPr>
        <p:txBody>
          <a:bodyPr wrap="square" lIns="0" tIns="0" rIns="0" bIns="0" rtlCol="0"/>
          <a:lstStyle/>
          <a:p>
            <a:endParaRPr/>
          </a:p>
        </p:txBody>
      </p:sp>
      <p:sp>
        <p:nvSpPr>
          <p:cNvPr id="66" name="object 66"/>
          <p:cNvSpPr/>
          <p:nvPr/>
        </p:nvSpPr>
        <p:spPr>
          <a:xfrm>
            <a:off x="7435215" y="3631819"/>
            <a:ext cx="867917" cy="277749"/>
          </a:xfrm>
          <a:prstGeom prst="rect">
            <a:avLst/>
          </a:prstGeom>
          <a:blipFill>
            <a:blip r:embed="rId11" cstate="print"/>
            <a:stretch>
              <a:fillRect/>
            </a:stretch>
          </a:blipFill>
        </p:spPr>
        <p:txBody>
          <a:bodyPr wrap="square" lIns="0" tIns="0" rIns="0" bIns="0" rtlCol="0"/>
          <a:lstStyle/>
          <a:p>
            <a:endParaRPr/>
          </a:p>
        </p:txBody>
      </p:sp>
      <p:sp>
        <p:nvSpPr>
          <p:cNvPr id="67" name="object 67"/>
          <p:cNvSpPr/>
          <p:nvPr/>
        </p:nvSpPr>
        <p:spPr>
          <a:xfrm>
            <a:off x="8566404" y="2503932"/>
            <a:ext cx="2154936" cy="2154936"/>
          </a:xfrm>
          <a:prstGeom prst="rect">
            <a:avLst/>
          </a:prstGeom>
          <a:blipFill>
            <a:blip r:embed="rId2" cstate="print"/>
            <a:stretch>
              <a:fillRect/>
            </a:stretch>
          </a:blipFill>
        </p:spPr>
        <p:txBody>
          <a:bodyPr wrap="square" lIns="0" tIns="0" rIns="0" bIns="0" rtlCol="0"/>
          <a:lstStyle/>
          <a:p>
            <a:endParaRPr/>
          </a:p>
        </p:txBody>
      </p:sp>
      <p:sp>
        <p:nvSpPr>
          <p:cNvPr id="68" name="object 68"/>
          <p:cNvSpPr/>
          <p:nvPr/>
        </p:nvSpPr>
        <p:spPr>
          <a:xfrm>
            <a:off x="8804147" y="3249167"/>
            <a:ext cx="1676400" cy="717803"/>
          </a:xfrm>
          <a:prstGeom prst="rect">
            <a:avLst/>
          </a:prstGeom>
          <a:blipFill>
            <a:blip r:embed="rId12" cstate="print"/>
            <a:stretch>
              <a:fillRect/>
            </a:stretch>
          </a:blipFill>
        </p:spPr>
        <p:txBody>
          <a:bodyPr wrap="square" lIns="0" tIns="0" rIns="0" bIns="0" rtlCol="0"/>
          <a:lstStyle/>
          <a:p>
            <a:endParaRPr/>
          </a:p>
        </p:txBody>
      </p:sp>
      <p:sp>
        <p:nvSpPr>
          <p:cNvPr id="69" name="object 69"/>
          <p:cNvSpPr/>
          <p:nvPr/>
        </p:nvSpPr>
        <p:spPr>
          <a:xfrm>
            <a:off x="8625840" y="2543555"/>
            <a:ext cx="2036063" cy="2037588"/>
          </a:xfrm>
          <a:prstGeom prst="rect">
            <a:avLst/>
          </a:prstGeom>
          <a:blipFill>
            <a:blip r:embed="rId4" cstate="print"/>
            <a:stretch>
              <a:fillRect/>
            </a:stretch>
          </a:blipFill>
        </p:spPr>
        <p:txBody>
          <a:bodyPr wrap="square" lIns="0" tIns="0" rIns="0" bIns="0" rtlCol="0"/>
          <a:lstStyle/>
          <a:p>
            <a:endParaRPr/>
          </a:p>
        </p:txBody>
      </p:sp>
      <p:sp>
        <p:nvSpPr>
          <p:cNvPr id="70" name="object 70"/>
          <p:cNvSpPr txBox="1"/>
          <p:nvPr/>
        </p:nvSpPr>
        <p:spPr>
          <a:xfrm>
            <a:off x="9023731" y="3347465"/>
            <a:ext cx="1240155" cy="376555"/>
          </a:xfrm>
          <a:prstGeom prst="rect">
            <a:avLst/>
          </a:prstGeom>
        </p:spPr>
        <p:txBody>
          <a:bodyPr vert="horz" wrap="square" lIns="0" tIns="13335" rIns="0" bIns="0" rtlCol="0">
            <a:spAutoFit/>
          </a:bodyPr>
          <a:lstStyle/>
          <a:p>
            <a:pPr marL="12700">
              <a:lnSpc>
                <a:spcPct val="100000"/>
              </a:lnSpc>
              <a:spcBef>
                <a:spcPts val="105"/>
              </a:spcBef>
            </a:pPr>
            <a:r>
              <a:rPr sz="2300" dirty="0">
                <a:latin typeface="Cambria"/>
                <a:cs typeface="Cambria"/>
              </a:rPr>
              <a:t>Diagnosis</a:t>
            </a:r>
            <a:endParaRPr sz="2300">
              <a:latin typeface="Cambria"/>
              <a:cs typeface="Cambria"/>
            </a:endParaRPr>
          </a:p>
        </p:txBody>
      </p:sp>
      <p:sp>
        <p:nvSpPr>
          <p:cNvPr id="71" name="object 71"/>
          <p:cNvSpPr/>
          <p:nvPr/>
        </p:nvSpPr>
        <p:spPr>
          <a:xfrm>
            <a:off x="6335267" y="2831083"/>
            <a:ext cx="1616710" cy="435609"/>
          </a:xfrm>
          <a:custGeom>
            <a:avLst/>
            <a:gdLst/>
            <a:ahLst/>
            <a:cxnLst/>
            <a:rect l="l" t="t" r="r" b="b"/>
            <a:pathLst>
              <a:path w="1616709" h="435610">
                <a:moveTo>
                  <a:pt x="1541203" y="404369"/>
                </a:moveTo>
                <a:lnTo>
                  <a:pt x="1533652" y="435101"/>
                </a:lnTo>
                <a:lnTo>
                  <a:pt x="1616710" y="416305"/>
                </a:lnTo>
                <a:lnTo>
                  <a:pt x="1606242" y="407415"/>
                </a:lnTo>
                <a:lnTo>
                  <a:pt x="1553590" y="407415"/>
                </a:lnTo>
                <a:lnTo>
                  <a:pt x="1541203" y="404369"/>
                </a:lnTo>
                <a:close/>
              </a:path>
              <a:path w="1616709" h="435610">
                <a:moveTo>
                  <a:pt x="1544260" y="391926"/>
                </a:moveTo>
                <a:lnTo>
                  <a:pt x="1541203" y="404369"/>
                </a:lnTo>
                <a:lnTo>
                  <a:pt x="1553590" y="407415"/>
                </a:lnTo>
                <a:lnTo>
                  <a:pt x="1556639" y="394969"/>
                </a:lnTo>
                <a:lnTo>
                  <a:pt x="1544260" y="391926"/>
                </a:lnTo>
                <a:close/>
              </a:path>
              <a:path w="1616709" h="435610">
                <a:moveTo>
                  <a:pt x="1551813" y="361188"/>
                </a:moveTo>
                <a:lnTo>
                  <a:pt x="1544260" y="391926"/>
                </a:lnTo>
                <a:lnTo>
                  <a:pt x="1556639" y="394969"/>
                </a:lnTo>
                <a:lnTo>
                  <a:pt x="1553590" y="407415"/>
                </a:lnTo>
                <a:lnTo>
                  <a:pt x="1606242" y="407415"/>
                </a:lnTo>
                <a:lnTo>
                  <a:pt x="1551813" y="361188"/>
                </a:lnTo>
                <a:close/>
              </a:path>
              <a:path w="1616709" h="435610">
                <a:moveTo>
                  <a:pt x="75489" y="30854"/>
                </a:moveTo>
                <a:lnTo>
                  <a:pt x="72473" y="43151"/>
                </a:lnTo>
                <a:lnTo>
                  <a:pt x="1541203" y="404369"/>
                </a:lnTo>
                <a:lnTo>
                  <a:pt x="1544260" y="391926"/>
                </a:lnTo>
                <a:lnTo>
                  <a:pt x="75489" y="30854"/>
                </a:lnTo>
                <a:close/>
              </a:path>
              <a:path w="1616709" h="435610">
                <a:moveTo>
                  <a:pt x="83058" y="0"/>
                </a:moveTo>
                <a:lnTo>
                  <a:pt x="0" y="18795"/>
                </a:lnTo>
                <a:lnTo>
                  <a:pt x="64897" y="74040"/>
                </a:lnTo>
                <a:lnTo>
                  <a:pt x="72473" y="43151"/>
                </a:lnTo>
                <a:lnTo>
                  <a:pt x="60198" y="40131"/>
                </a:lnTo>
                <a:lnTo>
                  <a:pt x="63119" y="27812"/>
                </a:lnTo>
                <a:lnTo>
                  <a:pt x="76235" y="27812"/>
                </a:lnTo>
                <a:lnTo>
                  <a:pt x="83058" y="0"/>
                </a:lnTo>
                <a:close/>
              </a:path>
              <a:path w="1616709" h="435610">
                <a:moveTo>
                  <a:pt x="63119" y="27812"/>
                </a:moveTo>
                <a:lnTo>
                  <a:pt x="60198" y="40131"/>
                </a:lnTo>
                <a:lnTo>
                  <a:pt x="72473" y="43151"/>
                </a:lnTo>
                <a:lnTo>
                  <a:pt x="75489" y="30854"/>
                </a:lnTo>
                <a:lnTo>
                  <a:pt x="63119" y="27812"/>
                </a:lnTo>
                <a:close/>
              </a:path>
              <a:path w="1616709" h="435610">
                <a:moveTo>
                  <a:pt x="76235" y="27812"/>
                </a:moveTo>
                <a:lnTo>
                  <a:pt x="63119" y="27812"/>
                </a:lnTo>
                <a:lnTo>
                  <a:pt x="75489" y="30854"/>
                </a:lnTo>
                <a:lnTo>
                  <a:pt x="76235" y="27812"/>
                </a:lnTo>
                <a:close/>
              </a:path>
            </a:pathLst>
          </a:custGeom>
          <a:solidFill>
            <a:srgbClr val="EB7E22"/>
          </a:solidFill>
        </p:spPr>
        <p:txBody>
          <a:bodyPr wrap="square" lIns="0" tIns="0" rIns="0" bIns="0" rtlCol="0"/>
          <a:lstStyle/>
          <a:p>
            <a:endParaRPr/>
          </a:p>
        </p:txBody>
      </p:sp>
      <p:sp>
        <p:nvSpPr>
          <p:cNvPr id="73" name="object 73"/>
          <p:cNvSpPr txBox="1">
            <a:spLocks noGrp="1"/>
          </p:cNvSpPr>
          <p:nvPr>
            <p:ph type="ftr" sz="quarter" idx="5"/>
          </p:nvPr>
        </p:nvSpPr>
        <p:spPr>
          <a:xfrm>
            <a:off x="1601468" y="6620937"/>
            <a:ext cx="21323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75" name="TextBox 74"/>
          <p:cNvSpPr txBox="1"/>
          <p:nvPr/>
        </p:nvSpPr>
        <p:spPr>
          <a:xfrm>
            <a:off x="10515600" y="6488668"/>
            <a:ext cx="301686" cy="369332"/>
          </a:xfrm>
          <a:prstGeom prst="rect">
            <a:avLst/>
          </a:prstGeom>
          <a:noFill/>
        </p:spPr>
        <p:txBody>
          <a:bodyPr wrap="none" rtlCol="0">
            <a:spAutoFit/>
          </a:bodyPr>
          <a:lstStyle/>
          <a:p>
            <a:r>
              <a:rPr lang="en-US" dirty="0" smtClean="0"/>
              <a:t>7</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3505200" y="817829"/>
            <a:ext cx="5562599" cy="443070"/>
          </a:xfrm>
          <a:prstGeom prst="rect">
            <a:avLst/>
          </a:prstGeom>
        </p:spPr>
        <p:txBody>
          <a:bodyPr vert="horz" wrap="square" lIns="0" tIns="12065" rIns="0" bIns="0" rtlCol="0">
            <a:spAutoFit/>
          </a:bodyPr>
          <a:lstStyle/>
          <a:p>
            <a:pPr marL="12700">
              <a:lnSpc>
                <a:spcPct val="100000"/>
              </a:lnSpc>
              <a:spcBef>
                <a:spcPts val="95"/>
              </a:spcBef>
            </a:pPr>
            <a:r>
              <a:rPr sz="2800" b="0" spc="-5" dirty="0">
                <a:latin typeface="Cambria"/>
                <a:cs typeface="Cambria"/>
              </a:rPr>
              <a:t>Understanding </a:t>
            </a:r>
            <a:r>
              <a:rPr sz="2800" b="0" spc="-5">
                <a:latin typeface="Cambria"/>
                <a:cs typeface="Cambria"/>
              </a:rPr>
              <a:t>the</a:t>
            </a:r>
            <a:r>
              <a:rPr sz="2800" b="0" spc="-20">
                <a:latin typeface="Cambria"/>
                <a:cs typeface="Cambria"/>
              </a:rPr>
              <a:t> </a:t>
            </a:r>
            <a:r>
              <a:rPr sz="2800" b="0" spc="-10" smtClean="0">
                <a:latin typeface="Cambria"/>
                <a:cs typeface="Cambria"/>
              </a:rPr>
              <a:t>Algorith</a:t>
            </a:r>
            <a:r>
              <a:rPr lang="en-US" sz="2800" b="0" spc="-10" dirty="0" smtClean="0">
                <a:latin typeface="Cambria"/>
                <a:cs typeface="Cambria"/>
              </a:rPr>
              <a:t>m’s</a:t>
            </a:r>
            <a:endParaRPr sz="2800">
              <a:latin typeface="Cambria"/>
              <a:cs typeface="Cambria"/>
            </a:endParaRPr>
          </a:p>
        </p:txBody>
      </p:sp>
      <p:sp>
        <p:nvSpPr>
          <p:cNvPr id="56" name="object 56"/>
          <p:cNvSpPr txBox="1">
            <a:spLocks noGrp="1"/>
          </p:cNvSpPr>
          <p:nvPr>
            <p:ph type="ftr" sz="quarter" idx="5"/>
          </p:nvPr>
        </p:nvSpPr>
        <p:spPr>
          <a:xfrm>
            <a:off x="1601468" y="6620937"/>
            <a:ext cx="21323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57" name="object 57"/>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8</a:t>
            </a:fld>
            <a:endParaRPr dirty="0"/>
          </a:p>
        </p:txBody>
      </p:sp>
      <p:sp>
        <p:nvSpPr>
          <p:cNvPr id="54" name="object 54"/>
          <p:cNvSpPr txBox="1"/>
          <p:nvPr/>
        </p:nvSpPr>
        <p:spPr>
          <a:xfrm>
            <a:off x="4114800" y="2590800"/>
            <a:ext cx="6442075" cy="1603644"/>
          </a:xfrm>
          <a:prstGeom prst="rect">
            <a:avLst/>
          </a:prstGeom>
        </p:spPr>
        <p:txBody>
          <a:bodyPr vert="horz" wrap="square" lIns="0" tIns="13335" rIns="0" bIns="0" rtlCol="0">
            <a:spAutoFit/>
          </a:bodyPr>
          <a:lstStyle/>
          <a:p>
            <a:pPr marL="125730">
              <a:lnSpc>
                <a:spcPct val="100000"/>
              </a:lnSpc>
              <a:spcBef>
                <a:spcPts val="105"/>
              </a:spcBef>
              <a:buBlip>
                <a:blip r:embed="rId2"/>
              </a:buBlip>
            </a:pPr>
            <a:r>
              <a:rPr lang="en-US" sz="2000" b="1" dirty="0" smtClean="0">
                <a:latin typeface="Times New Roman" pitchFamily="18" charset="0"/>
                <a:cs typeface="Times New Roman" pitchFamily="18" charset="0"/>
              </a:rPr>
              <a:t>LOGISTIC REGRESSION</a:t>
            </a:r>
          </a:p>
          <a:p>
            <a:pPr marL="125730">
              <a:lnSpc>
                <a:spcPct val="100000"/>
              </a:lnSpc>
              <a:spcBef>
                <a:spcPts val="105"/>
              </a:spcBef>
              <a:buBlip>
                <a:blip r:embed="rId2"/>
              </a:buBlip>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RANDOM FOREST</a:t>
            </a:r>
          </a:p>
          <a:p>
            <a:pPr marL="125730">
              <a:lnSpc>
                <a:spcPct val="100000"/>
              </a:lnSpc>
              <a:spcBef>
                <a:spcPts val="105"/>
              </a:spcBef>
              <a:buBlip>
                <a:blip r:embed="rId2"/>
              </a:buBlip>
            </a:pPr>
            <a:r>
              <a:rPr lang="en-US" sz="2000" b="1" dirty="0" smtClean="0">
                <a:latin typeface="Times New Roman" pitchFamily="18" charset="0"/>
                <a:cs typeface="Times New Roman" pitchFamily="18" charset="0"/>
              </a:rPr>
              <a:t>GAUSSIAN NAÏVE BAYES</a:t>
            </a:r>
          </a:p>
          <a:p>
            <a:pPr marL="125730">
              <a:lnSpc>
                <a:spcPct val="100000"/>
              </a:lnSpc>
              <a:spcBef>
                <a:spcPts val="105"/>
              </a:spcBef>
              <a:buBlip>
                <a:blip r:embed="rId2"/>
              </a:buBlip>
            </a:pPr>
            <a:r>
              <a:rPr lang="en-US" sz="2000" b="1" dirty="0" smtClean="0">
                <a:latin typeface="Times New Roman" pitchFamily="18" charset="0"/>
                <a:cs typeface="Times New Roman" pitchFamily="18" charset="0"/>
              </a:rPr>
              <a:t>DECISION TREE</a:t>
            </a:r>
          </a:p>
          <a:p>
            <a:pPr marL="125730">
              <a:lnSpc>
                <a:spcPct val="100000"/>
              </a:lnSpc>
              <a:spcBef>
                <a:spcPts val="105"/>
              </a:spcBef>
              <a:buBlip>
                <a:blip r:embed="rId2"/>
              </a:buBlip>
            </a:pPr>
            <a:endParaRPr sz="2000"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txBox="1">
            <a:spLocks noGrp="1"/>
          </p:cNvSpPr>
          <p:nvPr>
            <p:ph type="title"/>
          </p:nvPr>
        </p:nvSpPr>
        <p:spPr>
          <a:xfrm>
            <a:off x="3352800" y="228600"/>
            <a:ext cx="5562599" cy="443070"/>
          </a:xfrm>
          <a:prstGeom prst="rect">
            <a:avLst/>
          </a:prstGeom>
        </p:spPr>
        <p:txBody>
          <a:bodyPr vert="horz" wrap="square" lIns="0" tIns="12065" rIns="0" bIns="0" rtlCol="0">
            <a:spAutoFit/>
          </a:bodyPr>
          <a:lstStyle/>
          <a:p>
            <a:pPr marL="125730">
              <a:lnSpc>
                <a:spcPct val="100000"/>
              </a:lnSpc>
              <a:spcBef>
                <a:spcPts val="105"/>
              </a:spcBef>
            </a:pPr>
            <a:r>
              <a:rPr lang="en-US" sz="2800" dirty="0" smtClean="0">
                <a:latin typeface="Times New Roman" pitchFamily="18" charset="0"/>
                <a:cs typeface="Times New Roman" pitchFamily="18" charset="0"/>
              </a:rPr>
              <a:t>LOGISTIC REGRESSION</a:t>
            </a:r>
          </a:p>
        </p:txBody>
      </p:sp>
      <p:sp>
        <p:nvSpPr>
          <p:cNvPr id="56" name="object 56"/>
          <p:cNvSpPr txBox="1">
            <a:spLocks noGrp="1"/>
          </p:cNvSpPr>
          <p:nvPr>
            <p:ph type="ftr" sz="quarter" idx="5"/>
          </p:nvPr>
        </p:nvSpPr>
        <p:spPr>
          <a:xfrm>
            <a:off x="1601468" y="6620937"/>
            <a:ext cx="2132331" cy="189796"/>
          </a:xfrm>
          <a:prstGeom prst="rect">
            <a:avLst/>
          </a:prstGeom>
        </p:spPr>
        <p:txBody>
          <a:bodyPr vert="horz" wrap="square" lIns="0" tIns="5080" rIns="0" bIns="0" rtlCol="0">
            <a:spAutoFit/>
          </a:bodyPr>
          <a:lstStyle/>
          <a:p>
            <a:pPr marL="12700">
              <a:lnSpc>
                <a:spcPct val="100000"/>
              </a:lnSpc>
              <a:spcBef>
                <a:spcPts val="40"/>
              </a:spcBef>
            </a:pPr>
            <a:r>
              <a:rPr lang="en-US" spc="-5" dirty="0" smtClean="0"/>
              <a:t>BREAST CANCER PREDICTION</a:t>
            </a:r>
            <a:endParaRPr lang="en-US" spc="-5" dirty="0"/>
          </a:p>
        </p:txBody>
      </p:sp>
      <p:sp>
        <p:nvSpPr>
          <p:cNvPr id="57" name="object 57"/>
          <p:cNvSpPr txBox="1">
            <a:spLocks noGrp="1"/>
          </p:cNvSpPr>
          <p:nvPr>
            <p:ph type="sldNum" sz="quarter" idx="7"/>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pPr marL="25400">
                <a:lnSpc>
                  <a:spcPct val="100000"/>
                </a:lnSpc>
                <a:spcBef>
                  <a:spcPts val="40"/>
                </a:spcBef>
              </a:pPr>
              <a:t>9</a:t>
            </a:fld>
            <a:endParaRPr dirty="0"/>
          </a:p>
        </p:txBody>
      </p:sp>
      <p:sp>
        <p:nvSpPr>
          <p:cNvPr id="54" name="object 54"/>
          <p:cNvSpPr txBox="1"/>
          <p:nvPr/>
        </p:nvSpPr>
        <p:spPr>
          <a:xfrm>
            <a:off x="762000" y="1295400"/>
            <a:ext cx="10591800" cy="3475952"/>
          </a:xfrm>
          <a:prstGeom prst="rect">
            <a:avLst/>
          </a:prstGeom>
        </p:spPr>
        <p:txBody>
          <a:bodyPr vert="horz" wrap="square" lIns="0" tIns="13335" rIns="0" bIns="0" rtlCol="0">
            <a:spAutoFit/>
          </a:bodyPr>
          <a:lstStyle/>
          <a:p>
            <a:pPr marL="125730">
              <a:lnSpc>
                <a:spcPct val="100000"/>
              </a:lnSpc>
              <a:spcBef>
                <a:spcPts val="105"/>
              </a:spcBef>
              <a:buBlip>
                <a:blip r:embed="rId2"/>
              </a:buBlip>
            </a:pPr>
            <a:endParaRPr lang="en-US" sz="2000" b="1" dirty="0" smtClean="0">
              <a:latin typeface="Times New Roman" pitchFamily="18" charset="0"/>
              <a:cs typeface="Times New Roman" pitchFamily="18" charset="0"/>
            </a:endParaRPr>
          </a:p>
          <a:p>
            <a:pPr marL="125730">
              <a:lnSpc>
                <a:spcPct val="100000"/>
              </a:lnSpc>
              <a:spcBef>
                <a:spcPts val="105"/>
              </a:spcBef>
              <a:buBlip>
                <a:blip r:embed="rId2"/>
              </a:buBlip>
            </a:pPr>
            <a:r>
              <a:rPr lang="en-US" sz="2000" b="1" dirty="0" smtClean="0">
                <a:latin typeface="Times New Roman" pitchFamily="18" charset="0"/>
                <a:cs typeface="Times New Roman" pitchFamily="18" charset="0"/>
              </a:rPr>
              <a:t>LOGISTIC REGRESSION:</a:t>
            </a:r>
          </a:p>
          <a:p>
            <a:pPr marL="125730">
              <a:lnSpc>
                <a:spcPct val="100000"/>
              </a:lnSpc>
              <a:spcBef>
                <a:spcPts val="105"/>
              </a:spcBef>
            </a:pPr>
            <a:endParaRPr lang="en-US" sz="2000" b="1" dirty="0" smtClean="0">
              <a:latin typeface="Times New Roman" pitchFamily="18" charset="0"/>
              <a:cs typeface="Times New Roman" pitchFamily="18" charset="0"/>
            </a:endParaRPr>
          </a:p>
          <a:p>
            <a:pPr marL="125730">
              <a:lnSpc>
                <a:spcPct val="100000"/>
              </a:lnSpc>
              <a:spcBef>
                <a:spcPts val="105"/>
              </a:spcBef>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Logistic regression is a supervised learning classification algorithm used to predict the probability of a target variable. </a:t>
            </a:r>
            <a:r>
              <a:rPr lang="en-US" sz="2000" dirty="0" smtClean="0">
                <a:latin typeface="Times New Roman" pitchFamily="18" charset="0"/>
                <a:cs typeface="Times New Roman" pitchFamily="18" charset="0"/>
              </a:rPr>
              <a:t>The nature of target or dependent variable is dichotomous, which means there would be only two possible classes</a:t>
            </a:r>
          </a:p>
          <a:p>
            <a:pPr marL="125730">
              <a:lnSpc>
                <a:spcPct val="100000"/>
              </a:lnSpc>
              <a:spcBef>
                <a:spcPts val="105"/>
              </a:spcBef>
            </a:pPr>
            <a:endParaRPr lang="en-US" sz="2000" dirty="0" smtClean="0">
              <a:latin typeface="Times New Roman" pitchFamily="18" charset="0"/>
              <a:cs typeface="Times New Roman" pitchFamily="18" charset="0"/>
            </a:endParaRPr>
          </a:p>
          <a:p>
            <a:pPr marL="125730">
              <a:lnSpc>
                <a:spcPct val="100000"/>
              </a:lnSpc>
              <a:spcBef>
                <a:spcPts val="105"/>
              </a:spcBef>
            </a:pPr>
            <a:r>
              <a:rPr lang="en-US" sz="2000" b="1" dirty="0" smtClean="0">
                <a:latin typeface="Times New Roman" pitchFamily="18" charset="0"/>
                <a:cs typeface="Times New Roman" pitchFamily="18" charset="0"/>
              </a:rPr>
              <a:t>     Mathematically</a:t>
            </a:r>
            <a:r>
              <a:rPr lang="en-US" sz="2000" b="1" dirty="0">
                <a:latin typeface="Times New Roman" pitchFamily="18" charset="0"/>
                <a:cs typeface="Times New Roman" pitchFamily="18" charset="0"/>
              </a:rPr>
              <a:t>, a logistic regression model predicts P(Y=1) as a function of X. It is one of the simplest ML algorithms that can be used for various classification problems such as spam detection, Diabetes prediction, cancer detection </a:t>
            </a:r>
            <a:r>
              <a:rPr lang="en-US" sz="2000" b="1" dirty="0" smtClean="0">
                <a:latin typeface="Times New Roman" pitchFamily="18" charset="0"/>
                <a:cs typeface="Times New Roman" pitchFamily="18" charset="0"/>
              </a:rPr>
              <a:t>etc.</a:t>
            </a:r>
          </a:p>
          <a:p>
            <a:pPr marL="125730">
              <a:lnSpc>
                <a:spcPct val="100000"/>
              </a:lnSpc>
              <a:spcBef>
                <a:spcPts val="105"/>
              </a:spcBef>
            </a:pPr>
            <a:endParaRPr lang="en-US" sz="20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1301</TotalTime>
  <Words>2059</Words>
  <Application>Microsoft Office PowerPoint</Application>
  <PresentationFormat>Custom</PresentationFormat>
  <Paragraphs>257</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FINAL YEAR PROJECT PRESENTATION  ON  BREAST CANCER PREDICTION USING MACHINE LEARNING</vt:lpstr>
      <vt:lpstr>PRESENTED BY:                      SADHANA.C -17BCS0077                                                              VIGNESH.P-17BCS0114         SAKTHIVEL.M-17BCS0131  </vt:lpstr>
      <vt:lpstr>Introduction</vt:lpstr>
      <vt:lpstr>How Machine Learning helps us?</vt:lpstr>
      <vt:lpstr>Breast Cancer: An Overview</vt:lpstr>
      <vt:lpstr>Breast Cancer: An Overview (contd…)</vt:lpstr>
      <vt:lpstr>Why I am using Machine Learning?</vt:lpstr>
      <vt:lpstr>Understanding the Algorithm’s</vt:lpstr>
      <vt:lpstr>LOGISTIC REGRESSION</vt:lpstr>
      <vt:lpstr>RANDOM FOREST</vt:lpstr>
      <vt:lpstr>GAUSSIAN NAVIE BAYES</vt:lpstr>
      <vt:lpstr>DECISION TREE</vt:lpstr>
      <vt:lpstr>ABOUT CONFUSION MATRIX</vt:lpstr>
      <vt:lpstr>Flow chart</vt:lpstr>
      <vt:lpstr>SYSTEM ARCHITECTURE</vt:lpstr>
      <vt:lpstr>Data Flow Diagram </vt:lpstr>
      <vt:lpstr>Take a View of Biopsy Data</vt:lpstr>
      <vt:lpstr>MOTIVATION</vt:lpstr>
      <vt:lpstr>Analysis with PYTHON language</vt:lpstr>
      <vt:lpstr>KAGGLE</vt:lpstr>
      <vt:lpstr>SOFTWARE WE USE</vt:lpstr>
      <vt:lpstr>                                SPYDER</vt:lpstr>
      <vt:lpstr>EXPLORING AND PREPARING THE DATA</vt:lpstr>
      <vt:lpstr> PLOT VISUALIZATION OF DIAGNOSIS</vt:lpstr>
      <vt:lpstr>HISTOGRAM PLOT OF DATASET </vt:lpstr>
      <vt:lpstr>NULL VALUES CLEANING DATSET DESCRIBE  DATSET</vt:lpstr>
      <vt:lpstr> CATEGORICAL  DATA</vt:lpstr>
      <vt:lpstr>PAIR PLOT FOR ENCODE</vt:lpstr>
      <vt:lpstr>NEW DATASET HEAD</vt:lpstr>
      <vt:lpstr>VISUALIZATION OF CO-RELATION (HEAT MAP)</vt:lpstr>
      <vt:lpstr>BOX PLOT   </vt:lpstr>
      <vt:lpstr>BOX PLOT  </vt:lpstr>
      <vt:lpstr>split the data set into independent (X) and dependent (y) data sets </vt:lpstr>
      <vt:lpstr>SCALE THE DATA(FEATURE SCALING)  </vt:lpstr>
      <vt:lpstr>                                    MODEL SELECTION    ACCURACY LEVEL OF EACH ALGORITHM  ROC_AUC_SCORE OF EACH ALGORITHM  CONFUSION MATRIX WITH PRECISION,RECALL AND F1_SCORE (classification report) OF EACH ONE   FINAL PREDICTION,  ROC_AUC_SCORE</vt:lpstr>
      <vt:lpstr>LOGISTIC REGRESSION CONFUSION MATRIX AND CLASSIFICATION REPORT</vt:lpstr>
      <vt:lpstr>FINAL PREDICTION AND ROC_AUC SCORE OF LOGISTIC REGRESSION</vt:lpstr>
      <vt:lpstr>RANDOM FOREST CONFUSION MATRIX AND CLASSIFICATION REPORT</vt:lpstr>
      <vt:lpstr>FINAL PREDICTION AND ROC_AUC SCORE OF RANDOM FOREST</vt:lpstr>
      <vt:lpstr>GAUSSIAN NAVIE BAYES  CONFUSION MATRIX AND CLASSIFICATION REPORT</vt:lpstr>
      <vt:lpstr>FINAL PREDICTION AND ROC_AUC SCORE OF GAUSSIAN NAVIE BAYES </vt:lpstr>
      <vt:lpstr>DECISION TREE CONFUSION MATRIX AND CLASSIFICATION REPORT</vt:lpstr>
      <vt:lpstr>FINAL PREDICTION AND ROC_AUC SCORE OF DECISION TREE </vt:lpstr>
      <vt:lpstr>RESULTS IN GRAPH</vt:lpstr>
      <vt:lpstr>GRAPHICAL REPRESENTATION  OF ACCURACY LEVEL TO LR, RF, NB, DT</vt:lpstr>
      <vt:lpstr>GRAPHICAL REPRESENTATION  OF ROC_AUC SCORE TO LR, RF, NB, DT</vt:lpstr>
      <vt:lpstr>CONCLUSION </vt:lpstr>
      <vt:lpstr>ROC CURVE FOR RANDOM FOREST ALGORITHM</vt:lpstr>
      <vt:lpstr>FUTURE WORK</vt:lpstr>
      <vt:lpstr>Slide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BREAST CANCER PREDICTION USING MACHINE LEARNING</dc:title>
  <cp:lastModifiedBy>user</cp:lastModifiedBy>
  <cp:revision>122</cp:revision>
  <dcterms:created xsi:type="dcterms:W3CDTF">2020-05-26T09:27:15Z</dcterms:created>
  <dcterms:modified xsi:type="dcterms:W3CDTF">2020-05-28T16:08:46Z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2018-11-23T00:00:00Z</vt:filetime>
  </property>
  <property fmtid="{D5CDD505-2E9C-101B-9397-08002B2CF9AE}" pid="3" name="Creator">
    <vt:lpwstr>Microsoft® PowerPoint® 2013</vt:lpwstr>
  </property>
  <property fmtid="{D5CDD505-2E9C-101B-9397-08002B2CF9AE}" pid="4" name="LastSaved">
    <vt:filetime>2020-05-26T00:00:00Z</vt:filetime>
  </property>
</Properties>
</file>