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8" r:id="rId4"/>
    <p:sldId id="369" r:id="rId5"/>
    <p:sldId id="370" r:id="rId6"/>
    <p:sldId id="379" r:id="rId7"/>
    <p:sldId id="372" r:id="rId8"/>
    <p:sldId id="373" r:id="rId9"/>
    <p:sldId id="374" r:id="rId10"/>
    <p:sldId id="380" r:id="rId11"/>
    <p:sldId id="381" r:id="rId12"/>
    <p:sldId id="376" r:id="rId13"/>
    <p:sldId id="375" r:id="rId14"/>
    <p:sldId id="377"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ournal.esrgroups.org/jes/article/download/3188/2519/5763?utm_source=chatgp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838200" y="2766218"/>
            <a:ext cx="10515600" cy="1325563"/>
          </a:xfrm>
          <a:prstGeom prst="rect">
            <a:avLst/>
          </a:prstGeom>
        </p:spPr>
        <p:txBody>
          <a:bodyPr vert="horz" lIns="91440" tIns="45720" rIns="91440" bIns="45720" rtlCol="0" anchor="ctr">
            <a:normAutofit fontScale="8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t>REAL-TIME SERVER FAILURE PREDICTION USING RANDOM FOREST AND MACHINE LEARNING TECHNIQUES</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2174240" y="4419645"/>
            <a:ext cx="7650480" cy="243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marL="3482340" marR="0">
              <a:spcBef>
                <a:spcPts val="745"/>
              </a:spcBef>
              <a:buNone/>
            </a:pPr>
            <a:r>
              <a:rPr lang="en-US" sz="1800" b="1" dirty="0">
                <a:solidFill>
                  <a:srgbClr val="0C0C1A"/>
                </a:solidFill>
                <a:effectLst/>
                <a:latin typeface="Times New Roman" panose="02020603050405020304" pitchFamily="18" charset="0"/>
                <a:ea typeface="Times New Roman" panose="02020603050405020304" pitchFamily="18" charset="0"/>
              </a:rPr>
              <a:t>Mrs.</a:t>
            </a:r>
            <a:r>
              <a:rPr lang="en-US" sz="1800" b="1" spc="-50" dirty="0">
                <a:solidFill>
                  <a:srgbClr val="0C0C1A"/>
                </a:solidFill>
                <a:effectLst/>
                <a:latin typeface="Times New Roman" panose="02020603050405020304" pitchFamily="18" charset="0"/>
                <a:ea typeface="Times New Roman" panose="02020603050405020304" pitchFamily="18" charset="0"/>
              </a:rPr>
              <a:t> </a:t>
            </a:r>
            <a:r>
              <a:rPr lang="en-US" sz="1800" b="1" dirty="0">
                <a:solidFill>
                  <a:srgbClr val="0C0C1A"/>
                </a:solidFill>
                <a:effectLst/>
                <a:latin typeface="Times New Roman" panose="02020603050405020304" pitchFamily="18" charset="0"/>
                <a:ea typeface="Times New Roman" panose="02020603050405020304" pitchFamily="18" charset="0"/>
              </a:rPr>
              <a:t>M.</a:t>
            </a:r>
            <a:r>
              <a:rPr lang="en-US" sz="1800" b="1" spc="-25" dirty="0">
                <a:solidFill>
                  <a:srgbClr val="0C0C1A"/>
                </a:solidFill>
                <a:effectLst/>
                <a:latin typeface="Times New Roman" panose="02020603050405020304" pitchFamily="18" charset="0"/>
                <a:ea typeface="Times New Roman" panose="02020603050405020304" pitchFamily="18" charset="0"/>
              </a:rPr>
              <a:t> </a:t>
            </a:r>
            <a:r>
              <a:rPr lang="en-US" sz="1800" b="1" dirty="0">
                <a:solidFill>
                  <a:srgbClr val="0C0C1A"/>
                </a:solidFill>
                <a:effectLst/>
                <a:latin typeface="Times New Roman" panose="02020603050405020304" pitchFamily="18" charset="0"/>
                <a:ea typeface="Times New Roman" panose="02020603050405020304" pitchFamily="18" charset="0"/>
              </a:rPr>
              <a:t>Divya</a:t>
            </a:r>
            <a:r>
              <a:rPr lang="en-US" sz="1800" b="1" spc="-35" dirty="0">
                <a:solidFill>
                  <a:srgbClr val="0C0C1A"/>
                </a:solidFill>
                <a:effectLst/>
                <a:latin typeface="Times New Roman" panose="02020603050405020304" pitchFamily="18" charset="0"/>
                <a:ea typeface="Times New Roman" panose="02020603050405020304" pitchFamily="18" charset="0"/>
              </a:rPr>
              <a:t> </a:t>
            </a:r>
            <a:r>
              <a:rPr lang="en-US" sz="1800" b="1" spc="-20" dirty="0">
                <a:solidFill>
                  <a:srgbClr val="0C0C1A"/>
                </a:solidFill>
                <a:effectLst/>
                <a:latin typeface="Times New Roman" panose="02020603050405020304" pitchFamily="18" charset="0"/>
                <a:ea typeface="Times New Roman" panose="02020603050405020304" pitchFamily="18" charset="0"/>
              </a:rPr>
              <a:t>M.E.</a:t>
            </a:r>
            <a:endParaRPr lang="en-US" sz="1800" b="1" dirty="0">
              <a:effectLst/>
              <a:latin typeface="Times New Roman" panose="02020603050405020304" pitchFamily="18" charset="0"/>
              <a:ea typeface="Times New Roman" panose="02020603050405020304" pitchFamily="18" charset="0"/>
            </a:endParaRPr>
          </a:p>
          <a:p>
            <a:pPr marL="3482340" marR="0">
              <a:spcBef>
                <a:spcPts val="865"/>
              </a:spcBef>
              <a:buNone/>
            </a:pPr>
            <a:r>
              <a:rPr lang="en-US" sz="1800" b="1" spc="-10" dirty="0">
                <a:effectLst/>
                <a:latin typeface="Times New Roman" panose="02020603050405020304" pitchFamily="18" charset="0"/>
                <a:ea typeface="Times New Roman" panose="02020603050405020304" pitchFamily="18" charset="0"/>
              </a:rPr>
              <a:t>SUPERVISOR</a:t>
            </a:r>
            <a:endParaRPr lang="en-US" sz="1800" b="1" dirty="0">
              <a:effectLst/>
              <a:latin typeface="Times New Roman" panose="02020603050405020304" pitchFamily="18" charset="0"/>
              <a:ea typeface="Times New Roman" panose="02020603050405020304" pitchFamily="18" charset="0"/>
            </a:endParaRPr>
          </a:p>
          <a:p>
            <a:pPr marL="3482340" marR="0">
              <a:spcBef>
                <a:spcPts val="765"/>
              </a:spcBef>
              <a:buNone/>
            </a:pPr>
            <a:r>
              <a:rPr lang="en-US" sz="1800" b="1" dirty="0">
                <a:effectLst/>
                <a:latin typeface="Times New Roman" panose="02020603050405020304" pitchFamily="18" charset="0"/>
                <a:ea typeface="Times New Roman" panose="02020603050405020304" pitchFamily="18" charset="0"/>
              </a:rPr>
              <a:t>Assistant</a:t>
            </a:r>
            <a:r>
              <a:rPr lang="en-US" sz="1800" b="1" spc="-6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Professor</a:t>
            </a:r>
            <a:endParaRPr lang="en-US" sz="1800" b="1" dirty="0">
              <a:effectLst/>
              <a:latin typeface="Times New Roman" panose="02020603050405020304" pitchFamily="18" charset="0"/>
              <a:ea typeface="Times New Roman" panose="02020603050405020304" pitchFamily="18" charset="0"/>
            </a:endParaRPr>
          </a:p>
          <a:p>
            <a:pPr marL="3482340" marR="554990">
              <a:lnSpc>
                <a:spcPct val="148000"/>
              </a:lnSpc>
              <a:spcBef>
                <a:spcPts val="815"/>
              </a:spcBef>
              <a:buNone/>
            </a:pPr>
            <a:r>
              <a:rPr lang="en-US" sz="1800" b="1" dirty="0">
                <a:effectLst/>
                <a:latin typeface="Times New Roman" panose="02020603050405020304" pitchFamily="18" charset="0"/>
                <a:ea typeface="Times New Roman" panose="02020603050405020304" pitchFamily="18" charset="0"/>
              </a:rPr>
              <a:t>Department</a:t>
            </a:r>
            <a:r>
              <a:rPr lang="en-US" sz="1800" b="1" spc="-9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9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Computer</a:t>
            </a:r>
            <a:r>
              <a:rPr lang="en-US" sz="1800" b="1" spc="-8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Science and Engineering.</a:t>
            </a: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140008" y="4922405"/>
            <a:ext cx="447963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Done By:</a:t>
            </a:r>
          </a:p>
          <a:p>
            <a:pPr>
              <a:spcBef>
                <a:spcPct val="0"/>
              </a:spcBef>
              <a:buClrTx/>
              <a:buNone/>
            </a:pPr>
            <a:r>
              <a:rPr lang="en-IN" altLang="en-US" sz="2000" b="1" dirty="0">
                <a:solidFill>
                  <a:srgbClr val="FF0000"/>
                </a:solidFill>
              </a:rPr>
              <a:t>SADHANA A</a:t>
            </a:r>
          </a:p>
          <a:p>
            <a:pPr>
              <a:spcBef>
                <a:spcPct val="0"/>
              </a:spcBef>
              <a:buClrTx/>
              <a:buNone/>
            </a:pPr>
            <a:r>
              <a:rPr lang="en-IN" altLang="en-US" sz="2000" b="1" dirty="0">
                <a:solidFill>
                  <a:srgbClr val="FF0000"/>
                </a:solidFill>
              </a:rPr>
              <a:t>(220701235)</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A025706-FBCA-333A-BC62-3F2A10DC475A}"/>
              </a:ext>
            </a:extLst>
          </p:cNvPr>
          <p:cNvSpPr>
            <a:spLocks noGrp="1"/>
          </p:cNvSpPr>
          <p:nvPr>
            <p:ph type="dt" sz="half" idx="10"/>
          </p:nvPr>
        </p:nvSpPr>
        <p:spPr/>
        <p:txBody>
          <a:bodyPr/>
          <a:lstStyle/>
          <a:p>
            <a:pPr>
              <a:defRPr/>
            </a:pPr>
            <a:r>
              <a:rPr lang="en-US"/>
              <a:t>Second Review</a:t>
            </a:r>
          </a:p>
        </p:txBody>
      </p:sp>
      <p:sp>
        <p:nvSpPr>
          <p:cNvPr id="4" name="Footer Placeholder 3">
            <a:extLst>
              <a:ext uri="{FF2B5EF4-FFF2-40B4-BE49-F238E27FC236}">
                <a16:creationId xmlns:a16="http://schemas.microsoft.com/office/drawing/2014/main" id="{D9C27735-67A2-D741-E504-085F86201977}"/>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12914287-714F-6D98-77FC-81B98D30EA30}"/>
              </a:ext>
            </a:extLst>
          </p:cNvPr>
          <p:cNvSpPr>
            <a:spLocks noGrp="1"/>
          </p:cNvSpPr>
          <p:nvPr>
            <p:ph type="sldNum" sz="quarter" idx="12"/>
          </p:nvPr>
        </p:nvSpPr>
        <p:spPr/>
        <p:txBody>
          <a:bodyPr/>
          <a:lstStyle/>
          <a:p>
            <a:pPr>
              <a:defRPr/>
            </a:pPr>
            <a:fld id="{F583B680-F650-469F-A231-392F163461F6}" type="slidenum">
              <a:rPr lang="en-US" altLang="en-US" smtClean="0"/>
              <a:pPr>
                <a:defRPr/>
              </a:pPr>
              <a:t>10</a:t>
            </a:fld>
            <a:endParaRPr lang="en-US" altLang="en-US"/>
          </a:p>
        </p:txBody>
      </p:sp>
      <p:sp>
        <p:nvSpPr>
          <p:cNvPr id="7" name="TextBox 6">
            <a:extLst>
              <a:ext uri="{FF2B5EF4-FFF2-40B4-BE49-F238E27FC236}">
                <a16:creationId xmlns:a16="http://schemas.microsoft.com/office/drawing/2014/main" id="{19C26A6E-24E3-3FC3-F101-D79F60F78E32}"/>
              </a:ext>
            </a:extLst>
          </p:cNvPr>
          <p:cNvSpPr txBox="1"/>
          <p:nvPr/>
        </p:nvSpPr>
        <p:spPr>
          <a:xfrm>
            <a:off x="629920" y="1659552"/>
            <a:ext cx="10932160" cy="4893647"/>
          </a:xfrm>
          <a:prstGeom prst="rect">
            <a:avLst/>
          </a:prstGeom>
          <a:noFill/>
        </p:spPr>
        <p:txBody>
          <a:bodyPr wrap="square">
            <a:spAutoFit/>
          </a:bodyPr>
          <a:lstStyle/>
          <a:p>
            <a:pPr>
              <a:buNone/>
            </a:pPr>
            <a:r>
              <a:rPr lang="en-US" sz="2400" b="1" dirty="0"/>
              <a:t>3. Backend &amp; API Module</a:t>
            </a:r>
          </a:p>
          <a:p>
            <a:pPr>
              <a:buNone/>
            </a:pPr>
            <a:r>
              <a:rPr lang="en-US" sz="2400" b="1" dirty="0"/>
              <a:t>Functionality:</a:t>
            </a:r>
            <a:endParaRPr lang="en-US" sz="2400" dirty="0"/>
          </a:p>
          <a:p>
            <a:pPr>
              <a:buFont typeface="Arial" panose="020B0604020202020204" pitchFamily="34" charset="0"/>
              <a:buChar char="•"/>
            </a:pPr>
            <a:r>
              <a:rPr lang="en-US" sz="2400" dirty="0"/>
              <a:t>Uses Flask to route data between frontend and backend.</a:t>
            </a:r>
          </a:p>
          <a:p>
            <a:pPr>
              <a:buFont typeface="Arial" panose="020B0604020202020204" pitchFamily="34" charset="0"/>
              <a:buChar char="•"/>
            </a:pPr>
            <a:r>
              <a:rPr lang="en-US" sz="2400" dirty="0"/>
              <a:t>Provides RESTful API endpoints to serve predictions and processed server data.</a:t>
            </a:r>
          </a:p>
          <a:p>
            <a:pPr>
              <a:buFont typeface="Arial" panose="020B0604020202020204" pitchFamily="34" charset="0"/>
              <a:buChar char="•"/>
            </a:pPr>
            <a:r>
              <a:rPr lang="en-US" sz="2400" dirty="0"/>
              <a:t>Manages model inference requests and response handling.</a:t>
            </a:r>
          </a:p>
          <a:p>
            <a:pPr>
              <a:buNone/>
            </a:pPr>
            <a:r>
              <a:rPr lang="en-US" sz="2400" b="1" dirty="0"/>
              <a:t>4. Visualization &amp; UI Module</a:t>
            </a:r>
          </a:p>
          <a:p>
            <a:pPr>
              <a:buNone/>
            </a:pPr>
            <a:r>
              <a:rPr lang="en-US" sz="2400" b="1" dirty="0"/>
              <a:t>Functionality:</a:t>
            </a:r>
            <a:endParaRPr lang="en-US" sz="2400" dirty="0"/>
          </a:p>
          <a:p>
            <a:pPr>
              <a:buFont typeface="Arial" panose="020B0604020202020204" pitchFamily="34" charset="0"/>
              <a:buChar char="•"/>
            </a:pPr>
            <a:r>
              <a:rPr lang="en-US" sz="2400" dirty="0"/>
              <a:t>Uses Bootstrap and JavaScript (Chart.js) to create an interactive dashboard.</a:t>
            </a:r>
          </a:p>
          <a:p>
            <a:pPr>
              <a:buFont typeface="Arial" panose="020B0604020202020204" pitchFamily="34" charset="0"/>
              <a:buChar char="•"/>
            </a:pPr>
            <a:r>
              <a:rPr lang="en-US" sz="2400" dirty="0"/>
              <a:t>Displays top risky servers, server failure probability rankings, and search-based diagnostics.</a:t>
            </a:r>
          </a:p>
          <a:p>
            <a:endParaRPr lang="en-US" sz="2400" dirty="0"/>
          </a:p>
        </p:txBody>
      </p:sp>
      <p:sp>
        <p:nvSpPr>
          <p:cNvPr id="8" name="Title 1">
            <a:extLst>
              <a:ext uri="{FF2B5EF4-FFF2-40B4-BE49-F238E27FC236}">
                <a16:creationId xmlns:a16="http://schemas.microsoft.com/office/drawing/2014/main" id="{F110F771-2A3D-CFFD-ED9C-6D98601A25F0}"/>
              </a:ext>
            </a:extLst>
          </p:cNvPr>
          <p:cNvSpPr txBox="1">
            <a:spLocks/>
          </p:cNvSpPr>
          <p:nvPr/>
        </p:nvSpPr>
        <p:spPr bwMode="auto">
          <a:xfrm>
            <a:off x="629920" y="136525"/>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a:lstStyle>
          <a:p>
            <a:r>
              <a:rPr lang="en-US" altLang="en-US" sz="3200" b="1" kern="0" dirty="0">
                <a:solidFill>
                  <a:srgbClr val="FF0000"/>
                </a:solidFill>
              </a:rPr>
              <a:t>Functional Description for each modules with DFD and Activity Diagram</a:t>
            </a:r>
            <a:endParaRPr lang="en-IN" sz="2800" kern="0" dirty="0"/>
          </a:p>
        </p:txBody>
      </p:sp>
    </p:spTree>
    <p:extLst>
      <p:ext uri="{BB962C8B-B14F-4D97-AF65-F5344CB8AC3E}">
        <p14:creationId xmlns:p14="http://schemas.microsoft.com/office/powerpoint/2010/main" val="173243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E6950F8-5A34-4D66-72FB-F20A78B51287}"/>
              </a:ext>
            </a:extLst>
          </p:cNvPr>
          <p:cNvSpPr>
            <a:spLocks noGrp="1"/>
          </p:cNvSpPr>
          <p:nvPr>
            <p:ph type="dt" sz="half" idx="10"/>
          </p:nvPr>
        </p:nvSpPr>
        <p:spPr/>
        <p:txBody>
          <a:bodyPr/>
          <a:lstStyle/>
          <a:p>
            <a:pPr>
              <a:defRPr/>
            </a:pPr>
            <a:r>
              <a:rPr lang="en-US"/>
              <a:t>Second Review</a:t>
            </a:r>
          </a:p>
        </p:txBody>
      </p:sp>
      <p:sp>
        <p:nvSpPr>
          <p:cNvPr id="4" name="Footer Placeholder 3">
            <a:extLst>
              <a:ext uri="{FF2B5EF4-FFF2-40B4-BE49-F238E27FC236}">
                <a16:creationId xmlns:a16="http://schemas.microsoft.com/office/drawing/2014/main" id="{406E126A-6544-FC2F-8D66-76322342BAC6}"/>
              </a:ext>
            </a:extLst>
          </p:cNvPr>
          <p:cNvSpPr>
            <a:spLocks noGrp="1"/>
          </p:cNvSpPr>
          <p:nvPr>
            <p:ph type="ftr" sz="quarter" idx="11"/>
          </p:nvPr>
        </p:nvSpPr>
        <p:spPr/>
        <p:txBody>
          <a:body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AFF646BC-13FD-7A83-9BD7-1196C6426648}"/>
              </a:ext>
            </a:extLst>
          </p:cNvPr>
          <p:cNvSpPr>
            <a:spLocks noGrp="1"/>
          </p:cNvSpPr>
          <p:nvPr>
            <p:ph type="sldNum" sz="quarter" idx="12"/>
          </p:nvPr>
        </p:nvSpPr>
        <p:spPr/>
        <p:txBody>
          <a:bodyPr/>
          <a:lstStyle/>
          <a:p>
            <a:pPr>
              <a:defRPr/>
            </a:pPr>
            <a:fld id="{F583B680-F650-469F-A231-392F163461F6}" type="slidenum">
              <a:rPr lang="en-US" altLang="en-US" smtClean="0"/>
              <a:pPr>
                <a:defRPr/>
              </a:pPr>
              <a:t>11</a:t>
            </a:fld>
            <a:endParaRPr lang="en-US" altLang="en-US"/>
          </a:p>
        </p:txBody>
      </p:sp>
      <p:sp>
        <p:nvSpPr>
          <p:cNvPr id="6" name="Title 1">
            <a:extLst>
              <a:ext uri="{FF2B5EF4-FFF2-40B4-BE49-F238E27FC236}">
                <a16:creationId xmlns:a16="http://schemas.microsoft.com/office/drawing/2014/main" id="{C665D9DC-6776-C7DD-34A0-BA6AA7615D9E}"/>
              </a:ext>
            </a:extLst>
          </p:cNvPr>
          <p:cNvSpPr txBox="1">
            <a:spLocks/>
          </p:cNvSpPr>
          <p:nvPr/>
        </p:nvSpPr>
        <p:spPr bwMode="auto">
          <a:xfrm>
            <a:off x="762000" y="136525"/>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a:lstStyle>
          <a:p>
            <a:r>
              <a:rPr lang="en-US" altLang="en-US" sz="3200" b="1" kern="0" dirty="0">
                <a:solidFill>
                  <a:srgbClr val="FF0000"/>
                </a:solidFill>
              </a:rPr>
              <a:t>Functional Description for each modules with DFD and Activity Diagram</a:t>
            </a:r>
            <a:endParaRPr lang="en-IN" sz="2800" kern="0" dirty="0"/>
          </a:p>
        </p:txBody>
      </p:sp>
      <p:pic>
        <p:nvPicPr>
          <p:cNvPr id="8" name="Picture 7">
            <a:extLst>
              <a:ext uri="{FF2B5EF4-FFF2-40B4-BE49-F238E27FC236}">
                <a16:creationId xmlns:a16="http://schemas.microsoft.com/office/drawing/2014/main" id="{0E21885B-6286-0467-7C20-44BBA7C843D9}"/>
              </a:ext>
            </a:extLst>
          </p:cNvPr>
          <p:cNvPicPr>
            <a:picLocks noChangeAspect="1"/>
          </p:cNvPicPr>
          <p:nvPr/>
        </p:nvPicPr>
        <p:blipFill>
          <a:blip r:embed="rId2"/>
          <a:srcRect t="32347" b="22984"/>
          <a:stretch/>
        </p:blipFill>
        <p:spPr>
          <a:xfrm>
            <a:off x="668613" y="2178050"/>
            <a:ext cx="10617808" cy="3237230"/>
          </a:xfrm>
          <a:prstGeom prst="rect">
            <a:avLst/>
          </a:prstGeom>
        </p:spPr>
      </p:pic>
    </p:spTree>
    <p:extLst>
      <p:ext uri="{BB962C8B-B14F-4D97-AF65-F5344CB8AC3E}">
        <p14:creationId xmlns:p14="http://schemas.microsoft.com/office/powerpoint/2010/main" val="1187496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52600"/>
            <a:ext cx="10668000" cy="4267200"/>
          </a:xfrm>
        </p:spPr>
        <p:txBody>
          <a:bodyPr/>
          <a:lstStyle/>
          <a:p>
            <a:pPr marL="342900" marR="0" lvl="0" indent="-342900" algn="l" defTabSz="914400" rtl="0" eaLnBrk="0" fontAlgn="base" latinLnBrk="0" hangingPunct="0">
              <a:lnSpc>
                <a:spcPct val="100000"/>
              </a:lnSpc>
              <a:spcBef>
                <a:spcPct val="20000"/>
              </a:spcBef>
              <a:spcAft>
                <a:spcPct val="0"/>
              </a:spcAft>
              <a:buClr>
                <a:srgbClr val="CC0000"/>
              </a:buClr>
              <a:buSzTx/>
              <a:buAutoNum type="arabicPeriod"/>
              <a:tabLst/>
              <a:defRPr/>
            </a:pPr>
            <a:r>
              <a:rPr lang="en-US" sz="2400" b="1" dirty="0"/>
              <a:t>Data Handling Module</a:t>
            </a:r>
          </a:p>
          <a:p>
            <a:pPr>
              <a:spcBef>
                <a:spcPct val="0"/>
              </a:spcBef>
              <a:buClrTx/>
            </a:pPr>
            <a:r>
              <a:rPr kumimoji="0" lang="en-US" altLang="en-US" sz="2800" b="0" i="0" u="none" strike="noStrike" cap="none" normalizeH="0" baseline="0" dirty="0">
                <a:ln>
                  <a:noFill/>
                </a:ln>
                <a:solidFill>
                  <a:schemeClr val="tx1"/>
                </a:solidFill>
                <a:effectLst/>
                <a:latin typeface="Arial" panose="020B0604020202020204" pitchFamily="34" charset="0"/>
              </a:rPr>
              <a:t>Clean and consistent dataset generated for model input.</a:t>
            </a:r>
          </a:p>
          <a:p>
            <a:pPr marL="0" marR="0" lvl="0" indent="0" algn="l" defTabSz="914400" rtl="0" eaLnBrk="0" fontAlgn="base" latinLnBrk="0" hangingPunct="0">
              <a:lnSpc>
                <a:spcPct val="100000"/>
              </a:lnSpc>
              <a:spcBef>
                <a:spcPct val="0"/>
              </a:spcBef>
              <a:spcAft>
                <a:spcPct val="0"/>
              </a:spcAft>
              <a:buClrTx/>
              <a:buSzTx/>
              <a:buNone/>
              <a:tabLst/>
            </a:pPr>
            <a:r>
              <a:rPr lang="en-US" sz="2400" b="1" dirty="0">
                <a:solidFill>
                  <a:schemeClr val="accent2"/>
                </a:solidFill>
              </a:rPr>
              <a:t>2. </a:t>
            </a:r>
            <a:r>
              <a:rPr lang="en-US" sz="2400" b="1" dirty="0"/>
              <a:t>Machine Learning Module</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a:buClr>
                <a:srgbClr val="CC0000"/>
              </a:buClr>
              <a:defRPr/>
            </a:pPr>
            <a:r>
              <a:rPr lang="en-US" sz="2400" dirty="0"/>
              <a:t>Risk probabilities successfully assigned to each server.</a:t>
            </a:r>
            <a:r>
              <a:rPr lang="en-US" sz="2800" b="1" dirty="0">
                <a:solidFill>
                  <a:schemeClr val="accent2"/>
                </a:solidFill>
              </a:rPr>
              <a:t> </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r>
              <a:rPr lang="en-US" sz="2400" b="1" dirty="0">
                <a:solidFill>
                  <a:schemeClr val="accent2"/>
                </a:solidFill>
              </a:rPr>
              <a:t>3. </a:t>
            </a:r>
            <a:r>
              <a:rPr lang="en-US" sz="2400" b="1" dirty="0"/>
              <a:t>Backend &amp; API Module</a:t>
            </a:r>
          </a:p>
          <a:p>
            <a:r>
              <a:rPr lang="en-US" sz="2400" dirty="0"/>
              <a:t>Stable performance under simulated loads.</a:t>
            </a:r>
          </a:p>
          <a:p>
            <a:pPr marL="0" indent="0">
              <a:buNone/>
            </a:pPr>
            <a:r>
              <a:rPr lang="en-US" sz="2400" b="1" dirty="0">
                <a:solidFill>
                  <a:schemeClr val="accent2"/>
                </a:solidFill>
              </a:rPr>
              <a:t>4. </a:t>
            </a:r>
            <a:r>
              <a:rPr lang="en-US" sz="2400" b="1" dirty="0"/>
              <a:t>Visualization &amp; UI Module</a:t>
            </a:r>
          </a:p>
          <a:p>
            <a:r>
              <a:rPr lang="en-US" sz="2400" dirty="0"/>
              <a:t>Displayed high-risk servers and ranked failure probabilities effectively.</a:t>
            </a:r>
            <a:endParaRPr lang="en-IN" sz="2400" b="1"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0"/>
            <a:ext cx="10668000" cy="1216025"/>
          </a:xfrm>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597025"/>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altLang="en-US" sz="3200" dirty="0">
                <a:solidFill>
                  <a:srgbClr val="000000"/>
                </a:solidFill>
                <a:latin typeface="Times New Roman" panose="02020603050405020304" pitchFamily="18" charset="0"/>
                <a:cs typeface="Times New Roman" panose="02020603050405020304" pitchFamily="18" charset="0"/>
              </a:rPr>
              <a:t>CONCLUSION:</a:t>
            </a:r>
          </a:p>
          <a:p>
            <a:pPr>
              <a:buFont typeface="+mj-lt"/>
              <a:buAutoNum type="arabicPeriod"/>
            </a:pPr>
            <a:r>
              <a:rPr lang="en-US" sz="2400" dirty="0"/>
              <a:t>The dashboard successfully predicts potential server failures using machine learning, enabling proactive IT maintenance and reducing unexpected downtime.</a:t>
            </a:r>
          </a:p>
          <a:p>
            <a:pPr>
              <a:buFont typeface="+mj-lt"/>
              <a:buAutoNum type="arabicPeriod"/>
            </a:pPr>
            <a:r>
              <a:rPr lang="en-US" sz="2400" dirty="0"/>
              <a:t>Its modular and scalable design ensures flexibility for future integration with real-time systems and larger server clusters.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FUTURE WORK:</a:t>
            </a:r>
          </a:p>
          <a:p>
            <a:pPr>
              <a:buFont typeface="+mj-lt"/>
              <a:buAutoNum type="arabicPeriod"/>
            </a:pPr>
            <a:r>
              <a:rPr lang="en-US" altLang="en-US" sz="2800" dirty="0">
                <a:latin typeface="Arial" panose="020B0604020202020204" pitchFamily="34" charset="0"/>
              </a:rPr>
              <a:t>Integrate live server APIs and real-time alert systems for fully automated monitoring and notifications.</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err="1"/>
              <a:t>SecOnd</a:t>
            </a:r>
            <a:r>
              <a:rPr lang="en-US" dirty="0"/>
              <a: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algn="just">
              <a:lnSpc>
                <a:spcPct val="115000"/>
              </a:lnSpc>
              <a:buNone/>
            </a:pPr>
            <a:r>
              <a:rPr lang="en-US" sz="2400" dirty="0">
                <a:effectLst/>
                <a:latin typeface="Times New Roman" panose="02020603050405020304" pitchFamily="18" charset="0"/>
                <a:ea typeface="Times New Roman" panose="02020603050405020304" pitchFamily="18" charset="0"/>
              </a:rPr>
              <a:t>REFERENCES</a:t>
            </a:r>
          </a:p>
          <a:p>
            <a:pPr marL="0" marR="0" algn="just">
              <a:lnSpc>
                <a:spcPct val="115000"/>
              </a:lnSpc>
              <a:buNone/>
            </a:pPr>
            <a:r>
              <a:rPr lang="en-US" sz="2400" dirty="0">
                <a:effectLst/>
                <a:latin typeface="Times New Roman" panose="02020603050405020304" pitchFamily="18" charset="0"/>
                <a:ea typeface="Times New Roman" panose="02020603050405020304" pitchFamily="18" charset="0"/>
              </a:rPr>
              <a:t>1. </a:t>
            </a:r>
            <a:r>
              <a:rPr lang="en-US" sz="2400" dirty="0" err="1">
                <a:effectLst/>
                <a:latin typeface="Times New Roman" panose="02020603050405020304" pitchFamily="18" charset="0"/>
                <a:ea typeface="Times New Roman" panose="02020603050405020304" pitchFamily="18" charset="0"/>
              </a:rPr>
              <a:t>Gawali</a:t>
            </a:r>
            <a:r>
              <a:rPr lang="en-US" sz="2400" dirty="0">
                <a:effectLst/>
                <a:latin typeface="Times New Roman" panose="02020603050405020304" pitchFamily="18" charset="0"/>
                <a:ea typeface="Times New Roman" panose="02020603050405020304" pitchFamily="18" charset="0"/>
              </a:rPr>
              <a:t>, M., Lalwani, M., </a:t>
            </a:r>
            <a:r>
              <a:rPr lang="en-US" sz="2400" dirty="0" err="1">
                <a:effectLst/>
                <a:latin typeface="Times New Roman" panose="02020603050405020304" pitchFamily="18" charset="0"/>
                <a:ea typeface="Times New Roman" panose="02020603050405020304" pitchFamily="18" charset="0"/>
              </a:rPr>
              <a:t>Chetwani</a:t>
            </a:r>
            <a:r>
              <a:rPr lang="en-US" sz="2400" dirty="0">
                <a:effectLst/>
                <a:latin typeface="Times New Roman" panose="02020603050405020304" pitchFamily="18" charset="0"/>
                <a:ea typeface="Times New Roman" panose="02020603050405020304" pitchFamily="18" charset="0"/>
              </a:rPr>
              <a:t>, M., Suryavanshi, P., &amp; Anala, H. (2024). Predictive Maintenance of Server using Machine Learning and Artificial Intelligence. </a:t>
            </a:r>
            <a:r>
              <a:rPr lang="en-US" sz="2400" i="1" dirty="0">
                <a:effectLst/>
                <a:latin typeface="Times New Roman" panose="02020603050405020304" pitchFamily="18" charset="0"/>
                <a:ea typeface="Times New Roman" panose="02020603050405020304" pitchFamily="18" charset="0"/>
              </a:rPr>
              <a:t>Journal of Electrical Systems</a:t>
            </a:r>
            <a:r>
              <a:rPr lang="en-US" sz="2400" dirty="0">
                <a:effectLst/>
                <a:latin typeface="Times New Roman" panose="02020603050405020304" pitchFamily="18" charset="0"/>
                <a:ea typeface="Times New Roman" panose="02020603050405020304" pitchFamily="18" charset="0"/>
              </a:rPr>
              <a:t>, 20(5s), 2828–2833. </a:t>
            </a:r>
            <a:r>
              <a:rPr lang="en-US" sz="2400" u="sng" dirty="0">
                <a:solidFill>
                  <a:srgbClr val="0000FF"/>
                </a:solidFill>
                <a:effectLst/>
                <a:latin typeface="Times New Roman" panose="02020603050405020304" pitchFamily="18" charset="0"/>
                <a:ea typeface="Times New Roman" panose="02020603050405020304" pitchFamily="18" charset="0"/>
                <a:hlinkClick r:id="rId2"/>
              </a:rPr>
              <a:t>Journal of Electrical Systems</a:t>
            </a:r>
            <a:endParaRPr lang="en-US" sz="2400" dirty="0">
              <a:effectLst/>
              <a:latin typeface="Times New Roman" panose="02020603050405020304" pitchFamily="18" charset="0"/>
              <a:ea typeface="Times New Roman" panose="02020603050405020304" pitchFamily="18" charset="0"/>
            </a:endParaRPr>
          </a:p>
          <a:p>
            <a:pPr marL="0" marR="0" algn="just">
              <a:lnSpc>
                <a:spcPct val="115000"/>
              </a:lnSpc>
              <a:buNone/>
            </a:pPr>
            <a:r>
              <a:rPr lang="en-US" sz="2400" dirty="0">
                <a:effectLst/>
                <a:latin typeface="Times New Roman" panose="02020603050405020304" pitchFamily="18" charset="0"/>
                <a:ea typeface="Times New Roman" panose="02020603050405020304" pitchFamily="18" charset="0"/>
              </a:rPr>
              <a:t> </a:t>
            </a:r>
          </a:p>
          <a:p>
            <a:pPr marL="0" marR="0" algn="just">
              <a:lnSpc>
                <a:spcPct val="115000"/>
              </a:lnSpc>
              <a:buNone/>
            </a:pPr>
            <a:r>
              <a:rPr lang="en-US" sz="2400" dirty="0">
                <a:effectLst/>
                <a:latin typeface="Times New Roman" panose="02020603050405020304" pitchFamily="18" charset="0"/>
                <a:ea typeface="Times New Roman" panose="02020603050405020304" pitchFamily="18" charset="0"/>
              </a:rPr>
              <a:t>2.  </a:t>
            </a:r>
            <a:r>
              <a:rPr lang="en-US" sz="2400" dirty="0" err="1">
                <a:effectLst/>
                <a:latin typeface="Times New Roman" panose="02020603050405020304" pitchFamily="18" charset="0"/>
                <a:ea typeface="Times New Roman" panose="02020603050405020304" pitchFamily="18" charset="0"/>
              </a:rPr>
              <a:t>Alhudhaif</a:t>
            </a:r>
            <a:r>
              <a:rPr lang="en-US" sz="2400" dirty="0">
                <a:effectLst/>
                <a:latin typeface="Times New Roman" panose="02020603050405020304" pitchFamily="18" charset="0"/>
                <a:ea typeface="Times New Roman" panose="02020603050405020304" pitchFamily="18" charset="0"/>
              </a:rPr>
              <a:t>, A., </a:t>
            </a:r>
            <a:r>
              <a:rPr lang="en-US" sz="2400" dirty="0" err="1">
                <a:effectLst/>
                <a:latin typeface="Times New Roman" panose="02020603050405020304" pitchFamily="18" charset="0"/>
                <a:ea typeface="Times New Roman" panose="02020603050405020304" pitchFamily="18" charset="0"/>
              </a:rPr>
              <a:t>Almaslukh</a:t>
            </a:r>
            <a:r>
              <a:rPr lang="en-US" sz="2400" dirty="0">
                <a:effectLst/>
                <a:latin typeface="Times New Roman" panose="02020603050405020304" pitchFamily="18" charset="0"/>
                <a:ea typeface="Times New Roman" panose="02020603050405020304" pitchFamily="18" charset="0"/>
              </a:rPr>
              <a:t>, B., </a:t>
            </a:r>
            <a:r>
              <a:rPr lang="en-US" sz="2400" dirty="0" err="1">
                <a:effectLst/>
                <a:latin typeface="Times New Roman" panose="02020603050405020304" pitchFamily="18" charset="0"/>
                <a:ea typeface="Times New Roman" panose="02020603050405020304" pitchFamily="18" charset="0"/>
              </a:rPr>
              <a:t>Aseeri</a:t>
            </a:r>
            <a:r>
              <a:rPr lang="en-US" sz="2400" dirty="0">
                <a:effectLst/>
                <a:latin typeface="Times New Roman" panose="02020603050405020304" pitchFamily="18" charset="0"/>
                <a:ea typeface="Times New Roman" panose="02020603050405020304" pitchFamily="18" charset="0"/>
              </a:rPr>
              <a:t>, A. O., Guler, O., &amp; Polat, K. (2023). A novel nonlinear automated multi-class skin lesion detection system using soft-attention based convolutional neural networks. </a:t>
            </a:r>
            <a:r>
              <a:rPr lang="en-US" sz="2400" i="1" dirty="0">
                <a:effectLst/>
                <a:latin typeface="Times New Roman" panose="02020603050405020304" pitchFamily="18" charset="0"/>
                <a:ea typeface="Times New Roman" panose="02020603050405020304" pitchFamily="18" charset="0"/>
              </a:rPr>
              <a:t>Chaos, Solitons &amp; Fractals</a:t>
            </a:r>
            <a:r>
              <a:rPr lang="en-US" sz="2400" dirty="0">
                <a:effectLst/>
                <a:latin typeface="Times New Roman" panose="02020603050405020304" pitchFamily="18" charset="0"/>
                <a:ea typeface="Times New Roman" panose="02020603050405020304" pitchFamily="18" charset="0"/>
              </a:rPr>
              <a:t>, 170, 113409. </a:t>
            </a:r>
          </a:p>
          <a:p>
            <a:pPr marL="0" marR="0" algn="just">
              <a:lnSpc>
                <a:spcPct val="115000"/>
              </a:lnSpc>
              <a:buNone/>
            </a:pPr>
            <a:r>
              <a:rPr lang="en-US" sz="2400" dirty="0">
                <a:effectLst/>
                <a:latin typeface="Times New Roman" panose="02020603050405020304" pitchFamily="18" charset="0"/>
                <a:ea typeface="Times New Roman" panose="02020603050405020304" pitchFamily="18" charset="0"/>
              </a:rPr>
              <a:t> </a:t>
            </a:r>
          </a:p>
          <a:p>
            <a:pPr>
              <a:buNone/>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53016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None/>
            </a:pPr>
            <a:r>
              <a:rPr lang="en-US" sz="2400" dirty="0"/>
              <a:t>         Traditional IT systems detect server failures only after they occur, causing downtime and inefficiencies. Current monitoring tools are reactive, lacking predictive capabilities. This project aims to bridge that gap by creating a real-time dashboard that uses machine learning (Random Forest) to predict server failures from live performance data, enabling proactive maintenance and reducing disruptions.</a:t>
            </a:r>
            <a:br>
              <a:rPr lang="en-US" sz="2400" dirty="0"/>
            </a:br>
            <a:r>
              <a:rPr lang="en-US" sz="2400" dirty="0"/>
              <a:t>        The solution enhances infrastructure resilience by enabling timely risk mitigation and smarter decision-making.</a:t>
            </a: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US" sz="2400" dirty="0"/>
              <a:t>Most current server monitoring systems operate on a reactive model, where issues are identified and addressed only after performance degradation or failures occur. </a:t>
            </a:r>
          </a:p>
          <a:p>
            <a:pPr>
              <a:buClr>
                <a:srgbClr val="CC0000"/>
              </a:buClr>
              <a:defRPr/>
            </a:pPr>
            <a:r>
              <a:rPr lang="en-US" sz="2400" dirty="0"/>
              <a:t>These tools typically rely on threshold-based alerts and manual log analysis, lacking the ability to predict future failures. </a:t>
            </a:r>
          </a:p>
          <a:p>
            <a:pPr>
              <a:buClr>
                <a:srgbClr val="CC0000"/>
              </a:buClr>
              <a:defRPr/>
            </a:pPr>
            <a:r>
              <a:rPr lang="en-US" sz="2400" dirty="0"/>
              <a:t>While they may display real-time metrics, they do not leverage machine learning to analyze trends or assess risk levels, resulting in delayed responses and increased downtime.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Design a real-time web dashboard</a:t>
            </a:r>
            <a:r>
              <a:rPr kumimoji="0" lang="en-US" altLang="en-US" sz="2800" b="0" i="0" u="none" strike="noStrike" cap="none" normalizeH="0" baseline="0" dirty="0">
                <a:ln>
                  <a:noFill/>
                </a:ln>
                <a:solidFill>
                  <a:schemeClr val="tx1"/>
                </a:solidFill>
                <a:effectLst/>
                <a:latin typeface="Arial" panose="020B0604020202020204" pitchFamily="34" charset="0"/>
              </a:rPr>
              <a:t> to monitor and display server performance metrics.</a:t>
            </a:r>
          </a:p>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Train and integrate machine learning models</a:t>
            </a:r>
            <a:r>
              <a:rPr kumimoji="0" lang="en-US" altLang="en-US" sz="2800" b="0" i="0" u="none" strike="noStrike" cap="none" normalizeH="0" baseline="0" dirty="0">
                <a:ln>
                  <a:noFill/>
                </a:ln>
                <a:solidFill>
                  <a:schemeClr val="tx1"/>
                </a:solidFill>
                <a:effectLst/>
                <a:latin typeface="Arial" panose="020B0604020202020204" pitchFamily="34" charset="0"/>
              </a:rPr>
              <a:t> (Random Forest) to predict server failure risks.</a:t>
            </a:r>
          </a:p>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Simulate live data input</a:t>
            </a:r>
            <a:r>
              <a:rPr kumimoji="0" lang="en-US" altLang="en-US" sz="2800" b="0" i="0" u="none" strike="noStrike" cap="none" normalizeH="0" baseline="0" dirty="0">
                <a:ln>
                  <a:noFill/>
                </a:ln>
                <a:solidFill>
                  <a:schemeClr val="tx1"/>
                </a:solidFill>
                <a:effectLst/>
                <a:latin typeface="Arial" panose="020B0604020202020204" pitchFamily="34" charset="0"/>
              </a:rPr>
              <a:t> using a time-updating CSV to mimic real-world server conditions.</a:t>
            </a:r>
          </a:p>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Visualize prediction results</a:t>
            </a:r>
            <a:r>
              <a:rPr kumimoji="0" lang="en-US" altLang="en-US" sz="2800" b="0" i="0" u="none" strike="noStrike" cap="none" normalizeH="0" baseline="0" dirty="0">
                <a:ln>
                  <a:noFill/>
                </a:ln>
                <a:solidFill>
                  <a:schemeClr val="tx1"/>
                </a:solidFill>
                <a:effectLst/>
                <a:latin typeface="Arial" panose="020B0604020202020204" pitchFamily="34" charset="0"/>
              </a:rPr>
              <a:t> with interactive and user-friendly charts using Chart.js.</a:t>
            </a:r>
          </a:p>
          <a:p>
            <a:pPr marL="0" indent="0">
              <a:buClr>
                <a:srgbClr val="CC0000"/>
              </a:buClr>
              <a:buNone/>
              <a:defRPr/>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The Real-Time Server Failure Prediction Dashboard is a smart monitoring system that uses machine learning to predict potential server failures before they occur. By analyzing live server performance metrics from a simulated CSV source, the system employs trained Random Forest model to assess failure risks. Built with a Flask backend and a Bootstrap/JavaScript frontend, it features interactive visualizations using Chart.js, including real-time risk rankings and diagnostics. The dashboard provides up-to-date insights to support proactive maintenance. This project demonstrates the practical use of predictive analytics in IT infrastructure, aiming to reduce downtime and enhance operational efficiency.</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752599"/>
            <a:ext cx="11182349" cy="4688825"/>
          </a:xfrm>
        </p:spPr>
        <p:txBody>
          <a:bodyPr/>
          <a:lstStyle/>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Real-time Monitoring:</a:t>
            </a:r>
            <a:r>
              <a:rPr kumimoji="0" lang="en-US" altLang="en-US" sz="2800" b="0" i="0" u="none" strike="noStrike" cap="none" normalizeH="0" baseline="0" dirty="0">
                <a:ln>
                  <a:noFill/>
                </a:ln>
                <a:solidFill>
                  <a:schemeClr val="tx1"/>
                </a:solidFill>
                <a:effectLst/>
                <a:latin typeface="Arial" panose="020B0604020202020204" pitchFamily="34" charset="0"/>
              </a:rPr>
              <a:t> A web-based dashboard displays server performance metrics using data from a simulated CSV source.</a:t>
            </a:r>
          </a:p>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Failure Prediction:</a:t>
            </a:r>
            <a:r>
              <a:rPr kumimoji="0" lang="en-US" altLang="en-US" sz="2800" b="0" i="0" u="none" strike="noStrike" cap="none" normalizeH="0" baseline="0" dirty="0">
                <a:ln>
                  <a:noFill/>
                </a:ln>
                <a:solidFill>
                  <a:schemeClr val="tx1"/>
                </a:solidFill>
                <a:effectLst/>
                <a:latin typeface="Arial" panose="020B0604020202020204" pitchFamily="34" charset="0"/>
              </a:rPr>
              <a:t> Machine learning models (Random Forest) analyze server metrics to predict potential failures.</a:t>
            </a:r>
          </a:p>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Interactive Visualization:</a:t>
            </a:r>
            <a:r>
              <a:rPr kumimoji="0" lang="en-US" altLang="en-US" sz="2800" b="0" i="0" u="none" strike="noStrike" cap="none" normalizeH="0" baseline="0" dirty="0">
                <a:ln>
                  <a:noFill/>
                </a:ln>
                <a:solidFill>
                  <a:schemeClr val="tx1"/>
                </a:solidFill>
                <a:effectLst/>
                <a:latin typeface="Arial" panose="020B0604020202020204" pitchFamily="34" charset="0"/>
              </a:rPr>
              <a:t> Chart.js is used to visualize risk levels, top high-risk servers, and diagnostic trends in a user-friendly way.</a:t>
            </a:r>
          </a:p>
          <a:p>
            <a:pPr>
              <a:buClr>
                <a:srgbClr val="CC0000"/>
              </a:buClr>
              <a:defRPr/>
            </a:pPr>
            <a:r>
              <a:rPr kumimoji="0" lang="en-US" altLang="en-US" sz="2800" b="1" i="0" u="none" strike="noStrike" cap="none" normalizeH="0" baseline="0" dirty="0">
                <a:ln>
                  <a:noFill/>
                </a:ln>
                <a:solidFill>
                  <a:schemeClr val="tx1"/>
                </a:solidFill>
                <a:effectLst/>
                <a:latin typeface="Arial" panose="020B0604020202020204" pitchFamily="34" charset="0"/>
              </a:rPr>
              <a:t>Timely Insights:</a:t>
            </a:r>
            <a:r>
              <a:rPr kumimoji="0" lang="en-US" altLang="en-US" sz="2800" b="0" i="0" u="none" strike="noStrike" cap="none" normalizeH="0" baseline="0" dirty="0">
                <a:ln>
                  <a:noFill/>
                </a:ln>
                <a:solidFill>
                  <a:schemeClr val="tx1"/>
                </a:solidFill>
                <a:effectLst/>
                <a:latin typeface="Arial" panose="020B0604020202020204" pitchFamily="34" charset="0"/>
              </a:rPr>
              <a:t> The system provides regularly updated insights to support proactive server maintenance and risk management.</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a:extLst>
              <a:ext uri="{FF2B5EF4-FFF2-40B4-BE49-F238E27FC236}">
                <a16:creationId xmlns:a16="http://schemas.microsoft.com/office/drawing/2014/main" id="{2253FF4A-8A82-2CE4-9E0B-6AB3DD441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840" y="1746251"/>
            <a:ext cx="8432800" cy="4326255"/>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152400" y="1752600"/>
            <a:ext cx="12039599" cy="4267200"/>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Handling Module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Ingests and preprocesses server performance data from a simulated CSV or API source.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Machine Learning Module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Loads trained Random Forest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Backend &amp; API Module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Built with Flask to handle data routing, API endpoints, and communication between ML and 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Visualization &amp; UI Module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Displays interactive charts using Chart.js and a Bootstrap-based interface.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US" sz="2400" b="1" dirty="0"/>
              <a:t>1. Data Handling Module</a:t>
            </a:r>
          </a:p>
          <a:p>
            <a:pPr>
              <a:buNone/>
            </a:pPr>
            <a:r>
              <a:rPr lang="en-US" sz="2400" b="1" dirty="0"/>
              <a:t>Functionality:</a:t>
            </a:r>
            <a:endParaRPr lang="en-US" sz="2400" dirty="0"/>
          </a:p>
          <a:p>
            <a:pPr>
              <a:buFont typeface="Arial" panose="020B0604020202020204" pitchFamily="34" charset="0"/>
              <a:buChar char="•"/>
            </a:pPr>
            <a:r>
              <a:rPr lang="en-US" sz="2400" dirty="0"/>
              <a:t>Cleans raw data, fills missing values, and performs feature extraction (e.g., CPU load, memory usage).</a:t>
            </a:r>
          </a:p>
          <a:p>
            <a:pPr>
              <a:buFont typeface="Arial" panose="020B0604020202020204" pitchFamily="34" charset="0"/>
              <a:buChar char="•"/>
            </a:pPr>
            <a:r>
              <a:rPr lang="en-US" sz="2400" dirty="0"/>
              <a:t>Prepares the data in the correct format for the ML model.</a:t>
            </a:r>
          </a:p>
          <a:p>
            <a:pPr>
              <a:buNone/>
            </a:pPr>
            <a:r>
              <a:rPr lang="en-US" sz="2400" b="1" dirty="0"/>
              <a:t>2. Machine Learning Module</a:t>
            </a:r>
          </a:p>
          <a:p>
            <a:pPr>
              <a:buNone/>
            </a:pPr>
            <a:r>
              <a:rPr lang="en-US" sz="2400" b="1" dirty="0"/>
              <a:t>Functionality:</a:t>
            </a:r>
            <a:endParaRPr lang="en-US" sz="2400" dirty="0"/>
          </a:p>
          <a:p>
            <a:pPr>
              <a:buFont typeface="Arial" panose="020B0604020202020204" pitchFamily="34" charset="0"/>
              <a:buChar char="•"/>
            </a:pPr>
            <a:r>
              <a:rPr lang="en-US" sz="2400" dirty="0"/>
              <a:t>Loads a pre-trained model (Random Forest/</a:t>
            </a:r>
            <a:r>
              <a:rPr lang="en-US" sz="2400" dirty="0" err="1"/>
              <a:t>XGBoost</a:t>
            </a:r>
            <a:r>
              <a:rPr lang="en-US" sz="2400" dirty="0"/>
              <a:t>).</a:t>
            </a:r>
          </a:p>
          <a:p>
            <a:pPr>
              <a:buFont typeface="Arial" panose="020B0604020202020204" pitchFamily="34" charset="0"/>
              <a:buChar char="•"/>
            </a:pPr>
            <a:r>
              <a:rPr lang="en-US" sz="2400" dirty="0"/>
              <a:t>Accepts preprocessed data and returns failure probability scores for each server.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274</TotalTime>
  <Words>1058</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PowerPoint Presentation</vt:lpstr>
      <vt:lpstr>PowerPoint Presentation</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sadhana a</cp:lastModifiedBy>
  <cp:revision>6</cp:revision>
  <dcterms:created xsi:type="dcterms:W3CDTF">2023-08-03T04:32:32Z</dcterms:created>
  <dcterms:modified xsi:type="dcterms:W3CDTF">2025-05-08T14:19:47Z</dcterms:modified>
</cp:coreProperties>
</file>