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3" r:id="rId5"/>
    <p:sldId id="259" r:id="rId6"/>
    <p:sldId id="260" r:id="rId7"/>
    <p:sldId id="262" r:id="rId8"/>
    <p:sldId id="268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9" r:id="rId21"/>
    <p:sldId id="280" r:id="rId22"/>
    <p:sldId id="275" r:id="rId23"/>
    <p:sldId id="278" r:id="rId24"/>
    <p:sldId id="281" r:id="rId25"/>
    <p:sldId id="282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5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1:48.1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29:41.56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29:41.89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29:43.02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29:43.39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29:43.72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29:44.1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29:48.68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29:49.0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0:28.3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0:29.07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1:48.1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0:29.4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0:39.92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608 134,'202'11,"14"-1,-175-8,1 2,-1 2,66 17,-157-18,-250-16,-28 1,364 9,310 10,-339-8,8 1,-26-5,-602-97,568 94,-46-6,-120 0,199 15,24 3,25 4,53-3,134-7,-91-2,-113 0,0 0,0-1,26-7,26-5,-7 10,-48 5,-1-1,1-1,0 0,-1-1,0-1,17-6,1-2,-18 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0:40.2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0:40.65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1:46.8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1:47.79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1:48.1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1:48.47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1:51.5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1:52.45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1:48.1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1:52.80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2:44.63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2:44.98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1:48.1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1:48.1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31:48.1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29:15.1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87,'2'2,"1"0,0 0,-1-1,1 1,0-1,0 0,0 0,0 0,0 0,0 0,0 0,4 0,42 1,-31-2,13 1,247-2,-258-2,0-2,-1 0,38-15,-26 9,-10 3,3-2,1 2,0 0,0 2,0 0,0 2,51-2,-37 8,-23 0,-1-1,1-1,0 0,-1-2,19-2,-21-1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29:18.58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29:39.67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29:40.03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29:40.71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16:29:41.0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08000" y="-285750"/>
            <a:ext cx="1016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GISR\2019\icacds\Call for paper\logos\springer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88061"/>
            <a:ext cx="1169517" cy="31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GISR\2019\icacds\ppt template\Images\ccis-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30353"/>
            <a:ext cx="506165" cy="42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8184" y="4148824"/>
            <a:ext cx="519158" cy="59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0272" y="4288062"/>
            <a:ext cx="1886192" cy="31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20072" y="1131590"/>
            <a:ext cx="4176464" cy="575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 baseline="0">
                <a:solidFill>
                  <a:schemeClr val="tx2">
                    <a:lumMod val="75000"/>
                  </a:schemeClr>
                </a:solidFill>
                <a:latin typeface="Radikal" pitchFamily="50" charset="0"/>
              </a:defRPr>
            </a:lvl1pPr>
          </a:lstStyle>
          <a:p>
            <a:pPr lvl="0"/>
            <a:r>
              <a:rPr lang="en-US" dirty="0"/>
              <a:t>Presentation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771800" y="-92546"/>
            <a:ext cx="6372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chemeClr val="bg1"/>
                </a:solidFill>
                <a:latin typeface="Radikal" pitchFamily="50" charset="0"/>
              </a:rPr>
              <a:t>5th International Conference on</a:t>
            </a:r>
          </a:p>
          <a:p>
            <a:pPr algn="r"/>
            <a:r>
              <a:rPr lang="en-US" sz="1800" b="1" dirty="0">
                <a:solidFill>
                  <a:schemeClr val="bg1"/>
                </a:solidFill>
                <a:latin typeface="Radikal" pitchFamily="50" charset="0"/>
              </a:rPr>
              <a:t>Advances in Computing and Data Sciences </a:t>
            </a:r>
          </a:p>
          <a:p>
            <a:pPr algn="r"/>
            <a:r>
              <a:rPr lang="en-US" sz="1800" b="1" dirty="0">
                <a:solidFill>
                  <a:schemeClr val="bg1"/>
                </a:solidFill>
                <a:latin typeface="Radikal" pitchFamily="50" charset="0"/>
              </a:rPr>
              <a:t>(ICACDS 2021)</a:t>
            </a: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Radikal" pitchFamily="50" charset="0"/>
              </a:rPr>
              <a:t>April 23rd-24th, 2021</a:t>
            </a:r>
            <a:endParaRPr lang="en-IN" sz="1600" b="1" dirty="0">
              <a:solidFill>
                <a:schemeClr val="bg1"/>
              </a:solidFill>
              <a:latin typeface="Radikal" pitchFamily="50" charset="0"/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2139702"/>
            <a:ext cx="3600400" cy="360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 b="1" baseline="0">
                <a:solidFill>
                  <a:schemeClr val="bg1">
                    <a:lumMod val="50000"/>
                  </a:schemeClr>
                </a:solidFill>
                <a:latin typeface="Radikal" pitchFamily="50" charset="0"/>
              </a:defRPr>
            </a:lvl1pPr>
          </a:lstStyle>
          <a:p>
            <a:pPr lvl="0"/>
            <a:r>
              <a:rPr lang="en-US" dirty="0"/>
              <a:t>Author, Affiliation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464" y="4143914"/>
            <a:ext cx="867995" cy="5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7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948488" y="4510591"/>
            <a:ext cx="2016125" cy="50943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>
                <a:solidFill>
                  <a:schemeClr val="bg1"/>
                </a:solidFill>
                <a:latin typeface="Radikal" pitchFamily="50" charset="0"/>
              </a:defRPr>
            </a:lvl1pPr>
          </a:lstStyle>
          <a:p>
            <a:pPr lvl="0"/>
            <a:r>
              <a:rPr lang="en-US" dirty="0"/>
              <a:t>Author</a:t>
            </a:r>
          </a:p>
          <a:p>
            <a:pPr lvl="0"/>
            <a:r>
              <a:rPr lang="en-US" dirty="0"/>
              <a:t>Affiliation</a:t>
            </a:r>
            <a:endParaRPr lang="en-IN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-5113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" descr="F:\GISR\2019\icacds\ppt template\Option 1\slide background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487"/>
            <a:ext cx="9144001" cy="517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 userDrawn="1"/>
        </p:nvSpPr>
        <p:spPr>
          <a:xfrm>
            <a:off x="107505" y="4475924"/>
            <a:ext cx="8928991" cy="579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3" descr="F:\GISR\2019\icacds\Call for paper\logos\springer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65" y="4618903"/>
            <a:ext cx="1203167" cy="32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F:\GISR\2019\icacds\ppt template\Images\ccis-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97" y="4597673"/>
            <a:ext cx="430355" cy="36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5896" y="4571729"/>
            <a:ext cx="365105" cy="41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2629" y="4675509"/>
            <a:ext cx="1255596" cy="20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 userDrawn="1"/>
        </p:nvCxnSpPr>
        <p:spPr>
          <a:xfrm>
            <a:off x="2038057" y="4618903"/>
            <a:ext cx="1" cy="3207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3262193" y="4618903"/>
            <a:ext cx="1" cy="3207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5116604" y="4618903"/>
            <a:ext cx="1" cy="3207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 userDrawn="1"/>
        </p:nvSpPr>
        <p:spPr>
          <a:xfrm>
            <a:off x="124517" y="118365"/>
            <a:ext cx="8928991" cy="42484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Radikal" pitchFamily="50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6804248" y="4475923"/>
            <a:ext cx="2249259" cy="579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061" y="4488638"/>
            <a:ext cx="867995" cy="581295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876256" y="4504264"/>
            <a:ext cx="2160240" cy="551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Author’s Names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08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62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18" Type="http://schemas.openxmlformats.org/officeDocument/2006/relationships/customXml" Target="../ink/ink16.xml"/><Relationship Id="rId26" Type="http://schemas.openxmlformats.org/officeDocument/2006/relationships/customXml" Target="../ink/ink23.xml"/><Relationship Id="rId3" Type="http://schemas.openxmlformats.org/officeDocument/2006/relationships/image" Target="../media/image23.png"/><Relationship Id="rId21" Type="http://schemas.openxmlformats.org/officeDocument/2006/relationships/customXml" Target="../ink/ink19.xml"/><Relationship Id="rId34" Type="http://schemas.openxmlformats.org/officeDocument/2006/relationships/customXml" Target="../ink/ink31.xml"/><Relationship Id="rId7" Type="http://schemas.openxmlformats.org/officeDocument/2006/relationships/image" Target="../media/image24.png"/><Relationship Id="rId12" Type="http://schemas.openxmlformats.org/officeDocument/2006/relationships/customXml" Target="../ink/ink10.xml"/><Relationship Id="rId17" Type="http://schemas.openxmlformats.org/officeDocument/2006/relationships/customXml" Target="../ink/ink15.xml"/><Relationship Id="rId25" Type="http://schemas.openxmlformats.org/officeDocument/2006/relationships/customXml" Target="../ink/ink22.xml"/><Relationship Id="rId33" Type="http://schemas.openxmlformats.org/officeDocument/2006/relationships/customXml" Target="../ink/ink30.xml"/><Relationship Id="rId2" Type="http://schemas.openxmlformats.org/officeDocument/2006/relationships/image" Target="../media/image22.png"/><Relationship Id="rId16" Type="http://schemas.openxmlformats.org/officeDocument/2006/relationships/customXml" Target="../ink/ink14.xml"/><Relationship Id="rId20" Type="http://schemas.openxmlformats.org/officeDocument/2006/relationships/customXml" Target="../ink/ink18.xml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customXml" Target="../ink/ink9.xml"/><Relationship Id="rId24" Type="http://schemas.openxmlformats.org/officeDocument/2006/relationships/image" Target="../media/image25.png"/><Relationship Id="rId32" Type="http://schemas.openxmlformats.org/officeDocument/2006/relationships/customXml" Target="../ink/ink29.xml"/><Relationship Id="rId5" Type="http://schemas.openxmlformats.org/officeDocument/2006/relationships/image" Target="../media/image230.png"/><Relationship Id="rId15" Type="http://schemas.openxmlformats.org/officeDocument/2006/relationships/customXml" Target="../ink/ink13.xml"/><Relationship Id="rId23" Type="http://schemas.openxmlformats.org/officeDocument/2006/relationships/customXml" Target="../ink/ink21.xml"/><Relationship Id="rId28" Type="http://schemas.openxmlformats.org/officeDocument/2006/relationships/customXml" Target="../ink/ink25.xml"/><Relationship Id="rId10" Type="http://schemas.openxmlformats.org/officeDocument/2006/relationships/customXml" Target="../ink/ink8.xml"/><Relationship Id="rId19" Type="http://schemas.openxmlformats.org/officeDocument/2006/relationships/customXml" Target="../ink/ink17.xml"/><Relationship Id="rId31" Type="http://schemas.openxmlformats.org/officeDocument/2006/relationships/customXml" Target="../ink/ink28.xml"/><Relationship Id="rId4" Type="http://schemas.openxmlformats.org/officeDocument/2006/relationships/customXml" Target="../ink/ink4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Relationship Id="rId22" Type="http://schemas.openxmlformats.org/officeDocument/2006/relationships/customXml" Target="../ink/ink20.xml"/><Relationship Id="rId27" Type="http://schemas.openxmlformats.org/officeDocument/2006/relationships/customXml" Target="../ink/ink24.xml"/><Relationship Id="rId30" Type="http://schemas.openxmlformats.org/officeDocument/2006/relationships/customXml" Target="../ink/ink27.xml"/><Relationship Id="rId35" Type="http://schemas.openxmlformats.org/officeDocument/2006/relationships/customXml" Target="../ink/ink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M:\Deng-AI--main\Report\78\pics\heatmap(all_vals)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1800" i="0" u="none" strike="noStrike" baseline="0" dirty="0">
                <a:latin typeface="CMBX12"/>
              </a:rPr>
              <a:t>Predicting Seasonal Vaccines and H1N1</a:t>
            </a:r>
          </a:p>
          <a:p>
            <a:pPr algn="l"/>
            <a:r>
              <a:rPr lang="en-US" sz="1800" i="0" u="none" strike="noStrike" baseline="0" dirty="0">
                <a:latin typeface="CMBX12"/>
              </a:rPr>
              <a:t>Vaccines Using Machine Learning Techniques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24128" y="1924422"/>
            <a:ext cx="3888432" cy="57532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Sourav P. Adi – ASE - Accenture Solutions Pvt. Ltd.</a:t>
            </a:r>
          </a:p>
          <a:p>
            <a:pPr algn="l"/>
            <a:r>
              <a:rPr lang="en-US" dirty="0"/>
              <a:t>Vivek B A – Strukton BHEL</a:t>
            </a:r>
          </a:p>
          <a:p>
            <a:pPr algn="l"/>
            <a:r>
              <a:rPr lang="en-US" dirty="0"/>
              <a:t>Keshav V Bharadwaj – Mad Street Den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87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948487" y="4515966"/>
            <a:ext cx="2016125" cy="509431"/>
          </a:xfrm>
        </p:spPr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B5E58-3509-477D-8F53-88C1852276B5}"/>
              </a:ext>
            </a:extLst>
          </p:cNvPr>
          <p:cNvSpPr txBox="1"/>
          <p:nvPr/>
        </p:nvSpPr>
        <p:spPr>
          <a:xfrm>
            <a:off x="827584" y="100663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31886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Who got Vaccinated more?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4839F-A0FF-4391-B62E-EC3969734C57}"/>
              </a:ext>
            </a:extLst>
          </p:cNvPr>
          <p:cNvSpPr txBox="1"/>
          <p:nvPr/>
        </p:nvSpPr>
        <p:spPr>
          <a:xfrm>
            <a:off x="5868143" y="2211710"/>
            <a:ext cx="3096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poverty line people can afford vaccination.</a:t>
            </a:r>
          </a:p>
          <a:p>
            <a:endParaRPr lang="en-US" dirty="0"/>
          </a:p>
          <a:p>
            <a:r>
              <a:rPr lang="en-US" dirty="0"/>
              <a:t>Need to take necessary actions to vaccinate others also.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5E5D1-7C99-4995-94AD-C4FA60D1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897441"/>
            <a:ext cx="4541797" cy="323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6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B5E58-3509-477D-8F53-88C1852276B5}"/>
              </a:ext>
            </a:extLst>
          </p:cNvPr>
          <p:cNvSpPr txBox="1"/>
          <p:nvPr/>
        </p:nvSpPr>
        <p:spPr>
          <a:xfrm>
            <a:off x="827584" y="100663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31886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Who got Vaccinated more?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4839F-A0FF-4391-B62E-EC3969734C57}"/>
              </a:ext>
            </a:extLst>
          </p:cNvPr>
          <p:cNvSpPr txBox="1"/>
          <p:nvPr/>
        </p:nvSpPr>
        <p:spPr>
          <a:xfrm>
            <a:off x="5868143" y="2211710"/>
            <a:ext cx="3096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need of vaccination for Blacks, Hispanics, other and multiple race people than Whites as they are least vaccinated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B1290-8B72-4E16-AF0A-9F8E097A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5" y="688192"/>
            <a:ext cx="4536504" cy="356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B5E58-3509-477D-8F53-88C1852276B5}"/>
              </a:ext>
            </a:extLst>
          </p:cNvPr>
          <p:cNvSpPr txBox="1"/>
          <p:nvPr/>
        </p:nvSpPr>
        <p:spPr>
          <a:xfrm>
            <a:off x="827584" y="100663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31886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Which Vaccine was given more?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4839F-A0FF-4391-B62E-EC3969734C57}"/>
              </a:ext>
            </a:extLst>
          </p:cNvPr>
          <p:cNvSpPr txBox="1"/>
          <p:nvPr/>
        </p:nvSpPr>
        <p:spPr>
          <a:xfrm>
            <a:off x="5580112" y="2139702"/>
            <a:ext cx="3384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residents have received seasonal vaccination as compared to H1N1 vaccination.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37E7C2-FDCB-467C-A59A-34047E49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43558"/>
            <a:ext cx="3960440" cy="330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9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948264" y="4515966"/>
            <a:ext cx="2016125" cy="509431"/>
          </a:xfrm>
        </p:spPr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B5E58-3509-477D-8F53-88C1852276B5}"/>
              </a:ext>
            </a:extLst>
          </p:cNvPr>
          <p:cNvSpPr txBox="1"/>
          <p:nvPr/>
        </p:nvSpPr>
        <p:spPr>
          <a:xfrm>
            <a:off x="827584" y="100663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31526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Actions taken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E86EB-CF23-4655-991D-09A5989C336C}"/>
              </a:ext>
            </a:extLst>
          </p:cNvPr>
          <p:cNvSpPr txBox="1"/>
          <p:nvPr/>
        </p:nvSpPr>
        <p:spPr>
          <a:xfrm>
            <a:off x="827584" y="968217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/>
              <a:t>doctor_recc_seasonal</a:t>
            </a:r>
            <a:r>
              <a:rPr lang="en-IN" dirty="0"/>
              <a:t> and doctor_recc_h1n1 are correlated by 60%, hence one of the column is dropped.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/>
              <a:t>opinion_seas_risk</a:t>
            </a:r>
            <a:r>
              <a:rPr lang="en-IN" dirty="0"/>
              <a:t> and opinion_h1n1_risk also are correlated by 56% hence only one column is kept.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/>
              <a:t>behavioral_large_gatherings</a:t>
            </a:r>
            <a:r>
              <a:rPr lang="en-IN" dirty="0"/>
              <a:t> and </a:t>
            </a:r>
            <a:r>
              <a:rPr lang="en-IN" dirty="0" err="1"/>
              <a:t>behavioral_outside</a:t>
            </a:r>
            <a:r>
              <a:rPr lang="en-IN" dirty="0"/>
              <a:t> home are related by 60% hence one column is eliminated.</a:t>
            </a:r>
          </a:p>
        </p:txBody>
      </p:sp>
    </p:spTree>
    <p:extLst>
      <p:ext uri="{BB962C8B-B14F-4D97-AF65-F5344CB8AC3E}">
        <p14:creationId xmlns:p14="http://schemas.microsoft.com/office/powerpoint/2010/main" val="164568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B5E58-3509-477D-8F53-88C1852276B5}"/>
              </a:ext>
            </a:extLst>
          </p:cNvPr>
          <p:cNvSpPr txBox="1"/>
          <p:nvPr/>
        </p:nvSpPr>
        <p:spPr>
          <a:xfrm>
            <a:off x="827584" y="100663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31526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Ground work before applying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E86EB-CF23-4655-991D-09A5989C336C}"/>
              </a:ext>
            </a:extLst>
          </p:cNvPr>
          <p:cNvSpPr txBox="1"/>
          <p:nvPr/>
        </p:nvSpPr>
        <p:spPr>
          <a:xfrm>
            <a:off x="827584" y="731888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employment_industry</a:t>
            </a:r>
            <a:r>
              <a:rPr lang="en-US" dirty="0"/>
              <a:t>, and employment_occupation have more than 13000 values missing, hence both the columns are removed.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imbalance in the H1N1 target column is handled by using ensemble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Missing data in other columns are handled using imputation techniques.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All categorical columns are encoded </a:t>
            </a:r>
            <a:r>
              <a:rPr lang="en-IN"/>
              <a:t>using One-Hot-Encoding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499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948264" y="4515966"/>
            <a:ext cx="2016125" cy="509431"/>
          </a:xfrm>
        </p:spPr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B5E58-3509-477D-8F53-88C1852276B5}"/>
              </a:ext>
            </a:extLst>
          </p:cNvPr>
          <p:cNvSpPr txBox="1"/>
          <p:nvPr/>
        </p:nvSpPr>
        <p:spPr>
          <a:xfrm>
            <a:off x="827584" y="100663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334587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Flowchart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E86EB-CF23-4655-991D-09A5989C336C}"/>
              </a:ext>
            </a:extLst>
          </p:cNvPr>
          <p:cNvSpPr txBox="1"/>
          <p:nvPr/>
        </p:nvSpPr>
        <p:spPr>
          <a:xfrm>
            <a:off x="827584" y="73188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B1D14D-D3CF-45E8-BB6B-9F75861406CC}"/>
              </a:ext>
            </a:extLst>
          </p:cNvPr>
          <p:cNvSpPr/>
          <p:nvPr/>
        </p:nvSpPr>
        <p:spPr>
          <a:xfrm>
            <a:off x="683568" y="1347614"/>
            <a:ext cx="1008112" cy="646331"/>
          </a:xfrm>
          <a:prstGeom prst="roundRect">
            <a:avLst>
              <a:gd name="adj" fmla="val 320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Import data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E9232B-3A0B-48EC-BD02-8F637416BC5F}"/>
              </a:ext>
            </a:extLst>
          </p:cNvPr>
          <p:cNvSpPr/>
          <p:nvPr/>
        </p:nvSpPr>
        <p:spPr>
          <a:xfrm>
            <a:off x="2123728" y="1338549"/>
            <a:ext cx="1152128" cy="646331"/>
          </a:xfrm>
          <a:prstGeom prst="roundRect">
            <a:avLst>
              <a:gd name="adj" fmla="val 320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DAA85B-B625-4486-A6BD-46E551987045}"/>
              </a:ext>
            </a:extLst>
          </p:cNvPr>
          <p:cNvSpPr/>
          <p:nvPr/>
        </p:nvSpPr>
        <p:spPr>
          <a:xfrm>
            <a:off x="3707904" y="1342085"/>
            <a:ext cx="2160240" cy="581593"/>
          </a:xfrm>
          <a:prstGeom prst="roundRect">
            <a:avLst>
              <a:gd name="adj" fmla="val 320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One-Hot-Encoding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4B2343-5D0A-4F6D-83A7-1FCB7E78541E}"/>
              </a:ext>
            </a:extLst>
          </p:cNvPr>
          <p:cNvSpPr/>
          <p:nvPr/>
        </p:nvSpPr>
        <p:spPr>
          <a:xfrm>
            <a:off x="6300192" y="1275606"/>
            <a:ext cx="1872208" cy="792088"/>
          </a:xfrm>
          <a:prstGeom prst="roundRect">
            <a:avLst>
              <a:gd name="adj" fmla="val 320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Separate Target Feature from other features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245BF1-A44C-42DC-9EEC-431B4CBA833C}"/>
              </a:ext>
            </a:extLst>
          </p:cNvPr>
          <p:cNvSpPr/>
          <p:nvPr/>
        </p:nvSpPr>
        <p:spPr>
          <a:xfrm>
            <a:off x="6338129" y="2859782"/>
            <a:ext cx="1834271" cy="792088"/>
          </a:xfrm>
          <a:prstGeom prst="roundRect">
            <a:avLst>
              <a:gd name="adj" fmla="val 320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80-20 split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BB2BE9-A803-42F7-989A-E7B550643F5D}"/>
              </a:ext>
            </a:extLst>
          </p:cNvPr>
          <p:cNvSpPr/>
          <p:nvPr/>
        </p:nvSpPr>
        <p:spPr>
          <a:xfrm>
            <a:off x="3762876" y="2271172"/>
            <a:ext cx="1834271" cy="792088"/>
          </a:xfrm>
          <a:prstGeom prst="roundRect">
            <a:avLst>
              <a:gd name="adj" fmla="val 320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OneVsRest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38FD3A-F70B-4600-9449-96C1A8CE1435}"/>
              </a:ext>
            </a:extLst>
          </p:cNvPr>
          <p:cNvSpPr/>
          <p:nvPr/>
        </p:nvSpPr>
        <p:spPr>
          <a:xfrm>
            <a:off x="3779912" y="3363838"/>
            <a:ext cx="1834271" cy="792088"/>
          </a:xfrm>
          <a:prstGeom prst="roundRect">
            <a:avLst>
              <a:gd name="adj" fmla="val 320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Gradient Boosting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685297-7FDE-4262-9462-281AB478A024}"/>
              </a:ext>
            </a:extLst>
          </p:cNvPr>
          <p:cNvSpPr/>
          <p:nvPr/>
        </p:nvSpPr>
        <p:spPr>
          <a:xfrm>
            <a:off x="1841525" y="2922725"/>
            <a:ext cx="1330217" cy="588610"/>
          </a:xfrm>
          <a:prstGeom prst="roundRect">
            <a:avLst>
              <a:gd name="adj" fmla="val 320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on test data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51ED9E-17AC-4EA4-9F8B-5A049B00126D}"/>
              </a:ext>
            </a:extLst>
          </p:cNvPr>
          <p:cNvSpPr/>
          <p:nvPr/>
        </p:nvSpPr>
        <p:spPr>
          <a:xfrm>
            <a:off x="467544" y="3010942"/>
            <a:ext cx="1114192" cy="430306"/>
          </a:xfrm>
          <a:prstGeom prst="roundRect">
            <a:avLst>
              <a:gd name="adj" fmla="val 320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AUC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7CE4CF-B3FA-4838-B330-540A4A1ECB8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691680" y="1661715"/>
            <a:ext cx="432048" cy="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524FB0-6070-4EC5-814C-775BCE088B1B}"/>
              </a:ext>
            </a:extLst>
          </p:cNvPr>
          <p:cNvCxnSpPr/>
          <p:nvPr/>
        </p:nvCxnSpPr>
        <p:spPr>
          <a:xfrm flipV="1">
            <a:off x="3275856" y="1628348"/>
            <a:ext cx="432048" cy="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8F09AE-A22D-4507-90FB-F73746871A82}"/>
              </a:ext>
            </a:extLst>
          </p:cNvPr>
          <p:cNvCxnSpPr/>
          <p:nvPr/>
        </p:nvCxnSpPr>
        <p:spPr>
          <a:xfrm flipV="1">
            <a:off x="5868144" y="1635646"/>
            <a:ext cx="432048" cy="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F159B5-BAA8-40D9-AF2C-CF070EBB43E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236296" y="2067694"/>
            <a:ext cx="18969" cy="79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A632313-168C-4B8B-B301-AE2048AC4E96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rot="10800000">
            <a:off x="5597147" y="2667216"/>
            <a:ext cx="740982" cy="5886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AFB48D0-E0DB-40C1-A1BA-C6741806EA6E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rot="10800000" flipV="1">
            <a:off x="5614183" y="3255826"/>
            <a:ext cx="723946" cy="5040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D88729-DD51-4BD0-9344-1FF82ACFC3DC}"/>
              </a:ext>
            </a:extLst>
          </p:cNvPr>
          <p:cNvGrpSpPr/>
          <p:nvPr/>
        </p:nvGrpSpPr>
        <p:grpSpPr>
          <a:xfrm rot="10800000">
            <a:off x="3171743" y="2617070"/>
            <a:ext cx="608168" cy="1124950"/>
            <a:chOff x="2987825" y="2571750"/>
            <a:chExt cx="740982" cy="1164674"/>
          </a:xfrm>
        </p:grpSpPr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3C9341B8-43E8-49A9-9419-857C26E2C56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87825" y="2571750"/>
              <a:ext cx="740982" cy="58861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BBACBCE8-250B-4875-A9A9-FEBF1D18406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004861" y="3160360"/>
              <a:ext cx="723946" cy="57606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E7CB8E-2CD1-4A1F-8C7A-73C99B4FAB97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1581736" y="3217030"/>
            <a:ext cx="259789" cy="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1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334587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Gradient Boosting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E86EB-CF23-4655-991D-09A5989C336C}"/>
              </a:ext>
            </a:extLst>
          </p:cNvPr>
          <p:cNvSpPr txBox="1"/>
          <p:nvPr/>
        </p:nvSpPr>
        <p:spPr>
          <a:xfrm>
            <a:off x="827584" y="73188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D8B0C-C70F-40C6-8BC7-86E711671678}"/>
              </a:ext>
            </a:extLst>
          </p:cNvPr>
          <p:cNvSpPr txBox="1"/>
          <p:nvPr/>
        </p:nvSpPr>
        <p:spPr>
          <a:xfrm>
            <a:off x="683568" y="843558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Ensemble Technique.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Works well with imbalanced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Doesn’t require scaling.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Rebuilds models using residuals.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F429A6-1127-4D50-90D4-500B36E70B84}"/>
              </a:ext>
            </a:extLst>
          </p:cNvPr>
          <p:cNvSpPr txBox="1"/>
          <p:nvPr/>
        </p:nvSpPr>
        <p:spPr>
          <a:xfrm>
            <a:off x="467544" y="300379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Disadvantages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AB930D-6715-4913-AA52-B9C0AC27B7DE}"/>
              </a:ext>
            </a:extLst>
          </p:cNvPr>
          <p:cNvSpPr txBox="1"/>
          <p:nvPr/>
        </p:nvSpPr>
        <p:spPr>
          <a:xfrm>
            <a:off x="755576" y="3354546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More time consuming with increased trees.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Larger grid search during tuning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41517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334587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Model Building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E86EB-CF23-4655-991D-09A5989C336C}"/>
              </a:ext>
            </a:extLst>
          </p:cNvPr>
          <p:cNvSpPr txBox="1"/>
          <p:nvPr/>
        </p:nvSpPr>
        <p:spPr>
          <a:xfrm>
            <a:off x="827584" y="73188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D8B0C-C70F-40C6-8BC7-86E711671678}"/>
              </a:ext>
            </a:extLst>
          </p:cNvPr>
          <p:cNvSpPr txBox="1"/>
          <p:nvPr/>
        </p:nvSpPr>
        <p:spPr>
          <a:xfrm>
            <a:off x="683568" y="84355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Two models are used( To predict H1N1 and Seasonal Vaccines 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AUC score is used to measure performance of the model.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73BDB72-771C-4C47-A9A0-382F685B6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790048"/>
              </p:ext>
            </p:extLst>
          </p:nvPr>
        </p:nvGraphicFramePr>
        <p:xfrm>
          <a:off x="1115616" y="1906526"/>
          <a:ext cx="6408712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356">
                  <a:extLst>
                    <a:ext uri="{9D8B030D-6E8A-4147-A177-3AD203B41FA5}">
                      <a16:colId xmlns:a16="http://schemas.microsoft.com/office/drawing/2014/main" val="2741694895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4193776627"/>
                    </a:ext>
                  </a:extLst>
                </a:gridCol>
              </a:tblGrid>
              <a:tr h="332612">
                <a:tc>
                  <a:txBody>
                    <a:bodyPr/>
                    <a:lstStyle/>
                    <a:p>
                      <a:r>
                        <a:rPr lang="en-US" sz="1600" dirty="0"/>
                        <a:t>Model 1(H1N1 Vaccine)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 2(Seasonal Vaccine)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9544"/>
                  </a:ext>
                </a:extLst>
              </a:tr>
              <a:tr h="332612">
                <a:tc>
                  <a:txBody>
                    <a:bodyPr/>
                    <a:lstStyle/>
                    <a:p>
                      <a:r>
                        <a:rPr lang="en-US" sz="1600" dirty="0"/>
                        <a:t>Estimators = 250</a:t>
                      </a:r>
                    </a:p>
                    <a:p>
                      <a:r>
                        <a:rPr lang="en-US" sz="1600" dirty="0"/>
                        <a:t>Depth = 6</a:t>
                      </a:r>
                    </a:p>
                    <a:p>
                      <a:r>
                        <a:rPr lang="en-US" sz="1600" dirty="0"/>
                        <a:t>Minimum Samples per split = 500</a:t>
                      </a:r>
                    </a:p>
                    <a:p>
                      <a:r>
                        <a:rPr lang="en-US" sz="1600" dirty="0"/>
                        <a:t>Minimum Leaf Node Samples = 500</a:t>
                      </a:r>
                    </a:p>
                    <a:p>
                      <a:r>
                        <a:rPr lang="en-US" sz="1600" dirty="0"/>
                        <a:t>Subsample = 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Estimators = 300</a:t>
                      </a:r>
                    </a:p>
                    <a:p>
                      <a:r>
                        <a:rPr lang="en-US" sz="1600" dirty="0"/>
                        <a:t>Depth = 4</a:t>
                      </a:r>
                    </a:p>
                    <a:p>
                      <a:r>
                        <a:rPr lang="en-US" sz="1600" dirty="0"/>
                        <a:t>Minimum Samples per split = 550</a:t>
                      </a:r>
                    </a:p>
                    <a:p>
                      <a:r>
                        <a:rPr lang="en-US" sz="1600" dirty="0"/>
                        <a:t>Minimum Leaf Node Samples = 600</a:t>
                      </a:r>
                    </a:p>
                    <a:p>
                      <a:r>
                        <a:rPr lang="en-US" sz="1600" dirty="0"/>
                        <a:t>Subsample = 0.8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2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070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334587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ROC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7CDBA-2ED6-45AA-9278-6301DC0B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13" y="1055054"/>
            <a:ext cx="4206562" cy="2405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4EF4CB-64BC-4BDA-B279-0D7922295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2" y="1061777"/>
            <a:ext cx="4548631" cy="24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4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48351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OneVsRest Classifier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FA9BB2D-6208-486B-888E-FC7D91A623A7}"/>
                  </a:ext>
                </a:extLst>
              </p14:cNvPr>
              <p14:cNvContentPartPr/>
              <p14:nvPr/>
            </p14:nvContentPartPr>
            <p14:xfrm>
              <a:off x="755576" y="2715766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FA9BB2D-6208-486B-888E-FC7D91A623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576" y="2607766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5D5A8F7-F481-4DDE-AD83-7EE9EB00D9FA}"/>
              </a:ext>
            </a:extLst>
          </p:cNvPr>
          <p:cNvSpPr txBox="1"/>
          <p:nvPr/>
        </p:nvSpPr>
        <p:spPr>
          <a:xfrm>
            <a:off x="899592" y="1203598"/>
            <a:ext cx="7629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 models for N classes.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Used for multiclass and multilabel classification problems.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Predict probability from each model and allot the class with highest probability.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23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Sourav P. Adi, ASE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B589E-B699-47F8-A245-E89BC20BABD5}"/>
              </a:ext>
            </a:extLst>
          </p:cNvPr>
          <p:cNvSpPr txBox="1"/>
          <p:nvPr/>
        </p:nvSpPr>
        <p:spPr>
          <a:xfrm>
            <a:off x="395536" y="339502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Need of Data Science in Medical Field</a:t>
            </a:r>
            <a:endParaRPr lang="en-IN" sz="2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B5E58-3509-477D-8F53-88C1852276B5}"/>
              </a:ext>
            </a:extLst>
          </p:cNvPr>
          <p:cNvSpPr txBox="1"/>
          <p:nvPr/>
        </p:nvSpPr>
        <p:spPr>
          <a:xfrm>
            <a:off x="971600" y="1059582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Medical Imaging – Helps in detecting Cancer, Tumor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Pharmaceutical – Development of better drugs.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Predicting health conditions of individuals and act on the same.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and many more……</a:t>
            </a:r>
          </a:p>
        </p:txBody>
      </p:sp>
    </p:spTree>
    <p:extLst>
      <p:ext uri="{BB962C8B-B14F-4D97-AF65-F5344CB8AC3E}">
        <p14:creationId xmlns:p14="http://schemas.microsoft.com/office/powerpoint/2010/main" val="4196404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48351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OneVsRest Classifier Working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FA9BB2D-6208-486B-888E-FC7D91A623A7}"/>
                  </a:ext>
                </a:extLst>
              </p14:cNvPr>
              <p14:cNvContentPartPr/>
              <p14:nvPr/>
            </p14:nvContentPartPr>
            <p14:xfrm>
              <a:off x="755576" y="2715766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FA9BB2D-6208-486B-888E-FC7D91A623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576" y="2607766"/>
                <a:ext cx="108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270B7E9-D588-4DBA-9C76-7343DFB81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501945"/>
              </p:ext>
            </p:extLst>
          </p:nvPr>
        </p:nvGraphicFramePr>
        <p:xfrm>
          <a:off x="395536" y="1260718"/>
          <a:ext cx="328700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752">
                  <a:extLst>
                    <a:ext uri="{9D8B030D-6E8A-4147-A177-3AD203B41FA5}">
                      <a16:colId xmlns:a16="http://schemas.microsoft.com/office/drawing/2014/main" val="3032590712"/>
                    </a:ext>
                  </a:extLst>
                </a:gridCol>
                <a:gridCol w="821752">
                  <a:extLst>
                    <a:ext uri="{9D8B030D-6E8A-4147-A177-3AD203B41FA5}">
                      <a16:colId xmlns:a16="http://schemas.microsoft.com/office/drawing/2014/main" val="2808161678"/>
                    </a:ext>
                  </a:extLst>
                </a:gridCol>
                <a:gridCol w="821752">
                  <a:extLst>
                    <a:ext uri="{9D8B030D-6E8A-4147-A177-3AD203B41FA5}">
                      <a16:colId xmlns:a16="http://schemas.microsoft.com/office/drawing/2014/main" val="139169150"/>
                    </a:ext>
                  </a:extLst>
                </a:gridCol>
                <a:gridCol w="821752">
                  <a:extLst>
                    <a:ext uri="{9D8B030D-6E8A-4147-A177-3AD203B41FA5}">
                      <a16:colId xmlns:a16="http://schemas.microsoft.com/office/drawing/2014/main" val="1901933967"/>
                    </a:ext>
                  </a:extLst>
                </a:gridCol>
              </a:tblGrid>
              <a:tr h="353283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06351"/>
                  </a:ext>
                </a:extLst>
              </a:tr>
              <a:tr h="353283"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81130"/>
                  </a:ext>
                </a:extLst>
              </a:tr>
              <a:tr h="353283"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60278"/>
                  </a:ext>
                </a:extLst>
              </a:tr>
              <a:tr h="353283">
                <a:tc>
                  <a:txBody>
                    <a:bodyPr/>
                    <a:lstStyle/>
                    <a:p>
                      <a:r>
                        <a:rPr lang="en-US" dirty="0"/>
                        <a:t>Round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Sweet Lemon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70600"/>
                  </a:ext>
                </a:extLst>
              </a:tr>
              <a:tr h="353283"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Lemon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933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7A62A5-CE7A-424A-87CF-EDF7D8B8E488}"/>
              </a:ext>
            </a:extLst>
          </p:cNvPr>
          <p:cNvCxnSpPr>
            <a:cxnSpLocks/>
          </p:cNvCxnSpPr>
          <p:nvPr/>
        </p:nvCxnSpPr>
        <p:spPr>
          <a:xfrm>
            <a:off x="3876573" y="2312278"/>
            <a:ext cx="9834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B310B10-E466-4F87-8635-BA3D90173ED8}"/>
              </a:ext>
            </a:extLst>
          </p:cNvPr>
          <p:cNvSpPr/>
          <p:nvPr/>
        </p:nvSpPr>
        <p:spPr>
          <a:xfrm>
            <a:off x="5112220" y="1160366"/>
            <a:ext cx="1836268" cy="505823"/>
          </a:xfrm>
          <a:prstGeom prst="roundRect">
            <a:avLst>
              <a:gd name="adj" fmla="val 318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1 - Apple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81E054-3E87-48D1-97F9-03758CC5A4B8}"/>
              </a:ext>
            </a:extLst>
          </p:cNvPr>
          <p:cNvSpPr/>
          <p:nvPr/>
        </p:nvSpPr>
        <p:spPr>
          <a:xfrm>
            <a:off x="5112220" y="1954529"/>
            <a:ext cx="1836268" cy="566114"/>
          </a:xfrm>
          <a:prstGeom prst="roundRect">
            <a:avLst>
              <a:gd name="adj" fmla="val 318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2 – Sweet Lemon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F2DFB2-B836-413D-84B6-52CE35923DFA}"/>
              </a:ext>
            </a:extLst>
          </p:cNvPr>
          <p:cNvSpPr/>
          <p:nvPr/>
        </p:nvSpPr>
        <p:spPr>
          <a:xfrm>
            <a:off x="5112220" y="2823677"/>
            <a:ext cx="1836268" cy="566114"/>
          </a:xfrm>
          <a:prstGeom prst="roundRect">
            <a:avLst>
              <a:gd name="adj" fmla="val 318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3 - Lemon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9AF9CC-09F9-427A-8EF4-F02740A96527}"/>
              </a:ext>
            </a:extLst>
          </p:cNvPr>
          <p:cNvSpPr txBox="1"/>
          <p:nvPr/>
        </p:nvSpPr>
        <p:spPr>
          <a:xfrm>
            <a:off x="2555776" y="3786603"/>
            <a:ext cx="352839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&lt;Round, Large, Orange&gt; = ?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DC4EED-650E-451D-88E2-78DBCB6C41EB}"/>
              </a:ext>
            </a:extLst>
          </p:cNvPr>
          <p:cNvSpPr txBox="1"/>
          <p:nvPr/>
        </p:nvSpPr>
        <p:spPr>
          <a:xfrm>
            <a:off x="4031781" y="1914343"/>
            <a:ext cx="612227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868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48351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OneVsRest Classifier Working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FA9BB2D-6208-486B-888E-FC7D91A623A7}"/>
                  </a:ext>
                </a:extLst>
              </p14:cNvPr>
              <p14:cNvContentPartPr/>
              <p14:nvPr/>
            </p14:nvContentPartPr>
            <p14:xfrm>
              <a:off x="755576" y="2715766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FA9BB2D-6208-486B-888E-FC7D91A623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576" y="2607766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B310B10-E466-4F87-8635-BA3D90173ED8}"/>
              </a:ext>
            </a:extLst>
          </p:cNvPr>
          <p:cNvSpPr/>
          <p:nvPr/>
        </p:nvSpPr>
        <p:spPr>
          <a:xfrm>
            <a:off x="4499992" y="1379466"/>
            <a:ext cx="1836268" cy="505823"/>
          </a:xfrm>
          <a:prstGeom prst="roundRect">
            <a:avLst>
              <a:gd name="adj" fmla="val 318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1 - Apple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81E054-3E87-48D1-97F9-03758CC5A4B8}"/>
              </a:ext>
            </a:extLst>
          </p:cNvPr>
          <p:cNvSpPr/>
          <p:nvPr/>
        </p:nvSpPr>
        <p:spPr>
          <a:xfrm>
            <a:off x="4499992" y="2060937"/>
            <a:ext cx="1836268" cy="566114"/>
          </a:xfrm>
          <a:prstGeom prst="roundRect">
            <a:avLst>
              <a:gd name="adj" fmla="val 318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2 – Sweet Lemon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F2DFB2-B836-413D-84B6-52CE35923DFA}"/>
              </a:ext>
            </a:extLst>
          </p:cNvPr>
          <p:cNvSpPr/>
          <p:nvPr/>
        </p:nvSpPr>
        <p:spPr>
          <a:xfrm>
            <a:off x="4499992" y="2802699"/>
            <a:ext cx="1836268" cy="566114"/>
          </a:xfrm>
          <a:prstGeom prst="roundRect">
            <a:avLst>
              <a:gd name="adj" fmla="val 318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3 - Lemon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9AF9CC-09F9-427A-8EF4-F02740A96527}"/>
              </a:ext>
            </a:extLst>
          </p:cNvPr>
          <p:cNvSpPr txBox="1"/>
          <p:nvPr/>
        </p:nvSpPr>
        <p:spPr>
          <a:xfrm>
            <a:off x="467904" y="2139702"/>
            <a:ext cx="2447912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&lt;Round, Large, Orange&gt; 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B8D52F-19A8-453C-866C-EC17D89C11F6}"/>
              </a:ext>
            </a:extLst>
          </p:cNvPr>
          <p:cNvCxnSpPr>
            <a:cxnSpLocks/>
          </p:cNvCxnSpPr>
          <p:nvPr/>
        </p:nvCxnSpPr>
        <p:spPr>
          <a:xfrm>
            <a:off x="2915816" y="2458443"/>
            <a:ext cx="1512168" cy="627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D71BDC-6ECC-4BE6-9446-F3A06AC776D2}"/>
              </a:ext>
            </a:extLst>
          </p:cNvPr>
          <p:cNvCxnSpPr>
            <a:cxnSpLocks/>
          </p:cNvCxnSpPr>
          <p:nvPr/>
        </p:nvCxnSpPr>
        <p:spPr>
          <a:xfrm>
            <a:off x="2915816" y="2343994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0344B7-7EA5-4003-878E-64BF352B8491}"/>
              </a:ext>
            </a:extLst>
          </p:cNvPr>
          <p:cNvCxnSpPr>
            <a:cxnSpLocks/>
          </p:cNvCxnSpPr>
          <p:nvPr/>
        </p:nvCxnSpPr>
        <p:spPr>
          <a:xfrm flipV="1">
            <a:off x="2915456" y="1632377"/>
            <a:ext cx="1512528" cy="579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DA280B-0CDB-49E2-A13F-5A6794B337B2}"/>
              </a:ext>
            </a:extLst>
          </p:cNvPr>
          <p:cNvCxnSpPr>
            <a:cxnSpLocks/>
          </p:cNvCxnSpPr>
          <p:nvPr/>
        </p:nvCxnSpPr>
        <p:spPr>
          <a:xfrm>
            <a:off x="6444208" y="1614171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55A0C1-9DA2-402C-98AB-0CAC68EC86BB}"/>
              </a:ext>
            </a:extLst>
          </p:cNvPr>
          <p:cNvCxnSpPr>
            <a:cxnSpLocks/>
          </p:cNvCxnSpPr>
          <p:nvPr/>
        </p:nvCxnSpPr>
        <p:spPr>
          <a:xfrm>
            <a:off x="6444208" y="235572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503D41-03A3-4548-8CB7-DCEAEBFBBE2B}"/>
              </a:ext>
            </a:extLst>
          </p:cNvPr>
          <p:cNvCxnSpPr>
            <a:cxnSpLocks/>
          </p:cNvCxnSpPr>
          <p:nvPr/>
        </p:nvCxnSpPr>
        <p:spPr>
          <a:xfrm>
            <a:off x="6444208" y="3070592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75B93E7-1263-4D51-B8D1-0D54161BFBC6}"/>
              </a:ext>
            </a:extLst>
          </p:cNvPr>
          <p:cNvSpPr txBox="1"/>
          <p:nvPr/>
        </p:nvSpPr>
        <p:spPr>
          <a:xfrm>
            <a:off x="7092280" y="14251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P(Apple) = x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BBD9AA-E102-40FB-B71F-3E825568B039}"/>
              </a:ext>
            </a:extLst>
          </p:cNvPr>
          <p:cNvSpPr txBox="1"/>
          <p:nvPr/>
        </p:nvSpPr>
        <p:spPr>
          <a:xfrm>
            <a:off x="7092280" y="214127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P(Sweet Lemon) = y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801711-7BF0-4640-B914-D09F34CD7C81}"/>
              </a:ext>
            </a:extLst>
          </p:cNvPr>
          <p:cNvSpPr txBox="1"/>
          <p:nvPr/>
        </p:nvSpPr>
        <p:spPr>
          <a:xfrm>
            <a:off x="7092280" y="280269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P(Lemon) = z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700C93-B510-4898-BFA4-DB02AC43A194}"/>
              </a:ext>
            </a:extLst>
          </p:cNvPr>
          <p:cNvSpPr txBox="1"/>
          <p:nvPr/>
        </p:nvSpPr>
        <p:spPr>
          <a:xfrm>
            <a:off x="2699792" y="3723878"/>
            <a:ext cx="36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&lt;Round, Large, Orange&gt; = Max(</a:t>
            </a:r>
            <a:r>
              <a:rPr lang="en-US" dirty="0" err="1"/>
              <a:t>x,y,z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428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334587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OneVsRest ROC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D34E8-F86A-43FB-A715-0BA4DEC6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2" y="1254290"/>
            <a:ext cx="4058519" cy="2181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7D518D-0EDC-401B-BF3A-B8D4A44A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254290"/>
            <a:ext cx="4317365" cy="2181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C4E5B2-7B7E-40A3-A64D-C7E394E8A2D1}"/>
              </a:ext>
            </a:extLst>
          </p:cNvPr>
          <p:cNvSpPr txBox="1"/>
          <p:nvPr/>
        </p:nvSpPr>
        <p:spPr>
          <a:xfrm>
            <a:off x="1259632" y="100888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for Seasonal Vaccine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EFD7CF-618D-4513-99BD-586C063821C7}"/>
              </a:ext>
            </a:extLst>
          </p:cNvPr>
          <p:cNvSpPr txBox="1"/>
          <p:nvPr/>
        </p:nvSpPr>
        <p:spPr>
          <a:xfrm>
            <a:off x="5580112" y="98757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for H1N1 Vaccine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60C78-DDE9-416C-80C7-4F35183869AF}"/>
              </a:ext>
            </a:extLst>
          </p:cNvPr>
          <p:cNvSpPr txBox="1"/>
          <p:nvPr/>
        </p:nvSpPr>
        <p:spPr>
          <a:xfrm rot="16200000">
            <a:off x="-70058" y="2096863"/>
            <a:ext cx="72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TPR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25A239A-CD88-43E8-9C41-FCE17C58A450}"/>
                  </a:ext>
                </a:extLst>
              </p14:cNvPr>
              <p14:cNvContentPartPr/>
              <p14:nvPr/>
            </p14:nvContentPartPr>
            <p14:xfrm>
              <a:off x="6627287" y="3399329"/>
              <a:ext cx="351000" cy="38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25A239A-CD88-43E8-9C41-FCE17C58A4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3647" y="3291329"/>
                <a:ext cx="4586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7F5A3F6-C63A-4F5C-BD4F-830C679B2222}"/>
                  </a:ext>
                </a:extLst>
              </p14:cNvPr>
              <p14:cNvContentPartPr/>
              <p14:nvPr/>
            </p14:nvContentPartPr>
            <p14:xfrm>
              <a:off x="2119367" y="1601849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7F5A3F6-C63A-4F5C-BD4F-830C679B22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5367" y="149384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2E46D3-9AB0-4FDA-840C-B75B9B622F8F}"/>
                  </a:ext>
                </a:extLst>
              </p14:cNvPr>
              <p14:cNvContentPartPr/>
              <p14:nvPr/>
            </p14:nvContentPartPr>
            <p14:xfrm>
              <a:off x="2353007" y="3430649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2E46D3-9AB0-4FDA-840C-B75B9B622F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9007" y="332264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1AEF90A-18BB-403C-BF47-AF6E1FA76AD3}"/>
                  </a:ext>
                </a:extLst>
              </p14:cNvPr>
              <p14:cNvContentPartPr/>
              <p14:nvPr/>
            </p14:nvContentPartPr>
            <p14:xfrm>
              <a:off x="2353007" y="3430649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1AEF90A-18BB-403C-BF47-AF6E1FA76A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9007" y="332264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0A1C18-ADEA-4430-993C-BE7504470C18}"/>
                  </a:ext>
                </a:extLst>
              </p14:cNvPr>
              <p14:cNvContentPartPr/>
              <p14:nvPr/>
            </p14:nvContentPartPr>
            <p14:xfrm>
              <a:off x="2395487" y="3401849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0A1C18-ADEA-4430-993C-BE7504470C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1847" y="329420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61BD287-4135-4C3F-8325-B2300BCCEF21}"/>
                  </a:ext>
                </a:extLst>
              </p14:cNvPr>
              <p14:cNvContentPartPr/>
              <p14:nvPr/>
            </p14:nvContentPartPr>
            <p14:xfrm>
              <a:off x="2395487" y="3401849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61BD287-4135-4C3F-8325-B2300BCCEF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1847" y="329420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F1B5F3F-60E6-46FD-811E-55C6996EC906}"/>
                  </a:ext>
                </a:extLst>
              </p14:cNvPr>
              <p14:cNvContentPartPr/>
              <p14:nvPr/>
            </p14:nvContentPartPr>
            <p14:xfrm>
              <a:off x="2487647" y="3189449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1B5F3F-60E6-46FD-811E-55C6996EC9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3647" y="308144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6909006-7989-408E-8AC5-F4EF6E2CDB87}"/>
                  </a:ext>
                </a:extLst>
              </p14:cNvPr>
              <p14:cNvContentPartPr/>
              <p14:nvPr/>
            </p14:nvContentPartPr>
            <p14:xfrm>
              <a:off x="2487647" y="3189449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6909006-7989-408E-8AC5-F4EF6E2CDB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3647" y="308144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1FD7693-D773-49EA-8BF5-FCF8EE4FEC01}"/>
                  </a:ext>
                </a:extLst>
              </p14:cNvPr>
              <p14:cNvContentPartPr/>
              <p14:nvPr/>
            </p14:nvContentPartPr>
            <p14:xfrm>
              <a:off x="2388647" y="1155089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1FD7693-D773-49EA-8BF5-FCF8EE4FEC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4647" y="104708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F35B0B5-FDC1-4103-97BA-63386D0E9975}"/>
                  </a:ext>
                </a:extLst>
              </p14:cNvPr>
              <p14:cNvContentPartPr/>
              <p14:nvPr/>
            </p14:nvContentPartPr>
            <p14:xfrm>
              <a:off x="2388647" y="1155089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F35B0B5-FDC1-4103-97BA-63386D0E99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4647" y="104708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D8D4A5E-B3E0-4D53-BA7F-9C5BDA61F0F4}"/>
                  </a:ext>
                </a:extLst>
              </p14:cNvPr>
              <p14:cNvContentPartPr/>
              <p14:nvPr/>
            </p14:nvContentPartPr>
            <p14:xfrm>
              <a:off x="2395487" y="1211969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D8D4A5E-B3E0-4D53-BA7F-9C5BDA61F0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1847" y="110396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AF611AD-B933-4A50-988A-4912D3004F5B}"/>
                  </a:ext>
                </a:extLst>
              </p14:cNvPr>
              <p14:cNvContentPartPr/>
              <p14:nvPr/>
            </p14:nvContentPartPr>
            <p14:xfrm>
              <a:off x="2395487" y="1211969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AF611AD-B933-4A50-988A-4912D3004F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1847" y="110396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C0CBF98-FDB6-4975-884B-9AAD33228D3A}"/>
                  </a:ext>
                </a:extLst>
              </p14:cNvPr>
              <p14:cNvContentPartPr/>
              <p14:nvPr/>
            </p14:nvContentPartPr>
            <p14:xfrm>
              <a:off x="2402687" y="3409049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C0CBF98-FDB6-4975-884B-9AAD33228D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8687" y="330104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D77378-2C1B-4474-92FE-5854B0B69AC7}"/>
                  </a:ext>
                </a:extLst>
              </p14:cNvPr>
              <p14:cNvContentPartPr/>
              <p14:nvPr/>
            </p14:nvContentPartPr>
            <p14:xfrm>
              <a:off x="2402687" y="3409049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D77378-2C1B-4474-92FE-5854B0B69A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8687" y="330104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39EC03C-33EF-4DA5-BD56-CCF6F5CA902B}"/>
                  </a:ext>
                </a:extLst>
              </p14:cNvPr>
              <p14:cNvContentPartPr/>
              <p14:nvPr/>
            </p14:nvContentPartPr>
            <p14:xfrm>
              <a:off x="3019367" y="1133849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39EC03C-33EF-4DA5-BD56-CCF6F5CA90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5727" y="102584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BF033C5-8E7B-48C0-AA27-51A4D59F9E20}"/>
                  </a:ext>
                </a:extLst>
              </p14:cNvPr>
              <p14:cNvContentPartPr/>
              <p14:nvPr/>
            </p14:nvContentPartPr>
            <p14:xfrm>
              <a:off x="3019367" y="1141049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BF033C5-8E7B-48C0-AA27-51A4D59F9E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5727" y="103304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0760608-88DB-44B0-99DD-50333F929B90}"/>
                  </a:ext>
                </a:extLst>
              </p14:cNvPr>
              <p14:cNvContentPartPr/>
              <p14:nvPr/>
            </p14:nvContentPartPr>
            <p14:xfrm>
              <a:off x="3019367" y="1141049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0760608-88DB-44B0-99DD-50333F929B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5727" y="103304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7BA0DD3-A2B1-40A1-8ADC-661A2A9D46B3}"/>
                  </a:ext>
                </a:extLst>
              </p14:cNvPr>
              <p14:cNvContentPartPr/>
              <p14:nvPr/>
            </p14:nvContentPartPr>
            <p14:xfrm>
              <a:off x="2169767" y="3360809"/>
              <a:ext cx="452880" cy="70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7BA0DD3-A2B1-40A1-8ADC-661A2A9D46B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15767" y="3252809"/>
                <a:ext cx="5605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B1891AD-B4B6-4EFE-8086-C8F6CF6F02A9}"/>
                  </a:ext>
                </a:extLst>
              </p14:cNvPr>
              <p14:cNvContentPartPr/>
              <p14:nvPr/>
            </p14:nvContentPartPr>
            <p14:xfrm>
              <a:off x="2508887" y="3359369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B1891AD-B4B6-4EFE-8086-C8F6CF6F02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5247" y="32517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251E796-3F8C-4B7F-A4A9-8A0EC5371F65}"/>
                  </a:ext>
                </a:extLst>
              </p14:cNvPr>
              <p14:cNvContentPartPr/>
              <p14:nvPr/>
            </p14:nvContentPartPr>
            <p14:xfrm>
              <a:off x="2508887" y="3359369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251E796-3F8C-4B7F-A4A9-8A0EC5371F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5247" y="325172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C20148-9CC4-43F1-A0A2-0A224150A990}"/>
                  </a:ext>
                </a:extLst>
              </p14:cNvPr>
              <p14:cNvContentPartPr/>
              <p14:nvPr/>
            </p14:nvContentPartPr>
            <p14:xfrm>
              <a:off x="290567" y="2282249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C20148-9CC4-43F1-A0A2-0A224150A9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567" y="217424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E5D727D-5D08-437E-9D99-BC25AAE997B9}"/>
                  </a:ext>
                </a:extLst>
              </p14:cNvPr>
              <p14:cNvContentPartPr/>
              <p14:nvPr/>
            </p14:nvContentPartPr>
            <p14:xfrm>
              <a:off x="283007" y="2423729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E5D727D-5D08-437E-9D99-BC25AAE997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367" y="231608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FA9BB2D-6208-486B-888E-FC7D91A623A7}"/>
                  </a:ext>
                </a:extLst>
              </p14:cNvPr>
              <p14:cNvContentPartPr/>
              <p14:nvPr/>
            </p14:nvContentPartPr>
            <p14:xfrm>
              <a:off x="283007" y="2423729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FA9BB2D-6208-486B-888E-FC7D91A623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367" y="231608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E288767-2343-462F-84BD-4397759C723E}"/>
                  </a:ext>
                </a:extLst>
              </p14:cNvPr>
              <p14:cNvContentPartPr/>
              <p14:nvPr/>
            </p14:nvContentPartPr>
            <p14:xfrm>
              <a:off x="283007" y="2423729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E288767-2343-462F-84BD-4397759C72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367" y="231608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A79CDED-4587-4CC0-AA07-72FA8557D552}"/>
                  </a:ext>
                </a:extLst>
              </p14:cNvPr>
              <p14:cNvContentPartPr/>
              <p14:nvPr/>
            </p14:nvContentPartPr>
            <p14:xfrm>
              <a:off x="333047" y="2310689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A79CDED-4587-4CC0-AA07-72FA8557D5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047" y="220268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D311866-9302-4B8F-AEAE-16766C8C1A3E}"/>
                  </a:ext>
                </a:extLst>
              </p14:cNvPr>
              <p14:cNvContentPartPr/>
              <p14:nvPr/>
            </p14:nvContentPartPr>
            <p14:xfrm>
              <a:off x="1934687" y="1141049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D311866-9302-4B8F-AEAE-16766C8C1A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1047" y="103304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E27E06D-3065-4514-B57D-1FDCA94F7405}"/>
                  </a:ext>
                </a:extLst>
              </p14:cNvPr>
              <p14:cNvContentPartPr/>
              <p14:nvPr/>
            </p14:nvContentPartPr>
            <p14:xfrm>
              <a:off x="1934687" y="1141049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E27E06D-3065-4514-B57D-1FDCA94F74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1047" y="103304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3D0F571A-0C5F-4984-8265-057CC90D7D15}"/>
              </a:ext>
            </a:extLst>
          </p:cNvPr>
          <p:cNvSpPr txBox="1"/>
          <p:nvPr/>
        </p:nvSpPr>
        <p:spPr>
          <a:xfrm>
            <a:off x="2195736" y="329183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FPR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CB1B87-9F94-4F76-B09B-2E2A5B7B8980}"/>
              </a:ext>
            </a:extLst>
          </p:cNvPr>
          <p:cNvSpPr txBox="1"/>
          <p:nvPr/>
        </p:nvSpPr>
        <p:spPr>
          <a:xfrm>
            <a:off x="6516216" y="328253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FPR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FD028E8-5206-4302-8A7B-20AE2747C778}"/>
                  </a:ext>
                </a:extLst>
              </p14:cNvPr>
              <p14:cNvContentPartPr/>
              <p14:nvPr/>
            </p14:nvContentPartPr>
            <p14:xfrm>
              <a:off x="4642215" y="2318055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FD028E8-5206-4302-8A7B-20AE2747C7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88575" y="221041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E2D615A-6FB5-4D13-A754-8BFE31A40314}"/>
                  </a:ext>
                </a:extLst>
              </p14:cNvPr>
              <p14:cNvContentPartPr/>
              <p14:nvPr/>
            </p14:nvContentPartPr>
            <p14:xfrm>
              <a:off x="4642215" y="2318055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E2D615A-6FB5-4D13-A754-8BFE31A403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88575" y="2210415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333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48351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AUC Score on Test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FA9BB2D-6208-486B-888E-FC7D91A623A7}"/>
                  </a:ext>
                </a:extLst>
              </p14:cNvPr>
              <p14:cNvContentPartPr/>
              <p14:nvPr/>
            </p14:nvContentPartPr>
            <p14:xfrm>
              <a:off x="755576" y="2715766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FA9BB2D-6208-486B-888E-FC7D91A623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576" y="2607766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77AA8E-9FD8-40CF-92A9-086D524A357E}"/>
              </a:ext>
            </a:extLst>
          </p:cNvPr>
          <p:cNvSpPr txBox="1"/>
          <p:nvPr/>
        </p:nvSpPr>
        <p:spPr>
          <a:xfrm>
            <a:off x="1043608" y="1322643"/>
            <a:ext cx="6762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Test data was provided by the research team itself and was validated online.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OneVsRest = 0.8362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Gradient Boosting = 0.8368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524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48351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Conclusions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FA9BB2D-6208-486B-888E-FC7D91A623A7}"/>
                  </a:ext>
                </a:extLst>
              </p14:cNvPr>
              <p14:cNvContentPartPr/>
              <p14:nvPr/>
            </p14:nvContentPartPr>
            <p14:xfrm>
              <a:off x="755576" y="2715766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FA9BB2D-6208-486B-888E-FC7D91A623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576" y="2607766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77AA8E-9FD8-40CF-92A9-086D524A357E}"/>
              </a:ext>
            </a:extLst>
          </p:cNvPr>
          <p:cNvSpPr txBox="1"/>
          <p:nvPr/>
        </p:nvSpPr>
        <p:spPr>
          <a:xfrm>
            <a:off x="971600" y="987574"/>
            <a:ext cx="6762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Both the models performed well.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Gradient Boosting outperformed OVR by a little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Time consumed by gradient boosting classifier was a bit more than OVR.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presence of imbalance in the H1N1 Vaccine target variable made the AUC score a bit lower than that of Seasonal vaccine.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225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48351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Application and  Future Work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FA9BB2D-6208-486B-888E-FC7D91A623A7}"/>
                  </a:ext>
                </a:extLst>
              </p14:cNvPr>
              <p14:cNvContentPartPr/>
              <p14:nvPr/>
            </p14:nvContentPartPr>
            <p14:xfrm>
              <a:off x="755576" y="2715766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FA9BB2D-6208-486B-888E-FC7D91A623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576" y="2607766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77AA8E-9FD8-40CF-92A9-086D524A357E}"/>
              </a:ext>
            </a:extLst>
          </p:cNvPr>
          <p:cNvSpPr txBox="1"/>
          <p:nvPr/>
        </p:nvSpPr>
        <p:spPr>
          <a:xfrm>
            <a:off x="971600" y="1059582"/>
            <a:ext cx="6762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Same model can be tried applying on any Vaccination related problems(COVID-19).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Dealing with the imbalance.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Time issue wrt Gradient Boosting.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Feature Engineering to improve model performance.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2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B589E-B699-47F8-A245-E89BC20BABD5}"/>
              </a:ext>
            </a:extLst>
          </p:cNvPr>
          <p:cNvSpPr txBox="1"/>
          <p:nvPr/>
        </p:nvSpPr>
        <p:spPr>
          <a:xfrm>
            <a:off x="395536" y="339502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Problem Statement</a:t>
            </a:r>
            <a:endParaRPr lang="en-IN" sz="2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B5E58-3509-477D-8F53-88C1852276B5}"/>
              </a:ext>
            </a:extLst>
          </p:cNvPr>
          <p:cNvSpPr txBox="1"/>
          <p:nvPr/>
        </p:nvSpPr>
        <p:spPr>
          <a:xfrm>
            <a:off x="971600" y="1059582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Predict whether people got H1N1 and seasonal flu vaccines based on their backgrounds, opinions, health behaviors etc.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dataset was provided by US National Center for Health Statistics.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data was collected through a telephonic survey jointly by NCIRD, NCHS, and CDC.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Each row in the dataset represents information about one individual participated in the survey.</a:t>
            </a:r>
          </a:p>
        </p:txBody>
      </p:sp>
    </p:spTree>
    <p:extLst>
      <p:ext uri="{BB962C8B-B14F-4D97-AF65-F5344CB8AC3E}">
        <p14:creationId xmlns:p14="http://schemas.microsoft.com/office/powerpoint/2010/main" val="368238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948488" y="4515966"/>
            <a:ext cx="2016125" cy="509431"/>
          </a:xfrm>
        </p:spPr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2CB8-9758-46B4-A1AB-797C8A305972}"/>
              </a:ext>
            </a:extLst>
          </p:cNvPr>
          <p:cNvSpPr txBox="1"/>
          <p:nvPr/>
        </p:nvSpPr>
        <p:spPr>
          <a:xfrm>
            <a:off x="251520" y="267494"/>
            <a:ext cx="8713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5400" dirty="0"/>
              <a:t>			     EDA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        </a:t>
            </a:r>
          </a:p>
          <a:p>
            <a:r>
              <a:rPr lang="en-IN" dirty="0"/>
              <a:t>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440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965256" y="4549282"/>
            <a:ext cx="2016125" cy="509431"/>
          </a:xfrm>
        </p:spPr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14AD9D-F645-47E4-836E-9B78E374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47614"/>
            <a:ext cx="8801869" cy="25922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62766A-4494-4A75-9093-83A1A16CAAB2}"/>
              </a:ext>
            </a:extLst>
          </p:cNvPr>
          <p:cNvSpPr txBox="1"/>
          <p:nvPr/>
        </p:nvSpPr>
        <p:spPr>
          <a:xfrm>
            <a:off x="395536" y="339502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Data at a Glance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val="322665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B5E58-3509-477D-8F53-88C1852276B5}"/>
              </a:ext>
            </a:extLst>
          </p:cNvPr>
          <p:cNvSpPr txBox="1"/>
          <p:nvPr/>
        </p:nvSpPr>
        <p:spPr>
          <a:xfrm>
            <a:off x="971600" y="105958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32594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Data with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02866-660C-4508-B856-18321558C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06629"/>
            <a:ext cx="8424936" cy="36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948264" y="4515966"/>
            <a:ext cx="2016125" cy="509431"/>
          </a:xfrm>
        </p:spPr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31886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Correlation in Data</a:t>
            </a:r>
          </a:p>
        </p:txBody>
      </p:sp>
      <p:sp>
        <p:nvSpPr>
          <p:cNvPr id="13" name="Oval 12">
            <a:hlinkClick r:id="rId2" action="ppaction://hlinkfile"/>
            <a:extLst>
              <a:ext uri="{FF2B5EF4-FFF2-40B4-BE49-F238E27FC236}">
                <a16:creationId xmlns:a16="http://schemas.microsoft.com/office/drawing/2014/main" id="{DD080EAF-CC47-4CB8-A979-4549C79C0475}"/>
              </a:ext>
            </a:extLst>
          </p:cNvPr>
          <p:cNvSpPr>
            <a:spLocks noChangeAspect="1"/>
          </p:cNvSpPr>
          <p:nvPr/>
        </p:nvSpPr>
        <p:spPr>
          <a:xfrm rot="5400000">
            <a:off x="3851920" y="1851670"/>
            <a:ext cx="914400" cy="914400"/>
          </a:xfrm>
          <a:prstGeom prst="ellipse">
            <a:avLst/>
          </a:prstGeom>
          <a:solidFill>
            <a:schemeClr val="accent1">
              <a:alpha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177800"/>
          </a:effectLst>
          <a:scene3d>
            <a:camera prst="orthographicFront">
              <a:rot lat="0" lon="0" rev="0"/>
            </a:camera>
            <a:lightRig rig="sunset" dir="t">
              <a:rot lat="0" lon="0" rev="18600000"/>
            </a:lightRig>
          </a:scene3d>
          <a:sp3d prstMaterial="dkEdge">
            <a:bevelT w="368300" h="222250" prst="artDeco"/>
            <a:bevelB w="9525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B5AEE3-3CCC-4E3D-84A1-E12C56A11D6C}"/>
              </a:ext>
            </a:extLst>
          </p:cNvPr>
          <p:cNvSpPr txBox="1"/>
          <p:nvPr/>
        </p:nvSpPr>
        <p:spPr>
          <a:xfrm>
            <a:off x="2652936" y="127560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the button to view heatmap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91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B5E58-3509-477D-8F53-88C1852276B5}"/>
              </a:ext>
            </a:extLst>
          </p:cNvPr>
          <p:cNvSpPr txBox="1"/>
          <p:nvPr/>
        </p:nvSpPr>
        <p:spPr>
          <a:xfrm>
            <a:off x="827584" y="101991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31886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Who got Vaccinated more?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4839F-A0FF-4391-B62E-EC3969734C57}"/>
              </a:ext>
            </a:extLst>
          </p:cNvPr>
          <p:cNvSpPr txBox="1"/>
          <p:nvPr/>
        </p:nvSpPr>
        <p:spPr>
          <a:xfrm>
            <a:off x="5796136" y="1538262"/>
            <a:ext cx="2952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Females are more vaccinated than males.</a:t>
            </a:r>
          </a:p>
          <a:p>
            <a:endParaRPr lang="en-US" dirty="0"/>
          </a:p>
          <a:p>
            <a:r>
              <a:rPr lang="en-US" dirty="0"/>
              <a:t>A research article reveals that the virus infected more Men than women hence, females were vaccinated to prevent the infection spread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9AA222-C298-4290-9EC4-D7F4D4FA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66093"/>
            <a:ext cx="4587343" cy="361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3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948264" y="4515966"/>
            <a:ext cx="2016125" cy="509431"/>
          </a:xfrm>
        </p:spPr>
        <p:txBody>
          <a:bodyPr/>
          <a:lstStyle/>
          <a:p>
            <a:r>
              <a:rPr lang="en-US"/>
              <a:t>Sourav P. Adi, ASE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B5E58-3509-477D-8F53-88C1852276B5}"/>
              </a:ext>
            </a:extLst>
          </p:cNvPr>
          <p:cNvSpPr txBox="1"/>
          <p:nvPr/>
        </p:nvSpPr>
        <p:spPr>
          <a:xfrm>
            <a:off x="827584" y="101991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B0BE-F498-4D2F-AFCB-A543ED294E36}"/>
              </a:ext>
            </a:extLst>
          </p:cNvPr>
          <p:cNvSpPr txBox="1"/>
          <p:nvPr/>
        </p:nvSpPr>
        <p:spPr>
          <a:xfrm>
            <a:off x="467544" y="31886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Who got Vaccinated more?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695E18-4BBD-4BC2-86C7-2C0C4D58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771550"/>
            <a:ext cx="4416981" cy="34475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74839F-A0FF-4391-B62E-EC3969734C57}"/>
              </a:ext>
            </a:extLst>
          </p:cNvPr>
          <p:cNvSpPr txBox="1"/>
          <p:nvPr/>
        </p:nvSpPr>
        <p:spPr>
          <a:xfrm>
            <a:off x="5868144" y="2211710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Aged people are more prone to get vaccinated.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8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5196</TotalTime>
  <Words>960</Words>
  <Application>Microsoft Office PowerPoint</Application>
  <PresentationFormat>On-screen Show (16:9)</PresentationFormat>
  <Paragraphs>198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CMBX12</vt:lpstr>
      <vt:lpstr>Radikal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</dc:creator>
  <cp:lastModifiedBy>Sachin Adi</cp:lastModifiedBy>
  <cp:revision>93</cp:revision>
  <dcterms:created xsi:type="dcterms:W3CDTF">2020-03-22T15:06:02Z</dcterms:created>
  <dcterms:modified xsi:type="dcterms:W3CDTF">2021-04-22T14:55:57Z</dcterms:modified>
</cp:coreProperties>
</file>