
<file path=[Content_Types].xml><?xml version="1.0" encoding="utf-8"?>
<Types xmlns="http://schemas.openxmlformats.org/package/2006/content-types">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2"/>
  </p:notesMasterIdLst>
  <p:sldIdLst>
    <p:sldId id="256" r:id="rId2"/>
    <p:sldId id="257" r:id="rId3"/>
    <p:sldId id="267" r:id="rId4"/>
    <p:sldId id="268" r:id="rId5"/>
    <p:sldId id="269" r:id="rId6"/>
    <p:sldId id="270" r:id="rId7"/>
    <p:sldId id="271" r:id="rId8"/>
    <p:sldId id="272" r:id="rId9"/>
    <p:sldId id="273" r:id="rId10"/>
    <p:sldId id="266" r:id="rId1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7" autoAdjust="0"/>
    <p:restoredTop sz="94660"/>
  </p:normalViewPr>
  <p:slideViewPr>
    <p:cSldViewPr snapToGrid="0">
      <p:cViewPr varScale="1">
        <p:scale>
          <a:sx n="92" d="100"/>
          <a:sy n="92" d="100"/>
        </p:scale>
        <p:origin x="84" y="17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72e743ea0c_2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8" name="Google Shape;168;g72e743ea0c_2_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 name="Google Shape;6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 name="Google Shape;6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044364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5" name="Google Shape;15;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6" name="Google Shape;16;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9" name="Google Shape;19;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Clr>
                <a:schemeClr val="dk1"/>
              </a:buClr>
              <a:buSzPts val="1800"/>
              <a:buChar char="●"/>
              <a:defRPr>
                <a:solidFill>
                  <a:schemeClr val="dk1"/>
                </a:solidFill>
              </a:defRPr>
            </a:lvl1pPr>
            <a:lvl2pPr marL="914400" lvl="1" indent="-317500" algn="l">
              <a:lnSpc>
                <a:spcPct val="115000"/>
              </a:lnSpc>
              <a:spcBef>
                <a:spcPts val="1600"/>
              </a:spcBef>
              <a:spcAft>
                <a:spcPts val="0"/>
              </a:spcAft>
              <a:buClr>
                <a:schemeClr val="dk1"/>
              </a:buClr>
              <a:buSzPts val="1400"/>
              <a:buChar char="○"/>
              <a:defRPr>
                <a:solidFill>
                  <a:schemeClr val="dk1"/>
                </a:solidFill>
              </a:defRPr>
            </a:lvl2pPr>
            <a:lvl3pPr marL="1371600" lvl="2" indent="-317500" algn="l">
              <a:lnSpc>
                <a:spcPct val="115000"/>
              </a:lnSpc>
              <a:spcBef>
                <a:spcPts val="1600"/>
              </a:spcBef>
              <a:spcAft>
                <a:spcPts val="0"/>
              </a:spcAft>
              <a:buClr>
                <a:schemeClr val="dk1"/>
              </a:buClr>
              <a:buSzPts val="1400"/>
              <a:buChar char="■"/>
              <a:defRPr>
                <a:solidFill>
                  <a:schemeClr val="dk1"/>
                </a:solidFill>
              </a:defRPr>
            </a:lvl3pPr>
            <a:lvl4pPr marL="1828800" lvl="3" indent="-317500" algn="l">
              <a:lnSpc>
                <a:spcPct val="115000"/>
              </a:lnSpc>
              <a:spcBef>
                <a:spcPts val="1600"/>
              </a:spcBef>
              <a:spcAft>
                <a:spcPts val="0"/>
              </a:spcAft>
              <a:buClr>
                <a:schemeClr val="dk1"/>
              </a:buClr>
              <a:buSzPts val="1400"/>
              <a:buChar char="●"/>
              <a:defRPr>
                <a:solidFill>
                  <a:schemeClr val="dk1"/>
                </a:solidFill>
              </a:defRPr>
            </a:lvl4pPr>
            <a:lvl5pPr marL="2286000" lvl="4" indent="-317500" algn="l">
              <a:lnSpc>
                <a:spcPct val="115000"/>
              </a:lnSpc>
              <a:spcBef>
                <a:spcPts val="1600"/>
              </a:spcBef>
              <a:spcAft>
                <a:spcPts val="0"/>
              </a:spcAft>
              <a:buClr>
                <a:schemeClr val="dk1"/>
              </a:buClr>
              <a:buSzPts val="1400"/>
              <a:buChar char="○"/>
              <a:defRPr>
                <a:solidFill>
                  <a:schemeClr val="dk1"/>
                </a:solidFill>
              </a:defRPr>
            </a:lvl5pPr>
            <a:lvl6pPr marL="2743200" lvl="5" indent="-317500" algn="l">
              <a:lnSpc>
                <a:spcPct val="115000"/>
              </a:lnSpc>
              <a:spcBef>
                <a:spcPts val="1600"/>
              </a:spcBef>
              <a:spcAft>
                <a:spcPts val="0"/>
              </a:spcAft>
              <a:buClr>
                <a:schemeClr val="dk1"/>
              </a:buClr>
              <a:buSzPts val="1400"/>
              <a:buChar char="■"/>
              <a:defRPr>
                <a:solidFill>
                  <a:schemeClr val="dk1"/>
                </a:solidFill>
              </a:defRPr>
            </a:lvl6pPr>
            <a:lvl7pPr marL="3200400" lvl="6" indent="-317500" algn="l">
              <a:lnSpc>
                <a:spcPct val="115000"/>
              </a:lnSpc>
              <a:spcBef>
                <a:spcPts val="1600"/>
              </a:spcBef>
              <a:spcAft>
                <a:spcPts val="0"/>
              </a:spcAft>
              <a:buClr>
                <a:schemeClr val="dk1"/>
              </a:buClr>
              <a:buSzPts val="1400"/>
              <a:buChar char="●"/>
              <a:defRPr>
                <a:solidFill>
                  <a:schemeClr val="dk1"/>
                </a:solidFill>
              </a:defRPr>
            </a:lvl7pPr>
            <a:lvl8pPr marL="3657600" lvl="7" indent="-317500" algn="l">
              <a:lnSpc>
                <a:spcPct val="115000"/>
              </a:lnSpc>
              <a:spcBef>
                <a:spcPts val="1600"/>
              </a:spcBef>
              <a:spcAft>
                <a:spcPts val="0"/>
              </a:spcAft>
              <a:buClr>
                <a:schemeClr val="dk1"/>
              </a:buClr>
              <a:buSzPts val="1400"/>
              <a:buChar char="○"/>
              <a:defRPr>
                <a:solidFill>
                  <a:schemeClr val="dk1"/>
                </a:solidFill>
              </a:defRPr>
            </a:lvl8pPr>
            <a:lvl9pPr marL="4114800" lvl="8" indent="-317500" algn="l">
              <a:lnSpc>
                <a:spcPct val="115000"/>
              </a:lnSpc>
              <a:spcBef>
                <a:spcPts val="1600"/>
              </a:spcBef>
              <a:spcAft>
                <a:spcPts val="1600"/>
              </a:spcAft>
              <a:buClr>
                <a:schemeClr val="dk1"/>
              </a:buClr>
              <a:buSzPts val="1400"/>
              <a:buChar char="■"/>
              <a:defRPr>
                <a:solidFill>
                  <a:schemeClr val="dk1"/>
                </a:solidFill>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dark-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lt2"/>
              </a:buClr>
              <a:buSzPts val="1800"/>
              <a:buFont typeface="Arial"/>
              <a:buChar char="●"/>
              <a:defRPr sz="1800" b="0" i="0" u="none" strike="noStrike" cap="none">
                <a:solidFill>
                  <a:schemeClr val="lt2"/>
                </a:solidFill>
                <a:latin typeface="Arial"/>
                <a:ea typeface="Arial"/>
                <a:cs typeface="Arial"/>
                <a:sym typeface="Arial"/>
              </a:defRPr>
            </a:lvl1pPr>
            <a:lvl2pPr marL="914400" marR="0" lvl="1" indent="-317500" algn="l" rtl="0">
              <a:lnSpc>
                <a:spcPct val="115000"/>
              </a:lnSpc>
              <a:spcBef>
                <a:spcPts val="160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2pPr>
            <a:lvl3pPr marL="1371600" marR="0" lvl="2" indent="-317500" algn="l" rtl="0">
              <a:lnSpc>
                <a:spcPct val="115000"/>
              </a:lnSpc>
              <a:spcBef>
                <a:spcPts val="160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3pPr>
            <a:lvl4pPr marL="1828800" marR="0" lvl="3" indent="-317500" algn="l" rtl="0">
              <a:lnSpc>
                <a:spcPct val="115000"/>
              </a:lnSpc>
              <a:spcBef>
                <a:spcPts val="160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4pPr>
            <a:lvl5pPr marL="2286000" marR="0" lvl="4" indent="-317500" algn="l" rtl="0">
              <a:lnSpc>
                <a:spcPct val="115000"/>
              </a:lnSpc>
              <a:spcBef>
                <a:spcPts val="160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5pPr>
            <a:lvl6pPr marL="2743200" marR="0" lvl="5" indent="-317500" algn="l" rtl="0">
              <a:lnSpc>
                <a:spcPct val="115000"/>
              </a:lnSpc>
              <a:spcBef>
                <a:spcPts val="160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6pPr>
            <a:lvl7pPr marL="3200400" marR="0" lvl="6" indent="-317500" algn="l" rtl="0">
              <a:lnSpc>
                <a:spcPct val="115000"/>
              </a:lnSpc>
              <a:spcBef>
                <a:spcPts val="160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7pPr>
            <a:lvl8pPr marL="3657600" marR="0" lvl="7" indent="-317500" algn="l" rtl="0">
              <a:lnSpc>
                <a:spcPct val="115000"/>
              </a:lnSpc>
              <a:spcBef>
                <a:spcPts val="160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8pPr>
            <a:lvl9pPr marL="4114800" marR="0" lvl="8" indent="-317500" algn="l" rtl="0">
              <a:lnSpc>
                <a:spcPct val="115000"/>
              </a:lnSpc>
              <a:spcBef>
                <a:spcPts val="1600"/>
              </a:spcBef>
              <a:spcAft>
                <a:spcPts val="1600"/>
              </a:spcAft>
              <a:buClr>
                <a:schemeClr val="lt2"/>
              </a:buClr>
              <a:buSzPts val="1400"/>
              <a:buFont typeface="Arial"/>
              <a:buChar char="■"/>
              <a:defRPr sz="1400" b="0" i="0" u="none" strike="noStrike" cap="none">
                <a:solidFill>
                  <a:schemeClr val="lt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4.png"/><Relationship Id="rId2" Type="http://schemas.openxmlformats.org/officeDocument/2006/relationships/video" Target="../media/media1.mp4"/><Relationship Id="rId1" Type="http://schemas.microsoft.com/office/2007/relationships/media" Target="../media/media1.mp4"/><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5200"/>
              <a:buNone/>
            </a:pPr>
            <a:r>
              <a:rPr lang="en-US" dirty="0"/>
              <a:t>Shaders</a:t>
            </a:r>
            <a:endParaRPr dirty="0"/>
          </a:p>
        </p:txBody>
      </p:sp>
      <p:sp>
        <p:nvSpPr>
          <p:cNvPr id="55" name="Google Shape;55;p13"/>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US" dirty="0"/>
              <a:t>Dissolve</a:t>
            </a:r>
            <a:endParaRPr dirty="0"/>
          </a:p>
        </p:txBody>
      </p:sp>
      <p:pic>
        <p:nvPicPr>
          <p:cNvPr id="56" name="Google Shape;56;p13"/>
          <p:cNvPicPr preferRelativeResize="0"/>
          <p:nvPr/>
        </p:nvPicPr>
        <p:blipFill rotWithShape="1">
          <a:blip r:embed="rId3">
            <a:alphaModFix/>
          </a:blip>
          <a:srcRect/>
          <a:stretch/>
        </p:blipFill>
        <p:spPr>
          <a:xfrm>
            <a:off x="0" y="3751525"/>
            <a:ext cx="1400625" cy="1391975"/>
          </a:xfrm>
          <a:prstGeom prst="rect">
            <a:avLst/>
          </a:prstGeom>
          <a:noFill/>
          <a:ln>
            <a:noFill/>
          </a:ln>
        </p:spPr>
      </p:pic>
      <p:sp>
        <p:nvSpPr>
          <p:cNvPr id="57" name="Google Shape;57;p13"/>
          <p:cNvSpPr txBox="1"/>
          <p:nvPr/>
        </p:nvSpPr>
        <p:spPr>
          <a:xfrm>
            <a:off x="7400100" y="4831875"/>
            <a:ext cx="1743900" cy="369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600"/>
              <a:buFont typeface="Arial"/>
              <a:buNone/>
            </a:pPr>
            <a:r>
              <a:rPr lang="en" sz="600">
                <a:solidFill>
                  <a:srgbClr val="F3F3F3"/>
                </a:solidFill>
              </a:rPr>
              <a:t>Akis Zachariadis</a:t>
            </a:r>
            <a:r>
              <a:rPr lang="en" sz="600" b="0" i="0" u="none" strike="noStrike" cap="none">
                <a:solidFill>
                  <a:srgbClr val="F3F3F3"/>
                </a:solidFill>
                <a:latin typeface="Arial"/>
                <a:ea typeface="Arial"/>
                <a:cs typeface="Arial"/>
                <a:sym typeface="Arial"/>
              </a:rPr>
              <a:t> - Games</a:t>
            </a:r>
            <a:r>
              <a:rPr lang="en" sz="600">
                <a:solidFill>
                  <a:srgbClr val="F3F3F3"/>
                </a:solidFill>
              </a:rPr>
              <a:t> Dept. Coordinator</a:t>
            </a:r>
            <a:endParaRPr sz="600" b="0" i="0" u="none" strike="noStrike" cap="none">
              <a:solidFill>
                <a:srgbClr val="F3F3F3"/>
              </a:solidFill>
              <a:latin typeface="Arial"/>
              <a:ea typeface="Arial"/>
              <a:cs typeface="Arial"/>
              <a:sym typeface="Arial"/>
            </a:endParaRPr>
          </a:p>
        </p:txBody>
      </p:sp>
      <p:sp>
        <p:nvSpPr>
          <p:cNvPr id="58" name="Google Shape;58;p13"/>
          <p:cNvSpPr/>
          <p:nvPr/>
        </p:nvSpPr>
        <p:spPr>
          <a:xfrm>
            <a:off x="0" y="-14575"/>
            <a:ext cx="9144000" cy="765942"/>
          </a:xfrm>
          <a:prstGeom prst="rect">
            <a:avLst/>
          </a:prstGeom>
          <a:solidFill>
            <a:srgbClr val="44444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59" name="Google Shape;59;p13"/>
          <p:cNvPicPr preferRelativeResize="0"/>
          <p:nvPr/>
        </p:nvPicPr>
        <p:blipFill rotWithShape="1">
          <a:blip r:embed="rId4">
            <a:alphaModFix/>
          </a:blip>
          <a:srcRect/>
          <a:stretch/>
        </p:blipFill>
        <p:spPr>
          <a:xfrm>
            <a:off x="8255799" y="20379"/>
            <a:ext cx="696034" cy="696034"/>
          </a:xfrm>
          <a:prstGeom prst="rect">
            <a:avLst/>
          </a:prstGeom>
          <a:noFill/>
          <a:ln>
            <a:noFill/>
          </a:ln>
        </p:spPr>
      </p:pic>
      <p:pic>
        <p:nvPicPr>
          <p:cNvPr id="60" name="Google Shape;60;p13"/>
          <p:cNvPicPr preferRelativeResize="0"/>
          <p:nvPr/>
        </p:nvPicPr>
        <p:blipFill rotWithShape="1">
          <a:blip r:embed="rId5">
            <a:alphaModFix/>
          </a:blip>
          <a:srcRect/>
          <a:stretch/>
        </p:blipFill>
        <p:spPr>
          <a:xfrm>
            <a:off x="311700" y="-88898"/>
            <a:ext cx="914588" cy="91458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3"/>
          <p:cNvSpPr txBox="1">
            <a:spLocks noGrp="1"/>
          </p:cNvSpPr>
          <p:nvPr>
            <p:ph type="title"/>
          </p:nvPr>
        </p:nvSpPr>
        <p:spPr>
          <a:xfrm>
            <a:off x="311700" y="966124"/>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dirty="0"/>
              <a:t>Challenge #</a:t>
            </a:r>
            <a:r>
              <a:rPr lang="el-GR" dirty="0"/>
              <a:t>7</a:t>
            </a:r>
            <a:endParaRPr dirty="0"/>
          </a:p>
        </p:txBody>
      </p:sp>
      <p:sp>
        <p:nvSpPr>
          <p:cNvPr id="171" name="Google Shape;171;p23"/>
          <p:cNvSpPr txBox="1">
            <a:spLocks noGrp="1"/>
          </p:cNvSpPr>
          <p:nvPr>
            <p:ph type="body" idx="1"/>
          </p:nvPr>
        </p:nvSpPr>
        <p:spPr>
          <a:xfrm>
            <a:off x="311700" y="1553275"/>
            <a:ext cx="8520600" cy="3416400"/>
          </a:xfrm>
          <a:prstGeom prst="rect">
            <a:avLst/>
          </a:prstGeom>
          <a:noFill/>
          <a:ln>
            <a:noFill/>
          </a:ln>
        </p:spPr>
        <p:txBody>
          <a:bodyPr spcFirstLastPara="1" wrap="square" lIns="91425" tIns="91425" rIns="91425" bIns="91425" anchor="t" anchorCtr="0">
            <a:noAutofit/>
          </a:bodyPr>
          <a:lstStyle/>
          <a:p>
            <a:pPr marL="285750" indent="-285750">
              <a:lnSpc>
                <a:spcPct val="100000"/>
              </a:lnSpc>
              <a:spcBef>
                <a:spcPts val="1600"/>
              </a:spcBef>
              <a:spcAft>
                <a:spcPts val="1600"/>
              </a:spcAft>
            </a:pPr>
            <a:r>
              <a:rPr lang="en-US" dirty="0"/>
              <a:t>Add scrolling animation on the dissolve effect</a:t>
            </a:r>
          </a:p>
          <a:p>
            <a:pPr marL="285750" indent="-285750">
              <a:lnSpc>
                <a:spcPct val="100000"/>
              </a:lnSpc>
              <a:spcBef>
                <a:spcPts val="1600"/>
              </a:spcBef>
              <a:spcAft>
                <a:spcPts val="1600"/>
              </a:spcAft>
            </a:pPr>
            <a:r>
              <a:rPr lang="en-US" dirty="0"/>
              <a:t>Add edge color change when it is scrolling</a:t>
            </a:r>
          </a:p>
          <a:p>
            <a:pPr marL="285750" indent="-285750">
              <a:lnSpc>
                <a:spcPct val="100000"/>
              </a:lnSpc>
              <a:spcBef>
                <a:spcPts val="1600"/>
              </a:spcBef>
              <a:spcAft>
                <a:spcPts val="1600"/>
              </a:spcAft>
            </a:pPr>
            <a:r>
              <a:rPr lang="en-US" dirty="0"/>
              <a:t>Create 2 variations of noise texture: Voronoi and Gradient Noise</a:t>
            </a:r>
          </a:p>
          <a:p>
            <a:pPr marL="285750" indent="-285750">
              <a:lnSpc>
                <a:spcPct val="100000"/>
              </a:lnSpc>
              <a:spcBef>
                <a:spcPts val="1600"/>
              </a:spcBef>
              <a:spcAft>
                <a:spcPts val="1600"/>
              </a:spcAft>
            </a:pPr>
            <a:r>
              <a:rPr lang="en-US" dirty="0"/>
              <a:t>Add twirl effect on the noise textures</a:t>
            </a:r>
          </a:p>
          <a:p>
            <a:pPr marL="285750" indent="-285750">
              <a:lnSpc>
                <a:spcPct val="100000"/>
              </a:lnSpc>
              <a:spcBef>
                <a:spcPts val="1600"/>
              </a:spcBef>
              <a:spcAft>
                <a:spcPts val="1600"/>
              </a:spcAft>
            </a:pPr>
            <a:r>
              <a:rPr lang="en-US" dirty="0"/>
              <a:t>Add script functionality</a:t>
            </a:r>
            <a:r>
              <a:rPr lang="el-GR" dirty="0"/>
              <a:t>: </a:t>
            </a:r>
            <a:r>
              <a:rPr lang="en-US" dirty="0"/>
              <a:t>When you approach the object it starts dissolves</a:t>
            </a:r>
          </a:p>
          <a:p>
            <a:pPr marL="285750" indent="-285750">
              <a:lnSpc>
                <a:spcPct val="100000"/>
              </a:lnSpc>
              <a:spcBef>
                <a:spcPts val="1600"/>
              </a:spcBef>
              <a:spcAft>
                <a:spcPts val="1600"/>
              </a:spcAft>
            </a:pPr>
            <a:endParaRPr lang="en-US" dirty="0"/>
          </a:p>
          <a:p>
            <a:pPr marL="285750" indent="-285750">
              <a:spcBef>
                <a:spcPts val="1600"/>
              </a:spcBef>
              <a:spcAft>
                <a:spcPts val="1600"/>
              </a:spcAft>
            </a:pPr>
            <a:endParaRPr lang="en-US" dirty="0"/>
          </a:p>
        </p:txBody>
      </p:sp>
      <p:sp>
        <p:nvSpPr>
          <p:cNvPr id="172" name="Google Shape;172;p23"/>
          <p:cNvSpPr/>
          <p:nvPr/>
        </p:nvSpPr>
        <p:spPr>
          <a:xfrm>
            <a:off x="0" y="-14575"/>
            <a:ext cx="9144000" cy="765900"/>
          </a:xfrm>
          <a:prstGeom prst="rect">
            <a:avLst/>
          </a:prstGeom>
          <a:solidFill>
            <a:srgbClr val="44444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173" name="Google Shape;173;p23"/>
          <p:cNvPicPr preferRelativeResize="0"/>
          <p:nvPr/>
        </p:nvPicPr>
        <p:blipFill rotWithShape="1">
          <a:blip r:embed="rId3">
            <a:alphaModFix/>
          </a:blip>
          <a:srcRect/>
          <a:stretch/>
        </p:blipFill>
        <p:spPr>
          <a:xfrm>
            <a:off x="8255799" y="20379"/>
            <a:ext cx="696034" cy="696034"/>
          </a:xfrm>
          <a:prstGeom prst="rect">
            <a:avLst/>
          </a:prstGeom>
          <a:noFill/>
          <a:ln>
            <a:noFill/>
          </a:ln>
        </p:spPr>
      </p:pic>
      <p:pic>
        <p:nvPicPr>
          <p:cNvPr id="174" name="Google Shape;174;p23"/>
          <p:cNvPicPr preferRelativeResize="0"/>
          <p:nvPr/>
        </p:nvPicPr>
        <p:blipFill rotWithShape="1">
          <a:blip r:embed="rId4">
            <a:alphaModFix/>
          </a:blip>
          <a:srcRect/>
          <a:stretch/>
        </p:blipFill>
        <p:spPr>
          <a:xfrm>
            <a:off x="311700" y="-88898"/>
            <a:ext cx="914588" cy="914588"/>
          </a:xfrm>
          <a:prstGeom prst="rect">
            <a:avLst/>
          </a:prstGeom>
          <a:noFill/>
          <a:ln>
            <a:noFill/>
          </a:ln>
        </p:spPr>
      </p:pic>
      <p:cxnSp>
        <p:nvCxnSpPr>
          <p:cNvPr id="176" name="Google Shape;176;p23"/>
          <p:cNvCxnSpPr/>
          <p:nvPr/>
        </p:nvCxnSpPr>
        <p:spPr>
          <a:xfrm>
            <a:off x="431525" y="1497025"/>
            <a:ext cx="2027700" cy="0"/>
          </a:xfrm>
          <a:prstGeom prst="straightConnector1">
            <a:avLst/>
          </a:prstGeom>
          <a:noFill/>
          <a:ln w="9525" cap="flat" cmpd="sng">
            <a:solidFill>
              <a:srgbClr val="D9D9D9"/>
            </a:solidFill>
            <a:prstDash val="solid"/>
            <a:round/>
            <a:headEnd type="none" w="med" len="med"/>
            <a:tailEnd type="none" w="med" len="med"/>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966124"/>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US" dirty="0"/>
              <a:t>Manipulation Elements</a:t>
            </a:r>
            <a:endParaRPr dirty="0"/>
          </a:p>
        </p:txBody>
      </p:sp>
      <p:sp>
        <p:nvSpPr>
          <p:cNvPr id="66" name="Google Shape;66;p14"/>
          <p:cNvSpPr txBox="1">
            <a:spLocks noGrp="1"/>
          </p:cNvSpPr>
          <p:nvPr>
            <p:ph type="body" idx="1"/>
          </p:nvPr>
        </p:nvSpPr>
        <p:spPr>
          <a:xfrm>
            <a:off x="311700" y="1477066"/>
            <a:ext cx="8520600" cy="3416400"/>
          </a:xfrm>
          <a:prstGeom prst="rect">
            <a:avLst/>
          </a:prstGeom>
          <a:noFill/>
          <a:ln>
            <a:noFill/>
          </a:ln>
        </p:spPr>
        <p:txBody>
          <a:bodyPr spcFirstLastPara="1" wrap="square" lIns="91425" tIns="91425" rIns="91425" bIns="91425" anchor="t" anchorCtr="0">
            <a:noAutofit/>
          </a:bodyPr>
          <a:lstStyle/>
          <a:p>
            <a:pPr marL="0" lvl="1" indent="-285750">
              <a:lnSpc>
                <a:spcPct val="100000"/>
              </a:lnSpc>
              <a:spcBef>
                <a:spcPts val="600"/>
              </a:spcBef>
              <a:spcAft>
                <a:spcPts val="600"/>
              </a:spcAft>
              <a:buFont typeface="Wingdings" panose="05000000000000000000" pitchFamily="2" charset="2"/>
              <a:buChar char="§"/>
            </a:pPr>
            <a:endParaRPr lang="en-US" dirty="0"/>
          </a:p>
          <a:p>
            <a:pPr marL="91440" indent="-285750">
              <a:lnSpc>
                <a:spcPct val="100000"/>
              </a:lnSpc>
              <a:buFont typeface="Wingdings" panose="05000000000000000000" pitchFamily="2" charset="2"/>
              <a:buChar char="§"/>
            </a:pPr>
            <a:r>
              <a:rPr lang="en-US" dirty="0"/>
              <a:t>Surface Elements</a:t>
            </a:r>
          </a:p>
          <a:p>
            <a:pPr marL="548640" lvl="1" indent="-285750">
              <a:lnSpc>
                <a:spcPct val="100000"/>
              </a:lnSpc>
              <a:buFont typeface="Wingdings" panose="05000000000000000000" pitchFamily="2" charset="2"/>
              <a:buChar char="§"/>
            </a:pPr>
            <a:r>
              <a:rPr lang="en-US" dirty="0"/>
              <a:t>Textures, Emissive, Specular etc.</a:t>
            </a:r>
          </a:p>
          <a:p>
            <a:pPr marL="548640" lvl="1" indent="-285750">
              <a:lnSpc>
                <a:spcPct val="100000"/>
              </a:lnSpc>
              <a:buFont typeface="Wingdings" panose="05000000000000000000" pitchFamily="2" charset="2"/>
              <a:buChar char="§"/>
            </a:pPr>
            <a:endParaRPr lang="en-US" dirty="0"/>
          </a:p>
          <a:p>
            <a:pPr marL="91440" indent="-285750">
              <a:lnSpc>
                <a:spcPct val="100000"/>
              </a:lnSpc>
              <a:buFont typeface="Wingdings" panose="05000000000000000000" pitchFamily="2" charset="2"/>
              <a:buChar char="§"/>
            </a:pPr>
            <a:r>
              <a:rPr lang="en-US" dirty="0"/>
              <a:t>UVs</a:t>
            </a:r>
          </a:p>
          <a:p>
            <a:pPr marL="548640" lvl="1" indent="-285750">
              <a:lnSpc>
                <a:spcPct val="100000"/>
              </a:lnSpc>
              <a:buFont typeface="Wingdings" panose="05000000000000000000" pitchFamily="2" charset="2"/>
              <a:buChar char="§"/>
            </a:pPr>
            <a:r>
              <a:rPr lang="en-US" dirty="0"/>
              <a:t>Scrolling, Scale, Twist</a:t>
            </a:r>
          </a:p>
          <a:p>
            <a:pPr marL="548640" lvl="1" indent="-285750">
              <a:lnSpc>
                <a:spcPct val="100000"/>
              </a:lnSpc>
              <a:buFont typeface="Wingdings" panose="05000000000000000000" pitchFamily="2" charset="2"/>
              <a:buChar char="§"/>
            </a:pPr>
            <a:endParaRPr lang="en-US" dirty="0"/>
          </a:p>
          <a:p>
            <a:pPr marL="91440" indent="-285750">
              <a:lnSpc>
                <a:spcPct val="100000"/>
              </a:lnSpc>
              <a:buFont typeface="Wingdings" panose="05000000000000000000" pitchFamily="2" charset="2"/>
              <a:buChar char="§"/>
            </a:pPr>
            <a:r>
              <a:rPr lang="en-US" dirty="0"/>
              <a:t>Object Position</a:t>
            </a:r>
          </a:p>
          <a:p>
            <a:pPr marL="548640" lvl="1" indent="-285750">
              <a:lnSpc>
                <a:spcPct val="100000"/>
              </a:lnSpc>
              <a:buFont typeface="Wingdings" panose="05000000000000000000" pitchFamily="2" charset="2"/>
              <a:buChar char="§"/>
            </a:pPr>
            <a:r>
              <a:rPr lang="en-US" dirty="0"/>
              <a:t>Vertex Position, Normal Vector, Camera Position</a:t>
            </a:r>
          </a:p>
        </p:txBody>
      </p:sp>
      <p:sp>
        <p:nvSpPr>
          <p:cNvPr id="67" name="Google Shape;67;p14"/>
          <p:cNvSpPr/>
          <p:nvPr/>
        </p:nvSpPr>
        <p:spPr>
          <a:xfrm>
            <a:off x="0" y="-14575"/>
            <a:ext cx="9144000" cy="765900"/>
          </a:xfrm>
          <a:prstGeom prst="rect">
            <a:avLst/>
          </a:prstGeom>
          <a:solidFill>
            <a:srgbClr val="44444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68" name="Google Shape;68;p14"/>
          <p:cNvPicPr preferRelativeResize="0"/>
          <p:nvPr/>
        </p:nvPicPr>
        <p:blipFill rotWithShape="1">
          <a:blip r:embed="rId3">
            <a:alphaModFix/>
          </a:blip>
          <a:srcRect/>
          <a:stretch/>
        </p:blipFill>
        <p:spPr>
          <a:xfrm>
            <a:off x="8255799" y="20379"/>
            <a:ext cx="696034" cy="696034"/>
          </a:xfrm>
          <a:prstGeom prst="rect">
            <a:avLst/>
          </a:prstGeom>
          <a:noFill/>
          <a:ln>
            <a:noFill/>
          </a:ln>
        </p:spPr>
      </p:pic>
      <p:pic>
        <p:nvPicPr>
          <p:cNvPr id="69" name="Google Shape;69;p14"/>
          <p:cNvPicPr preferRelativeResize="0"/>
          <p:nvPr/>
        </p:nvPicPr>
        <p:blipFill rotWithShape="1">
          <a:blip r:embed="rId4">
            <a:alphaModFix/>
          </a:blip>
          <a:srcRect/>
          <a:stretch/>
        </p:blipFill>
        <p:spPr>
          <a:xfrm>
            <a:off x="311700" y="-88898"/>
            <a:ext cx="914588" cy="91458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966124"/>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US" dirty="0"/>
              <a:t>Dissolve Effect Breakdown</a:t>
            </a:r>
            <a:endParaRPr dirty="0"/>
          </a:p>
        </p:txBody>
      </p:sp>
      <p:sp>
        <p:nvSpPr>
          <p:cNvPr id="66" name="Google Shape;66;p14"/>
          <p:cNvSpPr txBox="1">
            <a:spLocks noGrp="1"/>
          </p:cNvSpPr>
          <p:nvPr>
            <p:ph type="body" idx="1"/>
          </p:nvPr>
        </p:nvSpPr>
        <p:spPr>
          <a:xfrm>
            <a:off x="311700" y="1477066"/>
            <a:ext cx="8520600" cy="3416400"/>
          </a:xfrm>
          <a:prstGeom prst="rect">
            <a:avLst/>
          </a:prstGeom>
          <a:noFill/>
          <a:ln>
            <a:noFill/>
          </a:ln>
        </p:spPr>
        <p:txBody>
          <a:bodyPr spcFirstLastPara="1" wrap="square" lIns="91425" tIns="91425" rIns="91425" bIns="91425" anchor="t" anchorCtr="0">
            <a:noAutofit/>
          </a:bodyPr>
          <a:lstStyle/>
          <a:p>
            <a:pPr marL="0" lvl="1" indent="-285750">
              <a:lnSpc>
                <a:spcPct val="100000"/>
              </a:lnSpc>
              <a:spcBef>
                <a:spcPts val="600"/>
              </a:spcBef>
              <a:spcAft>
                <a:spcPts val="600"/>
              </a:spcAft>
              <a:buFont typeface="Wingdings" panose="05000000000000000000" pitchFamily="2" charset="2"/>
              <a:buChar char="§"/>
            </a:pPr>
            <a:r>
              <a:rPr lang="en-US" dirty="0"/>
              <a:t>Transparency based on Noise Texture</a:t>
            </a:r>
          </a:p>
          <a:p>
            <a:pPr marL="457200" lvl="2" indent="-285750">
              <a:lnSpc>
                <a:spcPct val="100000"/>
              </a:lnSpc>
              <a:spcBef>
                <a:spcPts val="600"/>
              </a:spcBef>
              <a:spcAft>
                <a:spcPts val="600"/>
              </a:spcAft>
              <a:buFont typeface="Wingdings" panose="05000000000000000000" pitchFamily="2" charset="2"/>
              <a:buChar char="§"/>
            </a:pPr>
            <a:r>
              <a:rPr lang="en-US" dirty="0"/>
              <a:t>Generate Noise Texture, Sample Noise Texture</a:t>
            </a:r>
          </a:p>
          <a:p>
            <a:pPr marL="0" lvl="1" indent="-285750">
              <a:lnSpc>
                <a:spcPct val="100000"/>
              </a:lnSpc>
              <a:spcBef>
                <a:spcPts val="600"/>
              </a:spcBef>
              <a:spcAft>
                <a:spcPts val="600"/>
              </a:spcAft>
              <a:buFont typeface="Wingdings" panose="05000000000000000000" pitchFamily="2" charset="2"/>
              <a:buChar char="§"/>
            </a:pPr>
            <a:r>
              <a:rPr lang="en-US" dirty="0"/>
              <a:t>Noise Edge Width</a:t>
            </a:r>
          </a:p>
          <a:p>
            <a:pPr marL="0" lvl="1" indent="-285750">
              <a:lnSpc>
                <a:spcPct val="100000"/>
              </a:lnSpc>
              <a:spcBef>
                <a:spcPts val="600"/>
              </a:spcBef>
              <a:spcAft>
                <a:spcPts val="600"/>
              </a:spcAft>
              <a:buFont typeface="Wingdings" panose="05000000000000000000" pitchFamily="2" charset="2"/>
              <a:buChar char="§"/>
            </a:pPr>
            <a:r>
              <a:rPr lang="en-US" dirty="0"/>
              <a:t>Noise Edge Color</a:t>
            </a:r>
          </a:p>
          <a:p>
            <a:pPr marL="0" lvl="1" indent="-285750">
              <a:lnSpc>
                <a:spcPct val="100000"/>
              </a:lnSpc>
              <a:spcBef>
                <a:spcPts val="600"/>
              </a:spcBef>
              <a:spcAft>
                <a:spcPts val="600"/>
              </a:spcAft>
              <a:buFont typeface="Wingdings" panose="05000000000000000000" pitchFamily="2" charset="2"/>
              <a:buChar char="§"/>
            </a:pPr>
            <a:r>
              <a:rPr lang="en-US" dirty="0"/>
              <a:t>Scrolling across the object</a:t>
            </a:r>
          </a:p>
          <a:p>
            <a:pPr marL="0" lvl="1" indent="-285750">
              <a:lnSpc>
                <a:spcPct val="100000"/>
              </a:lnSpc>
              <a:spcBef>
                <a:spcPts val="600"/>
              </a:spcBef>
              <a:spcAft>
                <a:spcPts val="600"/>
              </a:spcAft>
              <a:buFont typeface="Wingdings" panose="05000000000000000000" pitchFamily="2" charset="2"/>
              <a:buChar char="§"/>
            </a:pPr>
            <a:r>
              <a:rPr lang="en-US" dirty="0"/>
              <a:t>Dissolve based on the Y of the Object</a:t>
            </a:r>
          </a:p>
        </p:txBody>
      </p:sp>
      <p:sp>
        <p:nvSpPr>
          <p:cNvPr id="67" name="Google Shape;67;p14"/>
          <p:cNvSpPr/>
          <p:nvPr/>
        </p:nvSpPr>
        <p:spPr>
          <a:xfrm>
            <a:off x="0" y="-14575"/>
            <a:ext cx="9144000" cy="765900"/>
          </a:xfrm>
          <a:prstGeom prst="rect">
            <a:avLst/>
          </a:prstGeom>
          <a:solidFill>
            <a:srgbClr val="44444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68" name="Google Shape;68;p14"/>
          <p:cNvPicPr preferRelativeResize="0"/>
          <p:nvPr/>
        </p:nvPicPr>
        <p:blipFill rotWithShape="1">
          <a:blip r:embed="rId5">
            <a:alphaModFix/>
          </a:blip>
          <a:srcRect/>
          <a:stretch/>
        </p:blipFill>
        <p:spPr>
          <a:xfrm>
            <a:off x="8255799" y="20379"/>
            <a:ext cx="696034" cy="696034"/>
          </a:xfrm>
          <a:prstGeom prst="rect">
            <a:avLst/>
          </a:prstGeom>
          <a:noFill/>
          <a:ln>
            <a:noFill/>
          </a:ln>
        </p:spPr>
      </p:pic>
      <p:pic>
        <p:nvPicPr>
          <p:cNvPr id="69" name="Google Shape;69;p14"/>
          <p:cNvPicPr preferRelativeResize="0"/>
          <p:nvPr/>
        </p:nvPicPr>
        <p:blipFill rotWithShape="1">
          <a:blip r:embed="rId6">
            <a:alphaModFix/>
          </a:blip>
          <a:srcRect/>
          <a:stretch/>
        </p:blipFill>
        <p:spPr>
          <a:xfrm>
            <a:off x="311700" y="-88898"/>
            <a:ext cx="914588" cy="914588"/>
          </a:xfrm>
          <a:prstGeom prst="rect">
            <a:avLst/>
          </a:prstGeom>
          <a:noFill/>
          <a:ln>
            <a:noFill/>
          </a:ln>
        </p:spPr>
      </p:pic>
      <p:pic>
        <p:nvPicPr>
          <p:cNvPr id="2" name="EPnZt4GWAAAy6n9">
            <a:hlinkClick r:id="" action="ppaction://media"/>
            <a:extLst>
              <a:ext uri="{FF2B5EF4-FFF2-40B4-BE49-F238E27FC236}">
                <a16:creationId xmlns:a16="http://schemas.microsoft.com/office/drawing/2014/main" id="{9769B2EC-0652-42F8-B6A9-DF9CD76168B8}"/>
              </a:ext>
            </a:extLst>
          </p:cNvPr>
          <p:cNvPicPr>
            <a:picLocks noChangeAspect="1"/>
          </p:cNvPicPr>
          <p:nvPr>
            <a:videoFile r:link="rId2"/>
            <p:extLst>
              <p:ext uri="{DAA4B4D4-6D71-4841-9C94-3DE7FCFB9230}">
                <p14:media xmlns:p14="http://schemas.microsoft.com/office/powerpoint/2010/main" r:embed="rId1"/>
              </p:ext>
            </p:extLst>
          </p:nvPr>
        </p:nvPicPr>
        <p:blipFill>
          <a:blip r:embed="rId7"/>
          <a:stretch>
            <a:fillRect/>
          </a:stretch>
        </p:blipFill>
        <p:spPr>
          <a:xfrm>
            <a:off x="4803341" y="1949320"/>
            <a:ext cx="3800475" cy="2533650"/>
          </a:xfrm>
          <a:prstGeom prst="rect">
            <a:avLst/>
          </a:prstGeom>
        </p:spPr>
      </p:pic>
    </p:spTree>
    <p:extLst>
      <p:ext uri="{BB962C8B-B14F-4D97-AF65-F5344CB8AC3E}">
        <p14:creationId xmlns:p14="http://schemas.microsoft.com/office/powerpoint/2010/main" val="1734340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3740"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966124"/>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US" dirty="0"/>
              <a:t>Dissolve Noise Texture</a:t>
            </a:r>
            <a:endParaRPr dirty="0"/>
          </a:p>
        </p:txBody>
      </p:sp>
      <p:sp>
        <p:nvSpPr>
          <p:cNvPr id="66" name="Google Shape;66;p14"/>
          <p:cNvSpPr txBox="1">
            <a:spLocks noGrp="1"/>
          </p:cNvSpPr>
          <p:nvPr>
            <p:ph type="body" idx="1"/>
          </p:nvPr>
        </p:nvSpPr>
        <p:spPr>
          <a:xfrm>
            <a:off x="311700" y="1477066"/>
            <a:ext cx="4536525" cy="3416400"/>
          </a:xfrm>
          <a:prstGeom prst="rect">
            <a:avLst/>
          </a:prstGeom>
          <a:noFill/>
          <a:ln>
            <a:noFill/>
          </a:ln>
        </p:spPr>
        <p:txBody>
          <a:bodyPr spcFirstLastPara="1" wrap="square" lIns="91425" tIns="91425" rIns="91425" bIns="91425" anchor="t" anchorCtr="0">
            <a:noAutofit/>
          </a:bodyPr>
          <a:lstStyle/>
          <a:p>
            <a:pPr marL="0" lvl="1" indent="-285750">
              <a:lnSpc>
                <a:spcPct val="100000"/>
              </a:lnSpc>
              <a:spcBef>
                <a:spcPts val="600"/>
              </a:spcBef>
              <a:spcAft>
                <a:spcPts val="600"/>
              </a:spcAft>
              <a:buFont typeface="Wingdings" panose="05000000000000000000" pitchFamily="2" charset="2"/>
              <a:buChar char="§"/>
            </a:pPr>
            <a:r>
              <a:rPr lang="en-US" dirty="0"/>
              <a:t>We can use the node Simple Noise or Gradient Noise to generate the Noise Texture for the Dissolve Effect.</a:t>
            </a:r>
          </a:p>
          <a:p>
            <a:pPr marL="457200" lvl="2" indent="-285750">
              <a:lnSpc>
                <a:spcPct val="100000"/>
              </a:lnSpc>
              <a:spcBef>
                <a:spcPts val="600"/>
              </a:spcBef>
              <a:spcAft>
                <a:spcPts val="600"/>
              </a:spcAft>
              <a:buFont typeface="Wingdings" panose="05000000000000000000" pitchFamily="2" charset="2"/>
              <a:buChar char="§"/>
            </a:pPr>
            <a:r>
              <a:rPr lang="en-US" dirty="0"/>
              <a:t>For performance reason we can use a noise texture and sample it. [Mobile]</a:t>
            </a:r>
          </a:p>
          <a:p>
            <a:pPr marL="0" lvl="1" indent="-285750">
              <a:lnSpc>
                <a:spcPct val="100000"/>
              </a:lnSpc>
              <a:spcBef>
                <a:spcPts val="600"/>
              </a:spcBef>
              <a:spcAft>
                <a:spcPts val="600"/>
              </a:spcAft>
              <a:buFont typeface="Wingdings" panose="05000000000000000000" pitchFamily="2" charset="2"/>
              <a:buChar char="§"/>
            </a:pPr>
            <a:r>
              <a:rPr lang="en-US" dirty="0"/>
              <a:t>The noise texture generates values between 0-1. Because we want to have parts of the object either opaque or full transparent we want the values to be 0 or 1.</a:t>
            </a:r>
          </a:p>
          <a:p>
            <a:pPr marL="0" lvl="1" indent="-285750">
              <a:lnSpc>
                <a:spcPct val="100000"/>
              </a:lnSpc>
              <a:spcBef>
                <a:spcPts val="600"/>
              </a:spcBef>
              <a:spcAft>
                <a:spcPts val="600"/>
              </a:spcAft>
              <a:buFont typeface="Wingdings" panose="05000000000000000000" pitchFamily="2" charset="2"/>
              <a:buChar char="§"/>
            </a:pPr>
            <a:r>
              <a:rPr lang="en-US" dirty="0"/>
              <a:t>The Step node based on a value pushes the values to 0 or 1 based if they are bigger or smaller to a specific amount. In our situation it is based on the Dissolve Amount</a:t>
            </a:r>
          </a:p>
        </p:txBody>
      </p:sp>
      <p:sp>
        <p:nvSpPr>
          <p:cNvPr id="67" name="Google Shape;67;p14"/>
          <p:cNvSpPr/>
          <p:nvPr/>
        </p:nvSpPr>
        <p:spPr>
          <a:xfrm>
            <a:off x="0" y="-14575"/>
            <a:ext cx="9144000" cy="765900"/>
          </a:xfrm>
          <a:prstGeom prst="rect">
            <a:avLst/>
          </a:prstGeom>
          <a:solidFill>
            <a:srgbClr val="44444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68" name="Google Shape;68;p14"/>
          <p:cNvPicPr preferRelativeResize="0"/>
          <p:nvPr/>
        </p:nvPicPr>
        <p:blipFill rotWithShape="1">
          <a:blip r:embed="rId3">
            <a:alphaModFix/>
          </a:blip>
          <a:srcRect/>
          <a:stretch/>
        </p:blipFill>
        <p:spPr>
          <a:xfrm>
            <a:off x="8255799" y="20379"/>
            <a:ext cx="696034" cy="696034"/>
          </a:xfrm>
          <a:prstGeom prst="rect">
            <a:avLst/>
          </a:prstGeom>
          <a:noFill/>
          <a:ln>
            <a:noFill/>
          </a:ln>
        </p:spPr>
      </p:pic>
      <p:pic>
        <p:nvPicPr>
          <p:cNvPr id="69" name="Google Shape;69;p14"/>
          <p:cNvPicPr preferRelativeResize="0"/>
          <p:nvPr/>
        </p:nvPicPr>
        <p:blipFill rotWithShape="1">
          <a:blip r:embed="rId4">
            <a:alphaModFix/>
          </a:blip>
          <a:srcRect/>
          <a:stretch/>
        </p:blipFill>
        <p:spPr>
          <a:xfrm>
            <a:off x="311700" y="-88898"/>
            <a:ext cx="914588" cy="914588"/>
          </a:xfrm>
          <a:prstGeom prst="rect">
            <a:avLst/>
          </a:prstGeom>
          <a:noFill/>
          <a:ln>
            <a:noFill/>
          </a:ln>
        </p:spPr>
      </p:pic>
      <p:pic>
        <p:nvPicPr>
          <p:cNvPr id="4" name="Picture 3">
            <a:extLst>
              <a:ext uri="{FF2B5EF4-FFF2-40B4-BE49-F238E27FC236}">
                <a16:creationId xmlns:a16="http://schemas.microsoft.com/office/drawing/2014/main" id="{8EDD2881-0015-4E71-A724-3ACB3BF721D9}"/>
              </a:ext>
            </a:extLst>
          </p:cNvPr>
          <p:cNvPicPr>
            <a:picLocks noChangeAspect="1"/>
          </p:cNvPicPr>
          <p:nvPr/>
        </p:nvPicPr>
        <p:blipFill rotWithShape="1">
          <a:blip r:embed="rId5"/>
          <a:srcRect l="7499" t="10243" r="11751" b="8049"/>
          <a:stretch/>
        </p:blipFill>
        <p:spPr>
          <a:xfrm>
            <a:off x="4638674" y="2073145"/>
            <a:ext cx="3929253" cy="2286000"/>
          </a:xfrm>
          <a:prstGeom prst="rect">
            <a:avLst/>
          </a:prstGeom>
        </p:spPr>
      </p:pic>
    </p:spTree>
    <p:extLst>
      <p:ext uri="{BB962C8B-B14F-4D97-AF65-F5344CB8AC3E}">
        <p14:creationId xmlns:p14="http://schemas.microsoft.com/office/powerpoint/2010/main" val="30344250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966124"/>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US" dirty="0"/>
              <a:t>Edge Width</a:t>
            </a:r>
            <a:endParaRPr dirty="0"/>
          </a:p>
        </p:txBody>
      </p:sp>
      <p:sp>
        <p:nvSpPr>
          <p:cNvPr id="66" name="Google Shape;66;p14"/>
          <p:cNvSpPr txBox="1">
            <a:spLocks noGrp="1"/>
          </p:cNvSpPr>
          <p:nvPr>
            <p:ph type="body" idx="1"/>
          </p:nvPr>
        </p:nvSpPr>
        <p:spPr>
          <a:xfrm>
            <a:off x="311700" y="1477066"/>
            <a:ext cx="4536525" cy="3416400"/>
          </a:xfrm>
          <a:prstGeom prst="rect">
            <a:avLst/>
          </a:prstGeom>
          <a:noFill/>
          <a:ln>
            <a:noFill/>
          </a:ln>
        </p:spPr>
        <p:txBody>
          <a:bodyPr spcFirstLastPara="1" wrap="square" lIns="91425" tIns="91425" rIns="91425" bIns="91425" anchor="t" anchorCtr="0">
            <a:noAutofit/>
          </a:bodyPr>
          <a:lstStyle/>
          <a:p>
            <a:pPr marL="0" lvl="1" indent="-285750">
              <a:lnSpc>
                <a:spcPct val="100000"/>
              </a:lnSpc>
              <a:spcBef>
                <a:spcPts val="600"/>
              </a:spcBef>
              <a:spcAft>
                <a:spcPts val="600"/>
              </a:spcAft>
              <a:buFont typeface="Wingdings" panose="05000000000000000000" pitchFamily="2" charset="2"/>
              <a:buChar char="§"/>
            </a:pPr>
            <a:r>
              <a:rPr lang="en-US" dirty="0"/>
              <a:t>In order to create an edge at the end of our dissolve effect we need to create a space that we can control the width and apply color.</a:t>
            </a:r>
          </a:p>
          <a:p>
            <a:pPr marL="0" lvl="1" indent="-285750">
              <a:lnSpc>
                <a:spcPct val="100000"/>
              </a:lnSpc>
              <a:spcBef>
                <a:spcPts val="600"/>
              </a:spcBef>
              <a:spcAft>
                <a:spcPts val="600"/>
              </a:spcAft>
              <a:buFont typeface="Wingdings" panose="05000000000000000000" pitchFamily="2" charset="2"/>
              <a:buChar char="§"/>
            </a:pPr>
            <a:r>
              <a:rPr lang="en-US" dirty="0"/>
              <a:t>For this reason we will create a smaller version of our dissolve texture and we will subtract it from the bigger version. The result of the subtract will be the difference which means the edge width space that we wanted</a:t>
            </a:r>
          </a:p>
          <a:p>
            <a:pPr marL="0" lvl="1" indent="-285750">
              <a:lnSpc>
                <a:spcPct val="100000"/>
              </a:lnSpc>
              <a:spcBef>
                <a:spcPts val="600"/>
              </a:spcBef>
              <a:spcAft>
                <a:spcPts val="600"/>
              </a:spcAft>
              <a:buFont typeface="Wingdings" panose="05000000000000000000" pitchFamily="2" charset="2"/>
              <a:buChar char="§"/>
            </a:pPr>
            <a:r>
              <a:rPr lang="en-US" dirty="0"/>
              <a:t>To create a smaller version of the dissolve texture we will have to use again the Step Node and for the Edge input we will use the </a:t>
            </a:r>
            <a:r>
              <a:rPr lang="en-US" dirty="0" err="1"/>
              <a:t>DissolveAmount</a:t>
            </a:r>
            <a:r>
              <a:rPr lang="en-US" dirty="0"/>
              <a:t> property but we will add a really small number. (0.05)</a:t>
            </a:r>
          </a:p>
          <a:p>
            <a:pPr marL="0" lvl="1" indent="-285750">
              <a:lnSpc>
                <a:spcPct val="100000"/>
              </a:lnSpc>
              <a:spcBef>
                <a:spcPts val="600"/>
              </a:spcBef>
              <a:spcAft>
                <a:spcPts val="600"/>
              </a:spcAft>
              <a:buFont typeface="Wingdings" panose="05000000000000000000" pitchFamily="2" charset="2"/>
              <a:buChar char="§"/>
            </a:pPr>
            <a:endParaRPr lang="en-US" dirty="0"/>
          </a:p>
        </p:txBody>
      </p:sp>
      <p:sp>
        <p:nvSpPr>
          <p:cNvPr id="67" name="Google Shape;67;p14"/>
          <p:cNvSpPr/>
          <p:nvPr/>
        </p:nvSpPr>
        <p:spPr>
          <a:xfrm>
            <a:off x="0" y="-14575"/>
            <a:ext cx="9144000" cy="765900"/>
          </a:xfrm>
          <a:prstGeom prst="rect">
            <a:avLst/>
          </a:prstGeom>
          <a:solidFill>
            <a:srgbClr val="44444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68" name="Google Shape;68;p14"/>
          <p:cNvPicPr preferRelativeResize="0"/>
          <p:nvPr/>
        </p:nvPicPr>
        <p:blipFill rotWithShape="1">
          <a:blip r:embed="rId3">
            <a:alphaModFix/>
          </a:blip>
          <a:srcRect/>
          <a:stretch/>
        </p:blipFill>
        <p:spPr>
          <a:xfrm>
            <a:off x="8255799" y="20379"/>
            <a:ext cx="696034" cy="696034"/>
          </a:xfrm>
          <a:prstGeom prst="rect">
            <a:avLst/>
          </a:prstGeom>
          <a:noFill/>
          <a:ln>
            <a:noFill/>
          </a:ln>
        </p:spPr>
      </p:pic>
      <p:pic>
        <p:nvPicPr>
          <p:cNvPr id="69" name="Google Shape;69;p14"/>
          <p:cNvPicPr preferRelativeResize="0"/>
          <p:nvPr/>
        </p:nvPicPr>
        <p:blipFill rotWithShape="1">
          <a:blip r:embed="rId4">
            <a:alphaModFix/>
          </a:blip>
          <a:srcRect/>
          <a:stretch/>
        </p:blipFill>
        <p:spPr>
          <a:xfrm>
            <a:off x="311700" y="-88898"/>
            <a:ext cx="914588" cy="914588"/>
          </a:xfrm>
          <a:prstGeom prst="rect">
            <a:avLst/>
          </a:prstGeom>
          <a:noFill/>
          <a:ln>
            <a:noFill/>
          </a:ln>
        </p:spPr>
      </p:pic>
      <p:pic>
        <p:nvPicPr>
          <p:cNvPr id="3" name="Picture 2">
            <a:extLst>
              <a:ext uri="{FF2B5EF4-FFF2-40B4-BE49-F238E27FC236}">
                <a16:creationId xmlns:a16="http://schemas.microsoft.com/office/drawing/2014/main" id="{AD176808-923D-46CC-83F2-3EF2FA604628}"/>
              </a:ext>
            </a:extLst>
          </p:cNvPr>
          <p:cNvPicPr>
            <a:picLocks noChangeAspect="1"/>
          </p:cNvPicPr>
          <p:nvPr/>
        </p:nvPicPr>
        <p:blipFill>
          <a:blip r:embed="rId5"/>
          <a:stretch>
            <a:fillRect/>
          </a:stretch>
        </p:blipFill>
        <p:spPr>
          <a:xfrm>
            <a:off x="4848225" y="1463775"/>
            <a:ext cx="4134190" cy="3659346"/>
          </a:xfrm>
          <a:prstGeom prst="rect">
            <a:avLst/>
          </a:prstGeom>
        </p:spPr>
      </p:pic>
    </p:spTree>
    <p:extLst>
      <p:ext uri="{BB962C8B-B14F-4D97-AF65-F5344CB8AC3E}">
        <p14:creationId xmlns:p14="http://schemas.microsoft.com/office/powerpoint/2010/main" val="30818141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966124"/>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US" dirty="0"/>
              <a:t>Edge Color</a:t>
            </a:r>
            <a:endParaRPr dirty="0"/>
          </a:p>
        </p:txBody>
      </p:sp>
      <p:sp>
        <p:nvSpPr>
          <p:cNvPr id="66" name="Google Shape;66;p14"/>
          <p:cNvSpPr txBox="1">
            <a:spLocks noGrp="1"/>
          </p:cNvSpPr>
          <p:nvPr>
            <p:ph type="body" idx="1"/>
          </p:nvPr>
        </p:nvSpPr>
        <p:spPr>
          <a:xfrm>
            <a:off x="311700" y="1477066"/>
            <a:ext cx="4536525" cy="3416400"/>
          </a:xfrm>
          <a:prstGeom prst="rect">
            <a:avLst/>
          </a:prstGeom>
          <a:noFill/>
          <a:ln>
            <a:noFill/>
          </a:ln>
        </p:spPr>
        <p:txBody>
          <a:bodyPr spcFirstLastPara="1" wrap="square" lIns="91425" tIns="91425" rIns="91425" bIns="91425" anchor="t" anchorCtr="0">
            <a:noAutofit/>
          </a:bodyPr>
          <a:lstStyle/>
          <a:p>
            <a:pPr marL="0" lvl="1" indent="-285750">
              <a:lnSpc>
                <a:spcPct val="100000"/>
              </a:lnSpc>
              <a:spcBef>
                <a:spcPts val="600"/>
              </a:spcBef>
              <a:spcAft>
                <a:spcPts val="600"/>
              </a:spcAft>
              <a:buFont typeface="Wingdings" panose="05000000000000000000" pitchFamily="2" charset="2"/>
              <a:buChar char="§"/>
            </a:pPr>
            <a:r>
              <a:rPr lang="en-US" dirty="0"/>
              <a:t>For the Edge Color we will have to multiply the result of the subtract with a color property.</a:t>
            </a:r>
          </a:p>
          <a:p>
            <a:pPr marL="0" lvl="1" indent="-285750">
              <a:lnSpc>
                <a:spcPct val="100000"/>
              </a:lnSpc>
              <a:spcBef>
                <a:spcPts val="600"/>
              </a:spcBef>
              <a:spcAft>
                <a:spcPts val="600"/>
              </a:spcAft>
              <a:buFont typeface="Wingdings" panose="05000000000000000000" pitchFamily="2" charset="2"/>
              <a:buChar char="§"/>
            </a:pPr>
            <a:r>
              <a:rPr lang="en-US" dirty="0"/>
              <a:t>If we use a PBR graph we can connect the multiply result to the emissive input.</a:t>
            </a:r>
          </a:p>
          <a:p>
            <a:pPr marL="457200" lvl="2" indent="-285750">
              <a:lnSpc>
                <a:spcPct val="100000"/>
              </a:lnSpc>
              <a:spcBef>
                <a:spcPts val="600"/>
              </a:spcBef>
              <a:spcAft>
                <a:spcPts val="600"/>
              </a:spcAft>
              <a:buFont typeface="Wingdings" panose="05000000000000000000" pitchFamily="2" charset="2"/>
              <a:buChar char="§"/>
            </a:pPr>
            <a:r>
              <a:rPr lang="en-US" dirty="0"/>
              <a:t>For the glowing effect we will have to use a bloom post process in Camera. </a:t>
            </a:r>
          </a:p>
          <a:p>
            <a:pPr marL="457200" lvl="2" indent="-285750">
              <a:lnSpc>
                <a:spcPct val="100000"/>
              </a:lnSpc>
              <a:spcBef>
                <a:spcPts val="600"/>
              </a:spcBef>
              <a:spcAft>
                <a:spcPts val="600"/>
              </a:spcAft>
              <a:buFont typeface="Wingdings" panose="05000000000000000000" pitchFamily="2" charset="2"/>
              <a:buChar char="§"/>
            </a:pPr>
            <a:r>
              <a:rPr lang="en-US" dirty="0"/>
              <a:t>Also, in the color node use the HDR mode and increase a bit the intensity</a:t>
            </a:r>
          </a:p>
          <a:p>
            <a:pPr marL="0" lvl="1" indent="-285750">
              <a:lnSpc>
                <a:spcPct val="100000"/>
              </a:lnSpc>
              <a:spcBef>
                <a:spcPts val="600"/>
              </a:spcBef>
              <a:spcAft>
                <a:spcPts val="600"/>
              </a:spcAft>
              <a:buFont typeface="Wingdings" panose="05000000000000000000" pitchFamily="2" charset="2"/>
              <a:buChar char="§"/>
            </a:pPr>
            <a:r>
              <a:rPr lang="en-US" dirty="0"/>
              <a:t>However if we use an Unlit Master node, since it only has a Color input, we must use a Lerp node in order to interpolate between the texture and the dissolve.</a:t>
            </a:r>
          </a:p>
          <a:p>
            <a:pPr marL="0" lvl="1" indent="-285750">
              <a:lnSpc>
                <a:spcPct val="100000"/>
              </a:lnSpc>
              <a:spcBef>
                <a:spcPts val="600"/>
              </a:spcBef>
              <a:spcAft>
                <a:spcPts val="600"/>
              </a:spcAft>
              <a:buFont typeface="Wingdings" panose="05000000000000000000" pitchFamily="2" charset="2"/>
              <a:buChar char="§"/>
            </a:pPr>
            <a:endParaRPr lang="en-US" dirty="0"/>
          </a:p>
        </p:txBody>
      </p:sp>
      <p:sp>
        <p:nvSpPr>
          <p:cNvPr id="67" name="Google Shape;67;p14"/>
          <p:cNvSpPr/>
          <p:nvPr/>
        </p:nvSpPr>
        <p:spPr>
          <a:xfrm>
            <a:off x="0" y="-14575"/>
            <a:ext cx="9144000" cy="765900"/>
          </a:xfrm>
          <a:prstGeom prst="rect">
            <a:avLst/>
          </a:prstGeom>
          <a:solidFill>
            <a:srgbClr val="44444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68" name="Google Shape;68;p14"/>
          <p:cNvPicPr preferRelativeResize="0"/>
          <p:nvPr/>
        </p:nvPicPr>
        <p:blipFill rotWithShape="1">
          <a:blip r:embed="rId3">
            <a:alphaModFix/>
          </a:blip>
          <a:srcRect/>
          <a:stretch/>
        </p:blipFill>
        <p:spPr>
          <a:xfrm>
            <a:off x="8255799" y="20379"/>
            <a:ext cx="696034" cy="696034"/>
          </a:xfrm>
          <a:prstGeom prst="rect">
            <a:avLst/>
          </a:prstGeom>
          <a:noFill/>
          <a:ln>
            <a:noFill/>
          </a:ln>
        </p:spPr>
      </p:pic>
      <p:pic>
        <p:nvPicPr>
          <p:cNvPr id="69" name="Google Shape;69;p14"/>
          <p:cNvPicPr preferRelativeResize="0"/>
          <p:nvPr/>
        </p:nvPicPr>
        <p:blipFill rotWithShape="1">
          <a:blip r:embed="rId4">
            <a:alphaModFix/>
          </a:blip>
          <a:srcRect/>
          <a:stretch/>
        </p:blipFill>
        <p:spPr>
          <a:xfrm>
            <a:off x="311700" y="-88898"/>
            <a:ext cx="914588" cy="914588"/>
          </a:xfrm>
          <a:prstGeom prst="rect">
            <a:avLst/>
          </a:prstGeom>
          <a:noFill/>
          <a:ln>
            <a:noFill/>
          </a:ln>
        </p:spPr>
      </p:pic>
      <p:pic>
        <p:nvPicPr>
          <p:cNvPr id="6" name="Picture 5">
            <a:extLst>
              <a:ext uri="{FF2B5EF4-FFF2-40B4-BE49-F238E27FC236}">
                <a16:creationId xmlns:a16="http://schemas.microsoft.com/office/drawing/2014/main" id="{F18E5D9E-747A-4BC6-916E-33219063466E}"/>
              </a:ext>
            </a:extLst>
          </p:cNvPr>
          <p:cNvPicPr>
            <a:picLocks noChangeAspect="1"/>
          </p:cNvPicPr>
          <p:nvPr/>
        </p:nvPicPr>
        <p:blipFill>
          <a:blip r:embed="rId5"/>
          <a:stretch>
            <a:fillRect/>
          </a:stretch>
        </p:blipFill>
        <p:spPr>
          <a:xfrm>
            <a:off x="5411364" y="1538824"/>
            <a:ext cx="3420936" cy="3416400"/>
          </a:xfrm>
          <a:prstGeom prst="rect">
            <a:avLst/>
          </a:prstGeom>
        </p:spPr>
      </p:pic>
    </p:spTree>
    <p:extLst>
      <p:ext uri="{BB962C8B-B14F-4D97-AF65-F5344CB8AC3E}">
        <p14:creationId xmlns:p14="http://schemas.microsoft.com/office/powerpoint/2010/main" val="35501988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966124"/>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US" dirty="0"/>
              <a:t>Dissolve Based Transparency</a:t>
            </a:r>
            <a:endParaRPr dirty="0"/>
          </a:p>
        </p:txBody>
      </p:sp>
      <p:sp>
        <p:nvSpPr>
          <p:cNvPr id="66" name="Google Shape;66;p14"/>
          <p:cNvSpPr txBox="1">
            <a:spLocks noGrp="1"/>
          </p:cNvSpPr>
          <p:nvPr>
            <p:ph type="body" idx="1"/>
          </p:nvPr>
        </p:nvSpPr>
        <p:spPr>
          <a:xfrm>
            <a:off x="311700" y="1477066"/>
            <a:ext cx="4536525" cy="3416400"/>
          </a:xfrm>
          <a:prstGeom prst="rect">
            <a:avLst/>
          </a:prstGeom>
          <a:noFill/>
          <a:ln>
            <a:noFill/>
          </a:ln>
        </p:spPr>
        <p:txBody>
          <a:bodyPr spcFirstLastPara="1" wrap="square" lIns="91425" tIns="91425" rIns="91425" bIns="91425" anchor="t" anchorCtr="0">
            <a:noAutofit/>
          </a:bodyPr>
          <a:lstStyle/>
          <a:p>
            <a:pPr marL="0" lvl="1" indent="-285750">
              <a:lnSpc>
                <a:spcPct val="100000"/>
              </a:lnSpc>
              <a:spcBef>
                <a:spcPts val="600"/>
              </a:spcBef>
              <a:spcAft>
                <a:spcPts val="600"/>
              </a:spcAft>
              <a:buFont typeface="Wingdings" panose="05000000000000000000" pitchFamily="2" charset="2"/>
              <a:buChar char="§"/>
            </a:pPr>
            <a:r>
              <a:rPr lang="en-US" dirty="0"/>
              <a:t>To create the transparency effect based on our dissolve we must multiply the result of the step node with the small edge amount with the Alpha component of our main texture.</a:t>
            </a:r>
          </a:p>
          <a:p>
            <a:pPr marL="0" lvl="1" indent="-285750">
              <a:lnSpc>
                <a:spcPct val="100000"/>
              </a:lnSpc>
              <a:spcBef>
                <a:spcPts val="600"/>
              </a:spcBef>
              <a:spcAft>
                <a:spcPts val="600"/>
              </a:spcAft>
              <a:buFont typeface="Wingdings" panose="05000000000000000000" pitchFamily="2" charset="2"/>
              <a:buChar char="§"/>
            </a:pPr>
            <a:r>
              <a:rPr lang="en-US" dirty="0"/>
              <a:t>We will insert the result of the multiplication to the Alpha input of the Master node.</a:t>
            </a:r>
          </a:p>
          <a:p>
            <a:pPr marL="0" lvl="1" indent="-285750">
              <a:lnSpc>
                <a:spcPct val="100000"/>
              </a:lnSpc>
              <a:spcBef>
                <a:spcPts val="600"/>
              </a:spcBef>
              <a:spcAft>
                <a:spcPts val="600"/>
              </a:spcAft>
              <a:buFont typeface="Wingdings" panose="05000000000000000000" pitchFamily="2" charset="2"/>
              <a:buChar char="§"/>
            </a:pPr>
            <a:endParaRPr lang="en-US" dirty="0"/>
          </a:p>
        </p:txBody>
      </p:sp>
      <p:sp>
        <p:nvSpPr>
          <p:cNvPr id="67" name="Google Shape;67;p14"/>
          <p:cNvSpPr/>
          <p:nvPr/>
        </p:nvSpPr>
        <p:spPr>
          <a:xfrm>
            <a:off x="0" y="-14575"/>
            <a:ext cx="9144000" cy="765900"/>
          </a:xfrm>
          <a:prstGeom prst="rect">
            <a:avLst/>
          </a:prstGeom>
          <a:solidFill>
            <a:srgbClr val="44444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68" name="Google Shape;68;p14"/>
          <p:cNvPicPr preferRelativeResize="0"/>
          <p:nvPr/>
        </p:nvPicPr>
        <p:blipFill rotWithShape="1">
          <a:blip r:embed="rId3">
            <a:alphaModFix/>
          </a:blip>
          <a:srcRect/>
          <a:stretch/>
        </p:blipFill>
        <p:spPr>
          <a:xfrm>
            <a:off x="8255799" y="20379"/>
            <a:ext cx="696034" cy="696034"/>
          </a:xfrm>
          <a:prstGeom prst="rect">
            <a:avLst/>
          </a:prstGeom>
          <a:noFill/>
          <a:ln>
            <a:noFill/>
          </a:ln>
        </p:spPr>
      </p:pic>
      <p:pic>
        <p:nvPicPr>
          <p:cNvPr id="69" name="Google Shape;69;p14"/>
          <p:cNvPicPr preferRelativeResize="0"/>
          <p:nvPr/>
        </p:nvPicPr>
        <p:blipFill rotWithShape="1">
          <a:blip r:embed="rId4">
            <a:alphaModFix/>
          </a:blip>
          <a:srcRect/>
          <a:stretch/>
        </p:blipFill>
        <p:spPr>
          <a:xfrm>
            <a:off x="311700" y="-88898"/>
            <a:ext cx="914588" cy="914588"/>
          </a:xfrm>
          <a:prstGeom prst="rect">
            <a:avLst/>
          </a:prstGeom>
          <a:noFill/>
          <a:ln>
            <a:noFill/>
          </a:ln>
        </p:spPr>
      </p:pic>
      <p:pic>
        <p:nvPicPr>
          <p:cNvPr id="3" name="Picture 2">
            <a:extLst>
              <a:ext uri="{FF2B5EF4-FFF2-40B4-BE49-F238E27FC236}">
                <a16:creationId xmlns:a16="http://schemas.microsoft.com/office/drawing/2014/main" id="{EC35D331-E093-470D-85F9-FD922918DD7F}"/>
              </a:ext>
            </a:extLst>
          </p:cNvPr>
          <p:cNvPicPr>
            <a:picLocks noChangeAspect="1"/>
          </p:cNvPicPr>
          <p:nvPr/>
        </p:nvPicPr>
        <p:blipFill>
          <a:blip r:embed="rId5"/>
          <a:stretch>
            <a:fillRect/>
          </a:stretch>
        </p:blipFill>
        <p:spPr>
          <a:xfrm>
            <a:off x="4676132" y="1633538"/>
            <a:ext cx="4467868" cy="2943225"/>
          </a:xfrm>
          <a:prstGeom prst="rect">
            <a:avLst/>
          </a:prstGeom>
        </p:spPr>
      </p:pic>
    </p:spTree>
    <p:extLst>
      <p:ext uri="{BB962C8B-B14F-4D97-AF65-F5344CB8AC3E}">
        <p14:creationId xmlns:p14="http://schemas.microsoft.com/office/powerpoint/2010/main" val="25959953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966124"/>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US" dirty="0"/>
              <a:t>Dissolve Based on Height</a:t>
            </a:r>
            <a:endParaRPr dirty="0"/>
          </a:p>
        </p:txBody>
      </p:sp>
      <p:sp>
        <p:nvSpPr>
          <p:cNvPr id="66" name="Google Shape;66;p14"/>
          <p:cNvSpPr txBox="1">
            <a:spLocks noGrp="1"/>
          </p:cNvSpPr>
          <p:nvPr>
            <p:ph type="body" idx="1"/>
          </p:nvPr>
        </p:nvSpPr>
        <p:spPr>
          <a:xfrm>
            <a:off x="311700" y="1477066"/>
            <a:ext cx="4536525" cy="3416400"/>
          </a:xfrm>
          <a:prstGeom prst="rect">
            <a:avLst/>
          </a:prstGeom>
          <a:noFill/>
          <a:ln>
            <a:noFill/>
          </a:ln>
        </p:spPr>
        <p:txBody>
          <a:bodyPr spcFirstLastPara="1" wrap="square" lIns="91425" tIns="91425" rIns="91425" bIns="91425" anchor="t" anchorCtr="0">
            <a:noAutofit/>
          </a:bodyPr>
          <a:lstStyle/>
          <a:p>
            <a:pPr marL="0" lvl="1" indent="-285750">
              <a:lnSpc>
                <a:spcPct val="100000"/>
              </a:lnSpc>
              <a:spcBef>
                <a:spcPts val="600"/>
              </a:spcBef>
              <a:spcAft>
                <a:spcPts val="600"/>
              </a:spcAft>
              <a:buFont typeface="Wingdings" panose="05000000000000000000" pitchFamily="2" charset="2"/>
              <a:buChar char="§"/>
            </a:pPr>
            <a:r>
              <a:rPr lang="en-US" sz="1200" dirty="0"/>
              <a:t>Our current effect dissolves uniformly across the mesh/object. We can add a feature to our dissolve effect to follow specific axes of our object.</a:t>
            </a:r>
            <a:endParaRPr lang="el-GR" sz="1200" dirty="0"/>
          </a:p>
          <a:p>
            <a:pPr marL="0" lvl="1" indent="-285750">
              <a:lnSpc>
                <a:spcPct val="100000"/>
              </a:lnSpc>
              <a:spcBef>
                <a:spcPts val="600"/>
              </a:spcBef>
              <a:spcAft>
                <a:spcPts val="600"/>
              </a:spcAft>
              <a:buFont typeface="Wingdings" panose="05000000000000000000" pitchFamily="2" charset="2"/>
              <a:buChar char="§"/>
            </a:pPr>
            <a:r>
              <a:rPr lang="en-US" sz="1200" dirty="0"/>
              <a:t>For this behavior we can use the Position node and obtain the Y axis of the object. In order to obtain it we must use the Split node and get the G output.</a:t>
            </a:r>
          </a:p>
          <a:p>
            <a:pPr marL="457200" lvl="2" indent="-285750">
              <a:lnSpc>
                <a:spcPct val="100000"/>
              </a:lnSpc>
              <a:spcBef>
                <a:spcPts val="600"/>
              </a:spcBef>
              <a:spcAft>
                <a:spcPts val="600"/>
              </a:spcAft>
              <a:buFont typeface="Wingdings" panose="05000000000000000000" pitchFamily="2" charset="2"/>
              <a:buChar char="§"/>
            </a:pPr>
            <a:r>
              <a:rPr lang="en-US" sz="1200" dirty="0"/>
              <a:t>If we want the dissolve effect to stay fixed on the object axis regardless of rotation and scale we must use Object Space otherwise we must use World Space.</a:t>
            </a:r>
          </a:p>
          <a:p>
            <a:pPr marL="0" lvl="1" indent="-285750">
              <a:lnSpc>
                <a:spcPct val="100000"/>
              </a:lnSpc>
              <a:spcBef>
                <a:spcPts val="600"/>
              </a:spcBef>
              <a:spcAft>
                <a:spcPts val="600"/>
              </a:spcAft>
              <a:buFont typeface="Wingdings" panose="05000000000000000000" pitchFamily="2" charset="2"/>
              <a:buChar char="§"/>
            </a:pPr>
            <a:r>
              <a:rPr lang="en-US" sz="1200" dirty="0"/>
              <a:t>We will add this onto the noise output, but first we will negate it, to make sure the dissolve effect starts with an </a:t>
            </a:r>
            <a:r>
              <a:rPr lang="en-US" sz="1200" dirty="0" err="1"/>
              <a:t>DissolveAmount</a:t>
            </a:r>
            <a:r>
              <a:rPr lang="en-US" sz="1200" dirty="0"/>
              <a:t> of 0.</a:t>
            </a:r>
          </a:p>
          <a:p>
            <a:pPr marL="0" lvl="1" indent="-285750">
              <a:lnSpc>
                <a:spcPct val="100000"/>
              </a:lnSpc>
              <a:spcBef>
                <a:spcPts val="600"/>
              </a:spcBef>
              <a:spcAft>
                <a:spcPts val="600"/>
              </a:spcAft>
              <a:buFont typeface="Wingdings" panose="05000000000000000000" pitchFamily="2" charset="2"/>
              <a:buChar char="§"/>
            </a:pPr>
            <a:r>
              <a:rPr lang="en-US" sz="1200" dirty="0"/>
              <a:t>Because we add values to the Noise we move the values outside the range 0-1 so we need to remap them.</a:t>
            </a:r>
          </a:p>
          <a:p>
            <a:pPr marL="0" lvl="1" indent="-285750">
              <a:lnSpc>
                <a:spcPct val="100000"/>
              </a:lnSpc>
              <a:spcBef>
                <a:spcPts val="600"/>
              </a:spcBef>
              <a:spcAft>
                <a:spcPts val="600"/>
              </a:spcAft>
              <a:buFont typeface="Wingdings" panose="05000000000000000000" pitchFamily="2" charset="2"/>
              <a:buChar char="§"/>
            </a:pPr>
            <a:endParaRPr lang="en-US" dirty="0"/>
          </a:p>
        </p:txBody>
      </p:sp>
      <p:sp>
        <p:nvSpPr>
          <p:cNvPr id="67" name="Google Shape;67;p14"/>
          <p:cNvSpPr/>
          <p:nvPr/>
        </p:nvSpPr>
        <p:spPr>
          <a:xfrm>
            <a:off x="0" y="-14575"/>
            <a:ext cx="9144000" cy="765900"/>
          </a:xfrm>
          <a:prstGeom prst="rect">
            <a:avLst/>
          </a:prstGeom>
          <a:solidFill>
            <a:srgbClr val="44444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68" name="Google Shape;68;p14"/>
          <p:cNvPicPr preferRelativeResize="0"/>
          <p:nvPr/>
        </p:nvPicPr>
        <p:blipFill rotWithShape="1">
          <a:blip r:embed="rId3">
            <a:alphaModFix/>
          </a:blip>
          <a:srcRect/>
          <a:stretch/>
        </p:blipFill>
        <p:spPr>
          <a:xfrm>
            <a:off x="8255799" y="20379"/>
            <a:ext cx="696034" cy="696034"/>
          </a:xfrm>
          <a:prstGeom prst="rect">
            <a:avLst/>
          </a:prstGeom>
          <a:noFill/>
          <a:ln>
            <a:noFill/>
          </a:ln>
        </p:spPr>
      </p:pic>
      <p:pic>
        <p:nvPicPr>
          <p:cNvPr id="69" name="Google Shape;69;p14"/>
          <p:cNvPicPr preferRelativeResize="0"/>
          <p:nvPr/>
        </p:nvPicPr>
        <p:blipFill rotWithShape="1">
          <a:blip r:embed="rId4">
            <a:alphaModFix/>
          </a:blip>
          <a:srcRect/>
          <a:stretch/>
        </p:blipFill>
        <p:spPr>
          <a:xfrm>
            <a:off x="311700" y="-88898"/>
            <a:ext cx="914588" cy="914588"/>
          </a:xfrm>
          <a:prstGeom prst="rect">
            <a:avLst/>
          </a:prstGeom>
          <a:noFill/>
          <a:ln>
            <a:noFill/>
          </a:ln>
        </p:spPr>
      </p:pic>
      <p:pic>
        <p:nvPicPr>
          <p:cNvPr id="4" name="Picture 3">
            <a:extLst>
              <a:ext uri="{FF2B5EF4-FFF2-40B4-BE49-F238E27FC236}">
                <a16:creationId xmlns:a16="http://schemas.microsoft.com/office/drawing/2014/main" id="{EF8E1F18-79E0-4A73-84FF-3374947FB2B6}"/>
              </a:ext>
            </a:extLst>
          </p:cNvPr>
          <p:cNvPicPr>
            <a:picLocks noChangeAspect="1"/>
          </p:cNvPicPr>
          <p:nvPr/>
        </p:nvPicPr>
        <p:blipFill>
          <a:blip r:embed="rId5"/>
          <a:stretch>
            <a:fillRect/>
          </a:stretch>
        </p:blipFill>
        <p:spPr>
          <a:xfrm>
            <a:off x="4757202" y="1628775"/>
            <a:ext cx="4239577" cy="3416400"/>
          </a:xfrm>
          <a:prstGeom prst="rect">
            <a:avLst/>
          </a:prstGeom>
        </p:spPr>
      </p:pic>
    </p:spTree>
    <p:extLst>
      <p:ext uri="{BB962C8B-B14F-4D97-AF65-F5344CB8AC3E}">
        <p14:creationId xmlns:p14="http://schemas.microsoft.com/office/powerpoint/2010/main" val="17705337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966124"/>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US" dirty="0"/>
              <a:t>Issues</a:t>
            </a:r>
            <a:endParaRPr dirty="0"/>
          </a:p>
        </p:txBody>
      </p:sp>
      <p:sp>
        <p:nvSpPr>
          <p:cNvPr id="66" name="Google Shape;66;p14"/>
          <p:cNvSpPr txBox="1">
            <a:spLocks noGrp="1"/>
          </p:cNvSpPr>
          <p:nvPr>
            <p:ph type="body" idx="1"/>
          </p:nvPr>
        </p:nvSpPr>
        <p:spPr>
          <a:xfrm>
            <a:off x="311700" y="1477066"/>
            <a:ext cx="4536525" cy="3416400"/>
          </a:xfrm>
          <a:prstGeom prst="rect">
            <a:avLst/>
          </a:prstGeom>
          <a:noFill/>
          <a:ln>
            <a:noFill/>
          </a:ln>
        </p:spPr>
        <p:txBody>
          <a:bodyPr spcFirstLastPara="1" wrap="square" lIns="91425" tIns="91425" rIns="91425" bIns="91425" anchor="t" anchorCtr="0">
            <a:noAutofit/>
          </a:bodyPr>
          <a:lstStyle/>
          <a:p>
            <a:pPr marL="0" lvl="1" indent="-285750">
              <a:lnSpc>
                <a:spcPct val="100000"/>
              </a:lnSpc>
              <a:spcBef>
                <a:spcPts val="600"/>
              </a:spcBef>
              <a:spcAft>
                <a:spcPts val="600"/>
              </a:spcAft>
              <a:buFont typeface="Wingdings" panose="05000000000000000000" pitchFamily="2" charset="2"/>
              <a:buChar char="§"/>
            </a:pPr>
            <a:r>
              <a:rPr lang="en-US" sz="1200" dirty="0"/>
              <a:t>Visible Seams</a:t>
            </a:r>
          </a:p>
          <a:p>
            <a:pPr marL="457200" lvl="2" indent="-285750">
              <a:lnSpc>
                <a:spcPct val="100000"/>
              </a:lnSpc>
              <a:spcBef>
                <a:spcPts val="600"/>
              </a:spcBef>
              <a:spcAft>
                <a:spcPts val="600"/>
              </a:spcAft>
              <a:buFont typeface="Wingdings" panose="05000000000000000000" pitchFamily="2" charset="2"/>
              <a:buChar char="§"/>
            </a:pPr>
            <a:r>
              <a:rPr lang="en-US" sz="1200" dirty="0"/>
              <a:t>Use </a:t>
            </a:r>
            <a:r>
              <a:rPr lang="en-US" sz="1200" dirty="0" err="1"/>
              <a:t>triplanar</a:t>
            </a:r>
            <a:r>
              <a:rPr lang="en-US" sz="1200" dirty="0"/>
              <a:t> texturing or view space</a:t>
            </a:r>
          </a:p>
          <a:p>
            <a:pPr marL="0" lvl="1" indent="-285750">
              <a:lnSpc>
                <a:spcPct val="100000"/>
              </a:lnSpc>
              <a:spcBef>
                <a:spcPts val="600"/>
              </a:spcBef>
              <a:spcAft>
                <a:spcPts val="600"/>
              </a:spcAft>
              <a:buFont typeface="Wingdings" panose="05000000000000000000" pitchFamily="2" charset="2"/>
              <a:buChar char="§"/>
            </a:pPr>
            <a:r>
              <a:rPr lang="en-US" sz="1200" dirty="0"/>
              <a:t>On view space as the camera moves the texture noise will follow the movement</a:t>
            </a:r>
          </a:p>
          <a:p>
            <a:pPr marL="0" lvl="1" indent="-285750">
              <a:lnSpc>
                <a:spcPct val="100000"/>
              </a:lnSpc>
              <a:spcBef>
                <a:spcPts val="600"/>
              </a:spcBef>
              <a:spcAft>
                <a:spcPts val="600"/>
              </a:spcAft>
              <a:buFont typeface="Wingdings" panose="05000000000000000000" pitchFamily="2" charset="2"/>
              <a:buChar char="§"/>
            </a:pPr>
            <a:r>
              <a:rPr lang="en-US" sz="1200" dirty="0"/>
              <a:t>If we want to avoid this effect we can offset the view position with the object’s origin.</a:t>
            </a:r>
          </a:p>
          <a:p>
            <a:pPr marL="0" lvl="1" indent="-285750">
              <a:lnSpc>
                <a:spcPct val="100000"/>
              </a:lnSpc>
              <a:spcBef>
                <a:spcPts val="600"/>
              </a:spcBef>
              <a:spcAft>
                <a:spcPts val="600"/>
              </a:spcAft>
              <a:buFont typeface="Wingdings" panose="05000000000000000000" pitchFamily="2" charset="2"/>
              <a:buChar char="§"/>
            </a:pPr>
            <a:r>
              <a:rPr lang="en-US" sz="1200" dirty="0"/>
              <a:t>Using this method means that every object shares the same set of noise.</a:t>
            </a:r>
          </a:p>
          <a:p>
            <a:pPr marL="0" lvl="1" indent="-285750">
              <a:lnSpc>
                <a:spcPct val="100000"/>
              </a:lnSpc>
              <a:spcBef>
                <a:spcPts val="600"/>
              </a:spcBef>
              <a:spcAft>
                <a:spcPts val="600"/>
              </a:spcAft>
              <a:buFont typeface="Wingdings" panose="05000000000000000000" pitchFamily="2" charset="2"/>
              <a:buChar char="§"/>
            </a:pPr>
            <a:endParaRPr lang="en-US" dirty="0"/>
          </a:p>
        </p:txBody>
      </p:sp>
      <p:sp>
        <p:nvSpPr>
          <p:cNvPr id="67" name="Google Shape;67;p14"/>
          <p:cNvSpPr/>
          <p:nvPr/>
        </p:nvSpPr>
        <p:spPr>
          <a:xfrm>
            <a:off x="0" y="-14575"/>
            <a:ext cx="9144000" cy="765900"/>
          </a:xfrm>
          <a:prstGeom prst="rect">
            <a:avLst/>
          </a:prstGeom>
          <a:solidFill>
            <a:srgbClr val="44444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68" name="Google Shape;68;p14"/>
          <p:cNvPicPr preferRelativeResize="0"/>
          <p:nvPr/>
        </p:nvPicPr>
        <p:blipFill rotWithShape="1">
          <a:blip r:embed="rId3">
            <a:alphaModFix/>
          </a:blip>
          <a:srcRect/>
          <a:stretch/>
        </p:blipFill>
        <p:spPr>
          <a:xfrm>
            <a:off x="8255799" y="20379"/>
            <a:ext cx="696034" cy="696034"/>
          </a:xfrm>
          <a:prstGeom prst="rect">
            <a:avLst/>
          </a:prstGeom>
          <a:noFill/>
          <a:ln>
            <a:noFill/>
          </a:ln>
        </p:spPr>
      </p:pic>
      <p:pic>
        <p:nvPicPr>
          <p:cNvPr id="69" name="Google Shape;69;p14"/>
          <p:cNvPicPr preferRelativeResize="0"/>
          <p:nvPr/>
        </p:nvPicPr>
        <p:blipFill rotWithShape="1">
          <a:blip r:embed="rId4">
            <a:alphaModFix/>
          </a:blip>
          <a:srcRect/>
          <a:stretch/>
        </p:blipFill>
        <p:spPr>
          <a:xfrm>
            <a:off x="311700" y="-88898"/>
            <a:ext cx="914588" cy="914588"/>
          </a:xfrm>
          <a:prstGeom prst="rect">
            <a:avLst/>
          </a:prstGeom>
          <a:noFill/>
          <a:ln>
            <a:noFill/>
          </a:ln>
        </p:spPr>
      </p:pic>
      <p:pic>
        <p:nvPicPr>
          <p:cNvPr id="3" name="Picture 2">
            <a:extLst>
              <a:ext uri="{FF2B5EF4-FFF2-40B4-BE49-F238E27FC236}">
                <a16:creationId xmlns:a16="http://schemas.microsoft.com/office/drawing/2014/main" id="{032EFCEE-91E4-40DB-BDFB-9D544B846D8B}"/>
              </a:ext>
            </a:extLst>
          </p:cNvPr>
          <p:cNvPicPr>
            <a:picLocks noChangeAspect="1"/>
          </p:cNvPicPr>
          <p:nvPr/>
        </p:nvPicPr>
        <p:blipFill rotWithShape="1">
          <a:blip r:embed="rId5"/>
          <a:srcRect l="14422" r="12609" b="1797"/>
          <a:stretch/>
        </p:blipFill>
        <p:spPr>
          <a:xfrm>
            <a:off x="4949192" y="1855471"/>
            <a:ext cx="3883108" cy="2757251"/>
          </a:xfrm>
          <a:prstGeom prst="rect">
            <a:avLst/>
          </a:prstGeom>
        </p:spPr>
      </p:pic>
    </p:spTree>
    <p:extLst>
      <p:ext uri="{BB962C8B-B14F-4D97-AF65-F5344CB8AC3E}">
        <p14:creationId xmlns:p14="http://schemas.microsoft.com/office/powerpoint/2010/main" val="1326667376"/>
      </p:ext>
    </p:extLst>
  </p:cSld>
  <p:clrMapOvr>
    <a:masterClrMapping/>
  </p:clrMapOvr>
</p:sld>
</file>

<file path=ppt/theme/theme1.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2996</TotalTime>
  <Words>696</Words>
  <Application>Microsoft Office PowerPoint</Application>
  <PresentationFormat>On-screen Show (16:9)</PresentationFormat>
  <Paragraphs>56</Paragraphs>
  <Slides>10</Slides>
  <Notes>10</Notes>
  <HiddenSlides>0</HiddenSlides>
  <MMClips>1</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Wingdings</vt:lpstr>
      <vt:lpstr>Simple Dark</vt:lpstr>
      <vt:lpstr>Shaders</vt:lpstr>
      <vt:lpstr>Manipulation Elements</vt:lpstr>
      <vt:lpstr>Dissolve Effect Breakdown</vt:lpstr>
      <vt:lpstr>Dissolve Noise Texture</vt:lpstr>
      <vt:lpstr>Edge Width</vt:lpstr>
      <vt:lpstr>Edge Color</vt:lpstr>
      <vt:lpstr>Dissolve Based Transparency</vt:lpstr>
      <vt:lpstr>Dissolve Based on Height</vt:lpstr>
      <vt:lpstr>Issues</vt:lpstr>
      <vt:lpstr>Challenge #7</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C++ | 1.5</dc:title>
  <dc:creator>Sugar</dc:creator>
  <cp:lastModifiedBy>zack zachariadis</cp:lastModifiedBy>
  <cp:revision>32</cp:revision>
  <dcterms:modified xsi:type="dcterms:W3CDTF">2020-06-17T09:16:12Z</dcterms:modified>
</cp:coreProperties>
</file>