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5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02000" y="1965325"/>
            <a:ext cx="5588000" cy="3764682"/>
            <a:chOff x="3457574" y="1641515"/>
            <a:chExt cx="5143501" cy="3463845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8180" y="4681774"/>
              <a:ext cx="3318288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IN" alt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SAFARKHAN S</a:t>
              </a:r>
              <a:endParaRPr lang="en-I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70605" y="2592070"/>
            <a:ext cx="5000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lt"/>
              </a:rPr>
              <a:t> Analysis of Call Logs and Organizational Engagement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9587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Appendices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28675" y="1162685"/>
            <a:ext cx="10032365" cy="489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/>
              <a:t>Chart:</a:t>
            </a:r>
            <a:endParaRPr lang="en-IN" altLang="en-US" sz="2000" b="1"/>
          </a:p>
          <a:p>
            <a:endParaRPr lang="en-IN" altLang="en-US" sz="18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 sz="1800">
                <a:sym typeface="+mn-ea"/>
              </a:rPr>
              <a:t>Most common reasons for unconnected calls</a:t>
            </a:r>
            <a:endParaRPr lang="en-IN" altLang="en-US" sz="1800"/>
          </a:p>
        </p:txBody>
      </p:sp>
      <p:pic>
        <p:nvPicPr>
          <p:cNvPr id="12" name="Picture 11" descr="call not connec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2478405"/>
            <a:ext cx="7575550" cy="33508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513" y="254000"/>
            <a:ext cx="37449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Introduction</a:t>
            </a:r>
            <a:endParaRPr lang="zh-CN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8788"/>
            <a:ext cx="10515600" cy="2900363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7263" y="1757363"/>
            <a:ext cx="50434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Objective</a:t>
            </a:r>
            <a:endParaRPr lang="en-US" altLang="zh-CN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533015" y="2279650"/>
            <a:ext cx="8095615" cy="20116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Understand engagement patterns with organizations based on renewal status.</a:t>
            </a:r>
            <a:endParaRPr lang="en-US" altLang="zh-CN" sz="18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Assess call strategies and identify regional performance.</a:t>
            </a:r>
            <a:endParaRPr lang="en-US" altLang="zh-CN" sz="18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Identify common issues with call connections.</a:t>
            </a:r>
            <a:endParaRPr lang="en-US" altLang="zh-CN" sz="18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513" y="254000"/>
            <a:ext cx="37449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Methodology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728788"/>
            <a:ext cx="10515600" cy="2900363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Data Sources:</a:t>
            </a:r>
            <a:endParaRPr lang="en-US" sz="2800" b="1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Call logs</a:t>
            </a:r>
            <a:endParaRPr lang="en-US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Organizational details</a:t>
            </a:r>
            <a:endParaRPr lang="en-US"/>
          </a:p>
          <a:p>
            <a:r>
              <a:rPr lang="en-US" sz="2800" b="1"/>
              <a:t>Analysis Techniques:</a:t>
            </a:r>
            <a:endParaRPr lang="en-US" sz="28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SQL queries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Data aggregation and analysis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109137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First Connected Call for Renewed Organizations in Gujarat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69035" y="1337945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org_code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first_connected_call_date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 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22-06-2023 15:38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 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BJI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26-05-2023 17:29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BJM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24-05-2023 15:16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 Q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BJP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26-05-2023 14:27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 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BJR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23-05-2023 11:31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 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BJT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20-06-2023 17:02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35380" y="4742815"/>
            <a:ext cx="904430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Observation:</a:t>
            </a:r>
            <a:endParaRPr lang="en-US" sz="2000" b="1"/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Highlight that these are the first connected call dates for renewed organizations located in Gujarat.</a:t>
            </a:r>
            <a:endParaRPr lang="en-US" sz="200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9587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Count of Organizations with Three Consecutive Calls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38275" y="4115435"/>
            <a:ext cx="904430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Observation:</a:t>
            </a:r>
            <a:endParaRPr lang="en-US" sz="2000" b="1"/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Higher engagement is observed within the first 4 days for renewed organizations compared to not renewed ones.</a:t>
            </a:r>
            <a:endParaRPr lang="en-US" sz="2000"/>
          </a:p>
        </p:txBody>
      </p:sp>
      <p:graphicFrame>
        <p:nvGraphicFramePr>
          <p:cNvPr id="7" name="Table 6"/>
          <p:cNvGraphicFramePr/>
          <p:nvPr/>
        </p:nvGraphicFramePr>
        <p:xfrm>
          <a:off x="1828800" y="1958975"/>
          <a:ext cx="8530590" cy="153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0-4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r>
                        <a:rPr lang="en-US"/>
                        <a:t>5-8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8-15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16-30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30+ days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Renewed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Renewed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438275" y="1443355"/>
            <a:ext cx="2109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Summary Table</a:t>
            </a:r>
            <a:r>
              <a:rPr lang="en-IN" altLang="en-US" sz="2000" b="1"/>
              <a:t>:</a:t>
            </a:r>
            <a:endParaRPr lang="en-IN" altLang="en-US" sz="2000" b="1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9587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Location with Maximum Number of Connected Calls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38275" y="4115435"/>
            <a:ext cx="904430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Observation:</a:t>
            </a:r>
            <a:endParaRPr lang="en-US" sz="2000" b="1"/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Maharashtra has the highest number of unique leads and total connected calls, indicating strong regional engagement.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1438275" y="1443355"/>
            <a:ext cx="2109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Summary Table</a:t>
            </a:r>
            <a:r>
              <a:rPr lang="en-IN" altLang="en-US" sz="2000" b="1"/>
              <a:t>:</a:t>
            </a:r>
            <a:endParaRPr lang="en-IN" altLang="en-US" sz="2000" b="1"/>
          </a:p>
        </p:txBody>
      </p:sp>
      <p:graphicFrame>
        <p:nvGraphicFramePr>
          <p:cNvPr id="4" name="Table 3"/>
          <p:cNvGraphicFramePr/>
          <p:nvPr/>
        </p:nvGraphicFramePr>
        <p:xfrm>
          <a:off x="1536700" y="219329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Unique Lead 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Connected Calls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Maharashtra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9587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Most Common Reasons for Unconnected Calls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38275" y="4472305"/>
            <a:ext cx="904430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Observation:</a:t>
            </a:r>
            <a:endParaRPr lang="en-US" sz="2000" b="1"/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"NOT_PICKED" is the most frequent reason for unconnected calls, suggesting a need for better call management or follow-up strategies.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1438275" y="1443355"/>
            <a:ext cx="2109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Summary Table</a:t>
            </a:r>
            <a:r>
              <a:rPr lang="en-IN" altLang="en-US" sz="2000" b="1"/>
              <a:t>:</a:t>
            </a:r>
            <a:endParaRPr lang="en-IN" altLang="en-US" sz="2000" b="1"/>
          </a:p>
        </p:txBody>
      </p:sp>
      <p:graphicFrame>
        <p:nvGraphicFramePr>
          <p:cNvPr id="9" name="Table 8"/>
          <p:cNvGraphicFramePr/>
          <p:nvPr/>
        </p:nvGraphicFramePr>
        <p:xfrm>
          <a:off x="1694180" y="1978025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Call Not Connected Reason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Reason Count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NOT_PICKED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BUSY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INVALID_NUMBER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SWITCH_OFF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OTHER REASONS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46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9587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Summary of Analysis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28675" y="1162685"/>
            <a:ext cx="10032365" cy="489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1800" b="1"/>
              <a:t>1</a:t>
            </a:r>
            <a:r>
              <a:rPr lang="en-IN" altLang="en-US" sz="1800"/>
              <a:t>.</a:t>
            </a:r>
            <a:r>
              <a:rPr lang="en-IN" altLang="en-US" sz="1800" b="1"/>
              <a:t> First Connected Call for Renewed Organizations in Gujarat</a:t>
            </a:r>
            <a:endParaRPr lang="en-IN" altLang="en-US" sz="1600"/>
          </a:p>
          <a:p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/>
              <a:t>Renewed organizations in Gujarat showed prompt initial engagement through early connected calls.</a:t>
            </a:r>
            <a:endParaRPr lang="en-IN" altLang="en-US" sz="1600"/>
          </a:p>
          <a:p>
            <a:r>
              <a:rPr lang="en-IN" altLang="en-US" sz="1800" b="1"/>
              <a:t>2.</a:t>
            </a:r>
            <a:r>
              <a:rPr lang="en-IN" altLang="en-US" sz="1600"/>
              <a:t> </a:t>
            </a:r>
            <a:r>
              <a:rPr lang="en-IN" altLang="en-US" sz="1800" b="1"/>
              <a:t>Count of Organizations with Consecutive Calls</a:t>
            </a:r>
            <a:endParaRPr lang="en-IN" altLang="en-US" sz="1600" b="1"/>
          </a:p>
          <a:p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/>
              <a:t>Renewed organizations had higher instances of three consecutive calls within the first 4 days compared to non-renewed ones.</a:t>
            </a:r>
            <a:endParaRPr lang="en-IN" altLang="en-US" sz="1600"/>
          </a:p>
          <a:p>
            <a:r>
              <a:rPr lang="en-IN" altLang="en-US" sz="1800" b="1"/>
              <a:t>3.</a:t>
            </a:r>
            <a:r>
              <a:rPr lang="en-IN" altLang="en-US" sz="1600"/>
              <a:t> </a:t>
            </a:r>
            <a:r>
              <a:rPr lang="en-IN" altLang="en-US" sz="1800" b="1"/>
              <a:t>Location with Maximum Number of Connected Calls</a:t>
            </a:r>
            <a:endParaRPr lang="en-IN" altLang="en-US" sz="1800" b="1"/>
          </a:p>
          <a:p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/>
              <a:t>Maharashtra recorded the highest number of unique leads and connected calls, indicating strong regional engagement.</a:t>
            </a:r>
            <a:endParaRPr lang="en-IN" altLang="en-US" sz="1600"/>
          </a:p>
          <a:p>
            <a:r>
              <a:rPr lang="en-IN" altLang="en-US" sz="1800" b="1"/>
              <a:t>4. Most Common Reasons for Unconnected Calls</a:t>
            </a:r>
            <a:endParaRPr lang="en-IN" altLang="en-US" sz="1800" b="1"/>
          </a:p>
          <a:p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/>
              <a:t>"NOT_PICKED" was the predominant reason for unconnected calls, highlighting potential issues in contact timing or availability.</a:t>
            </a:r>
            <a:endParaRPr lang="en-IN" altLang="en-US" sz="1600"/>
          </a:p>
          <a:p>
            <a:r>
              <a:rPr lang="en-IN" altLang="en-US" sz="1800" b="1"/>
              <a:t>Overall Inferences</a:t>
            </a:r>
            <a:endParaRPr lang="en-IN" altLang="en-US" sz="1800" b="1"/>
          </a:p>
          <a:p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/>
              <a:t>Early and frequent engagement correlates with renewal rates, with regional performance and call connection issues offering targeted areas for improvement.</a:t>
            </a:r>
            <a:endParaRPr lang="en-IN" altLang="en-US" sz="160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9587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Appendices</a:t>
            </a:r>
            <a:endParaRPr lang="en-US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828675" y="1080770"/>
            <a:ext cx="10515600" cy="5182235"/>
          </a:xfrm>
          <a:prstGeom prst="rect">
            <a:avLst/>
          </a:prstGeom>
          <a:noFill/>
          <a:ln w="28575" cmpd="sng">
            <a:solidFill>
              <a:srgbClr val="4040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840" y="1983740"/>
            <a:ext cx="9855200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28675" y="1162685"/>
            <a:ext cx="10032365" cy="489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/>
              <a:t>SQL Queries:</a:t>
            </a:r>
            <a:endParaRPr lang="en-IN" alt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800"/>
              <a:t>List of SQL queries used for analysis:</a:t>
            </a:r>
            <a:endParaRPr lang="en-IN" altLang="en-US" sz="1800"/>
          </a:p>
          <a:p>
            <a:pPr marL="1200150" lvl="2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Find first connected call for renewed organizations in Gujarat</a:t>
            </a:r>
            <a:endParaRPr lang="en-IN" altLang="en-US" sz="1800"/>
          </a:p>
          <a:p>
            <a:pPr marL="1200150" lvl="2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Count of organizations with three consecutive calls categorized by days since creation</a:t>
            </a:r>
            <a:endParaRPr lang="en-IN" altLang="en-US" sz="1800"/>
          </a:p>
          <a:p>
            <a:pPr marL="1200150" lvl="2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Identify the location with the maximum number of connected calls</a:t>
            </a:r>
            <a:endParaRPr lang="en-IN" altLang="en-US" sz="1800"/>
          </a:p>
          <a:p>
            <a:pPr marL="1200150" lvl="2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Most common reasons for unconnected calls</a:t>
            </a:r>
            <a:endParaRPr lang="en-IN" altLang="en-US" sz="1800"/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2255" y="2228850"/>
          <a:ext cx="97155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2" imgW="971550" imgH="800100" progId="Package">
                  <p:embed/>
                </p:oleObj>
              </mc:Choice>
              <mc:Fallback>
                <p:oleObj name="" showAsIcon="1" r:id="rId2" imgW="971550" imgH="800100" progId="Package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82255" y="2228850"/>
                        <a:ext cx="971550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98840" y="3754120"/>
          <a:ext cx="971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showAsIcon="1" r:id="rId4" imgW="971550" imgH="800100" progId="Package">
                  <p:embed/>
                </p:oleObj>
              </mc:Choice>
              <mc:Fallback>
                <p:oleObj name="" showAsIcon="1" r:id="rId4" imgW="971550" imgH="800100" progId="Package">
                  <p:embed/>
                  <p:pic>
                    <p:nvPicPr>
                      <p:cNvPr id="0" name="Picture 10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8840" y="3754120"/>
                        <a:ext cx="97155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7145" y="4565015"/>
          <a:ext cx="97155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showAsIcon="1" r:id="rId6" imgW="971550" imgH="800100" progId="Package">
                  <p:embed/>
                </p:oleObj>
              </mc:Choice>
              <mc:Fallback>
                <p:oleObj name="" showAsIcon="1" r:id="rId6" imgW="971550" imgH="800100" progId="Package">
                  <p:embed/>
                  <p:pic>
                    <p:nvPicPr>
                      <p:cNvPr id="0" name="Picture 10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7145" y="4565015"/>
                        <a:ext cx="971550" cy="65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99675" y="2931160"/>
          <a:ext cx="97155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showAsIcon="1" r:id="rId8" imgW="971550" imgH="800100" progId="Package">
                  <p:embed/>
                </p:oleObj>
              </mc:Choice>
              <mc:Fallback>
                <p:oleObj name="" showAsIcon="1" r:id="rId8" imgW="971550" imgH="800100" progId="Package">
                  <p:embed/>
                  <p:pic>
                    <p:nvPicPr>
                      <p:cNvPr id="0" name="Picture 10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99675" y="2931160"/>
                        <a:ext cx="971550" cy="58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2820</Words>
  <Application>WPS Presentation</Application>
  <PresentationFormat>宽屏</PresentationFormat>
  <Paragraphs>214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Impact</vt:lpstr>
      <vt:lpstr>Calibri</vt:lpstr>
      <vt:lpstr>Office Theme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SAFAR KHAN</cp:lastModifiedBy>
  <cp:revision>18</cp:revision>
  <dcterms:created xsi:type="dcterms:W3CDTF">2016-01-13T03:02:00Z</dcterms:created>
  <dcterms:modified xsi:type="dcterms:W3CDTF">2024-08-27T13:38:54Z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0E3B84151450463B8812C769E3044128_11</vt:lpwstr>
  </property>
</Properties>
</file>