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82" r:id="rId3"/>
    <p:sldId id="259" r:id="rId5"/>
    <p:sldId id="281" r:id="rId6"/>
    <p:sldId id="284" r:id="rId7"/>
    <p:sldId id="285" r:id="rId8"/>
    <p:sldId id="3214" r:id="rId9"/>
    <p:sldId id="3215" r:id="rId10"/>
    <p:sldId id="290" r:id="rId11"/>
    <p:sldId id="3216" r:id="rId12"/>
    <p:sldId id="3208" r:id="rId13"/>
    <p:sldId id="3220" r:id="rId14"/>
    <p:sldId id="3221" r:id="rId15"/>
    <p:sldId id="3224" r:id="rId16"/>
    <p:sldId id="3225" r:id="rId17"/>
    <p:sldId id="3226" r:id="rId18"/>
    <p:sldId id="3227" r:id="rId19"/>
    <p:sldId id="3228" r:id="rId20"/>
    <p:sldId id="3229" r:id="rId21"/>
    <p:sldId id="3230" r:id="rId22"/>
    <p:sldId id="3231" r:id="rId23"/>
    <p:sldId id="3233" r:id="rId24"/>
    <p:sldId id="41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453" userDrawn="1">
          <p15:clr>
            <a:srgbClr val="A4A3A4"/>
          </p15:clr>
        </p15:guide>
        <p15:guide id="3" pos="7226" userDrawn="1">
          <p15:clr>
            <a:srgbClr val="A4A3A4"/>
          </p15:clr>
        </p15:guide>
        <p15:guide id="4" orient="horz" pos="605" userDrawn="1">
          <p15:clr>
            <a:srgbClr val="A4A3A4"/>
          </p15:clr>
        </p15:guide>
        <p15:guide id="5" orient="horz" pos="4012" userDrawn="1">
          <p15:clr>
            <a:srgbClr val="A4A3A4"/>
          </p15:clr>
        </p15:guide>
        <p15:guide id="6"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varScale="1">
        <p:scale>
          <a:sx n="66" d="100"/>
          <a:sy n="66" d="100"/>
        </p:scale>
        <p:origin x="96" y="336"/>
      </p:cViewPr>
      <p:guideLst>
        <p:guide orient="horz" pos="2159"/>
        <p:guide pos="453"/>
        <p:guide pos="7226"/>
        <p:guide orient="horz" pos="605"/>
        <p:guide orient="horz" pos="4012"/>
        <p:guide pos="3821"/>
      </p:guideLst>
    </p:cSldViewPr>
  </p:slideViewPr>
  <p:notesTextViewPr>
    <p:cViewPr>
      <p:scale>
        <a:sx n="3" d="2"/>
        <a:sy n="3" d="2"/>
      </p:scale>
      <p:origin x="0" y="0"/>
    </p:cViewPr>
  </p:notesTextViewPr>
  <p:sorterViewPr>
    <p:cViewPr varScale="1">
      <p:scale>
        <a:sx n="1" d="1"/>
        <a:sy n="1" d="1"/>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56C3075-5FC6-4713-9D9C-EE6B9852164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7.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3.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2.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9.xml"/><Relationship Id="rId2" Type="http://schemas.openxmlformats.org/officeDocument/2006/relationships/tags" Target="../tags/tag88.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7.xml"/><Relationship Id="rId2" Type="http://schemas.openxmlformats.org/officeDocument/2006/relationships/tags" Target="../tags/tag96.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4.xml"/><Relationship Id="rId2" Type="http://schemas.openxmlformats.org/officeDocument/2006/relationships/tags" Target="../tags/tag113.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3.xml"/><Relationship Id="rId2" Type="http://schemas.openxmlformats.org/officeDocument/2006/relationships/tags" Target="../tags/tag122.xml"/><Relationship Id="rId16" Type="http://schemas.openxmlformats.org/officeDocument/2006/relationships/tags" Target="../tags/tag132.xml"/><Relationship Id="rId15" Type="http://schemas.openxmlformats.org/officeDocument/2006/relationships/tags" Target="../tags/tag131.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3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0.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7.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5.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44.xml"/><Relationship Id="rId4" Type="http://schemas.openxmlformats.org/officeDocument/2006/relationships/image" Target="file:///C:\Users\1V994W2\Documents\Tencent%20Files\574576071\FileRecv\&#25340;&#35013;&#32032;&#26448;\&#26032;&#24314;&#25991;&#20214;&#22841;\\30\subject_holdleft_130,237,240_0_staid_full_0.png" TargetMode="External"/><Relationship Id="rId3" Type="http://schemas.openxmlformats.org/officeDocument/2006/relationships/image" Target="../media/image5.png"/><Relationship Id="rId2" Type="http://schemas.openxmlformats.org/officeDocument/2006/relationships/tags" Target="../tags/tag43.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2.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0.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10" name="矩形 9"/>
          <p:cNvSpPr/>
          <p:nvPr userDrawn="1">
            <p:custDataLst>
              <p:tags r:id="rId8"/>
            </p:custDataLst>
          </p:nvPr>
        </p:nvSpPr>
        <p:spPr>
          <a:xfrm>
            <a:off x="762317" y="2046922"/>
            <a:ext cx="4825365" cy="49403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6" name="文本占位符 5"/>
          <p:cNvSpPr>
            <a:spLocks noGrp="1"/>
          </p:cNvSpPr>
          <p:nvPr>
            <p:ph type="body" sz="quarter" idx="16" hasCustomPrompt="1"/>
            <p:custDataLst>
              <p:tags r:id="rId9"/>
            </p:custDataLst>
          </p:nvPr>
        </p:nvSpPr>
        <p:spPr>
          <a:xfrm>
            <a:off x="800418" y="3927157"/>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0"/>
            </p:custDataLst>
          </p:nvPr>
        </p:nvSpPr>
        <p:spPr>
          <a:xfrm>
            <a:off x="800418" y="4402138"/>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1"/>
            </p:custDataLst>
          </p:nvPr>
        </p:nvSpPr>
        <p:spPr>
          <a:xfrm>
            <a:off x="762318" y="2743518"/>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bg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904875" y="2046922"/>
            <a:ext cx="4540250" cy="494030"/>
          </a:xfrm>
        </p:spPr>
        <p:txBody>
          <a:bodyPr vert="horz" wrap="square" lIns="0" tIns="0" rIns="0" bIns="0" anchor="ctr" anchorCtr="0">
            <a:normAutofit/>
          </a:bodyPr>
          <a:lstStyle>
            <a:lvl1pPr marL="0" marR="0" indent="0" algn="l" defTabSz="914400" rtl="0" eaLnBrk="1" fontAlgn="ctr" latinLnBrk="0" hangingPunct="1">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bg1"/>
                </a:solidFill>
                <a:latin typeface="Arial" panose="020B0604020202020204" pitchFamily="34" charset="0"/>
                <a:ea typeface="Microsoft YaHei" panose="020B0503020204020204" pitchFamily="34" charset="-122"/>
              </a:defRPr>
            </a:lvl1pPr>
            <a:lvl2pPr>
              <a:defRPr>
                <a:solidFill>
                  <a:schemeClr val="bg1"/>
                </a:solidFill>
                <a:latin typeface="Arial" panose="020B0604020202020204" pitchFamily="34" charset="0"/>
                <a:ea typeface="Microsoft YaHei" panose="020B0503020204020204" pitchFamily="34" charset="-122"/>
              </a:defRPr>
            </a:lvl2pPr>
            <a:lvl3pPr>
              <a:defRPr>
                <a:solidFill>
                  <a:schemeClr val="bg1"/>
                </a:solidFill>
                <a:latin typeface="Arial" panose="020B0604020202020204" pitchFamily="34" charset="0"/>
                <a:ea typeface="Microsoft YaHei" panose="020B0503020204020204" pitchFamily="34" charset="-122"/>
              </a:defRPr>
            </a:lvl3pPr>
            <a:lvl4pPr>
              <a:defRPr>
                <a:solidFill>
                  <a:schemeClr val="bg1"/>
                </a:solidFill>
                <a:latin typeface="Arial" panose="020B0604020202020204" pitchFamily="34" charset="0"/>
                <a:ea typeface="Microsoft YaHei" panose="020B0503020204020204" pitchFamily="34" charset="-122"/>
              </a:defRPr>
            </a:lvl4pPr>
            <a:lvl5pPr>
              <a:defRPr>
                <a:solidFill>
                  <a:schemeClr val="bg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9" name="文本占位符 8"/>
          <p:cNvSpPr>
            <a:spLocks noGrp="1"/>
          </p:cNvSpPr>
          <p:nvPr>
            <p:ph type="body" sz="quarter" idx="16" hasCustomPrompt="1"/>
            <p:custDataLst>
              <p:tags r:id="rId8"/>
            </p:custDataLst>
          </p:nvPr>
        </p:nvSpPr>
        <p:spPr>
          <a:xfrm>
            <a:off x="1014412" y="4050665"/>
            <a:ext cx="2011680"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单击此处编辑副标题</a:t>
            </a:r>
            <a:endParaRPr lang="zh-CN" altLang="en-US"/>
          </a:p>
        </p:txBody>
      </p:sp>
      <p:sp>
        <p:nvSpPr>
          <p:cNvPr id="8" name="文本占位符 7"/>
          <p:cNvSpPr>
            <a:spLocks noGrp="1"/>
          </p:cNvSpPr>
          <p:nvPr>
            <p:ph type="body" sz="quarter" idx="15" hasCustomPrompt="1"/>
            <p:custDataLst>
              <p:tags r:id="rId9"/>
            </p:custDataLst>
          </p:nvPr>
        </p:nvSpPr>
        <p:spPr>
          <a:xfrm>
            <a:off x="1014412" y="4525645"/>
            <a:ext cx="2011680"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bg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单击此处编辑副标题</a:t>
            </a:r>
            <a:endParaRPr lang="zh-CN" altLang="en-US"/>
          </a:p>
        </p:txBody>
      </p:sp>
      <p:sp>
        <p:nvSpPr>
          <p:cNvPr id="7" name="文本占位符 6"/>
          <p:cNvSpPr>
            <a:spLocks noGrp="1"/>
          </p:cNvSpPr>
          <p:nvPr>
            <p:ph type="body" idx="14" hasCustomPrompt="1"/>
            <p:custDataLst>
              <p:tags r:id="rId10"/>
            </p:custDataLst>
          </p:nvPr>
        </p:nvSpPr>
        <p:spPr>
          <a:xfrm>
            <a:off x="1014412" y="3300095"/>
            <a:ext cx="4352290" cy="370205"/>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1"/>
            </p:custDataLst>
          </p:nvPr>
        </p:nvSpPr>
        <p:spPr>
          <a:xfrm>
            <a:off x="1006792" y="1923415"/>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cxnSp>
        <p:nvCxnSpPr>
          <p:cNvPr id="10" name="直接连接符 9"/>
          <p:cNvCxnSpPr/>
          <p:nvPr userDrawn="1">
            <p:custDataLst>
              <p:tags r:id="rId12"/>
            </p:custDataLst>
          </p:nvPr>
        </p:nvCxnSpPr>
        <p:spPr>
          <a:xfrm>
            <a:off x="983297" y="3855085"/>
            <a:ext cx="4382770"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bg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4976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vl2pPr>
              <a:defRPr baseline="0">
                <a:solidFill>
                  <a:schemeClr val="lt1"/>
                </a:solidFill>
                <a:latin typeface="Arial" panose="020B0604020202020204" pitchFamily="34" charset="0"/>
                <a:ea typeface="Microsoft YaHei" panose="020B0503020204020204" pitchFamily="34" charset="-122"/>
              </a:defRPr>
            </a:lvl2pPr>
            <a:lvl3pPr>
              <a:defRPr baseline="0">
                <a:solidFill>
                  <a:schemeClr val="lt1"/>
                </a:solidFill>
                <a:latin typeface="Arial" panose="020B0604020202020204" pitchFamily="34" charset="0"/>
                <a:ea typeface="Microsoft YaHei" panose="020B0503020204020204" pitchFamily="34" charset="-122"/>
              </a:defRPr>
            </a:lvl3pPr>
            <a:lvl4pPr>
              <a:defRPr baseline="0">
                <a:solidFill>
                  <a:schemeClr val="lt1"/>
                </a:solidFill>
                <a:latin typeface="Arial" panose="020B0604020202020204" pitchFamily="34" charset="0"/>
                <a:ea typeface="Microsoft YaHei" panose="020B0503020204020204" pitchFamily="34" charset="-122"/>
              </a:defRPr>
            </a:lvl4pPr>
            <a:lvl5pPr>
              <a:defRPr baseline="0">
                <a:solidFill>
                  <a:schemeClr val="lt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vl2pPr>
              <a:defRPr baseline="0">
                <a:solidFill>
                  <a:schemeClr val="lt1"/>
                </a:solidFill>
                <a:latin typeface="Arial" panose="020B0604020202020204" pitchFamily="34" charset="0"/>
                <a:ea typeface="Microsoft YaHei" panose="020B0503020204020204" pitchFamily="34" charset="-122"/>
              </a:defRPr>
            </a:lvl2pPr>
            <a:lvl3pPr>
              <a:defRPr baseline="0">
                <a:solidFill>
                  <a:schemeClr val="lt1"/>
                </a:solidFill>
                <a:latin typeface="Arial" panose="020B0604020202020204" pitchFamily="34" charset="0"/>
                <a:ea typeface="Microsoft YaHei" panose="020B0503020204020204" pitchFamily="34" charset="-122"/>
              </a:defRPr>
            </a:lvl3pPr>
            <a:lvl4pPr>
              <a:defRPr baseline="0">
                <a:solidFill>
                  <a:schemeClr val="lt1"/>
                </a:solidFill>
                <a:latin typeface="Arial" panose="020B0604020202020204" pitchFamily="34" charset="0"/>
                <a:ea typeface="Microsoft YaHei" panose="020B0503020204020204" pitchFamily="34" charset="-122"/>
              </a:defRPr>
            </a:lvl4pPr>
            <a:lvl5pPr>
              <a:defRPr baseline="0">
                <a:solidFill>
                  <a:schemeClr val="lt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lt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dk1">
                    <a:tint val="75000"/>
                    <a:lumMod val="85000"/>
                    <a:lumOff val="1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vl2pPr>
              <a:defRPr baseline="0">
                <a:solidFill>
                  <a:schemeClr val="lt1"/>
                </a:solidFill>
                <a:latin typeface="Arial" panose="020B0604020202020204" pitchFamily="34" charset="0"/>
                <a:ea typeface="Microsoft YaHei" panose="020B0503020204020204" pitchFamily="34" charset="-122"/>
              </a:defRPr>
            </a:lvl2pPr>
            <a:lvl3pPr>
              <a:defRPr baseline="0">
                <a:solidFill>
                  <a:schemeClr val="lt1"/>
                </a:solidFill>
                <a:latin typeface="Arial" panose="020B0604020202020204" pitchFamily="34" charset="0"/>
                <a:ea typeface="Microsoft YaHei" panose="020B0503020204020204" pitchFamily="34" charset="-122"/>
              </a:defRPr>
            </a:lvl3pPr>
            <a:lvl4pPr>
              <a:defRPr baseline="0">
                <a:solidFill>
                  <a:schemeClr val="lt1"/>
                </a:solidFill>
                <a:latin typeface="Arial" panose="020B0604020202020204" pitchFamily="34" charset="0"/>
                <a:ea typeface="Microsoft YaHei" panose="020B0503020204020204" pitchFamily="34" charset="-122"/>
              </a:defRPr>
            </a:lvl4pPr>
            <a:lvl5pPr>
              <a:defRPr baseline="0">
                <a:solidFill>
                  <a:schemeClr val="lt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08231"/>
            <a:ext cx="720090" cy="64976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45988"/>
            <a:ext cx="720090" cy="51201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vl2pPr>
              <a:defRPr baseline="0">
                <a:solidFill>
                  <a:schemeClr val="lt1"/>
                </a:solidFill>
                <a:latin typeface="Arial" panose="020B0604020202020204" pitchFamily="34" charset="0"/>
                <a:ea typeface="Microsoft YaHei" panose="020B0503020204020204" pitchFamily="34" charset="-122"/>
              </a:defRPr>
            </a:lvl2pPr>
            <a:lvl3pPr>
              <a:defRPr baseline="0">
                <a:solidFill>
                  <a:schemeClr val="lt1"/>
                </a:solidFill>
                <a:latin typeface="Arial" panose="020B0604020202020204" pitchFamily="34" charset="0"/>
                <a:ea typeface="Microsoft YaHei" panose="020B0503020204020204" pitchFamily="34" charset="-122"/>
              </a:defRPr>
            </a:lvl3pPr>
            <a:lvl4pPr>
              <a:defRPr baseline="0">
                <a:solidFill>
                  <a:schemeClr val="lt1"/>
                </a:solidFill>
                <a:latin typeface="Arial" panose="020B0604020202020204" pitchFamily="34" charset="0"/>
                <a:ea typeface="Microsoft YaHei" panose="020B0503020204020204" pitchFamily="34" charset="-122"/>
              </a:defRPr>
            </a:lvl4pPr>
            <a:lvl5pPr>
              <a:defRPr baseline="0">
                <a:solidFill>
                  <a:schemeClr val="lt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vl2pPr>
              <a:defRPr baseline="0">
                <a:solidFill>
                  <a:schemeClr val="lt1"/>
                </a:solidFill>
                <a:latin typeface="Arial" panose="020B0604020202020204" pitchFamily="34" charset="0"/>
                <a:ea typeface="Microsoft YaHei" panose="020B0503020204020204" pitchFamily="34" charset="-122"/>
              </a:defRPr>
            </a:lvl2pPr>
            <a:lvl3pPr>
              <a:defRPr baseline="0">
                <a:solidFill>
                  <a:schemeClr val="lt1"/>
                </a:solidFill>
                <a:latin typeface="Arial" panose="020B0604020202020204" pitchFamily="34" charset="0"/>
                <a:ea typeface="Microsoft YaHei" panose="020B0503020204020204" pitchFamily="34" charset="-122"/>
              </a:defRPr>
            </a:lvl3pPr>
            <a:lvl4pPr>
              <a:defRPr baseline="0">
                <a:solidFill>
                  <a:schemeClr val="lt1"/>
                </a:solidFill>
                <a:latin typeface="Arial" panose="020B0604020202020204" pitchFamily="34" charset="0"/>
                <a:ea typeface="Microsoft YaHei" panose="020B0503020204020204" pitchFamily="34" charset="-122"/>
              </a:defRPr>
            </a:lvl4pPr>
            <a:lvl5pPr>
              <a:defRPr baseline="0">
                <a:solidFill>
                  <a:schemeClr val="lt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lt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396020"/>
            <a:ext cx="1620202" cy="1461980"/>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705973"/>
            <a:ext cx="1620202" cy="1152027"/>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8" name="矩形 7"/>
          <p:cNvSpPr/>
          <p:nvPr userDrawn="1">
            <p:custDataLst>
              <p:tags r:id="rId8"/>
            </p:custDataLst>
          </p:nvPr>
        </p:nvSpPr>
        <p:spPr>
          <a:xfrm>
            <a:off x="6244908" y="2750185"/>
            <a:ext cx="4549140" cy="1356995"/>
          </a:xfrm>
          <a:prstGeom prst="rect">
            <a:avLst/>
          </a:prstGeom>
          <a:solidFill>
            <a:schemeClr val="accent1">
              <a:alpha val="30000"/>
            </a:schemeClr>
          </a:solidFill>
          <a:ln w="12700" cap="flat" cmpd="sng" algn="ctr">
            <a:noFill/>
            <a:prstDash val="solid"/>
            <a:miter lim="800000"/>
          </a:ln>
          <a:effectLst/>
        </p:spPr>
        <p:txBody>
          <a:bodyPr wrap="square" lIns="323982" rIns="899951" anchor="ctr">
            <a:normAutofit/>
          </a:bodyPr>
          <a:lstStyle/>
          <a:p>
            <a:pPr marL="0" marR="0" lvl="0" indent="0" algn="l" defTabSz="866775" rtl="0" eaLnBrk="1" fontAlgn="base" latinLnBrk="0" hangingPunct="1">
              <a:lnSpc>
                <a:spcPct val="130000"/>
              </a:lnSpc>
              <a:spcBef>
                <a:spcPct val="0"/>
              </a:spcBef>
              <a:spcAft>
                <a:spcPct val="0"/>
              </a:spcAft>
              <a:buClrTx/>
              <a:buSzTx/>
              <a:buFontTx/>
              <a:buNone/>
              <a:defRPr/>
            </a:pPr>
            <a:endParaRPr kumimoji="0" lang="zh-CN" altLang="en-US" sz="1400" b="0" i="0" kern="0" spc="20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3" name="标题 2"/>
          <p:cNvSpPr>
            <a:spLocks noGrp="1"/>
          </p:cNvSpPr>
          <p:nvPr>
            <p:ph type="ctrTitle" idx="14" hasCustomPrompt="1"/>
            <p:custDataLst>
              <p:tags r:id="rId9"/>
            </p:custDataLst>
          </p:nvPr>
        </p:nvSpPr>
        <p:spPr>
          <a:xfrm>
            <a:off x="6398578" y="2750186"/>
            <a:ext cx="4241800"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10"/>
            </p:custDataLst>
          </p:nvPr>
        </p:nvSpPr>
        <p:spPr>
          <a:xfrm>
            <a:off x="6398578" y="3667761"/>
            <a:ext cx="4241800" cy="34734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bg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9" name="矩形 8"/>
          <p:cNvSpPr/>
          <p:nvPr userDrawn="1">
            <p:custDataLst>
              <p:tags r:id="rId11"/>
            </p:custDataLst>
          </p:nvPr>
        </p:nvSpPr>
        <p:spPr>
          <a:xfrm>
            <a:off x="3302953" y="2750820"/>
            <a:ext cx="212090" cy="1356995"/>
          </a:xfrm>
          <a:prstGeom prst="rect">
            <a:avLst/>
          </a:prstGeom>
          <a:solidFill>
            <a:schemeClr val="accent1">
              <a:alpha val="30000"/>
            </a:schemeClr>
          </a:solidFill>
          <a:ln w="12700" cap="flat" cmpd="sng" algn="ctr">
            <a:noFill/>
            <a:prstDash val="solid"/>
            <a:miter lim="800000"/>
          </a:ln>
          <a:effectLst/>
        </p:spPr>
        <p:txBody>
          <a:bodyPr wrap="square" lIns="323982" rIns="899951" anchor="ctr">
            <a:normAutofit/>
          </a:bodyPr>
          <a:lstStyle/>
          <a:p>
            <a:pPr marL="0" marR="0" lvl="0" indent="0" algn="l" defTabSz="866775" rtl="0" eaLnBrk="1" fontAlgn="base" latinLnBrk="0" hangingPunct="1">
              <a:lnSpc>
                <a:spcPct val="130000"/>
              </a:lnSpc>
              <a:spcBef>
                <a:spcPct val="0"/>
              </a:spcBef>
              <a:spcAft>
                <a:spcPct val="0"/>
              </a:spcAft>
              <a:buClrTx/>
              <a:buSzTx/>
              <a:buFontTx/>
              <a:buNone/>
              <a:defRPr/>
            </a:pPr>
            <a:endParaRPr kumimoji="0" lang="zh-CN" altLang="en-US" sz="1400" b="0" i="0" kern="0" spc="20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bg1"/>
                </a:solidFill>
                <a:latin typeface="Arial" panose="020B0604020202020204" pitchFamily="34" charset="0"/>
                <a:ea typeface="Microsoft YaHei" panose="020B0503020204020204" pitchFamily="34" charset="-122"/>
              </a:defRPr>
            </a:lvl1pPr>
            <a:lvl2pPr eaLnBrk="1" fontAlgn="auto" latinLnBrk="0" hangingPunct="1">
              <a:defRPr sz="1600">
                <a:solidFill>
                  <a:schemeClr val="bg1"/>
                </a:solidFill>
                <a:latin typeface="Arial" panose="020B0604020202020204" pitchFamily="34" charset="0"/>
                <a:ea typeface="Microsoft YaHei" panose="020B0503020204020204" pitchFamily="34" charset="-122"/>
              </a:defRPr>
            </a:lvl2pPr>
            <a:lvl3pPr eaLnBrk="1" fontAlgn="auto" latinLnBrk="0" hangingPunct="1">
              <a:defRPr sz="1600">
                <a:solidFill>
                  <a:schemeClr val="bg1"/>
                </a:solidFill>
                <a:latin typeface="Arial" panose="020B0604020202020204" pitchFamily="34" charset="0"/>
                <a:ea typeface="Microsoft YaHei" panose="020B0503020204020204" pitchFamily="34" charset="-122"/>
              </a:defRPr>
            </a:lvl3pPr>
            <a:lvl4pPr eaLnBrk="1" fontAlgn="auto" latinLnBrk="0" hangingPunct="1">
              <a:defRPr sz="1600">
                <a:solidFill>
                  <a:schemeClr val="bg1"/>
                </a:solidFill>
                <a:latin typeface="Arial" panose="020B0604020202020204" pitchFamily="34" charset="0"/>
                <a:ea typeface="Microsoft YaHei" panose="020B0503020204020204" pitchFamily="34" charset="-122"/>
              </a:defRPr>
            </a:lvl4pPr>
            <a:lvl5pPr eaLnBrk="1" fontAlgn="auto" latinLnBrk="0" hangingPunct="1">
              <a:defRPr sz="1600">
                <a:solidFill>
                  <a:schemeClr val="bg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208231"/>
            <a:ext cx="720090" cy="649769"/>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bg1"/>
                </a:solidFill>
                <a:latin typeface="Arial" panose="020B0604020202020204" pitchFamily="34" charset="0"/>
                <a:ea typeface="Microsoft YaHei" panose="020B0503020204020204" pitchFamily="34" charset="-122"/>
              </a:defRPr>
            </a:lvl1pPr>
            <a:lvl2pPr indent="0" eaLnBrk="1" fontAlgn="auto" latinLnBrk="0" hangingPunct="1">
              <a:defRPr>
                <a:solidFill>
                  <a:schemeClr val="bg1"/>
                </a:solidFill>
                <a:latin typeface="Arial" panose="020B0604020202020204" pitchFamily="34" charset="0"/>
                <a:ea typeface="Microsoft YaHei" panose="020B0503020204020204" pitchFamily="34" charset="-122"/>
              </a:defRPr>
            </a:lvl2pPr>
            <a:lvl3pPr indent="0" eaLnBrk="1" fontAlgn="auto" latinLnBrk="0" hangingPunct="1">
              <a:defRPr>
                <a:solidFill>
                  <a:schemeClr val="bg1"/>
                </a:solidFill>
                <a:latin typeface="Arial" panose="020B0604020202020204" pitchFamily="34" charset="0"/>
                <a:ea typeface="Microsoft YaHei" panose="020B0503020204020204" pitchFamily="34" charset="-122"/>
              </a:defRPr>
            </a:lvl3pPr>
            <a:lvl4pPr indent="0" eaLnBrk="1" fontAlgn="auto" latinLnBrk="0" hangingPunct="1">
              <a:defRPr>
                <a:solidFill>
                  <a:schemeClr val="bg1"/>
                </a:solidFill>
                <a:latin typeface="Arial" panose="020B0604020202020204" pitchFamily="34" charset="0"/>
                <a:ea typeface="Microsoft YaHei" panose="020B0503020204020204" pitchFamily="34" charset="-122"/>
              </a:defRPr>
            </a:lvl4pPr>
            <a:lvl5pPr indent="0" eaLnBrk="1" fontAlgn="auto" latinLnBrk="0" hangingPunct="1">
              <a:defRPr>
                <a:solidFill>
                  <a:schemeClr val="bg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6.xml"/><Relationship Id="rId23" Type="http://schemas.openxmlformats.org/officeDocument/2006/relationships/tags" Target="../tags/tag145.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slideLayout" Target="../slideLayouts/slideLayout2.xml"/><Relationship Id="rId19" Type="http://schemas.openxmlformats.org/officeDocument/2006/relationships/tags" Target="../tags/tag14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lt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lt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bg1"/>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10.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21.xml"/><Relationship Id="rId4" Type="http://schemas.openxmlformats.org/officeDocument/2006/relationships/image" Target="file:///C:\Users\1V994W2\PycharmProjects\PPT_Background_Generation/pic_temp/0_pic_quater_left_up.png" TargetMode="External"/><Relationship Id="rId32" Type="http://schemas.openxmlformats.org/officeDocument/2006/relationships/notesSlide" Target="../notesSlides/notesSlide10.xml"/><Relationship Id="rId31" Type="http://schemas.openxmlformats.org/officeDocument/2006/relationships/slideLayout" Target="../slideLayouts/slideLayout7.xml"/><Relationship Id="rId30" Type="http://schemas.openxmlformats.org/officeDocument/2006/relationships/tags" Target="../tags/tag244.xml"/><Relationship Id="rId3" Type="http://schemas.openxmlformats.org/officeDocument/2006/relationships/image" Target="../media/image2.png"/><Relationship Id="rId29" Type="http://schemas.openxmlformats.org/officeDocument/2006/relationships/tags" Target="../tags/tag243.xml"/><Relationship Id="rId28" Type="http://schemas.openxmlformats.org/officeDocument/2006/relationships/tags" Target="../tags/tag242.xml"/><Relationship Id="rId27" Type="http://schemas.openxmlformats.org/officeDocument/2006/relationships/tags" Target="../tags/tag241.xml"/><Relationship Id="rId26" Type="http://schemas.openxmlformats.org/officeDocument/2006/relationships/tags" Target="../tags/tag240.xml"/><Relationship Id="rId25" Type="http://schemas.openxmlformats.org/officeDocument/2006/relationships/tags" Target="../tags/tag239.xml"/><Relationship Id="rId24" Type="http://schemas.openxmlformats.org/officeDocument/2006/relationships/tags" Target="../tags/tag238.xml"/><Relationship Id="rId23" Type="http://schemas.openxmlformats.org/officeDocument/2006/relationships/tags" Target="../tags/tag237.xml"/><Relationship Id="rId22" Type="http://schemas.openxmlformats.org/officeDocument/2006/relationships/tags" Target="../tags/tag236.xml"/><Relationship Id="rId21" Type="http://schemas.openxmlformats.org/officeDocument/2006/relationships/tags" Target="../tags/tag235.xml"/><Relationship Id="rId20" Type="http://schemas.openxmlformats.org/officeDocument/2006/relationships/tags" Target="../tags/tag234.xml"/><Relationship Id="rId2" Type="http://schemas.openxmlformats.org/officeDocument/2006/relationships/tags" Target="../tags/tag220.xml"/><Relationship Id="rId19" Type="http://schemas.openxmlformats.org/officeDocument/2006/relationships/tags" Target="../tags/tag233.xml"/><Relationship Id="rId18" Type="http://schemas.openxmlformats.org/officeDocument/2006/relationships/tags" Target="../tags/tag232.xml"/><Relationship Id="rId17" Type="http://schemas.openxmlformats.org/officeDocument/2006/relationships/tags" Target="../tags/tag231.xml"/><Relationship Id="rId16" Type="http://schemas.openxmlformats.org/officeDocument/2006/relationships/tags" Target="../tags/tag230.xml"/><Relationship Id="rId15" Type="http://schemas.openxmlformats.org/officeDocument/2006/relationships/tags" Target="../tags/tag229.xml"/><Relationship Id="rId14" Type="http://schemas.openxmlformats.org/officeDocument/2006/relationships/tags" Target="../tags/tag228.xml"/><Relationship Id="rId13" Type="http://schemas.openxmlformats.org/officeDocument/2006/relationships/tags" Target="../tags/tag227.xml"/><Relationship Id="rId12" Type="http://schemas.openxmlformats.org/officeDocument/2006/relationships/tags" Target="../tags/tag226.xml"/><Relationship Id="rId11" Type="http://schemas.openxmlformats.org/officeDocument/2006/relationships/tags" Target="../tags/tag225.xml"/><Relationship Id="rId10" Type="http://schemas.openxmlformats.org/officeDocument/2006/relationships/tags" Target="../tags/tag224.xml"/><Relationship Id="rId1" Type="http://schemas.openxmlformats.org/officeDocument/2006/relationships/tags" Target="../tags/tag219.xml"/></Relationships>
</file>

<file path=ppt/slides/_rels/slide11.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46.xm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tags" Target="../tags/tag24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13.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54.xml"/><Relationship Id="rId18" Type="http://schemas.openxmlformats.org/officeDocument/2006/relationships/notesSlide" Target="../notesSlides/notesSlide13.xml"/><Relationship Id="rId17" Type="http://schemas.openxmlformats.org/officeDocument/2006/relationships/slideLayout" Target="../slideLayouts/slideLayout7.xml"/><Relationship Id="rId16" Type="http://schemas.openxmlformats.org/officeDocument/2006/relationships/tags" Target="../tags/tag264.xml"/><Relationship Id="rId15" Type="http://schemas.openxmlformats.org/officeDocument/2006/relationships/tags" Target="../tags/tag263.xml"/><Relationship Id="rId14" Type="http://schemas.openxmlformats.org/officeDocument/2006/relationships/tags" Target="../tags/tag262.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53.xml"/></Relationships>
</file>

<file path=ppt/slides/_rels/slide14.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6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66.xml"/><Relationship Id="rId18" Type="http://schemas.openxmlformats.org/officeDocument/2006/relationships/notesSlide" Target="../notesSlides/notesSlide14.xml"/><Relationship Id="rId17" Type="http://schemas.openxmlformats.org/officeDocument/2006/relationships/slideLayout" Target="../slideLayouts/slideLayout7.xml"/><Relationship Id="rId16" Type="http://schemas.openxmlformats.org/officeDocument/2006/relationships/tags" Target="../tags/tag276.xml"/><Relationship Id="rId15" Type="http://schemas.openxmlformats.org/officeDocument/2006/relationships/tags" Target="../tags/tag275.xml"/><Relationship Id="rId14" Type="http://schemas.openxmlformats.org/officeDocument/2006/relationships/tags" Target="../tags/tag274.xml"/><Relationship Id="rId13" Type="http://schemas.openxmlformats.org/officeDocument/2006/relationships/tags" Target="../tags/tag273.xml"/><Relationship Id="rId12" Type="http://schemas.openxmlformats.org/officeDocument/2006/relationships/tags" Target="../tags/tag272.xml"/><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tags" Target="../tags/tag265.xml"/></Relationships>
</file>

<file path=ppt/slides/_rels/slide15.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7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78.xml"/><Relationship Id="rId18" Type="http://schemas.openxmlformats.org/officeDocument/2006/relationships/notesSlide" Target="../notesSlides/notesSlide15.xml"/><Relationship Id="rId17" Type="http://schemas.openxmlformats.org/officeDocument/2006/relationships/slideLayout" Target="../slideLayouts/slideLayout7.xml"/><Relationship Id="rId16" Type="http://schemas.openxmlformats.org/officeDocument/2006/relationships/tags" Target="../tags/tag288.xml"/><Relationship Id="rId15" Type="http://schemas.openxmlformats.org/officeDocument/2006/relationships/tags" Target="../tags/tag287.xml"/><Relationship Id="rId14" Type="http://schemas.openxmlformats.org/officeDocument/2006/relationships/tags" Target="../tags/tag286.xml"/><Relationship Id="rId13" Type="http://schemas.openxmlformats.org/officeDocument/2006/relationships/tags" Target="../tags/tag285.xml"/><Relationship Id="rId12" Type="http://schemas.openxmlformats.org/officeDocument/2006/relationships/tags" Target="../tags/tag284.xml"/><Relationship Id="rId11" Type="http://schemas.openxmlformats.org/officeDocument/2006/relationships/tags" Target="../tags/tag283.xml"/><Relationship Id="rId10" Type="http://schemas.openxmlformats.org/officeDocument/2006/relationships/tags" Target="../tags/tag282.xml"/><Relationship Id="rId1" Type="http://schemas.openxmlformats.org/officeDocument/2006/relationships/tags" Target="../tags/tag277.xml"/></Relationships>
</file>

<file path=ppt/slides/_rels/slide16.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90.xml"/><Relationship Id="rId11" Type="http://schemas.openxmlformats.org/officeDocument/2006/relationships/notesSlide" Target="../notesSlides/notesSlide16.xml"/><Relationship Id="rId10" Type="http://schemas.openxmlformats.org/officeDocument/2006/relationships/slideLayout" Target="../slideLayouts/slideLayout7.xml"/><Relationship Id="rId1" Type="http://schemas.openxmlformats.org/officeDocument/2006/relationships/tags" Target="../tags/tag28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4" Type="http://schemas.openxmlformats.org/officeDocument/2006/relationships/notesSlide" Target="../notesSlides/notesSlide2.xml"/><Relationship Id="rId23" Type="http://schemas.openxmlformats.org/officeDocument/2006/relationships/slideLayout" Target="../slideLayouts/slideLayout6.xml"/><Relationship Id="rId22" Type="http://schemas.openxmlformats.org/officeDocument/2006/relationships/tags" Target="../tags/tag174.xml"/><Relationship Id="rId21" Type="http://schemas.openxmlformats.org/officeDocument/2006/relationships/tags" Target="../tags/tag173.xml"/><Relationship Id="rId20" Type="http://schemas.openxmlformats.org/officeDocument/2006/relationships/tags" Target="../tags/tag172.xml"/><Relationship Id="rId2" Type="http://schemas.openxmlformats.org/officeDocument/2006/relationships/tags" Target="../tags/tag154.xml"/><Relationship Id="rId19" Type="http://schemas.openxmlformats.org/officeDocument/2006/relationships/tags" Target="../tags/tag171.xml"/><Relationship Id="rId18" Type="http://schemas.openxmlformats.org/officeDocument/2006/relationships/tags" Target="../tags/tag170.xml"/><Relationship Id="rId17" Type="http://schemas.openxmlformats.org/officeDocument/2006/relationships/tags" Target="../tags/tag169.xml"/><Relationship Id="rId16" Type="http://schemas.openxmlformats.org/officeDocument/2006/relationships/tags" Target="../tags/tag16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3.xml"/></Relationships>
</file>

<file path=ppt/slides/_rels/slide20.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98.xml"/><Relationship Id="rId11" Type="http://schemas.openxmlformats.org/officeDocument/2006/relationships/notesSlide" Target="../notesSlides/notesSlide18.xml"/><Relationship Id="rId10" Type="http://schemas.openxmlformats.org/officeDocument/2006/relationships/slideLayout" Target="../slideLayouts/slideLayout7.xml"/><Relationship Id="rId1" Type="http://schemas.openxmlformats.org/officeDocument/2006/relationships/tags" Target="../tags/tag297.xml"/></Relationships>
</file>

<file path=ppt/slides/_rels/slide21.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0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03.xml"/><Relationship Id="rId11" Type="http://schemas.openxmlformats.org/officeDocument/2006/relationships/notesSlide" Target="../notesSlides/notesSlide19.xml"/><Relationship Id="rId10" Type="http://schemas.openxmlformats.org/officeDocument/2006/relationships/slideLayout" Target="../slideLayouts/slideLayout7.xml"/><Relationship Id="rId1" Type="http://schemas.openxmlformats.org/officeDocument/2006/relationships/tags" Target="../tags/tag30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8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8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79.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182.xml"/><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4.xml"/><Relationship Id="rId16" Type="http://schemas.openxmlformats.org/officeDocument/2006/relationships/notesSlide" Target="../notesSlides/notesSlide5.xml"/><Relationship Id="rId15" Type="http://schemas.openxmlformats.org/officeDocument/2006/relationships/slideLayout" Target="../slideLayouts/slideLayout7.xml"/><Relationship Id="rId14" Type="http://schemas.openxmlformats.org/officeDocument/2006/relationships/tags" Target="../tags/tag191.xml"/><Relationship Id="rId13" Type="http://schemas.openxmlformats.org/officeDocument/2006/relationships/image" Target="../media/image7.png"/><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83.xml"/></Relationships>
</file>

<file path=ppt/slides/_rels/slide6.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3.xml"/><Relationship Id="rId16" Type="http://schemas.openxmlformats.org/officeDocument/2006/relationships/notesSlide" Target="../notesSlides/notesSlide6.xml"/><Relationship Id="rId15" Type="http://schemas.openxmlformats.org/officeDocument/2006/relationships/slideLayout" Target="../slideLayouts/slideLayout7.xml"/><Relationship Id="rId14" Type="http://schemas.openxmlformats.org/officeDocument/2006/relationships/tags" Target="../tags/tag200.xml"/><Relationship Id="rId13" Type="http://schemas.openxmlformats.org/officeDocument/2006/relationships/image" Target="../media/image8.png"/><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92.xml"/></Relationships>
</file>

<file path=ppt/slides/_rels/slide7.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2.xml"/><Relationship Id="rId16" Type="http://schemas.openxmlformats.org/officeDocument/2006/relationships/notesSlide" Target="../notesSlides/notesSlide7.xml"/><Relationship Id="rId15" Type="http://schemas.openxmlformats.org/officeDocument/2006/relationships/slideLayout" Target="../slideLayouts/slideLayout7.xml"/><Relationship Id="rId14" Type="http://schemas.openxmlformats.org/officeDocument/2006/relationships/tags" Target="../tags/tag209.xml"/><Relationship Id="rId13" Type="http://schemas.openxmlformats.org/officeDocument/2006/relationships/image" Target="../media/image9.png"/><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tags" Target="../tags/tag201.xml"/></Relationships>
</file>

<file path=ppt/slides/_rels/slide8.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1.xml"/><Relationship Id="rId13" Type="http://schemas.openxmlformats.org/officeDocument/2006/relationships/notesSlide" Target="../notesSlides/notesSlide8.xml"/><Relationship Id="rId12" Type="http://schemas.openxmlformats.org/officeDocument/2006/relationships/slideLayout" Target="../slideLayouts/slideLayout7.xml"/><Relationship Id="rId11" Type="http://schemas.openxmlformats.org/officeDocument/2006/relationships/tags" Target="../tags/tag215.xml"/><Relationship Id="rId10" Type="http://schemas.openxmlformats.org/officeDocument/2006/relationships/image" Target="../media/image9.png"/><Relationship Id="rId1" Type="http://schemas.openxmlformats.org/officeDocument/2006/relationships/tags" Target="../tags/tag21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custDataLst>
              <p:tags r:id="rId1"/>
            </p:custDataLst>
          </p:nvPr>
        </p:nvCxnSpPr>
        <p:spPr>
          <a:xfrm>
            <a:off x="800417" y="3787457"/>
            <a:ext cx="120052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副标题 2"/>
          <p:cNvSpPr>
            <a:spLocks noGrp="1"/>
          </p:cNvSpPr>
          <p:nvPr>
            <p:ph type="subTitle" idx="13"/>
            <p:custDataLst>
              <p:tags r:id="rId2"/>
            </p:custDataLst>
          </p:nvPr>
        </p:nvSpPr>
        <p:spPr/>
        <p:txBody>
          <a:bodyPr/>
          <a:lstStyle/>
          <a:p>
            <a:r>
              <a:rPr lang="en-US" altLang="zh-CN"/>
              <a:t>Intelligence Analyst Assessment</a:t>
            </a:r>
            <a:endParaRPr lang="en-US" altLang="zh-CN"/>
          </a:p>
        </p:txBody>
      </p:sp>
      <p:sp>
        <p:nvSpPr>
          <p:cNvPr id="4" name="标题 3"/>
          <p:cNvSpPr>
            <a:spLocks noGrp="1"/>
          </p:cNvSpPr>
          <p:nvPr>
            <p:ph type="ctrTitle" idx="14"/>
            <p:custDataLst>
              <p:tags r:id="rId3"/>
            </p:custDataLst>
          </p:nvPr>
        </p:nvSpPr>
        <p:spPr>
          <a:xfrm>
            <a:off x="762635" y="2743835"/>
            <a:ext cx="7242810" cy="970915"/>
          </a:xfrm>
        </p:spPr>
        <p:txBody>
          <a:bodyPr>
            <a:normAutofit fontScale="90000"/>
          </a:bodyPr>
          <a:lstStyle/>
          <a:p>
            <a:r>
              <a:rPr lang="en-IN" altLang="en-US"/>
              <a:t>Analysis of C</a:t>
            </a:r>
            <a:r>
              <a:rPr lang="en-US" altLang="zh-CN"/>
              <a:t>ross-border</a:t>
            </a:r>
            <a:r>
              <a:rPr lang="en-IN" altLang="en-US"/>
              <a:t> A</a:t>
            </a:r>
            <a:r>
              <a:rPr lang="en-US" altLang="zh-CN"/>
              <a:t>ctivities</a:t>
            </a:r>
            <a:endParaRPr lang="en-US" altLang="zh-CN"/>
          </a:p>
        </p:txBody>
      </p:sp>
      <p:sp>
        <p:nvSpPr>
          <p:cNvPr id="10" name="文本占位符 9"/>
          <p:cNvSpPr>
            <a:spLocks noGrp="1"/>
          </p:cNvSpPr>
          <p:nvPr>
            <p:ph type="body" sz="quarter" idx="15"/>
            <p:custDataLst>
              <p:tags r:id="rId4"/>
            </p:custDataLst>
          </p:nvPr>
        </p:nvSpPr>
        <p:spPr/>
        <p:txBody>
          <a:bodyPr/>
          <a:lstStyle/>
          <a:p>
            <a:r>
              <a:rPr lang="en-US" altLang="zh-CN"/>
              <a:t>20</a:t>
            </a:r>
            <a:r>
              <a:rPr lang="en-IN" altLang="en-US"/>
              <a:t>24</a:t>
            </a:r>
            <a:r>
              <a:rPr lang="en-US" altLang="zh-CN"/>
              <a:t>/0</a:t>
            </a:r>
            <a:r>
              <a:rPr lang="en-IN" altLang="en-US"/>
              <a:t>8</a:t>
            </a:r>
            <a:r>
              <a:rPr lang="en-US" altLang="zh-CN"/>
              <a:t>/</a:t>
            </a:r>
            <a:r>
              <a:rPr lang="en-IN" altLang="en-US"/>
              <a:t>16</a:t>
            </a:r>
            <a:endParaRPr lang="en-IN" altLang="en-US"/>
          </a:p>
          <a:p>
            <a:endParaRPr lang="en-IN" altLang="en-US"/>
          </a:p>
        </p:txBody>
      </p:sp>
      <p:sp>
        <p:nvSpPr>
          <p:cNvPr id="11" name="文本占位符 10"/>
          <p:cNvSpPr>
            <a:spLocks noGrp="1"/>
          </p:cNvSpPr>
          <p:nvPr>
            <p:ph type="body" sz="quarter" idx="16"/>
            <p:custDataLst>
              <p:tags r:id="rId5"/>
            </p:custDataLst>
          </p:nvPr>
        </p:nvSpPr>
        <p:spPr/>
        <p:txBody>
          <a:bodyPr/>
          <a:lstStyle/>
          <a:p>
            <a:r>
              <a:rPr lang="en-IN" altLang="en-US"/>
              <a:t>SAFAR KHAN S</a:t>
            </a:r>
            <a:endParaRPr lang="en-IN" altLang="en-US"/>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292075" y="304444"/>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28" name="图片 27"/>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29" name="图片 28"/>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6" name="文本框 5"/>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fontScale="80000"/>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a:sym typeface="+mn-ea"/>
              </a:rPr>
              <a:t>Analysis of Satellite Images Across Border Posts</a:t>
            </a:r>
            <a:endParaRPr>
              <a:sym typeface="+mn-ea"/>
            </a:endParaRPr>
          </a:p>
          <a:p>
            <a:endParaRPr lang="en-US" altLang="zh-CN">
              <a:solidFill>
                <a:schemeClr val="tx1">
                  <a:lumMod val="85000"/>
                  <a:lumOff val="15000"/>
                </a:schemeClr>
              </a:solidFill>
              <a:uFillTx/>
              <a:latin typeface="Arial" panose="020B0604020202020204" pitchFamily="34" charset="0"/>
            </a:endParaRPr>
          </a:p>
        </p:txBody>
      </p:sp>
      <p:cxnSp>
        <p:nvCxnSpPr>
          <p:cNvPr id="4" name="Shape 1437"/>
          <p:cNvCxnSpPr/>
          <p:nvPr>
            <p:custDataLst>
              <p:tags r:id="rId9"/>
            </p:custDataLst>
          </p:nvPr>
        </p:nvCxnSpPr>
        <p:spPr>
          <a:xfrm>
            <a:off x="6197555" y="4445469"/>
            <a:ext cx="337102" cy="700149"/>
          </a:xfrm>
          <a:prstGeom prst="straightConnector1">
            <a:avLst/>
          </a:prstGeom>
          <a:noFill/>
          <a:ln w="12700" cap="flat" cmpd="sng">
            <a:solidFill>
              <a:schemeClr val="bg1">
                <a:lumMod val="75000"/>
              </a:schemeClr>
            </a:solidFill>
            <a:prstDash val="solid"/>
            <a:miter/>
            <a:headEnd type="none" w="med" len="med"/>
            <a:tailEnd type="none" w="med" len="med"/>
          </a:ln>
        </p:spPr>
      </p:cxnSp>
      <p:cxnSp>
        <p:nvCxnSpPr>
          <p:cNvPr id="5" name="Shape 1431"/>
          <p:cNvCxnSpPr/>
          <p:nvPr>
            <p:custDataLst>
              <p:tags r:id="rId10"/>
            </p:custDataLst>
          </p:nvPr>
        </p:nvCxnSpPr>
        <p:spPr>
          <a:xfrm>
            <a:off x="4395211" y="2944003"/>
            <a:ext cx="1027640" cy="628428"/>
          </a:xfrm>
          <a:prstGeom prst="straightConnector1">
            <a:avLst/>
          </a:prstGeom>
          <a:noFill/>
          <a:ln w="12700" cap="flat" cmpd="sng">
            <a:solidFill>
              <a:schemeClr val="bg1">
                <a:lumMod val="75000"/>
              </a:schemeClr>
            </a:solidFill>
            <a:prstDash val="solid"/>
            <a:miter/>
            <a:headEnd type="none" w="med" len="med"/>
            <a:tailEnd type="none" w="med" len="med"/>
          </a:ln>
        </p:spPr>
      </p:cxnSp>
      <p:cxnSp>
        <p:nvCxnSpPr>
          <p:cNvPr id="8" name="Shape 1432"/>
          <p:cNvCxnSpPr/>
          <p:nvPr>
            <p:custDataLst>
              <p:tags r:id="rId11"/>
            </p:custDataLst>
          </p:nvPr>
        </p:nvCxnSpPr>
        <p:spPr>
          <a:xfrm flipH="1">
            <a:off x="4395211" y="4125399"/>
            <a:ext cx="1027640" cy="884418"/>
          </a:xfrm>
          <a:prstGeom prst="straightConnector1">
            <a:avLst/>
          </a:prstGeom>
          <a:noFill/>
          <a:ln w="12700" cap="flat" cmpd="sng">
            <a:solidFill>
              <a:schemeClr val="bg1">
                <a:lumMod val="75000"/>
              </a:schemeClr>
            </a:solidFill>
            <a:prstDash val="solid"/>
            <a:miter/>
            <a:headEnd type="none" w="med" len="med"/>
            <a:tailEnd type="none" w="med" len="med"/>
          </a:ln>
        </p:spPr>
      </p:cxnSp>
      <p:cxnSp>
        <p:nvCxnSpPr>
          <p:cNvPr id="9" name="Shape 1434"/>
          <p:cNvCxnSpPr/>
          <p:nvPr>
            <p:custDataLst>
              <p:tags r:id="rId12"/>
            </p:custDataLst>
          </p:nvPr>
        </p:nvCxnSpPr>
        <p:spPr>
          <a:xfrm>
            <a:off x="6764919" y="3728515"/>
            <a:ext cx="887318" cy="123708"/>
          </a:xfrm>
          <a:prstGeom prst="straightConnector1">
            <a:avLst/>
          </a:prstGeom>
          <a:noFill/>
          <a:ln w="12700" cap="flat" cmpd="sng">
            <a:solidFill>
              <a:schemeClr val="bg1">
                <a:lumMod val="75000"/>
              </a:schemeClr>
            </a:solidFill>
            <a:prstDash val="solid"/>
            <a:miter/>
            <a:headEnd type="none" w="med" len="med"/>
            <a:tailEnd type="none" w="med" len="med"/>
          </a:ln>
        </p:spPr>
      </p:cxnSp>
      <p:sp>
        <p:nvSpPr>
          <p:cNvPr id="10" name="Shape 1438"/>
          <p:cNvSpPr/>
          <p:nvPr>
            <p:custDataLst>
              <p:tags r:id="rId13"/>
            </p:custDataLst>
          </p:nvPr>
        </p:nvSpPr>
        <p:spPr>
          <a:xfrm rot="875028">
            <a:off x="7506970" y="3418840"/>
            <a:ext cx="1247775" cy="1116330"/>
          </a:xfrm>
          <a:prstGeom prst="ellipse">
            <a:avLst/>
          </a:prstGeom>
          <a:solidFill>
            <a:schemeClr val="accent1"/>
          </a:solidFill>
          <a:ln>
            <a:noFill/>
          </a:ln>
          <a:effectLst>
            <a:outerShdw blurRad="50800" dist="50800" dir="5400000" algn="ctr" rotWithShape="0">
              <a:schemeClr val="accent1"/>
            </a:outerShdw>
          </a:effectLst>
        </p:spPr>
        <p:txBody>
          <a:bodyPr wrap="square" lIns="91413" tIns="45700" rIns="91413" bIns="45700" anchor="ctr" anchorCtr="0">
            <a:normAutofit/>
          </a:bodyPr>
          <a:lstStyle/>
          <a:p>
            <a:pPr algn="ctr" defTabSz="457200">
              <a:lnSpc>
                <a:spcPct val="120000"/>
              </a:lnSpc>
              <a:buSzPct val="25000"/>
            </a:pPr>
            <a:endParaRPr lang="id-ID"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1" name="Shape 1439"/>
          <p:cNvSpPr/>
          <p:nvPr>
            <p:custDataLst>
              <p:tags r:id="rId14"/>
            </p:custDataLst>
          </p:nvPr>
        </p:nvSpPr>
        <p:spPr>
          <a:xfrm>
            <a:off x="3400697" y="2273627"/>
            <a:ext cx="1032930" cy="1030756"/>
          </a:xfrm>
          <a:prstGeom prst="ellipse">
            <a:avLst/>
          </a:prstGeom>
          <a:solidFill>
            <a:schemeClr val="accent1"/>
          </a:solidFill>
          <a:ln>
            <a:noFill/>
          </a:ln>
          <a:effectLst>
            <a:outerShdw blurRad="50800" dist="50800" dir="5400000" algn="ctr" rotWithShape="0">
              <a:schemeClr val="accent1"/>
            </a:outerShdw>
          </a:effectLst>
        </p:spPr>
        <p:txBody>
          <a:bodyPr wrap="square" lIns="91413" tIns="45700" rIns="91413" bIns="45700" anchor="ctr" anchorCtr="0">
            <a:normAutofit/>
          </a:bodyPr>
          <a:lstStyle/>
          <a:p>
            <a:pPr algn="ctr" defTabSz="457200">
              <a:lnSpc>
                <a:spcPct val="120000"/>
              </a:lnSpc>
              <a:buSzPct val="25000"/>
            </a:pPr>
            <a:endParaRPr lang="id-ID"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2" name="Shape 1443"/>
          <p:cNvSpPr/>
          <p:nvPr>
            <p:custDataLst>
              <p:tags r:id="rId15"/>
            </p:custDataLst>
          </p:nvPr>
        </p:nvSpPr>
        <p:spPr>
          <a:xfrm>
            <a:off x="3488719" y="4756049"/>
            <a:ext cx="1032930" cy="1030756"/>
          </a:xfrm>
          <a:prstGeom prst="ellipse">
            <a:avLst/>
          </a:prstGeom>
          <a:solidFill>
            <a:schemeClr val="accent1"/>
          </a:solidFill>
          <a:ln>
            <a:noFill/>
          </a:ln>
          <a:effectLst>
            <a:outerShdw blurRad="50800" dist="50800" dir="5400000" algn="ctr" rotWithShape="0">
              <a:schemeClr val="accent1"/>
            </a:outerShdw>
          </a:effectLst>
        </p:spPr>
        <p:txBody>
          <a:bodyPr wrap="square" lIns="91413" tIns="45700" rIns="91413" bIns="45700" anchor="ctr" anchorCtr="0">
            <a:normAutofit/>
          </a:bodyPr>
          <a:lstStyle/>
          <a:p>
            <a:pPr algn="ctr" defTabSz="457200">
              <a:lnSpc>
                <a:spcPct val="120000"/>
              </a:lnSpc>
              <a:buSzPct val="25000"/>
            </a:pPr>
            <a:endParaRPr lang="id-ID" dirty="0">
              <a:solidFill>
                <a:srgbClr val="FFFFFF"/>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 name="Shape 1449"/>
          <p:cNvSpPr/>
          <p:nvPr>
            <p:custDataLst>
              <p:tags r:id="rId16"/>
            </p:custDataLst>
          </p:nvPr>
        </p:nvSpPr>
        <p:spPr>
          <a:xfrm>
            <a:off x="4756150" y="2778760"/>
            <a:ext cx="2070735" cy="1734185"/>
          </a:xfrm>
          <a:prstGeom prst="ellipse">
            <a:avLst/>
          </a:prstGeom>
          <a:solidFill>
            <a:schemeClr val="accent2"/>
          </a:solidFill>
          <a:ln w="25400">
            <a:noFill/>
          </a:ln>
          <a:effectLst>
            <a:outerShdw blurRad="76200" dist="38100" dir="5400000" algn="t" rotWithShape="0">
              <a:schemeClr val="accent2">
                <a:alpha val="70000"/>
              </a:schemeClr>
            </a:outerShd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lstStyle/>
          <a:p>
            <a:pPr algn="ctr" defTabSz="457200">
              <a:lnSpc>
                <a:spcPct val="120000"/>
              </a:lnSpc>
            </a:pPr>
            <a:r>
              <a:rPr lang="en-US" altLang="zh-CN" sz="1400"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rPr>
              <a:t>Identified Patterns</a:t>
            </a:r>
            <a:endParaRPr lang="en-US" altLang="zh-CN" sz="1400"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4" name="文本框 13"/>
          <p:cNvSpPr txBox="1"/>
          <p:nvPr>
            <p:custDataLst>
              <p:tags r:id="rId17"/>
            </p:custDataLst>
          </p:nvPr>
        </p:nvSpPr>
        <p:spPr>
          <a:xfrm>
            <a:off x="3401695" y="2369185"/>
            <a:ext cx="1031875" cy="942975"/>
          </a:xfrm>
          <a:prstGeom prst="rect">
            <a:avLst/>
          </a:prstGeom>
          <a:noFill/>
        </p:spPr>
        <p:txBody>
          <a:bodyPr wrap="square" rtlCol="0" anchor="ctr" anchorCtr="0">
            <a:normAutofit fontScale="80000"/>
          </a:bodyPr>
          <a:lstStyle/>
          <a:p>
            <a:pPr algn="ctr" defTabSz="457200">
              <a:lnSpc>
                <a:spcPct val="120000"/>
              </a:lnSpc>
            </a:pPr>
            <a:r>
              <a:rPr lang="en-US" altLang="zh-CN"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rPr>
              <a:t>Border Post Alpha</a:t>
            </a:r>
            <a:endParaRPr lang="en-US" altLang="zh-CN"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5" name="文本框 14"/>
          <p:cNvSpPr txBox="1"/>
          <p:nvPr>
            <p:custDataLst>
              <p:tags r:id="rId18"/>
            </p:custDataLst>
          </p:nvPr>
        </p:nvSpPr>
        <p:spPr>
          <a:xfrm>
            <a:off x="7651750" y="3538220"/>
            <a:ext cx="1010920" cy="828675"/>
          </a:xfrm>
          <a:prstGeom prst="rect">
            <a:avLst/>
          </a:prstGeom>
          <a:noFill/>
        </p:spPr>
        <p:txBody>
          <a:bodyPr wrap="square" rtlCol="0" anchor="ctr" anchorCtr="0">
            <a:normAutofit fontScale="70000"/>
          </a:bodyPr>
          <a:lstStyle/>
          <a:p>
            <a:pPr algn="ctr" defTabSz="457200">
              <a:lnSpc>
                <a:spcPct val="120000"/>
              </a:lnSpc>
            </a:pPr>
            <a:r>
              <a:rPr lang="en-US" altLang="zh-CN"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rPr>
              <a:t>Border Post Delta </a:t>
            </a:r>
            <a:endParaRPr lang="en-US" altLang="zh-CN"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6" name="文本框 15"/>
          <p:cNvSpPr txBox="1"/>
          <p:nvPr>
            <p:custDataLst>
              <p:tags r:id="rId19"/>
            </p:custDataLst>
          </p:nvPr>
        </p:nvSpPr>
        <p:spPr>
          <a:xfrm>
            <a:off x="3489325" y="4895850"/>
            <a:ext cx="1032510" cy="751205"/>
          </a:xfrm>
          <a:prstGeom prst="rect">
            <a:avLst/>
          </a:prstGeom>
          <a:noFill/>
        </p:spPr>
        <p:txBody>
          <a:bodyPr wrap="square" rtlCol="0" anchor="ctr" anchorCtr="0"/>
          <a:lstStyle/>
          <a:p>
            <a:pPr algn="ctr" defTabSz="457200">
              <a:lnSpc>
                <a:spcPct val="120000"/>
              </a:lnSpc>
            </a:pPr>
            <a:r>
              <a:rPr lang="en-US" altLang="zh-CN" sz="1400"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rPr>
              <a:t>Border Post Bravo</a:t>
            </a:r>
            <a:endParaRPr lang="en-US" altLang="zh-CN" sz="1400" b="1" spc="300">
              <a:solidFill>
                <a:schemeClr val="tx1">
                  <a:lumMod val="85000"/>
                  <a:lumOff val="1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7" name="文本框 16"/>
          <p:cNvSpPr txBox="1"/>
          <p:nvPr>
            <p:custDataLst>
              <p:tags r:id="rId20"/>
            </p:custDataLst>
          </p:nvPr>
        </p:nvSpPr>
        <p:spPr>
          <a:xfrm>
            <a:off x="8878570" y="3562985"/>
            <a:ext cx="2636520" cy="949960"/>
          </a:xfrm>
          <a:prstGeom prst="rect">
            <a:avLst/>
          </a:prstGeom>
          <a:noFill/>
          <a:ln>
            <a:noFill/>
          </a:ln>
        </p:spPr>
        <p:txBody>
          <a:bodyPr wrap="square" rtlCol="0"/>
          <a:lstStyle/>
          <a:p>
            <a:pPr defTabSz="457200">
              <a:lnSpc>
                <a:spcPct val="120000"/>
              </a:lnSpc>
            </a:pPr>
            <a:r>
              <a:rPr kumimoji="1" lang="en-US" altLang="zh-CN" sz="1000" b="1" spc="150">
                <a:solidFill>
                  <a:schemeClr val="tx1"/>
                </a:solidFill>
                <a:latin typeface="Arial" panose="020B0604020202020204" pitchFamily="34" charset="0"/>
                <a:ea typeface="Microsoft YaHei" panose="020B0503020204020204" pitchFamily="34" charset="-122"/>
                <a:sym typeface="Arial" panose="020B0604020202020204" pitchFamily="34" charset="0"/>
              </a:rPr>
              <a:t>Follows a similar pattern to the other posts, with vehicle movements, increased presence, and new infrastructure indicating possible long-term strategic changes.</a:t>
            </a:r>
            <a:endParaRPr kumimoji="1" lang="en-US" altLang="zh-CN" sz="1000" b="1"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 name="文本框 17"/>
          <p:cNvSpPr txBox="1"/>
          <p:nvPr>
            <p:custDataLst>
              <p:tags r:id="rId21"/>
            </p:custDataLst>
          </p:nvPr>
        </p:nvSpPr>
        <p:spPr>
          <a:xfrm>
            <a:off x="676910" y="2359025"/>
            <a:ext cx="2636520" cy="1109980"/>
          </a:xfrm>
          <a:prstGeom prst="rect">
            <a:avLst/>
          </a:prstGeom>
          <a:noFill/>
        </p:spPr>
        <p:txBody>
          <a:bodyPr wrap="square" rtlCol="0"/>
          <a:lstStyle/>
          <a:p>
            <a:pPr algn="just" defTabSz="457200">
              <a:lnSpc>
                <a:spcPct val="120000"/>
              </a:lnSpc>
            </a:pPr>
            <a:r>
              <a:rPr kumimoji="1" lang="en-US" altLang="zh-CN" sz="1000" b="1" spc="150">
                <a:ln/>
                <a:solidFill>
                  <a:schemeClr val="tx1"/>
                </a:solidFill>
                <a:effectLst/>
                <a:latin typeface="Arial" panose="020B0604020202020204" pitchFamily="34" charset="0"/>
                <a:ea typeface="Microsoft YaHei" panose="020B0503020204020204" pitchFamily="34" charset="-122"/>
                <a:sym typeface="Arial" panose="020B0604020202020204" pitchFamily="34" charset="0"/>
              </a:rPr>
              <a:t>Increased military presence and new infrastructure developments were noted, suggesting significant preparations or changes in the area.</a:t>
            </a:r>
            <a:endParaRPr kumimoji="1" lang="en-US" altLang="zh-CN" sz="1000" b="1" spc="150">
              <a:ln/>
              <a:solidFill>
                <a:schemeClr val="tx1"/>
              </a:solidFill>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19" name="文本框 18"/>
          <p:cNvSpPr txBox="1"/>
          <p:nvPr>
            <p:custDataLst>
              <p:tags r:id="rId22"/>
            </p:custDataLst>
          </p:nvPr>
        </p:nvSpPr>
        <p:spPr>
          <a:xfrm>
            <a:off x="720725" y="4841240"/>
            <a:ext cx="2680970" cy="904875"/>
          </a:xfrm>
          <a:prstGeom prst="rect">
            <a:avLst/>
          </a:prstGeom>
          <a:noFill/>
        </p:spPr>
        <p:txBody>
          <a:bodyPr wrap="square" rtlCol="0"/>
          <a:lstStyle/>
          <a:p>
            <a:pPr algn="just" defTabSz="457200">
              <a:lnSpc>
                <a:spcPct val="120000"/>
              </a:lnSpc>
            </a:pPr>
            <a:r>
              <a:rPr kumimoji="1" lang="en-US" altLang="zh-CN" sz="1000" b="1" spc="150">
                <a:ln/>
                <a:solidFill>
                  <a:schemeClr val="tx1"/>
                </a:solidFill>
                <a:effectLst/>
                <a:latin typeface="Arial" panose="020B0604020202020204" pitchFamily="34" charset="0"/>
                <a:ea typeface="Microsoft YaHei" panose="020B0503020204020204" pitchFamily="34" charset="-122"/>
                <a:sym typeface="Arial" panose="020B0604020202020204" pitchFamily="34" charset="0"/>
              </a:rPr>
              <a:t>Similar patterns as Alpha, with notable troop withdrawal indicating a possible end of activities or redeployment.</a:t>
            </a:r>
            <a:endParaRPr kumimoji="1" lang="en-US" altLang="zh-CN" sz="1000" b="1" spc="150">
              <a:ln/>
              <a:solidFill>
                <a:schemeClr val="tx1"/>
              </a:solidFill>
              <a:effectLst/>
              <a:latin typeface="Arial" panose="020B0604020202020204" pitchFamily="34" charset="0"/>
              <a:ea typeface="Microsoft YaHei" panose="020B0503020204020204" pitchFamily="34" charset="-122"/>
              <a:sym typeface="Arial" panose="020B0604020202020204" pitchFamily="34" charset="0"/>
            </a:endParaRPr>
          </a:p>
        </p:txBody>
      </p:sp>
      <p:cxnSp>
        <p:nvCxnSpPr>
          <p:cNvPr id="20" name="Shape 1430"/>
          <p:cNvCxnSpPr/>
          <p:nvPr>
            <p:custDataLst>
              <p:tags r:id="rId23"/>
            </p:custDataLst>
          </p:nvPr>
        </p:nvCxnSpPr>
        <p:spPr>
          <a:xfrm flipH="1">
            <a:off x="6534657" y="2644441"/>
            <a:ext cx="492137" cy="529340"/>
          </a:xfrm>
          <a:prstGeom prst="straightConnector1">
            <a:avLst/>
          </a:prstGeom>
          <a:noFill/>
          <a:ln w="12700" cap="flat" cmpd="sng">
            <a:solidFill>
              <a:schemeClr val="bg1">
                <a:lumMod val="75000"/>
              </a:schemeClr>
            </a:solidFill>
            <a:prstDash val="solid"/>
            <a:miter/>
            <a:headEnd type="none" w="med" len="med"/>
            <a:tailEnd type="none" w="med" len="med"/>
          </a:ln>
        </p:spPr>
      </p:cxnSp>
      <p:sp>
        <p:nvSpPr>
          <p:cNvPr id="21" name="Shape 1444"/>
          <p:cNvSpPr/>
          <p:nvPr>
            <p:custDataLst>
              <p:tags r:id="rId24"/>
            </p:custDataLst>
          </p:nvPr>
        </p:nvSpPr>
        <p:spPr>
          <a:xfrm>
            <a:off x="6635115" y="1969135"/>
            <a:ext cx="1078865" cy="809625"/>
          </a:xfrm>
          <a:prstGeom prst="ellipse">
            <a:avLst/>
          </a:prstGeom>
          <a:solidFill>
            <a:schemeClr val="accent1"/>
          </a:solidFill>
          <a:ln>
            <a:noFill/>
          </a:ln>
          <a:effectLst>
            <a:outerShdw blurRad="50800" dist="50800" dir="5400000" algn="ctr" rotWithShape="0">
              <a:schemeClr val="accent1"/>
            </a:outerShdw>
          </a:effectLst>
        </p:spPr>
        <p:txBody>
          <a:bodyPr wrap="square" lIns="91413" tIns="45700" rIns="91413" bIns="45700" anchor="ctr" anchorCtr="0">
            <a:normAutofit/>
          </a:bodyPr>
          <a:lstStyle/>
          <a:p>
            <a:pPr algn="ctr" defTabSz="457200">
              <a:lnSpc>
                <a:spcPct val="120000"/>
              </a:lnSpc>
              <a:buSzPct val="25000"/>
            </a:pPr>
            <a:endParaRPr lang="id-ID" sz="1200" dirty="0">
              <a:solidFill>
                <a:srgbClr val="FFFFFF"/>
              </a:solidFill>
              <a:latin typeface="Arial" panose="020B0604020202020204" pitchFamily="34" charset="0"/>
              <a:ea typeface="Microsoft YaHei" panose="020B0503020204020204" pitchFamily="34" charset="-122"/>
              <a:cs typeface="Roboto" panose="02000000000000000000"/>
              <a:sym typeface="Arial" panose="020B0604020202020204" pitchFamily="34" charset="0"/>
            </a:endParaRPr>
          </a:p>
        </p:txBody>
      </p:sp>
      <p:sp>
        <p:nvSpPr>
          <p:cNvPr id="22" name="Shape 1445"/>
          <p:cNvSpPr/>
          <p:nvPr>
            <p:custDataLst>
              <p:tags r:id="rId25"/>
            </p:custDataLst>
          </p:nvPr>
        </p:nvSpPr>
        <p:spPr>
          <a:xfrm rot="495726">
            <a:off x="6226320" y="4994761"/>
            <a:ext cx="928454" cy="926500"/>
          </a:xfrm>
          <a:prstGeom prst="ellipse">
            <a:avLst/>
          </a:prstGeom>
          <a:solidFill>
            <a:schemeClr val="accent1"/>
          </a:solidFill>
          <a:ln>
            <a:noFill/>
          </a:ln>
          <a:effectLst>
            <a:outerShdw blurRad="50800" dist="50800" dir="5400000" algn="ctr" rotWithShape="0">
              <a:schemeClr val="accent1"/>
            </a:outerShdw>
          </a:effectLst>
        </p:spPr>
        <p:txBody>
          <a:bodyPr wrap="square" lIns="91413" tIns="45700" rIns="91413" bIns="45700" anchor="ctr" anchorCtr="0">
            <a:normAutofit/>
          </a:bodyPr>
          <a:lstStyle/>
          <a:p>
            <a:pPr algn="ctr" defTabSz="457200">
              <a:lnSpc>
                <a:spcPct val="120000"/>
              </a:lnSpc>
              <a:buSzPct val="25000"/>
            </a:pPr>
            <a:endParaRPr lang="id-ID" sz="1200" dirty="0">
              <a:solidFill>
                <a:srgbClr val="FFFFFF"/>
              </a:solidFill>
              <a:latin typeface="Arial" panose="020B0604020202020204" pitchFamily="34" charset="0"/>
              <a:ea typeface="Microsoft YaHei" panose="020B0503020204020204" pitchFamily="34" charset="-122"/>
              <a:cs typeface="Roboto" panose="02000000000000000000"/>
              <a:sym typeface="Arial" panose="020B0604020202020204" pitchFamily="34" charset="0"/>
            </a:endParaRPr>
          </a:p>
        </p:txBody>
      </p:sp>
      <p:sp>
        <p:nvSpPr>
          <p:cNvPr id="23" name="文本框 22"/>
          <p:cNvSpPr txBox="1"/>
          <p:nvPr>
            <p:custDataLst>
              <p:tags r:id="rId26"/>
            </p:custDataLst>
          </p:nvPr>
        </p:nvSpPr>
        <p:spPr>
          <a:xfrm>
            <a:off x="6196965" y="5063490"/>
            <a:ext cx="1069975" cy="789305"/>
          </a:xfrm>
          <a:prstGeom prst="rect">
            <a:avLst/>
          </a:prstGeom>
          <a:noFill/>
        </p:spPr>
        <p:txBody>
          <a:bodyPr wrap="square" rtlCol="0" anchor="ctr" anchorCtr="0"/>
          <a:lstStyle/>
          <a:p>
            <a:pPr algn="ctr" defTabSz="457200">
              <a:lnSpc>
                <a:spcPct val="120000"/>
              </a:lnSpc>
            </a:pPr>
            <a:r>
              <a:rPr lang="en-US" altLang="zh-CN" sz="1000" b="1" spc="30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Arial" panose="020B0604020202020204" pitchFamily="34" charset="0"/>
              </a:rPr>
              <a:t>Border Post Charlie</a:t>
            </a:r>
            <a:endParaRPr lang="en-US" altLang="zh-CN" sz="1000" b="1" spc="30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24" name="文本框 23"/>
          <p:cNvSpPr txBox="1"/>
          <p:nvPr>
            <p:custDataLst>
              <p:tags r:id="rId27"/>
            </p:custDataLst>
          </p:nvPr>
        </p:nvSpPr>
        <p:spPr>
          <a:xfrm>
            <a:off x="6635115" y="2051050"/>
            <a:ext cx="1132205" cy="646430"/>
          </a:xfrm>
          <a:prstGeom prst="rect">
            <a:avLst/>
          </a:prstGeom>
          <a:noFill/>
        </p:spPr>
        <p:txBody>
          <a:bodyPr wrap="square" rtlCol="0" anchor="ctr" anchorCtr="0"/>
          <a:lstStyle/>
          <a:p>
            <a:pPr algn="ctr" defTabSz="457200">
              <a:lnSpc>
                <a:spcPct val="120000"/>
              </a:lnSpc>
            </a:pPr>
            <a:r>
              <a:rPr lang="en-US" altLang="zh-CN" sz="900" b="1" spc="30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Arial" panose="020B0604020202020204" pitchFamily="34" charset="0"/>
              </a:rPr>
              <a:t>Border Post Echo and Foxtrot</a:t>
            </a:r>
            <a:endParaRPr lang="en-US" altLang="zh-CN" sz="900" b="1" spc="300">
              <a:ln/>
              <a:solidFill>
                <a:schemeClr val="tx1"/>
              </a:solidFill>
              <a:effectLst>
                <a:outerShdw blurRad="38100" dist="19050" dir="2700000" algn="tl" rotWithShape="0">
                  <a:schemeClr val="dk1">
                    <a:alpha val="40000"/>
                  </a:schemeClr>
                </a:outerShdw>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25" name="文本框 24"/>
          <p:cNvSpPr txBox="1"/>
          <p:nvPr>
            <p:custDataLst>
              <p:tags r:id="rId28"/>
            </p:custDataLst>
          </p:nvPr>
        </p:nvSpPr>
        <p:spPr>
          <a:xfrm>
            <a:off x="7266940" y="5008880"/>
            <a:ext cx="2640330" cy="932815"/>
          </a:xfrm>
          <a:prstGeom prst="rect">
            <a:avLst/>
          </a:prstGeom>
          <a:noFill/>
        </p:spPr>
        <p:txBody>
          <a:bodyPr wrap="square" rtlCol="0">
            <a:normAutofit fontScale="75000" lnSpcReduction="20000"/>
          </a:bodyPr>
          <a:lstStyle/>
          <a:p>
            <a:pPr defTabSz="457200">
              <a:lnSpc>
                <a:spcPct val="120000"/>
              </a:lnSpc>
            </a:pPr>
            <a:r>
              <a:rPr kumimoji="1" lang="en-US" altLang="zh-CN" sz="1400" b="1" spc="150">
                <a:solidFill>
                  <a:schemeClr val="tx1"/>
                </a:solidFill>
                <a:effectLst/>
                <a:latin typeface="Arial" panose="020B0604020202020204" pitchFamily="34" charset="0"/>
                <a:ea typeface="Microsoft YaHei" panose="020B0503020204020204" pitchFamily="34" charset="-122"/>
                <a:sym typeface="Arial" panose="020B0604020202020204" pitchFamily="34" charset="0"/>
              </a:rPr>
              <a:t>Displays a cycle of military buildup and withdrawal, which could indicate temporary operations or exercises.</a:t>
            </a:r>
            <a:endParaRPr kumimoji="1" lang="en-US" altLang="zh-CN" sz="1400" b="1" spc="150">
              <a:solidFill>
                <a:schemeClr val="tx1"/>
              </a:solidFill>
              <a:effectLst/>
              <a:latin typeface="Arial" panose="020B0604020202020204" pitchFamily="34" charset="0"/>
              <a:ea typeface="Microsoft YaHei" panose="020B0503020204020204" pitchFamily="34" charset="-122"/>
              <a:sym typeface="Arial" panose="020B0604020202020204" pitchFamily="34" charset="0"/>
            </a:endParaRPr>
          </a:p>
        </p:txBody>
      </p:sp>
      <p:sp>
        <p:nvSpPr>
          <p:cNvPr id="26" name="文本框 25"/>
          <p:cNvSpPr txBox="1"/>
          <p:nvPr>
            <p:custDataLst>
              <p:tags r:id="rId29"/>
            </p:custDataLst>
          </p:nvPr>
        </p:nvSpPr>
        <p:spPr>
          <a:xfrm>
            <a:off x="7806055" y="1892300"/>
            <a:ext cx="2577465" cy="932815"/>
          </a:xfrm>
          <a:prstGeom prst="rect">
            <a:avLst/>
          </a:prstGeom>
          <a:noFill/>
        </p:spPr>
        <p:txBody>
          <a:bodyPr wrap="square" rtlCol="0"/>
          <a:lstStyle/>
          <a:p>
            <a:pPr defTabSz="457200">
              <a:lnSpc>
                <a:spcPct val="120000"/>
              </a:lnSpc>
            </a:pPr>
            <a:r>
              <a:rPr kumimoji="1" lang="en-US" altLang="zh-CN" sz="1000" b="1" spc="150">
                <a:solidFill>
                  <a:schemeClr val="tx1"/>
                </a:solidFill>
                <a:latin typeface="Arial" panose="020B0604020202020204" pitchFamily="34" charset="0"/>
                <a:ea typeface="Microsoft YaHei" panose="020B0503020204020204" pitchFamily="34" charset="-122"/>
                <a:sym typeface="Arial" panose="020B0604020202020204" pitchFamily="34" charset="0"/>
              </a:rPr>
              <a:t>Both posts show vehicle movement and infrastructure developments, which could indicate an escalation or preparation for future activities.</a:t>
            </a:r>
            <a:endParaRPr kumimoji="1" lang="en-US" altLang="zh-CN" sz="1000" b="1" spc="150">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Tree>
    <p:custDataLst>
      <p:tags r:id="rId3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139001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文本框 2"/>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20204" pitchFamily="34" charset="0"/>
              </a:rPr>
              <a:t>Conclusion</a:t>
            </a:r>
            <a:endParaRPr lang="en-IN">
              <a:solidFill>
                <a:schemeClr val="tx1">
                  <a:lumMod val="85000"/>
                  <a:lumOff val="15000"/>
                </a:schemeClr>
              </a:solidFill>
              <a:uFillTx/>
              <a:latin typeface="Arial" panose="020B0604020202020204" pitchFamily="34" charset="0"/>
            </a:endParaRPr>
          </a:p>
        </p:txBody>
      </p:sp>
      <p:sp>
        <p:nvSpPr>
          <p:cNvPr id="2" name="Text Box 1"/>
          <p:cNvSpPr txBox="1"/>
          <p:nvPr/>
        </p:nvSpPr>
        <p:spPr>
          <a:xfrm>
            <a:off x="1018540" y="2059940"/>
            <a:ext cx="9599295" cy="3616325"/>
          </a:xfrm>
          <a:prstGeom prst="rect">
            <a:avLst/>
          </a:prstGeom>
          <a:noFill/>
        </p:spPr>
        <p:txBody>
          <a:bodyPr wrap="square" rtlCol="0">
            <a:noAutofit/>
          </a:bodyPr>
          <a:p>
            <a:pPr marL="342900" indent="-342900">
              <a:lnSpc>
                <a:spcPct val="160000"/>
              </a:lnSpc>
              <a:buFont typeface="Wingdings" panose="05000000000000000000" charset="0"/>
              <a:buChar char="Ø"/>
            </a:pPr>
            <a:r>
              <a:rPr sz="2000">
                <a:solidFill>
                  <a:schemeClr val="bg1"/>
                </a:solidFill>
                <a:sym typeface="+mn-ea"/>
              </a:rPr>
              <a:t>Potential Cross-Border Movements</a:t>
            </a:r>
            <a:endParaRPr sz="2000">
              <a:solidFill>
                <a:schemeClr val="bg1"/>
              </a:solidFill>
              <a:sym typeface="+mn-ea"/>
            </a:endParaRPr>
          </a:p>
          <a:p>
            <a:pPr marL="342900" indent="-342900">
              <a:lnSpc>
                <a:spcPct val="160000"/>
              </a:lnSpc>
              <a:buFont typeface="Wingdings" panose="05000000000000000000" charset="0"/>
              <a:buChar char="Ø"/>
            </a:pPr>
            <a:r>
              <a:rPr sz="2000">
                <a:solidFill>
                  <a:schemeClr val="bg1"/>
                </a:solidFill>
                <a:sym typeface="+mn-ea"/>
              </a:rPr>
              <a:t>Multiple border posts show increased military activities, particularly in Alpha, Bravo, and Delta.</a:t>
            </a:r>
            <a:endParaRPr sz="2000">
              <a:solidFill>
                <a:schemeClr val="bg1"/>
              </a:solidFill>
              <a:sym typeface="+mn-ea"/>
            </a:endParaRPr>
          </a:p>
          <a:p>
            <a:pPr marL="342900" indent="-342900">
              <a:lnSpc>
                <a:spcPct val="160000"/>
              </a:lnSpc>
              <a:buFont typeface="Wingdings" panose="05000000000000000000" charset="0"/>
              <a:buChar char="Ø"/>
            </a:pPr>
            <a:r>
              <a:rPr sz="2000">
                <a:solidFill>
                  <a:schemeClr val="bg1"/>
                </a:solidFill>
                <a:sym typeface="+mn-ea"/>
              </a:rPr>
              <a:t>New infrastructure developments suggest preparation for long-term operations.</a:t>
            </a:r>
            <a:endParaRPr sz="2000">
              <a:solidFill>
                <a:schemeClr val="bg1"/>
              </a:solidFill>
              <a:sym typeface="+mn-ea"/>
            </a:endParaRPr>
          </a:p>
          <a:p>
            <a:pPr marL="342900" indent="-342900">
              <a:lnSpc>
                <a:spcPct val="160000"/>
              </a:lnSpc>
              <a:buFont typeface="Wingdings" panose="05000000000000000000" charset="0"/>
              <a:buChar char="Ø"/>
            </a:pPr>
            <a:r>
              <a:rPr sz="2000">
                <a:solidFill>
                  <a:schemeClr val="bg1"/>
                </a:solidFill>
                <a:sym typeface="+mn-ea"/>
              </a:rPr>
              <a:t>Troop withdrawal in some areas may indicate redeployment or completion of objectives.</a:t>
            </a:r>
            <a:endParaRPr lang="en-US" sz="2000">
              <a:solidFill>
                <a:schemeClr val="bg1"/>
              </a:solidFill>
              <a:sym typeface="+mn-ea"/>
            </a:endParaRPr>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4"/>
          <p:cNvSpPr txBox="1">
            <a:spLocks noChangeArrowheads="1"/>
          </p:cNvSpPr>
          <p:nvPr>
            <p:custDataLst>
              <p:tags r:id="rId1"/>
            </p:custDataLst>
          </p:nvPr>
        </p:nvSpPr>
        <p:spPr bwMode="auto">
          <a:xfrm>
            <a:off x="3599498" y="2750185"/>
            <a:ext cx="2560955" cy="135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SimSun" panose="02010600030101010101" pitchFamily="2" charset="-122"/>
              </a:defRPr>
            </a:lvl9pPr>
          </a:lstStyle>
          <a:p>
            <a:pPr marL="0" marR="0" lvl="0" indent="0" algn="ctr" defTabSz="866775" rtl="0" eaLnBrk="1" fontAlgn="base" latinLnBrk="0" hangingPunct="1">
              <a:lnSpc>
                <a:spcPct val="100000"/>
              </a:lnSpc>
              <a:spcBef>
                <a:spcPct val="0"/>
              </a:spcBef>
              <a:spcAft>
                <a:spcPct val="0"/>
              </a:spcAft>
              <a:buClrTx/>
              <a:buSzTx/>
              <a:buFontTx/>
              <a:buNone/>
              <a:defRPr/>
            </a:pPr>
            <a:r>
              <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rPr>
              <a:t>Task 3</a:t>
            </a:r>
            <a:endPar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5" name="标题 4"/>
          <p:cNvSpPr>
            <a:spLocks noGrp="1"/>
          </p:cNvSpPr>
          <p:nvPr>
            <p:ph type="ctrTitle" idx="14"/>
            <p:custDataLst>
              <p:tags r:id="rId2"/>
            </p:custDataLst>
          </p:nvPr>
        </p:nvSpPr>
        <p:spPr/>
        <p:txBody>
          <a:bodyPr>
            <a:normAutofit fontScale="90000"/>
          </a:bodyPr>
          <a:lstStyle/>
          <a:p>
            <a:r>
              <a:rPr>
                <a:sym typeface="+mn-ea"/>
              </a:rPr>
              <a:t>Correlation with Open-Source Intelligence (OSINT)</a:t>
            </a:r>
            <a:endParaRPr>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cxnSp>
        <p:nvCxnSpPr>
          <p:cNvPr id="5" name="直接连接符 4"/>
          <p:cNvCxnSpPr/>
          <p:nvPr>
            <p:custDataLst>
              <p:tags r:id="rId8"/>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Geospatial Data: </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Increased activity in mid-March 2024.</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Imagery:</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Military build-up, infrastructure growth.</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OSINT: </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Accusations of encroachment, firefight with militias.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Correlation:</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Strong; military presence aligns with reported tensions.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7" name="文本框 6"/>
          <p:cNvSpPr txBox="1"/>
          <p:nvPr>
            <p:custDataLst>
              <p:tags r:id="rId10"/>
            </p:custDataLst>
          </p:nvPr>
        </p:nvSpPr>
        <p:spPr>
          <a:xfrm>
            <a:off x="6974763" y="2030095"/>
            <a:ext cx="4604385"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rPr>
              <a:t>Border Post Bravo</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endParaRPr>
          </a:p>
        </p:txBody>
      </p:sp>
      <p:sp>
        <p:nvSpPr>
          <p:cNvPr id="8" name="椭圆 7"/>
          <p:cNvSpPr/>
          <p:nvPr>
            <p:custDataLst>
              <p:tags r:id="rId11"/>
            </p:custDataLst>
          </p:nvPr>
        </p:nvSpPr>
        <p:spPr>
          <a:xfrm>
            <a:off x="6548043"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文本框 8"/>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OSINT Correlation Analysis</a:t>
            </a:r>
            <a:endParaRPr lang="en-US" altLang="zh-CN">
              <a:solidFill>
                <a:schemeClr val="tx1">
                  <a:lumMod val="85000"/>
                  <a:lumOff val="15000"/>
                </a:schemeClr>
              </a:solidFill>
              <a:latin typeface="Arial" panose="020B0604020202020204" pitchFamily="34" charset="0"/>
            </a:endParaRPr>
          </a:p>
        </p:txBody>
      </p:sp>
      <p:sp>
        <p:nvSpPr>
          <p:cNvPr id="13" name="椭圆 7"/>
          <p:cNvSpPr/>
          <p:nvPr>
            <p:custDataLst>
              <p:tags r:id="rId13"/>
            </p:custDataLst>
          </p:nvPr>
        </p:nvSpPr>
        <p:spPr>
          <a:xfrm>
            <a:off x="720013" y="2170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5" name="文本框 5"/>
          <p:cNvSpPr txBox="1"/>
          <p:nvPr>
            <p:custDataLst>
              <p:tags r:id="rId14"/>
            </p:custDataLst>
          </p:nvPr>
        </p:nvSpPr>
        <p:spPr>
          <a:xfrm>
            <a:off x="1185468" y="251333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Geospatial Data:</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Frequent entries/exits in early March 2024.</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Imagery: </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Military presence, vehicle movement, infrastructure developments.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OSINT: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Reports of sabotage and clashes.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Correlation:</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High; imagery supports OSINT reports of tension and border activity.</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16" name="文本框 6"/>
          <p:cNvSpPr txBox="1"/>
          <p:nvPr>
            <p:custDataLst>
              <p:tags r:id="rId15"/>
            </p:custDataLst>
          </p:nvPr>
        </p:nvSpPr>
        <p:spPr>
          <a:xfrm>
            <a:off x="1185468" y="2157095"/>
            <a:ext cx="4604385" cy="398780"/>
          </a:xfrm>
          <a:prstGeom prst="rect">
            <a:avLst/>
          </a:prstGeom>
          <a:noFill/>
        </p:spPr>
        <p:txBody>
          <a:bodyPr wrap="square" rtlCol="0">
            <a:normAutofit/>
          </a:bodyPr>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Border Post Alpha</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17" name="Text Box 16"/>
          <p:cNvSpPr txBox="1"/>
          <p:nvPr/>
        </p:nvSpPr>
        <p:spPr>
          <a:xfrm>
            <a:off x="987425" y="1457960"/>
            <a:ext cx="5102860" cy="398780"/>
          </a:xfrm>
          <a:prstGeom prst="rect">
            <a:avLst/>
          </a:prstGeom>
          <a:noFill/>
        </p:spPr>
        <p:txBody>
          <a:bodyPr wrap="square" rtlCol="0">
            <a:spAutoFit/>
          </a:bodyPr>
          <a:p>
            <a:r>
              <a:rPr lang="en-US" sz="2000" b="1"/>
              <a:t>Analysis Summary</a:t>
            </a:r>
            <a:endParaRPr lang="en-US" sz="2000" b="1"/>
          </a:p>
        </p:txBody>
      </p:sp>
    </p:spTree>
    <p:custDataLst>
      <p:tags r:id="rId1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cxnSp>
        <p:nvCxnSpPr>
          <p:cNvPr id="5" name="直接连接符 4"/>
          <p:cNvCxnSpPr/>
          <p:nvPr>
            <p:custDataLst>
              <p:tags r:id="rId8"/>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Geospatial Data:</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Frequent movements in early April 2024.</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Imagery:</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Military movements, troop withdrawals.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OSINT: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Reported troop movements, clashes with infiltrators.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Correlation:</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High; imagery indicates reactive measures to reported incidents.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7" name="文本框 6"/>
          <p:cNvSpPr txBox="1"/>
          <p:nvPr>
            <p:custDataLst>
              <p:tags r:id="rId10"/>
            </p:custDataLst>
          </p:nvPr>
        </p:nvSpPr>
        <p:spPr>
          <a:xfrm>
            <a:off x="6974763" y="2030095"/>
            <a:ext cx="4604385"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rPr>
              <a:t>Border Post Delta</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endParaRPr>
          </a:p>
        </p:txBody>
      </p:sp>
      <p:sp>
        <p:nvSpPr>
          <p:cNvPr id="8" name="椭圆 7"/>
          <p:cNvSpPr/>
          <p:nvPr>
            <p:custDataLst>
              <p:tags r:id="rId11"/>
            </p:custDataLst>
          </p:nvPr>
        </p:nvSpPr>
        <p:spPr>
          <a:xfrm>
            <a:off x="6548043"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文本框 8"/>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OSINT Correlation Analysis</a:t>
            </a:r>
            <a:endParaRPr lang="en-US" altLang="zh-CN">
              <a:solidFill>
                <a:schemeClr val="tx1">
                  <a:lumMod val="85000"/>
                  <a:lumOff val="15000"/>
                </a:schemeClr>
              </a:solidFill>
              <a:latin typeface="Arial" panose="020B0604020202020204" pitchFamily="34" charset="0"/>
            </a:endParaRPr>
          </a:p>
        </p:txBody>
      </p:sp>
      <p:sp>
        <p:nvSpPr>
          <p:cNvPr id="13" name="椭圆 7"/>
          <p:cNvSpPr/>
          <p:nvPr>
            <p:custDataLst>
              <p:tags r:id="rId13"/>
            </p:custDataLst>
          </p:nvPr>
        </p:nvSpPr>
        <p:spPr>
          <a:xfrm>
            <a:off x="720013" y="2170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5" name="文本框 5"/>
          <p:cNvSpPr txBox="1"/>
          <p:nvPr>
            <p:custDataLst>
              <p:tags r:id="rId14"/>
            </p:custDataLst>
          </p:nvPr>
        </p:nvSpPr>
        <p:spPr>
          <a:xfrm>
            <a:off x="1185468" y="251333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Geospatial Data:</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Active between late March and early April 2024.</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Imagery:</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Increased presence, infrastructure updates.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OSINT: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Reports of military buildup.</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Correlation:</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Consistent; OSINT and imagery show preparation and response activities.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16" name="文本框 6"/>
          <p:cNvSpPr txBox="1"/>
          <p:nvPr>
            <p:custDataLst>
              <p:tags r:id="rId15"/>
            </p:custDataLst>
          </p:nvPr>
        </p:nvSpPr>
        <p:spPr>
          <a:xfrm>
            <a:off x="1195628" y="2157095"/>
            <a:ext cx="4604385" cy="398780"/>
          </a:xfrm>
          <a:prstGeom prst="rect">
            <a:avLst/>
          </a:prstGeom>
          <a:noFill/>
        </p:spPr>
        <p:txBody>
          <a:bodyPr wrap="square" rtlCol="0">
            <a:normAutofit/>
          </a:bodyPr>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Border Post Charlie</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Tree>
    <p:custDataLst>
      <p:tags r:id="rId1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cxnSp>
        <p:nvCxnSpPr>
          <p:cNvPr id="5" name="直接连接符 4"/>
          <p:cNvCxnSpPr/>
          <p:nvPr>
            <p:custDataLst>
              <p:tags r:id="rId8"/>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Geospatial Data:</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Notable movements late April to early May 2024.</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Imagery: </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Military activity, infrastructure growth.</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OSINT: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No reported incidents.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Correlation:</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Anomaly; high activity without corresponding reports suggests underreporting or classified operations.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7" name="文本框 6"/>
          <p:cNvSpPr txBox="1"/>
          <p:nvPr>
            <p:custDataLst>
              <p:tags r:id="rId10"/>
            </p:custDataLst>
          </p:nvPr>
        </p:nvSpPr>
        <p:spPr>
          <a:xfrm>
            <a:off x="6974763" y="2030095"/>
            <a:ext cx="4604385"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rPr>
              <a:t>Border Post Foxtrot</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endParaRPr>
          </a:p>
        </p:txBody>
      </p:sp>
      <p:sp>
        <p:nvSpPr>
          <p:cNvPr id="8" name="椭圆 7"/>
          <p:cNvSpPr/>
          <p:nvPr>
            <p:custDataLst>
              <p:tags r:id="rId11"/>
            </p:custDataLst>
          </p:nvPr>
        </p:nvSpPr>
        <p:spPr>
          <a:xfrm>
            <a:off x="6548043"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文本框 8"/>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OSINT Correlation Analysis</a:t>
            </a:r>
            <a:endParaRPr lang="en-US" altLang="zh-CN">
              <a:solidFill>
                <a:schemeClr val="tx1">
                  <a:lumMod val="85000"/>
                  <a:lumOff val="15000"/>
                </a:schemeClr>
              </a:solidFill>
              <a:latin typeface="Arial" panose="020B0604020202020204" pitchFamily="34" charset="0"/>
            </a:endParaRPr>
          </a:p>
        </p:txBody>
      </p:sp>
      <p:sp>
        <p:nvSpPr>
          <p:cNvPr id="13" name="椭圆 7"/>
          <p:cNvSpPr/>
          <p:nvPr>
            <p:custDataLst>
              <p:tags r:id="rId13"/>
            </p:custDataLst>
          </p:nvPr>
        </p:nvSpPr>
        <p:spPr>
          <a:xfrm>
            <a:off x="720013" y="2170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5" name="文本框 5"/>
          <p:cNvSpPr txBox="1"/>
          <p:nvPr>
            <p:custDataLst>
              <p:tags r:id="rId14"/>
            </p:custDataLst>
          </p:nvPr>
        </p:nvSpPr>
        <p:spPr>
          <a:xfrm>
            <a:off x="1185468" y="251333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Geospatial Data:</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Activity peaked between mid-April and early May 2024.</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Imagery:</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Military presence, subsequent infrastructure developments.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OSINT: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Border patrol clashes.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Correlation:</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Strong; matches with reported confrontations.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16" name="文本框 6"/>
          <p:cNvSpPr txBox="1"/>
          <p:nvPr>
            <p:custDataLst>
              <p:tags r:id="rId15"/>
            </p:custDataLst>
          </p:nvPr>
        </p:nvSpPr>
        <p:spPr>
          <a:xfrm>
            <a:off x="1195628" y="2157095"/>
            <a:ext cx="4604385" cy="398780"/>
          </a:xfrm>
          <a:prstGeom prst="rect">
            <a:avLst/>
          </a:prstGeom>
          <a:noFill/>
        </p:spPr>
        <p:txBody>
          <a:bodyPr wrap="square" rtlCol="0">
            <a:normAutofit/>
          </a:bodyPr>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Border Post Echo</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Tree>
    <p:custDataLst>
      <p:tags r:id="rId1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139001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文本框 2"/>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20204" pitchFamily="34" charset="0"/>
              </a:rPr>
              <a:t>Impact on Assessment</a:t>
            </a:r>
            <a:endParaRPr lang="en-IN">
              <a:solidFill>
                <a:schemeClr val="tx1">
                  <a:lumMod val="85000"/>
                  <a:lumOff val="15000"/>
                </a:schemeClr>
              </a:solidFill>
              <a:uFillTx/>
              <a:latin typeface="Arial" panose="020B0604020202020204" pitchFamily="34" charset="0"/>
            </a:endParaRPr>
          </a:p>
        </p:txBody>
      </p:sp>
      <p:sp>
        <p:nvSpPr>
          <p:cNvPr id="2" name="Text Box 1"/>
          <p:cNvSpPr txBox="1"/>
          <p:nvPr/>
        </p:nvSpPr>
        <p:spPr>
          <a:xfrm>
            <a:off x="1018540" y="2059940"/>
            <a:ext cx="9599295" cy="3616325"/>
          </a:xfrm>
          <a:prstGeom prst="rect">
            <a:avLst/>
          </a:prstGeom>
          <a:noFill/>
        </p:spPr>
        <p:txBody>
          <a:bodyPr wrap="square" rtlCol="0">
            <a:noAutofit/>
          </a:bodyPr>
          <a:p>
            <a:pPr marL="342900" indent="-342900">
              <a:lnSpc>
                <a:spcPct val="160000"/>
              </a:lnSpc>
              <a:buFont typeface="Wingdings" panose="05000000000000000000" charset="0"/>
              <a:buChar char="Ø"/>
            </a:pPr>
            <a:r>
              <a:rPr sz="2000">
                <a:solidFill>
                  <a:schemeClr val="bg1"/>
                </a:solidFill>
                <a:sym typeface="+mn-ea"/>
              </a:rPr>
              <a:t>Geospatial and satellite data align with OSINT reports, indicating that the observed movements and developments are likely responses to reported incidents.</a:t>
            </a:r>
            <a:endParaRPr sz="2000">
              <a:solidFill>
                <a:schemeClr val="bg1"/>
              </a:solidFill>
              <a:sym typeface="+mn-ea"/>
            </a:endParaRPr>
          </a:p>
          <a:p>
            <a:pPr marL="342900" indent="-342900">
              <a:lnSpc>
                <a:spcPct val="160000"/>
              </a:lnSpc>
              <a:buFont typeface="Wingdings" panose="05000000000000000000" charset="0"/>
              <a:buChar char="Ø"/>
            </a:pPr>
            <a:r>
              <a:rPr sz="2000">
                <a:solidFill>
                  <a:schemeClr val="bg1"/>
                </a:solidFill>
                <a:sym typeface="+mn-ea"/>
              </a:rPr>
              <a:t>The lack of OSINT for Foxtrot despite significant activity suggests the need for enhanced monitoring and potential intelligence gaps.</a:t>
            </a:r>
            <a:endParaRPr sz="2000">
              <a:solidFill>
                <a:schemeClr val="bg1"/>
              </a:solidFill>
              <a:sym typeface="+mn-ea"/>
            </a:endParaRPr>
          </a:p>
          <a:p>
            <a:pPr marL="342900" indent="-342900">
              <a:lnSpc>
                <a:spcPct val="160000"/>
              </a:lnSpc>
              <a:buFont typeface="Wingdings" panose="05000000000000000000" charset="0"/>
              <a:buChar char="Ø"/>
            </a:pPr>
            <a:r>
              <a:rPr sz="2000">
                <a:solidFill>
                  <a:schemeClr val="bg1"/>
                </a:solidFill>
                <a:sym typeface="+mn-ea"/>
              </a:rPr>
              <a:t>The correlation between military movements, infrastructure development, and reported incidents underscores the importance of integrating OSINT with technical data for comprehensive situational awareness.</a:t>
            </a:r>
            <a:endParaRPr sz="2000">
              <a:solidFill>
                <a:schemeClr val="bg1"/>
              </a:solidFill>
              <a:sym typeface="+mn-ea"/>
            </a:endParaRPr>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4"/>
          <p:cNvSpPr txBox="1">
            <a:spLocks noChangeArrowheads="1"/>
          </p:cNvSpPr>
          <p:nvPr>
            <p:custDataLst>
              <p:tags r:id="rId1"/>
            </p:custDataLst>
          </p:nvPr>
        </p:nvSpPr>
        <p:spPr bwMode="auto">
          <a:xfrm>
            <a:off x="3599498" y="2750185"/>
            <a:ext cx="2560955" cy="135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SimSun" panose="02010600030101010101" pitchFamily="2" charset="-122"/>
              </a:defRPr>
            </a:lvl9pPr>
          </a:lstStyle>
          <a:p>
            <a:pPr marL="0" marR="0" lvl="0" indent="0" algn="ctr" defTabSz="866775" rtl="0" eaLnBrk="1" fontAlgn="base" latinLnBrk="0" hangingPunct="1">
              <a:lnSpc>
                <a:spcPct val="100000"/>
              </a:lnSpc>
              <a:spcBef>
                <a:spcPct val="0"/>
              </a:spcBef>
              <a:spcAft>
                <a:spcPct val="0"/>
              </a:spcAft>
              <a:buClrTx/>
              <a:buSzTx/>
              <a:buFontTx/>
              <a:buNone/>
              <a:defRPr/>
            </a:pPr>
            <a:r>
              <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rPr>
              <a:t>Task 4</a:t>
            </a:r>
            <a:endPar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5" name="标题 4"/>
          <p:cNvSpPr>
            <a:spLocks noGrp="1"/>
          </p:cNvSpPr>
          <p:nvPr>
            <p:ph type="ctrTitle" idx="14"/>
            <p:custDataLst>
              <p:tags r:id="rId2"/>
            </p:custDataLst>
          </p:nvPr>
        </p:nvSpPr>
        <p:spPr/>
        <p:txBody>
          <a:bodyPr>
            <a:normAutofit fontScale="90000"/>
          </a:bodyPr>
          <a:lstStyle/>
          <a:p>
            <a:r>
              <a:rPr>
                <a:sym typeface="+mn-ea"/>
              </a:rPr>
              <a:t>Threat Assessment and Recommendations</a:t>
            </a:r>
            <a:endParaRPr>
              <a:sym typeface="+mn-ea"/>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3200"/>
              <a:t>Threat Assessment </a:t>
            </a:r>
            <a:endParaRPr lang="en-US" sz="3200"/>
          </a:p>
        </p:txBody>
      </p:sp>
      <p:sp>
        <p:nvSpPr>
          <p:cNvPr id="3" name="Content Placeholder 2"/>
          <p:cNvSpPr>
            <a:spLocks noGrp="1"/>
          </p:cNvSpPr>
          <p:nvPr>
            <p:ph sz="half" idx="1"/>
          </p:nvPr>
        </p:nvSpPr>
        <p:spPr/>
        <p:txBody>
          <a:bodyPr/>
          <a:p>
            <a:pPr marL="0" indent="0">
              <a:buNone/>
            </a:pPr>
            <a:r>
              <a:rPr lang="en-US" sz="2000" b="1"/>
              <a:t>Border Post Echo:</a:t>
            </a:r>
            <a:endParaRPr lang="en-US" sz="2000" b="1"/>
          </a:p>
          <a:p>
            <a:endParaRPr lang="en-US"/>
          </a:p>
          <a:p>
            <a:r>
              <a:rPr lang="en-US" b="1"/>
              <a:t>High Threat Potential:</a:t>
            </a:r>
            <a:r>
              <a:rPr lang="en-US"/>
              <a:t> The significant increase in cross-border movements, coupled with new infrastructure developments, indicates potential preparation for large-scale operations or infiltration attempts.</a:t>
            </a:r>
            <a:endParaRPr lang="en-US"/>
          </a:p>
          <a:p>
            <a:r>
              <a:rPr lang="en-US" b="1"/>
              <a:t>Escalation Risks:</a:t>
            </a:r>
            <a:r>
              <a:rPr lang="en-US"/>
              <a:t> The consistent inbound trend suggests a build-up that could precede aggressive actions or heightened conflict in the near future.</a:t>
            </a:r>
            <a:endParaRPr lang="en-US"/>
          </a:p>
        </p:txBody>
      </p:sp>
      <p:sp>
        <p:nvSpPr>
          <p:cNvPr id="4" name="Content Placeholder 3"/>
          <p:cNvSpPr>
            <a:spLocks noGrp="1"/>
          </p:cNvSpPr>
          <p:nvPr>
            <p:ph sz="half" idx="2"/>
          </p:nvPr>
        </p:nvSpPr>
        <p:spPr/>
        <p:txBody>
          <a:bodyPr/>
          <a:p>
            <a:r>
              <a:rPr lang="en-US" sz="2000" b="1"/>
              <a:t>Border Post Charlie:</a:t>
            </a:r>
            <a:endParaRPr lang="en-US" sz="2000" b="1"/>
          </a:p>
          <a:p>
            <a:endParaRPr lang="en-US"/>
          </a:p>
          <a:p>
            <a:r>
              <a:rPr lang="en-US" b="1"/>
              <a:t>Moderate Threat Level:</a:t>
            </a:r>
            <a:r>
              <a:rPr lang="en-US"/>
              <a:t> The cyclical troop deployment and withdrawal pattern indicates ongoing military maneuvers, possibly testing response times or readiness.</a:t>
            </a:r>
            <a:endParaRPr lang="en-US"/>
          </a:p>
          <a:p>
            <a:r>
              <a:rPr lang="en-US" b="1"/>
              <a:t>Surveillance Necessity:</a:t>
            </a:r>
            <a:r>
              <a:rPr lang="en-US"/>
              <a:t> The pattern might be a precursor to more significant actions, warranting close monitoring.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3200"/>
              <a:t>Threat Assessment </a:t>
            </a:r>
            <a:endParaRPr lang="en-US" sz="3200"/>
          </a:p>
        </p:txBody>
      </p:sp>
      <p:sp>
        <p:nvSpPr>
          <p:cNvPr id="3" name="Content Placeholder 2"/>
          <p:cNvSpPr>
            <a:spLocks noGrp="1"/>
          </p:cNvSpPr>
          <p:nvPr>
            <p:ph sz="half" idx="1"/>
          </p:nvPr>
        </p:nvSpPr>
        <p:spPr/>
        <p:txBody>
          <a:bodyPr/>
          <a:p>
            <a:pPr marL="0" indent="0">
              <a:buNone/>
            </a:pPr>
            <a:r>
              <a:rPr lang="en-US" sz="2000" b="1"/>
              <a:t>Border Post </a:t>
            </a:r>
            <a:r>
              <a:rPr lang="en-IN" sz="2000" b="1"/>
              <a:t>Bravo</a:t>
            </a:r>
            <a:r>
              <a:rPr lang="en-US" sz="2000" b="1"/>
              <a:t>:</a:t>
            </a:r>
            <a:endParaRPr lang="en-US" sz="2000" b="1"/>
          </a:p>
          <a:p>
            <a:endParaRPr lang="en-US"/>
          </a:p>
          <a:p>
            <a:r>
              <a:rPr lang="en-US" b="1"/>
              <a:t>Potential for Sudden Escalation:</a:t>
            </a:r>
            <a:r>
              <a:rPr lang="en-US"/>
              <a:t> Balanced movements with noticeable peaks during specific dates suggest events or coordinated operations. The recent troop withdrawal might signal redeployment to another critical area.</a:t>
            </a:r>
            <a:endParaRPr lang="en-US"/>
          </a:p>
        </p:txBody>
      </p:sp>
      <p:sp>
        <p:nvSpPr>
          <p:cNvPr id="4" name="Content Placeholder 3"/>
          <p:cNvSpPr>
            <a:spLocks noGrp="1"/>
          </p:cNvSpPr>
          <p:nvPr>
            <p:ph sz="half" idx="2"/>
          </p:nvPr>
        </p:nvSpPr>
        <p:spPr/>
        <p:txBody>
          <a:bodyPr/>
          <a:p>
            <a:r>
              <a:rPr lang="en-US" sz="2000" b="1"/>
              <a:t>Border Post </a:t>
            </a:r>
            <a:r>
              <a:rPr lang="en-IN" altLang="en-US" sz="2000" b="1"/>
              <a:t>Alpha</a:t>
            </a:r>
            <a:r>
              <a:rPr lang="en-US" sz="2000" b="1"/>
              <a:t>:</a:t>
            </a:r>
            <a:endParaRPr lang="en-US" sz="2000" b="1"/>
          </a:p>
          <a:p>
            <a:endParaRPr lang="en-US"/>
          </a:p>
          <a:p>
            <a:r>
              <a:rPr lang="en-US" b="1"/>
              <a:t>Emerging Concerns:</a:t>
            </a:r>
            <a:r>
              <a:rPr lang="en-US"/>
              <a:t> Though lower in activity, the increase in military presence and infrastructure points to potential strategic positioning, making it a location of concern.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custDataLst>
              <p:tags r:id="rId1"/>
            </p:custDataLst>
          </p:nvPr>
        </p:nvSpPr>
        <p:spPr bwMode="auto">
          <a:xfrm>
            <a:off x="1858645" y="2491423"/>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Microsoft YaHei" panose="020B0503020204020204" pitchFamily="34" charset="-122"/>
            </a:endParaRPr>
          </a:p>
        </p:txBody>
      </p:sp>
      <p:sp>
        <p:nvSpPr>
          <p:cNvPr id="88" name="梯形 87"/>
          <p:cNvSpPr/>
          <p:nvPr>
            <p:custDataLst>
              <p:tags r:id="rId2"/>
            </p:custDataLst>
          </p:nvPr>
        </p:nvSpPr>
        <p:spPr bwMode="auto">
          <a:xfrm flipV="1">
            <a:off x="2078990" y="296068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89" name="梯形 88"/>
          <p:cNvSpPr/>
          <p:nvPr>
            <p:custDataLst>
              <p:tags r:id="rId3"/>
            </p:custDataLst>
          </p:nvPr>
        </p:nvSpPr>
        <p:spPr bwMode="auto">
          <a:xfrm>
            <a:off x="2079625" y="244506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90" name="矩形 89"/>
          <p:cNvSpPr/>
          <p:nvPr>
            <p:custDataLst>
              <p:tags r:id="rId4"/>
            </p:custDataLst>
          </p:nvPr>
        </p:nvSpPr>
        <p:spPr bwMode="auto">
          <a:xfrm>
            <a:off x="2204720" y="2442528"/>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rPr>
              <a:t>01</a:t>
            </a:r>
            <a:endPar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endParaRPr>
          </a:p>
        </p:txBody>
      </p:sp>
      <p:sp>
        <p:nvSpPr>
          <p:cNvPr id="91" name="文本框 90"/>
          <p:cNvSpPr txBox="1"/>
          <p:nvPr>
            <p:custDataLst>
              <p:tags r:id="rId5"/>
            </p:custDataLst>
          </p:nvPr>
        </p:nvSpPr>
        <p:spPr>
          <a:xfrm>
            <a:off x="2970530" y="2484438"/>
            <a:ext cx="3215640" cy="483235"/>
          </a:xfrm>
          <a:prstGeom prst="rect">
            <a:avLst/>
          </a:prstGeom>
          <a:noFill/>
        </p:spPr>
        <p:txBody>
          <a:bodyPr wrap="square" rtlCol="0" anchor="ctr" anchorCtr="0">
            <a:normAutofit/>
          </a:bodyPr>
          <a:lstStyle/>
          <a:p>
            <a:pPr lvl="0">
              <a:lnSpc>
                <a:spcPct val="100000"/>
              </a:lnSpc>
            </a:pPr>
            <a:r>
              <a:rPr lang="en-US" altLang="zh-CN" sz="2000">
                <a:solidFill>
                  <a:schemeClr val="bg1"/>
                </a:solidFill>
                <a:sym typeface="+mn-ea"/>
              </a:rPr>
              <a:t>Geospatial Analysis</a:t>
            </a:r>
            <a:endParaRPr lang="en-US" altLang="zh-CN" sz="2000">
              <a:solidFill>
                <a:schemeClr val="bg1"/>
              </a:solidFill>
              <a:sym typeface="+mn-ea"/>
            </a:endParaRPr>
          </a:p>
        </p:txBody>
      </p:sp>
      <p:sp>
        <p:nvSpPr>
          <p:cNvPr id="93" name="圆角矩形 92"/>
          <p:cNvSpPr/>
          <p:nvPr>
            <p:custDataLst>
              <p:tags r:id="rId6"/>
            </p:custDataLst>
          </p:nvPr>
        </p:nvSpPr>
        <p:spPr bwMode="auto">
          <a:xfrm>
            <a:off x="1858645" y="3479483"/>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Microsoft YaHei" panose="020B0503020204020204" pitchFamily="34" charset="-122"/>
            </a:endParaRPr>
          </a:p>
        </p:txBody>
      </p:sp>
      <p:sp>
        <p:nvSpPr>
          <p:cNvPr id="94" name="梯形 93"/>
          <p:cNvSpPr/>
          <p:nvPr>
            <p:custDataLst>
              <p:tags r:id="rId7"/>
            </p:custDataLst>
          </p:nvPr>
        </p:nvSpPr>
        <p:spPr bwMode="auto">
          <a:xfrm flipV="1">
            <a:off x="2078990" y="394874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95" name="梯形 94"/>
          <p:cNvSpPr/>
          <p:nvPr>
            <p:custDataLst>
              <p:tags r:id="rId8"/>
            </p:custDataLst>
          </p:nvPr>
        </p:nvSpPr>
        <p:spPr bwMode="auto">
          <a:xfrm>
            <a:off x="2079625" y="343312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96" name="矩形 95"/>
          <p:cNvSpPr/>
          <p:nvPr>
            <p:custDataLst>
              <p:tags r:id="rId9"/>
            </p:custDataLst>
          </p:nvPr>
        </p:nvSpPr>
        <p:spPr bwMode="auto">
          <a:xfrm>
            <a:off x="2204720" y="3430588"/>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rPr>
              <a:t>02</a:t>
            </a:r>
            <a:endPar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endParaRPr>
          </a:p>
        </p:txBody>
      </p:sp>
      <p:sp>
        <p:nvSpPr>
          <p:cNvPr id="97" name="文本框 96"/>
          <p:cNvSpPr txBox="1"/>
          <p:nvPr>
            <p:custDataLst>
              <p:tags r:id="rId10"/>
            </p:custDataLst>
          </p:nvPr>
        </p:nvSpPr>
        <p:spPr>
          <a:xfrm>
            <a:off x="2970530" y="3472498"/>
            <a:ext cx="3215640" cy="483235"/>
          </a:xfrm>
          <a:prstGeom prst="rect">
            <a:avLst/>
          </a:prstGeom>
          <a:noFill/>
        </p:spPr>
        <p:txBody>
          <a:bodyPr wrap="square" rtlCol="0" anchor="ctr" anchorCtr="0">
            <a:normAutofit fontScale="90000"/>
          </a:bodyPr>
          <a:lstStyle/>
          <a:p>
            <a:pPr lvl="0">
              <a:lnSpc>
                <a:spcPct val="100000"/>
              </a:lnSpc>
            </a:pPr>
            <a:r>
              <a:rPr sz="2000">
                <a:solidFill>
                  <a:schemeClr val="bg1"/>
                </a:solidFill>
                <a:sym typeface="+mn-ea"/>
              </a:rPr>
              <a:t>Satellite Details Interpretation</a:t>
            </a:r>
            <a:endParaRPr lang="en-US" altLang="zh-CN" sz="2000" b="1" spc="300">
              <a:solidFill>
                <a:schemeClr val="bg1"/>
              </a:solidFill>
              <a:uFillTx/>
              <a:latin typeface="Arial" panose="020B0604020202020204" pitchFamily="34" charset="0"/>
              <a:ea typeface="Microsoft YaHei" panose="020B0503020204020204" pitchFamily="34" charset="-122"/>
              <a:sym typeface="+mn-ea"/>
            </a:endParaRPr>
          </a:p>
        </p:txBody>
      </p:sp>
      <p:sp>
        <p:nvSpPr>
          <p:cNvPr id="99" name="圆角矩形 98"/>
          <p:cNvSpPr/>
          <p:nvPr>
            <p:custDataLst>
              <p:tags r:id="rId11"/>
            </p:custDataLst>
          </p:nvPr>
        </p:nvSpPr>
        <p:spPr bwMode="auto">
          <a:xfrm>
            <a:off x="1858645" y="4467543"/>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Microsoft YaHei" panose="020B0503020204020204" pitchFamily="34" charset="-122"/>
            </a:endParaRPr>
          </a:p>
        </p:txBody>
      </p:sp>
      <p:sp>
        <p:nvSpPr>
          <p:cNvPr id="100" name="梯形 99"/>
          <p:cNvSpPr/>
          <p:nvPr>
            <p:custDataLst>
              <p:tags r:id="rId12"/>
            </p:custDataLst>
          </p:nvPr>
        </p:nvSpPr>
        <p:spPr bwMode="auto">
          <a:xfrm flipV="1">
            <a:off x="2078990" y="493680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101" name="梯形 100"/>
          <p:cNvSpPr/>
          <p:nvPr>
            <p:custDataLst>
              <p:tags r:id="rId13"/>
            </p:custDataLst>
          </p:nvPr>
        </p:nvSpPr>
        <p:spPr bwMode="auto">
          <a:xfrm>
            <a:off x="2079625" y="442118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102" name="矩形 101"/>
          <p:cNvSpPr/>
          <p:nvPr>
            <p:custDataLst>
              <p:tags r:id="rId14"/>
            </p:custDataLst>
          </p:nvPr>
        </p:nvSpPr>
        <p:spPr bwMode="auto">
          <a:xfrm>
            <a:off x="2204720" y="4418648"/>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rPr>
              <a:t>03</a:t>
            </a:r>
            <a:endPar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endParaRPr>
          </a:p>
        </p:txBody>
      </p:sp>
      <p:sp>
        <p:nvSpPr>
          <p:cNvPr id="103" name="文本框 102"/>
          <p:cNvSpPr txBox="1"/>
          <p:nvPr>
            <p:custDataLst>
              <p:tags r:id="rId15"/>
            </p:custDataLst>
          </p:nvPr>
        </p:nvSpPr>
        <p:spPr>
          <a:xfrm>
            <a:off x="2970530" y="4460558"/>
            <a:ext cx="3215640" cy="483235"/>
          </a:xfrm>
          <a:prstGeom prst="rect">
            <a:avLst/>
          </a:prstGeom>
          <a:noFill/>
        </p:spPr>
        <p:txBody>
          <a:bodyPr wrap="square" rtlCol="0" anchor="ctr" anchorCtr="0"/>
          <a:lstStyle/>
          <a:p>
            <a:pPr lvl="0">
              <a:lnSpc>
                <a:spcPct val="100000"/>
              </a:lnSpc>
            </a:pPr>
            <a:r>
              <a:rPr sz="1600">
                <a:solidFill>
                  <a:schemeClr val="bg1"/>
                </a:solidFill>
                <a:sym typeface="+mn-ea"/>
              </a:rPr>
              <a:t>Correlation with Open-Source Intelligence (OSINT)</a:t>
            </a:r>
            <a:endParaRPr sz="1600">
              <a:solidFill>
                <a:schemeClr val="bg1"/>
              </a:solidFill>
              <a:sym typeface="+mn-ea"/>
            </a:endParaRPr>
          </a:p>
        </p:txBody>
      </p:sp>
      <p:sp>
        <p:nvSpPr>
          <p:cNvPr id="105" name="圆角矩形 104"/>
          <p:cNvSpPr/>
          <p:nvPr>
            <p:custDataLst>
              <p:tags r:id="rId16"/>
            </p:custDataLst>
          </p:nvPr>
        </p:nvSpPr>
        <p:spPr bwMode="auto">
          <a:xfrm>
            <a:off x="1858645" y="5455603"/>
            <a:ext cx="4410710" cy="469900"/>
          </a:xfrm>
          <a:prstGeom prst="roundRect">
            <a:avLst/>
          </a:prstGeom>
          <a:noFill/>
          <a:ln w="9525">
            <a:solidFill>
              <a:schemeClr val="bg1">
                <a:lumMod val="75000"/>
              </a:schemeClr>
            </a:solidFill>
            <a:round/>
          </a:ln>
        </p:spPr>
        <p:txBody>
          <a:bodyPr rot="0" spcFirstLastPara="0" vert="horz" wrap="square" lIns="91440" tIns="45720" rIns="91440" bIns="45720" anchor="ctr" anchorCtr="0" forceAA="0" compatLnSpc="1">
            <a:normAutofit/>
          </a:bodyPr>
          <a:lstStyle/>
          <a:p>
            <a:pPr algn="r">
              <a:lnSpc>
                <a:spcPct val="130000"/>
              </a:lnSpc>
            </a:pPr>
            <a:endParaRPr lang="en-US" altLang="zh-CN" sz="1100" dirty="0">
              <a:solidFill>
                <a:schemeClr val="tx1"/>
              </a:solidFill>
              <a:latin typeface="Arial" panose="020B0604020202020204" pitchFamily="34" charset="0"/>
              <a:ea typeface="Microsoft YaHei" panose="020B0503020204020204" pitchFamily="34" charset="-122"/>
            </a:endParaRPr>
          </a:p>
        </p:txBody>
      </p:sp>
      <p:sp>
        <p:nvSpPr>
          <p:cNvPr id="106" name="梯形 105"/>
          <p:cNvSpPr/>
          <p:nvPr>
            <p:custDataLst>
              <p:tags r:id="rId17"/>
            </p:custDataLst>
          </p:nvPr>
        </p:nvSpPr>
        <p:spPr bwMode="auto">
          <a:xfrm flipV="1">
            <a:off x="2078990" y="592486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107" name="梯形 106"/>
          <p:cNvSpPr/>
          <p:nvPr>
            <p:custDataLst>
              <p:tags r:id="rId18"/>
            </p:custDataLst>
          </p:nvPr>
        </p:nvSpPr>
        <p:spPr bwMode="auto">
          <a:xfrm>
            <a:off x="2079625" y="5409248"/>
            <a:ext cx="880110" cy="46355"/>
          </a:xfrm>
          <a:prstGeom prst="trapezoid">
            <a:avLst>
              <a:gd name="adj" fmla="val 154634"/>
            </a:avLst>
          </a:prstGeom>
          <a:solidFill>
            <a:schemeClr val="bg1">
              <a:lumMod val="65000"/>
            </a:schemeClr>
          </a:solidFill>
          <a:ln w="19050">
            <a:noFill/>
            <a:round/>
          </a:ln>
        </p:spPr>
        <p:txBody>
          <a:bodyPr wrap="square" lIns="91440" tIns="45720" rIns="91440" bIns="45720" anchor="ctr">
            <a:normAutofit fontScale="25000" lnSpcReduction="20000"/>
          </a:bodyPr>
          <a:lstStyle/>
          <a:p>
            <a:pPr algn="ctr"/>
            <a:endParaRPr>
              <a:solidFill>
                <a:schemeClr val="tx1"/>
              </a:solidFill>
              <a:latin typeface="Arial" panose="020B0604020202020204" pitchFamily="34" charset="0"/>
              <a:ea typeface="Microsoft YaHei" panose="020B0503020204020204" pitchFamily="34" charset="-122"/>
            </a:endParaRPr>
          </a:p>
        </p:txBody>
      </p:sp>
      <p:sp>
        <p:nvSpPr>
          <p:cNvPr id="108" name="矩形 107"/>
          <p:cNvSpPr/>
          <p:nvPr>
            <p:custDataLst>
              <p:tags r:id="rId19"/>
            </p:custDataLst>
          </p:nvPr>
        </p:nvSpPr>
        <p:spPr bwMode="auto">
          <a:xfrm>
            <a:off x="2204720" y="5406708"/>
            <a:ext cx="628650" cy="565785"/>
          </a:xfrm>
          <a:prstGeom prst="rect">
            <a:avLst/>
          </a:prstGeom>
          <a:solidFill>
            <a:schemeClr val="bg1">
              <a:lumMod val="95000"/>
            </a:schemeClr>
          </a:solidFill>
          <a:ln w="19050">
            <a:noFill/>
            <a:round/>
          </a:ln>
        </p:spPr>
        <p:txBody>
          <a:bodyPr rot="0" spcFirstLastPara="0" vert="horz" wrap="square" lIns="91440" tIns="45720" rIns="91440" bIns="45720" anchor="ctr" anchorCtr="1" forceAA="0" compatLnSpc="1">
            <a:normAutofit/>
          </a:bodyPr>
          <a:lstStyle/>
          <a:p>
            <a:pPr lvl="0" algn="ctr">
              <a:buClrTx/>
              <a:buSzTx/>
              <a:buFontTx/>
            </a:pPr>
            <a:r>
              <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rPr>
              <a:t>04</a:t>
            </a:r>
            <a:endParaRPr lang="en-US" altLang="zh-CN" sz="2000" b="1" dirty="0">
              <a:solidFill>
                <a:schemeClr val="dk1">
                  <a:lumMod val="85000"/>
                  <a:lumOff val="15000"/>
                </a:schemeClr>
              </a:solidFill>
              <a:latin typeface="Arial" panose="020B0604020202020204" pitchFamily="34" charset="0"/>
              <a:ea typeface="Microsoft YaHei" panose="020B0503020204020204" pitchFamily="34" charset="-122"/>
              <a:sym typeface="+mn-ea"/>
            </a:endParaRPr>
          </a:p>
        </p:txBody>
      </p:sp>
      <p:sp>
        <p:nvSpPr>
          <p:cNvPr id="109" name="文本框 108"/>
          <p:cNvSpPr txBox="1"/>
          <p:nvPr>
            <p:custDataLst>
              <p:tags r:id="rId20"/>
            </p:custDataLst>
          </p:nvPr>
        </p:nvSpPr>
        <p:spPr>
          <a:xfrm>
            <a:off x="2970530" y="5448618"/>
            <a:ext cx="3215640" cy="483235"/>
          </a:xfrm>
          <a:prstGeom prst="rect">
            <a:avLst/>
          </a:prstGeom>
          <a:noFill/>
        </p:spPr>
        <p:txBody>
          <a:bodyPr wrap="square" rtlCol="0" anchor="ctr" anchorCtr="0"/>
          <a:lstStyle/>
          <a:p>
            <a:pPr lvl="0">
              <a:lnSpc>
                <a:spcPct val="100000"/>
              </a:lnSpc>
            </a:pPr>
            <a:r>
              <a:rPr>
                <a:solidFill>
                  <a:schemeClr val="bg1"/>
                </a:solidFill>
                <a:sym typeface="+mn-ea"/>
              </a:rPr>
              <a:t>Threat Assessment and Recommendations</a:t>
            </a:r>
            <a:endParaRPr>
              <a:solidFill>
                <a:schemeClr val="bg1"/>
              </a:solidFill>
              <a:sym typeface="+mn-ea"/>
            </a:endParaRPr>
          </a:p>
        </p:txBody>
      </p:sp>
      <p:sp>
        <p:nvSpPr>
          <p:cNvPr id="22" name="文本框 21"/>
          <p:cNvSpPr txBox="1"/>
          <p:nvPr>
            <p:custDataLst>
              <p:tags r:id="rId21"/>
            </p:custDataLst>
          </p:nvPr>
        </p:nvSpPr>
        <p:spPr>
          <a:xfrm>
            <a:off x="1858010" y="1113155"/>
            <a:ext cx="3292475" cy="706755"/>
          </a:xfrm>
          <a:prstGeom prst="rect">
            <a:avLst/>
          </a:prstGeom>
          <a:noFill/>
        </p:spPr>
        <p:txBody>
          <a:bodyPr wrap="square" lIns="91440" tIns="45720" rIns="91440" bIns="45720" rtlCol="0">
            <a:normAutofit/>
          </a:bodyPr>
          <a:lstStyle/>
          <a:p>
            <a:r>
              <a:rPr lang="en-US" altLang="zh-CN" sz="4000" spc="600">
                <a:solidFill>
                  <a:schemeClr val="lt1"/>
                </a:solidFill>
                <a:uFillTx/>
                <a:latin typeface="Arial" panose="020B0604020202020204" pitchFamily="34" charset="0"/>
                <a:ea typeface="汉仪旗黑-85S" panose="00020600040101010101" pitchFamily="18" charset="-122"/>
              </a:rPr>
              <a:t>CONTENT</a:t>
            </a:r>
            <a:endParaRPr lang="en-US" altLang="zh-CN" sz="4000" spc="600">
              <a:solidFill>
                <a:schemeClr val="lt1"/>
              </a:solidFill>
              <a:uFillTx/>
              <a:latin typeface="Arial" panose="020B0604020202020204" pitchFamily="34" charset="0"/>
              <a:ea typeface="汉仪旗黑-85S" panose="00020600040101010101" pitchFamily="18" charset="-122"/>
            </a:endParaRPr>
          </a:p>
        </p:txBody>
      </p:sp>
    </p:spTree>
    <p:custDataLst>
      <p:tags r:id="rId2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139001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文本框 2"/>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20204" pitchFamily="34" charset="0"/>
              </a:rPr>
              <a:t>Recommendations</a:t>
            </a:r>
            <a:endParaRPr lang="en-IN">
              <a:solidFill>
                <a:schemeClr val="tx1">
                  <a:lumMod val="85000"/>
                  <a:lumOff val="15000"/>
                </a:schemeClr>
              </a:solidFill>
              <a:uFillTx/>
              <a:latin typeface="Arial" panose="020B0604020202020204" pitchFamily="34" charset="0"/>
            </a:endParaRPr>
          </a:p>
        </p:txBody>
      </p:sp>
      <p:sp>
        <p:nvSpPr>
          <p:cNvPr id="2" name="Text Box 1"/>
          <p:cNvSpPr txBox="1"/>
          <p:nvPr/>
        </p:nvSpPr>
        <p:spPr>
          <a:xfrm>
            <a:off x="391795" y="2059940"/>
            <a:ext cx="11347450" cy="3616325"/>
          </a:xfrm>
          <a:prstGeom prst="rect">
            <a:avLst/>
          </a:prstGeom>
          <a:noFill/>
        </p:spPr>
        <p:txBody>
          <a:bodyPr wrap="square" rtlCol="0">
            <a:noAutofit/>
          </a:bodyPr>
          <a:p>
            <a:pPr indent="0">
              <a:lnSpc>
                <a:spcPct val="100000"/>
              </a:lnSpc>
              <a:buFont typeface="Wingdings" panose="05000000000000000000" charset="0"/>
              <a:buNone/>
            </a:pPr>
            <a:r>
              <a:rPr sz="2400" b="1">
                <a:solidFill>
                  <a:schemeClr val="bg1"/>
                </a:solidFill>
                <a:sym typeface="+mn-ea"/>
              </a:rPr>
              <a:t>Enhanced Surveillance:</a:t>
            </a:r>
            <a:endParaRPr sz="2400" b="1">
              <a:solidFill>
                <a:schemeClr val="bg1"/>
              </a:solidFill>
              <a:sym typeface="+mn-ea"/>
            </a:endParaRPr>
          </a:p>
          <a:p>
            <a:pPr marL="342900" indent="-342900">
              <a:lnSpc>
                <a:spcPct val="100000"/>
              </a:lnSpc>
              <a:buFont typeface="Wingdings" panose="05000000000000000000" charset="0"/>
              <a:buChar char="Ø"/>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Focus on Border Posts Echo and Alpha:</a:t>
            </a:r>
            <a:r>
              <a:rPr>
                <a:solidFill>
                  <a:schemeClr val="bg1"/>
                </a:solidFill>
                <a:sym typeface="+mn-ea"/>
              </a:rPr>
              <a:t> Increase the use of UAVs, satellite imagery, and ground reconnaissance to monitor movements and infrastructure developments.</a:t>
            </a:r>
            <a:endParaRPr>
              <a:solidFill>
                <a:schemeClr val="bg1"/>
              </a:solidFill>
              <a:sym typeface="+mn-ea"/>
            </a:endParaRPr>
          </a:p>
          <a:p>
            <a:pPr indent="0">
              <a:lnSpc>
                <a:spcPct val="100000"/>
              </a:lnSpc>
              <a:buFont typeface="Wingdings" panose="05000000000000000000" charset="0"/>
              <a:buNone/>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Real-time Monitoring:</a:t>
            </a:r>
            <a:r>
              <a:rPr>
                <a:solidFill>
                  <a:schemeClr val="bg1"/>
                </a:solidFill>
                <a:sym typeface="+mn-ea"/>
              </a:rPr>
              <a:t> Deploy real-time surveillance for critical border posts with rapid escalation potential.</a:t>
            </a:r>
            <a:endParaRPr>
              <a:solidFill>
                <a:schemeClr val="bg1"/>
              </a:solidFill>
              <a:sym typeface="+mn-ea"/>
            </a:endParaRPr>
          </a:p>
          <a:p>
            <a:pPr indent="0">
              <a:lnSpc>
                <a:spcPct val="100000"/>
              </a:lnSpc>
              <a:buFont typeface="Wingdings" panose="05000000000000000000" charset="0"/>
              <a:buNone/>
            </a:pPr>
            <a:endParaRPr sz="2000">
              <a:solidFill>
                <a:schemeClr val="bg1"/>
              </a:solidFill>
              <a:sym typeface="+mn-ea"/>
            </a:endParaRPr>
          </a:p>
          <a:p>
            <a:pPr indent="0">
              <a:lnSpc>
                <a:spcPct val="100000"/>
              </a:lnSpc>
              <a:buFont typeface="Wingdings" panose="05000000000000000000" charset="0"/>
              <a:buNone/>
            </a:pPr>
            <a:r>
              <a:rPr sz="2400" b="1">
                <a:solidFill>
                  <a:schemeClr val="bg1"/>
                </a:solidFill>
                <a:sym typeface="+mn-ea"/>
              </a:rPr>
              <a:t>Intelligence Gathering:</a:t>
            </a:r>
            <a:endParaRPr sz="2400" b="1">
              <a:solidFill>
                <a:schemeClr val="bg1"/>
              </a:solidFill>
              <a:sym typeface="+mn-ea"/>
            </a:endParaRPr>
          </a:p>
          <a:p>
            <a:pPr marL="342900" indent="-342900">
              <a:lnSpc>
                <a:spcPct val="100000"/>
              </a:lnSpc>
              <a:buFont typeface="Wingdings" panose="05000000000000000000" charset="0"/>
              <a:buChar char="Ø"/>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Cross-Border Activity Analysis: </a:t>
            </a:r>
            <a:r>
              <a:rPr>
                <a:solidFill>
                  <a:schemeClr val="bg1"/>
                </a:solidFill>
                <a:sym typeface="+mn-ea"/>
              </a:rPr>
              <a:t>Expand human intelligence (HUMINT) and signal intelligence (SIGINT) efforts to gather information on the intentions behind the movements, especially at Echo and Charlie.</a:t>
            </a:r>
            <a:endParaRPr>
              <a:solidFill>
                <a:schemeClr val="bg1"/>
              </a:solidFill>
              <a:sym typeface="+mn-ea"/>
            </a:endParaRPr>
          </a:p>
          <a:p>
            <a:pPr indent="0">
              <a:lnSpc>
                <a:spcPct val="100000"/>
              </a:lnSpc>
              <a:buFont typeface="Wingdings" panose="05000000000000000000" charset="0"/>
              <a:buNone/>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Historical Data Correlation:</a:t>
            </a:r>
            <a:r>
              <a:rPr>
                <a:solidFill>
                  <a:schemeClr val="bg1"/>
                </a:solidFill>
                <a:sym typeface="+mn-ea"/>
              </a:rPr>
              <a:t> Cross-reference emerging patterns with past incidents to predict potential hotspots and prepare accordingly.</a:t>
            </a:r>
            <a:endParaRPr>
              <a:solidFill>
                <a:schemeClr val="bg1"/>
              </a:solidFill>
              <a:sym typeface="+mn-ea"/>
            </a:endParaRPr>
          </a:p>
        </p:txBody>
      </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1390015"/>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文本框 2"/>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IN">
                <a:solidFill>
                  <a:schemeClr val="tx1">
                    <a:lumMod val="85000"/>
                    <a:lumOff val="15000"/>
                  </a:schemeClr>
                </a:solidFill>
                <a:uFillTx/>
                <a:latin typeface="Arial" panose="020B0604020202020204" pitchFamily="34" charset="0"/>
              </a:rPr>
              <a:t>Recommendations</a:t>
            </a:r>
            <a:endParaRPr lang="en-IN">
              <a:solidFill>
                <a:schemeClr val="tx1">
                  <a:lumMod val="85000"/>
                  <a:lumOff val="15000"/>
                </a:schemeClr>
              </a:solidFill>
              <a:uFillTx/>
              <a:latin typeface="Arial" panose="020B0604020202020204" pitchFamily="34" charset="0"/>
            </a:endParaRPr>
          </a:p>
        </p:txBody>
      </p:sp>
      <p:sp>
        <p:nvSpPr>
          <p:cNvPr id="2" name="Text Box 1"/>
          <p:cNvSpPr txBox="1"/>
          <p:nvPr/>
        </p:nvSpPr>
        <p:spPr>
          <a:xfrm>
            <a:off x="391795" y="2059940"/>
            <a:ext cx="11347450" cy="3616325"/>
          </a:xfrm>
          <a:prstGeom prst="rect">
            <a:avLst/>
          </a:prstGeom>
          <a:noFill/>
        </p:spPr>
        <p:txBody>
          <a:bodyPr wrap="square" rtlCol="0">
            <a:noAutofit/>
          </a:bodyPr>
          <a:p>
            <a:pPr indent="0">
              <a:lnSpc>
                <a:spcPct val="100000"/>
              </a:lnSpc>
              <a:buFont typeface="Wingdings" panose="05000000000000000000" charset="0"/>
              <a:buNone/>
            </a:pPr>
            <a:r>
              <a:rPr sz="2400" b="1">
                <a:solidFill>
                  <a:schemeClr val="bg1"/>
                </a:solidFill>
                <a:sym typeface="+mn-ea"/>
              </a:rPr>
              <a:t>Diplomatic Engagement:</a:t>
            </a:r>
            <a:endParaRPr sz="2400" b="1">
              <a:solidFill>
                <a:schemeClr val="bg1"/>
              </a:solidFill>
              <a:sym typeface="+mn-ea"/>
            </a:endParaRPr>
          </a:p>
          <a:p>
            <a:pPr marL="342900" indent="-342900">
              <a:lnSpc>
                <a:spcPct val="100000"/>
              </a:lnSpc>
              <a:buFont typeface="Wingdings" panose="05000000000000000000" charset="0"/>
              <a:buChar char="Ø"/>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Preemptive Diplomacy:</a:t>
            </a:r>
            <a:r>
              <a:rPr>
                <a:solidFill>
                  <a:schemeClr val="bg1"/>
                </a:solidFill>
                <a:sym typeface="+mn-ea"/>
              </a:rPr>
              <a:t> Engage in diplomatic dialogues with neighboring countries to mitigate rising tensions, particularly in areas showing increased military activity.</a:t>
            </a:r>
            <a:endParaRPr>
              <a:solidFill>
                <a:schemeClr val="bg1"/>
              </a:solidFill>
              <a:sym typeface="+mn-ea"/>
            </a:endParaRPr>
          </a:p>
          <a:p>
            <a:pPr indent="0">
              <a:lnSpc>
                <a:spcPct val="100000"/>
              </a:lnSpc>
              <a:buFont typeface="Wingdings" panose="05000000000000000000" charset="0"/>
              <a:buNone/>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International Community Involvement:</a:t>
            </a:r>
            <a:r>
              <a:rPr>
                <a:solidFill>
                  <a:schemeClr val="bg1"/>
                </a:solidFill>
                <a:sym typeface="+mn-ea"/>
              </a:rPr>
              <a:t> Alert international bodies to the developments, seeking support for conflict prevention measures.</a:t>
            </a:r>
            <a:endParaRPr>
              <a:solidFill>
                <a:schemeClr val="bg1"/>
              </a:solidFill>
              <a:sym typeface="+mn-ea"/>
            </a:endParaRPr>
          </a:p>
          <a:p>
            <a:pPr indent="0">
              <a:lnSpc>
                <a:spcPct val="100000"/>
              </a:lnSpc>
              <a:buFont typeface="Wingdings" panose="05000000000000000000" charset="0"/>
              <a:buNone/>
            </a:pPr>
            <a:endParaRPr>
              <a:solidFill>
                <a:schemeClr val="bg1"/>
              </a:solidFill>
              <a:sym typeface="+mn-ea"/>
            </a:endParaRPr>
          </a:p>
          <a:p>
            <a:pPr indent="0">
              <a:lnSpc>
                <a:spcPct val="100000"/>
              </a:lnSpc>
              <a:buFont typeface="Wingdings" panose="05000000000000000000" charset="0"/>
              <a:buNone/>
            </a:pPr>
            <a:r>
              <a:rPr sz="2400" b="1">
                <a:solidFill>
                  <a:schemeClr val="bg1"/>
                </a:solidFill>
                <a:sym typeface="+mn-ea"/>
              </a:rPr>
              <a:t>Preparedness Measures:</a:t>
            </a:r>
            <a:endParaRPr sz="2400" b="1">
              <a:solidFill>
                <a:schemeClr val="bg1"/>
              </a:solidFill>
              <a:sym typeface="+mn-ea"/>
            </a:endParaRPr>
          </a:p>
          <a:p>
            <a:pPr marL="342900" indent="-342900">
              <a:lnSpc>
                <a:spcPct val="100000"/>
              </a:lnSpc>
              <a:buFont typeface="Wingdings" panose="05000000000000000000" charset="0"/>
              <a:buChar char="Ø"/>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Military Readiness:</a:t>
            </a:r>
            <a:r>
              <a:rPr>
                <a:solidFill>
                  <a:schemeClr val="bg1"/>
                </a:solidFill>
                <a:sym typeface="+mn-ea"/>
              </a:rPr>
              <a:t> Increase the readiness of border security and military units at critical posts, with contingency plans for potential escalations.</a:t>
            </a:r>
            <a:endParaRPr>
              <a:solidFill>
                <a:schemeClr val="bg1"/>
              </a:solidFill>
              <a:sym typeface="+mn-ea"/>
            </a:endParaRPr>
          </a:p>
          <a:p>
            <a:pPr indent="0">
              <a:lnSpc>
                <a:spcPct val="100000"/>
              </a:lnSpc>
              <a:buFont typeface="Wingdings" panose="05000000000000000000" charset="0"/>
              <a:buNone/>
            </a:pPr>
            <a:endParaRPr>
              <a:solidFill>
                <a:schemeClr val="bg1"/>
              </a:solidFill>
              <a:sym typeface="+mn-ea"/>
            </a:endParaRPr>
          </a:p>
          <a:p>
            <a:pPr marL="342900" indent="-342900">
              <a:lnSpc>
                <a:spcPct val="100000"/>
              </a:lnSpc>
              <a:buFont typeface="Wingdings" panose="05000000000000000000" charset="0"/>
              <a:buChar char="Ø"/>
            </a:pPr>
            <a:r>
              <a:rPr b="1">
                <a:solidFill>
                  <a:schemeClr val="bg1"/>
                </a:solidFill>
                <a:sym typeface="+mn-ea"/>
              </a:rPr>
              <a:t>Infrastructure Security:</a:t>
            </a:r>
            <a:r>
              <a:rPr>
                <a:solidFill>
                  <a:schemeClr val="bg1"/>
                </a:solidFill>
                <a:sym typeface="+mn-ea"/>
              </a:rPr>
              <a:t> Strengthen and secure vital infrastructure at key border posts, particularly those showing new developments.</a:t>
            </a:r>
            <a:endParaRPr>
              <a:solidFill>
                <a:schemeClr val="bg1"/>
              </a:solidFill>
              <a:sym typeface="+mn-ea"/>
            </a:endParaRPr>
          </a:p>
        </p:txBody>
      </p:sp>
    </p:spTree>
    <p:custDataLst>
      <p:tags r:id="rId9"/>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13"/>
            <p:custDataLst>
              <p:tags r:id="rId1"/>
            </p:custDataLst>
          </p:nvPr>
        </p:nvSpPr>
        <p:spPr/>
        <p:txBody>
          <a:bodyPr>
            <a:normAutofit/>
          </a:bodyPr>
          <a:lstStyle/>
          <a:p>
            <a:r>
              <a:rPr lang="en-US" altLang="zh-CN"/>
              <a:t>THANKS</a:t>
            </a:r>
            <a:endParaRPr lang="en-US" altLang="zh-CN"/>
          </a:p>
        </p:txBody>
      </p:sp>
      <p:sp>
        <p:nvSpPr>
          <p:cNvPr id="6" name="文本占位符 5"/>
          <p:cNvSpPr>
            <a:spLocks noGrp="1"/>
          </p:cNvSpPr>
          <p:nvPr>
            <p:ph type="body" sz="quarter" idx="15"/>
            <p:custDataLst>
              <p:tags r:id="rId2"/>
            </p:custDataLst>
          </p:nvPr>
        </p:nvSpPr>
        <p:spPr/>
        <p:txBody>
          <a:bodyPr/>
          <a:lstStyle/>
          <a:p>
            <a:r>
              <a:rPr lang="en-US" altLang="zh-CN"/>
              <a:t>202</a:t>
            </a:r>
            <a:r>
              <a:rPr lang="en-IN" altLang="en-US"/>
              <a:t>4</a:t>
            </a:r>
            <a:r>
              <a:rPr lang="en-US" altLang="zh-CN"/>
              <a:t>/0</a:t>
            </a:r>
            <a:r>
              <a:rPr lang="en-IN" altLang="en-US"/>
              <a:t>8</a:t>
            </a:r>
            <a:r>
              <a:rPr lang="en-US" altLang="zh-CN"/>
              <a:t>/</a:t>
            </a:r>
            <a:r>
              <a:rPr lang="en-IN" altLang="en-US"/>
              <a:t>16</a:t>
            </a:r>
            <a:endParaRPr lang="en-IN" altLang="en-US"/>
          </a:p>
        </p:txBody>
      </p:sp>
      <p:sp>
        <p:nvSpPr>
          <p:cNvPr id="7" name="文本占位符 6"/>
          <p:cNvSpPr>
            <a:spLocks noGrp="1"/>
          </p:cNvSpPr>
          <p:nvPr>
            <p:ph type="body" sz="quarter" idx="16"/>
            <p:custDataLst>
              <p:tags r:id="rId3"/>
            </p:custDataLst>
          </p:nvPr>
        </p:nvSpPr>
        <p:spPr/>
        <p:txBody>
          <a:bodyPr/>
          <a:lstStyle/>
          <a:p>
            <a:r>
              <a:rPr lang="en-IN" altLang="en-US"/>
              <a:t>SAFARKHAN S</a:t>
            </a:r>
            <a:endParaRPr lang="en-I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4"/>
          <p:cNvSpPr txBox="1">
            <a:spLocks noChangeArrowheads="1"/>
          </p:cNvSpPr>
          <p:nvPr>
            <p:custDataLst>
              <p:tags r:id="rId1"/>
            </p:custDataLst>
          </p:nvPr>
        </p:nvSpPr>
        <p:spPr bwMode="auto">
          <a:xfrm>
            <a:off x="3599498" y="2750185"/>
            <a:ext cx="2560955" cy="135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SimSun" panose="02010600030101010101" pitchFamily="2" charset="-122"/>
              </a:defRPr>
            </a:lvl9pPr>
          </a:lstStyle>
          <a:p>
            <a:pPr marL="0" marR="0" lvl="0" indent="0" algn="ctr" defTabSz="866775" rtl="0" eaLnBrk="1" fontAlgn="base" latinLnBrk="0" hangingPunct="1">
              <a:lnSpc>
                <a:spcPct val="100000"/>
              </a:lnSpc>
              <a:spcBef>
                <a:spcPct val="0"/>
              </a:spcBef>
              <a:spcAft>
                <a:spcPct val="0"/>
              </a:spcAft>
              <a:buClrTx/>
              <a:buSzTx/>
              <a:buFontTx/>
              <a:buNone/>
              <a:defRPr/>
            </a:pPr>
            <a:r>
              <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rPr>
              <a:t>Task 1</a:t>
            </a:r>
            <a:endPar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5" name="标题 4"/>
          <p:cNvSpPr>
            <a:spLocks noGrp="1"/>
          </p:cNvSpPr>
          <p:nvPr>
            <p:ph type="ctrTitle" idx="14"/>
            <p:custDataLst>
              <p:tags r:id="rId2"/>
            </p:custDataLst>
          </p:nvPr>
        </p:nvSpPr>
        <p:spPr/>
        <p:txBody>
          <a:bodyPr>
            <a:normAutofit fontScale="90000"/>
          </a:bodyPr>
          <a:lstStyle/>
          <a:p>
            <a:r>
              <a:rPr lang="en-US" altLang="zh-CN"/>
              <a:t>Geospatial Analysis</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0"/>
            <a:ext cx="12192000" cy="2664333"/>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文本框 2"/>
          <p:cNvSpPr txBox="1"/>
          <p:nvPr>
            <p:custDataLst>
              <p:tags r:id="rId8"/>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uFillTx/>
                <a:latin typeface="Arial" panose="020B0604020202020204" pitchFamily="34" charset="0"/>
              </a:rPr>
              <a:t>Overview Slide</a:t>
            </a:r>
            <a:endParaRPr lang="en-US" altLang="zh-CN">
              <a:solidFill>
                <a:schemeClr val="tx1">
                  <a:lumMod val="85000"/>
                  <a:lumOff val="15000"/>
                </a:schemeClr>
              </a:solidFill>
              <a:uFillTx/>
              <a:latin typeface="Arial" panose="020B0604020202020204" pitchFamily="34" charset="0"/>
            </a:endParaRPr>
          </a:p>
        </p:txBody>
      </p:sp>
      <p:pic>
        <p:nvPicPr>
          <p:cNvPr id="7" name="Picture 6" descr="Dashboard 1"/>
          <p:cNvPicPr>
            <a:picLocks noChangeAspect="1"/>
          </p:cNvPicPr>
          <p:nvPr/>
        </p:nvPicPr>
        <p:blipFill>
          <a:blip r:embed="rId9"/>
          <a:stretch>
            <a:fillRect/>
          </a:stretch>
        </p:blipFill>
        <p:spPr>
          <a:xfrm>
            <a:off x="1381125" y="1411605"/>
            <a:ext cx="9429750" cy="5065395"/>
          </a:xfrm>
          <a:prstGeom prst="rect">
            <a:avLst/>
          </a:prstGeom>
        </p:spPr>
      </p:pic>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cxnSp>
        <p:nvCxnSpPr>
          <p:cNvPr id="5" name="直接连接符 4"/>
          <p:cNvCxnSpPr/>
          <p:nvPr>
            <p:custDataLst>
              <p:tags r:id="rId8"/>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6974763" y="2367281"/>
            <a:ext cx="4604385" cy="388232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The heat map indicates the density of cross-border movements.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Hotspots are areas with a high concentration of movements.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7" name="文本框 6"/>
          <p:cNvSpPr txBox="1"/>
          <p:nvPr>
            <p:custDataLst>
              <p:tags r:id="rId10"/>
            </p:custDataLst>
          </p:nvPr>
        </p:nvSpPr>
        <p:spPr>
          <a:xfrm>
            <a:off x="6974763" y="2030095"/>
            <a:ext cx="4604385"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Heat Map Visualization</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8" name="椭圆 7"/>
          <p:cNvSpPr/>
          <p:nvPr>
            <p:custDataLst>
              <p:tags r:id="rId11"/>
            </p:custDataLst>
          </p:nvPr>
        </p:nvSpPr>
        <p:spPr>
          <a:xfrm>
            <a:off x="6548043"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文本框 8"/>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Cross-Border Movement Patterns</a:t>
            </a:r>
            <a:endParaRPr lang="en-US" altLang="zh-CN">
              <a:solidFill>
                <a:schemeClr val="tx1">
                  <a:lumMod val="85000"/>
                  <a:lumOff val="15000"/>
                </a:schemeClr>
              </a:solidFill>
              <a:latin typeface="Arial" panose="020B0604020202020204" pitchFamily="34" charset="0"/>
            </a:endParaRPr>
          </a:p>
        </p:txBody>
      </p:sp>
      <p:pic>
        <p:nvPicPr>
          <p:cNvPr id="14" name="Picture 13" descr="Cross-Border Movement Patterns"/>
          <p:cNvPicPr>
            <a:picLocks noChangeAspect="1"/>
          </p:cNvPicPr>
          <p:nvPr/>
        </p:nvPicPr>
        <p:blipFill>
          <a:blip r:embed="rId13"/>
          <a:stretch>
            <a:fillRect/>
          </a:stretch>
        </p:blipFill>
        <p:spPr>
          <a:xfrm>
            <a:off x="720090" y="1695450"/>
            <a:ext cx="5141595" cy="4640580"/>
          </a:xfrm>
          <a:prstGeom prst="rect">
            <a:avLst/>
          </a:prstGeom>
        </p:spPr>
      </p:pic>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cxnSp>
        <p:nvCxnSpPr>
          <p:cNvPr id="5" name="直接连接符 4"/>
          <p:cNvCxnSpPr/>
          <p:nvPr>
            <p:custDataLst>
              <p:tags r:id="rId8"/>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6974763" y="2367281"/>
            <a:ext cx="4604385" cy="388232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Border Post </a:t>
            </a:r>
            <a:r>
              <a:rPr lang="en-IN" altLang="en-US"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Echo</a:t>
            </a: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Significant activity observed, indicating a high volume of cross-border movements.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Border Post Charlie</a:t>
            </a:r>
            <a:r>
              <a:rPr lang="en-IN" altLang="en-US"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 </a:t>
            </a: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Delta</a:t>
            </a:r>
            <a:r>
              <a:rPr lang="en-IN" altLang="en-US"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 and Bravo</a:t>
            </a: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Moderate activity with consistent cross-border movements.</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Border Post </a:t>
            </a:r>
            <a:r>
              <a:rPr lang="en-IN" altLang="en-US"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Alpha</a:t>
            </a:r>
            <a:r>
              <a:rPr lang="en-US" altLang="zh-C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a:t>
            </a:r>
            <a:r>
              <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rPr>
              <a:t> Lower activity compared to other posts but still significant.</a:t>
            </a:r>
            <a:endParaRPr lang="en-US" altLang="zh-CN"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7" name="文本框 6"/>
          <p:cNvSpPr txBox="1"/>
          <p:nvPr>
            <p:custDataLst>
              <p:tags r:id="rId10"/>
            </p:custDataLst>
          </p:nvPr>
        </p:nvSpPr>
        <p:spPr>
          <a:xfrm>
            <a:off x="6974763" y="2030095"/>
            <a:ext cx="4604385"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Identified Hotspots</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8" name="椭圆 7"/>
          <p:cNvSpPr/>
          <p:nvPr>
            <p:custDataLst>
              <p:tags r:id="rId11"/>
            </p:custDataLst>
          </p:nvPr>
        </p:nvSpPr>
        <p:spPr>
          <a:xfrm>
            <a:off x="6548043"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文本框 8"/>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Cross-Border Movement Patterns</a:t>
            </a:r>
            <a:endParaRPr lang="en-US" altLang="zh-CN">
              <a:solidFill>
                <a:schemeClr val="tx1">
                  <a:lumMod val="85000"/>
                  <a:lumOff val="15000"/>
                </a:schemeClr>
              </a:solidFill>
              <a:latin typeface="Arial" panose="020B0604020202020204" pitchFamily="34" charset="0"/>
            </a:endParaRPr>
          </a:p>
        </p:txBody>
      </p:sp>
      <p:pic>
        <p:nvPicPr>
          <p:cNvPr id="3" name="Picture 2" descr="Movement Pattern"/>
          <p:cNvPicPr>
            <a:picLocks noChangeAspect="1"/>
          </p:cNvPicPr>
          <p:nvPr/>
        </p:nvPicPr>
        <p:blipFill>
          <a:blip r:embed="rId13"/>
          <a:stretch>
            <a:fillRect/>
          </a:stretch>
        </p:blipFill>
        <p:spPr>
          <a:xfrm>
            <a:off x="795020" y="1315085"/>
            <a:ext cx="5540375" cy="4640580"/>
          </a:xfrm>
          <a:prstGeom prst="rect">
            <a:avLst/>
          </a:prstGeom>
        </p:spPr>
      </p:pic>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1" name="图片 1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12" name="图片 1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cxnSp>
        <p:nvCxnSpPr>
          <p:cNvPr id="5" name="直接连接符 4"/>
          <p:cNvCxnSpPr/>
          <p:nvPr>
            <p:custDataLst>
              <p:tags r:id="rId8"/>
            </p:custDataLst>
          </p:nvPr>
        </p:nvCxnSpPr>
        <p:spPr>
          <a:xfrm>
            <a:off x="6102350" y="2039620"/>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9"/>
            </p:custDataLst>
          </p:nvPr>
        </p:nvSpPr>
        <p:spPr>
          <a:xfrm>
            <a:off x="6974763" y="2367281"/>
            <a:ext cx="4604385" cy="388232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spcBef>
                <a:spcPts val="1000"/>
              </a:spcBef>
              <a:buFont typeface="Arial" panose="020B0604020202020204" pitchFamily="34" charset="0"/>
              <a:buChar char="•"/>
            </a:pPr>
            <a:r>
              <a:rPr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Border Post Alpha</a:t>
            </a:r>
            <a:r>
              <a:rPr lang="en-I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 and Echo</a:t>
            </a:r>
            <a:r>
              <a:rPr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a:t>
            </a:r>
            <a:r>
              <a:rPr sz="1600">
                <a:solidFill>
                  <a:srgbClr val="000000">
                    <a:lumMod val="65000"/>
                    <a:lumOff val="35000"/>
                  </a:srgbClr>
                </a:solidFill>
                <a:uFillTx/>
                <a:latin typeface="Arial" panose="020B0604020202020204" pitchFamily="34" charset="0"/>
                <a:ea typeface="Microsoft YaHei" panose="020B0503020204020204" pitchFamily="34" charset="-122"/>
                <a:sym typeface="+mn-ea"/>
              </a:rPr>
              <a:t> Higher frequency of entries compared to exits. Potentially indicating a trend of increased inbound movements.</a:t>
            </a:r>
            <a:endParaRPr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Border Post Bravo:</a:t>
            </a:r>
            <a:r>
              <a:rPr sz="1600">
                <a:solidFill>
                  <a:srgbClr val="000000">
                    <a:lumMod val="65000"/>
                    <a:lumOff val="35000"/>
                  </a:srgbClr>
                </a:solidFill>
                <a:uFillTx/>
                <a:latin typeface="Arial" panose="020B0604020202020204" pitchFamily="34" charset="0"/>
                <a:ea typeface="Microsoft YaHei" panose="020B0503020204020204" pitchFamily="34" charset="-122"/>
                <a:sym typeface="+mn-ea"/>
              </a:rPr>
              <a:t> Balanced movement pattern but with a noticeable peak during certain dates, which could indicate specific events or patterns of movement.</a:t>
            </a:r>
            <a:endParaRPr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a:p>
            <a:pPr marL="285750" indent="-285750" algn="l" fontAlgn="auto">
              <a:lnSpc>
                <a:spcPct val="150000"/>
              </a:lnSpc>
              <a:spcBef>
                <a:spcPts val="1000"/>
              </a:spcBef>
              <a:buFont typeface="Arial" panose="020B0604020202020204" pitchFamily="34" charset="0"/>
              <a:buChar char="•"/>
            </a:pPr>
            <a:r>
              <a:rPr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Border Post </a:t>
            </a:r>
            <a:r>
              <a:rPr lang="en-IN"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Echo</a:t>
            </a:r>
            <a:r>
              <a:rPr sz="1600" b="1">
                <a:solidFill>
                  <a:srgbClr val="000000">
                    <a:lumMod val="65000"/>
                    <a:lumOff val="35000"/>
                  </a:srgbClr>
                </a:solidFill>
                <a:uFillTx/>
                <a:latin typeface="Arial" panose="020B0604020202020204" pitchFamily="34" charset="0"/>
                <a:ea typeface="Microsoft YaHei" panose="020B0503020204020204" pitchFamily="34" charset="-122"/>
                <a:sym typeface="+mn-ea"/>
              </a:rPr>
              <a:t>:</a:t>
            </a:r>
            <a:r>
              <a:rPr sz="1600">
                <a:solidFill>
                  <a:srgbClr val="000000">
                    <a:lumMod val="65000"/>
                    <a:lumOff val="35000"/>
                  </a:srgbClr>
                </a:solidFill>
                <a:uFillTx/>
                <a:latin typeface="Arial" panose="020B0604020202020204" pitchFamily="34" charset="0"/>
                <a:ea typeface="Microsoft YaHei" panose="020B0503020204020204" pitchFamily="34" charset="-122"/>
                <a:sym typeface="+mn-ea"/>
              </a:rPr>
              <a:t> Entries show a consistent increase over time, which might be worth monitoring for potential threats or significant changes in cross-border dynamics.</a:t>
            </a:r>
            <a:endParaRPr sz="1600">
              <a:solidFill>
                <a:srgbClr val="000000">
                  <a:lumMod val="65000"/>
                  <a:lumOff val="35000"/>
                </a:srgbClr>
              </a:solidFill>
              <a:uFillTx/>
              <a:latin typeface="Arial" panose="020B0604020202020204" pitchFamily="34" charset="0"/>
              <a:ea typeface="Microsoft YaHei" panose="020B0503020204020204" pitchFamily="34" charset="-122"/>
              <a:sym typeface="+mn-ea"/>
            </a:endParaRPr>
          </a:p>
        </p:txBody>
      </p:sp>
      <p:sp>
        <p:nvSpPr>
          <p:cNvPr id="7" name="文本框 6"/>
          <p:cNvSpPr txBox="1"/>
          <p:nvPr>
            <p:custDataLst>
              <p:tags r:id="rId10"/>
            </p:custDataLst>
          </p:nvPr>
        </p:nvSpPr>
        <p:spPr>
          <a:xfrm>
            <a:off x="6974763" y="2030095"/>
            <a:ext cx="4604385"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Anomalies and Unusual Patterns</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8" name="椭圆 7"/>
          <p:cNvSpPr/>
          <p:nvPr>
            <p:custDataLst>
              <p:tags r:id="rId11"/>
            </p:custDataLst>
          </p:nvPr>
        </p:nvSpPr>
        <p:spPr>
          <a:xfrm>
            <a:off x="6548043" y="204343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rPr>
              <a:t>*</a:t>
            </a:r>
            <a:endParaRPr lang="en-IN" altLang="en-US" b="1" dirty="0">
              <a:solidFill>
                <a:schemeClr val="dk1">
                  <a:lumMod val="85000"/>
                  <a:lumOff val="15000"/>
                </a:schemeClr>
              </a:solidFill>
              <a:latin typeface="Arial" panose="020B0604020202020204" pitchFamily="34" charset="0"/>
              <a:ea typeface="Microsoft YaHei" panose="020B0503020204020204" pitchFamily="34" charset="-122"/>
              <a:cs typeface="Arial" panose="020B0604020202020204" pitchFamily="34" charset="0"/>
            </a:endParaRPr>
          </a:p>
        </p:txBody>
      </p:sp>
      <p:sp>
        <p:nvSpPr>
          <p:cNvPr id="9" name="文本框 8"/>
          <p:cNvSpPr txBox="1"/>
          <p:nvPr>
            <p:custDataLst>
              <p:tags r:id="rId12"/>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Cross-Border Movement Patterns</a:t>
            </a:r>
            <a:endParaRPr lang="en-US" altLang="zh-CN">
              <a:solidFill>
                <a:schemeClr val="tx1">
                  <a:lumMod val="85000"/>
                  <a:lumOff val="15000"/>
                </a:schemeClr>
              </a:solidFill>
              <a:latin typeface="Arial" panose="020B0604020202020204" pitchFamily="34" charset="0"/>
            </a:endParaRPr>
          </a:p>
        </p:txBody>
      </p:sp>
      <p:pic>
        <p:nvPicPr>
          <p:cNvPr id="4" name="Picture 3" descr="Volume of movement"/>
          <p:cNvPicPr>
            <a:picLocks noChangeAspect="1"/>
          </p:cNvPicPr>
          <p:nvPr/>
        </p:nvPicPr>
        <p:blipFill>
          <a:blip r:embed="rId13"/>
          <a:stretch>
            <a:fillRect/>
          </a:stretch>
        </p:blipFill>
        <p:spPr>
          <a:xfrm>
            <a:off x="720090" y="1411605"/>
            <a:ext cx="4935855" cy="4640580"/>
          </a:xfrm>
          <a:prstGeom prst="rect">
            <a:avLst/>
          </a:prstGeom>
        </p:spPr>
      </p:pic>
    </p:spTree>
    <p:custDataLst>
      <p:tags r:id="rId1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6" name="图片 5"/>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49769"/>
          </a:xfrm>
          <a:prstGeom prst="rect">
            <a:avLst/>
          </a:prstGeom>
        </p:spPr>
      </p:pic>
      <p:pic>
        <p:nvPicPr>
          <p:cNvPr id="7" name="图片 6"/>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2012"/>
          </a:xfrm>
          <a:prstGeom prst="rect">
            <a:avLst/>
          </a:prstGeom>
        </p:spPr>
      </p:pic>
      <p:sp>
        <p:nvSpPr>
          <p:cNvPr id="3" name="文本框 2"/>
          <p:cNvSpPr txBox="1"/>
          <p:nvPr>
            <p:custDataLst>
              <p:tags r:id="rId8"/>
            </p:custDataLst>
          </p:nvPr>
        </p:nvSpPr>
        <p:spPr>
          <a:xfrm>
            <a:off x="612775" y="2092960"/>
            <a:ext cx="4876800" cy="369697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Font typeface="Wingdings" panose="05000000000000000000" charset="0"/>
              <a:buNone/>
            </a:pPr>
            <a:endParaRPr lang="en-US" altLang="zh-CN" sz="16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pPr marL="342900" indent="-342900">
              <a:lnSpc>
                <a:spcPct val="150000"/>
              </a:lnSpc>
              <a:spcAft>
                <a:spcPts val="1000"/>
              </a:spcAft>
              <a:buClr>
                <a:schemeClr val="tx1">
                  <a:lumMod val="65000"/>
                  <a:lumOff val="35000"/>
                </a:schemeClr>
              </a:buClr>
              <a:buFont typeface="Wingdings" panose="05000000000000000000" charset="0"/>
              <a:buChar char=""/>
            </a:pPr>
            <a:r>
              <a:rPr lang="en-US" altLang="zh-CN" sz="1600">
                <a:solidFill>
                  <a:schemeClr val="tx1">
                    <a:lumMod val="65000"/>
                    <a:lumOff val="35000"/>
                  </a:schemeClr>
                </a:solidFill>
                <a:uFillTx/>
                <a:latin typeface="Arial" panose="020B0604020202020204" pitchFamily="34" charset="0"/>
                <a:ea typeface="Microsoft YaHei" panose="020B0503020204020204" pitchFamily="34" charset="-122"/>
                <a:sym typeface="+mn-ea"/>
              </a:rPr>
              <a:t>Any sudden spikes in movements at specific border posts should be monitored closely.</a:t>
            </a:r>
            <a:endParaRPr lang="en-US" altLang="zh-CN" sz="16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pPr marL="342900" indent="-342900">
              <a:lnSpc>
                <a:spcPct val="150000"/>
              </a:lnSpc>
              <a:spcAft>
                <a:spcPts val="1000"/>
              </a:spcAft>
              <a:buClr>
                <a:schemeClr val="tx1">
                  <a:lumMod val="65000"/>
                  <a:lumOff val="35000"/>
                </a:schemeClr>
              </a:buClr>
              <a:buFont typeface="Wingdings" panose="05000000000000000000" charset="0"/>
              <a:buChar char=""/>
            </a:pPr>
            <a:r>
              <a:rPr lang="en-US" altLang="zh-CN" sz="1600">
                <a:solidFill>
                  <a:schemeClr val="tx1">
                    <a:lumMod val="65000"/>
                    <a:lumOff val="35000"/>
                  </a:schemeClr>
                </a:solidFill>
                <a:uFillTx/>
                <a:latin typeface="Arial" panose="020B0604020202020204" pitchFamily="34" charset="0"/>
                <a:ea typeface="Microsoft YaHei" panose="020B0503020204020204" pitchFamily="34" charset="-122"/>
                <a:sym typeface="+mn-ea"/>
              </a:rPr>
              <a:t>Unusual patterns, such as an imbalance between entries and exits, could indicate smuggling, illegal crossings, or other security concerns.</a:t>
            </a:r>
            <a:endParaRPr lang="en-US" altLang="zh-CN" sz="1600">
              <a:solidFill>
                <a:schemeClr val="tx1">
                  <a:lumMod val="65000"/>
                  <a:lumOff val="35000"/>
                </a:schemeClr>
              </a:solidFill>
              <a:uFillTx/>
              <a:latin typeface="Arial" panose="020B0604020202020204" pitchFamily="34" charset="0"/>
              <a:ea typeface="Microsoft YaHei" panose="020B0503020204020204" pitchFamily="34" charset="-122"/>
              <a:sym typeface="+mn-ea"/>
            </a:endParaRPr>
          </a:p>
        </p:txBody>
      </p:sp>
      <p:sp>
        <p:nvSpPr>
          <p:cNvPr id="4" name="文本框 3"/>
          <p:cNvSpPr txBox="1"/>
          <p:nvPr>
            <p:custDataLst>
              <p:tags r:id="rId9"/>
            </p:custDataLst>
          </p:nvPr>
        </p:nvSpPr>
        <p:spPr>
          <a:xfrm>
            <a:off x="612775" y="750570"/>
            <a:ext cx="4876800" cy="1529080"/>
          </a:xfrm>
          <a:prstGeom prst="rect">
            <a:avLst/>
          </a:prstGeom>
          <a:noFill/>
        </p:spPr>
        <p:txBody>
          <a:bodyPr wrap="square" rtlCol="0" anchor="b" anchorCtr="0">
            <a:normAutofit/>
          </a:bodyPr>
          <a:lstStyle/>
          <a:p>
            <a:r>
              <a:rPr lang="en-US" altLang="zh-CN" sz="3600" b="1">
                <a:solidFill>
                  <a:schemeClr val="tx1">
                    <a:lumMod val="65000"/>
                    <a:lumOff val="35000"/>
                  </a:schemeClr>
                </a:solidFill>
                <a:uFillTx/>
                <a:latin typeface="Arial" panose="020B0604020202020204" pitchFamily="34" charset="0"/>
                <a:ea typeface="Microsoft YaHei" panose="020B0503020204020204" pitchFamily="34" charset="-122"/>
                <a:sym typeface="+mn-ea"/>
              </a:rPr>
              <a:t>Potential Threats:</a:t>
            </a:r>
            <a:endParaRPr lang="en-US" altLang="zh-CN" sz="3600" b="1">
              <a:solidFill>
                <a:schemeClr val="tx1">
                  <a:lumMod val="65000"/>
                  <a:lumOff val="35000"/>
                </a:schemeClr>
              </a:solidFill>
              <a:uFillTx/>
              <a:latin typeface="Arial" panose="020B0604020202020204" pitchFamily="34" charset="0"/>
              <a:ea typeface="Microsoft YaHei" panose="020B0503020204020204" pitchFamily="34" charset="-122"/>
              <a:sym typeface="+mn-ea"/>
            </a:endParaRPr>
          </a:p>
          <a:p>
            <a:endParaRPr lang="en-US" altLang="zh-CN" sz="3600" b="1" spc="300">
              <a:solidFill>
                <a:schemeClr val="tx1">
                  <a:lumMod val="85000"/>
                  <a:lumOff val="15000"/>
                </a:schemeClr>
              </a:solidFill>
              <a:uFillTx/>
              <a:latin typeface="Arial" panose="020B0604020202020204" pitchFamily="34" charset="0"/>
              <a:ea typeface="Microsoft YaHei" panose="020B0503020204020204" pitchFamily="34" charset="-122"/>
            </a:endParaRPr>
          </a:p>
        </p:txBody>
      </p:sp>
      <p:pic>
        <p:nvPicPr>
          <p:cNvPr id="2" name="Picture 1" descr="Volume of movement"/>
          <p:cNvPicPr>
            <a:picLocks noChangeAspect="1"/>
          </p:cNvPicPr>
          <p:nvPr/>
        </p:nvPicPr>
        <p:blipFill>
          <a:blip r:embed="rId10"/>
          <a:stretch>
            <a:fillRect/>
          </a:stretch>
        </p:blipFill>
        <p:spPr>
          <a:xfrm>
            <a:off x="5951220" y="887095"/>
            <a:ext cx="5520690" cy="5160010"/>
          </a:xfrm>
          <a:prstGeom prst="rect">
            <a:avLst/>
          </a:prstGeom>
        </p:spPr>
      </p:pic>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4"/>
          <p:cNvSpPr txBox="1">
            <a:spLocks noChangeArrowheads="1"/>
          </p:cNvSpPr>
          <p:nvPr>
            <p:custDataLst>
              <p:tags r:id="rId1"/>
            </p:custDataLst>
          </p:nvPr>
        </p:nvSpPr>
        <p:spPr bwMode="auto">
          <a:xfrm>
            <a:off x="3599498" y="2750185"/>
            <a:ext cx="2560955" cy="135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charset="0"/>
                <a:ea typeface="SimSun" panose="02010600030101010101" pitchFamily="2" charset="-122"/>
              </a:defRPr>
            </a:lvl1pPr>
            <a:lvl2pPr marL="742950" indent="-285750">
              <a:defRPr>
                <a:solidFill>
                  <a:schemeClr val="tx1"/>
                </a:solidFill>
                <a:latin typeface="Calibri" panose="020F0502020204030204" charset="0"/>
                <a:ea typeface="SimSun" panose="02010600030101010101" pitchFamily="2" charset="-122"/>
              </a:defRPr>
            </a:lvl2pPr>
            <a:lvl3pPr marL="1143000" indent="-228600">
              <a:defRPr>
                <a:solidFill>
                  <a:schemeClr val="tx1"/>
                </a:solidFill>
                <a:latin typeface="Calibri" panose="020F0502020204030204" charset="0"/>
                <a:ea typeface="SimSun" panose="02010600030101010101" pitchFamily="2" charset="-122"/>
              </a:defRPr>
            </a:lvl3pPr>
            <a:lvl4pPr marL="1600200" indent="-228600">
              <a:defRPr>
                <a:solidFill>
                  <a:schemeClr val="tx1"/>
                </a:solidFill>
                <a:latin typeface="Calibri" panose="020F0502020204030204" charset="0"/>
                <a:ea typeface="SimSun" panose="02010600030101010101" pitchFamily="2" charset="-122"/>
              </a:defRPr>
            </a:lvl4pPr>
            <a:lvl5pPr marL="2057400" indent="-228600">
              <a:defRPr>
                <a:solidFill>
                  <a:schemeClr val="tx1"/>
                </a:solidFill>
                <a:latin typeface="Calibri" panose="020F050202020403020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SimSun" panose="02010600030101010101" pitchFamily="2" charset="-122"/>
              </a:defRPr>
            </a:lvl9pPr>
          </a:lstStyle>
          <a:p>
            <a:pPr marL="0" marR="0" lvl="0" indent="0" algn="ctr" defTabSz="866775" rtl="0" eaLnBrk="1" fontAlgn="base" latinLnBrk="0" hangingPunct="1">
              <a:lnSpc>
                <a:spcPct val="100000"/>
              </a:lnSpc>
              <a:spcBef>
                <a:spcPct val="0"/>
              </a:spcBef>
              <a:spcAft>
                <a:spcPct val="0"/>
              </a:spcAft>
              <a:buClrTx/>
              <a:buSzTx/>
              <a:buFontTx/>
              <a:buNone/>
              <a:defRPr/>
            </a:pPr>
            <a:r>
              <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rPr>
              <a:t>Task 2</a:t>
            </a:r>
            <a:endParaRPr kumimoji="0" lang="en-IN" altLang="en-US" sz="4800" b="0" i="0" kern="0" spc="200" baseline="0" noProof="0">
              <a:ln>
                <a:noFill/>
              </a:ln>
              <a:solidFill>
                <a:schemeClr val="lt1"/>
              </a:solidFill>
              <a:effectLst/>
              <a:uLnTx/>
              <a:uFillTx/>
              <a:latin typeface="Arial" panose="020B0604020202020204" pitchFamily="34" charset="0"/>
              <a:ea typeface="Microsoft YaHei" panose="020B0503020204020204" pitchFamily="34" charset="-122"/>
              <a:sym typeface="Arial" panose="020B0604020202020204" pitchFamily="34" charset="0"/>
            </a:endParaRPr>
          </a:p>
        </p:txBody>
      </p:sp>
      <p:sp>
        <p:nvSpPr>
          <p:cNvPr id="5" name="标题 4"/>
          <p:cNvSpPr>
            <a:spLocks noGrp="1"/>
          </p:cNvSpPr>
          <p:nvPr>
            <p:ph type="ctrTitle" idx="14"/>
            <p:custDataLst>
              <p:tags r:id="rId2"/>
            </p:custDataLst>
          </p:nvPr>
        </p:nvSpPr>
        <p:spPr/>
        <p:txBody>
          <a:bodyPr>
            <a:normAutofit fontScale="90000"/>
          </a:bodyPr>
          <a:lstStyle/>
          <a:p>
            <a:r>
              <a:rPr>
                <a:sym typeface="+mn-ea"/>
              </a:rPr>
              <a:t>Satellite Details Interpretation</a:t>
            </a:r>
            <a:endParaRPr lang="en-US" altLang="zh-CN"/>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 name="KSO_WM_SLIDE_BACKGROUND_TYPE" val="bottomTop"/>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 name="KSO_WM_SLIDE_BACKGROUND_TYPE" val="belt"/>
  <p:tag name="KSO_WM_SLIDE_BK_DARK_LIGHT"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6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68"/>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TEMPLATE_THUMBS_INDEX" val="1、4、7、9、12、15、18、19、20、21、24、27、30、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68"/>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68_1*i*1"/>
  <p:tag name="KSO_WM_TEMPLATE_CATEGORY" val="custom"/>
  <p:tag name="KSO_WM_TEMPLATE_INDEX" val="20204468"/>
  <p:tag name="KSO_WM_UNIT_LAYERLEVEL" val="1"/>
  <p:tag name="KSO_WM_TAG_VERSION" val="1.0"/>
  <p:tag name="KSO_WM_BEAUTIFY_FLAG" val="#wm#"/>
</p:tagLst>
</file>

<file path=ppt/tags/tag148.xml><?xml version="1.0" encoding="utf-8"?>
<p:tagLst xmlns:p="http://schemas.openxmlformats.org/presentationml/2006/main">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4468_1*b*1"/>
  <p:tag name="KSO_WM_TEMPLATE_CATEGORY" val="custom"/>
  <p:tag name="KSO_WM_TEMPLATE_INDEX" val="20204468"/>
  <p:tag name="KSO_WM_UNIT_LAYERLEVEL" val="1"/>
  <p:tag name="KSO_WM_TAG_VERSION" val="1.0"/>
  <p:tag name="KSO_WM_BEAUTIFY_FLAG" val="#wm#"/>
  <p:tag name="KSO_WM_UNIT_PRESET_TEXT" val="Subtitle here"/>
</p:tagLst>
</file>

<file path=ppt/tags/tag14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1*a*1"/>
  <p:tag name="KSO_WM_TEMPLATE_CATEGORY" val="custom"/>
  <p:tag name="KSO_WM_TEMPLATE_INDEX" val="20204468"/>
  <p:tag name="KSO_WM_UNIT_LAYERLEVEL" val="1"/>
  <p:tag name="KSO_WM_TAG_VERSION" val="1.0"/>
  <p:tag name="KSO_WM_BEAUTIFY_FLAG" val="#wm#"/>
  <p:tag name="KSO_WM_UNIT_PRESET_TEXT" val="BUSINESS"/>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3"/>
  <p:tag name="KSO_WM_UNIT_ID" val="custom20204468_1*b*3"/>
  <p:tag name="KSO_WM_TEMPLATE_CATEGORY" val="custom"/>
  <p:tag name="KSO_WM_TEMPLATE_INDEX" val="20204468"/>
  <p:tag name="KSO_WM_UNIT_LAYERLEVEL" val="1"/>
  <p:tag name="KSO_WM_TAG_VERSION" val="1.0"/>
  <p:tag name="KSO_WM_BEAUTIFY_FLAG" val="#wm#"/>
  <p:tag name="KSO_WM_UNIT_PRESET_TEXT" val="2020/01/01"/>
</p:tagLst>
</file>

<file path=ppt/tags/tag151.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2"/>
  <p:tag name="KSO_WM_UNIT_ID" val="custom20204468_1*b*2"/>
  <p:tag name="KSO_WM_TEMPLATE_CATEGORY" val="custom"/>
  <p:tag name="KSO_WM_TEMPLATE_INDEX" val="20204468"/>
  <p:tag name="KSO_WM_UNIT_LAYERLEVEL" val="1"/>
  <p:tag name="KSO_WM_TAG_VERSION" val="1.0"/>
  <p:tag name="KSO_WM_BEAUTIFY_FLAG" val="#wm#"/>
  <p:tag name="KSO_WM_UNIT_PRESET_TEXT" val="Reporter"/>
</p:tagLst>
</file>

<file path=ppt/tags/tag152.xml><?xml version="1.0" encoding="utf-8"?>
<p:tagLst xmlns:p="http://schemas.openxmlformats.org/presentationml/2006/main">
  <p:tag name="KSO_WM_TEMPLATE_THUMBS_INDEX" val="1、4、7、9、12、15、18、19、20、21、24、27、30、35"/>
  <p:tag name="KSO_WM_SLIDE_ID" val="custom2020446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68"/>
  <p:tag name="KSO_WM_SLIDE_LAYOUT" val="a_b"/>
  <p:tag name="KSO_WM_SLIDE_LAYOUT_CNT" val="1_3"/>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4468_4*l_h_i*1_1_3"/>
  <p:tag name="KSO_WM_TEMPLATE_CATEGORY" val="custom"/>
  <p:tag name="KSO_WM_TEMPLATE_INDEX" val="20204468"/>
  <p:tag name="KSO_WM_UNIT_LAYERLEVEL" val="1_1_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468_4*l_h_i*1_1_2"/>
  <p:tag name="KSO_WM_TEMPLATE_CATEGORY" val="custom"/>
  <p:tag name="KSO_WM_TEMPLATE_INDEX" val="20204468"/>
  <p:tag name="KSO_WM_UNIT_LAYERLEVEL" val="1_1_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68_4*l_h_i*1_1_1"/>
  <p:tag name="KSO_WM_TEMPLATE_CATEGORY" val="custom"/>
  <p:tag name="KSO_WM_TEMPLATE_INDEX" val="20204468"/>
  <p:tag name="KSO_WM_UNIT_LAYERLEVEL" val="1_1_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68_4*l_h_i*1_1_1"/>
  <p:tag name="KSO_WM_TEMPLATE_CATEGORY" val="custom"/>
  <p:tag name="KSO_WM_TEMPLATE_INDEX" val="20204468"/>
  <p:tag name="KSO_WM_UNIT_LAYERLEVEL" val="1_1_1"/>
  <p:tag name="KSO_WM_TAG_VERSION" val="1.0"/>
  <p:tag name="KSO_WM_BEAUTIFY_FLAG" val="#wm#"/>
</p:tagLst>
</file>

<file path=ppt/tags/tag157.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68_4*l_h_f*1_1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4468_4*l_h_i*1_2_3"/>
  <p:tag name="KSO_WM_TEMPLATE_CATEGORY" val="custom"/>
  <p:tag name="KSO_WM_TEMPLATE_INDEX" val="20204468"/>
  <p:tag name="KSO_WM_UNIT_LAYERLEVEL" val="1_1_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468_4*l_h_i*1_2_2"/>
  <p:tag name="KSO_WM_TEMPLATE_CATEGORY" val="custom"/>
  <p:tag name="KSO_WM_TEMPLATE_INDEX" val="20204468"/>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68_4*l_h_i*1_2_1"/>
  <p:tag name="KSO_WM_TEMPLATE_CATEGORY" val="custom"/>
  <p:tag name="KSO_WM_TEMPLATE_INDEX" val="20204468"/>
  <p:tag name="KSO_WM_UNIT_LAYERLEVEL" val="1_1_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468_4*l_h_i*1_2_1"/>
  <p:tag name="KSO_WM_TEMPLATE_CATEGORY" val="custom"/>
  <p:tag name="KSO_WM_TEMPLATE_INDEX" val="20204468"/>
  <p:tag name="KSO_WM_UNIT_LAYERLEVEL" val="1_1_1"/>
  <p:tag name="KSO_WM_TAG_VERSION" val="1.0"/>
  <p:tag name="KSO_WM_BEAUTIFY_FLAG" val="#wm#"/>
</p:tagLst>
</file>

<file path=ppt/tags/tag162.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68_4*l_h_f*1_2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4468_4*l_h_i*1_3_3"/>
  <p:tag name="KSO_WM_TEMPLATE_CATEGORY" val="custom"/>
  <p:tag name="KSO_WM_TEMPLATE_INDEX" val="20204468"/>
  <p:tag name="KSO_WM_UNIT_LAYERLEVEL" val="1_1_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468_4*l_h_i*1_3_2"/>
  <p:tag name="KSO_WM_TEMPLATE_CATEGORY" val="custom"/>
  <p:tag name="KSO_WM_TEMPLATE_INDEX" val="20204468"/>
  <p:tag name="KSO_WM_UNIT_LAYERLEVEL" val="1_1_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468_4*l_h_i*1_3_1"/>
  <p:tag name="KSO_WM_TEMPLATE_CATEGORY" val="custom"/>
  <p:tag name="KSO_WM_TEMPLATE_INDEX" val="20204468"/>
  <p:tag name="KSO_WM_UNIT_LAYERLEVEL" val="1_1_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468_4*l_h_i*1_3_1"/>
  <p:tag name="KSO_WM_TEMPLATE_CATEGORY" val="custom"/>
  <p:tag name="KSO_WM_TEMPLATE_INDEX" val="20204468"/>
  <p:tag name="KSO_WM_UNIT_LAYERLEVEL" val="1_1_1"/>
  <p:tag name="KSO_WM_TAG_VERSION" val="1.0"/>
  <p:tag name="KSO_WM_BEAUTIFY_FLAG" val="#wm#"/>
</p:tagLst>
</file>

<file path=ppt/tags/tag167.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68_4*l_h_f*1_3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04468_4*l_h_i*1_4_3"/>
  <p:tag name="KSO_WM_TEMPLATE_CATEGORY" val="custom"/>
  <p:tag name="KSO_WM_TEMPLATE_INDEX" val="20204468"/>
  <p:tag name="KSO_WM_UNIT_LAYERLEVEL" val="1_1_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468_4*l_h_i*1_4_2"/>
  <p:tag name="KSO_WM_TEMPLATE_CATEGORY" val="custom"/>
  <p:tag name="KSO_WM_TEMPLATE_INDEX" val="20204468"/>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468_4*l_h_i*1_4_1"/>
  <p:tag name="KSO_WM_TEMPLATE_CATEGORY" val="custom"/>
  <p:tag name="KSO_WM_TEMPLATE_INDEX" val="20204468"/>
  <p:tag name="KSO_WM_UNIT_LAYERLEVEL" val="1_1_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468_4*l_h_i*1_4_1"/>
  <p:tag name="KSO_WM_TEMPLATE_CATEGORY" val="custom"/>
  <p:tag name="KSO_WM_TEMPLATE_INDEX" val="20204468"/>
  <p:tag name="KSO_WM_UNIT_LAYERLEVEL" val="1_1_1"/>
  <p:tag name="KSO_WM_TAG_VERSION" val="1.0"/>
  <p:tag name="KSO_WM_BEAUTIFY_FLAG" val="#wm#"/>
</p:tagLst>
</file>

<file path=ppt/tags/tag172.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468_4*l_h_f*1_4_1"/>
  <p:tag name="KSO_WM_TEMPLATE_CATEGORY" val="custom"/>
  <p:tag name="KSO_WM_TEMPLATE_INDEX" val="20204468"/>
  <p:tag name="KSO_WM_UNIT_LAYERLEVEL" val="1_1_1"/>
  <p:tag name="KSO_WM_TAG_VERSION" val="1.0"/>
  <p:tag name="KSO_WM_BEAUTIFY_FLAG" val="#wm#"/>
  <p:tag name="KSO_WM_UNIT_PRESET_TEXT" val="Click here to add text."/>
</p:tagLst>
</file>

<file path=ppt/tags/tag173.xml><?xml version="1.0" encoding="utf-8"?>
<p:tagLst xmlns:p="http://schemas.openxmlformats.org/presentationml/2006/main">
  <p:tag name="KSO_WM_UNIT_ISCONTENTSTITLE" val="1"/>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68_2*a*1"/>
  <p:tag name="KSO_WM_TEMPLATE_CATEGORY" val="custom"/>
  <p:tag name="KSO_WM_TEMPLATE_INDEX" val="20204468"/>
  <p:tag name="KSO_WM_UNIT_LAYERLEVEL" val="1"/>
  <p:tag name="KSO_WM_TAG_VERSION" val="1.0"/>
  <p:tag name="KSO_WM_BEAUTIFY_FLAG" val="#wm#"/>
  <p:tag name="KSO_WM_UNIT_PRESET_TEXT" val="CONTENTS"/>
</p:tagLst>
</file>

<file path=ppt/tags/tag174.xml><?xml version="1.0" encoding="utf-8"?>
<p:tagLst xmlns:p="http://schemas.openxmlformats.org/presentationml/2006/main">
  <p:tag name="KSO_WM_SLIDE_ID" val="custom20204468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68"/>
  <p:tag name="KSO_WM_SLIDE_LAYOUT" val="a_l"/>
  <p:tag name="KSO_WM_SLIDE_LAYOUT_CNT" val="1_1"/>
</p:tagLst>
</file>

<file path=ppt/tags/tag175.xml><?xml version="1.0" encoding="utf-8"?>
<p:tagLst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04468_7*e*1"/>
  <p:tag name="KSO_WM_TEMPLATE_CATEGORY" val="custom"/>
  <p:tag name="KSO_WM_TEMPLATE_INDEX" val="20204468"/>
  <p:tag name="KSO_WM_UNIT_LAYERLEVEL" val="1"/>
  <p:tag name="KSO_WM_TAG_VERSION" val="1.0"/>
  <p:tag name="KSO_WM_BEAUTIFY_FLAG" val="#wm#"/>
  <p:tag name="KSO_WM_UNIT_PRESET_TEXT" val="Part 01"/>
</p:tagLst>
</file>

<file path=ppt/tags/tag17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7*a*1"/>
  <p:tag name="KSO_WM_TEMPLATE_CATEGORY" val="custom"/>
  <p:tag name="KSO_WM_TEMPLATE_INDEX" val="20204468"/>
  <p:tag name="KSO_WM_UNIT_LAYERLEVEL" val="1"/>
  <p:tag name="KSO_WM_TAG_VERSION" val="1.0"/>
  <p:tag name="KSO_WM_BEAUTIFY_FLAG" val="#wm#"/>
  <p:tag name="KSO_WM_UNIT_PRESET_TEXT" val="Enter Title"/>
</p:tagLst>
</file>

<file path=ppt/tags/tag177.xml><?xml version="1.0" encoding="utf-8"?>
<p:tagLst xmlns:p="http://schemas.openxmlformats.org/presentationml/2006/main">
  <p:tag name="KSO_WM_SLIDE_ID" val="custom2020446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68"/>
  <p:tag name="KSO_WM_SLIDE_LAYOUT" val="a_b_e"/>
  <p:tag name="KSO_WM_SLIDE_LAYOUT_CNT" val="1_1_1"/>
</p:tagLst>
</file>

<file path=ppt/tags/tag17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181.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18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18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468_10*i*1"/>
  <p:tag name="KSO_WM_TEMPLATE_CATEGORY" val="custom"/>
  <p:tag name="KSO_WM_TEMPLATE_INDEX" val="20204468"/>
  <p:tag name="KSO_WM_UNIT_BK_DARK_LIGHT" val="2"/>
  <p:tag name="KSO_WM_UNIT_LAYERLEVEL" val="1"/>
  <p:tag name="KSO_WM_TAG_VERSION" val="1.0"/>
  <p:tag name="KSO_WM_BEAUTIFY_FLAG" val="#wm#"/>
</p:tagLst>
</file>

<file path=ppt/tags/tag18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68_10*i*1"/>
  <p:tag name="KSO_WM_TEMPLATE_CATEGORY" val="custom"/>
  <p:tag name="KSO_WM_TEMPLATE_INDEX" val="20204468"/>
  <p:tag name="KSO_WM_UNIT_LAYERLEVEL" val="1"/>
  <p:tag name="KSO_WM_TAG_VERSION" val="1.0"/>
  <p:tag name="KSO_WM_BEAUTIFY_FLAG" val="#wm#"/>
</p:tagLst>
</file>

<file path=ppt/tags/tag18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68_10*i*2"/>
  <p:tag name="KSO_WM_TEMPLATE_CATEGORY" val="custom"/>
  <p:tag name="KSO_WM_TEMPLATE_INDEX" val="20204468"/>
  <p:tag name="KSO_WM_UNIT_LAYERLEVEL" val="1"/>
  <p:tag name="KSO_WM_TAG_VERSION" val="1.0"/>
  <p:tag name="KSO_WM_BEAUTIFY_FLAG" val="#wm#"/>
</p:tagLst>
</file>

<file path=ppt/tags/tag186.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468_10*l_h_z*1_2_1"/>
  <p:tag name="KSO_WM_TEMPLATE_CATEGORY" val="custom"/>
  <p:tag name="KSO_WM_TEMPLATE_INDEX" val="20204468"/>
  <p:tag name="KSO_WM_UNIT_LAYERLEVEL" val="1_1_1"/>
  <p:tag name="KSO_WM_TAG_VERSION" val="1.0"/>
  <p:tag name="KSO_WM_BEAUTIFY_FLAG" val="#wm#"/>
</p:tagLst>
</file>

<file path=ppt/tags/tag187.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188.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18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468_10*a*1"/>
  <p:tag name="KSO_WM_TEMPLATE_CATEGORY" val="custom"/>
  <p:tag name="KSO_WM_TEMPLATE_INDEX" val="20204468"/>
  <p:tag name="KSO_WM_UNIT_LAYERLEVEL" val="1"/>
  <p:tag name="KSO_WM_TAG_VERSION" val="1.0"/>
  <p:tag name="KSO_WM_BEAUTIFY_FLAG" val="#wm#"/>
  <p:tag name="KSO_WM_UNIT_PRESET_TEXT" val="Add the title"/>
</p:tagLst>
</file>

<file path=ppt/tags/tag19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68"/>
  <p:tag name="KSO_WM_SLIDE_LAYOUT" val="a_i_l"/>
  <p:tag name="KSO_WM_SLIDE_LAYOUT_CNT" val="1_1_1"/>
</p:tagLst>
</file>

<file path=ppt/tags/tag19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468_10*i*1"/>
  <p:tag name="KSO_WM_TEMPLATE_CATEGORY" val="custom"/>
  <p:tag name="KSO_WM_TEMPLATE_INDEX" val="20204468"/>
  <p:tag name="KSO_WM_UNIT_BK_DARK_LIGHT" val="2"/>
  <p:tag name="KSO_WM_UNIT_LAYERLEVEL" val="1"/>
  <p:tag name="KSO_WM_TAG_VERSION" val="1.0"/>
  <p:tag name="KSO_WM_BEAUTIFY_FLAG" val="#wm#"/>
</p:tagLst>
</file>

<file path=ppt/tags/tag19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68_10*i*1"/>
  <p:tag name="KSO_WM_TEMPLATE_CATEGORY" val="custom"/>
  <p:tag name="KSO_WM_TEMPLATE_INDEX" val="2020446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68_10*i*2"/>
  <p:tag name="KSO_WM_TEMPLATE_CATEGORY" val="custom"/>
  <p:tag name="KSO_WM_TEMPLATE_INDEX" val="20204468"/>
  <p:tag name="KSO_WM_UNIT_LAYERLEVEL" val="1"/>
  <p:tag name="KSO_WM_TAG_VERSION" val="1.0"/>
  <p:tag name="KSO_WM_BEAUTIFY_FLAG" val="#wm#"/>
</p:tagLst>
</file>

<file path=ppt/tags/tag19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468_10*l_h_z*1_2_1"/>
  <p:tag name="KSO_WM_TEMPLATE_CATEGORY" val="custom"/>
  <p:tag name="KSO_WM_TEMPLATE_INDEX" val="20204468"/>
  <p:tag name="KSO_WM_UNIT_LAYERLEVEL" val="1_1_1"/>
  <p:tag name="KSO_WM_TAG_VERSION" val="1.0"/>
  <p:tag name="KSO_WM_BEAUTIFY_FLAG" val="#wm#"/>
</p:tagLst>
</file>

<file path=ppt/tags/tag196.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197.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19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199.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468_10*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68"/>
  <p:tag name="KSO_WM_SLIDE_LAYOUT" val="a_i_l"/>
  <p:tag name="KSO_WM_SLIDE_LAYOUT_CNT" val="1_1_1"/>
</p:tagLst>
</file>

<file path=ppt/tags/tag20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468_10*i*1"/>
  <p:tag name="KSO_WM_TEMPLATE_CATEGORY" val="custom"/>
  <p:tag name="KSO_WM_TEMPLATE_INDEX" val="20204468"/>
  <p:tag name="KSO_WM_UNIT_BK_DARK_LIGHT" val="2"/>
  <p:tag name="KSO_WM_UNIT_LAYERLEVEL" val="1"/>
  <p:tag name="KSO_WM_TAG_VERSION" val="1.0"/>
  <p:tag name="KSO_WM_BEAUTIFY_FLAG" val="#wm#"/>
</p:tagLst>
</file>

<file path=ppt/tags/tag20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68_10*i*1"/>
  <p:tag name="KSO_WM_TEMPLATE_CATEGORY" val="custom"/>
  <p:tag name="KSO_WM_TEMPLATE_INDEX" val="20204468"/>
  <p:tag name="KSO_WM_UNIT_LAYERLEVEL" val="1"/>
  <p:tag name="KSO_WM_TAG_VERSION" val="1.0"/>
  <p:tag name="KSO_WM_BEAUTIFY_FLAG" val="#wm#"/>
</p:tagLst>
</file>

<file path=ppt/tags/tag20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68_10*i*2"/>
  <p:tag name="KSO_WM_TEMPLATE_CATEGORY" val="custom"/>
  <p:tag name="KSO_WM_TEMPLATE_INDEX" val="20204468"/>
  <p:tag name="KSO_WM_UNIT_LAYERLEVEL" val="1"/>
  <p:tag name="KSO_WM_TAG_VERSION" val="1.0"/>
  <p:tag name="KSO_WM_BEAUTIFY_FLAG" val="#wm#"/>
</p:tagLst>
</file>

<file path=ppt/tags/tag20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468_10*l_h_z*1_2_1"/>
  <p:tag name="KSO_WM_TEMPLATE_CATEGORY" val="custom"/>
  <p:tag name="KSO_WM_TEMPLATE_INDEX" val="20204468"/>
  <p:tag name="KSO_WM_UNIT_LAYERLEVEL" val="1_1_1"/>
  <p:tag name="KSO_WM_TAG_VERSION" val="1.0"/>
  <p:tag name="KSO_WM_BEAUTIFY_FLAG" val="#wm#"/>
</p:tagLst>
</file>

<file path=ppt/tags/tag205.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06.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07.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08.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468_10*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0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68"/>
  <p:tag name="KSO_WM_SLIDE_LAYOUT" val="a_i_l"/>
  <p:tag name="KSO_WM_SLIDE_LAYOUT_CNT" val="1_1_1"/>
</p:tagLst>
</file>

<file path=ppt/tags/tag21.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15*i*1"/>
  <p:tag name="KSO_WM_TEMPLATE_CATEGORY" val="custom"/>
  <p:tag name="KSO_WM_TEMPLATE_INDEX" val="20204468"/>
  <p:tag name="KSO_WM_UNIT_BK_DARK_LIGHT" val="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TYPE" val="i"/>
  <p:tag name="KSO_WM_UNIT_INDEX" val="1"/>
  <p:tag name="KSO_WM_UNIT_ID" val="custom20204468_15*i*1"/>
  <p:tag name="KSO_WM_TEMPLATE_CATEGORY" val="custom"/>
  <p:tag name="KSO_WM_TEMPLATE_INDEX" val="20204468"/>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TYPE" val="i"/>
  <p:tag name="KSO_WM_UNIT_INDEX" val="2"/>
  <p:tag name="KSO_WM_UNIT_ID" val="custom20204468_15*i*2"/>
  <p:tag name="KSO_WM_TEMPLATE_CATEGORY" val="custom"/>
  <p:tag name="KSO_WM_TEMPLATE_INDEX" val="20204468"/>
  <p:tag name="KSO_WM_UNIT_LAYERLEVEL" val="1"/>
  <p:tag name="KSO_WM_TAG_VERSION" val="1.0"/>
  <p:tag name="KSO_WM_BEAUTIFY_FLAG" val="#wm#"/>
</p:tagLst>
</file>

<file path=ppt/tags/tag213.xml><?xml version="1.0" encoding="utf-8"?>
<p:tagLst xmlns:p="http://schemas.openxmlformats.org/presentationml/2006/main">
  <p:tag name="KSO_WM_UNIT_BLOCK" val="0"/>
  <p:tag name="KSO_WM_UNIT_NOCLEAR" val="0"/>
  <p:tag name="KSO_WM_UNIT_VALUE" val="230"/>
  <p:tag name="KSO_WM_UNIT_HIGHLIGHT" val="0"/>
  <p:tag name="KSO_WM_UNIT_COMPATIBLE" val="0"/>
  <p:tag name="KSO_WM_UNIT_DIAGRAM_ISNUMVISUAL" val="0"/>
  <p:tag name="KSO_WM_UNIT_DIAGRAM_ISREFERUNIT" val="0"/>
  <p:tag name="KSO_WM_UNIT_TYPE" val="f"/>
  <p:tag name="KSO_WM_UNIT_INDEX" val="1"/>
  <p:tag name="KSO_WM_UNIT_ID" val="custom20204468_15*f*1"/>
  <p:tag name="KSO_WM_TEMPLATE_CATEGORY" val="custom"/>
  <p:tag name="KSO_WM_TEMPLATE_INDEX" val="20204468"/>
  <p:tag name="KSO_WM_UNIT_LAYERLEVEL" val="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14.xml><?xml version="1.0" encoding="utf-8"?>
<p:tagLst xmlns:p="http://schemas.openxmlformats.org/presentationml/2006/main">
  <p:tag name="KSO_WM_UNIT_BLOCK" val="0"/>
  <p:tag name="KSO_WM_UNIT_ISCONTENTS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custom20204468_15*a*1"/>
  <p:tag name="KSO_WM_TEMPLATE_CATEGORY" val="custom"/>
  <p:tag name="KSO_WM_TEMPLATE_INDEX" val="20204468"/>
  <p:tag name="KSO_WM_UNIT_LAYERLEVEL" val="1"/>
  <p:tag name="KSO_WM_TAG_VERSION" val="1.0"/>
  <p:tag name="KSO_WM_BEAUTIFY_FLAG" val="#wm#"/>
  <p:tag name="KSO_WM_UNIT_PRESET_TEXT" val="Enter Title"/>
</p:tagLst>
</file>

<file path=ppt/tags/tag21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959*515"/>
  <p:tag name="KSO_WM_SLIDE_POSITION" val="0*0"/>
  <p:tag name="KSO_WM_TAG_VERSION" val="1.0"/>
  <p:tag name="KSO_WM_BEAUTIFY_FLAG" val="#wm#"/>
  <p:tag name="KSO_WM_TEMPLATE_CATEGORY" val="custom"/>
  <p:tag name="KSO_WM_TEMPLATE_INDEX" val="20204468"/>
  <p:tag name="KSO_WM_SLIDE_LAYOUT" val="a_d_f_i"/>
  <p:tag name="KSO_WM_SLIDE_LAYOUT_CNT" val="1_1_1_1"/>
</p:tagLst>
</file>

<file path=ppt/tags/tag216.xml><?xml version="1.0" encoding="utf-8"?>
<p:tagLst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04468_7*e*1"/>
  <p:tag name="KSO_WM_TEMPLATE_CATEGORY" val="custom"/>
  <p:tag name="KSO_WM_TEMPLATE_INDEX" val="20204468"/>
  <p:tag name="KSO_WM_UNIT_LAYERLEVEL" val="1"/>
  <p:tag name="KSO_WM_TAG_VERSION" val="1.0"/>
  <p:tag name="KSO_WM_BEAUTIFY_FLAG" val="#wm#"/>
  <p:tag name="KSO_WM_UNIT_PRESET_TEXT" val="Part 01"/>
</p:tagLst>
</file>

<file path=ppt/tags/tag21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7*a*1"/>
  <p:tag name="KSO_WM_TEMPLATE_CATEGORY" val="custom"/>
  <p:tag name="KSO_WM_TEMPLATE_INDEX" val="20204468"/>
  <p:tag name="KSO_WM_UNIT_LAYERLEVEL" val="1"/>
  <p:tag name="KSO_WM_TAG_VERSION" val="1.0"/>
  <p:tag name="KSO_WM_BEAUTIFY_FLAG" val="#wm#"/>
  <p:tag name="KSO_WM_UNIT_PRESET_TEXT" val="Enter Title"/>
</p:tagLst>
</file>

<file path=ppt/tags/tag218.xml><?xml version="1.0" encoding="utf-8"?>
<p:tagLst xmlns:p="http://schemas.openxmlformats.org/presentationml/2006/main">
  <p:tag name="KSO_WM_SLIDE_ID" val="custom2020446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68"/>
  <p:tag name="KSO_WM_SLIDE_LAYOUT" val="a_b_e"/>
  <p:tag name="KSO_WM_SLIDE_LAYOUT_CNT" val="1_1_1"/>
</p:tagLst>
</file>

<file path=ppt/tags/tag21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n1-1"/>
  <p:tag name="KSO_WM_UNIT_SUBTYPE" val="h"/>
  <p:tag name="KSO_WM_UNIT_TYPE" val="i"/>
  <p:tag name="KSO_WM_UNIT_INDEX" val="1"/>
  <p:tag name="KSO_WM_UNIT_ID" val="custom20204468_31*i*1"/>
  <p:tag name="KSO_WM_TEMPLATE_CATEGORY" val="custom"/>
  <p:tag name="KSO_WM_TEMPLATE_INDEX" val="20204468"/>
  <p:tag name="KSO_WM_UNIT_BK_DARK_LIGHT" val="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custom20204468_31*i*1"/>
  <p:tag name="KSO_WM_TEMPLATE_CATEGORY" val="custom"/>
  <p:tag name="KSO_WM_TEMPLATE_INDEX" val="2020446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custom20204468_31*i*2"/>
  <p:tag name="KSO_WM_TEMPLATE_CATEGORY" val="custom"/>
  <p:tag name="KSO_WM_TEMPLATE_INDEX" val="20204468"/>
  <p:tag name="KSO_WM_UNIT_LAYERLEVEL" val="1"/>
  <p:tag name="KSO_WM_TAG_VERSION" val="1.0"/>
  <p:tag name="KSO_WM_BEAUTIFY_FLAG" val="#wm#"/>
</p:tagLst>
</file>

<file path=ppt/tags/tag222.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UNIT_ID" val="custom20204468_31*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custom20204468_31*n_h_h_i*1_2_4_1"/>
  <p:tag name="KSO_WM_TEMPLATE_CATEGORY" val="custom"/>
  <p:tag name="KSO_WM_TEMPLATE_INDEX" val="20204468"/>
  <p:tag name="KSO_WM_UNIT_LAYERLEVEL" val="1_1_1_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custom20204468_31*n_h_h_i*1_2_1_1"/>
  <p:tag name="KSO_WM_TEMPLATE_CATEGORY" val="custom"/>
  <p:tag name="KSO_WM_TEMPLATE_INDEX" val="20204468"/>
  <p:tag name="KSO_WM_UNIT_LAYERLEVEL" val="1_1_1_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custom20204468_31*n_h_h_i*1_2_5_1"/>
  <p:tag name="KSO_WM_TEMPLATE_CATEGORY" val="custom"/>
  <p:tag name="KSO_WM_TEMPLATE_INDEX" val="20204468"/>
  <p:tag name="KSO_WM_UNIT_LAYERLEVEL" val="1_1_1_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custom20204468_31*n_h_h_i*1_2_3_1"/>
  <p:tag name="KSO_WM_TEMPLATE_CATEGORY" val="custom"/>
  <p:tag name="KSO_WM_TEMPLATE_INDEX" val="20204468"/>
  <p:tag name="KSO_WM_UNIT_LAYERLEVEL" val="1_1_1_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custom20204468_31*n_h_h_i*1_2_3_2"/>
  <p:tag name="KSO_WM_TEMPLATE_CATEGORY" val="custom"/>
  <p:tag name="KSO_WM_TEMPLATE_INDEX" val="20204468"/>
  <p:tag name="KSO_WM_UNIT_LAYERLEVEL" val="1_1_1_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custom20204468_31*n_h_h_i*1_2_1_2"/>
  <p:tag name="KSO_WM_TEMPLATE_CATEGORY" val="custom"/>
  <p:tag name="KSO_WM_TEMPLATE_INDEX" val="20204468"/>
  <p:tag name="KSO_WM_UNIT_LAYERLEVEL" val="1_1_1_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custom20204468_31*n_h_h_i*1_2_5_2"/>
  <p:tag name="KSO_WM_TEMPLATE_CATEGORY" val="custom"/>
  <p:tag name="KSO_WM_TEMPLATE_INDEX" val="20204468"/>
  <p:tag name="KSO_WM_UNIT_LAYERLEVEL" val="1_1_1_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custom20204468_31*n_h_a*1_1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1_1"/>
  <p:tag name="KSO_WM_UNIT_ID" val="custom20204468_31*n_h_h_a*1_2_1_1"/>
  <p:tag name="KSO_WM_TEMPLATE_CATEGORY" val="custom"/>
  <p:tag name="KSO_WM_TEMPLATE_INDEX" val="20204468"/>
  <p:tag name="KSO_WM_UNIT_LAYERLEVEL" val="1_1_1_1"/>
  <p:tag name="KSO_WM_TAG_VERSION" val="1.0"/>
  <p:tag name="KSO_WM_BEAUTIFY_FLAG" val="#wm#"/>
  <p:tag name="KSO_WM_UNIT_PRESET_TEXT" val="Enter title"/>
</p:tagLst>
</file>

<file path=ppt/tags/tag23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3_1"/>
  <p:tag name="KSO_WM_UNIT_ID" val="custom20204468_31*n_h_h_a*1_2_3_1"/>
  <p:tag name="KSO_WM_TEMPLATE_CATEGORY" val="custom"/>
  <p:tag name="KSO_WM_TEMPLATE_INDEX" val="20204468"/>
  <p:tag name="KSO_WM_UNIT_LAYERLEVEL" val="1_1_1_1"/>
  <p:tag name="KSO_WM_TAG_VERSION" val="1.0"/>
  <p:tag name="KSO_WM_BEAUTIFY_FLAG" val="#wm#"/>
  <p:tag name="KSO_WM_UNIT_PRESET_TEXT" val="Enter title"/>
</p:tagLst>
</file>

<file path=ppt/tags/tag23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5_1"/>
  <p:tag name="KSO_WM_UNIT_ID" val="custom20204468_31*n_h_h_a*1_2_5_1"/>
  <p:tag name="KSO_WM_TEMPLATE_CATEGORY" val="custom"/>
  <p:tag name="KSO_WM_TEMPLATE_INDEX" val="20204468"/>
  <p:tag name="KSO_WM_UNIT_LAYERLEVEL" val="1_1_1_1"/>
  <p:tag name="KSO_WM_TAG_VERSION" val="1.0"/>
  <p:tag name="KSO_WM_BEAUTIFY_FLAG" val="#wm#"/>
  <p:tag name="KSO_WM_UNIT_PRESET_TEXT" val="Enter title"/>
</p:tagLst>
</file>

<file path=ppt/tags/tag23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custom20204468_31*n_h_h_f*1_2_3_1"/>
  <p:tag name="KSO_WM_TEMPLATE_CATEGORY" val="custom"/>
  <p:tag name="KSO_WM_TEMPLATE_INDEX" val="20204468"/>
  <p:tag name="KSO_WM_UNIT_LAYERLEVEL" val="1_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custom20204468_31*n_h_h_f*1_2_1_1"/>
  <p:tag name="KSO_WM_TEMPLATE_CATEGORY" val="custom"/>
  <p:tag name="KSO_WM_TEMPLATE_INDEX" val="20204468"/>
  <p:tag name="KSO_WM_UNIT_LAYERLEVEL" val="1_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custom20204468_31*n_h_h_f*1_2_5_1"/>
  <p:tag name="KSO_WM_TEMPLATE_CATEGORY" val="custom"/>
  <p:tag name="KSO_WM_TEMPLATE_INDEX" val="20204468"/>
  <p:tag name="KSO_WM_UNIT_LAYERLEVEL" val="1_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custom20204468_31*n_h_h_i*1_2_2_1"/>
  <p:tag name="KSO_WM_TEMPLATE_CATEGORY" val="custom"/>
  <p:tag name="KSO_WM_TEMPLATE_INDEX" val="20204468"/>
  <p:tag name="KSO_WM_UNIT_LAYERLEVEL" val="1_1_1_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custom20204468_31*n_h_h_i*1_2_2_2"/>
  <p:tag name="KSO_WM_TEMPLATE_CATEGORY" val="custom"/>
  <p:tag name="KSO_WM_TEMPLATE_INDEX" val="20204468"/>
  <p:tag name="KSO_WM_UNIT_LAYERLEVEL" val="1_1_1_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custom20204468_31*n_h_h_i*1_2_4_2"/>
  <p:tag name="KSO_WM_TEMPLATE_CATEGORY" val="custom"/>
  <p:tag name="KSO_WM_TEMPLATE_INDEX" val="20204468"/>
  <p:tag name="KSO_WM_UNIT_LAYERLEVEL" val="1_1_1_1"/>
  <p:tag name="KSO_WM_TAG_VERSION" val="1.0"/>
  <p:tag name="KSO_WM_BEAUTIFY_FLAG" val="#wm#"/>
</p:tagLst>
</file>

<file path=ppt/tags/tag24.xml><?xml version="1.0" encoding="utf-8"?>
<p:tagLst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4_1"/>
  <p:tag name="KSO_WM_UNIT_ID" val="custom20204468_31*n_h_h_a*1_2_4_1"/>
  <p:tag name="KSO_WM_TEMPLATE_CATEGORY" val="custom"/>
  <p:tag name="KSO_WM_TEMPLATE_INDEX" val="20204468"/>
  <p:tag name="KSO_WM_UNIT_LAYERLEVEL" val="1_1_1_1"/>
  <p:tag name="KSO_WM_TAG_VERSION" val="1.0"/>
  <p:tag name="KSO_WM_BEAUTIFY_FLAG" val="#wm#"/>
  <p:tag name="KSO_WM_UNIT_PRESET_TEXT" val="Enter title"/>
</p:tagLst>
</file>

<file path=ppt/tags/tag2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n1-1"/>
  <p:tag name="KSO_WM_UNIT_TYPE" val="n_h_h_a"/>
  <p:tag name="KSO_WM_UNIT_INDEX" val="1_2_2_1"/>
  <p:tag name="KSO_WM_UNIT_ID" val="custom20204468_31*n_h_h_a*1_2_2_1"/>
  <p:tag name="KSO_WM_TEMPLATE_CATEGORY" val="custom"/>
  <p:tag name="KSO_WM_TEMPLATE_INDEX" val="20204468"/>
  <p:tag name="KSO_WM_UNIT_LAYERLEVEL" val="1_1_1_1"/>
  <p:tag name="KSO_WM_TAG_VERSION" val="1.0"/>
  <p:tag name="KSO_WM_BEAUTIFY_FLAG" val="#wm#"/>
  <p:tag name="KSO_WM_UNIT_PRESET_TEXT" val="Enter title"/>
</p:tagLst>
</file>

<file path=ppt/tags/tag2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custom20204468_31*n_h_h_f*1_2_4_1"/>
  <p:tag name="KSO_WM_TEMPLATE_CATEGORY" val="custom"/>
  <p:tag name="KSO_WM_TEMPLATE_INDEX" val="20204468"/>
  <p:tag name="KSO_WM_UNIT_LAYERLEVEL" val="1_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custom20204468_31*n_h_h_f*1_2_2_1"/>
  <p:tag name="KSO_WM_TEMPLATE_CATEGORY" val="custom"/>
  <p:tag name="KSO_WM_TEMPLATE_INDEX" val="20204468"/>
  <p:tag name="KSO_WM_UNIT_LAYERLEVEL" val="1_1_1_1"/>
  <p:tag name="KSO_WM_TAG_VERSION" val="1.0"/>
  <p:tag name="KSO_WM_BEAUTIFY_FLAG" val="#wm#"/>
  <p:tag name="KSO_WM_UNIT_PRESET_TEXT" val="Click here to add the text, the text is the extraction of your thought, please try to explain your point of view as succinctly as possible."/>
</p:tagLst>
</file>

<file path=ppt/tags/tag24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SLIDE_ID" val="custom20204468_31"/>
  <p:tag name="KSO_WM_TEMPLATE_SUBCATEGORY" val="0"/>
  <p:tag name="KSO_WM_TEMPLATE_MASTER_TYPE" val="1"/>
  <p:tag name="KSO_WM_TEMPLATE_COLOR_TYPE" val="1"/>
  <p:tag name="KSO_WM_SLIDE_TYPE" val="text"/>
  <p:tag name="KSO_WM_SLIDE_SUBTYPE" val="diag"/>
  <p:tag name="KSO_WM_SLIDE_ITEM_CNT" val="5"/>
  <p:tag name="KSO_WM_SLIDE_INDEX" val="31"/>
  <p:tag name="KSO_WM_SLIDE_SIZE" val="853.4*318.85"/>
  <p:tag name="KSO_WM_SLIDE_POSITION" val="53.3*149"/>
  <p:tag name="KSO_WM_DIAGRAM_GROUP_CODE" val="n1-1"/>
  <p:tag name="KSO_WM_SLIDE_DIAGTYPE" val="n"/>
  <p:tag name="KSO_WM_TAG_VERSION" val="1.0"/>
  <p:tag name="KSO_WM_BEAUTIFY_FLAG" val="#wm#"/>
  <p:tag name="KSO_WM_TEMPLATE_CATEGORY" val="custom"/>
  <p:tag name="KSO_WM_TEMPLATE_INDEX" val="20204468"/>
  <p:tag name="KSO_WM_SLIDE_LAYOUT" val="a_i_n"/>
  <p:tag name="KSO_WM_SLIDE_LAYOUT_CNT" val="1_1_1"/>
</p:tagLst>
</file>

<file path=ppt/tags/tag24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24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248.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49.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04468_7*e*1"/>
  <p:tag name="KSO_WM_TEMPLATE_CATEGORY" val="custom"/>
  <p:tag name="KSO_WM_TEMPLATE_INDEX" val="20204468"/>
  <p:tag name="KSO_WM_UNIT_LAYERLEVEL" val="1"/>
  <p:tag name="KSO_WM_TAG_VERSION" val="1.0"/>
  <p:tag name="KSO_WM_BEAUTIFY_FLAG" val="#wm#"/>
  <p:tag name="KSO_WM_UNIT_PRESET_TEXT" val="Part 01"/>
</p:tagLst>
</file>

<file path=ppt/tags/tag251.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7*a*1"/>
  <p:tag name="KSO_WM_TEMPLATE_CATEGORY" val="custom"/>
  <p:tag name="KSO_WM_TEMPLATE_INDEX" val="20204468"/>
  <p:tag name="KSO_WM_UNIT_LAYERLEVEL" val="1"/>
  <p:tag name="KSO_WM_TAG_VERSION" val="1.0"/>
  <p:tag name="KSO_WM_BEAUTIFY_FLAG" val="#wm#"/>
  <p:tag name="KSO_WM_UNIT_PRESET_TEXT" val="Enter Title"/>
</p:tagLst>
</file>

<file path=ppt/tags/tag252.xml><?xml version="1.0" encoding="utf-8"?>
<p:tagLst xmlns:p="http://schemas.openxmlformats.org/presentationml/2006/main">
  <p:tag name="KSO_WM_SLIDE_ID" val="custom2020446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68"/>
  <p:tag name="KSO_WM_SLIDE_LAYOUT" val="a_b_e"/>
  <p:tag name="KSO_WM_SLIDE_LAYOUT_CNT" val="1_1_1"/>
</p:tagLst>
</file>

<file path=ppt/tags/tag25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468_10*i*1"/>
  <p:tag name="KSO_WM_TEMPLATE_CATEGORY" val="custom"/>
  <p:tag name="KSO_WM_TEMPLATE_INDEX" val="20204468"/>
  <p:tag name="KSO_WM_UNIT_BK_DARK_LIGHT" val="2"/>
  <p:tag name="KSO_WM_UNIT_LAYERLEVEL" val="1"/>
  <p:tag name="KSO_WM_TAG_VERSION" val="1.0"/>
  <p:tag name="KSO_WM_BEAUTIFY_FLAG" val="#wm#"/>
</p:tagLst>
</file>

<file path=ppt/tags/tag25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68_10*i*1"/>
  <p:tag name="KSO_WM_TEMPLATE_CATEGORY" val="custom"/>
  <p:tag name="KSO_WM_TEMPLATE_INDEX" val="20204468"/>
  <p:tag name="KSO_WM_UNIT_LAYERLEVEL" val="1"/>
  <p:tag name="KSO_WM_TAG_VERSION" val="1.0"/>
  <p:tag name="KSO_WM_BEAUTIFY_FLAG" val="#wm#"/>
</p:tagLst>
</file>

<file path=ppt/tags/tag25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68_10*i*2"/>
  <p:tag name="KSO_WM_TEMPLATE_CATEGORY" val="custom"/>
  <p:tag name="KSO_WM_TEMPLATE_INDEX" val="20204468"/>
  <p:tag name="KSO_WM_UNIT_LAYERLEVEL" val="1"/>
  <p:tag name="KSO_WM_TAG_VERSION" val="1.0"/>
  <p:tag name="KSO_WM_BEAUTIFY_FLAG" val="#wm#"/>
</p:tagLst>
</file>

<file path=ppt/tags/tag256.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468_10*l_h_z*1_2_1"/>
  <p:tag name="KSO_WM_TEMPLATE_CATEGORY" val="custom"/>
  <p:tag name="KSO_WM_TEMPLATE_INDEX" val="20204468"/>
  <p:tag name="KSO_WM_UNIT_LAYERLEVEL" val="1_1_1"/>
  <p:tag name="KSO_WM_TAG_VERSION" val="1.0"/>
  <p:tag name="KSO_WM_BEAUTIFY_FLAG" val="#wm#"/>
</p:tagLst>
</file>

<file path=ppt/tags/tag257.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58.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5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468_10*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61.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62.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63.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6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68"/>
  <p:tag name="KSO_WM_SLIDE_LAYOUT" val="a_i_l"/>
  <p:tag name="KSO_WM_SLIDE_LAYOUT_CNT" val="1_1_1"/>
</p:tagLst>
</file>

<file path=ppt/tags/tag26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468_10*i*1"/>
  <p:tag name="KSO_WM_TEMPLATE_CATEGORY" val="custom"/>
  <p:tag name="KSO_WM_TEMPLATE_INDEX" val="20204468"/>
  <p:tag name="KSO_WM_UNIT_BK_DARK_LIGHT" val="2"/>
  <p:tag name="KSO_WM_UNIT_LAYERLEVEL" val="1"/>
  <p:tag name="KSO_WM_TAG_VERSION" val="1.0"/>
  <p:tag name="KSO_WM_BEAUTIFY_FLAG" val="#wm#"/>
</p:tagLst>
</file>

<file path=ppt/tags/tag26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68_10*i*1"/>
  <p:tag name="KSO_WM_TEMPLATE_CATEGORY" val="custom"/>
  <p:tag name="KSO_WM_TEMPLATE_INDEX" val="20204468"/>
  <p:tag name="KSO_WM_UNIT_LAYERLEVEL" val="1"/>
  <p:tag name="KSO_WM_TAG_VERSION" val="1.0"/>
  <p:tag name="KSO_WM_BEAUTIFY_FLAG" val="#wm#"/>
</p:tagLst>
</file>

<file path=ppt/tags/tag26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68_10*i*2"/>
  <p:tag name="KSO_WM_TEMPLATE_CATEGORY" val="custom"/>
  <p:tag name="KSO_WM_TEMPLATE_INDEX" val="20204468"/>
  <p:tag name="KSO_WM_UNIT_LAYERLEVEL" val="1"/>
  <p:tag name="KSO_WM_TAG_VERSION" val="1.0"/>
  <p:tag name="KSO_WM_BEAUTIFY_FLAG" val="#wm#"/>
</p:tagLst>
</file>

<file path=ppt/tags/tag26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468_10*l_h_z*1_2_1"/>
  <p:tag name="KSO_WM_TEMPLATE_CATEGORY" val="custom"/>
  <p:tag name="KSO_WM_TEMPLATE_INDEX" val="20204468"/>
  <p:tag name="KSO_WM_UNIT_LAYERLEVEL" val="1_1_1"/>
  <p:tag name="KSO_WM_TAG_VERSION" val="1.0"/>
  <p:tag name="KSO_WM_BEAUTIFY_FLAG" val="#wm#"/>
</p:tagLst>
</file>

<file path=ppt/tags/tag269.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71.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72.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468_10*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73.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74.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75.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7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68"/>
  <p:tag name="KSO_WM_SLIDE_LAYOUT" val="a_i_l"/>
  <p:tag name="KSO_WM_SLIDE_LAYOUT_CNT" val="1_1_1"/>
</p:tagLst>
</file>

<file path=ppt/tags/tag27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468_10*i*1"/>
  <p:tag name="KSO_WM_TEMPLATE_CATEGORY" val="custom"/>
  <p:tag name="KSO_WM_TEMPLATE_INDEX" val="20204468"/>
  <p:tag name="KSO_WM_UNIT_BK_DARK_LIGHT" val="2"/>
  <p:tag name="KSO_WM_UNIT_LAYERLEVEL" val="1"/>
  <p:tag name="KSO_WM_TAG_VERSION" val="1.0"/>
  <p:tag name="KSO_WM_BEAUTIFY_FLAG" val="#wm#"/>
</p:tagLst>
</file>

<file path=ppt/tags/tag27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04468_10*i*1"/>
  <p:tag name="KSO_WM_TEMPLATE_CATEGORY" val="custom"/>
  <p:tag name="KSO_WM_TEMPLATE_INDEX" val="20204468"/>
  <p:tag name="KSO_WM_UNIT_LAYERLEVEL" val="1"/>
  <p:tag name="KSO_WM_TAG_VERSION" val="1.0"/>
  <p:tag name="KSO_WM_BEAUTIFY_FLAG" val="#wm#"/>
</p:tagLst>
</file>

<file path=ppt/tags/tag27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468_10*i*2"/>
  <p:tag name="KSO_WM_TEMPLATE_CATEGORY" val="custom"/>
  <p:tag name="KSO_WM_TEMPLATE_INDEX" val="2020446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z"/>
  <p:tag name="KSO_WM_UNIT_INDEX" val="1_2_1"/>
  <p:tag name="KSO_WM_UNIT_ID" val="custom20204468_10*l_h_z*1_2_1"/>
  <p:tag name="KSO_WM_TEMPLATE_CATEGORY" val="custom"/>
  <p:tag name="KSO_WM_TEMPLATE_INDEX" val="20204468"/>
  <p:tag name="KSO_WM_UNIT_LAYERLEVEL" val="1_1_1"/>
  <p:tag name="KSO_WM_TAG_VERSION" val="1.0"/>
  <p:tag name="KSO_WM_BEAUTIFY_FLAG" val="#wm#"/>
</p:tagLst>
</file>

<file path=ppt/tags/tag281.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82.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83.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84.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468_10*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8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04468_10*l_h_i*1_2_1"/>
  <p:tag name="KSO_WM_TEMPLATE_CATEGORY" val="custom"/>
  <p:tag name="KSO_WM_TEMPLATE_INDEX" val="20204468"/>
  <p:tag name="KSO_WM_UNIT_LAYERLEVEL" val="1_1_1"/>
  <p:tag name="KSO_WM_TAG_VERSION" val="1.0"/>
  <p:tag name="KSO_WM_BEAUTIFY_FLAG" val="#wm#"/>
</p:tagLst>
</file>

<file path=ppt/tags/tag286.xml><?xml version="1.0" encoding="utf-8"?>
<p:tagLst xmlns:p="http://schemas.openxmlformats.org/presentationml/2006/main">
  <p:tag name="KSO_WM_UNIT_BLOCK" val="0"/>
  <p:tag name="KSO_WM_UNIT_IS_LAYOUT_DIAGRAM" val="1"/>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468_10*l_h_f*1_2_1"/>
  <p:tag name="KSO_WM_TEMPLATE_CATEGORY" val="custom"/>
  <p:tag name="KSO_WM_TEMPLATE_INDEX" val="20204468"/>
  <p:tag name="KSO_WM_UNIT_LAYERLEVEL" val="1_1_1"/>
  <p:tag name="KSO_WM_TAG_VERSION" val="1.0"/>
  <p:tag name="KSO_WM_BEAUTIFY_FLAG" val="#wm#"/>
  <p:tag name="KSO_WM_UNIT_PRESET_TEXT" val="Click here to add the text, the text is the refinement of your thought, in order to finally demonstrate the good effect of the release, please try to explain the point of view as succinctly as possible."/>
</p:tagLst>
</file>

<file path=ppt/tags/tag287.xml><?xml version="1.0" encoding="utf-8"?>
<p:tagLst xmlns:p="http://schemas.openxmlformats.org/presentationml/2006/main">
  <p:tag name="KSO_WM_UNIT_BLOCK" val="0"/>
  <p:tag name="KSO_WM_UNIT_IS_LAYOUT_DIAGRAM" val="1"/>
  <p:tag name="KSO_WM_UNIT_ISCONTENTS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468_10*l_h_a*1_2_1"/>
  <p:tag name="KSO_WM_TEMPLATE_CATEGORY" val="custom"/>
  <p:tag name="KSO_WM_TEMPLATE_INDEX" val="20204468"/>
  <p:tag name="KSO_WM_UNIT_LAYERLEVEL" val="1_1_1"/>
  <p:tag name="KSO_WM_TAG_VERSION" val="1.0"/>
  <p:tag name="KSO_WM_BEAUTIFY_FLAG" val="#wm#"/>
  <p:tag name="KSO_WM_UNIT_PRESET_TEXT" val="Enter title"/>
</p:tagLst>
</file>

<file path=ppt/tags/tag28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468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1.544"/>
  <p:tag name="KSO_WM_SLIDE_POSITION" val="47.9555*160.6"/>
  <p:tag name="KSO_WM_DIAGRAM_GROUP_CODE" val="l1-2"/>
  <p:tag name="KSO_WM_SLIDE_DIAGTYPE" val="l"/>
  <p:tag name="KSO_WM_TAG_VERSION" val="1.0"/>
  <p:tag name="KSO_WM_BEAUTIFY_FLAG" val="#wm#"/>
  <p:tag name="KSO_WM_TEMPLATE_CATEGORY" val="custom"/>
  <p:tag name="KSO_WM_TEMPLATE_INDEX" val="20204468"/>
  <p:tag name="KSO_WM_SLIDE_LAYOUT" val="a_i_l"/>
  <p:tag name="KSO_WM_SLIDE_LAYOUT_CNT" val="1_1_1"/>
</p:tagLst>
</file>

<file path=ppt/tags/tag28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29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292.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29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294.xml><?xml version="1.0" encoding="utf-8"?>
<p:tagLst xmlns:p="http://schemas.openxmlformats.org/presentationml/2006/main">
  <p:tag name="KSO_WM_UNIT_NOCLEAR" val="0"/>
  <p:tag name="KSO_WM_UNIT_VALUE" val="8"/>
  <p:tag name="KSO_WM_UNIT_HIGHLIGHT" val="0"/>
  <p:tag name="KSO_WM_UNIT_COMPATIBLE" val="1"/>
  <p:tag name="KSO_WM_UNIT_DIAGRAM_ISNUMVISUAL" val="0"/>
  <p:tag name="KSO_WM_UNIT_DIAGRAM_ISREFERUNIT" val="0"/>
  <p:tag name="KSO_WM_UNIT_TYPE" val="e"/>
  <p:tag name="KSO_WM_UNIT_INDEX" val="1"/>
  <p:tag name="KSO_WM_UNIT_ID" val="custom20204468_7*e*1"/>
  <p:tag name="KSO_WM_TEMPLATE_CATEGORY" val="custom"/>
  <p:tag name="KSO_WM_TEMPLATE_INDEX" val="20204468"/>
  <p:tag name="KSO_WM_UNIT_LAYERLEVEL" val="1"/>
  <p:tag name="KSO_WM_TAG_VERSION" val="1.0"/>
  <p:tag name="KSO_WM_BEAUTIFY_FLAG" val="#wm#"/>
  <p:tag name="KSO_WM_UNIT_PRESET_TEXT" val="Part 01"/>
</p:tagLst>
</file>

<file path=ppt/tags/tag29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7*a*1"/>
  <p:tag name="KSO_WM_TEMPLATE_CATEGORY" val="custom"/>
  <p:tag name="KSO_WM_TEMPLATE_INDEX" val="20204468"/>
  <p:tag name="KSO_WM_UNIT_LAYERLEVEL" val="1"/>
  <p:tag name="KSO_WM_TAG_VERSION" val="1.0"/>
  <p:tag name="KSO_WM_BEAUTIFY_FLAG" val="#wm#"/>
  <p:tag name="KSO_WM_UNIT_PRESET_TEXT" val="Enter Title"/>
</p:tagLst>
</file>

<file path=ppt/tags/tag296.xml><?xml version="1.0" encoding="utf-8"?>
<p:tagLst xmlns:p="http://schemas.openxmlformats.org/presentationml/2006/main">
  <p:tag name="KSO_WM_SLIDE_ID" val="custom20204468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68"/>
  <p:tag name="KSO_WM_SLIDE_LAYOUT" val="a_b_e"/>
  <p:tag name="KSO_WM_SLIDE_LAYOUT_CNT" val="1_1_1"/>
</p:tagLst>
</file>

<file path=ppt/tags/tag29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29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30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30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68_9*i*1"/>
  <p:tag name="KSO_WM_TEMPLATE_CATEGORY" val="custom"/>
  <p:tag name="KSO_WM_TEMPLATE_INDEX" val="20204468"/>
  <p:tag name="KSO_WM_UNIT_BK_DARK_LIGHT" val="2"/>
  <p:tag name="KSO_WM_UNIT_LAYERLEVEL" val="1"/>
  <p:tag name="KSO_WM_TAG_VERSION" val="1.0"/>
  <p:tag name="KSO_WM_BEAUTIFY_FLAG" val="#wm#"/>
</p:tagLst>
</file>

<file path=ppt/tags/tag30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1"/>
  <p:tag name="KSO_WM_UNIT_ID" val="custom20204468_9*i*1"/>
  <p:tag name="KSO_WM_TEMPLATE_CATEGORY" val="custom"/>
  <p:tag name="KSO_WM_TEMPLATE_INDEX" val="20204468"/>
  <p:tag name="KSO_WM_UNIT_LAYERLEVEL" val="1"/>
  <p:tag name="KSO_WM_TAG_VERSION" val="1.0"/>
  <p:tag name="KSO_WM_BEAUTIFY_FLAG" val="#wm#"/>
</p:tagLst>
</file>

<file path=ppt/tags/tag30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TYPE" val="i"/>
  <p:tag name="KSO_WM_UNIT_INDEX" val="2"/>
  <p:tag name="KSO_WM_UNIT_ID" val="custom20204468_9*i*2"/>
  <p:tag name="KSO_WM_TEMPLATE_CATEGORY" val="custom"/>
  <p:tag name="KSO_WM_TEMPLATE_INDEX" val="20204468"/>
  <p:tag name="KSO_WM_UNIT_LAYERLEVEL" val="1"/>
  <p:tag name="KSO_WM_TAG_VERSION" val="1.0"/>
  <p:tag name="KSO_WM_BEAUTIFY_FLAG" val="#wm#"/>
</p:tagLst>
</file>

<file path=ppt/tags/tag305.xml><?xml version="1.0" encoding="utf-8"?>
<p:tagLst xmlns:p="http://schemas.openxmlformats.org/presentationml/2006/main">
  <p:tag name="KSO_WM_UNIT_BLOCK" val="0"/>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4468_9*a*1"/>
  <p:tag name="KSO_WM_TEMPLATE_CATEGORY" val="custom"/>
  <p:tag name="KSO_WM_TEMPLATE_INDEX" val="20204468"/>
  <p:tag name="KSO_WM_UNIT_LAYERLEVEL" val="1"/>
  <p:tag name="KSO_WM_TAG_VERSION" val="1.0"/>
  <p:tag name="KSO_WM_BEAUTIFY_FLAG" val="#wm#"/>
  <p:tag name="KSO_WM_UNIT_PRESET_TEXT" val="Add the title"/>
</p:tagLst>
</file>

<file path=ppt/tags/tag30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SLIDE_ID" val="custom20204468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60*491"/>
  <p:tag name="KSO_WM_SLIDE_POSITION" val="0*0"/>
  <p:tag name="KSO_WM_TAG_VERSION" val="1.0"/>
  <p:tag name="KSO_WM_BEAUTIFY_FLAG" val="#wm#"/>
  <p:tag name="KSO_WM_TEMPLATE_CATEGORY" val="custom"/>
  <p:tag name="KSO_WM_TEMPLATE_INDEX" val="20204468"/>
  <p:tag name="KSO_WM_SLIDE_LAYOUT" val="a_d_i"/>
  <p:tag name="KSO_WM_SLIDE_LAYOUT_CNT" val="1_1_1"/>
</p:tagLst>
</file>

<file path=ppt/tags/tag30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68_35*a*1"/>
  <p:tag name="KSO_WM_TEMPLATE_CATEGORY" val="custom"/>
  <p:tag name="KSO_WM_TEMPLATE_INDEX" val="20204468"/>
  <p:tag name="KSO_WM_UNIT_LAYERLEVEL" val="1"/>
  <p:tag name="KSO_WM_TAG_VERSION" val="1.0"/>
  <p:tag name="KSO_WM_BEAUTIFY_FLAG" val="#wm#"/>
  <p:tag name="KSO_WM_UNIT_PRESET_TEXT" val="谢谢观看"/>
</p:tagLst>
</file>

<file path=ppt/tags/tag30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custom20204468_35*f*2"/>
  <p:tag name="KSO_WM_TEMPLATE_CATEGORY" val="custom"/>
  <p:tag name="KSO_WM_TEMPLATE_INDEX" val="20204468"/>
  <p:tag name="KSO_WM_UNIT_LAYERLEVEL" val="1"/>
  <p:tag name="KSO_WM_TAG_VERSION" val="1.0"/>
  <p:tag name="KSO_WM_BEAUTIFY_FLAG" val="#wm#"/>
  <p:tag name="KSO_WM_UNIT_PRESET_TEXT" val="2020/01/01"/>
</p:tagLst>
</file>

<file path=ppt/tags/tag30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468_35*f*1"/>
  <p:tag name="KSO_WM_TEMPLATE_CATEGORY" val="custom"/>
  <p:tag name="KSO_WM_TEMPLATE_INDEX" val="20204468"/>
  <p:tag name="KSO_WM_UNIT_LAYERLEVEL" val="1"/>
  <p:tag name="KSO_WM_TAG_VERSION" val="1.0"/>
  <p:tag name="KSO_WM_BEAUTIFY_FLAG" val="#wm#"/>
  <p:tag name="KSO_WM_UNIT_PRESET_TEXT" val="Reporter"/>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SLIDE_ID" val="custom20204468_35"/>
  <p:tag name="KSO_WM_TEMPLATE_SUBCATEGORY" val="0"/>
  <p:tag name="KSO_WM_TEMPLATE_MASTER_TYPE" val="1"/>
  <p:tag name="KSO_WM_TEMPLATE_COLOR_TYPE" val="1"/>
  <p:tag name="KSO_WM_SLIDE_TYPE" val="endPage"/>
  <p:tag name="KSO_WM_SLIDE_SUBTYPE" val="pureTxt"/>
  <p:tag name="KSO_WM_SLIDE_ITEM_CNT" val="0"/>
  <p:tag name="KSO_WM_SLIDE_INDEX" val="35"/>
  <p:tag name="KSO_WM_TAG_VERSION" val="1.0"/>
  <p:tag name="KSO_WM_BEAUTIFY_FLAG" val="#wm#"/>
  <p:tag name="KSO_WM_TEMPLATE_CATEGORY" val="custom"/>
  <p:tag name="KSO_WM_TEMPLATE_INDEX" val="20204468"/>
  <p:tag name="KSO_WM_SLIDE_LAYOUT" val="a_b_f"/>
  <p:tag name="KSO_WM_SLIDE_LAYOUT_CNT" val="1_1_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heme/theme1.xml><?xml version="1.0" encoding="utf-8"?>
<a:theme xmlns:a="http://schemas.openxmlformats.org/drawingml/2006/main" name="Office 主题​​">
  <a:themeElements>
    <a:clrScheme name="自定义 188">
      <a:dk1>
        <a:srgbClr val="000000"/>
      </a:dk1>
      <a:lt1>
        <a:srgbClr val="FFFFFF"/>
      </a:lt1>
      <a:dk2>
        <a:srgbClr val="415A59"/>
      </a:dk2>
      <a:lt2>
        <a:srgbClr val="F7FBFB"/>
      </a:lt2>
      <a:accent1>
        <a:srgbClr val="D5EAEA"/>
      </a:accent1>
      <a:accent2>
        <a:srgbClr val="C7F3F9"/>
      </a:accent2>
      <a:accent3>
        <a:srgbClr val="CBECFD"/>
      </a:accent3>
      <a:accent4>
        <a:srgbClr val="C1DBFB"/>
      </a:accent4>
      <a:accent5>
        <a:srgbClr val="D1D6FF"/>
      </a:accent5>
      <a:accent6>
        <a:srgbClr val="FBE6F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7417</Words>
  <Application>WPS Presentation</Application>
  <PresentationFormat>宽屏</PresentationFormat>
  <Paragraphs>236</Paragraphs>
  <Slides>22</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Microsoft YaHei</vt:lpstr>
      <vt:lpstr>汉仪旗黑-85S</vt:lpstr>
      <vt:lpstr>Calibri</vt:lpstr>
      <vt:lpstr>Arial Unicode MS</vt:lpstr>
      <vt:lpstr>等线</vt:lpstr>
      <vt:lpstr>Wingdings</vt:lpstr>
      <vt:lpstr>Segoe UI</vt:lpstr>
      <vt:lpstr>Roboto</vt:lpstr>
      <vt:lpstr>Times New Roman</vt:lpstr>
      <vt:lpstr>Office 主题​​</vt:lpstr>
      <vt:lpstr>BUSINESS</vt:lpstr>
      <vt:lpstr>PowerPoint 演示文稿</vt:lpstr>
      <vt:lpstr>Enter Title</vt:lpstr>
      <vt:lpstr>PowerPoint 演示文稿</vt:lpstr>
      <vt:lpstr>PowerPoint 演示文稿</vt:lpstr>
      <vt:lpstr>PowerPoint 演示文稿</vt:lpstr>
      <vt:lpstr>PowerPoint 演示文稿</vt:lpstr>
      <vt:lpstr>PowerPoint 演示文稿</vt:lpstr>
      <vt:lpstr>Geospatial Analysis</vt:lpstr>
      <vt:lpstr>PowerPoint 演示文稿</vt:lpstr>
      <vt:lpstr>PowerPoint 演示文稿</vt:lpstr>
      <vt:lpstr>Satellite Details Interpretation</vt:lpstr>
      <vt:lpstr>PowerPoint 演示文稿</vt:lpstr>
      <vt:lpstr>PowerPoint 演示文稿</vt:lpstr>
      <vt:lpstr>PowerPoint 演示文稿</vt:lpstr>
      <vt:lpstr>PowerPoint 演示文稿</vt:lpstr>
      <vt:lpstr>Correlation with Open-Source Intelligence (OSINT)</vt:lpstr>
      <vt:lpstr>PowerPoint 演示文稿</vt:lpstr>
      <vt:lpstr>Threat Assessment </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SAFAR KHAN</cp:lastModifiedBy>
  <cp:revision>314</cp:revision>
  <dcterms:created xsi:type="dcterms:W3CDTF">2018-07-25T09:21:00Z</dcterms:created>
  <dcterms:modified xsi:type="dcterms:W3CDTF">2024-08-16T09:21:13Z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C14D0EDB50754971BA26226DFC8CF680_11</vt:lpwstr>
  </property>
</Properties>
</file>