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72" r:id="rId5"/>
    <p:sldId id="258" r:id="rId6"/>
    <p:sldId id="257" r:id="rId7"/>
    <p:sldId id="260" r:id="rId8"/>
    <p:sldId id="261" r:id="rId9"/>
    <p:sldId id="263" r:id="rId10"/>
    <p:sldId id="267" r:id="rId11"/>
    <p:sldId id="268" r:id="rId12"/>
    <p:sldId id="271" r:id="rId13"/>
    <p:sldId id="273" r:id="rId14"/>
    <p:sldId id="264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100" d="100"/>
          <a:sy n="100" d="100"/>
        </p:scale>
        <p:origin x="-504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ADEF-E7FD-443B-8DF0-B6B93AC8AE27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266BC-BADA-40DB-9D8A-D11E74D6A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266BC-BADA-40DB-9D8A-D11E74D6A32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6BC9-C531-48BD-961B-2F797B36080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3E4B-C902-4AAE-B300-6F314B8531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Ideas</a:t>
            </a:r>
            <a:r>
              <a:rPr lang="fr-FR" dirty="0" smtClean="0"/>
              <a:t> and propositions to </a:t>
            </a:r>
            <a:r>
              <a:rPr lang="fr-FR" dirty="0" err="1" smtClean="0"/>
              <a:t>improve</a:t>
            </a:r>
            <a:r>
              <a:rPr lang="fr-FR" dirty="0" smtClean="0"/>
              <a:t> « </a:t>
            </a:r>
            <a:r>
              <a:rPr lang="fr-FR" b="1" dirty="0" smtClean="0"/>
              <a:t>mass </a:t>
            </a:r>
            <a:r>
              <a:rPr lang="fr-FR" b="1" dirty="0" err="1" smtClean="0"/>
              <a:t>voting</a:t>
            </a:r>
            <a:r>
              <a:rPr lang="fr-FR" b="1" dirty="0" smtClean="0"/>
              <a:t> system</a:t>
            </a:r>
            <a:r>
              <a:rPr lang="fr-FR" dirty="0" smtClean="0"/>
              <a:t> » design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Anomaly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8194" name="Picture 2" descr="C:\Users\jean\Dropbox\M2_ISTR_PROJET\vulgarisation\anomaly_dete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80" y="1846286"/>
            <a:ext cx="4883924" cy="4725986"/>
          </a:xfrm>
          <a:prstGeom prst="rect">
            <a:avLst/>
          </a:prstGeom>
          <a:noFill/>
        </p:spPr>
      </p:pic>
      <p:pic>
        <p:nvPicPr>
          <p:cNvPr id="8195" name="Picture 3" descr="C:\Users\jean\Dropbox\M2_ISTR_PROJET\vulgarisation\anoma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454" y="1357298"/>
            <a:ext cx="2601754" cy="1487329"/>
          </a:xfrm>
          <a:prstGeom prst="rect">
            <a:avLst/>
          </a:prstGeom>
          <a:noFill/>
        </p:spPr>
      </p:pic>
      <p:pic>
        <p:nvPicPr>
          <p:cNvPr id="8196" name="Picture 4" descr="C:\Users\jean\Dropbox\M2_ISTR_PROJET\vulgarisation\anomaly - Cop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500306"/>
            <a:ext cx="1954286" cy="1487143"/>
          </a:xfrm>
          <a:prstGeom prst="rect">
            <a:avLst/>
          </a:prstGeom>
          <a:noFill/>
        </p:spPr>
      </p:pic>
      <p:pic>
        <p:nvPicPr>
          <p:cNvPr id="8197" name="Picture 5" descr="C:\Users\jean\Dropbox\M2_ISTR_PROJET\vulgarisation\cfa-level-1-2-differenc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012349"/>
            <a:ext cx="2194560" cy="109728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054646" y="1511001"/>
            <a:ext cx="6607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fr-FR" sz="8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0106" y="2592572"/>
            <a:ext cx="6607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fr-FR" sz="8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2462" y="3714752"/>
            <a:ext cx="6607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fr-FR" sz="8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62296" y="5286388"/>
            <a:ext cx="3595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Decisions</a:t>
            </a:r>
            <a:r>
              <a:rPr lang="fr-FR" sz="2800" dirty="0" smtClean="0"/>
              <a:t> are </a:t>
            </a:r>
            <a:r>
              <a:rPr lang="fr-FR" sz="2800" dirty="0" err="1" smtClean="0"/>
              <a:t>still</a:t>
            </a:r>
            <a:r>
              <a:rPr lang="fr-FR" sz="2800" dirty="0" smtClean="0"/>
              <a:t> possible </a:t>
            </a:r>
            <a:r>
              <a:rPr lang="fr-FR" sz="2800" dirty="0" err="1" smtClean="0"/>
              <a:t>thanks</a:t>
            </a:r>
            <a:r>
              <a:rPr lang="fr-FR" sz="2800" dirty="0" smtClean="0"/>
              <a:t> to </a:t>
            </a:r>
            <a:r>
              <a:rPr lang="fr-FR" sz="2800" dirty="0" err="1" smtClean="0"/>
              <a:t>trusting</a:t>
            </a:r>
            <a:r>
              <a:rPr lang="fr-FR" sz="2800" dirty="0" smtClean="0"/>
              <a:t> system.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Processus 3"/>
          <p:cNvSpPr/>
          <p:nvPr/>
        </p:nvSpPr>
        <p:spPr>
          <a:xfrm>
            <a:off x="285720" y="1357298"/>
            <a:ext cx="3071834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Anomaly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rot="5400000">
            <a:off x="143638" y="9286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500828" y="9286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858018" y="9286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>
            <a:off x="1215208" y="9286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5400000">
            <a:off x="1573192" y="92787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1930382" y="92787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2287572" y="92787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>
            <a:off x="2644762" y="92787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Processus 16"/>
          <p:cNvSpPr/>
          <p:nvPr/>
        </p:nvSpPr>
        <p:spPr>
          <a:xfrm>
            <a:off x="285720" y="3571876"/>
            <a:ext cx="221457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and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opinion</a:t>
            </a:r>
            <a:endParaRPr lang="fr-FR" dirty="0"/>
          </a:p>
        </p:txBody>
      </p:sp>
      <p:sp>
        <p:nvSpPr>
          <p:cNvPr id="18" name="Organigramme : Processus 17"/>
          <p:cNvSpPr/>
          <p:nvPr/>
        </p:nvSpPr>
        <p:spPr>
          <a:xfrm>
            <a:off x="2857488" y="3571876"/>
            <a:ext cx="221457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Gather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components opinions</a:t>
            </a:r>
            <a:endParaRPr lang="fr-FR" dirty="0"/>
          </a:p>
        </p:txBody>
      </p:sp>
      <p:cxnSp>
        <p:nvCxnSpPr>
          <p:cNvPr id="24" name="Connecteur en angle 23"/>
          <p:cNvCxnSpPr>
            <a:stCxn id="4" idx="2"/>
            <a:endCxn id="17" idx="0"/>
          </p:cNvCxnSpPr>
          <p:nvPr/>
        </p:nvCxnSpPr>
        <p:spPr>
          <a:xfrm rot="5400000">
            <a:off x="892943" y="2643182"/>
            <a:ext cx="1428760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0"/>
          </p:cNvCxnSpPr>
          <p:nvPr/>
        </p:nvCxnSpPr>
        <p:spPr>
          <a:xfrm rot="16200000" flipH="1">
            <a:off x="2411002" y="2018101"/>
            <a:ext cx="3071832" cy="3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Processus 36"/>
          <p:cNvSpPr/>
          <p:nvPr/>
        </p:nvSpPr>
        <p:spPr>
          <a:xfrm>
            <a:off x="1500166" y="5286388"/>
            <a:ext cx="271464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Rebalance</a:t>
            </a:r>
            <a:r>
              <a:rPr lang="fr-FR" dirty="0" smtClean="0"/>
              <a:t> trust in </a:t>
            </a:r>
            <a:r>
              <a:rPr lang="fr-FR" dirty="0" err="1" smtClean="0"/>
              <a:t>others</a:t>
            </a:r>
            <a:endParaRPr lang="fr-FR" dirty="0"/>
          </a:p>
        </p:txBody>
      </p:sp>
      <p:cxnSp>
        <p:nvCxnSpPr>
          <p:cNvPr id="39" name="Connecteur en angle 38"/>
          <p:cNvCxnSpPr>
            <a:stCxn id="17" idx="2"/>
            <a:endCxn id="37" idx="0"/>
          </p:cNvCxnSpPr>
          <p:nvPr/>
        </p:nvCxnSpPr>
        <p:spPr>
          <a:xfrm rot="16200000" flipH="1">
            <a:off x="1574316" y="4003216"/>
            <a:ext cx="1101864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8" idx="2"/>
            <a:endCxn id="37" idx="0"/>
          </p:cNvCxnSpPr>
          <p:nvPr/>
        </p:nvCxnSpPr>
        <p:spPr>
          <a:xfrm rot="5400000">
            <a:off x="2860201" y="4181812"/>
            <a:ext cx="1101864" cy="1107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572000" y="285728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Possible opinions :</a:t>
            </a:r>
          </a:p>
          <a:p>
            <a:endParaRPr lang="fr-FR" u="sng" dirty="0" smtClean="0"/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guy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often</a:t>
            </a:r>
            <a:r>
              <a:rPr lang="fr-FR" dirty="0" smtClean="0"/>
              <a:t> </a:t>
            </a:r>
            <a:r>
              <a:rPr lang="fr-FR" b="1" dirty="0" smtClean="0"/>
              <a:t>right</a:t>
            </a:r>
            <a:r>
              <a:rPr lang="fr-FR" dirty="0" smtClean="0"/>
              <a:t> : trust </a:t>
            </a:r>
            <a:r>
              <a:rPr lang="fr-FR" dirty="0" err="1" smtClean="0"/>
              <a:t>him</a:t>
            </a:r>
            <a:r>
              <a:rPr lang="fr-FR" dirty="0" smtClean="0"/>
              <a:t> !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guy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sometimes</a:t>
            </a:r>
            <a:r>
              <a:rPr lang="fr-FR" dirty="0" smtClean="0"/>
              <a:t> right, </a:t>
            </a:r>
            <a:r>
              <a:rPr lang="fr-FR" dirty="0" err="1" smtClean="0"/>
              <a:t>sometimes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: I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!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guy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often</a:t>
            </a:r>
            <a:r>
              <a:rPr lang="fr-FR" b="1" dirty="0" smtClean="0"/>
              <a:t> </a:t>
            </a:r>
            <a:r>
              <a:rPr lang="fr-FR" b="1" dirty="0" err="1" smtClean="0"/>
              <a:t>wrong</a:t>
            </a:r>
            <a:r>
              <a:rPr lang="fr-FR" dirty="0" smtClean="0"/>
              <a:t> : </a:t>
            </a:r>
            <a:r>
              <a:rPr lang="fr-FR" dirty="0" err="1" smtClean="0"/>
              <a:t>don’t</a:t>
            </a:r>
            <a:r>
              <a:rPr lang="fr-FR" dirty="0" smtClean="0"/>
              <a:t> trust </a:t>
            </a:r>
            <a:r>
              <a:rPr lang="fr-FR" dirty="0" err="1" smtClean="0"/>
              <a:t>him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500694" y="3709950"/>
            <a:ext cx="3369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How to </a:t>
            </a:r>
            <a:r>
              <a:rPr lang="fr-FR" u="sng" dirty="0" err="1" smtClean="0"/>
              <a:t>define</a:t>
            </a:r>
            <a:r>
              <a:rPr lang="fr-FR" u="sng" dirty="0" smtClean="0"/>
              <a:t> an opinion ?</a:t>
            </a:r>
          </a:p>
          <a:p>
            <a:endParaRPr lang="fr-FR" dirty="0"/>
          </a:p>
          <a:p>
            <a:r>
              <a:rPr lang="fr-FR" dirty="0" smtClean="0"/>
              <a:t>An opinion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in </a:t>
            </a:r>
            <a:r>
              <a:rPr lang="fr-FR" dirty="0" err="1" smtClean="0"/>
              <a:t>account</a:t>
            </a:r>
            <a:r>
              <a:rPr lang="fr-FR" dirty="0" smtClean="0"/>
              <a:t> all </a:t>
            </a:r>
            <a:r>
              <a:rPr lang="fr-FR" b="1" dirty="0" err="1" smtClean="0"/>
              <a:t>valid</a:t>
            </a:r>
            <a:r>
              <a:rPr lang="fr-FR" b="1" dirty="0" smtClean="0"/>
              <a:t>/</a:t>
            </a:r>
            <a:r>
              <a:rPr lang="fr-FR" b="1" dirty="0" err="1" smtClean="0"/>
              <a:t>wrong</a:t>
            </a:r>
            <a:r>
              <a:rPr lang="fr-FR" b="1" dirty="0" smtClean="0"/>
              <a:t> </a:t>
            </a:r>
            <a:r>
              <a:rPr lang="fr-FR" b="1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time </a:t>
            </a:r>
            <a:r>
              <a:rPr lang="fr-FR" dirty="0" err="1" smtClean="0"/>
              <a:t>window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A </a:t>
            </a:r>
            <a:r>
              <a:rPr lang="fr-FR" b="1" dirty="0" err="1" smtClean="0"/>
              <a:t>valid</a:t>
            </a:r>
            <a:r>
              <a:rPr lang="fr-FR" b="1" dirty="0" smtClean="0"/>
              <a:t>/</a:t>
            </a:r>
            <a:r>
              <a:rPr lang="fr-FR" b="1" dirty="0" err="1" smtClean="0"/>
              <a:t>wrong</a:t>
            </a:r>
            <a:r>
              <a:rPr lang="fr-FR" b="1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anomaly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, </a:t>
            </a:r>
            <a:r>
              <a:rPr lang="fr-FR" dirty="0" err="1" smtClean="0"/>
              <a:t>taking</a:t>
            </a:r>
            <a:r>
              <a:rPr lang="fr-FR" dirty="0" smtClean="0"/>
              <a:t> in </a:t>
            </a:r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b="1" dirty="0" err="1" smtClean="0"/>
              <a:t>results</a:t>
            </a:r>
            <a:r>
              <a:rPr lang="fr-FR" b="1" dirty="0" smtClean="0"/>
              <a:t> and trust </a:t>
            </a:r>
            <a:r>
              <a:rPr lang="fr-FR" b="1" dirty="0" err="1" smtClean="0"/>
              <a:t>associated</a:t>
            </a:r>
            <a:r>
              <a:rPr lang="fr-FR" b="1" dirty="0" smtClean="0"/>
              <a:t> in </a:t>
            </a:r>
            <a:r>
              <a:rPr lang="fr-FR" b="1" dirty="0" err="1" smtClean="0"/>
              <a:t>it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429124" y="214290"/>
            <a:ext cx="450059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Trust </a:t>
            </a:r>
            <a:r>
              <a:rPr lang="fr-FR" dirty="0" err="1" smtClean="0"/>
              <a:t>balancing</a:t>
            </a:r>
            <a:r>
              <a:rPr lang="fr-FR" dirty="0" smtClean="0"/>
              <a:t> processus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286248" y="221455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Trust (</a:t>
            </a:r>
            <a:r>
              <a:rPr lang="fr-FR" dirty="0" err="1" smtClean="0"/>
              <a:t>personal</a:t>
            </a:r>
            <a:r>
              <a:rPr lang="fr-FR" dirty="0" smtClean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4612" y="2285992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9" name="Rectangle 18"/>
          <p:cNvSpPr/>
          <p:nvPr/>
        </p:nvSpPr>
        <p:spPr>
          <a:xfrm>
            <a:off x="4214810" y="3500438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Social proof validation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357950" y="2214554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Trust </a:t>
            </a:r>
            <a:r>
              <a:rPr lang="fr-FR" dirty="0" err="1" smtClean="0"/>
              <a:t>rebalancing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42910" y="2357430"/>
            <a:ext cx="66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43" name="Connecteur en angle 42"/>
          <p:cNvCxnSpPr>
            <a:stCxn id="19" idx="3"/>
            <a:endCxn id="26" idx="2"/>
          </p:cNvCxnSpPr>
          <p:nvPr/>
        </p:nvCxnSpPr>
        <p:spPr>
          <a:xfrm flipV="1">
            <a:off x="5715008" y="2857496"/>
            <a:ext cx="1393041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26" idx="1"/>
            <a:endCxn id="6" idx="3"/>
          </p:cNvCxnSpPr>
          <p:nvPr/>
        </p:nvCxnSpPr>
        <p:spPr>
          <a:xfrm rot="10800000">
            <a:off x="5643570" y="2536025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e 56"/>
          <p:cNvCxnSpPr>
            <a:stCxn id="75" idx="0"/>
            <a:endCxn id="19" idx="2"/>
          </p:cNvCxnSpPr>
          <p:nvPr/>
        </p:nvCxnSpPr>
        <p:spPr>
          <a:xfrm rot="5400000" flipH="1" flipV="1">
            <a:off x="3250413" y="2643198"/>
            <a:ext cx="285752" cy="3143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69"/>
          <p:cNvCxnSpPr>
            <a:stCxn id="9" idx="2"/>
            <a:endCxn id="19" idx="1"/>
          </p:cNvCxnSpPr>
          <p:nvPr/>
        </p:nvCxnSpPr>
        <p:spPr>
          <a:xfrm rot="16200000" flipH="1">
            <a:off x="3161099" y="2732479"/>
            <a:ext cx="1071570" cy="10358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0" y="435769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OTHERS CALCULATORS VALIDATION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6" idx="1"/>
            <a:endCxn id="9" idx="3"/>
          </p:cNvCxnSpPr>
          <p:nvPr/>
        </p:nvCxnSpPr>
        <p:spPr>
          <a:xfrm rot="10800000">
            <a:off x="3643306" y="2500307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36" idx="3"/>
            <a:endCxn id="9" idx="1"/>
          </p:cNvCxnSpPr>
          <p:nvPr/>
        </p:nvCxnSpPr>
        <p:spPr>
          <a:xfrm flipV="1">
            <a:off x="1309118" y="2500306"/>
            <a:ext cx="1405494" cy="4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6" idx="2"/>
            <a:endCxn id="19" idx="0"/>
          </p:cNvCxnSpPr>
          <p:nvPr/>
        </p:nvCxnSpPr>
        <p:spPr>
          <a:xfrm rot="5400000">
            <a:off x="4643438" y="317896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jean\Dropbox\M2_ISTR_PROJET\vulgarisation\fault-diagnosis_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848" y="500042"/>
            <a:ext cx="7350928" cy="350044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485776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 err="1" smtClean="0"/>
              <a:t>Hypothesis</a:t>
            </a:r>
            <a:r>
              <a:rPr lang="fr-FR" sz="3200" u="sng" dirty="0" smtClean="0"/>
              <a:t> :</a:t>
            </a:r>
            <a:r>
              <a:rPr lang="fr-FR" sz="3200" dirty="0" smtClean="0"/>
              <a:t> </a:t>
            </a:r>
            <a:r>
              <a:rPr lang="fr-FR" sz="3200" dirty="0" err="1" smtClean="0"/>
              <a:t>it’s</a:t>
            </a:r>
            <a:r>
              <a:rPr lang="fr-FR" sz="3200" dirty="0" smtClean="0"/>
              <a:t> </a:t>
            </a:r>
            <a:r>
              <a:rPr lang="fr-FR" sz="3200" dirty="0" err="1" smtClean="0"/>
              <a:t>extremely</a:t>
            </a:r>
            <a:r>
              <a:rPr lang="fr-FR" sz="3200" dirty="0" smtClean="0"/>
              <a:t> improbable </a:t>
            </a:r>
            <a:r>
              <a:rPr lang="fr-FR" sz="3200" dirty="0" err="1" smtClean="0"/>
              <a:t>that</a:t>
            </a:r>
            <a:r>
              <a:rPr lang="fr-FR" sz="3200" dirty="0" smtClean="0"/>
              <a:t> </a:t>
            </a:r>
            <a:r>
              <a:rPr lang="fr-FR" sz="3200" dirty="0" err="1" smtClean="0"/>
              <a:t>different</a:t>
            </a:r>
            <a:r>
              <a:rPr lang="fr-FR" sz="3200" dirty="0" smtClean="0"/>
              <a:t> causes </a:t>
            </a:r>
            <a:r>
              <a:rPr lang="fr-FR" sz="3200" dirty="0" err="1" smtClean="0"/>
              <a:t>implies</a:t>
            </a:r>
            <a:r>
              <a:rPr lang="fr-FR" sz="3200" dirty="0" smtClean="0"/>
              <a:t> </a:t>
            </a:r>
            <a:r>
              <a:rPr lang="fr-FR" sz="3200" dirty="0" err="1" smtClean="0"/>
              <a:t>same</a:t>
            </a:r>
            <a:r>
              <a:rPr lang="fr-FR" sz="3200" dirty="0" smtClean="0"/>
              <a:t> </a:t>
            </a:r>
            <a:r>
              <a:rPr lang="fr-FR" sz="3200" dirty="0" err="1" smtClean="0"/>
              <a:t>errors</a:t>
            </a:r>
            <a:r>
              <a:rPr lang="fr-FR" sz="3200" dirty="0" smtClean="0"/>
              <a:t> (</a:t>
            </a:r>
            <a:r>
              <a:rPr lang="fr-FR" sz="3200" dirty="0" err="1" smtClean="0"/>
              <a:t>nearly</a:t>
            </a:r>
            <a:r>
              <a:rPr lang="fr-FR" sz="3200" dirty="0" smtClean="0"/>
              <a:t>) </a:t>
            </a:r>
            <a:r>
              <a:rPr lang="fr-FR" sz="3200" dirty="0" err="1" smtClean="0"/>
              <a:t>simultaneously</a:t>
            </a:r>
            <a:r>
              <a:rPr lang="fr-FR" sz="3200" dirty="0" smtClean="0"/>
              <a:t>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214414" y="357166"/>
            <a:ext cx="235745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 </a:t>
            </a:r>
            <a:r>
              <a:rPr lang="fr-FR" dirty="0" err="1" smtClean="0"/>
              <a:t>errors</a:t>
            </a:r>
            <a:r>
              <a:rPr lang="fr-FR" dirty="0" smtClean="0"/>
              <a:t> </a:t>
            </a:r>
            <a:r>
              <a:rPr lang="fr-FR" dirty="0" err="1" smtClean="0"/>
              <a:t>appearing</a:t>
            </a:r>
            <a:r>
              <a:rPr lang="fr-FR" dirty="0" smtClean="0"/>
              <a:t> (</a:t>
            </a:r>
            <a:r>
              <a:rPr lang="fr-FR" dirty="0" err="1" smtClean="0"/>
              <a:t>nearly</a:t>
            </a:r>
            <a:r>
              <a:rPr lang="fr-FR" dirty="0" smtClean="0"/>
              <a:t>) </a:t>
            </a:r>
            <a:r>
              <a:rPr lang="fr-FR" dirty="0" err="1" smtClean="0"/>
              <a:t>simultaneously</a:t>
            </a:r>
            <a:endParaRPr lang="fr-FR" dirty="0"/>
          </a:p>
        </p:txBody>
      </p:sp>
      <p:sp>
        <p:nvSpPr>
          <p:cNvPr id="5" name="Organigramme : Décision 4"/>
          <p:cNvSpPr/>
          <p:nvPr/>
        </p:nvSpPr>
        <p:spPr>
          <a:xfrm>
            <a:off x="857224" y="1428736"/>
            <a:ext cx="3071834" cy="1214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Cause </a:t>
            </a:r>
            <a:r>
              <a:rPr lang="fr-FR" dirty="0" err="1" smtClean="0"/>
              <a:t>identified</a:t>
            </a:r>
            <a:r>
              <a:rPr lang="fr-FR" dirty="0" smtClean="0"/>
              <a:t> ?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2"/>
            <a:endCxn id="5" idx="0"/>
          </p:cNvCxnSpPr>
          <p:nvPr/>
        </p:nvCxnSpPr>
        <p:spPr>
          <a:xfrm rot="5400000">
            <a:off x="2250265" y="12858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Processus 6"/>
          <p:cNvSpPr/>
          <p:nvPr/>
        </p:nvSpPr>
        <p:spPr>
          <a:xfrm>
            <a:off x="1357290" y="2928934"/>
            <a:ext cx="2071702" cy="1000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removing</a:t>
            </a:r>
            <a:r>
              <a:rPr lang="fr-FR" dirty="0" smtClean="0"/>
              <a:t> the cause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2"/>
            <a:endCxn id="7" idx="0"/>
          </p:cNvCxnSpPr>
          <p:nvPr/>
        </p:nvCxnSpPr>
        <p:spPr>
          <a:xfrm rot="5400000">
            <a:off x="2250265" y="27860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Processus 20"/>
          <p:cNvSpPr/>
          <p:nvPr/>
        </p:nvSpPr>
        <p:spPr>
          <a:xfrm>
            <a:off x="4286248" y="1571612"/>
            <a:ext cx="357190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Try</a:t>
            </a:r>
            <a:r>
              <a:rPr lang="fr-FR" dirty="0" smtClean="0"/>
              <a:t> a </a:t>
            </a:r>
            <a:r>
              <a:rPr lang="fr-FR" dirty="0" err="1" smtClean="0"/>
              <a:t>random</a:t>
            </a:r>
            <a:r>
              <a:rPr lang="fr-FR" dirty="0" smtClean="0"/>
              <a:t> solution (reset, configuration, </a:t>
            </a:r>
            <a:r>
              <a:rPr lang="fr-FR" dirty="0" err="1" smtClean="0"/>
              <a:t>rest</a:t>
            </a:r>
            <a:r>
              <a:rPr lang="fr-FR" dirty="0" smtClean="0"/>
              <a:t>…)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5" idx="3"/>
            <a:endCxn id="21" idx="1"/>
          </p:cNvCxnSpPr>
          <p:nvPr/>
        </p:nvCxnSpPr>
        <p:spPr>
          <a:xfrm>
            <a:off x="3929058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Décision 34"/>
          <p:cNvSpPr/>
          <p:nvPr/>
        </p:nvSpPr>
        <p:spPr>
          <a:xfrm>
            <a:off x="857224" y="4214818"/>
            <a:ext cx="3071834" cy="1214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vanished</a:t>
            </a:r>
            <a:r>
              <a:rPr lang="fr-FR" dirty="0" smtClean="0"/>
              <a:t> ?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7" idx="2"/>
            <a:endCxn id="35" idx="0"/>
          </p:cNvCxnSpPr>
          <p:nvPr/>
        </p:nvCxnSpPr>
        <p:spPr>
          <a:xfrm rot="5400000">
            <a:off x="2250265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Processus 38"/>
          <p:cNvSpPr/>
          <p:nvPr/>
        </p:nvSpPr>
        <p:spPr>
          <a:xfrm>
            <a:off x="4357686" y="5572140"/>
            <a:ext cx="3643338" cy="1071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Cause </a:t>
            </a:r>
            <a:r>
              <a:rPr lang="fr-FR" dirty="0" err="1" smtClean="0"/>
              <a:t>correctly</a:t>
            </a:r>
            <a:r>
              <a:rPr lang="fr-FR" dirty="0" smtClean="0"/>
              <a:t> </a:t>
            </a:r>
            <a:r>
              <a:rPr lang="fr-FR" dirty="0" err="1" smtClean="0"/>
              <a:t>identified</a:t>
            </a:r>
            <a:r>
              <a:rPr lang="fr-FR" dirty="0" smtClean="0"/>
              <a:t> : </a:t>
            </a:r>
            <a:r>
              <a:rPr lang="fr-FR" dirty="0" err="1" smtClean="0"/>
              <a:t>remember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and </a:t>
            </a:r>
            <a:r>
              <a:rPr lang="fr-FR" dirty="0" err="1" smtClean="0"/>
              <a:t>prevent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occurring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faults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endParaRPr lang="fr-FR" dirty="0"/>
          </a:p>
        </p:txBody>
      </p:sp>
      <p:cxnSp>
        <p:nvCxnSpPr>
          <p:cNvPr id="56" name="Forme 55"/>
          <p:cNvCxnSpPr>
            <a:stCxn id="35" idx="3"/>
            <a:endCxn id="21" idx="2"/>
          </p:cNvCxnSpPr>
          <p:nvPr/>
        </p:nvCxnSpPr>
        <p:spPr>
          <a:xfrm flipV="1">
            <a:off x="3929058" y="2500306"/>
            <a:ext cx="2143140" cy="2321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Forme 57"/>
          <p:cNvCxnSpPr>
            <a:stCxn id="35" idx="2"/>
            <a:endCxn id="39" idx="1"/>
          </p:cNvCxnSpPr>
          <p:nvPr/>
        </p:nvCxnSpPr>
        <p:spPr>
          <a:xfrm rot="16200000" flipH="1">
            <a:off x="3036083" y="4786321"/>
            <a:ext cx="678661" cy="1964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improves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The « mass </a:t>
            </a:r>
            <a:r>
              <a:rPr lang="fr-FR" dirty="0" err="1" smtClean="0"/>
              <a:t>voting</a:t>
            </a:r>
            <a:r>
              <a:rPr lang="fr-FR" dirty="0" smtClean="0"/>
              <a:t> » system design shows </a:t>
            </a:r>
            <a:r>
              <a:rPr lang="fr-FR" dirty="0" err="1" smtClean="0"/>
              <a:t>clearly</a:t>
            </a:r>
            <a:r>
              <a:rPr lang="fr-FR" dirty="0" smtClean="0"/>
              <a:t>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, but shows </a:t>
            </a:r>
            <a:r>
              <a:rPr lang="fr-FR" dirty="0" err="1" smtClean="0"/>
              <a:t>serious</a:t>
            </a:r>
            <a:r>
              <a:rPr lang="fr-FR" dirty="0" smtClean="0"/>
              <a:t> </a:t>
            </a:r>
            <a:r>
              <a:rPr lang="fr-FR" dirty="0" err="1" smtClean="0"/>
              <a:t>weaknesses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a </a:t>
            </a:r>
            <a:r>
              <a:rPr lang="fr-FR" dirty="0" err="1" smtClean="0"/>
              <a:t>faulty</a:t>
            </a:r>
            <a:r>
              <a:rPr lang="fr-FR" dirty="0" smtClean="0"/>
              <a:t> software, and a </a:t>
            </a:r>
            <a:r>
              <a:rPr lang="fr-FR" dirty="0" err="1" smtClean="0"/>
              <a:t>calculator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due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faulty</a:t>
            </a:r>
            <a:r>
              <a:rPr lang="fr-FR" dirty="0" smtClean="0"/>
              <a:t> software, one of the </a:t>
            </a:r>
            <a:r>
              <a:rPr lang="fr-FR" dirty="0" err="1" smtClean="0"/>
              <a:t>others</a:t>
            </a:r>
            <a:r>
              <a:rPr lang="fr-FR" dirty="0" smtClean="0"/>
              <a:t> « </a:t>
            </a:r>
            <a:r>
              <a:rPr lang="fr-FR" dirty="0" err="1" smtClean="0"/>
              <a:t>healthy</a:t>
            </a:r>
            <a:r>
              <a:rPr lang="fr-FR" dirty="0" smtClean="0"/>
              <a:t> » </a:t>
            </a:r>
            <a:r>
              <a:rPr lang="fr-FR" dirty="0" err="1" smtClean="0"/>
              <a:t>calculators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(and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) reconfigure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faulty</a:t>
            </a:r>
            <a:r>
              <a:rPr lang="fr-FR" dirty="0" smtClean="0"/>
              <a:t> software, </a:t>
            </a:r>
            <a:r>
              <a:rPr lang="fr-FR" dirty="0" err="1" smtClean="0"/>
              <a:t>because</a:t>
            </a:r>
            <a:r>
              <a:rPr lang="fr-FR" dirty="0" smtClean="0"/>
              <a:t> of the software </a:t>
            </a:r>
            <a:r>
              <a:rPr lang="fr-FR" dirty="0" err="1" smtClean="0"/>
              <a:t>dissimetry</a:t>
            </a:r>
            <a:r>
              <a:rPr lang="fr-FR" dirty="0" smtClean="0"/>
              <a:t> </a:t>
            </a:r>
            <a:r>
              <a:rPr lang="fr-FR" dirty="0" err="1" smtClean="0"/>
              <a:t>wanted</a:t>
            </a:r>
            <a:r>
              <a:rPr lang="fr-FR" dirty="0" smtClean="0"/>
              <a:t> </a:t>
            </a:r>
            <a:r>
              <a:rPr lang="fr-FR" dirty="0" err="1" smtClean="0"/>
              <a:t>policy</a:t>
            </a:r>
            <a:r>
              <a:rPr lang="fr-FR" dirty="0" smtClean="0"/>
              <a:t>. This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</a:t>
            </a:r>
            <a:r>
              <a:rPr lang="fr-FR" dirty="0" err="1" smtClean="0"/>
              <a:t>potential</a:t>
            </a:r>
            <a:r>
              <a:rPr lang="fr-FR" dirty="0" smtClean="0"/>
              <a:t> </a:t>
            </a:r>
            <a:r>
              <a:rPr lang="fr-FR" dirty="0" err="1" smtClean="0"/>
              <a:t>loss</a:t>
            </a:r>
            <a:r>
              <a:rPr lang="fr-FR" dirty="0" smtClean="0"/>
              <a:t>, by domino </a:t>
            </a:r>
            <a:r>
              <a:rPr lang="fr-FR" dirty="0" err="1" smtClean="0"/>
              <a:t>effect</a:t>
            </a:r>
            <a:r>
              <a:rPr lang="fr-FR" dirty="0" smtClean="0"/>
              <a:t>, of all </a:t>
            </a:r>
            <a:r>
              <a:rPr lang="fr-FR" dirty="0" err="1" smtClean="0"/>
              <a:t>remaining</a:t>
            </a:r>
            <a:r>
              <a:rPr lang="fr-FR" dirty="0" smtClean="0"/>
              <a:t> </a:t>
            </a:r>
            <a:r>
              <a:rPr lang="fr-FR" dirty="0" err="1" smtClean="0"/>
              <a:t>calculators</a:t>
            </a:r>
            <a:r>
              <a:rPr lang="fr-FR" dirty="0"/>
              <a:t> </a:t>
            </a:r>
            <a:r>
              <a:rPr lang="fr-FR" dirty="0" smtClean="0"/>
              <a:t>: the original objective of </a:t>
            </a:r>
            <a:r>
              <a:rPr lang="fr-FR" dirty="0" err="1" smtClean="0"/>
              <a:t>avoiding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faults</a:t>
            </a:r>
            <a:r>
              <a:rPr lang="fr-FR" dirty="0" smtClean="0"/>
              <a:t> modes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the </a:t>
            </a:r>
            <a:r>
              <a:rPr lang="fr-FR" dirty="0" err="1" smtClean="0"/>
              <a:t>complete</a:t>
            </a:r>
            <a:r>
              <a:rPr lang="fr-FR" dirty="0" smtClean="0"/>
              <a:t> opposite </a:t>
            </a:r>
            <a:r>
              <a:rPr lang="fr-FR" dirty="0" err="1" smtClean="0"/>
              <a:t>effect</a:t>
            </a:r>
            <a:r>
              <a:rPr lang="fr-FR" dirty="0" smtClean="0"/>
              <a:t>!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design, the </a:t>
            </a:r>
            <a:r>
              <a:rPr lang="fr-FR" dirty="0" err="1" smtClean="0"/>
              <a:t>actuators</a:t>
            </a:r>
            <a:r>
              <a:rPr lang="fr-FR" dirty="0" smtClean="0"/>
              <a:t> are the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deciders</a:t>
            </a:r>
            <a:r>
              <a:rPr lang="fr-FR" dirty="0" smtClean="0"/>
              <a:t> and </a:t>
            </a:r>
            <a:r>
              <a:rPr lang="fr-FR" dirty="0" err="1" smtClean="0"/>
              <a:t>calculators</a:t>
            </a:r>
            <a:r>
              <a:rPr lang="fr-FR" dirty="0" smtClean="0"/>
              <a:t> are the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 to </a:t>
            </a:r>
            <a:r>
              <a:rPr lang="fr-FR" dirty="0" err="1" smtClean="0"/>
              <a:t>process</a:t>
            </a:r>
            <a:r>
              <a:rPr lang="fr-FR" dirty="0" smtClean="0"/>
              <a:t> command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potential</a:t>
            </a:r>
            <a:r>
              <a:rPr lang="fr-FR" dirty="0" smtClean="0"/>
              <a:t> </a:t>
            </a:r>
            <a:r>
              <a:rPr lang="fr-FR" dirty="0" err="1" smtClean="0"/>
              <a:t>wasting</a:t>
            </a:r>
            <a:r>
              <a:rPr lang="fr-FR" dirty="0" smtClean="0"/>
              <a:t> in </a:t>
            </a:r>
            <a:r>
              <a:rPr lang="fr-FR" dirty="0" err="1" smtClean="0"/>
              <a:t>efficiency</a:t>
            </a:r>
            <a:r>
              <a:rPr lang="fr-FR" dirty="0" smtClean="0"/>
              <a:t> as </a:t>
            </a:r>
            <a:r>
              <a:rPr lang="fr-FR" dirty="0" err="1" smtClean="0"/>
              <a:t>both</a:t>
            </a:r>
            <a:r>
              <a:rPr lang="fr-FR" dirty="0" smtClean="0"/>
              <a:t> components </a:t>
            </a:r>
            <a:r>
              <a:rPr lang="fr-FR" dirty="0" err="1" smtClean="0"/>
              <a:t>can</a:t>
            </a:r>
            <a:r>
              <a:rPr lang="fr-FR" dirty="0" smtClean="0"/>
              <a:t> assume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roles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faulty</a:t>
            </a:r>
            <a:r>
              <a:rPr lang="fr-FR" dirty="0" smtClean="0"/>
              <a:t> components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hardly</a:t>
            </a:r>
            <a:r>
              <a:rPr lang="fr-FR" dirty="0" smtClean="0"/>
              <a:t> </a:t>
            </a:r>
            <a:r>
              <a:rPr lang="fr-FR" dirty="0" err="1" smtClean="0"/>
              <a:t>recovers</a:t>
            </a:r>
            <a:r>
              <a:rPr lang="fr-FR" dirty="0" smtClean="0"/>
              <a:t>, </a:t>
            </a:r>
            <a:r>
              <a:rPr lang="fr-FR" dirty="0" err="1" smtClean="0"/>
              <a:t>particularly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temporary</a:t>
            </a:r>
            <a:r>
              <a:rPr lang="fr-FR" dirty="0" smtClean="0"/>
              <a:t> </a:t>
            </a:r>
            <a:r>
              <a:rPr lang="fr-FR" dirty="0" err="1" smtClean="0"/>
              <a:t>faults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history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not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trying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diagnostis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safety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u="sng" dirty="0" err="1" smtClean="0"/>
              <a:t>Definition</a:t>
            </a:r>
            <a:r>
              <a:rPr lang="fr-FR" u="sng" dirty="0" smtClean="0"/>
              <a:t> </a:t>
            </a:r>
            <a:r>
              <a:rPr lang="fr-FR" u="sng" dirty="0" err="1" smtClean="0"/>
              <a:t>from</a:t>
            </a:r>
            <a:r>
              <a:rPr lang="fr-FR" u="sng" dirty="0" smtClean="0"/>
              <a:t> Jean-Claude </a:t>
            </a:r>
            <a:r>
              <a:rPr lang="fr-FR" u="sng" dirty="0" err="1" smtClean="0"/>
              <a:t>Laprie</a:t>
            </a:r>
            <a:r>
              <a:rPr lang="fr-FR" u="sng" dirty="0" smtClean="0"/>
              <a:t>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« la propriété qui permet aux utilisateurs du système de placer une confiance justifiée dans le service qu'il leur délivre »</a:t>
            </a:r>
            <a:endParaRPr lang="fr-FR" dirty="0"/>
          </a:p>
        </p:txBody>
      </p:sp>
      <p:sp>
        <p:nvSpPr>
          <p:cNvPr id="5" name="Flèche vers le bas 4"/>
          <p:cNvSpPr/>
          <p:nvPr/>
        </p:nvSpPr>
        <p:spPr>
          <a:xfrm>
            <a:off x="3786182" y="4643446"/>
            <a:ext cx="171451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4282" y="5643578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Trust </a:t>
            </a:r>
            <a:r>
              <a:rPr lang="fr-FR" sz="3200" dirty="0" err="1" smtClean="0"/>
              <a:t>based</a:t>
            </a:r>
            <a:r>
              <a:rPr lang="fr-FR" sz="3200" dirty="0" smtClean="0"/>
              <a:t> system </a:t>
            </a:r>
            <a:r>
              <a:rPr lang="fr-FR" sz="3200" dirty="0" err="1" smtClean="0"/>
              <a:t>behavior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an\Dropbox\M2_ISTR_PROJET\vulgarisation\making_decis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290"/>
            <a:ext cx="5143536" cy="414402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857224" y="5786454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More information </a:t>
            </a:r>
            <a:r>
              <a:rPr lang="fr-FR" sz="2800" dirty="0" err="1" smtClean="0"/>
              <a:t>generally</a:t>
            </a:r>
            <a:r>
              <a:rPr lang="fr-FR" sz="2800" dirty="0" smtClean="0"/>
              <a:t> </a:t>
            </a:r>
            <a:r>
              <a:rPr lang="fr-FR" sz="2800" dirty="0" err="1" smtClean="0"/>
              <a:t>means</a:t>
            </a:r>
            <a:endParaRPr lang="fr-FR" sz="2800" dirty="0" smtClean="0"/>
          </a:p>
          <a:p>
            <a:pPr algn="ctr"/>
            <a:r>
              <a:rPr lang="fr-FR" sz="2800" dirty="0" err="1" smtClean="0"/>
              <a:t>better</a:t>
            </a:r>
            <a:r>
              <a:rPr lang="fr-FR" sz="2800" dirty="0" smtClean="0"/>
              <a:t> </a:t>
            </a:r>
            <a:r>
              <a:rPr lang="fr-FR" sz="2800" dirty="0" err="1" smtClean="0"/>
              <a:t>decision</a:t>
            </a:r>
            <a:r>
              <a:rPr lang="fr-FR" sz="2800" dirty="0" smtClean="0"/>
              <a:t> !</a:t>
            </a:r>
          </a:p>
          <a:p>
            <a:pPr algn="ctr"/>
            <a:endParaRPr lang="fr-FR" sz="2800" dirty="0"/>
          </a:p>
        </p:txBody>
      </p:sp>
      <p:sp>
        <p:nvSpPr>
          <p:cNvPr id="6" name="Flèche vers le bas 5"/>
          <p:cNvSpPr/>
          <p:nvPr/>
        </p:nvSpPr>
        <p:spPr>
          <a:xfrm>
            <a:off x="3786182" y="4643446"/>
            <a:ext cx="171451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Connecteur droit avec flèche 193"/>
          <p:cNvCxnSpPr/>
          <p:nvPr/>
        </p:nvCxnSpPr>
        <p:spPr>
          <a:xfrm>
            <a:off x="5143504" y="50004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571472" y="428604"/>
            <a:ext cx="714380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71472" y="1071546"/>
            <a:ext cx="714380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C2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71472" y="1714488"/>
            <a:ext cx="714380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C3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71472" y="2357430"/>
            <a:ext cx="714380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C4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472" y="3000372"/>
            <a:ext cx="714380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C5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71472" y="3643314"/>
            <a:ext cx="714380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C6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7786710" y="428604"/>
            <a:ext cx="714380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786710" y="1071546"/>
            <a:ext cx="714380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A2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786710" y="1714488"/>
            <a:ext cx="714380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A3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786710" y="2357430"/>
            <a:ext cx="714380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A4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7786710" y="3000372"/>
            <a:ext cx="714380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A5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786710" y="3643314"/>
            <a:ext cx="714380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A6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4" idx="3"/>
            <a:endCxn id="9" idx="1"/>
          </p:cNvCxnSpPr>
          <p:nvPr/>
        </p:nvCxnSpPr>
        <p:spPr>
          <a:xfrm>
            <a:off x="1285852" y="678637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3"/>
            <a:endCxn id="10" idx="1"/>
          </p:cNvCxnSpPr>
          <p:nvPr/>
        </p:nvCxnSpPr>
        <p:spPr>
          <a:xfrm>
            <a:off x="1285852" y="132157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3"/>
            <a:endCxn id="11" idx="1"/>
          </p:cNvCxnSpPr>
          <p:nvPr/>
        </p:nvCxnSpPr>
        <p:spPr>
          <a:xfrm>
            <a:off x="1285852" y="1964521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7" idx="3"/>
            <a:endCxn id="12" idx="1"/>
          </p:cNvCxnSpPr>
          <p:nvPr/>
        </p:nvCxnSpPr>
        <p:spPr>
          <a:xfrm>
            <a:off x="1285852" y="2607463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" idx="3"/>
            <a:endCxn id="13" idx="1"/>
          </p:cNvCxnSpPr>
          <p:nvPr/>
        </p:nvCxnSpPr>
        <p:spPr>
          <a:xfrm>
            <a:off x="1285852" y="325040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3"/>
            <a:endCxn id="16" idx="1"/>
          </p:cNvCxnSpPr>
          <p:nvPr/>
        </p:nvCxnSpPr>
        <p:spPr>
          <a:xfrm>
            <a:off x="1285852" y="3893347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4" idx="3"/>
            <a:endCxn id="13" idx="1"/>
          </p:cNvCxnSpPr>
          <p:nvPr/>
        </p:nvCxnSpPr>
        <p:spPr>
          <a:xfrm flipV="1">
            <a:off x="1285852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4" idx="3"/>
            <a:endCxn id="12" idx="1"/>
          </p:cNvCxnSpPr>
          <p:nvPr/>
        </p:nvCxnSpPr>
        <p:spPr>
          <a:xfrm flipV="1">
            <a:off x="1285852" y="2607463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4" idx="3"/>
            <a:endCxn id="11" idx="1"/>
          </p:cNvCxnSpPr>
          <p:nvPr/>
        </p:nvCxnSpPr>
        <p:spPr>
          <a:xfrm flipV="1">
            <a:off x="1285852" y="1964521"/>
            <a:ext cx="264320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4" idx="3"/>
            <a:endCxn id="10" idx="1"/>
          </p:cNvCxnSpPr>
          <p:nvPr/>
        </p:nvCxnSpPr>
        <p:spPr>
          <a:xfrm flipV="1">
            <a:off x="1285852" y="1321579"/>
            <a:ext cx="2643206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4" idx="3"/>
            <a:endCxn id="9" idx="1"/>
          </p:cNvCxnSpPr>
          <p:nvPr/>
        </p:nvCxnSpPr>
        <p:spPr>
          <a:xfrm flipV="1">
            <a:off x="1285852" y="678637"/>
            <a:ext cx="2643206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8" idx="3"/>
            <a:endCxn id="16" idx="1"/>
          </p:cNvCxnSpPr>
          <p:nvPr/>
        </p:nvCxnSpPr>
        <p:spPr>
          <a:xfrm>
            <a:off x="1285852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8" idx="3"/>
            <a:endCxn id="12" idx="1"/>
          </p:cNvCxnSpPr>
          <p:nvPr/>
        </p:nvCxnSpPr>
        <p:spPr>
          <a:xfrm flipV="1">
            <a:off x="1285852" y="2607463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8" idx="3"/>
            <a:endCxn id="11" idx="1"/>
          </p:cNvCxnSpPr>
          <p:nvPr/>
        </p:nvCxnSpPr>
        <p:spPr>
          <a:xfrm flipV="1">
            <a:off x="1285852" y="1964521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8" idx="3"/>
            <a:endCxn id="10" idx="1"/>
          </p:cNvCxnSpPr>
          <p:nvPr/>
        </p:nvCxnSpPr>
        <p:spPr>
          <a:xfrm flipV="1">
            <a:off x="1285852" y="1321579"/>
            <a:ext cx="264320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8" idx="3"/>
            <a:endCxn id="9" idx="1"/>
          </p:cNvCxnSpPr>
          <p:nvPr/>
        </p:nvCxnSpPr>
        <p:spPr>
          <a:xfrm flipV="1">
            <a:off x="1285852" y="678637"/>
            <a:ext cx="2643206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7" idx="3"/>
            <a:endCxn id="16" idx="1"/>
          </p:cNvCxnSpPr>
          <p:nvPr/>
        </p:nvCxnSpPr>
        <p:spPr>
          <a:xfrm>
            <a:off x="1285852" y="2607463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7" idx="3"/>
            <a:endCxn id="13" idx="1"/>
          </p:cNvCxnSpPr>
          <p:nvPr/>
        </p:nvCxnSpPr>
        <p:spPr>
          <a:xfrm>
            <a:off x="1285852" y="2607463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3"/>
            <a:endCxn id="11" idx="1"/>
          </p:cNvCxnSpPr>
          <p:nvPr/>
        </p:nvCxnSpPr>
        <p:spPr>
          <a:xfrm flipV="1">
            <a:off x="1285852" y="1964521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7" idx="3"/>
            <a:endCxn id="10" idx="1"/>
          </p:cNvCxnSpPr>
          <p:nvPr/>
        </p:nvCxnSpPr>
        <p:spPr>
          <a:xfrm flipV="1">
            <a:off x="1285852" y="1321579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7" idx="3"/>
            <a:endCxn id="9" idx="1"/>
          </p:cNvCxnSpPr>
          <p:nvPr/>
        </p:nvCxnSpPr>
        <p:spPr>
          <a:xfrm flipV="1">
            <a:off x="1285852" y="678637"/>
            <a:ext cx="264320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6" idx="3"/>
            <a:endCxn id="16" idx="1"/>
          </p:cNvCxnSpPr>
          <p:nvPr/>
        </p:nvCxnSpPr>
        <p:spPr>
          <a:xfrm>
            <a:off x="1285852" y="1964521"/>
            <a:ext cx="264320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6" idx="3"/>
            <a:endCxn id="13" idx="1"/>
          </p:cNvCxnSpPr>
          <p:nvPr/>
        </p:nvCxnSpPr>
        <p:spPr>
          <a:xfrm>
            <a:off x="1285852" y="1964521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6" idx="3"/>
            <a:endCxn id="12" idx="1"/>
          </p:cNvCxnSpPr>
          <p:nvPr/>
        </p:nvCxnSpPr>
        <p:spPr>
          <a:xfrm>
            <a:off x="1285852" y="1964521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6" idx="3"/>
            <a:endCxn id="10" idx="1"/>
          </p:cNvCxnSpPr>
          <p:nvPr/>
        </p:nvCxnSpPr>
        <p:spPr>
          <a:xfrm flipV="1">
            <a:off x="1285852" y="1321579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6" idx="3"/>
            <a:endCxn id="9" idx="1"/>
          </p:cNvCxnSpPr>
          <p:nvPr/>
        </p:nvCxnSpPr>
        <p:spPr>
          <a:xfrm flipV="1">
            <a:off x="1285852" y="678637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5" idx="3"/>
            <a:endCxn id="16" idx="1"/>
          </p:cNvCxnSpPr>
          <p:nvPr/>
        </p:nvCxnSpPr>
        <p:spPr>
          <a:xfrm>
            <a:off x="1285852" y="1321579"/>
            <a:ext cx="2643206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5" idx="3"/>
            <a:endCxn id="13" idx="1"/>
          </p:cNvCxnSpPr>
          <p:nvPr/>
        </p:nvCxnSpPr>
        <p:spPr>
          <a:xfrm>
            <a:off x="1285852" y="1321579"/>
            <a:ext cx="264320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" idx="3"/>
            <a:endCxn id="12" idx="1"/>
          </p:cNvCxnSpPr>
          <p:nvPr/>
        </p:nvCxnSpPr>
        <p:spPr>
          <a:xfrm>
            <a:off x="1285852" y="1321579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5" idx="3"/>
            <a:endCxn id="11" idx="1"/>
          </p:cNvCxnSpPr>
          <p:nvPr/>
        </p:nvCxnSpPr>
        <p:spPr>
          <a:xfrm>
            <a:off x="1285852" y="1321579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5" idx="3"/>
            <a:endCxn id="9" idx="1"/>
          </p:cNvCxnSpPr>
          <p:nvPr/>
        </p:nvCxnSpPr>
        <p:spPr>
          <a:xfrm flipV="1">
            <a:off x="1285852" y="678637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" idx="3"/>
            <a:endCxn id="10" idx="1"/>
          </p:cNvCxnSpPr>
          <p:nvPr/>
        </p:nvCxnSpPr>
        <p:spPr>
          <a:xfrm>
            <a:off x="1285852" y="678637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4" idx="3"/>
            <a:endCxn id="11" idx="1"/>
          </p:cNvCxnSpPr>
          <p:nvPr/>
        </p:nvCxnSpPr>
        <p:spPr>
          <a:xfrm>
            <a:off x="1285852" y="678637"/>
            <a:ext cx="264320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4" idx="3"/>
            <a:endCxn id="12" idx="1"/>
          </p:cNvCxnSpPr>
          <p:nvPr/>
        </p:nvCxnSpPr>
        <p:spPr>
          <a:xfrm>
            <a:off x="1285852" y="678637"/>
            <a:ext cx="264320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4" idx="3"/>
            <a:endCxn id="13" idx="1"/>
          </p:cNvCxnSpPr>
          <p:nvPr/>
        </p:nvCxnSpPr>
        <p:spPr>
          <a:xfrm>
            <a:off x="1285852" y="678637"/>
            <a:ext cx="2643206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4" idx="3"/>
            <a:endCxn id="16" idx="1"/>
          </p:cNvCxnSpPr>
          <p:nvPr/>
        </p:nvCxnSpPr>
        <p:spPr>
          <a:xfrm>
            <a:off x="1285852" y="678637"/>
            <a:ext cx="2643206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" idx="3"/>
            <a:endCxn id="18" idx="1"/>
          </p:cNvCxnSpPr>
          <p:nvPr/>
        </p:nvCxnSpPr>
        <p:spPr>
          <a:xfrm>
            <a:off x="5286380" y="678637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10" idx="3"/>
            <a:endCxn id="19" idx="1"/>
          </p:cNvCxnSpPr>
          <p:nvPr/>
        </p:nvCxnSpPr>
        <p:spPr>
          <a:xfrm>
            <a:off x="5286380" y="1321579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11" idx="3"/>
            <a:endCxn id="20" idx="1"/>
          </p:cNvCxnSpPr>
          <p:nvPr/>
        </p:nvCxnSpPr>
        <p:spPr>
          <a:xfrm>
            <a:off x="5286380" y="1964521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12" idx="3"/>
            <a:endCxn id="21" idx="1"/>
          </p:cNvCxnSpPr>
          <p:nvPr/>
        </p:nvCxnSpPr>
        <p:spPr>
          <a:xfrm>
            <a:off x="5286380" y="2607463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13" idx="3"/>
            <a:endCxn id="22" idx="1"/>
          </p:cNvCxnSpPr>
          <p:nvPr/>
        </p:nvCxnSpPr>
        <p:spPr>
          <a:xfrm>
            <a:off x="5286380" y="3250405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16" idx="3"/>
            <a:endCxn id="23" idx="1"/>
          </p:cNvCxnSpPr>
          <p:nvPr/>
        </p:nvCxnSpPr>
        <p:spPr>
          <a:xfrm>
            <a:off x="5286380" y="3893347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16" idx="3"/>
            <a:endCxn id="22" idx="1"/>
          </p:cNvCxnSpPr>
          <p:nvPr/>
        </p:nvCxnSpPr>
        <p:spPr>
          <a:xfrm flipV="1">
            <a:off x="5286380" y="3250405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16" idx="3"/>
            <a:endCxn id="21" idx="1"/>
          </p:cNvCxnSpPr>
          <p:nvPr/>
        </p:nvCxnSpPr>
        <p:spPr>
          <a:xfrm flipV="1">
            <a:off x="5286380" y="2607463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16" idx="3"/>
            <a:endCxn id="20" idx="1"/>
          </p:cNvCxnSpPr>
          <p:nvPr/>
        </p:nvCxnSpPr>
        <p:spPr>
          <a:xfrm flipV="1">
            <a:off x="5286380" y="1964521"/>
            <a:ext cx="2500330" cy="1928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6" idx="3"/>
            <a:endCxn id="19" idx="1"/>
          </p:cNvCxnSpPr>
          <p:nvPr/>
        </p:nvCxnSpPr>
        <p:spPr>
          <a:xfrm flipV="1">
            <a:off x="5286380" y="1321579"/>
            <a:ext cx="2500330" cy="25717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stCxn id="16" idx="3"/>
            <a:endCxn id="18" idx="1"/>
          </p:cNvCxnSpPr>
          <p:nvPr/>
        </p:nvCxnSpPr>
        <p:spPr>
          <a:xfrm flipV="1">
            <a:off x="5286380" y="678637"/>
            <a:ext cx="2500330" cy="32147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9" idx="3"/>
            <a:endCxn id="19" idx="1"/>
          </p:cNvCxnSpPr>
          <p:nvPr/>
        </p:nvCxnSpPr>
        <p:spPr>
          <a:xfrm>
            <a:off x="5286380" y="678637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stCxn id="9" idx="3"/>
            <a:endCxn id="20" idx="1"/>
          </p:cNvCxnSpPr>
          <p:nvPr/>
        </p:nvCxnSpPr>
        <p:spPr>
          <a:xfrm>
            <a:off x="5286380" y="678637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9" idx="3"/>
            <a:endCxn id="21" idx="1"/>
          </p:cNvCxnSpPr>
          <p:nvPr/>
        </p:nvCxnSpPr>
        <p:spPr>
          <a:xfrm>
            <a:off x="5286380" y="678637"/>
            <a:ext cx="2500330" cy="1928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9" idx="3"/>
            <a:endCxn id="22" idx="1"/>
          </p:cNvCxnSpPr>
          <p:nvPr/>
        </p:nvCxnSpPr>
        <p:spPr>
          <a:xfrm>
            <a:off x="5286380" y="678637"/>
            <a:ext cx="2500330" cy="25717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9" idx="3"/>
            <a:endCxn id="23" idx="1"/>
          </p:cNvCxnSpPr>
          <p:nvPr/>
        </p:nvCxnSpPr>
        <p:spPr>
          <a:xfrm>
            <a:off x="5286380" y="678637"/>
            <a:ext cx="2500330" cy="32147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0" idx="3"/>
            <a:endCxn id="18" idx="1"/>
          </p:cNvCxnSpPr>
          <p:nvPr/>
        </p:nvCxnSpPr>
        <p:spPr>
          <a:xfrm flipV="1">
            <a:off x="5286380" y="678637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stCxn id="10" idx="3"/>
            <a:endCxn id="20" idx="1"/>
          </p:cNvCxnSpPr>
          <p:nvPr/>
        </p:nvCxnSpPr>
        <p:spPr>
          <a:xfrm>
            <a:off x="5286380" y="1321579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0" idx="3"/>
            <a:endCxn id="21" idx="1"/>
          </p:cNvCxnSpPr>
          <p:nvPr/>
        </p:nvCxnSpPr>
        <p:spPr>
          <a:xfrm>
            <a:off x="5286380" y="1321579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10" idx="3"/>
            <a:endCxn id="22" idx="1"/>
          </p:cNvCxnSpPr>
          <p:nvPr/>
        </p:nvCxnSpPr>
        <p:spPr>
          <a:xfrm>
            <a:off x="5286380" y="1321579"/>
            <a:ext cx="2500330" cy="1928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10" idx="3"/>
            <a:endCxn id="23" idx="1"/>
          </p:cNvCxnSpPr>
          <p:nvPr/>
        </p:nvCxnSpPr>
        <p:spPr>
          <a:xfrm>
            <a:off x="5286380" y="1321579"/>
            <a:ext cx="2500330" cy="25717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1" idx="3"/>
            <a:endCxn id="18" idx="1"/>
          </p:cNvCxnSpPr>
          <p:nvPr/>
        </p:nvCxnSpPr>
        <p:spPr>
          <a:xfrm flipV="1">
            <a:off x="5286380" y="678637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1" idx="3"/>
            <a:endCxn id="19" idx="1"/>
          </p:cNvCxnSpPr>
          <p:nvPr/>
        </p:nvCxnSpPr>
        <p:spPr>
          <a:xfrm flipV="1">
            <a:off x="5286380" y="1321579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1" idx="3"/>
            <a:endCxn id="21" idx="1"/>
          </p:cNvCxnSpPr>
          <p:nvPr/>
        </p:nvCxnSpPr>
        <p:spPr>
          <a:xfrm>
            <a:off x="5286380" y="1964521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" idx="3"/>
            <a:endCxn id="22" idx="1"/>
          </p:cNvCxnSpPr>
          <p:nvPr/>
        </p:nvCxnSpPr>
        <p:spPr>
          <a:xfrm>
            <a:off x="5286380" y="1964521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>
            <a:stCxn id="11" idx="3"/>
            <a:endCxn id="23" idx="1"/>
          </p:cNvCxnSpPr>
          <p:nvPr/>
        </p:nvCxnSpPr>
        <p:spPr>
          <a:xfrm>
            <a:off x="5286380" y="1964521"/>
            <a:ext cx="2500330" cy="1928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" idx="3"/>
            <a:endCxn id="18" idx="1"/>
          </p:cNvCxnSpPr>
          <p:nvPr/>
        </p:nvCxnSpPr>
        <p:spPr>
          <a:xfrm flipV="1">
            <a:off x="5286380" y="678637"/>
            <a:ext cx="2500330" cy="1928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stCxn id="12" idx="3"/>
            <a:endCxn id="19" idx="1"/>
          </p:cNvCxnSpPr>
          <p:nvPr/>
        </p:nvCxnSpPr>
        <p:spPr>
          <a:xfrm flipV="1">
            <a:off x="5286380" y="1321579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>
            <a:stCxn id="12" idx="3"/>
            <a:endCxn id="20" idx="1"/>
          </p:cNvCxnSpPr>
          <p:nvPr/>
        </p:nvCxnSpPr>
        <p:spPr>
          <a:xfrm flipV="1">
            <a:off x="5286380" y="1964521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stCxn id="12" idx="3"/>
            <a:endCxn id="22" idx="1"/>
          </p:cNvCxnSpPr>
          <p:nvPr/>
        </p:nvCxnSpPr>
        <p:spPr>
          <a:xfrm>
            <a:off x="5286380" y="2607463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>
            <a:stCxn id="12" idx="3"/>
            <a:endCxn id="23" idx="1"/>
          </p:cNvCxnSpPr>
          <p:nvPr/>
        </p:nvCxnSpPr>
        <p:spPr>
          <a:xfrm>
            <a:off x="5286380" y="2607463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>
            <a:stCxn id="13" idx="3"/>
            <a:endCxn id="18" idx="1"/>
          </p:cNvCxnSpPr>
          <p:nvPr/>
        </p:nvCxnSpPr>
        <p:spPr>
          <a:xfrm flipV="1">
            <a:off x="5286380" y="678637"/>
            <a:ext cx="2500330" cy="25717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>
            <a:stCxn id="13" idx="3"/>
            <a:endCxn id="19" idx="1"/>
          </p:cNvCxnSpPr>
          <p:nvPr/>
        </p:nvCxnSpPr>
        <p:spPr>
          <a:xfrm flipV="1">
            <a:off x="5286380" y="1321579"/>
            <a:ext cx="2500330" cy="1928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>
            <a:stCxn id="13" idx="3"/>
            <a:endCxn id="20" idx="1"/>
          </p:cNvCxnSpPr>
          <p:nvPr/>
        </p:nvCxnSpPr>
        <p:spPr>
          <a:xfrm flipV="1">
            <a:off x="5286380" y="1964521"/>
            <a:ext cx="2500330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>
            <a:stCxn id="13" idx="3"/>
            <a:endCxn id="21" idx="1"/>
          </p:cNvCxnSpPr>
          <p:nvPr/>
        </p:nvCxnSpPr>
        <p:spPr>
          <a:xfrm flipV="1">
            <a:off x="5286380" y="2607463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3" idx="3"/>
            <a:endCxn id="23" idx="1"/>
          </p:cNvCxnSpPr>
          <p:nvPr/>
        </p:nvCxnSpPr>
        <p:spPr>
          <a:xfrm>
            <a:off x="5286380" y="3250405"/>
            <a:ext cx="2500330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ZoneTexte 497"/>
          <p:cNvSpPr txBox="1"/>
          <p:nvPr/>
        </p:nvSpPr>
        <p:spPr>
          <a:xfrm>
            <a:off x="0" y="542926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New « </a:t>
            </a:r>
            <a:r>
              <a:rPr lang="fr-FR" sz="2800" b="1" dirty="0" smtClean="0"/>
              <a:t>massive</a:t>
            </a:r>
            <a:r>
              <a:rPr lang="fr-FR" sz="2800" dirty="0" smtClean="0"/>
              <a:t> </a:t>
            </a:r>
            <a:r>
              <a:rPr lang="fr-FR" sz="2800" b="1" dirty="0" err="1" smtClean="0"/>
              <a:t>voting</a:t>
            </a:r>
            <a:r>
              <a:rPr lang="fr-FR" sz="2800" dirty="0" smtClean="0"/>
              <a:t> » system design,</a:t>
            </a:r>
          </a:p>
          <a:p>
            <a:pPr algn="ctr"/>
            <a:r>
              <a:rPr lang="fr-FR" sz="2800" dirty="0" err="1" smtClean="0"/>
              <a:t>making</a:t>
            </a:r>
            <a:r>
              <a:rPr lang="fr-FR" sz="2800" dirty="0" smtClean="0"/>
              <a:t> use of all population do </a:t>
            </a:r>
            <a:r>
              <a:rPr lang="fr-FR" sz="2800" dirty="0" err="1" smtClean="0"/>
              <a:t>discriminate</a:t>
            </a:r>
            <a:r>
              <a:rPr lang="fr-FR" sz="2800" dirty="0" smtClean="0"/>
              <a:t> « </a:t>
            </a:r>
            <a:r>
              <a:rPr lang="fr-FR" sz="2800" dirty="0" err="1" smtClean="0"/>
              <a:t>healthy</a:t>
            </a:r>
            <a:r>
              <a:rPr lang="fr-FR" sz="2800" dirty="0" smtClean="0"/>
              <a:t> » components </a:t>
            </a:r>
            <a:r>
              <a:rPr lang="fr-FR" sz="2800" dirty="0" err="1" smtClean="0"/>
              <a:t>from</a:t>
            </a:r>
            <a:r>
              <a:rPr lang="fr-FR" sz="2800" dirty="0" smtClean="0"/>
              <a:t> « </a:t>
            </a:r>
            <a:r>
              <a:rPr lang="fr-FR" sz="2800" dirty="0" err="1" smtClean="0"/>
              <a:t>faulty</a:t>
            </a:r>
            <a:r>
              <a:rPr lang="fr-FR" sz="2800" dirty="0" smtClean="0"/>
              <a:t> » </a:t>
            </a:r>
            <a:r>
              <a:rPr lang="fr-FR" sz="2800" dirty="0" err="1" smtClean="0"/>
              <a:t>ones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499" name="Flèche vers le bas 498"/>
          <p:cNvSpPr/>
          <p:nvPr/>
        </p:nvSpPr>
        <p:spPr>
          <a:xfrm>
            <a:off x="3786182" y="4714884"/>
            <a:ext cx="171451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Organigramme : Processus 499"/>
          <p:cNvSpPr/>
          <p:nvPr/>
        </p:nvSpPr>
        <p:spPr>
          <a:xfrm>
            <a:off x="3714744" y="214290"/>
            <a:ext cx="5000660" cy="44291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ZoneTexte 500"/>
          <p:cNvSpPr txBox="1"/>
          <p:nvPr/>
        </p:nvSpPr>
        <p:spPr>
          <a:xfrm>
            <a:off x="3714744" y="414338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TOTAL POPULATION</a:t>
            </a:r>
            <a:endParaRPr lang="fr-FR" sz="2800" dirty="0"/>
          </a:p>
        </p:txBody>
      </p:sp>
      <p:cxnSp>
        <p:nvCxnSpPr>
          <p:cNvPr id="98" name="Connecteur droit avec flèche 97"/>
          <p:cNvCxnSpPr>
            <a:stCxn id="4" idx="3"/>
            <a:endCxn id="19" idx="1"/>
          </p:cNvCxnSpPr>
          <p:nvPr/>
        </p:nvCxnSpPr>
        <p:spPr>
          <a:xfrm>
            <a:off x="1285852" y="678637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4" idx="3"/>
            <a:endCxn id="20" idx="1"/>
          </p:cNvCxnSpPr>
          <p:nvPr/>
        </p:nvCxnSpPr>
        <p:spPr>
          <a:xfrm>
            <a:off x="1285852" y="678637"/>
            <a:ext cx="650085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4" idx="3"/>
            <a:endCxn id="21" idx="1"/>
          </p:cNvCxnSpPr>
          <p:nvPr/>
        </p:nvCxnSpPr>
        <p:spPr>
          <a:xfrm>
            <a:off x="1285852" y="678637"/>
            <a:ext cx="6500858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4" idx="3"/>
            <a:endCxn id="22" idx="1"/>
          </p:cNvCxnSpPr>
          <p:nvPr/>
        </p:nvCxnSpPr>
        <p:spPr>
          <a:xfrm>
            <a:off x="1285852" y="678637"/>
            <a:ext cx="6500858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4" idx="3"/>
            <a:endCxn id="23" idx="1"/>
          </p:cNvCxnSpPr>
          <p:nvPr/>
        </p:nvCxnSpPr>
        <p:spPr>
          <a:xfrm>
            <a:off x="1285852" y="678637"/>
            <a:ext cx="6500858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5" idx="3"/>
            <a:endCxn id="18" idx="1"/>
          </p:cNvCxnSpPr>
          <p:nvPr/>
        </p:nvCxnSpPr>
        <p:spPr>
          <a:xfrm flipV="1">
            <a:off x="1285852" y="678637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5" idx="3"/>
            <a:endCxn id="20" idx="1"/>
          </p:cNvCxnSpPr>
          <p:nvPr/>
        </p:nvCxnSpPr>
        <p:spPr>
          <a:xfrm>
            <a:off x="1285852" y="1321579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5" idx="3"/>
            <a:endCxn id="21" idx="1"/>
          </p:cNvCxnSpPr>
          <p:nvPr/>
        </p:nvCxnSpPr>
        <p:spPr>
          <a:xfrm>
            <a:off x="1285852" y="1321579"/>
            <a:ext cx="650085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5" idx="3"/>
            <a:endCxn id="22" idx="1"/>
          </p:cNvCxnSpPr>
          <p:nvPr/>
        </p:nvCxnSpPr>
        <p:spPr>
          <a:xfrm>
            <a:off x="1285852" y="1321579"/>
            <a:ext cx="6500858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>
            <a:stCxn id="5" idx="3"/>
            <a:endCxn id="23" idx="1"/>
          </p:cNvCxnSpPr>
          <p:nvPr/>
        </p:nvCxnSpPr>
        <p:spPr>
          <a:xfrm>
            <a:off x="1285852" y="1321579"/>
            <a:ext cx="6500858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6" idx="3"/>
            <a:endCxn id="18" idx="1"/>
          </p:cNvCxnSpPr>
          <p:nvPr/>
        </p:nvCxnSpPr>
        <p:spPr>
          <a:xfrm flipV="1">
            <a:off x="1285852" y="678637"/>
            <a:ext cx="650085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6" idx="3"/>
            <a:endCxn id="19" idx="1"/>
          </p:cNvCxnSpPr>
          <p:nvPr/>
        </p:nvCxnSpPr>
        <p:spPr>
          <a:xfrm flipV="1">
            <a:off x="1285852" y="1321579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stCxn id="6" idx="3"/>
            <a:endCxn id="20" idx="1"/>
          </p:cNvCxnSpPr>
          <p:nvPr/>
        </p:nvCxnSpPr>
        <p:spPr>
          <a:xfrm>
            <a:off x="1285852" y="1964521"/>
            <a:ext cx="65008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6" idx="3"/>
            <a:endCxn id="21" idx="1"/>
          </p:cNvCxnSpPr>
          <p:nvPr/>
        </p:nvCxnSpPr>
        <p:spPr>
          <a:xfrm>
            <a:off x="1285852" y="1964521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6" idx="3"/>
            <a:endCxn id="22" idx="1"/>
          </p:cNvCxnSpPr>
          <p:nvPr/>
        </p:nvCxnSpPr>
        <p:spPr>
          <a:xfrm>
            <a:off x="1285852" y="1964521"/>
            <a:ext cx="650085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>
            <a:stCxn id="6" idx="3"/>
            <a:endCxn id="23" idx="1"/>
          </p:cNvCxnSpPr>
          <p:nvPr/>
        </p:nvCxnSpPr>
        <p:spPr>
          <a:xfrm>
            <a:off x="1285852" y="1964521"/>
            <a:ext cx="6500858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7" idx="3"/>
            <a:endCxn id="18" idx="1"/>
          </p:cNvCxnSpPr>
          <p:nvPr/>
        </p:nvCxnSpPr>
        <p:spPr>
          <a:xfrm flipV="1">
            <a:off x="1285852" y="678637"/>
            <a:ext cx="6500858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7" idx="3"/>
            <a:endCxn id="19" idx="1"/>
          </p:cNvCxnSpPr>
          <p:nvPr/>
        </p:nvCxnSpPr>
        <p:spPr>
          <a:xfrm flipV="1">
            <a:off x="1285852" y="1321579"/>
            <a:ext cx="650085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7" idx="3"/>
            <a:endCxn id="20" idx="1"/>
          </p:cNvCxnSpPr>
          <p:nvPr/>
        </p:nvCxnSpPr>
        <p:spPr>
          <a:xfrm flipV="1">
            <a:off x="1285852" y="1964521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>
            <a:stCxn id="7" idx="3"/>
            <a:endCxn id="21" idx="1"/>
          </p:cNvCxnSpPr>
          <p:nvPr/>
        </p:nvCxnSpPr>
        <p:spPr>
          <a:xfrm>
            <a:off x="1285852" y="2607463"/>
            <a:ext cx="65008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>
            <a:stCxn id="7" idx="3"/>
            <a:endCxn id="22" idx="1"/>
          </p:cNvCxnSpPr>
          <p:nvPr/>
        </p:nvCxnSpPr>
        <p:spPr>
          <a:xfrm>
            <a:off x="1285852" y="2607463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Connecteur droit avec flèche 179"/>
          <p:cNvCxnSpPr>
            <a:stCxn id="8" idx="3"/>
            <a:endCxn id="23" idx="1"/>
          </p:cNvCxnSpPr>
          <p:nvPr/>
        </p:nvCxnSpPr>
        <p:spPr>
          <a:xfrm>
            <a:off x="1285852" y="3250405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Connecteur droit avec flèche 181"/>
          <p:cNvCxnSpPr>
            <a:stCxn id="14" idx="3"/>
            <a:endCxn id="18" idx="1"/>
          </p:cNvCxnSpPr>
          <p:nvPr/>
        </p:nvCxnSpPr>
        <p:spPr>
          <a:xfrm flipV="1">
            <a:off x="1285852" y="678637"/>
            <a:ext cx="6500858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>
            <a:stCxn id="14" idx="3"/>
            <a:endCxn id="19" idx="1"/>
          </p:cNvCxnSpPr>
          <p:nvPr/>
        </p:nvCxnSpPr>
        <p:spPr>
          <a:xfrm flipV="1">
            <a:off x="1285852" y="1321579"/>
            <a:ext cx="6500858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4" idx="3"/>
            <a:endCxn id="20" idx="1"/>
          </p:cNvCxnSpPr>
          <p:nvPr/>
        </p:nvCxnSpPr>
        <p:spPr>
          <a:xfrm flipV="1">
            <a:off x="1285852" y="1964521"/>
            <a:ext cx="6500858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>
            <a:stCxn id="14" idx="3"/>
            <a:endCxn id="21" idx="1"/>
          </p:cNvCxnSpPr>
          <p:nvPr/>
        </p:nvCxnSpPr>
        <p:spPr>
          <a:xfrm flipV="1">
            <a:off x="1285852" y="2607463"/>
            <a:ext cx="650085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>
            <a:stCxn id="14" idx="3"/>
            <a:endCxn id="22" idx="1"/>
          </p:cNvCxnSpPr>
          <p:nvPr/>
        </p:nvCxnSpPr>
        <p:spPr>
          <a:xfrm flipV="1">
            <a:off x="1285852" y="3250405"/>
            <a:ext cx="65008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4" idx="3"/>
            <a:endCxn id="23" idx="1"/>
          </p:cNvCxnSpPr>
          <p:nvPr/>
        </p:nvCxnSpPr>
        <p:spPr>
          <a:xfrm>
            <a:off x="1285852" y="3893347"/>
            <a:ext cx="65008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>
            <a:stCxn id="4" idx="3"/>
            <a:endCxn id="18" idx="1"/>
          </p:cNvCxnSpPr>
          <p:nvPr/>
        </p:nvCxnSpPr>
        <p:spPr>
          <a:xfrm>
            <a:off x="1285852" y="678637"/>
            <a:ext cx="65008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5" idx="3"/>
            <a:endCxn id="19" idx="1"/>
          </p:cNvCxnSpPr>
          <p:nvPr/>
        </p:nvCxnSpPr>
        <p:spPr>
          <a:xfrm>
            <a:off x="1285852" y="1321579"/>
            <a:ext cx="65008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3929058" y="1071546"/>
            <a:ext cx="135732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(hw2,sw1)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929058" y="428604"/>
            <a:ext cx="1357322" cy="5000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(hw1,sw1)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1714488"/>
            <a:ext cx="1357322" cy="5000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(hw1,sw2)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929058" y="2357430"/>
            <a:ext cx="1357322" cy="5000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(hw2,sw2)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929058" y="3000372"/>
            <a:ext cx="1357322" cy="5000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(hw1,sw3)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929058" y="3643314"/>
            <a:ext cx="1357322" cy="50006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(hw2,sw3)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4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5572140"/>
            <a:ext cx="8715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Never </a:t>
            </a:r>
            <a:r>
              <a:rPr lang="fr-FR" sz="3200" dirty="0" err="1" smtClean="0"/>
              <a:t>definitively</a:t>
            </a:r>
            <a:r>
              <a:rPr lang="fr-FR" sz="3200" dirty="0" smtClean="0"/>
              <a:t> kick out </a:t>
            </a:r>
            <a:r>
              <a:rPr lang="fr-FR" sz="3200" dirty="0" err="1" smtClean="0"/>
              <a:t>faulty</a:t>
            </a:r>
            <a:r>
              <a:rPr lang="fr-FR" sz="3200" dirty="0" smtClean="0"/>
              <a:t> components </a:t>
            </a:r>
            <a:r>
              <a:rPr lang="fr-FR" sz="3200" dirty="0" err="1" smtClean="0"/>
              <a:t>because</a:t>
            </a:r>
            <a:r>
              <a:rPr lang="fr-FR" sz="3200" dirty="0" smtClean="0"/>
              <a:t> </a:t>
            </a:r>
            <a:r>
              <a:rPr lang="fr-FR" sz="3200" dirty="0" err="1" smtClean="0"/>
              <a:t>they</a:t>
            </a:r>
            <a:r>
              <a:rPr lang="fr-FR" sz="3200" dirty="0" smtClean="0"/>
              <a:t> </a:t>
            </a:r>
            <a:r>
              <a:rPr lang="fr-FR" sz="3200" dirty="0" err="1" smtClean="0"/>
              <a:t>can</a:t>
            </a:r>
            <a:r>
              <a:rPr lang="fr-FR" sz="3200" dirty="0" smtClean="0"/>
              <a:t> </a:t>
            </a:r>
            <a:r>
              <a:rPr lang="fr-FR" sz="3200" dirty="0" err="1" smtClean="0"/>
              <a:t>recover</a:t>
            </a:r>
            <a:r>
              <a:rPr lang="fr-FR" sz="3200" dirty="0" smtClean="0"/>
              <a:t> </a:t>
            </a:r>
            <a:r>
              <a:rPr lang="fr-FR" sz="3200" dirty="0" err="1" smtClean="0"/>
              <a:t>from</a:t>
            </a:r>
            <a:r>
              <a:rPr lang="fr-FR" sz="3200" dirty="0" smtClean="0"/>
              <a:t> </a:t>
            </a:r>
            <a:r>
              <a:rPr lang="fr-FR" sz="3200" dirty="0" err="1" smtClean="0"/>
              <a:t>failures</a:t>
            </a:r>
            <a:endParaRPr lang="fr-FR" sz="3200" dirty="0"/>
          </a:p>
        </p:txBody>
      </p:sp>
      <p:pic>
        <p:nvPicPr>
          <p:cNvPr id="3078" name="Picture 6" descr="C:\Users\jean\Dropbox\M2_ISTR_PROJET\vulgarisation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9069"/>
            <a:ext cx="4176407" cy="2832741"/>
          </a:xfrm>
          <a:prstGeom prst="rect">
            <a:avLst/>
          </a:prstGeom>
          <a:noFill/>
        </p:spPr>
      </p:pic>
      <p:sp>
        <p:nvSpPr>
          <p:cNvPr id="10" name="Flèche vers le bas 9"/>
          <p:cNvSpPr/>
          <p:nvPr/>
        </p:nvSpPr>
        <p:spPr>
          <a:xfrm>
            <a:off x="3786182" y="4643446"/>
            <a:ext cx="171451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4" descr="C:\Users\jean\Dropbox\M2_ISTR_PROJET\vulgarisation\Forgiveness-1.png"/>
          <p:cNvPicPr>
            <a:picLocks noChangeAspect="1" noChangeArrowheads="1"/>
          </p:cNvPicPr>
          <p:nvPr/>
        </p:nvPicPr>
        <p:blipFill>
          <a:blip r:embed="rId3"/>
          <a:srcRect l="12069" r="12069"/>
          <a:stretch>
            <a:fillRect/>
          </a:stretch>
        </p:blipFill>
        <p:spPr bwMode="auto">
          <a:xfrm>
            <a:off x="5357818" y="214290"/>
            <a:ext cx="3468438" cy="3929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>
            <a:off x="3786182" y="4643446"/>
            <a:ext cx="171451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4282" y="5643578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Keep</a:t>
            </a:r>
            <a:r>
              <a:rPr lang="fr-FR" sz="3200" dirty="0" smtClean="0"/>
              <a:t> components </a:t>
            </a:r>
            <a:r>
              <a:rPr lang="fr-FR" sz="3200" dirty="0" err="1" smtClean="0"/>
              <a:t>history</a:t>
            </a:r>
            <a:r>
              <a:rPr lang="fr-FR" sz="3200" dirty="0" smtClean="0"/>
              <a:t>.</a:t>
            </a:r>
            <a:endParaRPr lang="fr-FR" sz="3200" dirty="0"/>
          </a:p>
        </p:txBody>
      </p:sp>
      <p:pic>
        <p:nvPicPr>
          <p:cNvPr id="4100" name="Picture 4" descr="C:\Users\jean\Dropbox\M2_ISTR_PROJET\vulgarisation\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57166"/>
            <a:ext cx="3929090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ean\Dropbox\M2_ISTR_PROJET\vulgarisation\b2cb2ca1cf33edd9474bdfe5f5e228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3571900" cy="3765324"/>
          </a:xfrm>
          <a:prstGeom prst="rect">
            <a:avLst/>
          </a:prstGeom>
          <a:noFill/>
        </p:spPr>
      </p:pic>
      <p:pic>
        <p:nvPicPr>
          <p:cNvPr id="6147" name="Picture 3" descr="C:\Users\jean\Dropbox\M2_ISTR_PROJET\vulgarisation\871340796e4b5f5cf447bdd7a068304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2968" y="228602"/>
            <a:ext cx="4476750" cy="3486150"/>
          </a:xfrm>
          <a:prstGeom prst="rect">
            <a:avLst/>
          </a:prstGeom>
          <a:noFill/>
        </p:spPr>
      </p:pic>
      <p:sp>
        <p:nvSpPr>
          <p:cNvPr id="7" name="Flèche vers le bas 6"/>
          <p:cNvSpPr/>
          <p:nvPr/>
        </p:nvSpPr>
        <p:spPr>
          <a:xfrm>
            <a:off x="3786182" y="4643446"/>
            <a:ext cx="171451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4282" y="5643578"/>
            <a:ext cx="8715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Slow trust </a:t>
            </a:r>
            <a:r>
              <a:rPr lang="fr-FR" sz="3200" dirty="0" err="1" smtClean="0"/>
              <a:t>increase</a:t>
            </a:r>
            <a:r>
              <a:rPr lang="fr-FR" sz="3200" dirty="0" smtClean="0"/>
              <a:t>, </a:t>
            </a:r>
            <a:r>
              <a:rPr lang="fr-FR" sz="3200" dirty="0" err="1" smtClean="0"/>
              <a:t>fast</a:t>
            </a:r>
            <a:r>
              <a:rPr lang="fr-FR" sz="3200" dirty="0" smtClean="0"/>
              <a:t> trust </a:t>
            </a:r>
            <a:r>
              <a:rPr lang="fr-FR" sz="3200" dirty="0" err="1" smtClean="0"/>
              <a:t>decrease</a:t>
            </a:r>
            <a:r>
              <a:rPr lang="fr-FR" sz="3200" dirty="0" smtClean="0"/>
              <a:t>.</a:t>
            </a:r>
          </a:p>
          <a:p>
            <a:pPr algn="ctr"/>
            <a:r>
              <a:rPr lang="fr-FR" sz="3200" dirty="0" smtClean="0"/>
              <a:t>Trust </a:t>
            </a:r>
            <a:r>
              <a:rPr lang="fr-FR" sz="3200" dirty="0" err="1" smtClean="0"/>
              <a:t>lost</a:t>
            </a:r>
            <a:r>
              <a:rPr lang="fr-FR" sz="3200" dirty="0" smtClean="0"/>
              <a:t> </a:t>
            </a:r>
            <a:r>
              <a:rPr lang="fr-FR" sz="3200" dirty="0" err="1" smtClean="0"/>
              <a:t>implies</a:t>
            </a:r>
            <a:r>
              <a:rPr lang="fr-FR" sz="3200" dirty="0" smtClean="0"/>
              <a:t> maximum/cap value </a:t>
            </a:r>
            <a:r>
              <a:rPr lang="fr-FR" sz="3200" dirty="0" err="1" smtClean="0"/>
              <a:t>decrease</a:t>
            </a:r>
            <a:r>
              <a:rPr lang="fr-FR" sz="3200" dirty="0" smtClean="0"/>
              <a:t>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345</Words>
  <Application>Microsoft Office PowerPoint</Application>
  <PresentationFormat>Affichage à l'écran (4:3)</PresentationFormat>
  <Paragraphs>74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Ideas and propositions to improve « mass voting system » design</vt:lpstr>
      <vt:lpstr>Why do we need improves ?</vt:lpstr>
      <vt:lpstr>Diapositive 3</vt:lpstr>
      <vt:lpstr>Functional safety</vt:lpstr>
      <vt:lpstr>Diapositive 5</vt:lpstr>
      <vt:lpstr>Diapositive 6</vt:lpstr>
      <vt:lpstr>Diapositive 7</vt:lpstr>
      <vt:lpstr>Diapositive 8</vt:lpstr>
      <vt:lpstr>Diapositive 9</vt:lpstr>
      <vt:lpstr>Anomaly detection ?</vt:lpstr>
      <vt:lpstr>Diapositive 11</vt:lpstr>
      <vt:lpstr>Trust balancing processus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Windows User</dc:creator>
  <cp:lastModifiedBy>Windows User</cp:lastModifiedBy>
  <cp:revision>158</cp:revision>
  <dcterms:created xsi:type="dcterms:W3CDTF">2016-10-25T17:20:34Z</dcterms:created>
  <dcterms:modified xsi:type="dcterms:W3CDTF">2016-11-17T17:38:04Z</dcterms:modified>
</cp:coreProperties>
</file>