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01" r:id="rId2"/>
    <p:sldId id="504" r:id="rId3"/>
    <p:sldId id="50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6" autoAdjust="0"/>
    <p:restoredTop sz="97872" autoAdjust="0"/>
  </p:normalViewPr>
  <p:slideViewPr>
    <p:cSldViewPr snapToGrid="0" snapToObjects="1">
      <p:cViewPr varScale="1">
        <p:scale>
          <a:sx n="114" d="100"/>
          <a:sy n="114" d="100"/>
        </p:scale>
        <p:origin x="13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Avenir Book"/>
                <a:cs typeface="Avenir Book"/>
              </a:rPr>
              <a:t>Introduction to SAFE Toolbox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971800" y="0"/>
            <a:ext cx="38846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>
                <a:latin typeface="Avenir Book"/>
                <a:cs typeface="Avenir Book"/>
              </a:rPr>
              <a:t>http://</a:t>
            </a:r>
            <a:r>
              <a:rPr lang="en-US" dirty="0" err="1">
                <a:latin typeface="Avenir Book"/>
                <a:cs typeface="Avenir Book"/>
              </a:rPr>
              <a:t>bristol.ac.uk</a:t>
            </a:r>
            <a:r>
              <a:rPr lang="en-US" dirty="0">
                <a:latin typeface="Avenir Book"/>
                <a:cs typeface="Avenir Book"/>
              </a:rPr>
              <a:t>/</a:t>
            </a:r>
            <a:r>
              <a:rPr lang="en-US" dirty="0" err="1">
                <a:latin typeface="Avenir Book"/>
                <a:cs typeface="Avenir Book"/>
              </a:rPr>
              <a:t>cabot</a:t>
            </a:r>
            <a:r>
              <a:rPr lang="en-US" dirty="0">
                <a:latin typeface="Avenir Book"/>
                <a:cs typeface="Avenir Book"/>
              </a:rPr>
              <a:t>/resources/safe-toolbox/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>
                <a:latin typeface="Avenir Book"/>
                <a:cs typeface="Avenir Book"/>
              </a:rPr>
              <a:t>University of Bristol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D59C1-0E88-5A42-B0E7-5D9CDAAB9EB3}" type="slidenum">
              <a:rPr lang="en-US" smtClean="0">
                <a:latin typeface="Avenir Book"/>
                <a:cs typeface="Avenir Book"/>
              </a:rPr>
              <a:pPr/>
              <a:t>‹#›</a:t>
            </a:fld>
            <a:endParaRPr lang="en-US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6563761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58668-EE83-BA49-A233-A10C97E4754B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5C22-4717-B74F-95ED-72E46ABA3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systematic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121F-40B1-094B-85D0-219408D58D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4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%5C%5CUsers%5Cfreelance%5CDesktop%5CUoB_PowerpointSlides_v3-1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%5C%5CUsers%5Cfreelance%5CDesktop%5CUoB_PowerpointSlides_v3-1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%5C%5CUsers%5Cfreelance%5CDesktop%5CUoB_PowerpointSlides_v3-1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%5C%5CUsers%5Cfreelance%5CDesktop%5CUoB_PowerpointSlides_v3-1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9400" y="6364816"/>
            <a:ext cx="78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defRPr>
            </a:lvl1pPr>
          </a:lstStyle>
          <a:p>
            <a:fld id="{CCDBDD61-31E5-BD4D-BA56-A94E3B828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1" name="Picture 6" descr="Macintosh HD:Users:freelance:Desktop:UoB_PowerpointSlides_v3-1.jpg"/>
          <p:cNvPicPr>
            <a:picLocks noChangeAspect="1" noChangeArrowheads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4779" r="73715" b="85641"/>
          <a:stretch>
            <a:fillRect/>
          </a:stretch>
        </p:blipFill>
        <p:spPr bwMode="auto">
          <a:xfrm>
            <a:off x="88900" y="6345237"/>
            <a:ext cx="1279253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457200" y="1574800"/>
            <a:ext cx="8229600" cy="45466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3467" y="6364288"/>
            <a:ext cx="5613400" cy="37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defRPr>
            </a:lvl1pPr>
          </a:lstStyle>
          <a:p>
            <a:r>
              <a:rPr lang="en-US"/>
              <a:t>INTRODUCTION TO SAFE TOOLBOX – Bristol 27 NOV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3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9400" y="6364816"/>
            <a:ext cx="78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defRPr>
            </a:lvl1pPr>
          </a:lstStyle>
          <a:p>
            <a:fld id="{CCDBDD61-31E5-BD4D-BA56-A94E3B828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1" name="Picture 6" descr="Macintosh HD:Users:freelance:Desktop:UoB_PowerpointSlides_v3-1.jpg"/>
          <p:cNvPicPr>
            <a:picLocks noChangeAspect="1" noChangeArrowheads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4779" r="73715" b="85641"/>
          <a:stretch>
            <a:fillRect/>
          </a:stretch>
        </p:blipFill>
        <p:spPr bwMode="auto">
          <a:xfrm>
            <a:off x="457200" y="6345237"/>
            <a:ext cx="1279253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457200" y="1574800"/>
            <a:ext cx="4025900" cy="45466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3467" y="6364288"/>
            <a:ext cx="5613400" cy="37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defRPr>
            </a:lvl1pPr>
          </a:lstStyle>
          <a:p>
            <a:r>
              <a:rPr lang="en-US"/>
              <a:t>INTRODUCTION TO SAFE TOOLBOX – Bristol 27 NOV 2014</a:t>
            </a:r>
            <a:endParaRPr lang="en-US" dirty="0"/>
          </a:p>
        </p:txBody>
      </p:sp>
      <p:sp>
        <p:nvSpPr>
          <p:cNvPr id="7" name="Content Placeholder 15"/>
          <p:cNvSpPr>
            <a:spLocks noGrp="1"/>
          </p:cNvSpPr>
          <p:nvPr>
            <p:ph sz="quarter" idx="14"/>
          </p:nvPr>
        </p:nvSpPr>
        <p:spPr>
          <a:xfrm>
            <a:off x="4660900" y="1574800"/>
            <a:ext cx="4025900" cy="45466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447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9400" y="6364816"/>
            <a:ext cx="78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defRPr>
            </a:lvl1pPr>
          </a:lstStyle>
          <a:p>
            <a:fld id="{CCDBDD61-31E5-BD4D-BA56-A94E3B828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3467" y="6364288"/>
            <a:ext cx="5613400" cy="37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defRPr>
            </a:lvl1pPr>
          </a:lstStyle>
          <a:p>
            <a:r>
              <a:rPr lang="en-US"/>
              <a:t>INTRODUCTION TO SAFE TOOLBOX – Bristol 27 NOV 2014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59637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7" name="Picture 6" descr="Macintosh HD:Users:freelance:Desktop:UoB_PowerpointSlides_v3-1.jpg"/>
          <p:cNvPicPr>
            <a:picLocks noChangeAspect="1" noChangeArrowheads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4779" r="73715" b="85641"/>
          <a:stretch>
            <a:fillRect/>
          </a:stretch>
        </p:blipFill>
        <p:spPr bwMode="auto">
          <a:xfrm>
            <a:off x="457200" y="6345237"/>
            <a:ext cx="1279253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5"/>
          <p:cNvSpPr>
            <a:spLocks noGrp="1"/>
          </p:cNvSpPr>
          <p:nvPr>
            <p:ph sz="quarter" idx="13"/>
          </p:nvPr>
        </p:nvSpPr>
        <p:spPr>
          <a:xfrm>
            <a:off x="457200" y="4457700"/>
            <a:ext cx="8229600" cy="16637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81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9400" y="6364816"/>
            <a:ext cx="78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defRPr>
            </a:lvl1pPr>
          </a:lstStyle>
          <a:p>
            <a:fld id="{CCDBDD61-31E5-BD4D-BA56-A94E3B828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3467" y="6364288"/>
            <a:ext cx="5613400" cy="37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defRPr>
            </a:lvl1pPr>
          </a:lstStyle>
          <a:p>
            <a:r>
              <a:rPr lang="en-US"/>
              <a:t>INTRODUCTION TO SAFE TOOLBOX – Bristol 27 NOV 2014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3" name="Picture 6" descr="Macintosh HD:Users:freelance:Desktop:UoB_PowerpointSlides_v3-1.jpg"/>
          <p:cNvPicPr>
            <a:picLocks noChangeAspect="1" noChangeArrowheads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4779" r="73715" b="85641"/>
          <a:stretch>
            <a:fillRect/>
          </a:stretch>
        </p:blipFill>
        <p:spPr bwMode="auto">
          <a:xfrm>
            <a:off x="457200" y="6345237"/>
            <a:ext cx="1279253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4229100" y="4114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505200" y="4114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15"/>
          <p:cNvSpPr>
            <a:spLocks noGrp="1"/>
          </p:cNvSpPr>
          <p:nvPr>
            <p:ph sz="quarter" idx="13"/>
          </p:nvPr>
        </p:nvSpPr>
        <p:spPr>
          <a:xfrm>
            <a:off x="457200" y="1574800"/>
            <a:ext cx="8229600" cy="45466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896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3467" y="6364288"/>
            <a:ext cx="5613400" cy="37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venir Medium"/>
                <a:cs typeface="Avenir Medium"/>
              </a:defRPr>
            </a:lvl1pPr>
          </a:lstStyle>
          <a:p>
            <a:r>
              <a:rPr lang="en-US"/>
              <a:t>INTRODUCTION TO SAFE TOOLBOX – Bristol 27 NOV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9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1" r:id="rId3"/>
    <p:sldLayoutId id="214748365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Avenir Medium"/>
          <a:ea typeface="+mj-ea"/>
          <a:cs typeface="Avenir Mediu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venir Medium"/>
          <a:ea typeface="+mn-ea"/>
          <a:cs typeface="Avenir Medium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Avenir Medium"/>
          <a:ea typeface="+mn-ea"/>
          <a:cs typeface="Avenir Medium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venir Medium"/>
          <a:ea typeface="+mn-ea"/>
          <a:cs typeface="Avenir Medium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venir Medium"/>
          <a:ea typeface="+mn-ea"/>
          <a:cs typeface="Avenir Medium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venir Medium"/>
          <a:ea typeface="+mn-ea"/>
          <a:cs typeface="Avenir Medium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The HYMOD model</a:t>
            </a:r>
          </a:p>
        </p:txBody>
      </p:sp>
      <p:graphicFrame>
        <p:nvGraphicFramePr>
          <p:cNvPr id="64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94125"/>
              </p:ext>
            </p:extLst>
          </p:nvPr>
        </p:nvGraphicFramePr>
        <p:xfrm>
          <a:off x="2243372" y="3221605"/>
          <a:ext cx="6116893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0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013">
                <a:tc>
                  <a:txBody>
                    <a:bodyPr/>
                    <a:lstStyle/>
                    <a:p>
                      <a:endParaRPr lang="en-GB" sz="1400" b="0" dirty="0"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0" dirty="0"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bg1"/>
                          </a:solidFill>
                          <a:latin typeface="Avenir Book"/>
                          <a:cs typeface="Avenir Book"/>
                        </a:rPr>
                        <a:t>meaning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bg1"/>
                          </a:solidFill>
                          <a:latin typeface="Avenir Book"/>
                          <a:cs typeface="Avenir Book"/>
                        </a:rPr>
                        <a:t>min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bg1"/>
                          </a:solidFill>
                          <a:latin typeface="Avenir Book"/>
                          <a:cs typeface="Avenir Book"/>
                        </a:rPr>
                        <a:t>max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13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3366FF"/>
                          </a:solidFill>
                          <a:latin typeface="Avenir Book"/>
                          <a:cs typeface="Avenir Book"/>
                        </a:rPr>
                        <a:t>SM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maximum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soil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moisture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 (mm)</a:t>
                      </a:r>
                      <a:endParaRPr lang="en-GB" sz="1400" b="0" dirty="0">
                        <a:latin typeface="Avenir Book"/>
                        <a:cs typeface="Avenir Book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400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13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3366FF"/>
                          </a:solidFill>
                          <a:latin typeface="Avenir Book"/>
                          <a:cs typeface="Avenir Book"/>
                        </a:rPr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exponent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 in the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soil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moisture</a:t>
                      </a:r>
                      <a:r>
                        <a:rPr kumimoji="0" lang="it-IT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 routine (-)</a:t>
                      </a:r>
                      <a:endParaRPr lang="en-GB" sz="1400" b="0" dirty="0">
                        <a:latin typeface="Avenir Book"/>
                        <a:cs typeface="Avenir Book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13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solidFill>
                            <a:srgbClr val="3366FF"/>
                          </a:solidFill>
                          <a:latin typeface="Avenir Book"/>
                          <a:cs typeface="Avenir Book"/>
                        </a:rPr>
                        <a:t>alfa</a:t>
                      </a:r>
                      <a:endParaRPr lang="en-GB" sz="1400" b="1" dirty="0">
                        <a:solidFill>
                          <a:srgbClr val="3366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partition coefficient (-)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13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solidFill>
                            <a:srgbClr val="3366FF"/>
                          </a:solidFill>
                          <a:latin typeface="Avenir Book"/>
                          <a:cs typeface="Avenir Book"/>
                        </a:rPr>
                        <a:t>Rs</a:t>
                      </a:r>
                      <a:endParaRPr lang="en-GB" sz="1400" b="1" dirty="0">
                        <a:solidFill>
                          <a:srgbClr val="3366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slow reservoir </a:t>
                      </a:r>
                      <a:r>
                        <a:rPr kumimoji="0" lang="it-IT" sz="14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coefficient (1/</a:t>
                      </a:r>
                      <a:r>
                        <a:rPr kumimoji="0" lang="it-IT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Dt)</a:t>
                      </a:r>
                      <a:endParaRPr lang="en-GB" sz="1400" b="0" dirty="0">
                        <a:latin typeface="Avenir Book"/>
                        <a:cs typeface="Avenir Book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0.1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13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solidFill>
                            <a:srgbClr val="3366FF"/>
                          </a:solidFill>
                          <a:latin typeface="Avenir Book"/>
                          <a:cs typeface="Avenir Book"/>
                        </a:rPr>
                        <a:t>Rf</a:t>
                      </a:r>
                      <a:endParaRPr lang="en-GB" sz="1400" b="1" dirty="0">
                        <a:solidFill>
                          <a:srgbClr val="3366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fast reservoir coefficient (1/Dt)</a:t>
                      </a:r>
                      <a:endParaRPr lang="en-GB" sz="1400" b="0" dirty="0">
                        <a:latin typeface="Avenir Book"/>
                        <a:cs typeface="Avenir Book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0.1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77650" y="38478"/>
            <a:ext cx="7347953" cy="3064992"/>
            <a:chOff x="293169" y="404296"/>
            <a:chExt cx="7347953" cy="3064992"/>
          </a:xfrm>
        </p:grpSpPr>
        <p:grpSp>
          <p:nvGrpSpPr>
            <p:cNvPr id="9" name="Group 118"/>
            <p:cNvGrpSpPr>
              <a:grpSpLocks/>
            </p:cNvGrpSpPr>
            <p:nvPr/>
          </p:nvGrpSpPr>
          <p:grpSpPr bwMode="auto">
            <a:xfrm>
              <a:off x="618793" y="990790"/>
              <a:ext cx="7022329" cy="2190896"/>
              <a:chOff x="972742" y="3117791"/>
              <a:chExt cx="8625297" cy="3007207"/>
            </a:xfrm>
          </p:grpSpPr>
          <p:grpSp>
            <p:nvGrpSpPr>
              <p:cNvPr id="10" name="Group 119"/>
              <p:cNvGrpSpPr>
                <a:grpSpLocks/>
              </p:cNvGrpSpPr>
              <p:nvPr/>
            </p:nvGrpSpPr>
            <p:grpSpPr bwMode="auto">
              <a:xfrm>
                <a:off x="972742" y="3117791"/>
                <a:ext cx="8625297" cy="3007207"/>
                <a:chOff x="980542" y="2730433"/>
                <a:chExt cx="8625297" cy="3007207"/>
              </a:xfrm>
            </p:grpSpPr>
            <p:sp>
              <p:nvSpPr>
                <p:cNvPr id="12" name="Rectangle 11"/>
                <p:cNvSpPr/>
                <p:nvPr/>
              </p:nvSpPr>
              <p:spPr bwMode="auto">
                <a:xfrm>
                  <a:off x="6528287" y="3575264"/>
                  <a:ext cx="3029292" cy="330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b"/>
                <a:lstStyle/>
                <a:p>
                  <a:pPr algn="r">
                    <a:defRPr/>
                  </a:pPr>
                  <a:r>
                    <a:rPr lang="en-US" sz="12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Helvetica"/>
                      <a:cs typeface="Helvetica"/>
                    </a:rPr>
                    <a:t>FAST FLOW ROUTING</a:t>
                  </a:r>
                  <a:endParaRPr lang="en-US" sz="1200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>
                  <a:off x="6576547" y="5407438"/>
                  <a:ext cx="3029292" cy="330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b"/>
                <a:lstStyle/>
                <a:p>
                  <a:pPr algn="r">
                    <a:defRPr/>
                  </a:pPr>
                  <a:r>
                    <a:rPr lang="en-US" sz="1200" dirty="0">
                      <a:solidFill>
                        <a:srgbClr val="000090"/>
                      </a:solidFill>
                      <a:latin typeface="Helvetica"/>
                      <a:cs typeface="Helvetica"/>
                    </a:rPr>
                    <a:t>SLOW FLOW ROUTING</a:t>
                  </a:r>
                  <a:endParaRPr lang="en-US" sz="1200" baseline="-25000" dirty="0">
                    <a:solidFill>
                      <a:srgbClr val="000090"/>
                    </a:solidFill>
                    <a:latin typeface="Helvetica"/>
                    <a:cs typeface="Helvetica"/>
                  </a:endParaRPr>
                </a:p>
              </p:txBody>
            </p:sp>
            <p:grpSp>
              <p:nvGrpSpPr>
                <p:cNvPr id="14" name="Group 31"/>
                <p:cNvGrpSpPr>
                  <a:grpSpLocks/>
                </p:cNvGrpSpPr>
                <p:nvPr/>
              </p:nvGrpSpPr>
              <p:grpSpPr bwMode="auto">
                <a:xfrm>
                  <a:off x="1156774" y="3188916"/>
                  <a:ext cx="6342777" cy="2434162"/>
                  <a:chOff x="1110448" y="1747625"/>
                  <a:chExt cx="6342752" cy="2433859"/>
                </a:xfrm>
              </p:grpSpPr>
              <p:grpSp>
                <p:nvGrpSpPr>
                  <p:cNvPr id="21" name="Group 3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14673" y="2298945"/>
                    <a:ext cx="1414457" cy="1355556"/>
                    <a:chOff x="887905" y="3274026"/>
                    <a:chExt cx="1837261" cy="1354916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878323" y="3639997"/>
                      <a:ext cx="1837468" cy="988426"/>
                    </a:xfrm>
                    <a:prstGeom prst="rect">
                      <a:avLst/>
                    </a:prstGeom>
                    <a:solidFill>
                      <a:srgbClr val="4F6228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00">
                        <a:solidFill>
                          <a:srgbClr val="FFFFFF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878323" y="3290954"/>
                      <a:ext cx="1837468" cy="1329535"/>
                    </a:xfrm>
                    <a:prstGeom prst="rect">
                      <a:avLst/>
                    </a:prstGeom>
                    <a:noFill/>
                    <a:ln w="19050" cmpd="sng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00"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22" name="Up Arrow 21"/>
                  <p:cNvSpPr/>
                  <p:nvPr/>
                </p:nvSpPr>
                <p:spPr bwMode="auto">
                  <a:xfrm>
                    <a:off x="1171970" y="1747625"/>
                    <a:ext cx="492178" cy="466669"/>
                  </a:xfrm>
                  <a:prstGeom prst="upArrow">
                    <a:avLst>
                      <a:gd name="adj1" fmla="val 50000"/>
                      <a:gd name="adj2" fmla="val 41379"/>
                    </a:avLst>
                  </a:prstGeom>
                  <a:solidFill>
                    <a:srgbClr val="4F6228"/>
                  </a:solidFill>
                  <a:ln w="19050" cmpd="sng"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0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3" name="Up Arrow 22"/>
                  <p:cNvSpPr/>
                  <p:nvPr/>
                </p:nvSpPr>
                <p:spPr bwMode="auto">
                  <a:xfrm rot="10800000">
                    <a:off x="2142079" y="1779370"/>
                    <a:ext cx="492178" cy="466669"/>
                  </a:xfrm>
                  <a:prstGeom prst="upArrow">
                    <a:avLst>
                      <a:gd name="adj1" fmla="val 50000"/>
                      <a:gd name="adj2" fmla="val 41379"/>
                    </a:avLst>
                  </a:prstGeom>
                  <a:solidFill>
                    <a:srgbClr val="4F6228"/>
                  </a:solidFill>
                  <a:ln w="19050" cmpd="sng"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0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4" name="Up Arrow 23"/>
                  <p:cNvSpPr/>
                  <p:nvPr/>
                </p:nvSpPr>
                <p:spPr bwMode="auto">
                  <a:xfrm rot="5400000">
                    <a:off x="3800779" y="2308647"/>
                    <a:ext cx="168255" cy="795423"/>
                  </a:xfrm>
                  <a:prstGeom prst="upArrow">
                    <a:avLst>
                      <a:gd name="adj1" fmla="val 50000"/>
                      <a:gd name="adj2" fmla="val 41379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9050" cmpd="sng"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00">
                      <a:latin typeface="Helvetica"/>
                      <a:cs typeface="Helvetica"/>
                    </a:endParaRPr>
                  </a:p>
                </p:txBody>
              </p:sp>
              <p:grpSp>
                <p:nvGrpSpPr>
                  <p:cNvPr id="25" name="Group 7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267273" y="2321811"/>
                    <a:ext cx="596900" cy="571323"/>
                    <a:chOff x="753533" y="2929467"/>
                    <a:chExt cx="1837267" cy="1354667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752616" y="3397156"/>
                      <a:ext cx="1837467" cy="888227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0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752616" y="2930460"/>
                      <a:ext cx="1837467" cy="1347396"/>
                    </a:xfrm>
                    <a:prstGeom prst="rect">
                      <a:avLst/>
                    </a:prstGeom>
                    <a:noFill/>
                    <a:ln w="19050" cmpd="sng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00"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26" name="Group 7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213423" y="2305941"/>
                    <a:ext cx="596900" cy="572910"/>
                    <a:chOff x="753533" y="2929467"/>
                    <a:chExt cx="1837267" cy="1354667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752930" y="3617295"/>
                      <a:ext cx="1837467" cy="668077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0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752930" y="2930451"/>
                      <a:ext cx="1837467" cy="1347416"/>
                    </a:xfrm>
                    <a:prstGeom prst="rect">
                      <a:avLst/>
                    </a:prstGeom>
                    <a:noFill/>
                    <a:ln w="19050" cmpd="sng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00"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27" name="Rectangle 26"/>
                  <p:cNvSpPr/>
                  <p:nvPr/>
                </p:nvSpPr>
                <p:spPr bwMode="auto">
                  <a:xfrm>
                    <a:off x="1110448" y="2320643"/>
                    <a:ext cx="1414617" cy="979368"/>
                  </a:xfrm>
                  <a:prstGeom prst="rect">
                    <a:avLst/>
                  </a:prstGeom>
                  <a:noFill/>
                  <a:ln w="190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defRPr/>
                    </a:pPr>
                    <a:endParaRPr lang="en-US" sz="1200" dirty="0">
                      <a:solidFill>
                        <a:schemeClr val="tx1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8" name="Bent-Up Arrow 27"/>
                  <p:cNvSpPr/>
                  <p:nvPr/>
                </p:nvSpPr>
                <p:spPr bwMode="auto">
                  <a:xfrm>
                    <a:off x="4827190" y="3438107"/>
                    <a:ext cx="2591081" cy="720637"/>
                  </a:xfrm>
                  <a:prstGeom prst="bentUpArrow">
                    <a:avLst>
                      <a:gd name="adj1" fmla="val 4452"/>
                      <a:gd name="adj2" fmla="val 16412"/>
                      <a:gd name="adj3" fmla="val 16984"/>
                    </a:avLst>
                  </a:prstGeom>
                  <a:solidFill>
                    <a:srgbClr val="141489"/>
                  </a:solidFill>
                  <a:ln w="190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0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9" name="Bent-Up Arrow 28"/>
                  <p:cNvSpPr/>
                  <p:nvPr/>
                </p:nvSpPr>
                <p:spPr bwMode="auto">
                  <a:xfrm flipV="1">
                    <a:off x="6865761" y="2765089"/>
                    <a:ext cx="527107" cy="279366"/>
                  </a:xfrm>
                  <a:prstGeom prst="bentUpArrow">
                    <a:avLst>
                      <a:gd name="adj1" fmla="val 39345"/>
                      <a:gd name="adj2" fmla="val 39814"/>
                      <a:gd name="adj3" fmla="val 35183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90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0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0" name="Up Arrow 29"/>
                  <p:cNvSpPr/>
                  <p:nvPr/>
                </p:nvSpPr>
                <p:spPr bwMode="auto">
                  <a:xfrm rot="5400000">
                    <a:off x="4877252" y="2643629"/>
                    <a:ext cx="439684" cy="269904"/>
                  </a:xfrm>
                  <a:prstGeom prst="upArrow">
                    <a:avLst>
                      <a:gd name="adj1" fmla="val 49288"/>
                      <a:gd name="adj2" fmla="val 41379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9050" cmpd="sng"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0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1" name="Up Arrow 30"/>
                  <p:cNvSpPr/>
                  <p:nvPr/>
                </p:nvSpPr>
                <p:spPr bwMode="auto">
                  <a:xfrm rot="5400000">
                    <a:off x="5894143" y="2685697"/>
                    <a:ext cx="325397" cy="236563"/>
                  </a:xfrm>
                  <a:prstGeom prst="upArrow">
                    <a:avLst>
                      <a:gd name="adj1" fmla="val 50000"/>
                      <a:gd name="adj2" fmla="val 41379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9050" cmpd="sng"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00">
                      <a:latin typeface="Helvetica"/>
                      <a:cs typeface="Helvetica"/>
                    </a:endParaRPr>
                  </a:p>
                </p:txBody>
              </p:sp>
              <p:grpSp>
                <p:nvGrpSpPr>
                  <p:cNvPr id="32" name="Group 8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08423" y="2318637"/>
                    <a:ext cx="596900" cy="572910"/>
                    <a:chOff x="753533" y="2929467"/>
                    <a:chExt cx="1837267" cy="1354668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752292" y="3215704"/>
                      <a:ext cx="1837467" cy="1069677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/>
                      </a:pPr>
                      <a:endParaRPr lang="en-US" sz="1200" baseline="-25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752292" y="2930458"/>
                      <a:ext cx="1837467" cy="1347417"/>
                    </a:xfrm>
                    <a:prstGeom prst="rect">
                      <a:avLst/>
                    </a:prstGeom>
                    <a:noFill/>
                    <a:ln w="19050" cmpd="sng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00">
                        <a:latin typeface="Helvetica"/>
                        <a:cs typeface="Helvetica"/>
                      </a:endParaRPr>
                    </a:p>
                  </p:txBody>
                </p:sp>
              </p:grpSp>
              <p:grpSp>
                <p:nvGrpSpPr>
                  <p:cNvPr id="33" name="Group 7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598831" y="3610164"/>
                    <a:ext cx="1160462" cy="571320"/>
                    <a:chOff x="752559" y="3571666"/>
                    <a:chExt cx="1838241" cy="1354664"/>
                  </a:xfrm>
                </p:grpSpPr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751767" y="3935254"/>
                      <a:ext cx="1838441" cy="989851"/>
                    </a:xfrm>
                    <a:prstGeom prst="rect">
                      <a:avLst/>
                    </a:prstGeom>
                    <a:solidFill>
                      <a:srgbClr val="141489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0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51767" y="3570177"/>
                      <a:ext cx="1838441" cy="1347400"/>
                    </a:xfrm>
                    <a:prstGeom prst="rect">
                      <a:avLst/>
                    </a:prstGeom>
                    <a:noFill/>
                    <a:ln w="19050" cmpd="sng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200"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34" name="Rectangle 33"/>
                  <p:cNvSpPr/>
                  <p:nvPr/>
                </p:nvSpPr>
                <p:spPr>
                  <a:xfrm>
                    <a:off x="3487194" y="2203183"/>
                    <a:ext cx="3966006" cy="1006353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0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5" name="Bent-Up Arrow 34"/>
                  <p:cNvSpPr/>
                  <p:nvPr/>
                </p:nvSpPr>
                <p:spPr bwMode="auto">
                  <a:xfrm flipV="1">
                    <a:off x="3487194" y="2750803"/>
                    <a:ext cx="731917" cy="860320"/>
                  </a:xfrm>
                  <a:prstGeom prst="bentUpArrow">
                    <a:avLst/>
                  </a:prstGeom>
                  <a:solidFill>
                    <a:srgbClr val="141489"/>
                  </a:solidFill>
                  <a:ln w="190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0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6" name="Up Arrow 35"/>
                  <p:cNvSpPr/>
                  <p:nvPr/>
                </p:nvSpPr>
                <p:spPr>
                  <a:xfrm rot="5400000">
                    <a:off x="2854564" y="2427703"/>
                    <a:ext cx="503176" cy="727154"/>
                  </a:xfrm>
                  <a:prstGeom prst="upArrow">
                    <a:avLst>
                      <a:gd name="adj1" fmla="val 50000"/>
                      <a:gd name="adj2" fmla="val 41379"/>
                    </a:avLst>
                  </a:prstGeom>
                  <a:solidFill>
                    <a:srgbClr val="4F6228"/>
                  </a:solidFill>
                  <a:ln w="19050" cmpd="sng">
                    <a:solidFill>
                      <a:srgbClr val="40404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200">
                      <a:latin typeface="Helvetica"/>
                      <a:cs typeface="Helvetica"/>
                    </a:endParaRPr>
                  </a:p>
                </p:txBody>
              </p:sp>
            </p:grpSp>
            <p:sp>
              <p:nvSpPr>
                <p:cNvPr id="15" name="Rectangle 14"/>
                <p:cNvSpPr/>
                <p:nvPr/>
              </p:nvSpPr>
              <p:spPr bwMode="auto">
                <a:xfrm>
                  <a:off x="980542" y="3598493"/>
                  <a:ext cx="2198935" cy="2120906"/>
                </a:xfrm>
                <a:prstGeom prst="rect">
                  <a:avLst/>
                </a:prstGeom>
                <a:noFill/>
                <a:ln w="19050" cmpd="sng">
                  <a:solidFill>
                    <a:schemeClr val="accent3">
                      <a:lumMod val="50000"/>
                    </a:schemeClr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20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7802796" y="4454158"/>
                  <a:ext cx="1433674" cy="4254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US" sz="1200" dirty="0" err="1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streamflow</a:t>
                  </a:r>
                  <a:br>
                    <a:rPr lang="en-US" sz="12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</a:br>
                  <a:endParaRPr lang="en-US" sz="1200" baseline="-25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3535117" y="4711334"/>
                  <a:ext cx="3964434" cy="1008065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20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" name="Up Arrow 17"/>
                <p:cNvSpPr/>
                <p:nvPr/>
              </p:nvSpPr>
              <p:spPr bwMode="auto">
                <a:xfrm rot="5400000">
                  <a:off x="7287622" y="4331088"/>
                  <a:ext cx="492126" cy="706518"/>
                </a:xfrm>
                <a:prstGeom prst="upArrow">
                  <a:avLst>
                    <a:gd name="adj1" fmla="val 50000"/>
                    <a:gd name="adj2" fmla="val 41379"/>
                  </a:avLst>
                </a:prstGeom>
                <a:solidFill>
                  <a:schemeClr val="bg1">
                    <a:lumMod val="65000"/>
                  </a:schemeClr>
                </a:solidFill>
                <a:ln w="19050" cmpd="sng"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20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1959464" y="2730433"/>
                  <a:ext cx="897038" cy="360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rainfall</a:t>
                  </a:r>
                  <a:br>
                    <a:rPr lang="en-US" sz="12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</a:br>
                  <a:r>
                    <a:rPr lang="en-US" sz="12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R</a:t>
                  </a:r>
                  <a:endParaRPr lang="en-US" sz="1200" baseline="-25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1279026" y="3738193"/>
                  <a:ext cx="1371754" cy="1320804"/>
                </a:xfrm>
                <a:custGeom>
                  <a:avLst/>
                  <a:gdLst>
                    <a:gd name="connsiteX0" fmla="*/ 0 w 1371600"/>
                    <a:gd name="connsiteY0" fmla="*/ 1320800 h 1320800"/>
                    <a:gd name="connsiteX1" fmla="*/ 440266 w 1371600"/>
                    <a:gd name="connsiteY1" fmla="*/ 474133 h 1320800"/>
                    <a:gd name="connsiteX2" fmla="*/ 1371600 w 1371600"/>
                    <a:gd name="connsiteY2" fmla="*/ 0 h 1320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600" h="1320800">
                      <a:moveTo>
                        <a:pt x="0" y="1320800"/>
                      </a:moveTo>
                      <a:cubicBezTo>
                        <a:pt x="105833" y="1007533"/>
                        <a:pt x="211666" y="694266"/>
                        <a:pt x="440266" y="474133"/>
                      </a:cubicBezTo>
                      <a:cubicBezTo>
                        <a:pt x="668866" y="254000"/>
                        <a:pt x="1371600" y="0"/>
                        <a:pt x="1371600" y="0"/>
                      </a:cubicBezTo>
                    </a:path>
                  </a:pathLst>
                </a:cu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20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 bwMode="auto">
              <a:xfrm>
                <a:off x="972742" y="5482868"/>
                <a:ext cx="2198935" cy="6238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anchor="b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SOIL MOISTURE</a:t>
                </a:r>
                <a:br>
                  <a:rPr lang="en-US" sz="1200" dirty="0">
                    <a:solidFill>
                      <a:srgbClr val="000000"/>
                    </a:solidFill>
                    <a:latin typeface="Helvetica"/>
                    <a:cs typeface="Helvetica"/>
                  </a:rPr>
                </a:br>
                <a:r>
                  <a:rPr lang="en-US" sz="12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ACCOUNTING</a:t>
                </a:r>
                <a:endParaRPr lang="en-US" sz="1200" baseline="-25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 bwMode="auto">
            <a:xfrm>
              <a:off x="4139877" y="1855685"/>
              <a:ext cx="486023" cy="3169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Helvetica"/>
                  <a:cs typeface="Helvetica"/>
                </a:rPr>
                <a:t>S</a:t>
              </a:r>
              <a:r>
                <a:rPr lang="en-US" sz="1200" baseline="-25000" dirty="0">
                  <a:solidFill>
                    <a:srgbClr val="000000"/>
                  </a:solidFill>
                  <a:latin typeface="Helvetica"/>
                  <a:cs typeface="Helvetica"/>
                </a:rPr>
                <a:t>F2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910276" y="1855685"/>
              <a:ext cx="486023" cy="3169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Helvetica"/>
                  <a:cs typeface="Helvetica"/>
                </a:rPr>
                <a:t>S</a:t>
              </a:r>
              <a:r>
                <a:rPr lang="en-US" sz="1200" baseline="-25000" dirty="0">
                  <a:solidFill>
                    <a:srgbClr val="000000"/>
                  </a:solidFill>
                  <a:latin typeface="Helvetica"/>
                  <a:cs typeface="Helvetica"/>
                </a:rPr>
                <a:t>F3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359138" y="1861469"/>
              <a:ext cx="486023" cy="3180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Helvetica"/>
                  <a:cs typeface="Helvetica"/>
                </a:rPr>
                <a:t>S</a:t>
              </a:r>
              <a:r>
                <a:rPr lang="en-US" sz="1200" baseline="-25000" dirty="0">
                  <a:solidFill>
                    <a:srgbClr val="000000"/>
                  </a:solidFill>
                  <a:latin typeface="Helvetica"/>
                  <a:cs typeface="Helvetica"/>
                </a:rPr>
                <a:t>F1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3947277" y="1411561"/>
              <a:ext cx="426563" cy="42215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 bwMode="auto">
            <a:xfrm>
              <a:off x="4187704" y="1091190"/>
              <a:ext cx="533851" cy="26716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200" b="1" dirty="0" err="1">
                  <a:solidFill>
                    <a:srgbClr val="3366FF"/>
                  </a:solidFill>
                  <a:latin typeface="Helvetica"/>
                  <a:cs typeface="Helvetica"/>
                </a:rPr>
                <a:t>R</a:t>
              </a:r>
              <a:r>
                <a:rPr lang="en-US" sz="1200" b="1" baseline="-25000" dirty="0" err="1">
                  <a:solidFill>
                    <a:srgbClr val="3366FF"/>
                  </a:solidFill>
                  <a:latin typeface="Helvetica"/>
                  <a:cs typeface="Helvetica"/>
                </a:rPr>
                <a:t>F</a:t>
              </a:r>
              <a:r>
                <a:rPr lang="en-US" sz="1200" dirty="0" err="1">
                  <a:solidFill>
                    <a:srgbClr val="000000"/>
                  </a:solidFill>
                  <a:latin typeface="Helvetica"/>
                  <a:cs typeface="Helvetica"/>
                </a:rPr>
                <a:t>S</a:t>
              </a:r>
              <a:r>
                <a:rPr lang="en-US" sz="1200" baseline="-25000" dirty="0" err="1">
                  <a:solidFill>
                    <a:srgbClr val="000000"/>
                  </a:solidFill>
                  <a:latin typeface="Helvetica"/>
                  <a:cs typeface="Helvetica"/>
                </a:rPr>
                <a:t>Fi</a:t>
              </a:r>
              <a:endParaRPr lang="en-US" sz="1200" baseline="-250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4547051" y="1431223"/>
              <a:ext cx="174503" cy="45453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>
              <a:off x="4770674" y="1325974"/>
              <a:ext cx="734206" cy="57019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 bwMode="auto">
            <a:xfrm>
              <a:off x="3065714" y="1112007"/>
              <a:ext cx="859590" cy="26716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200" b="1" dirty="0" err="1">
                  <a:solidFill>
                    <a:srgbClr val="3366FF"/>
                  </a:solidFill>
                  <a:latin typeface="Helvetica"/>
                  <a:cs typeface="Helvetica"/>
                </a:rPr>
                <a:t>a</a:t>
              </a:r>
              <a:r>
                <a:rPr lang="en-US" sz="1200" dirty="0" err="1">
                  <a:solidFill>
                    <a:srgbClr val="000000"/>
                  </a:solidFill>
                  <a:latin typeface="Helvetica"/>
                  <a:cs typeface="Helvetica"/>
                </a:rPr>
                <a:t>RE</a:t>
              </a:r>
              <a:endParaRPr lang="en-US" sz="1200" baseline="-250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050202" y="2791354"/>
              <a:ext cx="486023" cy="3180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Helvetica"/>
                  <a:cs typeface="Helvetica"/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  <a:latin typeface="Helvetica"/>
                  <a:cs typeface="Helvetica"/>
                </a:rPr>
                <a:t>S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153611" y="3202120"/>
              <a:ext cx="533851" cy="26716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3366FF"/>
                  </a:solidFill>
                  <a:latin typeface="Helvetica"/>
                  <a:cs typeface="Helvetica"/>
                </a:rPr>
                <a:t>R</a:t>
              </a:r>
              <a:r>
                <a:rPr lang="en-US" sz="1200" b="1" baseline="-25000" dirty="0">
                  <a:solidFill>
                    <a:srgbClr val="3366FF"/>
                  </a:solidFill>
                  <a:latin typeface="Helvetica"/>
                  <a:cs typeface="Helvetica"/>
                </a:rPr>
                <a:t>S</a:t>
              </a:r>
              <a:r>
                <a:rPr lang="en-US" sz="1200" dirty="0">
                  <a:solidFill>
                    <a:srgbClr val="000000"/>
                  </a:solidFill>
                  <a:latin typeface="Helvetica"/>
                  <a:cs typeface="Helvetica"/>
                </a:rPr>
                <a:t>S</a:t>
              </a:r>
              <a:r>
                <a:rPr lang="en-US" sz="1200" baseline="-25000" dirty="0">
                  <a:solidFill>
                    <a:srgbClr val="000000"/>
                  </a:solidFill>
                  <a:latin typeface="Helvetica"/>
                  <a:cs typeface="Helvetica"/>
                </a:rPr>
                <a:t>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flipH="1">
              <a:off x="3050202" y="1411561"/>
              <a:ext cx="315398" cy="50426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 bwMode="auto">
            <a:xfrm>
              <a:off x="1944014" y="404296"/>
              <a:ext cx="2065599" cy="7384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Helvetica"/>
                  <a:cs typeface="Helvetica"/>
                </a:rPr>
                <a:t>discharge</a:t>
              </a:r>
              <a:br>
                <a:rPr lang="en-US" sz="1200" dirty="0">
                  <a:solidFill>
                    <a:schemeClr val="tx1"/>
                  </a:solidFill>
                  <a:latin typeface="Helvetica"/>
                  <a:cs typeface="Helvetica"/>
                </a:rPr>
              </a:br>
              <a:r>
                <a:rPr lang="en-US" sz="1200" dirty="0">
                  <a:solidFill>
                    <a:srgbClr val="000000"/>
                  </a:solidFill>
                  <a:latin typeface="Helvetica"/>
                  <a:cs typeface="Helvetica"/>
                </a:rPr>
                <a:t>RE = (1 - (1-S/</a:t>
              </a:r>
              <a:r>
                <a:rPr lang="en-US" sz="1200" b="1" dirty="0">
                  <a:solidFill>
                    <a:srgbClr val="3366FF"/>
                  </a:solidFill>
                  <a:latin typeface="Helvetica"/>
                  <a:cs typeface="Helvetica"/>
                </a:rPr>
                <a:t>S</a:t>
              </a:r>
              <a:r>
                <a:rPr lang="en-US" sz="1200" b="1" baseline="-25000" dirty="0">
                  <a:solidFill>
                    <a:srgbClr val="3366FF"/>
                  </a:solidFill>
                  <a:latin typeface="Helvetica"/>
                  <a:cs typeface="Helvetica"/>
                </a:rPr>
                <a:t>M</a:t>
              </a:r>
              <a:r>
                <a:rPr lang="en-US" sz="1200" dirty="0">
                  <a:solidFill>
                    <a:srgbClr val="000000"/>
                  </a:solidFill>
                  <a:latin typeface="Helvetica"/>
                  <a:cs typeface="Helvetica"/>
                </a:rPr>
                <a:t>)</a:t>
              </a:r>
              <a:r>
                <a:rPr lang="en-US" sz="1200" b="1" baseline="30000" dirty="0">
                  <a:solidFill>
                    <a:srgbClr val="3366FF"/>
                  </a:solidFill>
                  <a:latin typeface="Helvetica"/>
                  <a:cs typeface="Helvetica"/>
                </a:rPr>
                <a:t>b </a:t>
              </a:r>
              <a:r>
                <a:rPr lang="en-US" sz="1200" dirty="0">
                  <a:solidFill>
                    <a:srgbClr val="000000"/>
                  </a:solidFill>
                  <a:latin typeface="Helvetica"/>
                  <a:cs typeface="Helvetica"/>
                </a:rPr>
                <a:t>) R</a:t>
              </a:r>
              <a:endParaRPr lang="en-US" sz="1200" baseline="-250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 flipH="1">
              <a:off x="2365666" y="1005970"/>
              <a:ext cx="447246" cy="90291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 bwMode="auto">
            <a:xfrm>
              <a:off x="1179788" y="2262801"/>
              <a:ext cx="486023" cy="3180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FFFFFF"/>
                  </a:solidFill>
                  <a:latin typeface="Helvetica"/>
                  <a:cs typeface="Helvetica"/>
                </a:rPr>
                <a:t>S</a:t>
              </a:r>
              <a:endParaRPr lang="en-US" sz="1200" baseline="-25000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598408" y="2390024"/>
              <a:ext cx="3043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Helvetica"/>
                  <a:cs typeface="Helvetica"/>
                </a:rPr>
                <a:t>Q</a:t>
              </a:r>
              <a:endParaRPr lang="en-US" sz="1200" baseline="-250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 flipH="1" flipV="1">
              <a:off x="3925303" y="3109412"/>
              <a:ext cx="214574" cy="1925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auto">
            <a:xfrm>
              <a:off x="293169" y="702526"/>
              <a:ext cx="1489093" cy="5898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Helvetica"/>
                  <a:cs typeface="Helvetica"/>
                </a:rPr>
                <a:t>evaporation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Helvetica"/>
                  <a:cs typeface="Helvetica"/>
                </a:rPr>
                <a:t>EA</a:t>
              </a:r>
              <a:br>
                <a:rPr lang="en-US" sz="1200" dirty="0">
                  <a:solidFill>
                    <a:srgbClr val="000000"/>
                  </a:solidFill>
                  <a:latin typeface="Helvetica"/>
                  <a:cs typeface="Helvetica"/>
                </a:rPr>
              </a:br>
              <a:r>
                <a:rPr lang="en-US" sz="1200" dirty="0">
                  <a:solidFill>
                    <a:srgbClr val="000000"/>
                  </a:solidFill>
                  <a:latin typeface="Helvetica"/>
                  <a:cs typeface="Helvetica"/>
                </a:rPr>
                <a:t>= (S/</a:t>
              </a:r>
              <a:r>
                <a:rPr lang="en-US" sz="1200" b="1" dirty="0">
                  <a:solidFill>
                    <a:srgbClr val="3366FF"/>
                  </a:solidFill>
                  <a:latin typeface="Helvetica"/>
                  <a:cs typeface="Helvetica"/>
                </a:rPr>
                <a:t>S</a:t>
              </a:r>
              <a:r>
                <a:rPr lang="en-US" sz="1200" b="1" baseline="-25000" dirty="0">
                  <a:solidFill>
                    <a:srgbClr val="3366FF"/>
                  </a:solidFill>
                  <a:latin typeface="Helvetica"/>
                  <a:cs typeface="Helvetica"/>
                </a:rPr>
                <a:t>M</a:t>
              </a:r>
              <a:r>
                <a:rPr lang="en-US" sz="1200" dirty="0">
                  <a:solidFill>
                    <a:srgbClr val="000000"/>
                  </a:solidFill>
                  <a:latin typeface="Helvetica"/>
                  <a:cs typeface="Helvetica"/>
                </a:rPr>
                <a:t>)) EP</a:t>
              </a:r>
              <a:endParaRPr lang="en-US" sz="1200" baseline="-250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86227" y="5180737"/>
            <a:ext cx="85714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venir Book"/>
                <a:cs typeface="Avenir Book"/>
              </a:rPr>
              <a:t>Boyle, D. (2001). </a:t>
            </a:r>
            <a:r>
              <a:rPr lang="en-US" sz="1200" dirty="0" err="1">
                <a:latin typeface="Avenir Book"/>
                <a:cs typeface="Avenir Book"/>
              </a:rPr>
              <a:t>Multicriteria</a:t>
            </a:r>
            <a:r>
              <a:rPr lang="en-US" sz="1200" dirty="0">
                <a:latin typeface="Avenir Book"/>
                <a:cs typeface="Avenir Book"/>
              </a:rPr>
              <a:t> calibration of hydrological models. PhD thesis, Dep. of </a:t>
            </a:r>
            <a:r>
              <a:rPr lang="en-US" sz="1200" dirty="0" err="1">
                <a:latin typeface="Avenir Book"/>
                <a:cs typeface="Avenir Book"/>
              </a:rPr>
              <a:t>Hydrol</a:t>
            </a:r>
            <a:r>
              <a:rPr lang="en-US" sz="1200" dirty="0">
                <a:latin typeface="Avenir Book"/>
                <a:cs typeface="Avenir Book"/>
              </a:rPr>
              <a:t>. and Water </a:t>
            </a:r>
            <a:r>
              <a:rPr lang="en-US" sz="1200" dirty="0" err="1">
                <a:latin typeface="Avenir Book"/>
                <a:cs typeface="Avenir Book"/>
              </a:rPr>
              <a:t>Resour</a:t>
            </a:r>
            <a:r>
              <a:rPr lang="en-US" sz="1200" dirty="0">
                <a:latin typeface="Avenir Book"/>
                <a:cs typeface="Avenir Book"/>
              </a:rPr>
              <a:t>., Univ. of Ariz., Tucson. </a:t>
            </a:r>
          </a:p>
          <a:p>
            <a:endParaRPr lang="en-US" sz="1200" dirty="0">
              <a:latin typeface="Avenir Book"/>
              <a:cs typeface="Avenir Book"/>
            </a:endParaRPr>
          </a:p>
          <a:p>
            <a:r>
              <a:rPr lang="en-US" sz="1200" dirty="0">
                <a:latin typeface="Avenir Book"/>
                <a:cs typeface="Avenir Book"/>
              </a:rPr>
              <a:t>Wagener, T., D. Boyle, M. J. Lees, H. S. </a:t>
            </a:r>
            <a:r>
              <a:rPr lang="en-US" sz="1200" dirty="0" err="1">
                <a:latin typeface="Avenir Book"/>
                <a:cs typeface="Avenir Book"/>
              </a:rPr>
              <a:t>Wheater</a:t>
            </a:r>
            <a:r>
              <a:rPr lang="en-US" sz="1200" dirty="0">
                <a:latin typeface="Avenir Book"/>
                <a:cs typeface="Avenir Book"/>
              </a:rPr>
              <a:t>, H. V. Gupta, and S. </a:t>
            </a:r>
            <a:r>
              <a:rPr lang="en-US" sz="1200" dirty="0" err="1">
                <a:latin typeface="Avenir Book"/>
                <a:cs typeface="Avenir Book"/>
              </a:rPr>
              <a:t>Sorooshian</a:t>
            </a:r>
            <a:r>
              <a:rPr lang="en-US" sz="1200" dirty="0">
                <a:latin typeface="Avenir Book"/>
                <a:cs typeface="Avenir Book"/>
              </a:rPr>
              <a:t> (2001), A framework for development and application of hydrological models, </a:t>
            </a:r>
            <a:r>
              <a:rPr lang="en-US" sz="1200" i="1" dirty="0" err="1">
                <a:latin typeface="Avenir Book"/>
                <a:cs typeface="Avenir Book"/>
              </a:rPr>
              <a:t>Hydrol</a:t>
            </a:r>
            <a:r>
              <a:rPr lang="en-US" sz="1200" i="1" dirty="0">
                <a:latin typeface="Avenir Book"/>
                <a:cs typeface="Avenir Book"/>
              </a:rPr>
              <a:t>. Earth Syst. Sci.</a:t>
            </a:r>
            <a:r>
              <a:rPr lang="en-US" sz="1200" dirty="0">
                <a:latin typeface="Avenir Book"/>
                <a:cs typeface="Avenir Book"/>
              </a:rPr>
              <a:t>, 5(1), 13-26.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0516" y="6351369"/>
            <a:ext cx="613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This is part of SAFE Toolbox: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bristol.ac.uk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/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cabot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/resources/safe-toolbox/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</a:b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by F. Pianosi, F.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Sarrazin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and T. Wagener </a:t>
            </a:r>
          </a:p>
        </p:txBody>
      </p:sp>
    </p:spTree>
    <p:extLst>
      <p:ext uri="{BB962C8B-B14F-4D97-AF65-F5344CB8AC3E}">
        <p14:creationId xmlns:p14="http://schemas.microsoft.com/office/powerpoint/2010/main" val="5620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047702"/>
              </p:ext>
            </p:extLst>
          </p:nvPr>
        </p:nvGraphicFramePr>
        <p:xfrm>
          <a:off x="142442" y="496876"/>
          <a:ext cx="6006727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8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485"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#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latin typeface="Helvetica"/>
                          <a:cs typeface="Helvetica"/>
                        </a:rPr>
                        <a:t>MEANING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UNITS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MIN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MAX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85"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Exponential</a:t>
                      </a:r>
                      <a:r>
                        <a:rPr kumimoji="0" lang="it-IT" sz="12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parameter</a:t>
                      </a:r>
                      <a:r>
                        <a:rPr kumimoji="0" lang="it-IT" sz="12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 in </a:t>
                      </a:r>
                      <a:r>
                        <a:rPr kumimoji="0" lang="it-IT" sz="12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soil</a:t>
                      </a:r>
                      <a:r>
                        <a:rPr kumimoji="0" lang="it-IT" sz="12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 routine </a:t>
                      </a:r>
                      <a:endParaRPr lang="en-GB" sz="1200" b="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(-)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85"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LP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"/>
                          <a:cs typeface="Helvetica"/>
                        </a:rPr>
                        <a:t>Limit for potential evapotranspiration </a:t>
                      </a:r>
                      <a:endParaRPr lang="en-GB" sz="1200" b="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(-)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0.3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85"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FC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Maximum </a:t>
                      </a:r>
                      <a:r>
                        <a:rPr kumimoji="0" lang="it-IT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soil</a:t>
                      </a: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moisture</a:t>
                      </a: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content</a:t>
                      </a:r>
                      <a:endParaRPr lang="en-GB" sz="1200" b="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(mm)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85"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PERC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Maximum flow from upper to lower tank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latin typeface="Helvetica"/>
                          <a:cs typeface="Helvetica"/>
                        </a:rPr>
                        <a:t>(mm/</a:t>
                      </a:r>
                      <a:r>
                        <a:rPr lang="en-GB" sz="1200" b="0" dirty="0" err="1">
                          <a:latin typeface="Helvetica"/>
                          <a:cs typeface="Helvetica"/>
                        </a:rPr>
                        <a:t>Dt</a:t>
                      </a:r>
                      <a:r>
                        <a:rPr lang="en-GB" sz="1200" b="0" dirty="0">
                          <a:latin typeface="Helvetica"/>
                          <a:cs typeface="Helvetica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85"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K0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latin typeface="Helvetica"/>
                          <a:cs typeface="Helvetica"/>
                        </a:rPr>
                        <a:t>Near surface flow coefficient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b="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0.05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85"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K1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Recession</a:t>
                      </a:r>
                      <a:r>
                        <a:rPr kumimoji="0" lang="it-IT" sz="12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 </a:t>
                      </a:r>
                      <a:r>
                        <a:rPr kumimoji="0" lang="it-IT" sz="12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coefficient</a:t>
                      </a:r>
                      <a:r>
                        <a:rPr kumimoji="0" lang="it-IT" sz="12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 for </a:t>
                      </a:r>
                      <a:r>
                        <a:rPr kumimoji="0" lang="it-IT" sz="12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upper</a:t>
                      </a:r>
                      <a:r>
                        <a:rPr kumimoji="0" lang="it-IT" sz="12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 tank</a:t>
                      </a:r>
                      <a:endParaRPr lang="en-GB" sz="1200" b="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(1/</a:t>
                      </a:r>
                      <a:r>
                        <a:rPr lang="en-GB" sz="1200" b="0" dirty="0" err="1">
                          <a:latin typeface="Helvetica"/>
                          <a:cs typeface="Helvetica"/>
                        </a:rPr>
                        <a:t>Dt</a:t>
                      </a:r>
                      <a:r>
                        <a:rPr lang="en-GB" sz="1200" b="0" dirty="0">
                          <a:latin typeface="Helvetica"/>
                          <a:cs typeface="Helvetica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0.01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85"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K2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Recession coefficient for lower tank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latin typeface="Helvetica"/>
                          <a:cs typeface="Helvetica"/>
                        </a:rPr>
                        <a:t>(1/</a:t>
                      </a:r>
                      <a:r>
                        <a:rPr lang="en-GB" sz="1200" b="0" dirty="0" err="1">
                          <a:latin typeface="Helvetica"/>
                          <a:cs typeface="Helvetica"/>
                        </a:rPr>
                        <a:t>Dt</a:t>
                      </a:r>
                      <a:r>
                        <a:rPr lang="en-GB" sz="1200" b="0" dirty="0">
                          <a:latin typeface="Helvetica"/>
                          <a:cs typeface="Helvetica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0.05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0.10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85"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UZL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Near surface flow threshold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latin typeface="Helvetica"/>
                          <a:cs typeface="Helvetica"/>
                        </a:rPr>
                        <a:t>(mm)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85"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MAXBAS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Transfer function</a:t>
                      </a:r>
                      <a:r>
                        <a:rPr lang="en-GB" sz="1200" b="0" baseline="0" dirty="0">
                          <a:latin typeface="Helvetica"/>
                          <a:cs typeface="Helvetica"/>
                        </a:rPr>
                        <a:t> parameter</a:t>
                      </a:r>
                      <a:endParaRPr lang="en-GB" sz="1200" b="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latin typeface="Helvetica"/>
                          <a:cs typeface="Helvetica"/>
                        </a:rPr>
                        <a:t>(day)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990051" y="710356"/>
            <a:ext cx="5954917" cy="5679325"/>
            <a:chOff x="2990051" y="1104056"/>
            <a:chExt cx="5954917" cy="567932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576736" y="3337443"/>
              <a:ext cx="0" cy="77893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745516" y="3862377"/>
              <a:ext cx="2863224" cy="2218268"/>
              <a:chOff x="4976909" y="4961465"/>
              <a:chExt cx="2863224" cy="2218268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5952067" y="6070599"/>
                <a:ext cx="1888066" cy="1109134"/>
              </a:xfrm>
              <a:custGeom>
                <a:avLst/>
                <a:gdLst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25400 w 1888066"/>
                  <a:gd name="connsiteY3" fmla="*/ 829734 h 1109134"/>
                  <a:gd name="connsiteX4" fmla="*/ 0 w 1888066"/>
                  <a:gd name="connsiteY4" fmla="*/ 1109134 h 1109134"/>
                  <a:gd name="connsiteX0" fmla="*/ 16933 w 1904999"/>
                  <a:gd name="connsiteY0" fmla="*/ 1109134 h 1109134"/>
                  <a:gd name="connsiteX1" fmla="*/ 1904999 w 1904999"/>
                  <a:gd name="connsiteY1" fmla="*/ 237067 h 1109134"/>
                  <a:gd name="connsiteX2" fmla="*/ 1904999 w 1904999"/>
                  <a:gd name="connsiteY2" fmla="*/ 0 h 1109134"/>
                  <a:gd name="connsiteX3" fmla="*/ 0 w 1904999"/>
                  <a:gd name="connsiteY3" fmla="*/ 821267 h 1109134"/>
                  <a:gd name="connsiteX4" fmla="*/ 16933 w 1904999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8467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878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624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066" h="1109134">
                    <a:moveTo>
                      <a:pt x="0" y="1109134"/>
                    </a:moveTo>
                    <a:lnTo>
                      <a:pt x="1888066" y="262467"/>
                    </a:lnTo>
                    <a:lnTo>
                      <a:pt x="1888066" y="0"/>
                    </a:lnTo>
                    <a:lnTo>
                      <a:pt x="0" y="838200"/>
                    </a:lnTo>
                    <a:lnTo>
                      <a:pt x="0" y="1109134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 flipH="1">
                <a:off x="4976913" y="6070599"/>
                <a:ext cx="975154" cy="1109134"/>
              </a:xfrm>
              <a:custGeom>
                <a:avLst/>
                <a:gdLst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25400 w 1888066"/>
                  <a:gd name="connsiteY3" fmla="*/ 829734 h 1109134"/>
                  <a:gd name="connsiteX4" fmla="*/ 0 w 1888066"/>
                  <a:gd name="connsiteY4" fmla="*/ 1109134 h 1109134"/>
                  <a:gd name="connsiteX0" fmla="*/ 16933 w 1904999"/>
                  <a:gd name="connsiteY0" fmla="*/ 1109134 h 1109134"/>
                  <a:gd name="connsiteX1" fmla="*/ 1904999 w 1904999"/>
                  <a:gd name="connsiteY1" fmla="*/ 237067 h 1109134"/>
                  <a:gd name="connsiteX2" fmla="*/ 1904999 w 1904999"/>
                  <a:gd name="connsiteY2" fmla="*/ 0 h 1109134"/>
                  <a:gd name="connsiteX3" fmla="*/ 0 w 1904999"/>
                  <a:gd name="connsiteY3" fmla="*/ 821267 h 1109134"/>
                  <a:gd name="connsiteX4" fmla="*/ 16933 w 1904999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8467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878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624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066" h="1109134">
                    <a:moveTo>
                      <a:pt x="0" y="1109134"/>
                    </a:moveTo>
                    <a:lnTo>
                      <a:pt x="1888066" y="262467"/>
                    </a:lnTo>
                    <a:lnTo>
                      <a:pt x="1888066" y="0"/>
                    </a:lnTo>
                    <a:lnTo>
                      <a:pt x="0" y="838200"/>
                    </a:lnTo>
                    <a:lnTo>
                      <a:pt x="0" y="1109134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976909" y="4961465"/>
                <a:ext cx="1888066" cy="1109134"/>
              </a:xfrm>
              <a:custGeom>
                <a:avLst/>
                <a:gdLst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25400 w 1888066"/>
                  <a:gd name="connsiteY3" fmla="*/ 829734 h 1109134"/>
                  <a:gd name="connsiteX4" fmla="*/ 0 w 1888066"/>
                  <a:gd name="connsiteY4" fmla="*/ 1109134 h 1109134"/>
                  <a:gd name="connsiteX0" fmla="*/ 16933 w 1904999"/>
                  <a:gd name="connsiteY0" fmla="*/ 1109134 h 1109134"/>
                  <a:gd name="connsiteX1" fmla="*/ 1904999 w 1904999"/>
                  <a:gd name="connsiteY1" fmla="*/ 237067 h 1109134"/>
                  <a:gd name="connsiteX2" fmla="*/ 1904999 w 1904999"/>
                  <a:gd name="connsiteY2" fmla="*/ 0 h 1109134"/>
                  <a:gd name="connsiteX3" fmla="*/ 0 w 1904999"/>
                  <a:gd name="connsiteY3" fmla="*/ 821267 h 1109134"/>
                  <a:gd name="connsiteX4" fmla="*/ 16933 w 1904999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8467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878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624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066" h="1109134">
                    <a:moveTo>
                      <a:pt x="0" y="1109134"/>
                    </a:moveTo>
                    <a:lnTo>
                      <a:pt x="1888066" y="262467"/>
                    </a:lnTo>
                    <a:lnTo>
                      <a:pt x="1888066" y="0"/>
                    </a:lnTo>
                    <a:lnTo>
                      <a:pt x="0" y="838200"/>
                    </a:lnTo>
                    <a:lnTo>
                      <a:pt x="0" y="1109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>
                <a:spLocks noChangeAspect="1"/>
              </p:cNvSpPr>
              <p:nvPr/>
            </p:nvSpPr>
            <p:spPr>
              <a:xfrm flipH="1">
                <a:off x="4976909" y="5808128"/>
                <a:ext cx="975154" cy="1109134"/>
              </a:xfrm>
              <a:custGeom>
                <a:avLst/>
                <a:gdLst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25400 w 1888066"/>
                  <a:gd name="connsiteY3" fmla="*/ 829734 h 1109134"/>
                  <a:gd name="connsiteX4" fmla="*/ 0 w 1888066"/>
                  <a:gd name="connsiteY4" fmla="*/ 1109134 h 1109134"/>
                  <a:gd name="connsiteX0" fmla="*/ 16933 w 1904999"/>
                  <a:gd name="connsiteY0" fmla="*/ 1109134 h 1109134"/>
                  <a:gd name="connsiteX1" fmla="*/ 1904999 w 1904999"/>
                  <a:gd name="connsiteY1" fmla="*/ 237067 h 1109134"/>
                  <a:gd name="connsiteX2" fmla="*/ 1904999 w 1904999"/>
                  <a:gd name="connsiteY2" fmla="*/ 0 h 1109134"/>
                  <a:gd name="connsiteX3" fmla="*/ 0 w 1904999"/>
                  <a:gd name="connsiteY3" fmla="*/ 821267 h 1109134"/>
                  <a:gd name="connsiteX4" fmla="*/ 16933 w 1904999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8467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878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624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066" h="1109134">
                    <a:moveTo>
                      <a:pt x="0" y="1109134"/>
                    </a:moveTo>
                    <a:lnTo>
                      <a:pt x="1888066" y="262467"/>
                    </a:lnTo>
                    <a:lnTo>
                      <a:pt x="1888066" y="0"/>
                    </a:lnTo>
                    <a:lnTo>
                      <a:pt x="0" y="838200"/>
                    </a:lnTo>
                    <a:lnTo>
                      <a:pt x="0" y="1109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>
                <a:spLocks noChangeAspect="1"/>
              </p:cNvSpPr>
              <p:nvPr/>
            </p:nvSpPr>
            <p:spPr>
              <a:xfrm flipH="1">
                <a:off x="6864975" y="4961465"/>
                <a:ext cx="975154" cy="1109134"/>
              </a:xfrm>
              <a:custGeom>
                <a:avLst/>
                <a:gdLst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25400 w 1888066"/>
                  <a:gd name="connsiteY3" fmla="*/ 829734 h 1109134"/>
                  <a:gd name="connsiteX4" fmla="*/ 0 w 1888066"/>
                  <a:gd name="connsiteY4" fmla="*/ 1109134 h 1109134"/>
                  <a:gd name="connsiteX0" fmla="*/ 16933 w 1904999"/>
                  <a:gd name="connsiteY0" fmla="*/ 1109134 h 1109134"/>
                  <a:gd name="connsiteX1" fmla="*/ 1904999 w 1904999"/>
                  <a:gd name="connsiteY1" fmla="*/ 237067 h 1109134"/>
                  <a:gd name="connsiteX2" fmla="*/ 1904999 w 1904999"/>
                  <a:gd name="connsiteY2" fmla="*/ 0 h 1109134"/>
                  <a:gd name="connsiteX3" fmla="*/ 0 w 1904999"/>
                  <a:gd name="connsiteY3" fmla="*/ 821267 h 1109134"/>
                  <a:gd name="connsiteX4" fmla="*/ 16933 w 1904999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8467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878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624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066" h="1109134">
                    <a:moveTo>
                      <a:pt x="0" y="1109134"/>
                    </a:moveTo>
                    <a:lnTo>
                      <a:pt x="1888066" y="262467"/>
                    </a:lnTo>
                    <a:lnTo>
                      <a:pt x="1888066" y="0"/>
                    </a:lnTo>
                    <a:lnTo>
                      <a:pt x="0" y="838200"/>
                    </a:lnTo>
                    <a:lnTo>
                      <a:pt x="0" y="1109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5952063" y="5808128"/>
                <a:ext cx="1888066" cy="1109134"/>
              </a:xfrm>
              <a:custGeom>
                <a:avLst/>
                <a:gdLst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25400 w 1888066"/>
                  <a:gd name="connsiteY3" fmla="*/ 829734 h 1109134"/>
                  <a:gd name="connsiteX4" fmla="*/ 0 w 1888066"/>
                  <a:gd name="connsiteY4" fmla="*/ 1109134 h 1109134"/>
                  <a:gd name="connsiteX0" fmla="*/ 16933 w 1904999"/>
                  <a:gd name="connsiteY0" fmla="*/ 1109134 h 1109134"/>
                  <a:gd name="connsiteX1" fmla="*/ 1904999 w 1904999"/>
                  <a:gd name="connsiteY1" fmla="*/ 237067 h 1109134"/>
                  <a:gd name="connsiteX2" fmla="*/ 1904999 w 1904999"/>
                  <a:gd name="connsiteY2" fmla="*/ 0 h 1109134"/>
                  <a:gd name="connsiteX3" fmla="*/ 0 w 1904999"/>
                  <a:gd name="connsiteY3" fmla="*/ 821267 h 1109134"/>
                  <a:gd name="connsiteX4" fmla="*/ 16933 w 1904999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8467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878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624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066" h="1109134">
                    <a:moveTo>
                      <a:pt x="0" y="1109134"/>
                    </a:moveTo>
                    <a:lnTo>
                      <a:pt x="1888066" y="262467"/>
                    </a:lnTo>
                    <a:lnTo>
                      <a:pt x="1888066" y="0"/>
                    </a:lnTo>
                    <a:lnTo>
                      <a:pt x="0" y="838200"/>
                    </a:lnTo>
                    <a:lnTo>
                      <a:pt x="0" y="1109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181600" y="5223934"/>
                <a:ext cx="2455333" cy="1430866"/>
              </a:xfrm>
              <a:custGeom>
                <a:avLst/>
                <a:gdLst>
                  <a:gd name="connsiteX0" fmla="*/ 1684866 w 2455333"/>
                  <a:gd name="connsiteY0" fmla="*/ 0 h 1430866"/>
                  <a:gd name="connsiteX1" fmla="*/ 2455333 w 2455333"/>
                  <a:gd name="connsiteY1" fmla="*/ 668866 h 1430866"/>
                  <a:gd name="connsiteX2" fmla="*/ 762000 w 2455333"/>
                  <a:gd name="connsiteY2" fmla="*/ 1430866 h 1430866"/>
                  <a:gd name="connsiteX3" fmla="*/ 0 w 2455333"/>
                  <a:gd name="connsiteY3" fmla="*/ 762000 h 1430866"/>
                  <a:gd name="connsiteX4" fmla="*/ 1684866 w 2455333"/>
                  <a:gd name="connsiteY4" fmla="*/ 0 h 143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333" h="1430866">
                    <a:moveTo>
                      <a:pt x="1684866" y="0"/>
                    </a:moveTo>
                    <a:lnTo>
                      <a:pt x="2455333" y="668866"/>
                    </a:lnTo>
                    <a:lnTo>
                      <a:pt x="762000" y="1430866"/>
                    </a:lnTo>
                    <a:lnTo>
                      <a:pt x="0" y="762000"/>
                    </a:lnTo>
                    <a:lnTo>
                      <a:pt x="1684866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745512" y="2846375"/>
              <a:ext cx="2863224" cy="2218268"/>
              <a:chOff x="4976909" y="4961465"/>
              <a:chExt cx="2863224" cy="2218268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5952067" y="6070599"/>
                <a:ext cx="1888066" cy="1109134"/>
              </a:xfrm>
              <a:custGeom>
                <a:avLst/>
                <a:gdLst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25400 w 1888066"/>
                  <a:gd name="connsiteY3" fmla="*/ 829734 h 1109134"/>
                  <a:gd name="connsiteX4" fmla="*/ 0 w 1888066"/>
                  <a:gd name="connsiteY4" fmla="*/ 1109134 h 1109134"/>
                  <a:gd name="connsiteX0" fmla="*/ 16933 w 1904999"/>
                  <a:gd name="connsiteY0" fmla="*/ 1109134 h 1109134"/>
                  <a:gd name="connsiteX1" fmla="*/ 1904999 w 1904999"/>
                  <a:gd name="connsiteY1" fmla="*/ 237067 h 1109134"/>
                  <a:gd name="connsiteX2" fmla="*/ 1904999 w 1904999"/>
                  <a:gd name="connsiteY2" fmla="*/ 0 h 1109134"/>
                  <a:gd name="connsiteX3" fmla="*/ 0 w 1904999"/>
                  <a:gd name="connsiteY3" fmla="*/ 821267 h 1109134"/>
                  <a:gd name="connsiteX4" fmla="*/ 16933 w 1904999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8467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878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624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066" h="1109134">
                    <a:moveTo>
                      <a:pt x="0" y="1109134"/>
                    </a:moveTo>
                    <a:lnTo>
                      <a:pt x="1888066" y="262467"/>
                    </a:lnTo>
                    <a:lnTo>
                      <a:pt x="1888066" y="0"/>
                    </a:lnTo>
                    <a:lnTo>
                      <a:pt x="0" y="838200"/>
                    </a:lnTo>
                    <a:lnTo>
                      <a:pt x="0" y="1109134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>
                <a:spLocks noChangeAspect="1"/>
              </p:cNvSpPr>
              <p:nvPr/>
            </p:nvSpPr>
            <p:spPr>
              <a:xfrm flipH="1">
                <a:off x="4976913" y="6070599"/>
                <a:ext cx="975154" cy="1109134"/>
              </a:xfrm>
              <a:custGeom>
                <a:avLst/>
                <a:gdLst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25400 w 1888066"/>
                  <a:gd name="connsiteY3" fmla="*/ 829734 h 1109134"/>
                  <a:gd name="connsiteX4" fmla="*/ 0 w 1888066"/>
                  <a:gd name="connsiteY4" fmla="*/ 1109134 h 1109134"/>
                  <a:gd name="connsiteX0" fmla="*/ 16933 w 1904999"/>
                  <a:gd name="connsiteY0" fmla="*/ 1109134 h 1109134"/>
                  <a:gd name="connsiteX1" fmla="*/ 1904999 w 1904999"/>
                  <a:gd name="connsiteY1" fmla="*/ 237067 h 1109134"/>
                  <a:gd name="connsiteX2" fmla="*/ 1904999 w 1904999"/>
                  <a:gd name="connsiteY2" fmla="*/ 0 h 1109134"/>
                  <a:gd name="connsiteX3" fmla="*/ 0 w 1904999"/>
                  <a:gd name="connsiteY3" fmla="*/ 821267 h 1109134"/>
                  <a:gd name="connsiteX4" fmla="*/ 16933 w 1904999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8467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878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624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066" h="1109134">
                    <a:moveTo>
                      <a:pt x="0" y="1109134"/>
                    </a:moveTo>
                    <a:lnTo>
                      <a:pt x="1888066" y="262467"/>
                    </a:lnTo>
                    <a:lnTo>
                      <a:pt x="1888066" y="0"/>
                    </a:lnTo>
                    <a:lnTo>
                      <a:pt x="0" y="838200"/>
                    </a:lnTo>
                    <a:lnTo>
                      <a:pt x="0" y="1109134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4976909" y="4961465"/>
                <a:ext cx="1888066" cy="1109134"/>
              </a:xfrm>
              <a:custGeom>
                <a:avLst/>
                <a:gdLst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25400 w 1888066"/>
                  <a:gd name="connsiteY3" fmla="*/ 829734 h 1109134"/>
                  <a:gd name="connsiteX4" fmla="*/ 0 w 1888066"/>
                  <a:gd name="connsiteY4" fmla="*/ 1109134 h 1109134"/>
                  <a:gd name="connsiteX0" fmla="*/ 16933 w 1904999"/>
                  <a:gd name="connsiteY0" fmla="*/ 1109134 h 1109134"/>
                  <a:gd name="connsiteX1" fmla="*/ 1904999 w 1904999"/>
                  <a:gd name="connsiteY1" fmla="*/ 237067 h 1109134"/>
                  <a:gd name="connsiteX2" fmla="*/ 1904999 w 1904999"/>
                  <a:gd name="connsiteY2" fmla="*/ 0 h 1109134"/>
                  <a:gd name="connsiteX3" fmla="*/ 0 w 1904999"/>
                  <a:gd name="connsiteY3" fmla="*/ 821267 h 1109134"/>
                  <a:gd name="connsiteX4" fmla="*/ 16933 w 1904999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8467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878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624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066" h="1109134">
                    <a:moveTo>
                      <a:pt x="0" y="1109134"/>
                    </a:moveTo>
                    <a:lnTo>
                      <a:pt x="1888066" y="262467"/>
                    </a:lnTo>
                    <a:lnTo>
                      <a:pt x="1888066" y="0"/>
                    </a:lnTo>
                    <a:lnTo>
                      <a:pt x="0" y="838200"/>
                    </a:lnTo>
                    <a:lnTo>
                      <a:pt x="0" y="1109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>
                <a:spLocks noChangeAspect="1"/>
              </p:cNvSpPr>
              <p:nvPr/>
            </p:nvSpPr>
            <p:spPr>
              <a:xfrm flipH="1">
                <a:off x="4976909" y="5808128"/>
                <a:ext cx="975154" cy="1109134"/>
              </a:xfrm>
              <a:custGeom>
                <a:avLst/>
                <a:gdLst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25400 w 1888066"/>
                  <a:gd name="connsiteY3" fmla="*/ 829734 h 1109134"/>
                  <a:gd name="connsiteX4" fmla="*/ 0 w 1888066"/>
                  <a:gd name="connsiteY4" fmla="*/ 1109134 h 1109134"/>
                  <a:gd name="connsiteX0" fmla="*/ 16933 w 1904999"/>
                  <a:gd name="connsiteY0" fmla="*/ 1109134 h 1109134"/>
                  <a:gd name="connsiteX1" fmla="*/ 1904999 w 1904999"/>
                  <a:gd name="connsiteY1" fmla="*/ 237067 h 1109134"/>
                  <a:gd name="connsiteX2" fmla="*/ 1904999 w 1904999"/>
                  <a:gd name="connsiteY2" fmla="*/ 0 h 1109134"/>
                  <a:gd name="connsiteX3" fmla="*/ 0 w 1904999"/>
                  <a:gd name="connsiteY3" fmla="*/ 821267 h 1109134"/>
                  <a:gd name="connsiteX4" fmla="*/ 16933 w 1904999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8467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878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624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066" h="1109134">
                    <a:moveTo>
                      <a:pt x="0" y="1109134"/>
                    </a:moveTo>
                    <a:lnTo>
                      <a:pt x="1888066" y="262467"/>
                    </a:lnTo>
                    <a:lnTo>
                      <a:pt x="1888066" y="0"/>
                    </a:lnTo>
                    <a:lnTo>
                      <a:pt x="0" y="838200"/>
                    </a:lnTo>
                    <a:lnTo>
                      <a:pt x="0" y="1109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>
                <a:spLocks noChangeAspect="1"/>
              </p:cNvSpPr>
              <p:nvPr/>
            </p:nvSpPr>
            <p:spPr>
              <a:xfrm flipH="1">
                <a:off x="6864975" y="4961465"/>
                <a:ext cx="975154" cy="1109134"/>
              </a:xfrm>
              <a:custGeom>
                <a:avLst/>
                <a:gdLst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25400 w 1888066"/>
                  <a:gd name="connsiteY3" fmla="*/ 829734 h 1109134"/>
                  <a:gd name="connsiteX4" fmla="*/ 0 w 1888066"/>
                  <a:gd name="connsiteY4" fmla="*/ 1109134 h 1109134"/>
                  <a:gd name="connsiteX0" fmla="*/ 16933 w 1904999"/>
                  <a:gd name="connsiteY0" fmla="*/ 1109134 h 1109134"/>
                  <a:gd name="connsiteX1" fmla="*/ 1904999 w 1904999"/>
                  <a:gd name="connsiteY1" fmla="*/ 237067 h 1109134"/>
                  <a:gd name="connsiteX2" fmla="*/ 1904999 w 1904999"/>
                  <a:gd name="connsiteY2" fmla="*/ 0 h 1109134"/>
                  <a:gd name="connsiteX3" fmla="*/ 0 w 1904999"/>
                  <a:gd name="connsiteY3" fmla="*/ 821267 h 1109134"/>
                  <a:gd name="connsiteX4" fmla="*/ 16933 w 1904999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8467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878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624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066" h="1109134">
                    <a:moveTo>
                      <a:pt x="0" y="1109134"/>
                    </a:moveTo>
                    <a:lnTo>
                      <a:pt x="1888066" y="262467"/>
                    </a:lnTo>
                    <a:lnTo>
                      <a:pt x="1888066" y="0"/>
                    </a:lnTo>
                    <a:lnTo>
                      <a:pt x="0" y="838200"/>
                    </a:lnTo>
                    <a:lnTo>
                      <a:pt x="0" y="1109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952063" y="5808128"/>
                <a:ext cx="1888066" cy="1109134"/>
              </a:xfrm>
              <a:custGeom>
                <a:avLst/>
                <a:gdLst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25400 w 1888066"/>
                  <a:gd name="connsiteY3" fmla="*/ 829734 h 1109134"/>
                  <a:gd name="connsiteX4" fmla="*/ 0 w 1888066"/>
                  <a:gd name="connsiteY4" fmla="*/ 1109134 h 1109134"/>
                  <a:gd name="connsiteX0" fmla="*/ 16933 w 1904999"/>
                  <a:gd name="connsiteY0" fmla="*/ 1109134 h 1109134"/>
                  <a:gd name="connsiteX1" fmla="*/ 1904999 w 1904999"/>
                  <a:gd name="connsiteY1" fmla="*/ 237067 h 1109134"/>
                  <a:gd name="connsiteX2" fmla="*/ 1904999 w 1904999"/>
                  <a:gd name="connsiteY2" fmla="*/ 0 h 1109134"/>
                  <a:gd name="connsiteX3" fmla="*/ 0 w 1904999"/>
                  <a:gd name="connsiteY3" fmla="*/ 821267 h 1109134"/>
                  <a:gd name="connsiteX4" fmla="*/ 16933 w 1904999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8467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370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878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  <a:gd name="connsiteX0" fmla="*/ 0 w 1888066"/>
                  <a:gd name="connsiteY0" fmla="*/ 1109134 h 1109134"/>
                  <a:gd name="connsiteX1" fmla="*/ 1888066 w 1888066"/>
                  <a:gd name="connsiteY1" fmla="*/ 262467 h 1109134"/>
                  <a:gd name="connsiteX2" fmla="*/ 1888066 w 1888066"/>
                  <a:gd name="connsiteY2" fmla="*/ 0 h 1109134"/>
                  <a:gd name="connsiteX3" fmla="*/ 0 w 1888066"/>
                  <a:gd name="connsiteY3" fmla="*/ 838200 h 1109134"/>
                  <a:gd name="connsiteX4" fmla="*/ 0 w 1888066"/>
                  <a:gd name="connsiteY4" fmla="*/ 1109134 h 110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066" h="1109134">
                    <a:moveTo>
                      <a:pt x="0" y="1109134"/>
                    </a:moveTo>
                    <a:lnTo>
                      <a:pt x="1888066" y="262467"/>
                    </a:lnTo>
                    <a:lnTo>
                      <a:pt x="1888066" y="0"/>
                    </a:lnTo>
                    <a:lnTo>
                      <a:pt x="0" y="838200"/>
                    </a:lnTo>
                    <a:lnTo>
                      <a:pt x="0" y="1109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5181600" y="5223934"/>
                <a:ext cx="2455333" cy="1430866"/>
              </a:xfrm>
              <a:custGeom>
                <a:avLst/>
                <a:gdLst>
                  <a:gd name="connsiteX0" fmla="*/ 1684866 w 2455333"/>
                  <a:gd name="connsiteY0" fmla="*/ 0 h 1430866"/>
                  <a:gd name="connsiteX1" fmla="*/ 2455333 w 2455333"/>
                  <a:gd name="connsiteY1" fmla="*/ 668866 h 1430866"/>
                  <a:gd name="connsiteX2" fmla="*/ 762000 w 2455333"/>
                  <a:gd name="connsiteY2" fmla="*/ 1430866 h 1430866"/>
                  <a:gd name="connsiteX3" fmla="*/ 0 w 2455333"/>
                  <a:gd name="connsiteY3" fmla="*/ 762000 h 1430866"/>
                  <a:gd name="connsiteX4" fmla="*/ 1684866 w 2455333"/>
                  <a:gd name="connsiteY4" fmla="*/ 0 h 143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333" h="1430866">
                    <a:moveTo>
                      <a:pt x="1684866" y="0"/>
                    </a:moveTo>
                    <a:lnTo>
                      <a:pt x="2455333" y="668866"/>
                    </a:lnTo>
                    <a:lnTo>
                      <a:pt x="762000" y="1430866"/>
                    </a:lnTo>
                    <a:lnTo>
                      <a:pt x="0" y="762000"/>
                    </a:lnTo>
                    <a:lnTo>
                      <a:pt x="1684866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H="1">
              <a:off x="7093201" y="4886841"/>
              <a:ext cx="0" cy="355603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940812" y="3303561"/>
              <a:ext cx="0" cy="558812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7540440" y="3515238"/>
              <a:ext cx="0" cy="406399"/>
            </a:xfrm>
            <a:prstGeom prst="straightConnector1">
              <a:avLst/>
            </a:prstGeom>
            <a:ln>
              <a:solidFill>
                <a:srgbClr val="595959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7516536" y="3552806"/>
              <a:ext cx="973666" cy="3688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rgbClr val="FF0000"/>
                  </a:solidFill>
                </a:rPr>
                <a:t>CFLUX</a:t>
              </a:r>
            </a:p>
            <a:p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7440750" y="5394844"/>
              <a:ext cx="388648" cy="3725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LZ</a:t>
              </a:r>
            </a:p>
            <a:p>
              <a:endParaRPr lang="en-US" dirty="0"/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7440750" y="4353442"/>
              <a:ext cx="498310" cy="4487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/>
                <a:t>UZ</a:t>
              </a:r>
            </a:p>
            <a:p>
              <a:endParaRPr lang="en-US" sz="1500" dirty="0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929926" y="3633776"/>
              <a:ext cx="1695230" cy="5990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/>
                <a:t>R</a:t>
              </a:r>
              <a:endParaRPr lang="en-US" sz="1300" b="1" baseline="30000" dirty="0">
                <a:solidFill>
                  <a:srgbClr val="FF0000"/>
                </a:solidFill>
              </a:endParaRPr>
            </a:p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</p:txBody>
        </p:sp>
        <p:sp>
          <p:nvSpPr>
            <p:cNvPr id="71" name="Content Placeholder 2"/>
            <p:cNvSpPr txBox="1">
              <a:spLocks/>
            </p:cNvSpPr>
            <p:nvPr/>
          </p:nvSpPr>
          <p:spPr>
            <a:xfrm>
              <a:off x="7050866" y="4839745"/>
              <a:ext cx="973666" cy="3688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rgbClr val="FF0000"/>
                  </a:solidFill>
                </a:rPr>
                <a:t>PERC</a:t>
              </a:r>
            </a:p>
            <a:p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7540445" y="1104056"/>
              <a:ext cx="398615" cy="3688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/>
                <a:t>EA</a:t>
              </a:r>
            </a:p>
            <a:p>
              <a:endParaRPr lang="en-US" sz="1500" dirty="0"/>
            </a:p>
          </p:txBody>
        </p:sp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 flipH="1" flipV="1">
              <a:off x="8189217" y="1671937"/>
              <a:ext cx="326386" cy="179672"/>
            </a:xfrm>
            <a:prstGeom prst="straightConnector1">
              <a:avLst/>
            </a:prstGeom>
            <a:ln w="9525" cmpd="sng">
              <a:solidFill>
                <a:srgbClr val="595959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ontent Placeholder 2"/>
            <p:cNvSpPr txBox="1">
              <a:spLocks/>
            </p:cNvSpPr>
            <p:nvPr/>
          </p:nvSpPr>
          <p:spPr>
            <a:xfrm>
              <a:off x="8446658" y="1752439"/>
              <a:ext cx="498310" cy="4487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rgbClr val="FF0000"/>
                  </a:solidFill>
                </a:rPr>
                <a:t>FC</a:t>
              </a:r>
            </a:p>
            <a:p>
              <a:endParaRPr lang="en-US" sz="15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9" name="Straight Arrow Connector 98"/>
            <p:cNvCxnSpPr>
              <a:cxnSpLocks/>
            </p:cNvCxnSpPr>
            <p:nvPr/>
          </p:nvCxnSpPr>
          <p:spPr>
            <a:xfrm flipH="1" flipV="1">
              <a:off x="8189217" y="2096139"/>
              <a:ext cx="326386" cy="179672"/>
            </a:xfrm>
            <a:prstGeom prst="straightConnector1">
              <a:avLst/>
            </a:prstGeom>
            <a:ln w="9525" cmpd="sng">
              <a:solidFill>
                <a:srgbClr val="595959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6512835" y="1440909"/>
              <a:ext cx="1855830" cy="2243666"/>
              <a:chOff x="5773451" y="3090335"/>
              <a:chExt cx="1855830" cy="2243666"/>
            </a:xfrm>
          </p:grpSpPr>
          <p:sp>
            <p:nvSpPr>
              <p:cNvPr id="101" name="Freeform 100"/>
              <p:cNvSpPr/>
              <p:nvPr/>
            </p:nvSpPr>
            <p:spPr>
              <a:xfrm>
                <a:off x="6409266" y="3835401"/>
                <a:ext cx="1220015" cy="1498600"/>
              </a:xfrm>
              <a:custGeom>
                <a:avLst/>
                <a:gdLst>
                  <a:gd name="connsiteX0" fmla="*/ 50800 w 1219200"/>
                  <a:gd name="connsiteY0" fmla="*/ 1456267 h 1490133"/>
                  <a:gd name="connsiteX1" fmla="*/ 1210733 w 1219200"/>
                  <a:gd name="connsiteY1" fmla="*/ 939800 h 1490133"/>
                  <a:gd name="connsiteX2" fmla="*/ 1219200 w 1219200"/>
                  <a:gd name="connsiteY2" fmla="*/ 0 h 1490133"/>
                  <a:gd name="connsiteX3" fmla="*/ 0 w 1219200"/>
                  <a:gd name="connsiteY3" fmla="*/ 550333 h 1490133"/>
                  <a:gd name="connsiteX4" fmla="*/ 0 w 1219200"/>
                  <a:gd name="connsiteY4" fmla="*/ 1490133 h 1490133"/>
                  <a:gd name="connsiteX5" fmla="*/ 160866 w 1219200"/>
                  <a:gd name="connsiteY5" fmla="*/ 1413933 h 1490133"/>
                  <a:gd name="connsiteX0" fmla="*/ 0 w 1236134"/>
                  <a:gd name="connsiteY0" fmla="*/ 1498600 h 1498600"/>
                  <a:gd name="connsiteX1" fmla="*/ 1227667 w 1236134"/>
                  <a:gd name="connsiteY1" fmla="*/ 939800 h 1498600"/>
                  <a:gd name="connsiteX2" fmla="*/ 1236134 w 1236134"/>
                  <a:gd name="connsiteY2" fmla="*/ 0 h 1498600"/>
                  <a:gd name="connsiteX3" fmla="*/ 16934 w 1236134"/>
                  <a:gd name="connsiteY3" fmla="*/ 550333 h 1498600"/>
                  <a:gd name="connsiteX4" fmla="*/ 16934 w 1236134"/>
                  <a:gd name="connsiteY4" fmla="*/ 1490133 h 1498600"/>
                  <a:gd name="connsiteX5" fmla="*/ 177800 w 1236134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177800 w 1236948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0 w 1236948"/>
                  <a:gd name="connsiteY5" fmla="*/ 1498600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0 w 1236948"/>
                  <a:gd name="connsiteY4" fmla="*/ 1498600 h 1498600"/>
                  <a:gd name="connsiteX0" fmla="*/ 0 w 1220015"/>
                  <a:gd name="connsiteY0" fmla="*/ 1498600 h 1498600"/>
                  <a:gd name="connsiteX1" fmla="*/ 1219201 w 1220015"/>
                  <a:gd name="connsiteY1" fmla="*/ 956733 h 1498600"/>
                  <a:gd name="connsiteX2" fmla="*/ 1219201 w 1220015"/>
                  <a:gd name="connsiteY2" fmla="*/ 0 h 1498600"/>
                  <a:gd name="connsiteX3" fmla="*/ 1 w 1220015"/>
                  <a:gd name="connsiteY3" fmla="*/ 550333 h 1498600"/>
                  <a:gd name="connsiteX4" fmla="*/ 0 w 1220015"/>
                  <a:gd name="connsiteY4" fmla="*/ 1498600 h 149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015" h="1498600">
                    <a:moveTo>
                      <a:pt x="0" y="1498600"/>
                    </a:moveTo>
                    <a:lnTo>
                      <a:pt x="1219201" y="956733"/>
                    </a:lnTo>
                    <a:cubicBezTo>
                      <a:pt x="1222023" y="643466"/>
                      <a:pt x="1216379" y="313267"/>
                      <a:pt x="1219201" y="0"/>
                    </a:cubicBezTo>
                    <a:lnTo>
                      <a:pt x="1" y="550333"/>
                    </a:lnTo>
                    <a:cubicBezTo>
                      <a:pt x="1" y="866422"/>
                      <a:pt x="0" y="1182511"/>
                      <a:pt x="0" y="1498600"/>
                    </a:cubicBezTo>
                    <a:close/>
                  </a:path>
                </a:pathLst>
              </a:custGeom>
              <a:solidFill>
                <a:srgbClr val="C6D9F1"/>
              </a:solidFill>
              <a:ln w="9525" cmpd="sng">
                <a:solidFill>
                  <a:srgbClr val="59595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5773451" y="3572933"/>
                <a:ext cx="635815" cy="821267"/>
              </a:xfrm>
              <a:custGeom>
                <a:avLst/>
                <a:gdLst>
                  <a:gd name="connsiteX0" fmla="*/ 50800 w 1219200"/>
                  <a:gd name="connsiteY0" fmla="*/ 1456267 h 1490133"/>
                  <a:gd name="connsiteX1" fmla="*/ 1210733 w 1219200"/>
                  <a:gd name="connsiteY1" fmla="*/ 939800 h 1490133"/>
                  <a:gd name="connsiteX2" fmla="*/ 1219200 w 1219200"/>
                  <a:gd name="connsiteY2" fmla="*/ 0 h 1490133"/>
                  <a:gd name="connsiteX3" fmla="*/ 0 w 1219200"/>
                  <a:gd name="connsiteY3" fmla="*/ 550333 h 1490133"/>
                  <a:gd name="connsiteX4" fmla="*/ 0 w 1219200"/>
                  <a:gd name="connsiteY4" fmla="*/ 1490133 h 1490133"/>
                  <a:gd name="connsiteX5" fmla="*/ 160866 w 1219200"/>
                  <a:gd name="connsiteY5" fmla="*/ 1413933 h 1490133"/>
                  <a:gd name="connsiteX0" fmla="*/ 0 w 1236134"/>
                  <a:gd name="connsiteY0" fmla="*/ 1498600 h 1498600"/>
                  <a:gd name="connsiteX1" fmla="*/ 1227667 w 1236134"/>
                  <a:gd name="connsiteY1" fmla="*/ 939800 h 1498600"/>
                  <a:gd name="connsiteX2" fmla="*/ 1236134 w 1236134"/>
                  <a:gd name="connsiteY2" fmla="*/ 0 h 1498600"/>
                  <a:gd name="connsiteX3" fmla="*/ 16934 w 1236134"/>
                  <a:gd name="connsiteY3" fmla="*/ 550333 h 1498600"/>
                  <a:gd name="connsiteX4" fmla="*/ 16934 w 1236134"/>
                  <a:gd name="connsiteY4" fmla="*/ 1490133 h 1498600"/>
                  <a:gd name="connsiteX5" fmla="*/ 177800 w 1236134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177800 w 1236948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0 w 1236948"/>
                  <a:gd name="connsiteY5" fmla="*/ 1498600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0 w 1236948"/>
                  <a:gd name="connsiteY4" fmla="*/ 1498600 h 1498600"/>
                  <a:gd name="connsiteX0" fmla="*/ 0 w 1220015"/>
                  <a:gd name="connsiteY0" fmla="*/ 1498600 h 1498600"/>
                  <a:gd name="connsiteX1" fmla="*/ 1219201 w 1220015"/>
                  <a:gd name="connsiteY1" fmla="*/ 956733 h 1498600"/>
                  <a:gd name="connsiteX2" fmla="*/ 1219201 w 1220015"/>
                  <a:gd name="connsiteY2" fmla="*/ 0 h 1498600"/>
                  <a:gd name="connsiteX3" fmla="*/ 1 w 1220015"/>
                  <a:gd name="connsiteY3" fmla="*/ 550333 h 1498600"/>
                  <a:gd name="connsiteX4" fmla="*/ 0 w 1220015"/>
                  <a:gd name="connsiteY4" fmla="*/ 1498600 h 1498600"/>
                  <a:gd name="connsiteX0" fmla="*/ 0 w 1220015"/>
                  <a:gd name="connsiteY0" fmla="*/ 990600 h 990600"/>
                  <a:gd name="connsiteX1" fmla="*/ 1219201 w 1220015"/>
                  <a:gd name="connsiteY1" fmla="*/ 956733 h 990600"/>
                  <a:gd name="connsiteX2" fmla="*/ 1219201 w 1220015"/>
                  <a:gd name="connsiteY2" fmla="*/ 0 h 990600"/>
                  <a:gd name="connsiteX3" fmla="*/ 1 w 1220015"/>
                  <a:gd name="connsiteY3" fmla="*/ 550333 h 990600"/>
                  <a:gd name="connsiteX4" fmla="*/ 0 w 1220015"/>
                  <a:gd name="connsiteY4" fmla="*/ 990600 h 990600"/>
                  <a:gd name="connsiteX0" fmla="*/ 0 w 1220015"/>
                  <a:gd name="connsiteY0" fmla="*/ 990600 h 990600"/>
                  <a:gd name="connsiteX1" fmla="*/ 1219201 w 1220015"/>
                  <a:gd name="connsiteY1" fmla="*/ 423333 h 990600"/>
                  <a:gd name="connsiteX2" fmla="*/ 1219201 w 1220015"/>
                  <a:gd name="connsiteY2" fmla="*/ 0 h 990600"/>
                  <a:gd name="connsiteX3" fmla="*/ 1 w 1220015"/>
                  <a:gd name="connsiteY3" fmla="*/ 550333 h 990600"/>
                  <a:gd name="connsiteX4" fmla="*/ 0 w 1220015"/>
                  <a:gd name="connsiteY4" fmla="*/ 990600 h 990600"/>
                  <a:gd name="connsiteX0" fmla="*/ 626533 w 1845734"/>
                  <a:gd name="connsiteY0" fmla="*/ 990600 h 990600"/>
                  <a:gd name="connsiteX1" fmla="*/ 0 w 1845734"/>
                  <a:gd name="connsiteY1" fmla="*/ 558800 h 990600"/>
                  <a:gd name="connsiteX2" fmla="*/ 1845734 w 1845734"/>
                  <a:gd name="connsiteY2" fmla="*/ 0 h 990600"/>
                  <a:gd name="connsiteX3" fmla="*/ 626534 w 1845734"/>
                  <a:gd name="connsiteY3" fmla="*/ 550333 h 990600"/>
                  <a:gd name="connsiteX4" fmla="*/ 626533 w 1845734"/>
                  <a:gd name="connsiteY4" fmla="*/ 990600 h 990600"/>
                  <a:gd name="connsiteX0" fmla="*/ 635374 w 635375"/>
                  <a:gd name="connsiteY0" fmla="*/ 821267 h 821267"/>
                  <a:gd name="connsiteX1" fmla="*/ 8841 w 635375"/>
                  <a:gd name="connsiteY1" fmla="*/ 389467 h 821267"/>
                  <a:gd name="connsiteX2" fmla="*/ 375 w 635375"/>
                  <a:gd name="connsiteY2" fmla="*/ 0 h 821267"/>
                  <a:gd name="connsiteX3" fmla="*/ 635375 w 635375"/>
                  <a:gd name="connsiteY3" fmla="*/ 381000 h 821267"/>
                  <a:gd name="connsiteX4" fmla="*/ 635374 w 635375"/>
                  <a:gd name="connsiteY4" fmla="*/ 821267 h 821267"/>
                  <a:gd name="connsiteX0" fmla="*/ 643467 w 643468"/>
                  <a:gd name="connsiteY0" fmla="*/ 821267 h 821267"/>
                  <a:gd name="connsiteX1" fmla="*/ 0 w 643468"/>
                  <a:gd name="connsiteY1" fmla="*/ 372534 h 821267"/>
                  <a:gd name="connsiteX2" fmla="*/ 8468 w 643468"/>
                  <a:gd name="connsiteY2" fmla="*/ 0 h 821267"/>
                  <a:gd name="connsiteX3" fmla="*/ 643468 w 643468"/>
                  <a:gd name="connsiteY3" fmla="*/ 381000 h 821267"/>
                  <a:gd name="connsiteX4" fmla="*/ 643467 w 643468"/>
                  <a:gd name="connsiteY4" fmla="*/ 821267 h 821267"/>
                  <a:gd name="connsiteX0" fmla="*/ 635814 w 635815"/>
                  <a:gd name="connsiteY0" fmla="*/ 821267 h 821267"/>
                  <a:gd name="connsiteX1" fmla="*/ 814 w 635815"/>
                  <a:gd name="connsiteY1" fmla="*/ 389467 h 821267"/>
                  <a:gd name="connsiteX2" fmla="*/ 815 w 635815"/>
                  <a:gd name="connsiteY2" fmla="*/ 0 h 821267"/>
                  <a:gd name="connsiteX3" fmla="*/ 635815 w 635815"/>
                  <a:gd name="connsiteY3" fmla="*/ 381000 h 821267"/>
                  <a:gd name="connsiteX4" fmla="*/ 635814 w 635815"/>
                  <a:gd name="connsiteY4" fmla="*/ 821267 h 82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5815" h="821267">
                    <a:moveTo>
                      <a:pt x="635814" y="821267"/>
                    </a:moveTo>
                    <a:lnTo>
                      <a:pt x="814" y="389467"/>
                    </a:lnTo>
                    <a:cubicBezTo>
                      <a:pt x="3636" y="76200"/>
                      <a:pt x="-2007" y="313267"/>
                      <a:pt x="815" y="0"/>
                    </a:cubicBezTo>
                    <a:lnTo>
                      <a:pt x="635815" y="381000"/>
                    </a:lnTo>
                    <a:cubicBezTo>
                      <a:pt x="635815" y="697089"/>
                      <a:pt x="635814" y="505178"/>
                      <a:pt x="635814" y="82126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rgbClr val="59595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5775081" y="3090335"/>
                <a:ext cx="1854200" cy="889000"/>
              </a:xfrm>
              <a:custGeom>
                <a:avLst/>
                <a:gdLst>
                  <a:gd name="connsiteX0" fmla="*/ 50800 w 1219200"/>
                  <a:gd name="connsiteY0" fmla="*/ 1456267 h 1490133"/>
                  <a:gd name="connsiteX1" fmla="*/ 1210733 w 1219200"/>
                  <a:gd name="connsiteY1" fmla="*/ 939800 h 1490133"/>
                  <a:gd name="connsiteX2" fmla="*/ 1219200 w 1219200"/>
                  <a:gd name="connsiteY2" fmla="*/ 0 h 1490133"/>
                  <a:gd name="connsiteX3" fmla="*/ 0 w 1219200"/>
                  <a:gd name="connsiteY3" fmla="*/ 550333 h 1490133"/>
                  <a:gd name="connsiteX4" fmla="*/ 0 w 1219200"/>
                  <a:gd name="connsiteY4" fmla="*/ 1490133 h 1490133"/>
                  <a:gd name="connsiteX5" fmla="*/ 160866 w 1219200"/>
                  <a:gd name="connsiteY5" fmla="*/ 1413933 h 1490133"/>
                  <a:gd name="connsiteX0" fmla="*/ 0 w 1236134"/>
                  <a:gd name="connsiteY0" fmla="*/ 1498600 h 1498600"/>
                  <a:gd name="connsiteX1" fmla="*/ 1227667 w 1236134"/>
                  <a:gd name="connsiteY1" fmla="*/ 939800 h 1498600"/>
                  <a:gd name="connsiteX2" fmla="*/ 1236134 w 1236134"/>
                  <a:gd name="connsiteY2" fmla="*/ 0 h 1498600"/>
                  <a:gd name="connsiteX3" fmla="*/ 16934 w 1236134"/>
                  <a:gd name="connsiteY3" fmla="*/ 550333 h 1498600"/>
                  <a:gd name="connsiteX4" fmla="*/ 16934 w 1236134"/>
                  <a:gd name="connsiteY4" fmla="*/ 1490133 h 1498600"/>
                  <a:gd name="connsiteX5" fmla="*/ 177800 w 1236134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177800 w 1236948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0 w 1236948"/>
                  <a:gd name="connsiteY5" fmla="*/ 1498600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0 w 1236948"/>
                  <a:gd name="connsiteY4" fmla="*/ 1498600 h 1498600"/>
                  <a:gd name="connsiteX0" fmla="*/ 0 w 1220015"/>
                  <a:gd name="connsiteY0" fmla="*/ 1498600 h 1498600"/>
                  <a:gd name="connsiteX1" fmla="*/ 1219201 w 1220015"/>
                  <a:gd name="connsiteY1" fmla="*/ 956733 h 1498600"/>
                  <a:gd name="connsiteX2" fmla="*/ 1219201 w 1220015"/>
                  <a:gd name="connsiteY2" fmla="*/ 0 h 1498600"/>
                  <a:gd name="connsiteX3" fmla="*/ 1 w 1220015"/>
                  <a:gd name="connsiteY3" fmla="*/ 550333 h 1498600"/>
                  <a:gd name="connsiteX4" fmla="*/ 0 w 1220015"/>
                  <a:gd name="connsiteY4" fmla="*/ 1498600 h 1498600"/>
                  <a:gd name="connsiteX0" fmla="*/ 0 w 1220015"/>
                  <a:gd name="connsiteY0" fmla="*/ 990600 h 990600"/>
                  <a:gd name="connsiteX1" fmla="*/ 1219201 w 1220015"/>
                  <a:gd name="connsiteY1" fmla="*/ 956733 h 990600"/>
                  <a:gd name="connsiteX2" fmla="*/ 1219201 w 1220015"/>
                  <a:gd name="connsiteY2" fmla="*/ 0 h 990600"/>
                  <a:gd name="connsiteX3" fmla="*/ 1 w 1220015"/>
                  <a:gd name="connsiteY3" fmla="*/ 550333 h 990600"/>
                  <a:gd name="connsiteX4" fmla="*/ 0 w 1220015"/>
                  <a:gd name="connsiteY4" fmla="*/ 990600 h 990600"/>
                  <a:gd name="connsiteX0" fmla="*/ 0 w 1220015"/>
                  <a:gd name="connsiteY0" fmla="*/ 990600 h 990600"/>
                  <a:gd name="connsiteX1" fmla="*/ 1219201 w 1220015"/>
                  <a:gd name="connsiteY1" fmla="*/ 423333 h 990600"/>
                  <a:gd name="connsiteX2" fmla="*/ 1219201 w 1220015"/>
                  <a:gd name="connsiteY2" fmla="*/ 0 h 990600"/>
                  <a:gd name="connsiteX3" fmla="*/ 1 w 1220015"/>
                  <a:gd name="connsiteY3" fmla="*/ 550333 h 990600"/>
                  <a:gd name="connsiteX4" fmla="*/ 0 w 1220015"/>
                  <a:gd name="connsiteY4" fmla="*/ 990600 h 990600"/>
                  <a:gd name="connsiteX0" fmla="*/ 626533 w 1845734"/>
                  <a:gd name="connsiteY0" fmla="*/ 990600 h 990600"/>
                  <a:gd name="connsiteX1" fmla="*/ 0 w 1845734"/>
                  <a:gd name="connsiteY1" fmla="*/ 558800 h 990600"/>
                  <a:gd name="connsiteX2" fmla="*/ 1845734 w 1845734"/>
                  <a:gd name="connsiteY2" fmla="*/ 0 h 990600"/>
                  <a:gd name="connsiteX3" fmla="*/ 626534 w 1845734"/>
                  <a:gd name="connsiteY3" fmla="*/ 550333 h 990600"/>
                  <a:gd name="connsiteX4" fmla="*/ 626533 w 1845734"/>
                  <a:gd name="connsiteY4" fmla="*/ 990600 h 990600"/>
                  <a:gd name="connsiteX0" fmla="*/ 635374 w 635375"/>
                  <a:gd name="connsiteY0" fmla="*/ 821267 h 821267"/>
                  <a:gd name="connsiteX1" fmla="*/ 8841 w 635375"/>
                  <a:gd name="connsiteY1" fmla="*/ 389467 h 821267"/>
                  <a:gd name="connsiteX2" fmla="*/ 375 w 635375"/>
                  <a:gd name="connsiteY2" fmla="*/ 0 h 821267"/>
                  <a:gd name="connsiteX3" fmla="*/ 635375 w 635375"/>
                  <a:gd name="connsiteY3" fmla="*/ 381000 h 821267"/>
                  <a:gd name="connsiteX4" fmla="*/ 635374 w 635375"/>
                  <a:gd name="connsiteY4" fmla="*/ 821267 h 821267"/>
                  <a:gd name="connsiteX0" fmla="*/ 643467 w 643468"/>
                  <a:gd name="connsiteY0" fmla="*/ 821267 h 821267"/>
                  <a:gd name="connsiteX1" fmla="*/ 0 w 643468"/>
                  <a:gd name="connsiteY1" fmla="*/ 372534 h 821267"/>
                  <a:gd name="connsiteX2" fmla="*/ 8468 w 643468"/>
                  <a:gd name="connsiteY2" fmla="*/ 0 h 821267"/>
                  <a:gd name="connsiteX3" fmla="*/ 643468 w 643468"/>
                  <a:gd name="connsiteY3" fmla="*/ 381000 h 821267"/>
                  <a:gd name="connsiteX4" fmla="*/ 643467 w 643468"/>
                  <a:gd name="connsiteY4" fmla="*/ 821267 h 821267"/>
                  <a:gd name="connsiteX0" fmla="*/ 635814 w 635815"/>
                  <a:gd name="connsiteY0" fmla="*/ 821267 h 821267"/>
                  <a:gd name="connsiteX1" fmla="*/ 814 w 635815"/>
                  <a:gd name="connsiteY1" fmla="*/ 389467 h 821267"/>
                  <a:gd name="connsiteX2" fmla="*/ 815 w 635815"/>
                  <a:gd name="connsiteY2" fmla="*/ 0 h 821267"/>
                  <a:gd name="connsiteX3" fmla="*/ 635815 w 635815"/>
                  <a:gd name="connsiteY3" fmla="*/ 381000 h 821267"/>
                  <a:gd name="connsiteX4" fmla="*/ 635814 w 635815"/>
                  <a:gd name="connsiteY4" fmla="*/ 821267 h 821267"/>
                  <a:gd name="connsiteX0" fmla="*/ 1837266 w 1837267"/>
                  <a:gd name="connsiteY0" fmla="*/ 821267 h 821267"/>
                  <a:gd name="connsiteX1" fmla="*/ 0 w 1837267"/>
                  <a:gd name="connsiteY1" fmla="*/ 567267 h 821267"/>
                  <a:gd name="connsiteX2" fmla="*/ 1202267 w 1837267"/>
                  <a:gd name="connsiteY2" fmla="*/ 0 h 821267"/>
                  <a:gd name="connsiteX3" fmla="*/ 1837267 w 1837267"/>
                  <a:gd name="connsiteY3" fmla="*/ 381000 h 821267"/>
                  <a:gd name="connsiteX4" fmla="*/ 1837266 w 1837267"/>
                  <a:gd name="connsiteY4" fmla="*/ 821267 h 821267"/>
                  <a:gd name="connsiteX0" fmla="*/ 626532 w 1837267"/>
                  <a:gd name="connsiteY0" fmla="*/ 948267 h 948267"/>
                  <a:gd name="connsiteX1" fmla="*/ 0 w 1837267"/>
                  <a:gd name="connsiteY1" fmla="*/ 567267 h 948267"/>
                  <a:gd name="connsiteX2" fmla="*/ 1202267 w 1837267"/>
                  <a:gd name="connsiteY2" fmla="*/ 0 h 948267"/>
                  <a:gd name="connsiteX3" fmla="*/ 1837267 w 1837267"/>
                  <a:gd name="connsiteY3" fmla="*/ 381000 h 948267"/>
                  <a:gd name="connsiteX4" fmla="*/ 626532 w 1837267"/>
                  <a:gd name="connsiteY4" fmla="*/ 948267 h 948267"/>
                  <a:gd name="connsiteX0" fmla="*/ 626532 w 1837267"/>
                  <a:gd name="connsiteY0" fmla="*/ 948267 h 948267"/>
                  <a:gd name="connsiteX1" fmla="*/ 0 w 1837267"/>
                  <a:gd name="connsiteY1" fmla="*/ 567267 h 948267"/>
                  <a:gd name="connsiteX2" fmla="*/ 1202267 w 1837267"/>
                  <a:gd name="connsiteY2" fmla="*/ 0 h 948267"/>
                  <a:gd name="connsiteX3" fmla="*/ 1837267 w 1837267"/>
                  <a:gd name="connsiteY3" fmla="*/ 381000 h 948267"/>
                  <a:gd name="connsiteX4" fmla="*/ 626532 w 1837267"/>
                  <a:gd name="connsiteY4" fmla="*/ 948267 h 948267"/>
                  <a:gd name="connsiteX0" fmla="*/ 626532 w 1837267"/>
                  <a:gd name="connsiteY0" fmla="*/ 948267 h 948267"/>
                  <a:gd name="connsiteX1" fmla="*/ 0 w 1837267"/>
                  <a:gd name="connsiteY1" fmla="*/ 567267 h 948267"/>
                  <a:gd name="connsiteX2" fmla="*/ 1202267 w 1837267"/>
                  <a:gd name="connsiteY2" fmla="*/ 0 h 948267"/>
                  <a:gd name="connsiteX3" fmla="*/ 1837267 w 1837267"/>
                  <a:gd name="connsiteY3" fmla="*/ 381000 h 948267"/>
                  <a:gd name="connsiteX4" fmla="*/ 626532 w 1837267"/>
                  <a:gd name="connsiteY4" fmla="*/ 948267 h 948267"/>
                  <a:gd name="connsiteX0" fmla="*/ 643465 w 1854200"/>
                  <a:gd name="connsiteY0" fmla="*/ 948267 h 948267"/>
                  <a:gd name="connsiteX1" fmla="*/ 0 w 1854200"/>
                  <a:gd name="connsiteY1" fmla="*/ 558801 h 948267"/>
                  <a:gd name="connsiteX2" fmla="*/ 1219200 w 1854200"/>
                  <a:gd name="connsiteY2" fmla="*/ 0 h 948267"/>
                  <a:gd name="connsiteX3" fmla="*/ 1854200 w 1854200"/>
                  <a:gd name="connsiteY3" fmla="*/ 381000 h 948267"/>
                  <a:gd name="connsiteX4" fmla="*/ 643465 w 1854200"/>
                  <a:gd name="connsiteY4" fmla="*/ 948267 h 948267"/>
                  <a:gd name="connsiteX0" fmla="*/ 643465 w 1854200"/>
                  <a:gd name="connsiteY0" fmla="*/ 889000 h 889000"/>
                  <a:gd name="connsiteX1" fmla="*/ 0 w 1854200"/>
                  <a:gd name="connsiteY1" fmla="*/ 499534 h 889000"/>
                  <a:gd name="connsiteX2" fmla="*/ 1219200 w 1854200"/>
                  <a:gd name="connsiteY2" fmla="*/ 0 h 889000"/>
                  <a:gd name="connsiteX3" fmla="*/ 1854200 w 1854200"/>
                  <a:gd name="connsiteY3" fmla="*/ 321733 h 889000"/>
                  <a:gd name="connsiteX4" fmla="*/ 643465 w 1854200"/>
                  <a:gd name="connsiteY4" fmla="*/ 889000 h 88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4200" h="889000">
                    <a:moveTo>
                      <a:pt x="643465" y="889000"/>
                    </a:moveTo>
                    <a:lnTo>
                      <a:pt x="0" y="499534"/>
                    </a:lnTo>
                    <a:lnTo>
                      <a:pt x="1219200" y="0"/>
                    </a:lnTo>
                    <a:lnTo>
                      <a:pt x="1854200" y="321733"/>
                    </a:lnTo>
                    <a:lnTo>
                      <a:pt x="643465" y="8890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rgbClr val="59595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5773451" y="3953935"/>
                <a:ext cx="635815" cy="1380066"/>
              </a:xfrm>
              <a:custGeom>
                <a:avLst/>
                <a:gdLst>
                  <a:gd name="connsiteX0" fmla="*/ 50800 w 1219200"/>
                  <a:gd name="connsiteY0" fmla="*/ 1456267 h 1490133"/>
                  <a:gd name="connsiteX1" fmla="*/ 1210733 w 1219200"/>
                  <a:gd name="connsiteY1" fmla="*/ 939800 h 1490133"/>
                  <a:gd name="connsiteX2" fmla="*/ 1219200 w 1219200"/>
                  <a:gd name="connsiteY2" fmla="*/ 0 h 1490133"/>
                  <a:gd name="connsiteX3" fmla="*/ 0 w 1219200"/>
                  <a:gd name="connsiteY3" fmla="*/ 550333 h 1490133"/>
                  <a:gd name="connsiteX4" fmla="*/ 0 w 1219200"/>
                  <a:gd name="connsiteY4" fmla="*/ 1490133 h 1490133"/>
                  <a:gd name="connsiteX5" fmla="*/ 160866 w 1219200"/>
                  <a:gd name="connsiteY5" fmla="*/ 1413933 h 1490133"/>
                  <a:gd name="connsiteX0" fmla="*/ 0 w 1236134"/>
                  <a:gd name="connsiteY0" fmla="*/ 1498600 h 1498600"/>
                  <a:gd name="connsiteX1" fmla="*/ 1227667 w 1236134"/>
                  <a:gd name="connsiteY1" fmla="*/ 939800 h 1498600"/>
                  <a:gd name="connsiteX2" fmla="*/ 1236134 w 1236134"/>
                  <a:gd name="connsiteY2" fmla="*/ 0 h 1498600"/>
                  <a:gd name="connsiteX3" fmla="*/ 16934 w 1236134"/>
                  <a:gd name="connsiteY3" fmla="*/ 550333 h 1498600"/>
                  <a:gd name="connsiteX4" fmla="*/ 16934 w 1236134"/>
                  <a:gd name="connsiteY4" fmla="*/ 1490133 h 1498600"/>
                  <a:gd name="connsiteX5" fmla="*/ 177800 w 1236134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177800 w 1236948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0 w 1236948"/>
                  <a:gd name="connsiteY5" fmla="*/ 1498600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0 w 1236948"/>
                  <a:gd name="connsiteY4" fmla="*/ 1498600 h 1498600"/>
                  <a:gd name="connsiteX0" fmla="*/ 0 w 1220015"/>
                  <a:gd name="connsiteY0" fmla="*/ 1498600 h 1498600"/>
                  <a:gd name="connsiteX1" fmla="*/ 1219201 w 1220015"/>
                  <a:gd name="connsiteY1" fmla="*/ 956733 h 1498600"/>
                  <a:gd name="connsiteX2" fmla="*/ 1219201 w 1220015"/>
                  <a:gd name="connsiteY2" fmla="*/ 0 h 1498600"/>
                  <a:gd name="connsiteX3" fmla="*/ 1 w 1220015"/>
                  <a:gd name="connsiteY3" fmla="*/ 550333 h 1498600"/>
                  <a:gd name="connsiteX4" fmla="*/ 0 w 1220015"/>
                  <a:gd name="connsiteY4" fmla="*/ 1498600 h 1498600"/>
                  <a:gd name="connsiteX0" fmla="*/ 635002 w 1854206"/>
                  <a:gd name="connsiteY0" fmla="*/ 1380066 h 1380066"/>
                  <a:gd name="connsiteX1" fmla="*/ 1854203 w 1854206"/>
                  <a:gd name="connsiteY1" fmla="*/ 838199 h 1380066"/>
                  <a:gd name="connsiteX2" fmla="*/ 3 w 1854206"/>
                  <a:gd name="connsiteY2" fmla="*/ 0 h 1380066"/>
                  <a:gd name="connsiteX3" fmla="*/ 635003 w 1854206"/>
                  <a:gd name="connsiteY3" fmla="*/ 431799 h 1380066"/>
                  <a:gd name="connsiteX4" fmla="*/ 635002 w 1854206"/>
                  <a:gd name="connsiteY4" fmla="*/ 1380066 h 1380066"/>
                  <a:gd name="connsiteX0" fmla="*/ 635143 w 635144"/>
                  <a:gd name="connsiteY0" fmla="*/ 1380066 h 1380066"/>
                  <a:gd name="connsiteX1" fmla="*/ 34010 w 635144"/>
                  <a:gd name="connsiteY1" fmla="*/ 863599 h 1380066"/>
                  <a:gd name="connsiteX2" fmla="*/ 144 w 635144"/>
                  <a:gd name="connsiteY2" fmla="*/ 0 h 1380066"/>
                  <a:gd name="connsiteX3" fmla="*/ 635144 w 635144"/>
                  <a:gd name="connsiteY3" fmla="*/ 431799 h 1380066"/>
                  <a:gd name="connsiteX4" fmla="*/ 635143 w 635144"/>
                  <a:gd name="connsiteY4" fmla="*/ 1380066 h 1380066"/>
                  <a:gd name="connsiteX0" fmla="*/ 651933 w 651934"/>
                  <a:gd name="connsiteY0" fmla="*/ 1380066 h 1380066"/>
                  <a:gd name="connsiteX1" fmla="*/ 0 w 651934"/>
                  <a:gd name="connsiteY1" fmla="*/ 846666 h 1380066"/>
                  <a:gd name="connsiteX2" fmla="*/ 16934 w 651934"/>
                  <a:gd name="connsiteY2" fmla="*/ 0 h 1380066"/>
                  <a:gd name="connsiteX3" fmla="*/ 651934 w 651934"/>
                  <a:gd name="connsiteY3" fmla="*/ 431799 h 1380066"/>
                  <a:gd name="connsiteX4" fmla="*/ 651933 w 651934"/>
                  <a:gd name="connsiteY4" fmla="*/ 1380066 h 1380066"/>
                  <a:gd name="connsiteX0" fmla="*/ 635814 w 635815"/>
                  <a:gd name="connsiteY0" fmla="*/ 1380066 h 1380066"/>
                  <a:gd name="connsiteX1" fmla="*/ 815 w 635815"/>
                  <a:gd name="connsiteY1" fmla="*/ 880532 h 1380066"/>
                  <a:gd name="connsiteX2" fmla="*/ 815 w 635815"/>
                  <a:gd name="connsiteY2" fmla="*/ 0 h 1380066"/>
                  <a:gd name="connsiteX3" fmla="*/ 635815 w 635815"/>
                  <a:gd name="connsiteY3" fmla="*/ 431799 h 1380066"/>
                  <a:gd name="connsiteX4" fmla="*/ 635814 w 635815"/>
                  <a:gd name="connsiteY4" fmla="*/ 1380066 h 138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5815" h="1380066">
                    <a:moveTo>
                      <a:pt x="635814" y="1380066"/>
                    </a:moveTo>
                    <a:lnTo>
                      <a:pt x="815" y="880532"/>
                    </a:lnTo>
                    <a:cubicBezTo>
                      <a:pt x="3637" y="567265"/>
                      <a:pt x="-2007" y="313267"/>
                      <a:pt x="815" y="0"/>
                    </a:cubicBezTo>
                    <a:lnTo>
                      <a:pt x="635815" y="431799"/>
                    </a:lnTo>
                    <a:cubicBezTo>
                      <a:pt x="635815" y="747888"/>
                      <a:pt x="635814" y="1063977"/>
                      <a:pt x="635814" y="1380066"/>
                    </a:cubicBezTo>
                    <a:close/>
                  </a:path>
                </a:pathLst>
              </a:custGeom>
              <a:solidFill>
                <a:srgbClr val="C6D9F1"/>
              </a:solidFill>
              <a:ln w="9525" cmpd="sng">
                <a:solidFill>
                  <a:srgbClr val="59595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6409266" y="3412067"/>
                <a:ext cx="1220015" cy="990600"/>
              </a:xfrm>
              <a:custGeom>
                <a:avLst/>
                <a:gdLst>
                  <a:gd name="connsiteX0" fmla="*/ 50800 w 1219200"/>
                  <a:gd name="connsiteY0" fmla="*/ 1456267 h 1490133"/>
                  <a:gd name="connsiteX1" fmla="*/ 1210733 w 1219200"/>
                  <a:gd name="connsiteY1" fmla="*/ 939800 h 1490133"/>
                  <a:gd name="connsiteX2" fmla="*/ 1219200 w 1219200"/>
                  <a:gd name="connsiteY2" fmla="*/ 0 h 1490133"/>
                  <a:gd name="connsiteX3" fmla="*/ 0 w 1219200"/>
                  <a:gd name="connsiteY3" fmla="*/ 550333 h 1490133"/>
                  <a:gd name="connsiteX4" fmla="*/ 0 w 1219200"/>
                  <a:gd name="connsiteY4" fmla="*/ 1490133 h 1490133"/>
                  <a:gd name="connsiteX5" fmla="*/ 160866 w 1219200"/>
                  <a:gd name="connsiteY5" fmla="*/ 1413933 h 1490133"/>
                  <a:gd name="connsiteX0" fmla="*/ 0 w 1236134"/>
                  <a:gd name="connsiteY0" fmla="*/ 1498600 h 1498600"/>
                  <a:gd name="connsiteX1" fmla="*/ 1227667 w 1236134"/>
                  <a:gd name="connsiteY1" fmla="*/ 939800 h 1498600"/>
                  <a:gd name="connsiteX2" fmla="*/ 1236134 w 1236134"/>
                  <a:gd name="connsiteY2" fmla="*/ 0 h 1498600"/>
                  <a:gd name="connsiteX3" fmla="*/ 16934 w 1236134"/>
                  <a:gd name="connsiteY3" fmla="*/ 550333 h 1498600"/>
                  <a:gd name="connsiteX4" fmla="*/ 16934 w 1236134"/>
                  <a:gd name="connsiteY4" fmla="*/ 1490133 h 1498600"/>
                  <a:gd name="connsiteX5" fmla="*/ 177800 w 1236134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177800 w 1236948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0 w 1236948"/>
                  <a:gd name="connsiteY5" fmla="*/ 1498600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0 w 1236948"/>
                  <a:gd name="connsiteY4" fmla="*/ 1498600 h 1498600"/>
                  <a:gd name="connsiteX0" fmla="*/ 0 w 1220015"/>
                  <a:gd name="connsiteY0" fmla="*/ 1498600 h 1498600"/>
                  <a:gd name="connsiteX1" fmla="*/ 1219201 w 1220015"/>
                  <a:gd name="connsiteY1" fmla="*/ 956733 h 1498600"/>
                  <a:gd name="connsiteX2" fmla="*/ 1219201 w 1220015"/>
                  <a:gd name="connsiteY2" fmla="*/ 0 h 1498600"/>
                  <a:gd name="connsiteX3" fmla="*/ 1 w 1220015"/>
                  <a:gd name="connsiteY3" fmla="*/ 550333 h 1498600"/>
                  <a:gd name="connsiteX4" fmla="*/ 0 w 1220015"/>
                  <a:gd name="connsiteY4" fmla="*/ 1498600 h 1498600"/>
                  <a:gd name="connsiteX0" fmla="*/ 0 w 1220015"/>
                  <a:gd name="connsiteY0" fmla="*/ 990600 h 990600"/>
                  <a:gd name="connsiteX1" fmla="*/ 1219201 w 1220015"/>
                  <a:gd name="connsiteY1" fmla="*/ 956733 h 990600"/>
                  <a:gd name="connsiteX2" fmla="*/ 1219201 w 1220015"/>
                  <a:gd name="connsiteY2" fmla="*/ 0 h 990600"/>
                  <a:gd name="connsiteX3" fmla="*/ 1 w 1220015"/>
                  <a:gd name="connsiteY3" fmla="*/ 550333 h 990600"/>
                  <a:gd name="connsiteX4" fmla="*/ 0 w 1220015"/>
                  <a:gd name="connsiteY4" fmla="*/ 990600 h 990600"/>
                  <a:gd name="connsiteX0" fmla="*/ 0 w 1220015"/>
                  <a:gd name="connsiteY0" fmla="*/ 990600 h 990600"/>
                  <a:gd name="connsiteX1" fmla="*/ 1219201 w 1220015"/>
                  <a:gd name="connsiteY1" fmla="*/ 423333 h 990600"/>
                  <a:gd name="connsiteX2" fmla="*/ 1219201 w 1220015"/>
                  <a:gd name="connsiteY2" fmla="*/ 0 h 990600"/>
                  <a:gd name="connsiteX3" fmla="*/ 1 w 1220015"/>
                  <a:gd name="connsiteY3" fmla="*/ 550333 h 990600"/>
                  <a:gd name="connsiteX4" fmla="*/ 0 w 1220015"/>
                  <a:gd name="connsiteY4" fmla="*/ 990600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015" h="990600">
                    <a:moveTo>
                      <a:pt x="0" y="990600"/>
                    </a:moveTo>
                    <a:lnTo>
                      <a:pt x="1219201" y="423333"/>
                    </a:lnTo>
                    <a:cubicBezTo>
                      <a:pt x="1222023" y="110066"/>
                      <a:pt x="1216379" y="313267"/>
                      <a:pt x="1219201" y="0"/>
                    </a:cubicBezTo>
                    <a:lnTo>
                      <a:pt x="1" y="550333"/>
                    </a:lnTo>
                    <a:cubicBezTo>
                      <a:pt x="1" y="866422"/>
                      <a:pt x="0" y="674511"/>
                      <a:pt x="0" y="9906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rgbClr val="59595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7440750" y="2787119"/>
              <a:ext cx="498310" cy="4487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/>
                <a:t>SM</a:t>
              </a:r>
            </a:p>
            <a:p>
              <a:endParaRPr lang="en-US" sz="1500" dirty="0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 flipV="1">
              <a:off x="7564350" y="1286630"/>
              <a:ext cx="4" cy="524941"/>
            </a:xfrm>
            <a:prstGeom prst="straightConnector1">
              <a:avLst/>
            </a:prstGeom>
            <a:ln>
              <a:solidFill>
                <a:srgbClr val="595959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182102" y="1377905"/>
              <a:ext cx="0" cy="558812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ontent Placeholder 2"/>
            <p:cNvSpPr txBox="1">
              <a:spLocks/>
            </p:cNvSpPr>
            <p:nvPr/>
          </p:nvSpPr>
          <p:spPr>
            <a:xfrm>
              <a:off x="6868828" y="1288472"/>
              <a:ext cx="364076" cy="3688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/>
                <a:t>P</a:t>
              </a:r>
            </a:p>
            <a:p>
              <a:endParaRPr lang="en-US" sz="1500" dirty="0"/>
            </a:p>
          </p:txBody>
        </p:sp>
        <p:sp>
          <p:nvSpPr>
            <p:cNvPr id="110" name="Content Placeholder 2"/>
            <p:cNvSpPr txBox="1">
              <a:spLocks/>
            </p:cNvSpPr>
            <p:nvPr/>
          </p:nvSpPr>
          <p:spPr>
            <a:xfrm>
              <a:off x="8439400" y="2180068"/>
              <a:ext cx="498310" cy="4487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rgbClr val="FF0000"/>
                  </a:solidFill>
                </a:rPr>
                <a:t>LP</a:t>
              </a:r>
            </a:p>
            <a:p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5112002" y="4404243"/>
              <a:ext cx="1126067" cy="1151469"/>
            </a:xfrm>
            <a:custGeom>
              <a:avLst/>
              <a:gdLst>
                <a:gd name="connsiteX0" fmla="*/ 1540934 w 1540934"/>
                <a:gd name="connsiteY0" fmla="*/ 237067 h 1921934"/>
                <a:gd name="connsiteX1" fmla="*/ 694267 w 1540934"/>
                <a:gd name="connsiteY1" fmla="*/ 618067 h 1921934"/>
                <a:gd name="connsiteX2" fmla="*/ 677334 w 1540934"/>
                <a:gd name="connsiteY2" fmla="*/ 1574800 h 1921934"/>
                <a:gd name="connsiteX3" fmla="*/ 0 w 1540934"/>
                <a:gd name="connsiteY3" fmla="*/ 1921934 h 1921934"/>
                <a:gd name="connsiteX4" fmla="*/ 0 w 1540934"/>
                <a:gd name="connsiteY4" fmla="*/ 1625600 h 1921934"/>
                <a:gd name="connsiteX5" fmla="*/ 491067 w 1540934"/>
                <a:gd name="connsiteY5" fmla="*/ 1380067 h 1921934"/>
                <a:gd name="connsiteX6" fmla="*/ 508000 w 1540934"/>
                <a:gd name="connsiteY6" fmla="*/ 431800 h 1921934"/>
                <a:gd name="connsiteX7" fmla="*/ 1524000 w 1540934"/>
                <a:gd name="connsiteY7" fmla="*/ 0 h 1921934"/>
                <a:gd name="connsiteX8" fmla="*/ 1540934 w 1540934"/>
                <a:gd name="connsiteY8" fmla="*/ 237067 h 1921934"/>
                <a:gd name="connsiteX0" fmla="*/ 1540934 w 1540934"/>
                <a:gd name="connsiteY0" fmla="*/ 237067 h 1921934"/>
                <a:gd name="connsiteX1" fmla="*/ 694267 w 1540934"/>
                <a:gd name="connsiteY1" fmla="*/ 618067 h 1921934"/>
                <a:gd name="connsiteX2" fmla="*/ 677334 w 1540934"/>
                <a:gd name="connsiteY2" fmla="*/ 1574800 h 1921934"/>
                <a:gd name="connsiteX3" fmla="*/ 0 w 1540934"/>
                <a:gd name="connsiteY3" fmla="*/ 1921934 h 1921934"/>
                <a:gd name="connsiteX4" fmla="*/ 0 w 1540934"/>
                <a:gd name="connsiteY4" fmla="*/ 1625600 h 1921934"/>
                <a:gd name="connsiteX5" fmla="*/ 516467 w 1540934"/>
                <a:gd name="connsiteY5" fmla="*/ 1227667 h 1921934"/>
                <a:gd name="connsiteX6" fmla="*/ 508000 w 1540934"/>
                <a:gd name="connsiteY6" fmla="*/ 431800 h 1921934"/>
                <a:gd name="connsiteX7" fmla="*/ 1524000 w 1540934"/>
                <a:gd name="connsiteY7" fmla="*/ 0 h 1921934"/>
                <a:gd name="connsiteX8" fmla="*/ 1540934 w 1540934"/>
                <a:gd name="connsiteY8" fmla="*/ 237067 h 1921934"/>
                <a:gd name="connsiteX0" fmla="*/ 1566334 w 1566334"/>
                <a:gd name="connsiteY0" fmla="*/ 237067 h 1921934"/>
                <a:gd name="connsiteX1" fmla="*/ 719667 w 1566334"/>
                <a:gd name="connsiteY1" fmla="*/ 618067 h 1921934"/>
                <a:gd name="connsiteX2" fmla="*/ 702734 w 1566334"/>
                <a:gd name="connsiteY2" fmla="*/ 1574800 h 1921934"/>
                <a:gd name="connsiteX3" fmla="*/ 25400 w 1566334"/>
                <a:gd name="connsiteY3" fmla="*/ 1921934 h 1921934"/>
                <a:gd name="connsiteX4" fmla="*/ 0 w 1566334"/>
                <a:gd name="connsiteY4" fmla="*/ 1447800 h 1921934"/>
                <a:gd name="connsiteX5" fmla="*/ 541867 w 1566334"/>
                <a:gd name="connsiteY5" fmla="*/ 1227667 h 1921934"/>
                <a:gd name="connsiteX6" fmla="*/ 533400 w 1566334"/>
                <a:gd name="connsiteY6" fmla="*/ 431800 h 1921934"/>
                <a:gd name="connsiteX7" fmla="*/ 1549400 w 1566334"/>
                <a:gd name="connsiteY7" fmla="*/ 0 h 1921934"/>
                <a:gd name="connsiteX8" fmla="*/ 1566334 w 1566334"/>
                <a:gd name="connsiteY8" fmla="*/ 237067 h 1921934"/>
                <a:gd name="connsiteX0" fmla="*/ 1566334 w 1566334"/>
                <a:gd name="connsiteY0" fmla="*/ 237067 h 1921934"/>
                <a:gd name="connsiteX1" fmla="*/ 719667 w 1566334"/>
                <a:gd name="connsiteY1" fmla="*/ 618067 h 1921934"/>
                <a:gd name="connsiteX2" fmla="*/ 702734 w 1566334"/>
                <a:gd name="connsiteY2" fmla="*/ 1574800 h 1921934"/>
                <a:gd name="connsiteX3" fmla="*/ 25400 w 1566334"/>
                <a:gd name="connsiteY3" fmla="*/ 1921934 h 1921934"/>
                <a:gd name="connsiteX4" fmla="*/ 0 w 1566334"/>
                <a:gd name="connsiteY4" fmla="*/ 1447800 h 1921934"/>
                <a:gd name="connsiteX5" fmla="*/ 554567 w 1566334"/>
                <a:gd name="connsiteY5" fmla="*/ 1227667 h 1921934"/>
                <a:gd name="connsiteX6" fmla="*/ 533400 w 1566334"/>
                <a:gd name="connsiteY6" fmla="*/ 431800 h 1921934"/>
                <a:gd name="connsiteX7" fmla="*/ 1549400 w 1566334"/>
                <a:gd name="connsiteY7" fmla="*/ 0 h 1921934"/>
                <a:gd name="connsiteX8" fmla="*/ 1566334 w 1566334"/>
                <a:gd name="connsiteY8" fmla="*/ 237067 h 1921934"/>
                <a:gd name="connsiteX0" fmla="*/ 1566334 w 1566334"/>
                <a:gd name="connsiteY0" fmla="*/ 237067 h 1921934"/>
                <a:gd name="connsiteX1" fmla="*/ 719667 w 1566334"/>
                <a:gd name="connsiteY1" fmla="*/ 618067 h 1921934"/>
                <a:gd name="connsiteX2" fmla="*/ 702734 w 1566334"/>
                <a:gd name="connsiteY2" fmla="*/ 1574800 h 1921934"/>
                <a:gd name="connsiteX3" fmla="*/ 25400 w 1566334"/>
                <a:gd name="connsiteY3" fmla="*/ 1921934 h 1921934"/>
                <a:gd name="connsiteX4" fmla="*/ 0 w 1566334"/>
                <a:gd name="connsiteY4" fmla="*/ 1447800 h 1921934"/>
                <a:gd name="connsiteX5" fmla="*/ 529167 w 1566334"/>
                <a:gd name="connsiteY5" fmla="*/ 1164167 h 1921934"/>
                <a:gd name="connsiteX6" fmla="*/ 533400 w 1566334"/>
                <a:gd name="connsiteY6" fmla="*/ 431800 h 1921934"/>
                <a:gd name="connsiteX7" fmla="*/ 1549400 w 1566334"/>
                <a:gd name="connsiteY7" fmla="*/ 0 h 1921934"/>
                <a:gd name="connsiteX8" fmla="*/ 1566334 w 1566334"/>
                <a:gd name="connsiteY8" fmla="*/ 237067 h 1921934"/>
                <a:gd name="connsiteX0" fmla="*/ 1566334 w 1566334"/>
                <a:gd name="connsiteY0" fmla="*/ 237067 h 1921934"/>
                <a:gd name="connsiteX1" fmla="*/ 719667 w 1566334"/>
                <a:gd name="connsiteY1" fmla="*/ 618067 h 1921934"/>
                <a:gd name="connsiteX2" fmla="*/ 728134 w 1566334"/>
                <a:gd name="connsiteY2" fmla="*/ 1308100 h 1921934"/>
                <a:gd name="connsiteX3" fmla="*/ 25400 w 1566334"/>
                <a:gd name="connsiteY3" fmla="*/ 1921934 h 1921934"/>
                <a:gd name="connsiteX4" fmla="*/ 0 w 1566334"/>
                <a:gd name="connsiteY4" fmla="*/ 1447800 h 1921934"/>
                <a:gd name="connsiteX5" fmla="*/ 529167 w 1566334"/>
                <a:gd name="connsiteY5" fmla="*/ 1164167 h 1921934"/>
                <a:gd name="connsiteX6" fmla="*/ 533400 w 1566334"/>
                <a:gd name="connsiteY6" fmla="*/ 431800 h 1921934"/>
                <a:gd name="connsiteX7" fmla="*/ 1549400 w 1566334"/>
                <a:gd name="connsiteY7" fmla="*/ 0 h 1921934"/>
                <a:gd name="connsiteX8" fmla="*/ 1566334 w 1566334"/>
                <a:gd name="connsiteY8" fmla="*/ 237067 h 1921934"/>
                <a:gd name="connsiteX0" fmla="*/ 1566334 w 1566334"/>
                <a:gd name="connsiteY0" fmla="*/ 237067 h 1769534"/>
                <a:gd name="connsiteX1" fmla="*/ 719667 w 1566334"/>
                <a:gd name="connsiteY1" fmla="*/ 618067 h 1769534"/>
                <a:gd name="connsiteX2" fmla="*/ 728134 w 1566334"/>
                <a:gd name="connsiteY2" fmla="*/ 1308100 h 1769534"/>
                <a:gd name="connsiteX3" fmla="*/ 0 w 1566334"/>
                <a:gd name="connsiteY3" fmla="*/ 1769534 h 1769534"/>
                <a:gd name="connsiteX4" fmla="*/ 0 w 1566334"/>
                <a:gd name="connsiteY4" fmla="*/ 1447800 h 1769534"/>
                <a:gd name="connsiteX5" fmla="*/ 529167 w 1566334"/>
                <a:gd name="connsiteY5" fmla="*/ 1164167 h 1769534"/>
                <a:gd name="connsiteX6" fmla="*/ 533400 w 1566334"/>
                <a:gd name="connsiteY6" fmla="*/ 431800 h 1769534"/>
                <a:gd name="connsiteX7" fmla="*/ 1549400 w 1566334"/>
                <a:gd name="connsiteY7" fmla="*/ 0 h 1769534"/>
                <a:gd name="connsiteX8" fmla="*/ 1566334 w 1566334"/>
                <a:gd name="connsiteY8" fmla="*/ 237067 h 1769534"/>
                <a:gd name="connsiteX0" fmla="*/ 1566334 w 1566334"/>
                <a:gd name="connsiteY0" fmla="*/ 237067 h 1706034"/>
                <a:gd name="connsiteX1" fmla="*/ 719667 w 1566334"/>
                <a:gd name="connsiteY1" fmla="*/ 618067 h 1706034"/>
                <a:gd name="connsiteX2" fmla="*/ 728134 w 1566334"/>
                <a:gd name="connsiteY2" fmla="*/ 1308100 h 1706034"/>
                <a:gd name="connsiteX3" fmla="*/ 0 w 1566334"/>
                <a:gd name="connsiteY3" fmla="*/ 1706034 h 1706034"/>
                <a:gd name="connsiteX4" fmla="*/ 0 w 1566334"/>
                <a:gd name="connsiteY4" fmla="*/ 1447800 h 1706034"/>
                <a:gd name="connsiteX5" fmla="*/ 529167 w 1566334"/>
                <a:gd name="connsiteY5" fmla="*/ 1164167 h 1706034"/>
                <a:gd name="connsiteX6" fmla="*/ 533400 w 1566334"/>
                <a:gd name="connsiteY6" fmla="*/ 431800 h 1706034"/>
                <a:gd name="connsiteX7" fmla="*/ 1549400 w 1566334"/>
                <a:gd name="connsiteY7" fmla="*/ 0 h 1706034"/>
                <a:gd name="connsiteX8" fmla="*/ 1566334 w 1566334"/>
                <a:gd name="connsiteY8" fmla="*/ 237067 h 170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6334" h="1706034">
                  <a:moveTo>
                    <a:pt x="1566334" y="237067"/>
                  </a:moveTo>
                  <a:lnTo>
                    <a:pt x="719667" y="618067"/>
                  </a:lnTo>
                  <a:lnTo>
                    <a:pt x="728134" y="1308100"/>
                  </a:lnTo>
                  <a:lnTo>
                    <a:pt x="0" y="1706034"/>
                  </a:lnTo>
                  <a:lnTo>
                    <a:pt x="0" y="1447800"/>
                  </a:lnTo>
                  <a:lnTo>
                    <a:pt x="529167" y="1164167"/>
                  </a:lnTo>
                  <a:cubicBezTo>
                    <a:pt x="526345" y="898878"/>
                    <a:pt x="536222" y="697089"/>
                    <a:pt x="533400" y="431800"/>
                  </a:cubicBezTo>
                  <a:lnTo>
                    <a:pt x="1549400" y="0"/>
                  </a:lnTo>
                  <a:lnTo>
                    <a:pt x="1566334" y="23706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Content Placeholder 2"/>
            <p:cNvSpPr txBox="1">
              <a:spLocks/>
            </p:cNvSpPr>
            <p:nvPr/>
          </p:nvSpPr>
          <p:spPr>
            <a:xfrm>
              <a:off x="5319442" y="5631906"/>
              <a:ext cx="1126066" cy="8900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sz="1500" dirty="0"/>
                <a:t>Q</a:t>
              </a:r>
              <a:r>
                <a:rPr lang="en-US" sz="1500" baseline="-25000" dirty="0"/>
                <a:t>1</a:t>
              </a:r>
              <a:endParaRPr lang="en-US" sz="1300" baseline="30000" dirty="0">
                <a:solidFill>
                  <a:prstClr val="black"/>
                </a:solidFill>
              </a:endParaRPr>
            </a:p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</p:txBody>
        </p:sp>
        <p:sp>
          <p:nvSpPr>
            <p:cNvPr id="114" name="Content Placeholder 2"/>
            <p:cNvSpPr txBox="1">
              <a:spLocks/>
            </p:cNvSpPr>
            <p:nvPr/>
          </p:nvSpPr>
          <p:spPr>
            <a:xfrm>
              <a:off x="4477009" y="4272459"/>
              <a:ext cx="2165607" cy="6540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sz="1500" dirty="0"/>
                <a:t>Q</a:t>
              </a:r>
              <a:r>
                <a:rPr lang="en-US" sz="1500" baseline="-25000" dirty="0"/>
                <a:t>0</a:t>
              </a:r>
              <a:endParaRPr lang="en-US" sz="1300" baseline="30000" dirty="0">
                <a:solidFill>
                  <a:prstClr val="black"/>
                </a:solidFill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53681" y="4844509"/>
              <a:ext cx="1758322" cy="1938872"/>
              <a:chOff x="1549266" y="3757027"/>
              <a:chExt cx="1620871" cy="2271242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1549266" y="4279295"/>
                <a:ext cx="400857" cy="1740506"/>
              </a:xfrm>
              <a:custGeom>
                <a:avLst/>
                <a:gdLst>
                  <a:gd name="connsiteX0" fmla="*/ 50800 w 1219200"/>
                  <a:gd name="connsiteY0" fmla="*/ 1456267 h 1490133"/>
                  <a:gd name="connsiteX1" fmla="*/ 1210733 w 1219200"/>
                  <a:gd name="connsiteY1" fmla="*/ 939800 h 1490133"/>
                  <a:gd name="connsiteX2" fmla="*/ 1219200 w 1219200"/>
                  <a:gd name="connsiteY2" fmla="*/ 0 h 1490133"/>
                  <a:gd name="connsiteX3" fmla="*/ 0 w 1219200"/>
                  <a:gd name="connsiteY3" fmla="*/ 550333 h 1490133"/>
                  <a:gd name="connsiteX4" fmla="*/ 0 w 1219200"/>
                  <a:gd name="connsiteY4" fmla="*/ 1490133 h 1490133"/>
                  <a:gd name="connsiteX5" fmla="*/ 160866 w 1219200"/>
                  <a:gd name="connsiteY5" fmla="*/ 1413933 h 1490133"/>
                  <a:gd name="connsiteX0" fmla="*/ 0 w 1236134"/>
                  <a:gd name="connsiteY0" fmla="*/ 1498600 h 1498600"/>
                  <a:gd name="connsiteX1" fmla="*/ 1227667 w 1236134"/>
                  <a:gd name="connsiteY1" fmla="*/ 939800 h 1498600"/>
                  <a:gd name="connsiteX2" fmla="*/ 1236134 w 1236134"/>
                  <a:gd name="connsiteY2" fmla="*/ 0 h 1498600"/>
                  <a:gd name="connsiteX3" fmla="*/ 16934 w 1236134"/>
                  <a:gd name="connsiteY3" fmla="*/ 550333 h 1498600"/>
                  <a:gd name="connsiteX4" fmla="*/ 16934 w 1236134"/>
                  <a:gd name="connsiteY4" fmla="*/ 1490133 h 1498600"/>
                  <a:gd name="connsiteX5" fmla="*/ 177800 w 1236134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177800 w 1236948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0 w 1236948"/>
                  <a:gd name="connsiteY5" fmla="*/ 1498600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0 w 1236948"/>
                  <a:gd name="connsiteY4" fmla="*/ 1498600 h 1498600"/>
                  <a:gd name="connsiteX0" fmla="*/ 0 w 1220015"/>
                  <a:gd name="connsiteY0" fmla="*/ 1498600 h 1498600"/>
                  <a:gd name="connsiteX1" fmla="*/ 1219201 w 1220015"/>
                  <a:gd name="connsiteY1" fmla="*/ 956733 h 1498600"/>
                  <a:gd name="connsiteX2" fmla="*/ 1219201 w 1220015"/>
                  <a:gd name="connsiteY2" fmla="*/ 0 h 1498600"/>
                  <a:gd name="connsiteX3" fmla="*/ 1 w 1220015"/>
                  <a:gd name="connsiteY3" fmla="*/ 550333 h 1498600"/>
                  <a:gd name="connsiteX4" fmla="*/ 0 w 1220015"/>
                  <a:gd name="connsiteY4" fmla="*/ 1498600 h 1498600"/>
                  <a:gd name="connsiteX0" fmla="*/ 0 w 1220015"/>
                  <a:gd name="connsiteY0" fmla="*/ 990600 h 990600"/>
                  <a:gd name="connsiteX1" fmla="*/ 1219201 w 1220015"/>
                  <a:gd name="connsiteY1" fmla="*/ 956733 h 990600"/>
                  <a:gd name="connsiteX2" fmla="*/ 1219201 w 1220015"/>
                  <a:gd name="connsiteY2" fmla="*/ 0 h 990600"/>
                  <a:gd name="connsiteX3" fmla="*/ 1 w 1220015"/>
                  <a:gd name="connsiteY3" fmla="*/ 550333 h 990600"/>
                  <a:gd name="connsiteX4" fmla="*/ 0 w 1220015"/>
                  <a:gd name="connsiteY4" fmla="*/ 990600 h 990600"/>
                  <a:gd name="connsiteX0" fmla="*/ 0 w 1220015"/>
                  <a:gd name="connsiteY0" fmla="*/ 990600 h 990600"/>
                  <a:gd name="connsiteX1" fmla="*/ 1219201 w 1220015"/>
                  <a:gd name="connsiteY1" fmla="*/ 423333 h 990600"/>
                  <a:gd name="connsiteX2" fmla="*/ 1219201 w 1220015"/>
                  <a:gd name="connsiteY2" fmla="*/ 0 h 990600"/>
                  <a:gd name="connsiteX3" fmla="*/ 1 w 1220015"/>
                  <a:gd name="connsiteY3" fmla="*/ 550333 h 990600"/>
                  <a:gd name="connsiteX4" fmla="*/ 0 w 1220015"/>
                  <a:gd name="connsiteY4" fmla="*/ 990600 h 990600"/>
                  <a:gd name="connsiteX0" fmla="*/ 626533 w 1845734"/>
                  <a:gd name="connsiteY0" fmla="*/ 990600 h 990600"/>
                  <a:gd name="connsiteX1" fmla="*/ 0 w 1845734"/>
                  <a:gd name="connsiteY1" fmla="*/ 558800 h 990600"/>
                  <a:gd name="connsiteX2" fmla="*/ 1845734 w 1845734"/>
                  <a:gd name="connsiteY2" fmla="*/ 0 h 990600"/>
                  <a:gd name="connsiteX3" fmla="*/ 626534 w 1845734"/>
                  <a:gd name="connsiteY3" fmla="*/ 550333 h 990600"/>
                  <a:gd name="connsiteX4" fmla="*/ 626533 w 1845734"/>
                  <a:gd name="connsiteY4" fmla="*/ 990600 h 990600"/>
                  <a:gd name="connsiteX0" fmla="*/ 635374 w 635375"/>
                  <a:gd name="connsiteY0" fmla="*/ 821267 h 821267"/>
                  <a:gd name="connsiteX1" fmla="*/ 8841 w 635375"/>
                  <a:gd name="connsiteY1" fmla="*/ 389467 h 821267"/>
                  <a:gd name="connsiteX2" fmla="*/ 375 w 635375"/>
                  <a:gd name="connsiteY2" fmla="*/ 0 h 821267"/>
                  <a:gd name="connsiteX3" fmla="*/ 635375 w 635375"/>
                  <a:gd name="connsiteY3" fmla="*/ 381000 h 821267"/>
                  <a:gd name="connsiteX4" fmla="*/ 635374 w 635375"/>
                  <a:gd name="connsiteY4" fmla="*/ 821267 h 821267"/>
                  <a:gd name="connsiteX0" fmla="*/ 643467 w 643468"/>
                  <a:gd name="connsiteY0" fmla="*/ 821267 h 821267"/>
                  <a:gd name="connsiteX1" fmla="*/ 0 w 643468"/>
                  <a:gd name="connsiteY1" fmla="*/ 372534 h 821267"/>
                  <a:gd name="connsiteX2" fmla="*/ 8468 w 643468"/>
                  <a:gd name="connsiteY2" fmla="*/ 0 h 821267"/>
                  <a:gd name="connsiteX3" fmla="*/ 643468 w 643468"/>
                  <a:gd name="connsiteY3" fmla="*/ 381000 h 821267"/>
                  <a:gd name="connsiteX4" fmla="*/ 643467 w 643468"/>
                  <a:gd name="connsiteY4" fmla="*/ 821267 h 821267"/>
                  <a:gd name="connsiteX0" fmla="*/ 635814 w 635815"/>
                  <a:gd name="connsiteY0" fmla="*/ 821267 h 821267"/>
                  <a:gd name="connsiteX1" fmla="*/ 814 w 635815"/>
                  <a:gd name="connsiteY1" fmla="*/ 389467 h 821267"/>
                  <a:gd name="connsiteX2" fmla="*/ 815 w 635815"/>
                  <a:gd name="connsiteY2" fmla="*/ 0 h 821267"/>
                  <a:gd name="connsiteX3" fmla="*/ 635815 w 635815"/>
                  <a:gd name="connsiteY3" fmla="*/ 381000 h 821267"/>
                  <a:gd name="connsiteX4" fmla="*/ 635814 w 635815"/>
                  <a:gd name="connsiteY4" fmla="*/ 821267 h 821267"/>
                  <a:gd name="connsiteX0" fmla="*/ 635814 w 635815"/>
                  <a:gd name="connsiteY0" fmla="*/ 1938867 h 1938867"/>
                  <a:gd name="connsiteX1" fmla="*/ 814 w 635815"/>
                  <a:gd name="connsiteY1" fmla="*/ 389467 h 1938867"/>
                  <a:gd name="connsiteX2" fmla="*/ 815 w 635815"/>
                  <a:gd name="connsiteY2" fmla="*/ 0 h 1938867"/>
                  <a:gd name="connsiteX3" fmla="*/ 635815 w 635815"/>
                  <a:gd name="connsiteY3" fmla="*/ 381000 h 1938867"/>
                  <a:gd name="connsiteX4" fmla="*/ 635814 w 635815"/>
                  <a:gd name="connsiteY4" fmla="*/ 1938867 h 1938867"/>
                  <a:gd name="connsiteX0" fmla="*/ 647700 w 647701"/>
                  <a:gd name="connsiteY0" fmla="*/ 1938867 h 1938867"/>
                  <a:gd name="connsiteX1" fmla="*/ 0 w 647701"/>
                  <a:gd name="connsiteY1" fmla="*/ 1456267 h 1938867"/>
                  <a:gd name="connsiteX2" fmla="*/ 12701 w 647701"/>
                  <a:gd name="connsiteY2" fmla="*/ 0 h 1938867"/>
                  <a:gd name="connsiteX3" fmla="*/ 647701 w 647701"/>
                  <a:gd name="connsiteY3" fmla="*/ 381000 h 1938867"/>
                  <a:gd name="connsiteX4" fmla="*/ 647700 w 647701"/>
                  <a:gd name="connsiteY4" fmla="*/ 1938867 h 1938867"/>
                  <a:gd name="connsiteX0" fmla="*/ 635181 w 635182"/>
                  <a:gd name="connsiteY0" fmla="*/ 1938867 h 1938867"/>
                  <a:gd name="connsiteX1" fmla="*/ 25581 w 635182"/>
                  <a:gd name="connsiteY1" fmla="*/ 1456267 h 1938867"/>
                  <a:gd name="connsiteX2" fmla="*/ 182 w 635182"/>
                  <a:gd name="connsiteY2" fmla="*/ 0 h 1938867"/>
                  <a:gd name="connsiteX3" fmla="*/ 635182 w 635182"/>
                  <a:gd name="connsiteY3" fmla="*/ 381000 h 1938867"/>
                  <a:gd name="connsiteX4" fmla="*/ 635181 w 635182"/>
                  <a:gd name="connsiteY4" fmla="*/ 1938867 h 1938867"/>
                  <a:gd name="connsiteX0" fmla="*/ 647700 w 647701"/>
                  <a:gd name="connsiteY0" fmla="*/ 1938867 h 1938867"/>
                  <a:gd name="connsiteX1" fmla="*/ 0 w 647701"/>
                  <a:gd name="connsiteY1" fmla="*/ 1430867 h 1938867"/>
                  <a:gd name="connsiteX2" fmla="*/ 12701 w 647701"/>
                  <a:gd name="connsiteY2" fmla="*/ 0 h 1938867"/>
                  <a:gd name="connsiteX3" fmla="*/ 647701 w 647701"/>
                  <a:gd name="connsiteY3" fmla="*/ 381000 h 1938867"/>
                  <a:gd name="connsiteX4" fmla="*/ 647700 w 647701"/>
                  <a:gd name="connsiteY4" fmla="*/ 1938867 h 1938867"/>
                  <a:gd name="connsiteX0" fmla="*/ 635181 w 635182"/>
                  <a:gd name="connsiteY0" fmla="*/ 1938867 h 1938867"/>
                  <a:gd name="connsiteX1" fmla="*/ 25581 w 635182"/>
                  <a:gd name="connsiteY1" fmla="*/ 1430867 h 1938867"/>
                  <a:gd name="connsiteX2" fmla="*/ 182 w 635182"/>
                  <a:gd name="connsiteY2" fmla="*/ 0 h 1938867"/>
                  <a:gd name="connsiteX3" fmla="*/ 635182 w 635182"/>
                  <a:gd name="connsiteY3" fmla="*/ 381000 h 1938867"/>
                  <a:gd name="connsiteX4" fmla="*/ 635181 w 635182"/>
                  <a:gd name="connsiteY4" fmla="*/ 1938867 h 1938867"/>
                  <a:gd name="connsiteX0" fmla="*/ 635813 w 635814"/>
                  <a:gd name="connsiteY0" fmla="*/ 1938867 h 1938867"/>
                  <a:gd name="connsiteX1" fmla="*/ 813 w 635814"/>
                  <a:gd name="connsiteY1" fmla="*/ 1367367 h 1938867"/>
                  <a:gd name="connsiteX2" fmla="*/ 814 w 635814"/>
                  <a:gd name="connsiteY2" fmla="*/ 0 h 1938867"/>
                  <a:gd name="connsiteX3" fmla="*/ 635814 w 635814"/>
                  <a:gd name="connsiteY3" fmla="*/ 381000 h 1938867"/>
                  <a:gd name="connsiteX4" fmla="*/ 635813 w 635814"/>
                  <a:gd name="connsiteY4" fmla="*/ 1938867 h 1938867"/>
                  <a:gd name="connsiteX0" fmla="*/ 635000 w 635001"/>
                  <a:gd name="connsiteY0" fmla="*/ 1680998 h 1680998"/>
                  <a:gd name="connsiteX1" fmla="*/ 0 w 635001"/>
                  <a:gd name="connsiteY1" fmla="*/ 1109498 h 1680998"/>
                  <a:gd name="connsiteX2" fmla="*/ 218536 w 635001"/>
                  <a:gd name="connsiteY2" fmla="*/ 0 h 1680998"/>
                  <a:gd name="connsiteX3" fmla="*/ 635001 w 635001"/>
                  <a:gd name="connsiteY3" fmla="*/ 123131 h 1680998"/>
                  <a:gd name="connsiteX4" fmla="*/ 635000 w 635001"/>
                  <a:gd name="connsiteY4" fmla="*/ 1680998 h 1680998"/>
                  <a:gd name="connsiteX0" fmla="*/ 635000 w 635001"/>
                  <a:gd name="connsiteY0" fmla="*/ 1740506 h 1740506"/>
                  <a:gd name="connsiteX1" fmla="*/ 0 w 635001"/>
                  <a:gd name="connsiteY1" fmla="*/ 1169006 h 1740506"/>
                  <a:gd name="connsiteX2" fmla="*/ 249755 w 635001"/>
                  <a:gd name="connsiteY2" fmla="*/ 0 h 1740506"/>
                  <a:gd name="connsiteX3" fmla="*/ 635001 w 635001"/>
                  <a:gd name="connsiteY3" fmla="*/ 182639 h 1740506"/>
                  <a:gd name="connsiteX4" fmla="*/ 635000 w 635001"/>
                  <a:gd name="connsiteY4" fmla="*/ 1740506 h 1740506"/>
                  <a:gd name="connsiteX0" fmla="*/ 400856 w 400857"/>
                  <a:gd name="connsiteY0" fmla="*/ 1740506 h 1740506"/>
                  <a:gd name="connsiteX1" fmla="*/ 0 w 400857"/>
                  <a:gd name="connsiteY1" fmla="*/ 1446712 h 1740506"/>
                  <a:gd name="connsiteX2" fmla="*/ 15611 w 400857"/>
                  <a:gd name="connsiteY2" fmla="*/ 0 h 1740506"/>
                  <a:gd name="connsiteX3" fmla="*/ 400857 w 400857"/>
                  <a:gd name="connsiteY3" fmla="*/ 182639 h 1740506"/>
                  <a:gd name="connsiteX4" fmla="*/ 400856 w 400857"/>
                  <a:gd name="connsiteY4" fmla="*/ 1740506 h 1740506"/>
                  <a:gd name="connsiteX0" fmla="*/ 400856 w 400857"/>
                  <a:gd name="connsiteY0" fmla="*/ 1740506 h 1740506"/>
                  <a:gd name="connsiteX1" fmla="*/ 0 w 400857"/>
                  <a:gd name="connsiteY1" fmla="*/ 1446712 h 1740506"/>
                  <a:gd name="connsiteX2" fmla="*/ 15611 w 400857"/>
                  <a:gd name="connsiteY2" fmla="*/ 0 h 1740506"/>
                  <a:gd name="connsiteX3" fmla="*/ 400857 w 400857"/>
                  <a:gd name="connsiteY3" fmla="*/ 182639 h 1740506"/>
                  <a:gd name="connsiteX4" fmla="*/ 400856 w 400857"/>
                  <a:gd name="connsiteY4" fmla="*/ 1740506 h 1740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57" h="1740506">
                    <a:moveTo>
                      <a:pt x="400856" y="1740506"/>
                    </a:moveTo>
                    <a:lnTo>
                      <a:pt x="0" y="1446712"/>
                    </a:lnTo>
                    <a:cubicBezTo>
                      <a:pt x="2822" y="1133445"/>
                      <a:pt x="12789" y="313267"/>
                      <a:pt x="15611" y="0"/>
                    </a:cubicBezTo>
                    <a:lnTo>
                      <a:pt x="400857" y="182639"/>
                    </a:lnTo>
                    <a:cubicBezTo>
                      <a:pt x="400857" y="498728"/>
                      <a:pt x="400856" y="1424417"/>
                      <a:pt x="400856" y="174050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rgbClr val="59595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1950122" y="3920069"/>
                <a:ext cx="1220015" cy="2108200"/>
              </a:xfrm>
              <a:custGeom>
                <a:avLst/>
                <a:gdLst>
                  <a:gd name="connsiteX0" fmla="*/ 50800 w 1219200"/>
                  <a:gd name="connsiteY0" fmla="*/ 1456267 h 1490133"/>
                  <a:gd name="connsiteX1" fmla="*/ 1210733 w 1219200"/>
                  <a:gd name="connsiteY1" fmla="*/ 939800 h 1490133"/>
                  <a:gd name="connsiteX2" fmla="*/ 1219200 w 1219200"/>
                  <a:gd name="connsiteY2" fmla="*/ 0 h 1490133"/>
                  <a:gd name="connsiteX3" fmla="*/ 0 w 1219200"/>
                  <a:gd name="connsiteY3" fmla="*/ 550333 h 1490133"/>
                  <a:gd name="connsiteX4" fmla="*/ 0 w 1219200"/>
                  <a:gd name="connsiteY4" fmla="*/ 1490133 h 1490133"/>
                  <a:gd name="connsiteX5" fmla="*/ 160866 w 1219200"/>
                  <a:gd name="connsiteY5" fmla="*/ 1413933 h 1490133"/>
                  <a:gd name="connsiteX0" fmla="*/ 0 w 1236134"/>
                  <a:gd name="connsiteY0" fmla="*/ 1498600 h 1498600"/>
                  <a:gd name="connsiteX1" fmla="*/ 1227667 w 1236134"/>
                  <a:gd name="connsiteY1" fmla="*/ 939800 h 1498600"/>
                  <a:gd name="connsiteX2" fmla="*/ 1236134 w 1236134"/>
                  <a:gd name="connsiteY2" fmla="*/ 0 h 1498600"/>
                  <a:gd name="connsiteX3" fmla="*/ 16934 w 1236134"/>
                  <a:gd name="connsiteY3" fmla="*/ 550333 h 1498600"/>
                  <a:gd name="connsiteX4" fmla="*/ 16934 w 1236134"/>
                  <a:gd name="connsiteY4" fmla="*/ 1490133 h 1498600"/>
                  <a:gd name="connsiteX5" fmla="*/ 177800 w 1236134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177800 w 1236948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0 w 1236948"/>
                  <a:gd name="connsiteY5" fmla="*/ 1498600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0 w 1236948"/>
                  <a:gd name="connsiteY4" fmla="*/ 1498600 h 1498600"/>
                  <a:gd name="connsiteX0" fmla="*/ 0 w 1220015"/>
                  <a:gd name="connsiteY0" fmla="*/ 1498600 h 1498600"/>
                  <a:gd name="connsiteX1" fmla="*/ 1219201 w 1220015"/>
                  <a:gd name="connsiteY1" fmla="*/ 956733 h 1498600"/>
                  <a:gd name="connsiteX2" fmla="*/ 1219201 w 1220015"/>
                  <a:gd name="connsiteY2" fmla="*/ 0 h 1498600"/>
                  <a:gd name="connsiteX3" fmla="*/ 1 w 1220015"/>
                  <a:gd name="connsiteY3" fmla="*/ 550333 h 1498600"/>
                  <a:gd name="connsiteX4" fmla="*/ 0 w 1220015"/>
                  <a:gd name="connsiteY4" fmla="*/ 1498600 h 1498600"/>
                  <a:gd name="connsiteX0" fmla="*/ 0 w 1220015"/>
                  <a:gd name="connsiteY0" fmla="*/ 990600 h 990600"/>
                  <a:gd name="connsiteX1" fmla="*/ 1219201 w 1220015"/>
                  <a:gd name="connsiteY1" fmla="*/ 956733 h 990600"/>
                  <a:gd name="connsiteX2" fmla="*/ 1219201 w 1220015"/>
                  <a:gd name="connsiteY2" fmla="*/ 0 h 990600"/>
                  <a:gd name="connsiteX3" fmla="*/ 1 w 1220015"/>
                  <a:gd name="connsiteY3" fmla="*/ 550333 h 990600"/>
                  <a:gd name="connsiteX4" fmla="*/ 0 w 1220015"/>
                  <a:gd name="connsiteY4" fmla="*/ 990600 h 990600"/>
                  <a:gd name="connsiteX0" fmla="*/ 0 w 1220015"/>
                  <a:gd name="connsiteY0" fmla="*/ 990600 h 990600"/>
                  <a:gd name="connsiteX1" fmla="*/ 1219201 w 1220015"/>
                  <a:gd name="connsiteY1" fmla="*/ 423333 h 990600"/>
                  <a:gd name="connsiteX2" fmla="*/ 1219201 w 1220015"/>
                  <a:gd name="connsiteY2" fmla="*/ 0 h 990600"/>
                  <a:gd name="connsiteX3" fmla="*/ 1 w 1220015"/>
                  <a:gd name="connsiteY3" fmla="*/ 550333 h 990600"/>
                  <a:gd name="connsiteX4" fmla="*/ 0 w 1220015"/>
                  <a:gd name="connsiteY4" fmla="*/ 990600 h 990600"/>
                  <a:gd name="connsiteX0" fmla="*/ 0 w 1220015"/>
                  <a:gd name="connsiteY0" fmla="*/ 990600 h 1464733"/>
                  <a:gd name="connsiteX1" fmla="*/ 1219201 w 1220015"/>
                  <a:gd name="connsiteY1" fmla="*/ 1464733 h 1464733"/>
                  <a:gd name="connsiteX2" fmla="*/ 1219201 w 1220015"/>
                  <a:gd name="connsiteY2" fmla="*/ 0 h 1464733"/>
                  <a:gd name="connsiteX3" fmla="*/ 1 w 1220015"/>
                  <a:gd name="connsiteY3" fmla="*/ 550333 h 1464733"/>
                  <a:gd name="connsiteX4" fmla="*/ 0 w 1220015"/>
                  <a:gd name="connsiteY4" fmla="*/ 990600 h 1464733"/>
                  <a:gd name="connsiteX0" fmla="*/ 12699 w 1220014"/>
                  <a:gd name="connsiteY0" fmla="*/ 1981200 h 1981200"/>
                  <a:gd name="connsiteX1" fmla="*/ 1219200 w 1220014"/>
                  <a:gd name="connsiteY1" fmla="*/ 1464733 h 1981200"/>
                  <a:gd name="connsiteX2" fmla="*/ 1219200 w 1220014"/>
                  <a:gd name="connsiteY2" fmla="*/ 0 h 1981200"/>
                  <a:gd name="connsiteX3" fmla="*/ 0 w 1220014"/>
                  <a:gd name="connsiteY3" fmla="*/ 550333 h 1981200"/>
                  <a:gd name="connsiteX4" fmla="*/ 12699 w 1220014"/>
                  <a:gd name="connsiteY4" fmla="*/ 1981200 h 1981200"/>
                  <a:gd name="connsiteX0" fmla="*/ 0 w 1232715"/>
                  <a:gd name="connsiteY0" fmla="*/ 1981200 h 1981200"/>
                  <a:gd name="connsiteX1" fmla="*/ 1231901 w 1232715"/>
                  <a:gd name="connsiteY1" fmla="*/ 1464733 h 1981200"/>
                  <a:gd name="connsiteX2" fmla="*/ 1231901 w 1232715"/>
                  <a:gd name="connsiteY2" fmla="*/ 0 h 1981200"/>
                  <a:gd name="connsiteX3" fmla="*/ 12701 w 1232715"/>
                  <a:gd name="connsiteY3" fmla="*/ 550333 h 1981200"/>
                  <a:gd name="connsiteX4" fmla="*/ 0 w 1232715"/>
                  <a:gd name="connsiteY4" fmla="*/ 1981200 h 1981200"/>
                  <a:gd name="connsiteX0" fmla="*/ 0 w 1232715"/>
                  <a:gd name="connsiteY0" fmla="*/ 2019300 h 2019300"/>
                  <a:gd name="connsiteX1" fmla="*/ 1231901 w 1232715"/>
                  <a:gd name="connsiteY1" fmla="*/ 1464733 h 2019300"/>
                  <a:gd name="connsiteX2" fmla="*/ 1231901 w 1232715"/>
                  <a:gd name="connsiteY2" fmla="*/ 0 h 2019300"/>
                  <a:gd name="connsiteX3" fmla="*/ 12701 w 1232715"/>
                  <a:gd name="connsiteY3" fmla="*/ 550333 h 2019300"/>
                  <a:gd name="connsiteX4" fmla="*/ 0 w 1232715"/>
                  <a:gd name="connsiteY4" fmla="*/ 2019300 h 2019300"/>
                  <a:gd name="connsiteX0" fmla="*/ 0 w 1232715"/>
                  <a:gd name="connsiteY0" fmla="*/ 2032000 h 2032000"/>
                  <a:gd name="connsiteX1" fmla="*/ 1231901 w 1232715"/>
                  <a:gd name="connsiteY1" fmla="*/ 1464733 h 2032000"/>
                  <a:gd name="connsiteX2" fmla="*/ 1231901 w 1232715"/>
                  <a:gd name="connsiteY2" fmla="*/ 0 h 2032000"/>
                  <a:gd name="connsiteX3" fmla="*/ 12701 w 1232715"/>
                  <a:gd name="connsiteY3" fmla="*/ 550333 h 2032000"/>
                  <a:gd name="connsiteX4" fmla="*/ 0 w 1232715"/>
                  <a:gd name="connsiteY4" fmla="*/ 2032000 h 2032000"/>
                  <a:gd name="connsiteX0" fmla="*/ 12699 w 1220014"/>
                  <a:gd name="connsiteY0" fmla="*/ 2019300 h 2019300"/>
                  <a:gd name="connsiteX1" fmla="*/ 1219200 w 1220014"/>
                  <a:gd name="connsiteY1" fmla="*/ 1464733 h 2019300"/>
                  <a:gd name="connsiteX2" fmla="*/ 1219200 w 1220014"/>
                  <a:gd name="connsiteY2" fmla="*/ 0 h 2019300"/>
                  <a:gd name="connsiteX3" fmla="*/ 0 w 1220014"/>
                  <a:gd name="connsiteY3" fmla="*/ 550333 h 2019300"/>
                  <a:gd name="connsiteX4" fmla="*/ 12699 w 1220014"/>
                  <a:gd name="connsiteY4" fmla="*/ 2019300 h 2019300"/>
                  <a:gd name="connsiteX0" fmla="*/ 12699 w 1220014"/>
                  <a:gd name="connsiteY0" fmla="*/ 2095500 h 2095500"/>
                  <a:gd name="connsiteX1" fmla="*/ 1219200 w 1220014"/>
                  <a:gd name="connsiteY1" fmla="*/ 1464733 h 2095500"/>
                  <a:gd name="connsiteX2" fmla="*/ 1219200 w 1220014"/>
                  <a:gd name="connsiteY2" fmla="*/ 0 h 2095500"/>
                  <a:gd name="connsiteX3" fmla="*/ 0 w 1220014"/>
                  <a:gd name="connsiteY3" fmla="*/ 550333 h 2095500"/>
                  <a:gd name="connsiteX4" fmla="*/ 12699 w 1220014"/>
                  <a:gd name="connsiteY4" fmla="*/ 2095500 h 2095500"/>
                  <a:gd name="connsiteX0" fmla="*/ 0 w 1232715"/>
                  <a:gd name="connsiteY0" fmla="*/ 2070100 h 2070100"/>
                  <a:gd name="connsiteX1" fmla="*/ 1231901 w 1232715"/>
                  <a:gd name="connsiteY1" fmla="*/ 1464733 h 2070100"/>
                  <a:gd name="connsiteX2" fmla="*/ 1231901 w 1232715"/>
                  <a:gd name="connsiteY2" fmla="*/ 0 h 2070100"/>
                  <a:gd name="connsiteX3" fmla="*/ 12701 w 1232715"/>
                  <a:gd name="connsiteY3" fmla="*/ 550333 h 2070100"/>
                  <a:gd name="connsiteX4" fmla="*/ 0 w 1232715"/>
                  <a:gd name="connsiteY4" fmla="*/ 2070100 h 2070100"/>
                  <a:gd name="connsiteX0" fmla="*/ 0 w 1220015"/>
                  <a:gd name="connsiteY0" fmla="*/ 2108200 h 2108200"/>
                  <a:gd name="connsiteX1" fmla="*/ 1219201 w 1220015"/>
                  <a:gd name="connsiteY1" fmla="*/ 1464733 h 2108200"/>
                  <a:gd name="connsiteX2" fmla="*/ 1219201 w 1220015"/>
                  <a:gd name="connsiteY2" fmla="*/ 0 h 2108200"/>
                  <a:gd name="connsiteX3" fmla="*/ 1 w 1220015"/>
                  <a:gd name="connsiteY3" fmla="*/ 550333 h 2108200"/>
                  <a:gd name="connsiteX4" fmla="*/ 0 w 1220015"/>
                  <a:gd name="connsiteY4" fmla="*/ 2108200 h 210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015" h="2108200">
                    <a:moveTo>
                      <a:pt x="0" y="2108200"/>
                    </a:moveTo>
                    <a:lnTo>
                      <a:pt x="1219201" y="1464733"/>
                    </a:lnTo>
                    <a:cubicBezTo>
                      <a:pt x="1222023" y="1151466"/>
                      <a:pt x="1216379" y="313267"/>
                      <a:pt x="1219201" y="0"/>
                    </a:cubicBezTo>
                    <a:lnTo>
                      <a:pt x="1" y="550333"/>
                    </a:lnTo>
                    <a:cubicBezTo>
                      <a:pt x="1" y="866422"/>
                      <a:pt x="0" y="1792111"/>
                      <a:pt x="0" y="21082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rgbClr val="59595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1550081" y="3757027"/>
                <a:ext cx="1620056" cy="730311"/>
              </a:xfrm>
              <a:custGeom>
                <a:avLst/>
                <a:gdLst>
                  <a:gd name="connsiteX0" fmla="*/ 50800 w 1219200"/>
                  <a:gd name="connsiteY0" fmla="*/ 1456267 h 1490133"/>
                  <a:gd name="connsiteX1" fmla="*/ 1210733 w 1219200"/>
                  <a:gd name="connsiteY1" fmla="*/ 939800 h 1490133"/>
                  <a:gd name="connsiteX2" fmla="*/ 1219200 w 1219200"/>
                  <a:gd name="connsiteY2" fmla="*/ 0 h 1490133"/>
                  <a:gd name="connsiteX3" fmla="*/ 0 w 1219200"/>
                  <a:gd name="connsiteY3" fmla="*/ 550333 h 1490133"/>
                  <a:gd name="connsiteX4" fmla="*/ 0 w 1219200"/>
                  <a:gd name="connsiteY4" fmla="*/ 1490133 h 1490133"/>
                  <a:gd name="connsiteX5" fmla="*/ 160866 w 1219200"/>
                  <a:gd name="connsiteY5" fmla="*/ 1413933 h 1490133"/>
                  <a:gd name="connsiteX0" fmla="*/ 0 w 1236134"/>
                  <a:gd name="connsiteY0" fmla="*/ 1498600 h 1498600"/>
                  <a:gd name="connsiteX1" fmla="*/ 1227667 w 1236134"/>
                  <a:gd name="connsiteY1" fmla="*/ 939800 h 1498600"/>
                  <a:gd name="connsiteX2" fmla="*/ 1236134 w 1236134"/>
                  <a:gd name="connsiteY2" fmla="*/ 0 h 1498600"/>
                  <a:gd name="connsiteX3" fmla="*/ 16934 w 1236134"/>
                  <a:gd name="connsiteY3" fmla="*/ 550333 h 1498600"/>
                  <a:gd name="connsiteX4" fmla="*/ 16934 w 1236134"/>
                  <a:gd name="connsiteY4" fmla="*/ 1490133 h 1498600"/>
                  <a:gd name="connsiteX5" fmla="*/ 177800 w 1236134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177800 w 1236948"/>
                  <a:gd name="connsiteY5" fmla="*/ 14139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16934 w 1236948"/>
                  <a:gd name="connsiteY4" fmla="*/ 1490133 h 1498600"/>
                  <a:gd name="connsiteX5" fmla="*/ 0 w 1236948"/>
                  <a:gd name="connsiteY5" fmla="*/ 1498600 h 1498600"/>
                  <a:gd name="connsiteX0" fmla="*/ 0 w 1236948"/>
                  <a:gd name="connsiteY0" fmla="*/ 1498600 h 1498600"/>
                  <a:gd name="connsiteX1" fmla="*/ 1236134 w 1236948"/>
                  <a:gd name="connsiteY1" fmla="*/ 956733 h 1498600"/>
                  <a:gd name="connsiteX2" fmla="*/ 1236134 w 1236948"/>
                  <a:gd name="connsiteY2" fmla="*/ 0 h 1498600"/>
                  <a:gd name="connsiteX3" fmla="*/ 16934 w 1236948"/>
                  <a:gd name="connsiteY3" fmla="*/ 550333 h 1498600"/>
                  <a:gd name="connsiteX4" fmla="*/ 0 w 1236948"/>
                  <a:gd name="connsiteY4" fmla="*/ 1498600 h 1498600"/>
                  <a:gd name="connsiteX0" fmla="*/ 0 w 1220015"/>
                  <a:gd name="connsiteY0" fmla="*/ 1498600 h 1498600"/>
                  <a:gd name="connsiteX1" fmla="*/ 1219201 w 1220015"/>
                  <a:gd name="connsiteY1" fmla="*/ 956733 h 1498600"/>
                  <a:gd name="connsiteX2" fmla="*/ 1219201 w 1220015"/>
                  <a:gd name="connsiteY2" fmla="*/ 0 h 1498600"/>
                  <a:gd name="connsiteX3" fmla="*/ 1 w 1220015"/>
                  <a:gd name="connsiteY3" fmla="*/ 550333 h 1498600"/>
                  <a:gd name="connsiteX4" fmla="*/ 0 w 1220015"/>
                  <a:gd name="connsiteY4" fmla="*/ 1498600 h 1498600"/>
                  <a:gd name="connsiteX0" fmla="*/ 0 w 1220015"/>
                  <a:gd name="connsiteY0" fmla="*/ 990600 h 990600"/>
                  <a:gd name="connsiteX1" fmla="*/ 1219201 w 1220015"/>
                  <a:gd name="connsiteY1" fmla="*/ 956733 h 990600"/>
                  <a:gd name="connsiteX2" fmla="*/ 1219201 w 1220015"/>
                  <a:gd name="connsiteY2" fmla="*/ 0 h 990600"/>
                  <a:gd name="connsiteX3" fmla="*/ 1 w 1220015"/>
                  <a:gd name="connsiteY3" fmla="*/ 550333 h 990600"/>
                  <a:gd name="connsiteX4" fmla="*/ 0 w 1220015"/>
                  <a:gd name="connsiteY4" fmla="*/ 990600 h 990600"/>
                  <a:gd name="connsiteX0" fmla="*/ 0 w 1220015"/>
                  <a:gd name="connsiteY0" fmla="*/ 990600 h 990600"/>
                  <a:gd name="connsiteX1" fmla="*/ 1219201 w 1220015"/>
                  <a:gd name="connsiteY1" fmla="*/ 423333 h 990600"/>
                  <a:gd name="connsiteX2" fmla="*/ 1219201 w 1220015"/>
                  <a:gd name="connsiteY2" fmla="*/ 0 h 990600"/>
                  <a:gd name="connsiteX3" fmla="*/ 1 w 1220015"/>
                  <a:gd name="connsiteY3" fmla="*/ 550333 h 990600"/>
                  <a:gd name="connsiteX4" fmla="*/ 0 w 1220015"/>
                  <a:gd name="connsiteY4" fmla="*/ 990600 h 990600"/>
                  <a:gd name="connsiteX0" fmla="*/ 626533 w 1845734"/>
                  <a:gd name="connsiteY0" fmla="*/ 990600 h 990600"/>
                  <a:gd name="connsiteX1" fmla="*/ 0 w 1845734"/>
                  <a:gd name="connsiteY1" fmla="*/ 558800 h 990600"/>
                  <a:gd name="connsiteX2" fmla="*/ 1845734 w 1845734"/>
                  <a:gd name="connsiteY2" fmla="*/ 0 h 990600"/>
                  <a:gd name="connsiteX3" fmla="*/ 626534 w 1845734"/>
                  <a:gd name="connsiteY3" fmla="*/ 550333 h 990600"/>
                  <a:gd name="connsiteX4" fmla="*/ 626533 w 1845734"/>
                  <a:gd name="connsiteY4" fmla="*/ 990600 h 990600"/>
                  <a:gd name="connsiteX0" fmla="*/ 635374 w 635375"/>
                  <a:gd name="connsiteY0" fmla="*/ 821267 h 821267"/>
                  <a:gd name="connsiteX1" fmla="*/ 8841 w 635375"/>
                  <a:gd name="connsiteY1" fmla="*/ 389467 h 821267"/>
                  <a:gd name="connsiteX2" fmla="*/ 375 w 635375"/>
                  <a:gd name="connsiteY2" fmla="*/ 0 h 821267"/>
                  <a:gd name="connsiteX3" fmla="*/ 635375 w 635375"/>
                  <a:gd name="connsiteY3" fmla="*/ 381000 h 821267"/>
                  <a:gd name="connsiteX4" fmla="*/ 635374 w 635375"/>
                  <a:gd name="connsiteY4" fmla="*/ 821267 h 821267"/>
                  <a:gd name="connsiteX0" fmla="*/ 643467 w 643468"/>
                  <a:gd name="connsiteY0" fmla="*/ 821267 h 821267"/>
                  <a:gd name="connsiteX1" fmla="*/ 0 w 643468"/>
                  <a:gd name="connsiteY1" fmla="*/ 372534 h 821267"/>
                  <a:gd name="connsiteX2" fmla="*/ 8468 w 643468"/>
                  <a:gd name="connsiteY2" fmla="*/ 0 h 821267"/>
                  <a:gd name="connsiteX3" fmla="*/ 643468 w 643468"/>
                  <a:gd name="connsiteY3" fmla="*/ 381000 h 821267"/>
                  <a:gd name="connsiteX4" fmla="*/ 643467 w 643468"/>
                  <a:gd name="connsiteY4" fmla="*/ 821267 h 821267"/>
                  <a:gd name="connsiteX0" fmla="*/ 635814 w 635815"/>
                  <a:gd name="connsiteY0" fmla="*/ 821267 h 821267"/>
                  <a:gd name="connsiteX1" fmla="*/ 814 w 635815"/>
                  <a:gd name="connsiteY1" fmla="*/ 389467 h 821267"/>
                  <a:gd name="connsiteX2" fmla="*/ 815 w 635815"/>
                  <a:gd name="connsiteY2" fmla="*/ 0 h 821267"/>
                  <a:gd name="connsiteX3" fmla="*/ 635815 w 635815"/>
                  <a:gd name="connsiteY3" fmla="*/ 381000 h 821267"/>
                  <a:gd name="connsiteX4" fmla="*/ 635814 w 635815"/>
                  <a:gd name="connsiteY4" fmla="*/ 821267 h 821267"/>
                  <a:gd name="connsiteX0" fmla="*/ 1837266 w 1837267"/>
                  <a:gd name="connsiteY0" fmla="*/ 821267 h 821267"/>
                  <a:gd name="connsiteX1" fmla="*/ 0 w 1837267"/>
                  <a:gd name="connsiteY1" fmla="*/ 567267 h 821267"/>
                  <a:gd name="connsiteX2" fmla="*/ 1202267 w 1837267"/>
                  <a:gd name="connsiteY2" fmla="*/ 0 h 821267"/>
                  <a:gd name="connsiteX3" fmla="*/ 1837267 w 1837267"/>
                  <a:gd name="connsiteY3" fmla="*/ 381000 h 821267"/>
                  <a:gd name="connsiteX4" fmla="*/ 1837266 w 1837267"/>
                  <a:gd name="connsiteY4" fmla="*/ 821267 h 821267"/>
                  <a:gd name="connsiteX0" fmla="*/ 626532 w 1837267"/>
                  <a:gd name="connsiteY0" fmla="*/ 948267 h 948267"/>
                  <a:gd name="connsiteX1" fmla="*/ 0 w 1837267"/>
                  <a:gd name="connsiteY1" fmla="*/ 567267 h 948267"/>
                  <a:gd name="connsiteX2" fmla="*/ 1202267 w 1837267"/>
                  <a:gd name="connsiteY2" fmla="*/ 0 h 948267"/>
                  <a:gd name="connsiteX3" fmla="*/ 1837267 w 1837267"/>
                  <a:gd name="connsiteY3" fmla="*/ 381000 h 948267"/>
                  <a:gd name="connsiteX4" fmla="*/ 626532 w 1837267"/>
                  <a:gd name="connsiteY4" fmla="*/ 948267 h 948267"/>
                  <a:gd name="connsiteX0" fmla="*/ 626532 w 1837267"/>
                  <a:gd name="connsiteY0" fmla="*/ 948267 h 948267"/>
                  <a:gd name="connsiteX1" fmla="*/ 0 w 1837267"/>
                  <a:gd name="connsiteY1" fmla="*/ 567267 h 948267"/>
                  <a:gd name="connsiteX2" fmla="*/ 1202267 w 1837267"/>
                  <a:gd name="connsiteY2" fmla="*/ 0 h 948267"/>
                  <a:gd name="connsiteX3" fmla="*/ 1837267 w 1837267"/>
                  <a:gd name="connsiteY3" fmla="*/ 381000 h 948267"/>
                  <a:gd name="connsiteX4" fmla="*/ 626532 w 1837267"/>
                  <a:gd name="connsiteY4" fmla="*/ 948267 h 948267"/>
                  <a:gd name="connsiteX0" fmla="*/ 626532 w 1837267"/>
                  <a:gd name="connsiteY0" fmla="*/ 948267 h 948267"/>
                  <a:gd name="connsiteX1" fmla="*/ 0 w 1837267"/>
                  <a:gd name="connsiteY1" fmla="*/ 567267 h 948267"/>
                  <a:gd name="connsiteX2" fmla="*/ 1202267 w 1837267"/>
                  <a:gd name="connsiteY2" fmla="*/ 0 h 948267"/>
                  <a:gd name="connsiteX3" fmla="*/ 1837267 w 1837267"/>
                  <a:gd name="connsiteY3" fmla="*/ 381000 h 948267"/>
                  <a:gd name="connsiteX4" fmla="*/ 626532 w 1837267"/>
                  <a:gd name="connsiteY4" fmla="*/ 948267 h 948267"/>
                  <a:gd name="connsiteX0" fmla="*/ 643465 w 1854200"/>
                  <a:gd name="connsiteY0" fmla="*/ 948267 h 948267"/>
                  <a:gd name="connsiteX1" fmla="*/ 0 w 1854200"/>
                  <a:gd name="connsiteY1" fmla="*/ 558801 h 948267"/>
                  <a:gd name="connsiteX2" fmla="*/ 1219200 w 1854200"/>
                  <a:gd name="connsiteY2" fmla="*/ 0 h 948267"/>
                  <a:gd name="connsiteX3" fmla="*/ 1854200 w 1854200"/>
                  <a:gd name="connsiteY3" fmla="*/ 381000 h 948267"/>
                  <a:gd name="connsiteX4" fmla="*/ 643465 w 1854200"/>
                  <a:gd name="connsiteY4" fmla="*/ 948267 h 948267"/>
                  <a:gd name="connsiteX0" fmla="*/ 643465 w 1854200"/>
                  <a:gd name="connsiteY0" fmla="*/ 889000 h 889000"/>
                  <a:gd name="connsiteX1" fmla="*/ 0 w 1854200"/>
                  <a:gd name="connsiteY1" fmla="*/ 499534 h 889000"/>
                  <a:gd name="connsiteX2" fmla="*/ 1219200 w 1854200"/>
                  <a:gd name="connsiteY2" fmla="*/ 0 h 889000"/>
                  <a:gd name="connsiteX3" fmla="*/ 1854200 w 1854200"/>
                  <a:gd name="connsiteY3" fmla="*/ 321733 h 889000"/>
                  <a:gd name="connsiteX4" fmla="*/ 643465 w 1854200"/>
                  <a:gd name="connsiteY4" fmla="*/ 889000 h 889000"/>
                  <a:gd name="connsiteX0" fmla="*/ 409321 w 1620056"/>
                  <a:gd name="connsiteY0" fmla="*/ 889000 h 889000"/>
                  <a:gd name="connsiteX1" fmla="*/ 0 w 1620056"/>
                  <a:gd name="connsiteY1" fmla="*/ 678059 h 889000"/>
                  <a:gd name="connsiteX2" fmla="*/ 985056 w 1620056"/>
                  <a:gd name="connsiteY2" fmla="*/ 0 h 889000"/>
                  <a:gd name="connsiteX3" fmla="*/ 1620056 w 1620056"/>
                  <a:gd name="connsiteY3" fmla="*/ 321733 h 889000"/>
                  <a:gd name="connsiteX4" fmla="*/ 409321 w 1620056"/>
                  <a:gd name="connsiteY4" fmla="*/ 889000 h 889000"/>
                  <a:gd name="connsiteX0" fmla="*/ 409321 w 1620056"/>
                  <a:gd name="connsiteY0" fmla="*/ 730311 h 730311"/>
                  <a:gd name="connsiteX1" fmla="*/ 0 w 1620056"/>
                  <a:gd name="connsiteY1" fmla="*/ 519370 h 730311"/>
                  <a:gd name="connsiteX2" fmla="*/ 1172372 w 1620056"/>
                  <a:gd name="connsiteY2" fmla="*/ 0 h 730311"/>
                  <a:gd name="connsiteX3" fmla="*/ 1620056 w 1620056"/>
                  <a:gd name="connsiteY3" fmla="*/ 163044 h 730311"/>
                  <a:gd name="connsiteX4" fmla="*/ 409321 w 1620056"/>
                  <a:gd name="connsiteY4" fmla="*/ 730311 h 730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0056" h="730311">
                    <a:moveTo>
                      <a:pt x="409321" y="730311"/>
                    </a:moveTo>
                    <a:lnTo>
                      <a:pt x="0" y="519370"/>
                    </a:lnTo>
                    <a:lnTo>
                      <a:pt x="1172372" y="0"/>
                    </a:lnTo>
                    <a:lnTo>
                      <a:pt x="1620056" y="163044"/>
                    </a:lnTo>
                    <a:lnTo>
                      <a:pt x="409321" y="730311"/>
                    </a:ln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rgbClr val="59595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Left Arrow 121"/>
            <p:cNvSpPr/>
            <p:nvPr/>
          </p:nvSpPr>
          <p:spPr>
            <a:xfrm rot="19946384">
              <a:off x="2990051" y="6332744"/>
              <a:ext cx="639929" cy="313133"/>
            </a:xfrm>
            <a:prstGeom prst="leftArrow">
              <a:avLst/>
            </a:prstGeom>
            <a:solidFill>
              <a:srgbClr val="C6D9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3920251" y="5428076"/>
              <a:ext cx="1062563" cy="943227"/>
              <a:chOff x="609604" y="4238990"/>
              <a:chExt cx="1062563" cy="1088122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609608" y="4238990"/>
                <a:ext cx="778926" cy="959473"/>
              </a:xfrm>
              <a:custGeom>
                <a:avLst/>
                <a:gdLst>
                  <a:gd name="connsiteX0" fmla="*/ 0 w 846666"/>
                  <a:gd name="connsiteY0" fmla="*/ 867330 h 882487"/>
                  <a:gd name="connsiteX1" fmla="*/ 254000 w 846666"/>
                  <a:gd name="connsiteY1" fmla="*/ 765730 h 882487"/>
                  <a:gd name="connsiteX2" fmla="*/ 474133 w 846666"/>
                  <a:gd name="connsiteY2" fmla="*/ 3730 h 882487"/>
                  <a:gd name="connsiteX3" fmla="*/ 643466 w 846666"/>
                  <a:gd name="connsiteY3" fmla="*/ 477864 h 882487"/>
                  <a:gd name="connsiteX4" fmla="*/ 846666 w 846666"/>
                  <a:gd name="connsiteY4" fmla="*/ 562530 h 882487"/>
                  <a:gd name="connsiteX0" fmla="*/ 0 w 846666"/>
                  <a:gd name="connsiteY0" fmla="*/ 865561 h 869537"/>
                  <a:gd name="connsiteX1" fmla="*/ 237066 w 846666"/>
                  <a:gd name="connsiteY1" fmla="*/ 679294 h 869537"/>
                  <a:gd name="connsiteX2" fmla="*/ 474133 w 846666"/>
                  <a:gd name="connsiteY2" fmla="*/ 1961 h 869537"/>
                  <a:gd name="connsiteX3" fmla="*/ 643466 w 846666"/>
                  <a:gd name="connsiteY3" fmla="*/ 476095 h 869537"/>
                  <a:gd name="connsiteX4" fmla="*/ 846666 w 846666"/>
                  <a:gd name="connsiteY4" fmla="*/ 560761 h 869537"/>
                  <a:gd name="connsiteX0" fmla="*/ 0 w 846666"/>
                  <a:gd name="connsiteY0" fmla="*/ 865561 h 869537"/>
                  <a:gd name="connsiteX1" fmla="*/ 237066 w 846666"/>
                  <a:gd name="connsiteY1" fmla="*/ 679294 h 869537"/>
                  <a:gd name="connsiteX2" fmla="*/ 440266 w 846666"/>
                  <a:gd name="connsiteY2" fmla="*/ 1961 h 869537"/>
                  <a:gd name="connsiteX3" fmla="*/ 643466 w 846666"/>
                  <a:gd name="connsiteY3" fmla="*/ 476095 h 869537"/>
                  <a:gd name="connsiteX4" fmla="*/ 846666 w 846666"/>
                  <a:gd name="connsiteY4" fmla="*/ 560761 h 869537"/>
                  <a:gd name="connsiteX0" fmla="*/ 0 w 829733"/>
                  <a:gd name="connsiteY0" fmla="*/ 933294 h 935721"/>
                  <a:gd name="connsiteX1" fmla="*/ 220133 w 829733"/>
                  <a:gd name="connsiteY1" fmla="*/ 679294 h 935721"/>
                  <a:gd name="connsiteX2" fmla="*/ 423333 w 829733"/>
                  <a:gd name="connsiteY2" fmla="*/ 1961 h 935721"/>
                  <a:gd name="connsiteX3" fmla="*/ 626533 w 829733"/>
                  <a:gd name="connsiteY3" fmla="*/ 476095 h 935721"/>
                  <a:gd name="connsiteX4" fmla="*/ 829733 w 829733"/>
                  <a:gd name="connsiteY4" fmla="*/ 560761 h 935721"/>
                  <a:gd name="connsiteX0" fmla="*/ 0 w 829733"/>
                  <a:gd name="connsiteY0" fmla="*/ 933294 h 935721"/>
                  <a:gd name="connsiteX1" fmla="*/ 220133 w 829733"/>
                  <a:gd name="connsiteY1" fmla="*/ 679294 h 935721"/>
                  <a:gd name="connsiteX2" fmla="*/ 423333 w 829733"/>
                  <a:gd name="connsiteY2" fmla="*/ 1961 h 935721"/>
                  <a:gd name="connsiteX3" fmla="*/ 626533 w 829733"/>
                  <a:gd name="connsiteY3" fmla="*/ 476095 h 935721"/>
                  <a:gd name="connsiteX4" fmla="*/ 829733 w 829733"/>
                  <a:gd name="connsiteY4" fmla="*/ 560761 h 935721"/>
                  <a:gd name="connsiteX5" fmla="*/ 0 w 829733"/>
                  <a:gd name="connsiteY5" fmla="*/ 933294 h 935721"/>
                  <a:gd name="connsiteX0" fmla="*/ 0 w 829733"/>
                  <a:gd name="connsiteY0" fmla="*/ 1001028 h 1002762"/>
                  <a:gd name="connsiteX1" fmla="*/ 220133 w 829733"/>
                  <a:gd name="connsiteY1" fmla="*/ 679294 h 1002762"/>
                  <a:gd name="connsiteX2" fmla="*/ 423333 w 829733"/>
                  <a:gd name="connsiteY2" fmla="*/ 1961 h 1002762"/>
                  <a:gd name="connsiteX3" fmla="*/ 626533 w 829733"/>
                  <a:gd name="connsiteY3" fmla="*/ 476095 h 1002762"/>
                  <a:gd name="connsiteX4" fmla="*/ 829733 w 829733"/>
                  <a:gd name="connsiteY4" fmla="*/ 560761 h 1002762"/>
                  <a:gd name="connsiteX5" fmla="*/ 0 w 829733"/>
                  <a:gd name="connsiteY5" fmla="*/ 1001028 h 1002762"/>
                  <a:gd name="connsiteX0" fmla="*/ 0 w 829733"/>
                  <a:gd name="connsiteY0" fmla="*/ 1009941 h 1011611"/>
                  <a:gd name="connsiteX1" fmla="*/ 220133 w 829733"/>
                  <a:gd name="connsiteY1" fmla="*/ 679294 h 1011611"/>
                  <a:gd name="connsiteX2" fmla="*/ 423333 w 829733"/>
                  <a:gd name="connsiteY2" fmla="*/ 1961 h 1011611"/>
                  <a:gd name="connsiteX3" fmla="*/ 626533 w 829733"/>
                  <a:gd name="connsiteY3" fmla="*/ 476095 h 1011611"/>
                  <a:gd name="connsiteX4" fmla="*/ 829733 w 829733"/>
                  <a:gd name="connsiteY4" fmla="*/ 560761 h 1011611"/>
                  <a:gd name="connsiteX5" fmla="*/ 0 w 829733"/>
                  <a:gd name="connsiteY5" fmla="*/ 1009941 h 1011611"/>
                  <a:gd name="connsiteX0" fmla="*/ 0 w 829733"/>
                  <a:gd name="connsiteY0" fmla="*/ 1009941 h 1009941"/>
                  <a:gd name="connsiteX1" fmla="*/ 220133 w 829733"/>
                  <a:gd name="connsiteY1" fmla="*/ 679294 h 1009941"/>
                  <a:gd name="connsiteX2" fmla="*/ 423333 w 829733"/>
                  <a:gd name="connsiteY2" fmla="*/ 1961 h 1009941"/>
                  <a:gd name="connsiteX3" fmla="*/ 626533 w 829733"/>
                  <a:gd name="connsiteY3" fmla="*/ 476095 h 1009941"/>
                  <a:gd name="connsiteX4" fmla="*/ 829733 w 829733"/>
                  <a:gd name="connsiteY4" fmla="*/ 560761 h 1009941"/>
                  <a:gd name="connsiteX5" fmla="*/ 0 w 829733"/>
                  <a:gd name="connsiteY5" fmla="*/ 1009941 h 1009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9733" h="1009941">
                    <a:moveTo>
                      <a:pt x="0" y="1009941"/>
                    </a:moveTo>
                    <a:cubicBezTo>
                      <a:pt x="42395" y="933074"/>
                      <a:pt x="149578" y="847291"/>
                      <a:pt x="220133" y="679294"/>
                    </a:cubicBezTo>
                    <a:cubicBezTo>
                      <a:pt x="290688" y="511297"/>
                      <a:pt x="355600" y="35827"/>
                      <a:pt x="423333" y="1961"/>
                    </a:cubicBezTo>
                    <a:cubicBezTo>
                      <a:pt x="491066" y="-31905"/>
                      <a:pt x="558800" y="382962"/>
                      <a:pt x="626533" y="476095"/>
                    </a:cubicBezTo>
                    <a:cubicBezTo>
                      <a:pt x="694266" y="569228"/>
                      <a:pt x="829733" y="560761"/>
                      <a:pt x="829733" y="560761"/>
                    </a:cubicBezTo>
                    <a:lnTo>
                      <a:pt x="0" y="100994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Arrow Connector 133"/>
              <p:cNvCxnSpPr/>
              <p:nvPr/>
            </p:nvCxnSpPr>
            <p:spPr>
              <a:xfrm flipV="1">
                <a:off x="609607" y="4268773"/>
                <a:ext cx="0" cy="922874"/>
              </a:xfrm>
              <a:prstGeom prst="straightConnector1">
                <a:avLst/>
              </a:prstGeom>
              <a:ln>
                <a:solidFill>
                  <a:srgbClr val="595959"/>
                </a:solidFill>
                <a:prstDash val="soli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609604" y="4641308"/>
                <a:ext cx="1049863" cy="550339"/>
              </a:xfrm>
              <a:prstGeom prst="straightConnector1">
                <a:avLst/>
              </a:prstGeom>
              <a:ln>
                <a:solidFill>
                  <a:srgbClr val="595959"/>
                </a:solidFill>
                <a:prstDash val="soli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Content Placeholder 2"/>
              <p:cNvSpPr txBox="1">
                <a:spLocks/>
              </p:cNvSpPr>
              <p:nvPr/>
            </p:nvSpPr>
            <p:spPr>
              <a:xfrm rot="20361868">
                <a:off x="698501" y="4946023"/>
                <a:ext cx="973666" cy="3688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00" b="1" dirty="0">
                    <a:solidFill>
                      <a:srgbClr val="FF0000"/>
                    </a:solidFill>
                  </a:rPr>
                  <a:t>MAXBAS</a:t>
                </a:r>
              </a:p>
              <a:p>
                <a:endParaRPr lang="en-US" sz="15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4" name="Straight Arrow Connector 143"/>
              <p:cNvCxnSpPr>
                <a:cxnSpLocks/>
                <a:stCxn id="131" idx="0"/>
              </p:cNvCxnSpPr>
              <p:nvPr/>
            </p:nvCxnSpPr>
            <p:spPr>
              <a:xfrm>
                <a:off x="609608" y="5198463"/>
                <a:ext cx="160859" cy="128649"/>
              </a:xfrm>
              <a:prstGeom prst="straightConnector1">
                <a:avLst/>
              </a:prstGeom>
              <a:ln w="9525" cmpd="sng">
                <a:solidFill>
                  <a:srgbClr val="595959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cxnSpLocks/>
              </p:cNvCxnSpPr>
              <p:nvPr/>
            </p:nvCxnSpPr>
            <p:spPr>
              <a:xfrm>
                <a:off x="1413566" y="4776705"/>
                <a:ext cx="160859" cy="128649"/>
              </a:xfrm>
              <a:prstGeom prst="straightConnector1">
                <a:avLst/>
              </a:prstGeom>
              <a:ln w="9525" cmpd="sng">
                <a:solidFill>
                  <a:srgbClr val="595959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Left Arrow 152"/>
            <p:cNvSpPr/>
            <p:nvPr/>
          </p:nvSpPr>
          <p:spPr>
            <a:xfrm rot="19946384">
              <a:off x="5067604" y="5485124"/>
              <a:ext cx="1064253" cy="335849"/>
            </a:xfrm>
            <a:prstGeom prst="leftArrow">
              <a:avLst/>
            </a:prstGeom>
            <a:solidFill>
              <a:srgbClr val="C6D9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284212" y="173711"/>
            <a:ext cx="21352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Avenir Book"/>
                <a:cs typeface="Avenir Book"/>
              </a:rPr>
              <a:t>Parameters: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0272" y="274638"/>
            <a:ext cx="8229600" cy="1143000"/>
          </a:xfrm>
        </p:spPr>
        <p:txBody>
          <a:bodyPr/>
          <a:lstStyle/>
          <a:p>
            <a:pPr algn="r"/>
            <a:r>
              <a:rPr lang="en-US" dirty="0"/>
              <a:t>The HBV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799" y="33259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venir Book"/>
                <a:cs typeface="Avenir Book"/>
              </a:rPr>
              <a:t>Seibert, J. (1997), Estimation of Parameter Uncertainty in the HBV Model, </a:t>
            </a:r>
            <a:r>
              <a:rPr lang="en-US" sz="1400" i="1" dirty="0">
                <a:latin typeface="Avenir Book"/>
                <a:cs typeface="Avenir Book"/>
              </a:rPr>
              <a:t>Nordic Hydrology</a:t>
            </a:r>
            <a:r>
              <a:rPr lang="en-US" sz="1400" dirty="0">
                <a:latin typeface="Avenir Book"/>
                <a:cs typeface="Avenir Book"/>
              </a:rPr>
              <a:t>, 28(4/5), 247-262.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20516" y="6351369"/>
            <a:ext cx="613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This is part of SAFE Toolbox: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bristol.ac.uk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/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cabot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/resources/safe-toolbox/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</a:b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by F. Pianosi, F.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Sarrazin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and T. Wagener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54917" y="3826382"/>
            <a:ext cx="44658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venir Book"/>
                <a:cs typeface="Avenir Book"/>
              </a:rPr>
              <a:t>Kollat</a:t>
            </a:r>
            <a:r>
              <a:rPr lang="en-US" sz="1400" dirty="0">
                <a:latin typeface="Avenir Book"/>
                <a:cs typeface="Avenir Book"/>
              </a:rPr>
              <a:t>, J.B., Reed, P.M, Wagener, T. (2012) When are </a:t>
            </a:r>
            <a:r>
              <a:rPr lang="en-US" sz="1400" dirty="0" err="1">
                <a:latin typeface="Avenir Book"/>
                <a:cs typeface="Avenir Book"/>
              </a:rPr>
              <a:t>multiobjective</a:t>
            </a:r>
            <a:r>
              <a:rPr lang="en-US" sz="1400" dirty="0">
                <a:latin typeface="Avenir Book"/>
                <a:cs typeface="Avenir Book"/>
              </a:rPr>
              <a:t> calibration trade-offs in hydrologic models meaningful? </a:t>
            </a:r>
            <a:r>
              <a:rPr lang="en-US" sz="1400" i="1" dirty="0">
                <a:latin typeface="Avenir Book"/>
                <a:cs typeface="Avenir Book"/>
              </a:rPr>
              <a:t>Water Resources Research</a:t>
            </a:r>
            <a:r>
              <a:rPr lang="en-US" sz="1400" dirty="0">
                <a:latin typeface="Avenir Book"/>
                <a:cs typeface="Avenir Book"/>
              </a:rPr>
              <a:t>, 48, W03520 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6606998" y="5686945"/>
            <a:ext cx="2444799" cy="866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R = P x (SM/</a:t>
            </a:r>
            <a:r>
              <a:rPr lang="en-US" sz="1500" dirty="0">
                <a:solidFill>
                  <a:srgbClr val="FF0000"/>
                </a:solidFill>
              </a:rPr>
              <a:t>FC</a:t>
            </a:r>
            <a:r>
              <a:rPr lang="en-US" sz="1500" dirty="0"/>
              <a:t>)</a:t>
            </a:r>
            <a:r>
              <a:rPr lang="en-US" sz="1500" baseline="30000" dirty="0">
                <a:solidFill>
                  <a:srgbClr val="FF0000"/>
                </a:solidFill>
              </a:rPr>
              <a:t>BETA</a:t>
            </a:r>
          </a:p>
          <a:p>
            <a:r>
              <a:rPr lang="en-US" sz="1500" dirty="0"/>
              <a:t>Q</a:t>
            </a:r>
            <a:r>
              <a:rPr lang="en-US" sz="1500" baseline="-25000" dirty="0"/>
              <a:t>0</a:t>
            </a:r>
            <a:r>
              <a:rPr lang="en-US" sz="1500" dirty="0"/>
              <a:t> </a:t>
            </a:r>
            <a:r>
              <a:rPr lang="en-US" sz="1500" dirty="0">
                <a:solidFill>
                  <a:prstClr val="black"/>
                </a:solidFill>
              </a:rPr>
              <a:t>=</a:t>
            </a:r>
            <a:r>
              <a:rPr lang="en-US" sz="1500" dirty="0">
                <a:solidFill>
                  <a:srgbClr val="FF0000"/>
                </a:solidFill>
              </a:rPr>
              <a:t>K1</a:t>
            </a:r>
            <a:r>
              <a:rPr lang="en-US" sz="1500" dirty="0">
                <a:solidFill>
                  <a:prstClr val="black"/>
                </a:solidFill>
              </a:rPr>
              <a:t>xUZ + </a:t>
            </a:r>
            <a:r>
              <a:rPr lang="en-US" sz="1500" dirty="0">
                <a:solidFill>
                  <a:srgbClr val="FF0000"/>
                </a:solidFill>
              </a:rPr>
              <a:t>K0</a:t>
            </a:r>
            <a:r>
              <a:rPr lang="en-US" sz="1500" dirty="0">
                <a:solidFill>
                  <a:prstClr val="black"/>
                </a:solidFill>
              </a:rPr>
              <a:t>x(UZ-</a:t>
            </a:r>
            <a:r>
              <a:rPr lang="en-US" sz="1500" dirty="0">
                <a:solidFill>
                  <a:srgbClr val="FF0000"/>
                </a:solidFill>
              </a:rPr>
              <a:t>UZL</a:t>
            </a:r>
            <a:r>
              <a:rPr lang="en-US" sz="1500" dirty="0">
                <a:solidFill>
                  <a:prstClr val="black"/>
                </a:solidFill>
              </a:rPr>
              <a:t>)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/>
              <a:t>Q</a:t>
            </a:r>
            <a:r>
              <a:rPr lang="en-US" sz="1500" baseline="-25000" dirty="0"/>
              <a:t>1</a:t>
            </a:r>
            <a:r>
              <a:rPr lang="en-US" sz="1500" dirty="0"/>
              <a:t>=</a:t>
            </a:r>
            <a:r>
              <a:rPr lang="en-US" sz="1500" dirty="0">
                <a:solidFill>
                  <a:srgbClr val="FF0000"/>
                </a:solidFill>
              </a:rPr>
              <a:t>K2</a:t>
            </a:r>
            <a:r>
              <a:rPr lang="en-US" sz="1500" dirty="0">
                <a:solidFill>
                  <a:prstClr val="black"/>
                </a:solidFill>
              </a:rPr>
              <a:t> x LZ</a:t>
            </a:r>
            <a:endParaRPr lang="en-US" sz="1500" baseline="30000" dirty="0">
              <a:solidFill>
                <a:prstClr val="black"/>
              </a:solidFill>
            </a:endParaRPr>
          </a:p>
          <a:p>
            <a:pPr lvl="0"/>
            <a:endParaRPr lang="en-US" sz="1500" baseline="3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2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snow</a:t>
            </a:r>
            <a:br>
              <a:rPr lang="en-US" dirty="0"/>
            </a:br>
            <a:r>
              <a:rPr lang="en-US" dirty="0"/>
              <a:t>accumulation/melting routine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161562" y="2659320"/>
            <a:ext cx="0" cy="558812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391400" y="515688"/>
            <a:ext cx="4" cy="524941"/>
          </a:xfrm>
          <a:prstGeom prst="straightConnector1">
            <a:avLst/>
          </a:prstGeom>
          <a:ln>
            <a:solidFill>
              <a:srgbClr val="595959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05952" y="495027"/>
            <a:ext cx="0" cy="558812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5550784" y="382906"/>
            <a:ext cx="1473199" cy="4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Precipitation</a:t>
            </a:r>
          </a:p>
          <a:p>
            <a:endParaRPr lang="en-US" sz="15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437868" y="394828"/>
            <a:ext cx="1338716" cy="368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Temperature</a:t>
            </a:r>
          </a:p>
          <a:p>
            <a:endParaRPr lang="en-US" sz="15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329229" y="1040629"/>
            <a:ext cx="1662750" cy="692081"/>
          </a:xfrm>
          <a:prstGeom prst="rect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Separation between rainfall and snowfall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324014" y="1732710"/>
            <a:ext cx="1662750" cy="937218"/>
          </a:xfrm>
          <a:prstGeom prst="rect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Dynamics of snowpack (solid and liquid component)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15884" y="1347871"/>
            <a:ext cx="608130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15884" y="1970171"/>
            <a:ext cx="608130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17354" y="2249571"/>
            <a:ext cx="608130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28584" y="2528971"/>
            <a:ext cx="608130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11084" y="3204342"/>
            <a:ext cx="350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Book"/>
                <a:cs typeface="Avenir Book"/>
              </a:rPr>
              <a:t>Flow exiting from the snowpack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48812" y="1178594"/>
            <a:ext cx="367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3366FF"/>
                </a:solidFill>
                <a:latin typeface="Avenir Book"/>
                <a:cs typeface="Avenir Book"/>
              </a:rPr>
              <a:t>Ts</a:t>
            </a:r>
            <a:endParaRPr lang="en-US" sz="1600" dirty="0">
              <a:solidFill>
                <a:srgbClr val="3366FF"/>
              </a:solidFill>
              <a:latin typeface="Avenir Book"/>
              <a:cs typeface="Avenir Book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02800" y="1800894"/>
            <a:ext cx="956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3366FF"/>
                </a:solidFill>
                <a:latin typeface="Avenir Book"/>
                <a:cs typeface="Avenir Book"/>
              </a:rPr>
              <a:t>CFMAX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56700" y="2080294"/>
            <a:ext cx="564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  <a:latin typeface="Avenir Book"/>
                <a:cs typeface="Avenir Book"/>
              </a:rPr>
              <a:t>CFR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75611" y="2368048"/>
            <a:ext cx="670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  <a:latin typeface="Avenir Book"/>
                <a:cs typeface="Avenir Book"/>
              </a:rPr>
              <a:t>CWH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8410" y="5225218"/>
            <a:ext cx="8606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venir Book"/>
                <a:cs typeface="Avenir Book"/>
              </a:rPr>
              <a:t>Kollat</a:t>
            </a:r>
            <a:r>
              <a:rPr lang="en-US" sz="1400" dirty="0">
                <a:latin typeface="Avenir Book"/>
                <a:cs typeface="Avenir Book"/>
              </a:rPr>
              <a:t>, J.B., Reed, P.M, Wagener, T. (2012) When are </a:t>
            </a:r>
            <a:r>
              <a:rPr lang="en-US" sz="1400" dirty="0" err="1">
                <a:latin typeface="Avenir Book"/>
                <a:cs typeface="Avenir Book"/>
              </a:rPr>
              <a:t>multiobjective</a:t>
            </a:r>
            <a:r>
              <a:rPr lang="en-US" sz="1400" dirty="0">
                <a:latin typeface="Avenir Book"/>
                <a:cs typeface="Avenir Book"/>
              </a:rPr>
              <a:t> calibration trade-offs in hydrologic models meaningful? </a:t>
            </a:r>
            <a:r>
              <a:rPr lang="en-US" sz="1400" i="1" dirty="0">
                <a:latin typeface="Avenir Book"/>
                <a:cs typeface="Avenir Book"/>
              </a:rPr>
              <a:t>Water Resources Research</a:t>
            </a:r>
            <a:r>
              <a:rPr lang="en-US" sz="1400" dirty="0">
                <a:latin typeface="Avenir Book"/>
                <a:cs typeface="Avenir Book"/>
              </a:rPr>
              <a:t>, 48, W03520 </a:t>
            </a:r>
          </a:p>
        </p:txBody>
      </p:sp>
      <p:graphicFrame>
        <p:nvGraphicFramePr>
          <p:cNvPr id="38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90004"/>
              </p:ext>
            </p:extLst>
          </p:nvPr>
        </p:nvGraphicFramePr>
        <p:xfrm>
          <a:off x="277310" y="3619840"/>
          <a:ext cx="5132890" cy="15239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013">
                <a:tc>
                  <a:txBody>
                    <a:bodyPr/>
                    <a:lstStyle/>
                    <a:p>
                      <a:endParaRPr lang="en-GB" sz="1400" b="0" dirty="0">
                        <a:latin typeface="Avenir Book"/>
                        <a:cs typeface="Avenir Book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bg1"/>
                          </a:solidFill>
                          <a:latin typeface="Avenir Book"/>
                          <a:cs typeface="Avenir Book"/>
                        </a:rPr>
                        <a:t>meaning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bg1"/>
                          </a:solidFill>
                          <a:latin typeface="Avenir Book"/>
                          <a:cs typeface="Avenir Book"/>
                        </a:rPr>
                        <a:t>min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bg1"/>
                          </a:solidFill>
                          <a:latin typeface="Avenir Book"/>
                          <a:cs typeface="Avenir Book"/>
                        </a:rPr>
                        <a:t>max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13"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solidFill>
                            <a:srgbClr val="3366FF"/>
                          </a:solidFill>
                          <a:latin typeface="Avenir Book"/>
                          <a:cs typeface="Avenir Book"/>
                        </a:rPr>
                        <a:t>Ts</a:t>
                      </a:r>
                      <a:endParaRPr lang="en-GB" sz="1400" b="1" dirty="0">
                        <a:solidFill>
                          <a:srgbClr val="3366FF"/>
                        </a:solidFill>
                        <a:latin typeface="Avenir Book"/>
                        <a:cs typeface="Avenir Book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/>
                          <a:cs typeface="Avenir Book"/>
                        </a:rPr>
                        <a:t>threshold temperature [C]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-3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13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3366FF"/>
                          </a:solidFill>
                          <a:latin typeface="Avenir Book"/>
                          <a:cs typeface="Avenir Book"/>
                        </a:rPr>
                        <a:t>CFMAX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degree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day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factor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 [mm/C]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13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3366FF"/>
                          </a:solidFill>
                          <a:latin typeface="Avenir Book"/>
                          <a:cs typeface="Avenir Book"/>
                        </a:rPr>
                        <a:t>CFR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/>
                          <a:cs typeface="Avenir Book"/>
                        </a:rPr>
                        <a:t>refreezing factor [-]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13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3366FF"/>
                          </a:solidFill>
                          <a:latin typeface="Avenir Book"/>
                          <a:cs typeface="Avenir Book"/>
                        </a:rPr>
                        <a:t>CWH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/>
                          <a:cs typeface="Avenir Book"/>
                        </a:rPr>
                        <a:t>Water holding capacity of snow [-] </a:t>
                      </a:r>
                      <a:endParaRPr lang="en-GB" sz="1400" b="0" dirty="0">
                        <a:latin typeface="Avenir Book"/>
                        <a:cs typeface="Avenir Book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venir Book"/>
                          <a:cs typeface="Avenir Book"/>
                        </a:rPr>
                        <a:t>0.8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84212" y="3296675"/>
            <a:ext cx="21352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Avenir Book"/>
                <a:cs typeface="Avenir Book"/>
              </a:rPr>
              <a:t>Parameters: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20516" y="6351369"/>
            <a:ext cx="613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This is part of SAFE Toolbox: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bristol.ac.uk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/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cabot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/resources/safe-toolbox/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</a:b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by F. Pianosi, F.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Sarrazin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and T. Wagener </a:t>
            </a:r>
          </a:p>
        </p:txBody>
      </p:sp>
    </p:spTree>
    <p:extLst>
      <p:ext uri="{BB962C8B-B14F-4D97-AF65-F5344CB8AC3E}">
        <p14:creationId xmlns:p14="http://schemas.microsoft.com/office/powerpoint/2010/main" val="257590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533</Words>
  <Application>Microsoft Office PowerPoint</Application>
  <PresentationFormat>On-screen Show (4:3)</PresentationFormat>
  <Paragraphs>163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Book</vt:lpstr>
      <vt:lpstr>Avenir Medium</vt:lpstr>
      <vt:lpstr>Calibri</vt:lpstr>
      <vt:lpstr>Helvetica</vt:lpstr>
      <vt:lpstr>Office Theme</vt:lpstr>
      <vt:lpstr>The HYMOD model</vt:lpstr>
      <vt:lpstr>The HBV model</vt:lpstr>
      <vt:lpstr>The snow accumulation/melting routine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</dc:title>
  <dc:creator>Prof. T Wagener</dc:creator>
  <cp:lastModifiedBy>Fanny Sarrazin</cp:lastModifiedBy>
  <cp:revision>258</cp:revision>
  <cp:lastPrinted>2014-12-16T15:13:50Z</cp:lastPrinted>
  <dcterms:created xsi:type="dcterms:W3CDTF">2013-07-16T12:38:36Z</dcterms:created>
  <dcterms:modified xsi:type="dcterms:W3CDTF">2018-11-19T10:17:15Z</dcterms:modified>
</cp:coreProperties>
</file>