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4"/>
  </p:sldMasterIdLst>
  <p:notesMasterIdLst>
    <p:notesMasterId r:id="rId24"/>
  </p:notesMasterIdLst>
  <p:handoutMasterIdLst>
    <p:handoutMasterId r:id="rId25"/>
  </p:handoutMasterIdLst>
  <p:sldIdLst>
    <p:sldId id="393" r:id="rId5"/>
    <p:sldId id="379" r:id="rId6"/>
    <p:sldId id="399" r:id="rId7"/>
    <p:sldId id="392" r:id="rId8"/>
    <p:sldId id="402" r:id="rId9"/>
    <p:sldId id="410" r:id="rId10"/>
    <p:sldId id="412" r:id="rId11"/>
    <p:sldId id="413" r:id="rId12"/>
    <p:sldId id="409" r:id="rId13"/>
    <p:sldId id="411" r:id="rId14"/>
    <p:sldId id="398" r:id="rId15"/>
    <p:sldId id="329" r:id="rId16"/>
    <p:sldId id="385" r:id="rId17"/>
    <p:sldId id="403" r:id="rId18"/>
    <p:sldId id="400" r:id="rId19"/>
    <p:sldId id="408" r:id="rId20"/>
    <p:sldId id="414" r:id="rId21"/>
    <p:sldId id="415" r:id="rId22"/>
    <p:sldId id="405" r:id="rId23"/>
  </p:sldIdLst>
  <p:sldSz cx="12192000" cy="6858000"/>
  <p:notesSz cx="938847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ection>
        <p14:section name="SLIDE STARTERS" id="{ACC24B29-0CC7-491A-A98A-CF7CBDBE501E}">
          <p14:sldIdLst>
            <p14:sldId id="393"/>
            <p14:sldId id="379"/>
            <p14:sldId id="399"/>
            <p14:sldId id="392"/>
            <p14:sldId id="402"/>
            <p14:sldId id="410"/>
            <p14:sldId id="412"/>
            <p14:sldId id="413"/>
            <p14:sldId id="409"/>
            <p14:sldId id="411"/>
            <p14:sldId id="398"/>
            <p14:sldId id="329"/>
            <p14:sldId id="385"/>
            <p14:sldId id="403"/>
            <p14:sldId id="400"/>
            <p14:sldId id="408"/>
            <p14:sldId id="414"/>
            <p14:sldId id="415"/>
            <p14:sldId id="405"/>
          </p14:sldIdLst>
        </p14:section>
        <p14:section name="THANK YOU" id="{6CD91DAB-8EC3-4802-89E9-0F1C7022FB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7974" autoAdjust="0"/>
  </p:normalViewPr>
  <p:slideViewPr>
    <p:cSldViewPr snapToGrid="0">
      <p:cViewPr varScale="1">
        <p:scale>
          <a:sx n="90" d="100"/>
          <a:sy n="90" d="100"/>
        </p:scale>
        <p:origin x="629" y="5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9/29/2025</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9/29/2025</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222646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113757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BCEA92-F142-4D57-B507-37BDAF44710C}" type="slidenum">
              <a:rPr lang="en-US" smtClean="0"/>
              <a:t>13</a:t>
            </a:fld>
            <a:endParaRPr lang="en-US" dirty="0"/>
          </a:p>
        </p:txBody>
      </p:sp>
    </p:spTree>
    <p:extLst>
      <p:ext uri="{BB962C8B-B14F-4D97-AF65-F5344CB8AC3E}">
        <p14:creationId xmlns:p14="http://schemas.microsoft.com/office/powerpoint/2010/main" val="3195812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39642783"/>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9324852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977416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197591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58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5683187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04149894"/>
      </p:ext>
    </p:extLst>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9/29/2025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0254658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7E989-D798-4C62-8E93-3D2D613C248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532856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08593806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29961624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9/29/2025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4176040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9/29/2025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20864301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9/29/2025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91676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7" r:id="rId12"/>
    <p:sldLayoutId id="2147483768" r:id="rId13"/>
    <p:sldLayoutId id="2147483744" r:id="rId14"/>
    <p:sldLayoutId id="2147483712" r:id="rId15"/>
    <p:sldLayoutId id="2147483672" r:id="rId16"/>
    <p:sldLayoutId id="2147483749" r:id="rId17"/>
    <p:sldLayoutId id="2147483750" r:id="rId18"/>
    <p:sldLayoutId id="2147483674" r:id="rId19"/>
    <p:sldLayoutId id="2147483721" r:id="rId20"/>
    <p:sldLayoutId id="2147483732" r:id="rId21"/>
    <p:sldLayoutId id="2147483730" r:id="rId22"/>
    <p:sldLayoutId id="2147483716" r:id="rId23"/>
    <p:sldLayoutId id="2147483735" r:id="rId24"/>
    <p:sldLayoutId id="2147483700" r:id="rId25"/>
    <p:sldLayoutId id="2147483734" r:id="rId26"/>
    <p:sldLayoutId id="2147483701" r:id="rId27"/>
    <p:sldLayoutId id="2147483736" r:id="rId28"/>
    <p:sldLayoutId id="2147483733" r:id="rId29"/>
    <p:sldLayoutId id="2147483741" r:id="rId30"/>
    <p:sldLayoutId id="2147483727" r:id="rId31"/>
    <p:sldLayoutId id="2147483719" r:id="rId32"/>
    <p:sldLayoutId id="2147483748" r:id="rId33"/>
    <p:sldLayoutId id="2147483753" r:id="rId34"/>
    <p:sldLayoutId id="2147483745" r:id="rId35"/>
    <p:sldLayoutId id="2147483737" r:id="rId36"/>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BC82C5-16DC-18A4-D283-B988E83E7690}"/>
              </a:ext>
            </a:extLst>
          </p:cNvPr>
          <p:cNvSpPr>
            <a:spLocks noGrp="1"/>
          </p:cNvSpPr>
          <p:nvPr>
            <p:ph type="body" sz="quarter" idx="14"/>
          </p:nvPr>
        </p:nvSpPr>
        <p:spPr>
          <a:xfrm>
            <a:off x="1931009" y="1628672"/>
            <a:ext cx="8329982" cy="1200329"/>
          </a:xfrm>
        </p:spPr>
        <p:txBody>
          <a:bodyPr>
            <a:normAutofit lnSpcReduction="10000"/>
          </a:bodyPr>
          <a:lstStyle/>
          <a:p>
            <a:pPr marL="0" indent="0">
              <a:buNone/>
            </a:pPr>
            <a:r>
              <a:rPr lang="en-US" sz="4000" b="1" dirty="0">
                <a:latin typeface="Algerian" panose="04020705040A02060702" pitchFamily="82" charset="0"/>
              </a:rPr>
              <a:t>Skin cancer detection using cnn model (DEEP LEARNING)</a:t>
            </a:r>
            <a:endParaRPr lang="en-IN" dirty="0"/>
          </a:p>
        </p:txBody>
      </p:sp>
      <p:sp>
        <p:nvSpPr>
          <p:cNvPr id="5" name="TextBox 4">
            <a:extLst>
              <a:ext uri="{FF2B5EF4-FFF2-40B4-BE49-F238E27FC236}">
                <a16:creationId xmlns:a16="http://schemas.microsoft.com/office/drawing/2014/main" id="{CA297761-0F55-6EE7-59A2-3D66F0107C06}"/>
              </a:ext>
            </a:extLst>
          </p:cNvPr>
          <p:cNvSpPr txBox="1"/>
          <p:nvPr/>
        </p:nvSpPr>
        <p:spPr>
          <a:xfrm>
            <a:off x="5049520" y="3244334"/>
            <a:ext cx="3241040" cy="369332"/>
          </a:xfrm>
          <a:prstGeom prst="rect">
            <a:avLst/>
          </a:prstGeom>
          <a:noFill/>
        </p:spPr>
        <p:txBody>
          <a:bodyPr wrap="square">
            <a:spAutoFit/>
          </a:bodyPr>
          <a:lstStyle/>
          <a:p>
            <a:r>
              <a:rPr lang="en-IN" b="1" i="1" dirty="0">
                <a:solidFill>
                  <a:schemeClr val="bg1"/>
                </a:solidFill>
                <a:latin typeface="Times New Roman" panose="02020603050405020304" pitchFamily="18" charset="0"/>
                <a:cs typeface="Times New Roman" panose="02020603050405020304" pitchFamily="18" charset="0"/>
              </a:rPr>
              <a:t>221FA14043-D.Safiya</a:t>
            </a:r>
          </a:p>
        </p:txBody>
      </p:sp>
      <p:sp>
        <p:nvSpPr>
          <p:cNvPr id="8" name="TextBox 7">
            <a:extLst>
              <a:ext uri="{FF2B5EF4-FFF2-40B4-BE49-F238E27FC236}">
                <a16:creationId xmlns:a16="http://schemas.microsoft.com/office/drawing/2014/main" id="{9A871DB6-4838-5E6A-C4F4-2ABC7650388E}"/>
              </a:ext>
            </a:extLst>
          </p:cNvPr>
          <p:cNvSpPr txBox="1"/>
          <p:nvPr/>
        </p:nvSpPr>
        <p:spPr>
          <a:xfrm>
            <a:off x="6670040" y="5291025"/>
            <a:ext cx="6431280" cy="646331"/>
          </a:xfrm>
          <a:prstGeom prst="rect">
            <a:avLst/>
          </a:prstGeom>
          <a:noFill/>
        </p:spPr>
        <p:txBody>
          <a:bodyPr wrap="square" rtlCol="0">
            <a:spAutoFit/>
          </a:bodyPr>
          <a:lstStyle/>
          <a:p>
            <a:r>
              <a:rPr lang="en-IN" dirty="0">
                <a:solidFill>
                  <a:schemeClr val="bg1"/>
                </a:solidFill>
              </a:rPr>
              <a:t>Guide: Mrs. M. Bhargavi (Assistant professor)</a:t>
            </a:r>
          </a:p>
          <a:p>
            <a:r>
              <a:rPr lang="en-IN" dirty="0">
                <a:solidFill>
                  <a:schemeClr val="bg1"/>
                </a:solidFill>
              </a:rPr>
              <a:t>Vignan’s Foundation for Science, Technology &amp; Research</a:t>
            </a:r>
          </a:p>
        </p:txBody>
      </p:sp>
    </p:spTree>
    <p:extLst>
      <p:ext uri="{BB962C8B-B14F-4D97-AF65-F5344CB8AC3E}">
        <p14:creationId xmlns:p14="http://schemas.microsoft.com/office/powerpoint/2010/main" val="234810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9E095F-3635-CC19-1FAE-AAA80BF5DC01}"/>
              </a:ext>
            </a:extLst>
          </p:cNvPr>
          <p:cNvPicPr>
            <a:picLocks noChangeAspect="1"/>
          </p:cNvPicPr>
          <p:nvPr/>
        </p:nvPicPr>
        <p:blipFill>
          <a:blip r:embed="rId2"/>
          <a:stretch>
            <a:fillRect/>
          </a:stretch>
        </p:blipFill>
        <p:spPr>
          <a:xfrm>
            <a:off x="185392" y="2846994"/>
            <a:ext cx="5177815" cy="2535291"/>
          </a:xfrm>
          <a:prstGeom prst="rect">
            <a:avLst/>
          </a:prstGeom>
        </p:spPr>
      </p:pic>
      <p:pic>
        <p:nvPicPr>
          <p:cNvPr id="9" name="Picture 8">
            <a:extLst>
              <a:ext uri="{FF2B5EF4-FFF2-40B4-BE49-F238E27FC236}">
                <a16:creationId xmlns:a16="http://schemas.microsoft.com/office/drawing/2014/main" id="{9B81927E-848A-E413-C1FB-18A06236FDA6}"/>
              </a:ext>
            </a:extLst>
          </p:cNvPr>
          <p:cNvPicPr>
            <a:picLocks noChangeAspect="1"/>
          </p:cNvPicPr>
          <p:nvPr/>
        </p:nvPicPr>
        <p:blipFill>
          <a:blip r:embed="rId3"/>
          <a:stretch>
            <a:fillRect/>
          </a:stretch>
        </p:blipFill>
        <p:spPr>
          <a:xfrm>
            <a:off x="5591454" y="0"/>
            <a:ext cx="6133752" cy="6858000"/>
          </a:xfrm>
          <a:prstGeom prst="rect">
            <a:avLst/>
          </a:prstGeom>
        </p:spPr>
      </p:pic>
      <p:sp>
        <p:nvSpPr>
          <p:cNvPr id="10" name="TextBox 9">
            <a:extLst>
              <a:ext uri="{FF2B5EF4-FFF2-40B4-BE49-F238E27FC236}">
                <a16:creationId xmlns:a16="http://schemas.microsoft.com/office/drawing/2014/main" id="{41496E32-26C3-193F-00DF-2074B02BA9CA}"/>
              </a:ext>
            </a:extLst>
          </p:cNvPr>
          <p:cNvSpPr txBox="1"/>
          <p:nvPr/>
        </p:nvSpPr>
        <p:spPr>
          <a:xfrm>
            <a:off x="280446" y="1647390"/>
            <a:ext cx="5311008" cy="646331"/>
          </a:xfrm>
          <a:prstGeom prst="rect">
            <a:avLst/>
          </a:prstGeom>
          <a:noFill/>
        </p:spPr>
        <p:txBody>
          <a:bodyPr wrap="square" rtlCol="0">
            <a:spAutoFit/>
          </a:bodyPr>
          <a:lstStyle/>
          <a:p>
            <a:r>
              <a:rPr lang="en-IN" dirty="0">
                <a:solidFill>
                  <a:schemeClr val="bg1"/>
                </a:solidFill>
              </a:rPr>
              <a:t>After </a:t>
            </a:r>
            <a:r>
              <a:rPr lang="en-IN" dirty="0" err="1">
                <a:solidFill>
                  <a:schemeClr val="bg1"/>
                </a:solidFill>
              </a:rPr>
              <a:t>aggumenting</a:t>
            </a:r>
            <a:r>
              <a:rPr lang="en-IN" dirty="0">
                <a:solidFill>
                  <a:schemeClr val="bg1"/>
                </a:solidFill>
              </a:rPr>
              <a:t> the images to 2500 in each class we increased the </a:t>
            </a:r>
            <a:r>
              <a:rPr lang="en-IN" dirty="0" err="1">
                <a:solidFill>
                  <a:schemeClr val="bg1"/>
                </a:solidFill>
              </a:rPr>
              <a:t>accutacy</a:t>
            </a:r>
            <a:r>
              <a:rPr lang="en-IN" dirty="0">
                <a:solidFill>
                  <a:schemeClr val="bg1"/>
                </a:solidFill>
              </a:rPr>
              <a:t> to the 93%</a:t>
            </a:r>
          </a:p>
        </p:txBody>
      </p:sp>
    </p:spTree>
    <p:extLst>
      <p:ext uri="{BB962C8B-B14F-4D97-AF65-F5344CB8AC3E}">
        <p14:creationId xmlns:p14="http://schemas.microsoft.com/office/powerpoint/2010/main" val="259395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DA30C973-E922-D9E4-AF96-0180C56DA579}"/>
              </a:ext>
            </a:extLst>
          </p:cNvPr>
          <p:cNvSpPr>
            <a:spLocks noGrp="1" noChangeArrowheads="1"/>
          </p:cNvSpPr>
          <p:nvPr>
            <p:ph type="body" sz="quarter" idx="13"/>
          </p:nvPr>
        </p:nvSpPr>
        <p:spPr bwMode="auto">
          <a:xfrm>
            <a:off x="141548" y="854930"/>
            <a:ext cx="11773351"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Our initial CNN model did not achieve the desired accuracy.</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 improve performance, we are implementing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VGG19</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ResNet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models.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These models provide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better feature extraction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higher classification accuracy</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for skin disease detection. </a:t>
            </a:r>
          </a:p>
        </p:txBody>
      </p:sp>
      <p:sp>
        <p:nvSpPr>
          <p:cNvPr id="10" name="TextBox 9">
            <a:extLst>
              <a:ext uri="{FF2B5EF4-FFF2-40B4-BE49-F238E27FC236}">
                <a16:creationId xmlns:a16="http://schemas.microsoft.com/office/drawing/2014/main" id="{FE7A781C-0868-B3B2-D970-8DE8CE404C81}"/>
              </a:ext>
            </a:extLst>
          </p:cNvPr>
          <p:cNvSpPr txBox="1"/>
          <p:nvPr/>
        </p:nvSpPr>
        <p:spPr>
          <a:xfrm>
            <a:off x="141548" y="2949848"/>
            <a:ext cx="6097772" cy="400110"/>
          </a:xfrm>
          <a:prstGeom prst="rect">
            <a:avLst/>
          </a:prstGeom>
          <a:noFill/>
        </p:spPr>
        <p:txBody>
          <a:bodyPr wrap="square">
            <a:spAutoFit/>
          </a:bodyPr>
          <a:lstStyle/>
          <a:p>
            <a:r>
              <a:rPr lang="en-IN" sz="2000" b="1" dirty="0">
                <a:solidFill>
                  <a:schemeClr val="bg1"/>
                </a:solidFill>
                <a:latin typeface="Times New Roman" panose="02020603050405020304" pitchFamily="18" charset="0"/>
                <a:cs typeface="Times New Roman" panose="02020603050405020304" pitchFamily="18" charset="0"/>
              </a:rPr>
              <a:t>VGG19 Model</a:t>
            </a:r>
          </a:p>
        </p:txBody>
      </p:sp>
      <p:sp>
        <p:nvSpPr>
          <p:cNvPr id="11" name="Rectangle 2">
            <a:extLst>
              <a:ext uri="{FF2B5EF4-FFF2-40B4-BE49-F238E27FC236}">
                <a16:creationId xmlns:a16="http://schemas.microsoft.com/office/drawing/2014/main" id="{C975EC5B-7B65-7790-CA80-CBCD401F5D6F}"/>
              </a:ext>
            </a:extLst>
          </p:cNvPr>
          <p:cNvSpPr>
            <a:spLocks noChangeArrowheads="1"/>
          </p:cNvSpPr>
          <p:nvPr/>
        </p:nvSpPr>
        <p:spPr bwMode="auto">
          <a:xfrm>
            <a:off x="0" y="3349958"/>
            <a:ext cx="60869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 a deep learning model used for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It has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19 layers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that help recognize patterns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not fine-tuned, it can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overfit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81D1619-5829-A232-FF87-D5AFBADAFCD7}"/>
              </a:ext>
            </a:extLst>
          </p:cNvPr>
          <p:cNvSpPr txBox="1"/>
          <p:nvPr/>
        </p:nvSpPr>
        <p:spPr>
          <a:xfrm>
            <a:off x="0" y="4976992"/>
            <a:ext cx="11670350"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ResNet (Residual Network) is a deep learning model designed to train very deep networks effectively. </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improves training efficiency and makes ResNet more accurate than traditional CNNs.</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It is widely used in medical image classification, with versions like </a:t>
            </a:r>
            <a:r>
              <a:rPr lang="en-US" sz="2000" b="1" dirty="0">
                <a:solidFill>
                  <a:schemeClr val="bg1"/>
                </a:solidFill>
                <a:latin typeface="Times New Roman" panose="02020603050405020304" pitchFamily="18" charset="0"/>
                <a:cs typeface="Times New Roman" panose="02020603050405020304" pitchFamily="18" charset="0"/>
              </a:rPr>
              <a:t>ResNet-50 and ResNet-101</a:t>
            </a:r>
            <a:r>
              <a:rPr lang="en-US" sz="2000" dirty="0">
                <a:solidFill>
                  <a:schemeClr val="bg1"/>
                </a:solidFill>
                <a:latin typeface="Times New Roman" panose="02020603050405020304" pitchFamily="18" charset="0"/>
                <a:cs typeface="Times New Roman" panose="02020603050405020304" pitchFamily="18" charset="0"/>
              </a:rPr>
              <a:t> for better feature learning.</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0BCE5A-5C55-2A35-3457-B4FA3C0FBEF9}"/>
              </a:ext>
            </a:extLst>
          </p:cNvPr>
          <p:cNvSpPr txBox="1"/>
          <p:nvPr/>
        </p:nvSpPr>
        <p:spPr>
          <a:xfrm>
            <a:off x="141548" y="4486640"/>
            <a:ext cx="6124352"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ResNet:</a:t>
            </a:r>
            <a:endParaRPr lang="en-IN" sz="2000" b="1" dirty="0"/>
          </a:p>
        </p:txBody>
      </p:sp>
      <p:sp>
        <p:nvSpPr>
          <p:cNvPr id="16" name="TextBox 15">
            <a:extLst>
              <a:ext uri="{FF2B5EF4-FFF2-40B4-BE49-F238E27FC236}">
                <a16:creationId xmlns:a16="http://schemas.microsoft.com/office/drawing/2014/main" id="{E56CEC12-78C7-9B87-C84C-3508B96A7146}"/>
              </a:ext>
            </a:extLst>
          </p:cNvPr>
          <p:cNvSpPr txBox="1"/>
          <p:nvPr/>
        </p:nvSpPr>
        <p:spPr>
          <a:xfrm>
            <a:off x="4204739" y="286589"/>
            <a:ext cx="3646967"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Models in CNN</a:t>
            </a:r>
          </a:p>
        </p:txBody>
      </p:sp>
    </p:spTree>
    <p:extLst>
      <p:ext uri="{BB962C8B-B14F-4D97-AF65-F5344CB8AC3E}">
        <p14:creationId xmlns:p14="http://schemas.microsoft.com/office/powerpoint/2010/main" val="241293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425301" y="776748"/>
            <a:ext cx="10793305" cy="928225"/>
          </a:xfrm>
        </p:spPr>
        <p:txBody>
          <a:bodyPr/>
          <a:lstStyle/>
          <a:p>
            <a:pPr marL="342900" indent="-342900" algn="just">
              <a:buFont typeface="Wingdings" panose="05000000000000000000" pitchFamily="2" charset="2"/>
              <a:buChar char="Ø"/>
            </a:pPr>
            <a:r>
              <a:rPr lang="en-US" sz="2000" b="0" i="1" dirty="0">
                <a:latin typeface="Times New Roman" panose="02020603050405020304" pitchFamily="18" charset="0"/>
                <a:cs typeface="Times New Roman" panose="02020603050405020304" pitchFamily="18" charset="0"/>
              </a:rPr>
              <a:t>The model uses ResNet50 as a frozen backbone for feature extraction and adds custom dense layers for a 9-class classification task. </a:t>
            </a:r>
          </a:p>
          <a:p>
            <a:pPr marL="342900" indent="-342900" algn="just">
              <a:buFont typeface="Wingdings" panose="05000000000000000000" pitchFamily="2" charset="2"/>
              <a:buChar char="Ø"/>
            </a:pPr>
            <a:r>
              <a:rPr lang="en-US" sz="2000" b="0" i="1" dirty="0">
                <a:latin typeface="Times New Roman" panose="02020603050405020304" pitchFamily="18" charset="0"/>
                <a:cs typeface="Times New Roman" panose="02020603050405020304" pitchFamily="18" charset="0"/>
              </a:rPr>
              <a:t>This design is optimized for transfer learning, focusing training on the customized top layers while retaining the learned features from ResNet50.</a:t>
            </a:r>
          </a:p>
        </p:txBody>
      </p:sp>
      <p:pic>
        <p:nvPicPr>
          <p:cNvPr id="4" name="Picture 3">
            <a:extLst>
              <a:ext uri="{FF2B5EF4-FFF2-40B4-BE49-F238E27FC236}">
                <a16:creationId xmlns:a16="http://schemas.microsoft.com/office/drawing/2014/main" id="{2FDC4F42-7F08-6EF4-FC2F-D43D39ED9824}"/>
              </a:ext>
            </a:extLst>
          </p:cNvPr>
          <p:cNvPicPr>
            <a:picLocks noChangeAspect="1"/>
          </p:cNvPicPr>
          <p:nvPr/>
        </p:nvPicPr>
        <p:blipFill>
          <a:blip r:embed="rId3"/>
          <a:stretch>
            <a:fillRect/>
          </a:stretch>
        </p:blipFill>
        <p:spPr>
          <a:xfrm>
            <a:off x="1278193" y="2301698"/>
            <a:ext cx="4375354" cy="3931997"/>
          </a:xfrm>
          <a:prstGeom prst="rect">
            <a:avLst/>
          </a:prstGeom>
        </p:spPr>
      </p:pic>
      <p:pic>
        <p:nvPicPr>
          <p:cNvPr id="6" name="Picture 5">
            <a:extLst>
              <a:ext uri="{FF2B5EF4-FFF2-40B4-BE49-F238E27FC236}">
                <a16:creationId xmlns:a16="http://schemas.microsoft.com/office/drawing/2014/main" id="{3136DB08-209A-D607-FD9D-CFF6ED52E705}"/>
              </a:ext>
            </a:extLst>
          </p:cNvPr>
          <p:cNvPicPr>
            <a:picLocks noChangeAspect="1"/>
          </p:cNvPicPr>
          <p:nvPr/>
        </p:nvPicPr>
        <p:blipFill>
          <a:blip r:embed="rId4"/>
          <a:stretch>
            <a:fillRect/>
          </a:stretch>
        </p:blipFill>
        <p:spPr>
          <a:xfrm>
            <a:off x="6538454" y="2516185"/>
            <a:ext cx="5305322" cy="2567092"/>
          </a:xfrm>
          <a:prstGeom prst="rect">
            <a:avLst/>
          </a:prstGeom>
        </p:spPr>
      </p:pic>
      <p:sp>
        <p:nvSpPr>
          <p:cNvPr id="8" name="TextBox 7">
            <a:extLst>
              <a:ext uri="{FF2B5EF4-FFF2-40B4-BE49-F238E27FC236}">
                <a16:creationId xmlns:a16="http://schemas.microsoft.com/office/drawing/2014/main" id="{F6E21793-6FB2-4B07-26DA-3F958EADC993}"/>
              </a:ext>
            </a:extLst>
          </p:cNvPr>
          <p:cNvSpPr txBox="1"/>
          <p:nvPr/>
        </p:nvSpPr>
        <p:spPr>
          <a:xfrm>
            <a:off x="4709651" y="140791"/>
            <a:ext cx="5122607" cy="584775"/>
          </a:xfrm>
          <a:prstGeom prst="rect">
            <a:avLst/>
          </a:prstGeom>
          <a:noFill/>
        </p:spPr>
        <p:txBody>
          <a:bodyPr wrap="square">
            <a:spAutoFit/>
          </a:bodyPr>
          <a:lstStyle/>
          <a:p>
            <a:r>
              <a:rPr lang="en-US" sz="3200" b="0" i="1" dirty="0">
                <a:solidFill>
                  <a:schemeClr val="bg1"/>
                </a:solidFill>
                <a:latin typeface="Times New Roman" panose="02020603050405020304" pitchFamily="18" charset="0"/>
                <a:cs typeface="Times New Roman" panose="02020603050405020304" pitchFamily="18" charset="0"/>
              </a:rPr>
              <a:t>ResNet50</a:t>
            </a:r>
            <a:endParaRPr lang="en-IN" sz="3200" dirty="0">
              <a:solidFill>
                <a:schemeClr val="bg1"/>
              </a:solidFill>
            </a:endParaRPr>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04EFA-8231-5785-24EF-F085CBEB1E13}"/>
              </a:ext>
            </a:extLst>
          </p:cNvPr>
          <p:cNvSpPr>
            <a:spLocks noGrp="1"/>
          </p:cNvSpPr>
          <p:nvPr>
            <p:ph type="title"/>
          </p:nvPr>
        </p:nvSpPr>
        <p:spPr>
          <a:xfrm>
            <a:off x="85060" y="91440"/>
            <a:ext cx="6427500" cy="843280"/>
          </a:xfrm>
        </p:spPr>
        <p:txBody>
          <a:bodyPr>
            <a:normAutofit fontScale="90000"/>
          </a:bodyPr>
          <a:lstStyle/>
          <a:p>
            <a:r>
              <a:rPr lang="en-US" sz="3600" dirty="0">
                <a:solidFill>
                  <a:schemeClr val="tx1"/>
                </a:solidFill>
                <a:latin typeface="Amasis MT Pro Black" panose="02040A04050005020304" pitchFamily="18" charset="0"/>
              </a:rPr>
              <a:t>Overfitting of images:</a:t>
            </a:r>
            <a:endParaRPr lang="en-IN" sz="3600" dirty="0">
              <a:solidFill>
                <a:schemeClr val="tx1"/>
              </a:solidFill>
              <a:latin typeface="Amasis MT Pro Black" panose="02040A04050005020304" pitchFamily="18" charset="0"/>
            </a:endParaRPr>
          </a:p>
        </p:txBody>
      </p:sp>
      <p:sp>
        <p:nvSpPr>
          <p:cNvPr id="5" name="TextBox 4">
            <a:extLst>
              <a:ext uri="{FF2B5EF4-FFF2-40B4-BE49-F238E27FC236}">
                <a16:creationId xmlns:a16="http://schemas.microsoft.com/office/drawing/2014/main" id="{D7541667-23AC-F6D0-55F1-5A513038E460}"/>
              </a:ext>
            </a:extLst>
          </p:cNvPr>
          <p:cNvSpPr txBox="1"/>
          <p:nvPr/>
        </p:nvSpPr>
        <p:spPr>
          <a:xfrm>
            <a:off x="380112" y="1101320"/>
            <a:ext cx="11624045" cy="707886"/>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Overfitting is when a model learns the training data too well, including noise, causing poor generalization to new data . Some methods to solve overfitting:</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87D1C95-A89A-1D01-46E2-DAC6D2CB5A4A}"/>
              </a:ext>
            </a:extLst>
          </p:cNvPr>
          <p:cNvSpPr txBox="1"/>
          <p:nvPr/>
        </p:nvSpPr>
        <p:spPr>
          <a:xfrm>
            <a:off x="507703" y="2347780"/>
            <a:ext cx="11496453" cy="2246769"/>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b="1" dirty="0">
                <a:solidFill>
                  <a:schemeClr val="bg1"/>
                </a:solidFill>
                <a:latin typeface="Times New Roman" panose="02020603050405020304" pitchFamily="18" charset="0"/>
                <a:cs typeface="Times New Roman" panose="02020603050405020304" pitchFamily="18" charset="0"/>
              </a:rPr>
              <a:t>Dropout layer</a:t>
            </a:r>
            <a:r>
              <a:rPr lang="en-IN" sz="2000" dirty="0">
                <a:solidFill>
                  <a:schemeClr val="bg1"/>
                </a:solidFill>
                <a:latin typeface="Times New Roman" panose="02020603050405020304" pitchFamily="18" charset="0"/>
                <a:cs typeface="Times New Roman" panose="02020603050405020304" pitchFamily="18" charset="0"/>
              </a:rPr>
              <a:t>-Regularization.</a:t>
            </a:r>
          </a:p>
          <a:p>
            <a:pPr marL="342900" indent="-342900">
              <a:lnSpc>
                <a:spcPct val="150000"/>
              </a:lnSpc>
              <a:buFont typeface="Wingdings" panose="05000000000000000000" pitchFamily="2" charset="2"/>
              <a:buChar char="Ø"/>
            </a:pPr>
            <a:r>
              <a:rPr lang="en-IN" sz="2000" b="1" dirty="0">
                <a:solidFill>
                  <a:schemeClr val="bg1"/>
                </a:solidFill>
                <a:latin typeface="Times New Roman" panose="02020603050405020304" pitchFamily="18" charset="0"/>
                <a:cs typeface="Times New Roman" panose="02020603050405020304" pitchFamily="18" charset="0"/>
              </a:rPr>
              <a:t>L1/L2 regulation</a:t>
            </a:r>
            <a:r>
              <a:rPr lang="en-IN"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L1 and L2 regularization are techniques used to </a:t>
            </a:r>
            <a:r>
              <a:rPr lang="en-US" sz="2000" b="1" dirty="0">
                <a:solidFill>
                  <a:schemeClr val="bg1"/>
                </a:solidFill>
                <a:latin typeface="Times New Roman" panose="02020603050405020304" pitchFamily="18" charset="0"/>
                <a:cs typeface="Times New Roman" panose="02020603050405020304" pitchFamily="18" charset="0"/>
              </a:rPr>
              <a:t>prevent overfitting</a:t>
            </a:r>
            <a:r>
              <a:rPr lang="en-US" sz="2000" dirty="0">
                <a:solidFill>
                  <a:schemeClr val="bg1"/>
                </a:solidFill>
                <a:latin typeface="Times New Roman" panose="02020603050405020304" pitchFamily="18" charset="0"/>
                <a:cs typeface="Times New Roman" panose="02020603050405020304" pitchFamily="18" charset="0"/>
              </a:rPr>
              <a:t> by adding a </a:t>
            </a:r>
            <a:r>
              <a:rPr lang="en-US" sz="2000" b="1" dirty="0">
                <a:solidFill>
                  <a:schemeClr val="bg1"/>
                </a:solidFill>
                <a:latin typeface="Times New Roman" panose="02020603050405020304" pitchFamily="18" charset="0"/>
                <a:cs typeface="Times New Roman" panose="02020603050405020304" pitchFamily="18" charset="0"/>
              </a:rPr>
              <a:t>penalty</a:t>
            </a:r>
            <a:r>
              <a:rPr lang="en-US" sz="2000" dirty="0">
                <a:solidFill>
                  <a:schemeClr val="bg1"/>
                </a:solidFill>
                <a:latin typeface="Times New Roman" panose="02020603050405020304" pitchFamily="18" charset="0"/>
                <a:cs typeface="Times New Roman" panose="02020603050405020304" pitchFamily="18" charset="0"/>
              </a:rPr>
              <a:t> to the model’s loss function, discouraging overly complex models.</a:t>
            </a:r>
          </a:p>
          <a:p>
            <a:pPr marL="342900" indent="-342900">
              <a:lnSpc>
                <a:spcPct val="150000"/>
              </a:lnSpc>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1D56365-FC6D-3A1A-15D3-90E346DE314A}"/>
              </a:ext>
            </a:extLst>
          </p:cNvPr>
          <p:cNvSpPr>
            <a:spLocks noChangeArrowheads="1"/>
          </p:cNvSpPr>
          <p:nvPr/>
        </p:nvSpPr>
        <p:spPr bwMode="auto">
          <a:xfrm>
            <a:off x="465935" y="3429000"/>
            <a:ext cx="530010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Early Stopping</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Prevention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Batch Normalization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Stabilization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K-Fold Cross Validation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Validation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Augmentation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Expansion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Reduce ML/DL Complexity →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Optimization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8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01B48-B0D7-4969-9994-6039E243F6F2}"/>
              </a:ext>
            </a:extLst>
          </p:cNvPr>
          <p:cNvSpPr txBox="1"/>
          <p:nvPr/>
        </p:nvSpPr>
        <p:spPr>
          <a:xfrm>
            <a:off x="288281" y="517354"/>
            <a:ext cx="11854416" cy="2677656"/>
          </a:xfrm>
          <a:prstGeom prst="rect">
            <a:avLst/>
          </a:prstGeom>
          <a:noFill/>
        </p:spPr>
        <p:txBody>
          <a:bodyPr wrap="square">
            <a:spAutoFit/>
          </a:bodyPr>
          <a:lstStyle/>
          <a:p>
            <a:pPr marL="342900" indent="-342900">
              <a:buFont typeface="Wingdings" panose="05000000000000000000" pitchFamily="2" charset="2"/>
              <a:buChar char="Ø"/>
            </a:pPr>
            <a:r>
              <a:rPr lang="en-IN" sz="2400">
                <a:solidFill>
                  <a:schemeClr val="bg1"/>
                </a:solidFill>
                <a:latin typeface="Times New Roman" panose="02020603050405020304" pitchFamily="18" charset="0"/>
                <a:cs typeface="Times New Roman" panose="02020603050405020304" pitchFamily="18" charset="0"/>
              </a:rPr>
              <a:t>The two codes are designed to manage image counts for a skin disease detection project, but they differ in scope and functionality. </a:t>
            </a:r>
          </a:p>
          <a:p>
            <a:pPr marL="342900" indent="-342900">
              <a:buFont typeface="Wingdings" panose="05000000000000000000" pitchFamily="2" charset="2"/>
              <a:buChar char="Ø"/>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a:solidFill>
                  <a:schemeClr val="bg1"/>
                </a:solidFill>
                <a:latin typeface="Times New Roman" panose="02020603050405020304" pitchFamily="18" charset="0"/>
                <a:cs typeface="Times New Roman" panose="02020603050405020304" pitchFamily="18" charset="0"/>
              </a:rPr>
              <a:t>The first code checks all classes in the output folder, ensuring no class exceeds 2500 images, removing excess if necessary, but it does not perform augmentation itself.</a:t>
            </a:r>
          </a:p>
          <a:p>
            <a:pPr marL="342900" indent="-342900">
              <a:buFont typeface="Wingdings" panose="05000000000000000000" pitchFamily="2" charset="2"/>
              <a:buChar char="Ø"/>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651981-7C75-32DF-A27B-97AB9128B346}"/>
              </a:ext>
            </a:extLst>
          </p:cNvPr>
          <p:cNvPicPr>
            <a:picLocks noChangeAspect="1"/>
          </p:cNvPicPr>
          <p:nvPr/>
        </p:nvPicPr>
        <p:blipFill>
          <a:blip r:embed="rId2"/>
          <a:stretch>
            <a:fillRect/>
          </a:stretch>
        </p:blipFill>
        <p:spPr>
          <a:xfrm>
            <a:off x="618835" y="3195010"/>
            <a:ext cx="5477165" cy="2430977"/>
          </a:xfrm>
          <a:prstGeom prst="rect">
            <a:avLst/>
          </a:prstGeom>
        </p:spPr>
      </p:pic>
      <p:pic>
        <p:nvPicPr>
          <p:cNvPr id="8" name="Picture 7">
            <a:extLst>
              <a:ext uri="{FF2B5EF4-FFF2-40B4-BE49-F238E27FC236}">
                <a16:creationId xmlns:a16="http://schemas.microsoft.com/office/drawing/2014/main" id="{D730DA79-A2CD-4908-29B8-A29974BEC059}"/>
              </a:ext>
            </a:extLst>
          </p:cNvPr>
          <p:cNvPicPr>
            <a:picLocks noChangeAspect="1"/>
          </p:cNvPicPr>
          <p:nvPr/>
        </p:nvPicPr>
        <p:blipFill>
          <a:blip r:embed="rId3"/>
          <a:stretch>
            <a:fillRect/>
          </a:stretch>
        </p:blipFill>
        <p:spPr>
          <a:xfrm>
            <a:off x="6515620" y="2513786"/>
            <a:ext cx="5627077" cy="3932232"/>
          </a:xfrm>
          <a:prstGeom prst="rect">
            <a:avLst/>
          </a:prstGeom>
        </p:spPr>
      </p:pic>
    </p:spTree>
    <p:extLst>
      <p:ext uri="{BB962C8B-B14F-4D97-AF65-F5344CB8AC3E}">
        <p14:creationId xmlns:p14="http://schemas.microsoft.com/office/powerpoint/2010/main" val="192356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DB17C9-DB2A-CE35-DCF6-CFBB322E10AF}"/>
              </a:ext>
            </a:extLst>
          </p:cNvPr>
          <p:cNvSpPr txBox="1"/>
          <p:nvPr/>
        </p:nvSpPr>
        <p:spPr>
          <a:xfrm>
            <a:off x="2305893" y="958389"/>
            <a:ext cx="11504428"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a:t>
            </a:r>
            <a:r>
              <a:rPr lang="en-IN" sz="2000" dirty="0">
                <a:solidFill>
                  <a:schemeClr val="bg1"/>
                </a:solidFill>
                <a:latin typeface="Times New Roman" panose="02020603050405020304" pitchFamily="18" charset="0"/>
                <a:cs typeface="Times New Roman" panose="02020603050405020304" pitchFamily="18" charset="0"/>
              </a:rPr>
              <a:t>fter  aggumentation we got accuracy of 92%for 30 epochs </a:t>
            </a:r>
          </a:p>
        </p:txBody>
      </p:sp>
      <p:pic>
        <p:nvPicPr>
          <p:cNvPr id="3" name="Picture 2">
            <a:extLst>
              <a:ext uri="{FF2B5EF4-FFF2-40B4-BE49-F238E27FC236}">
                <a16:creationId xmlns:a16="http://schemas.microsoft.com/office/drawing/2014/main" id="{EE0F027E-885B-2E11-0A21-30FCEC39FC50}"/>
              </a:ext>
            </a:extLst>
          </p:cNvPr>
          <p:cNvPicPr>
            <a:picLocks noChangeAspect="1"/>
          </p:cNvPicPr>
          <p:nvPr/>
        </p:nvPicPr>
        <p:blipFill>
          <a:blip r:embed="rId2"/>
          <a:stretch>
            <a:fillRect/>
          </a:stretch>
        </p:blipFill>
        <p:spPr>
          <a:xfrm>
            <a:off x="6764593" y="1797520"/>
            <a:ext cx="4237647" cy="3902036"/>
          </a:xfrm>
          <a:prstGeom prst="rect">
            <a:avLst/>
          </a:prstGeom>
        </p:spPr>
      </p:pic>
      <p:pic>
        <p:nvPicPr>
          <p:cNvPr id="5" name="Picture 4">
            <a:extLst>
              <a:ext uri="{FF2B5EF4-FFF2-40B4-BE49-F238E27FC236}">
                <a16:creationId xmlns:a16="http://schemas.microsoft.com/office/drawing/2014/main" id="{267552B3-7F32-B9E5-9CDB-33F9CADF62B2}"/>
              </a:ext>
            </a:extLst>
          </p:cNvPr>
          <p:cNvPicPr>
            <a:picLocks noChangeAspect="1"/>
          </p:cNvPicPr>
          <p:nvPr/>
        </p:nvPicPr>
        <p:blipFill>
          <a:blip r:embed="rId3"/>
          <a:stretch>
            <a:fillRect/>
          </a:stretch>
        </p:blipFill>
        <p:spPr>
          <a:xfrm>
            <a:off x="329609" y="2306906"/>
            <a:ext cx="6138327" cy="2884526"/>
          </a:xfrm>
          <a:prstGeom prst="rect">
            <a:avLst/>
          </a:prstGeom>
        </p:spPr>
      </p:pic>
    </p:spTree>
    <p:extLst>
      <p:ext uri="{BB962C8B-B14F-4D97-AF65-F5344CB8AC3E}">
        <p14:creationId xmlns:p14="http://schemas.microsoft.com/office/powerpoint/2010/main" val="214243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AE2C6-F456-2BCA-903F-5B1BC306927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00B3250-9E2E-CF0D-1027-34F7C7AB0E0D}"/>
              </a:ext>
            </a:extLst>
          </p:cNvPr>
          <p:cNvPicPr>
            <a:picLocks noChangeAspect="1"/>
          </p:cNvPicPr>
          <p:nvPr/>
        </p:nvPicPr>
        <p:blipFill>
          <a:blip r:embed="rId2"/>
          <a:stretch>
            <a:fillRect/>
          </a:stretch>
        </p:blipFill>
        <p:spPr>
          <a:xfrm>
            <a:off x="3094892" y="1156367"/>
            <a:ext cx="7345345" cy="5524653"/>
          </a:xfrm>
          <a:prstGeom prst="rect">
            <a:avLst/>
          </a:prstGeom>
        </p:spPr>
      </p:pic>
      <p:sp>
        <p:nvSpPr>
          <p:cNvPr id="9" name="TextBox 8">
            <a:extLst>
              <a:ext uri="{FF2B5EF4-FFF2-40B4-BE49-F238E27FC236}">
                <a16:creationId xmlns:a16="http://schemas.microsoft.com/office/drawing/2014/main" id="{FFFB549F-5DA6-4851-0DE1-0F65C2522990}"/>
              </a:ext>
            </a:extLst>
          </p:cNvPr>
          <p:cNvSpPr txBox="1"/>
          <p:nvPr/>
        </p:nvSpPr>
        <p:spPr>
          <a:xfrm rot="10800000" flipH="1" flipV="1">
            <a:off x="2752035" y="368278"/>
            <a:ext cx="5580819" cy="584775"/>
          </a:xfrm>
          <a:prstGeom prst="rect">
            <a:avLst/>
          </a:prstGeom>
          <a:noFill/>
        </p:spPr>
        <p:txBody>
          <a:bodyPr wrap="square" rtlCol="0">
            <a:spAutoFit/>
          </a:bodyPr>
          <a:lstStyle/>
          <a:p>
            <a:r>
              <a:rPr lang="en-IN" sz="3200" dirty="0">
                <a:solidFill>
                  <a:schemeClr val="bg1"/>
                </a:solidFill>
              </a:rPr>
              <a:t>Final output:</a:t>
            </a:r>
          </a:p>
        </p:txBody>
      </p:sp>
    </p:spTree>
    <p:extLst>
      <p:ext uri="{BB962C8B-B14F-4D97-AF65-F5344CB8AC3E}">
        <p14:creationId xmlns:p14="http://schemas.microsoft.com/office/powerpoint/2010/main" val="2872378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BD0140-E6EA-903D-9F2A-79CA954EE798}"/>
              </a:ext>
            </a:extLst>
          </p:cNvPr>
          <p:cNvSpPr txBox="1"/>
          <p:nvPr/>
        </p:nvSpPr>
        <p:spPr>
          <a:xfrm>
            <a:off x="1061884" y="1671484"/>
            <a:ext cx="9930581" cy="2031325"/>
          </a:xfrm>
          <a:prstGeom prst="rect">
            <a:avLst/>
          </a:prstGeom>
          <a:noFill/>
        </p:spPr>
        <p:txBody>
          <a:bodyPr wrap="square" rtlCol="0">
            <a:spAutoFit/>
          </a:bodyPr>
          <a:lstStyle/>
          <a:p>
            <a:pPr algn="just"/>
            <a:endParaRPr lang="en-US" dirty="0">
              <a:solidFill>
                <a:schemeClr val="bg1"/>
              </a:solidFill>
            </a:endParaRPr>
          </a:p>
          <a:p>
            <a:pPr algn="just"/>
            <a:r>
              <a:rPr lang="en-US" dirty="0">
                <a:solidFill>
                  <a:schemeClr val="bg1"/>
                </a:solidFill>
              </a:rPr>
              <a:t>We compared CNN, ResNet50, and VGG16 models for skin cancer classification before and after data augmentation. Before augmentation, all models showed signs of overfitting with lower validation accuracy. After augmentation, performance improved significantly, especially for VGG16, which achieved the highest validation accuracy and most accurate predictions on test images. ResNet50 also performed well, while the custom CNN showed more results. Overall, VGG16 with data augmentation proved to be the most effective and reliable model for this task.</a:t>
            </a:r>
          </a:p>
        </p:txBody>
      </p:sp>
      <p:sp>
        <p:nvSpPr>
          <p:cNvPr id="5" name="TextBox 4">
            <a:extLst>
              <a:ext uri="{FF2B5EF4-FFF2-40B4-BE49-F238E27FC236}">
                <a16:creationId xmlns:a16="http://schemas.microsoft.com/office/drawing/2014/main" id="{5D431D50-77C7-B06C-6BB6-32BD07E639A7}"/>
              </a:ext>
            </a:extLst>
          </p:cNvPr>
          <p:cNvSpPr txBox="1"/>
          <p:nvPr/>
        </p:nvSpPr>
        <p:spPr>
          <a:xfrm>
            <a:off x="3293806" y="747252"/>
            <a:ext cx="3844413" cy="646331"/>
          </a:xfrm>
          <a:prstGeom prst="rect">
            <a:avLst/>
          </a:prstGeom>
          <a:noFill/>
        </p:spPr>
        <p:txBody>
          <a:bodyPr wrap="square" rtlCol="0">
            <a:spAutoFit/>
          </a:bodyPr>
          <a:lstStyle/>
          <a:p>
            <a:r>
              <a:rPr lang="en-IN" sz="3600" b="1" dirty="0">
                <a:solidFill>
                  <a:schemeClr val="bg1"/>
                </a:solidFill>
              </a:rPr>
              <a:t>Conclusion</a:t>
            </a:r>
          </a:p>
        </p:txBody>
      </p:sp>
    </p:spTree>
    <p:extLst>
      <p:ext uri="{BB962C8B-B14F-4D97-AF65-F5344CB8AC3E}">
        <p14:creationId xmlns:p14="http://schemas.microsoft.com/office/powerpoint/2010/main" val="120500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704F8-24C8-7F84-D68D-5E3601BAAFB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EEB3E6C-C8C5-51BF-B74A-BBCA09F2BBAE}"/>
              </a:ext>
            </a:extLst>
          </p:cNvPr>
          <p:cNvSpPr txBox="1"/>
          <p:nvPr/>
        </p:nvSpPr>
        <p:spPr>
          <a:xfrm>
            <a:off x="1031831" y="725884"/>
            <a:ext cx="6326372"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91D4C921-29FB-7330-0E8E-0FCAF98D3DF8}"/>
              </a:ext>
            </a:extLst>
          </p:cNvPr>
          <p:cNvSpPr txBox="1"/>
          <p:nvPr/>
        </p:nvSpPr>
        <p:spPr>
          <a:xfrm>
            <a:off x="833120" y="1518096"/>
            <a:ext cx="10972800" cy="4614020"/>
          </a:xfrm>
          <a:prstGeom prst="rect">
            <a:avLst/>
          </a:prstGeom>
          <a:noFill/>
        </p:spPr>
        <p:txBody>
          <a:bodyPr wrap="square" rtlCol="0">
            <a:spAutoFit/>
          </a:bodyPr>
          <a:lstStyle/>
          <a:p>
            <a:pPr algn="just">
              <a:lnSpc>
                <a:spcPct val="150000"/>
              </a:lnSpc>
            </a:pPr>
            <a:r>
              <a:rPr lang="en-IN" dirty="0">
                <a:solidFill>
                  <a:schemeClr val="bg1"/>
                </a:solidFill>
              </a:rPr>
              <a:t>1. Bhargavi, Maridu, Syed </a:t>
            </a:r>
            <a:r>
              <a:rPr lang="en-IN" dirty="0" err="1">
                <a:solidFill>
                  <a:schemeClr val="bg1"/>
                </a:solidFill>
              </a:rPr>
              <a:t>Shareefunnisa</a:t>
            </a:r>
            <a:r>
              <a:rPr lang="en-IN" dirty="0">
                <a:solidFill>
                  <a:schemeClr val="bg1"/>
                </a:solidFill>
              </a:rPr>
              <a:t>, </a:t>
            </a:r>
            <a:r>
              <a:rPr lang="en-IN" dirty="0" err="1">
                <a:solidFill>
                  <a:schemeClr val="bg1"/>
                </a:solidFill>
              </a:rPr>
              <a:t>Sk</a:t>
            </a:r>
            <a:r>
              <a:rPr lang="en-IN" dirty="0">
                <a:solidFill>
                  <a:schemeClr val="bg1"/>
                </a:solidFill>
              </a:rPr>
              <a:t> Sajida Sultana, R. </a:t>
            </a:r>
            <a:r>
              <a:rPr lang="en-IN" dirty="0" err="1">
                <a:solidFill>
                  <a:schemeClr val="bg1"/>
                </a:solidFill>
              </a:rPr>
              <a:t>Renugadevi</a:t>
            </a:r>
            <a:r>
              <a:rPr lang="en-IN" dirty="0">
                <a:solidFill>
                  <a:schemeClr val="bg1"/>
                </a:solidFill>
              </a:rPr>
              <a:t>, Talari Niteesh Varshan, and </a:t>
            </a:r>
            <a:r>
              <a:rPr lang="en-IN" dirty="0" err="1">
                <a:solidFill>
                  <a:schemeClr val="bg1"/>
                </a:solidFill>
              </a:rPr>
              <a:t>Kamisetty</a:t>
            </a:r>
            <a:r>
              <a:rPr lang="en-IN" dirty="0">
                <a:solidFill>
                  <a:schemeClr val="bg1"/>
                </a:solidFill>
              </a:rPr>
              <a:t> Ramanjaneyulu. "Deep Learning for Skin Cancer Classification: Leveraging Feature Extraction and Transfer Learning Strategies." In 2024 8th International Conference on Inventive Systems and Control (ICISC), pp. 181-188. IEEE, 2024.</a:t>
            </a:r>
          </a:p>
          <a:p>
            <a:pPr algn="just">
              <a:lnSpc>
                <a:spcPct val="150000"/>
              </a:lnSpc>
            </a:pPr>
            <a:r>
              <a:rPr lang="en-IN" dirty="0">
                <a:solidFill>
                  <a:schemeClr val="bg1"/>
                </a:solidFill>
              </a:rPr>
              <a:t>2. Bhargavi, Maridu, and </a:t>
            </a:r>
            <a:r>
              <a:rPr lang="en-IN" dirty="0" err="1">
                <a:solidFill>
                  <a:schemeClr val="bg1"/>
                </a:solidFill>
              </a:rPr>
              <a:t>Sivadi</a:t>
            </a:r>
            <a:r>
              <a:rPr lang="en-IN" dirty="0">
                <a:solidFill>
                  <a:schemeClr val="bg1"/>
                </a:solidFill>
              </a:rPr>
              <a:t> Balakrishna. "Probing Skin Cancer Awareness: Insights in to Classification Approaches." In 2024 International Conference on Advances in Computing, Communication and Applied Informatics (ACCAI), pp. 1-6. IEEE, 2024.</a:t>
            </a:r>
          </a:p>
          <a:p>
            <a:pPr algn="just">
              <a:lnSpc>
                <a:spcPct val="150000"/>
              </a:lnSpc>
            </a:pPr>
            <a:r>
              <a:rPr lang="en-IN" dirty="0">
                <a:solidFill>
                  <a:schemeClr val="bg1"/>
                </a:solidFill>
              </a:rPr>
              <a:t>3. </a:t>
            </a:r>
            <a:r>
              <a:rPr lang="en-IN" dirty="0" err="1">
                <a:solidFill>
                  <a:schemeClr val="bg1"/>
                </a:solidFill>
              </a:rPr>
              <a:t>Renugadevi</a:t>
            </a:r>
            <a:r>
              <a:rPr lang="en-IN" dirty="0">
                <a:solidFill>
                  <a:schemeClr val="bg1"/>
                </a:solidFill>
              </a:rPr>
              <a:t>, R., Maridu Bhargavi, and </a:t>
            </a:r>
            <a:r>
              <a:rPr lang="en-IN" dirty="0" err="1">
                <a:solidFill>
                  <a:schemeClr val="bg1"/>
                </a:solidFill>
              </a:rPr>
              <a:t>Sivadi</a:t>
            </a:r>
            <a:r>
              <a:rPr lang="en-IN" dirty="0">
                <a:solidFill>
                  <a:schemeClr val="bg1"/>
                </a:solidFill>
              </a:rPr>
              <a:t> Balakrishna. "Classifying Skin Lesions: A Survey of Approaches in Skin Cancer Diagnosis." In 2024 4th International Conference on Pervasive Computing and Social Networking (ICPCSN), pp. 264-269. IEEE, 2024.</a:t>
            </a:r>
          </a:p>
          <a:p>
            <a:pPr algn="just">
              <a:lnSpc>
                <a:spcPct val="150000"/>
              </a:lnSpc>
            </a:pPr>
            <a:r>
              <a:rPr lang="en-IN" dirty="0">
                <a:solidFill>
                  <a:schemeClr val="bg1"/>
                </a:solidFill>
              </a:rPr>
              <a:t>4. Bhargavi, Maridu, and </a:t>
            </a:r>
            <a:r>
              <a:rPr lang="en-IN" dirty="0" err="1">
                <a:solidFill>
                  <a:schemeClr val="bg1"/>
                </a:solidFill>
              </a:rPr>
              <a:t>Sivadi</a:t>
            </a:r>
            <a:r>
              <a:rPr lang="en-IN" dirty="0">
                <a:solidFill>
                  <a:schemeClr val="bg1"/>
                </a:solidFill>
              </a:rPr>
              <a:t> Balakrishna. "An Efficient Skin Cancer Classification System Using Deep CNN." In 2023 9th International Conference on Smart Structures and Systems (ICSSS), pp. 1-5. IEEE, 2023.</a:t>
            </a:r>
          </a:p>
        </p:txBody>
      </p:sp>
    </p:spTree>
    <p:extLst>
      <p:ext uri="{BB962C8B-B14F-4D97-AF65-F5344CB8AC3E}">
        <p14:creationId xmlns:p14="http://schemas.microsoft.com/office/powerpoint/2010/main" val="317923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227E25-7401-71D8-DF26-BF5E43104A1C}"/>
              </a:ext>
            </a:extLst>
          </p:cNvPr>
          <p:cNvSpPr txBox="1"/>
          <p:nvPr/>
        </p:nvSpPr>
        <p:spPr>
          <a:xfrm>
            <a:off x="3327991" y="2321004"/>
            <a:ext cx="6326372" cy="1107996"/>
          </a:xfrm>
          <a:prstGeom prst="rect">
            <a:avLst/>
          </a:prstGeom>
          <a:noFill/>
        </p:spPr>
        <p:txBody>
          <a:bodyPr wrap="square" rtlCol="0">
            <a:spAutoFit/>
          </a:bodyPr>
          <a:lstStyle/>
          <a:p>
            <a:r>
              <a:rPr lang="en-IN" sz="6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2340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2870791" y="339837"/>
            <a:ext cx="8495413" cy="923330"/>
          </a:xfrm>
        </p:spPr>
        <p:txBody>
          <a:bodyPr>
            <a:normAutofit lnSpcReduction="10000"/>
          </a:bodyPr>
          <a:lstStyle/>
          <a:p>
            <a:pPr marL="0" indent="0">
              <a:buNone/>
            </a:pPr>
            <a:r>
              <a:rPr lang="en-US" sz="6000" dirty="0">
                <a:latin typeface="Amasis MT Pro Black" panose="02040A04050005020304" pitchFamily="18" charset="0"/>
              </a:rPr>
              <a:t>Problem Statement </a:t>
            </a:r>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2</a:t>
            </a:fld>
            <a:endParaRPr lang="en-US" dirty="0"/>
          </a:p>
        </p:txBody>
      </p:sp>
      <p:sp>
        <p:nvSpPr>
          <p:cNvPr id="4" name="TextBox 3">
            <a:extLst>
              <a:ext uri="{FF2B5EF4-FFF2-40B4-BE49-F238E27FC236}">
                <a16:creationId xmlns:a16="http://schemas.microsoft.com/office/drawing/2014/main" id="{C33F6611-FD10-BDDD-D444-CF89ACE796EB}"/>
              </a:ext>
            </a:extLst>
          </p:cNvPr>
          <p:cNvSpPr txBox="1"/>
          <p:nvPr/>
        </p:nvSpPr>
        <p:spPr>
          <a:xfrm>
            <a:off x="825796" y="1839433"/>
            <a:ext cx="9700437" cy="4031873"/>
          </a:xfrm>
          <a:prstGeom prst="rect">
            <a:avLst/>
          </a:prstGeom>
          <a:noFill/>
        </p:spPr>
        <p:txBody>
          <a:bodyPr wrap="square" rtlCol="0">
            <a:spAutoFit/>
          </a:bodyPr>
          <a:lstStyle/>
          <a:p>
            <a:pPr algn="just"/>
            <a:r>
              <a:rPr lang="en-US" sz="3200" b="0" i="0" dirty="0">
                <a:solidFill>
                  <a:schemeClr val="bg1"/>
                </a:solidFill>
                <a:effectLst/>
                <a:latin typeface="Times New Roman" panose="02020603050405020304" pitchFamily="18" charset="0"/>
                <a:cs typeface="Times New Roman" panose="02020603050405020304" pitchFamily="18" charset="0"/>
              </a:rPr>
              <a:t>To build a CNN based model which can accurately detect Skin diseases. </a:t>
            </a:r>
          </a:p>
          <a:p>
            <a:pPr algn="just"/>
            <a:endParaRPr lang="en-US" sz="3200" dirty="0">
              <a:solidFill>
                <a:schemeClr val="bg1"/>
              </a:solidFill>
              <a:latin typeface="Times New Roman" panose="02020603050405020304" pitchFamily="18" charset="0"/>
              <a:cs typeface="Times New Roman" panose="02020603050405020304" pitchFamily="18" charset="0"/>
            </a:endParaRPr>
          </a:p>
          <a:p>
            <a:pPr algn="just"/>
            <a:endParaRPr lang="en-US" sz="3200" dirty="0">
              <a:solidFill>
                <a:schemeClr val="bg1"/>
              </a:solidFill>
              <a:latin typeface="Times New Roman" panose="02020603050405020304" pitchFamily="18" charset="0"/>
              <a:cs typeface="Times New Roman" panose="02020603050405020304" pitchFamily="18" charset="0"/>
            </a:endParaRPr>
          </a:p>
          <a:p>
            <a:pPr algn="just"/>
            <a:r>
              <a:rPr lang="en-US" sz="3200" b="0" i="0" dirty="0">
                <a:solidFill>
                  <a:schemeClr val="bg1"/>
                </a:solidFill>
                <a:effectLst/>
                <a:latin typeface="Times New Roman" panose="02020603050405020304" pitchFamily="18" charset="0"/>
                <a:cs typeface="Times New Roman" panose="02020603050405020304" pitchFamily="18" charset="0"/>
              </a:rPr>
              <a:t>A solution which can evaluate images and alert the dermatologists about the presence of Skin diseases has the potential to reduce a lot of manual effort needed in diagnosis.</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10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E4BD99-7F14-8C79-B6C2-03E3BD29C22E}"/>
              </a:ext>
            </a:extLst>
          </p:cNvPr>
          <p:cNvSpPr txBox="1"/>
          <p:nvPr/>
        </p:nvSpPr>
        <p:spPr>
          <a:xfrm>
            <a:off x="2562447" y="2088644"/>
            <a:ext cx="8561867" cy="2677656"/>
          </a:xfrm>
          <a:prstGeom prst="rect">
            <a:avLst/>
          </a:prstGeom>
          <a:noFill/>
        </p:spPr>
        <p:txBody>
          <a:bodyPr wrap="square">
            <a:spAutoFit/>
          </a:bodyPr>
          <a:lstStyle/>
          <a:p>
            <a:pPr algn="just"/>
            <a:r>
              <a:rPr lang="en-US" sz="2400" b="0" i="0" dirty="0">
                <a:solidFill>
                  <a:schemeClr val="bg1"/>
                </a:solidFill>
                <a:effectLst/>
                <a:latin typeface="-apple-system"/>
              </a:rPr>
              <a:t>The CNN model used in this project consists of several convolutional and pooling layers, followed by fully connected layers. The model was trained to classify </a:t>
            </a:r>
            <a:r>
              <a:rPr lang="en-US" sz="2400" b="0" i="0">
                <a:solidFill>
                  <a:schemeClr val="bg1"/>
                </a:solidFill>
                <a:effectLst/>
                <a:latin typeface="-apple-system"/>
              </a:rPr>
              <a:t>the </a:t>
            </a:r>
            <a:r>
              <a:rPr lang="en-US" sz="2400">
                <a:solidFill>
                  <a:schemeClr val="bg1"/>
                </a:solidFill>
                <a:latin typeface="-apple-system"/>
              </a:rPr>
              <a:t>three</a:t>
            </a:r>
            <a:r>
              <a:rPr lang="en-US" sz="2400" b="0" i="0">
                <a:solidFill>
                  <a:schemeClr val="bg1"/>
                </a:solidFill>
                <a:effectLst/>
                <a:latin typeface="-apple-system"/>
              </a:rPr>
              <a:t> </a:t>
            </a:r>
            <a:r>
              <a:rPr lang="en-US" sz="2400" b="0" i="0" dirty="0">
                <a:solidFill>
                  <a:schemeClr val="bg1"/>
                </a:solidFill>
                <a:effectLst/>
                <a:latin typeface="-apple-system"/>
              </a:rPr>
              <a:t>different types of skin cancer present in the dataset. Data augmentation techniques, such as random flipping, rotation, and zoom, were applied to handle class imbalances and improve model performance.</a:t>
            </a:r>
          </a:p>
        </p:txBody>
      </p:sp>
      <p:sp>
        <p:nvSpPr>
          <p:cNvPr id="7" name="TextBox 6">
            <a:extLst>
              <a:ext uri="{FF2B5EF4-FFF2-40B4-BE49-F238E27FC236}">
                <a16:creationId xmlns:a16="http://schemas.microsoft.com/office/drawing/2014/main" id="{3D9DFA22-F4A5-8BE7-AA53-05A22B1E5E87}"/>
              </a:ext>
            </a:extLst>
          </p:cNvPr>
          <p:cNvSpPr txBox="1"/>
          <p:nvPr/>
        </p:nvSpPr>
        <p:spPr>
          <a:xfrm>
            <a:off x="3794494" y="624164"/>
            <a:ext cx="6097772" cy="646331"/>
          </a:xfrm>
          <a:prstGeom prst="rect">
            <a:avLst/>
          </a:prstGeom>
          <a:noFill/>
        </p:spPr>
        <p:txBody>
          <a:bodyPr wrap="square">
            <a:spAutoFit/>
          </a:bodyPr>
          <a:lstStyle/>
          <a:p>
            <a:pPr algn="l"/>
            <a:r>
              <a:rPr lang="en-US" sz="3600" b="1" i="0" dirty="0">
                <a:solidFill>
                  <a:schemeClr val="bg1"/>
                </a:solidFill>
                <a:effectLst/>
                <a:latin typeface="-apple-system"/>
              </a:rPr>
              <a:t>Model Architecture</a:t>
            </a:r>
          </a:p>
        </p:txBody>
      </p:sp>
    </p:spTree>
    <p:extLst>
      <p:ext uri="{BB962C8B-B14F-4D97-AF65-F5344CB8AC3E}">
        <p14:creationId xmlns:p14="http://schemas.microsoft.com/office/powerpoint/2010/main" val="127370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439A29-E5F7-197B-428E-850E7CAF5595}"/>
              </a:ext>
            </a:extLst>
          </p:cNvPr>
          <p:cNvSpPr>
            <a:spLocks noGrp="1"/>
          </p:cNvSpPr>
          <p:nvPr>
            <p:ph type="body" sz="quarter" idx="13"/>
          </p:nvPr>
        </p:nvSpPr>
        <p:spPr>
          <a:xfrm>
            <a:off x="4015563" y="160615"/>
            <a:ext cx="4160874" cy="646331"/>
          </a:xfrm>
        </p:spPr>
        <p:txBody>
          <a:bodyPr>
            <a:normAutofit lnSpcReduction="10000"/>
          </a:bodyPr>
          <a:lstStyle/>
          <a:p>
            <a:pPr marL="0" indent="0">
              <a:buNone/>
            </a:pPr>
            <a:r>
              <a:rPr lang="en-US" sz="4000" dirty="0">
                <a:latin typeface="Amasis MT Pro Black" panose="02040A04050005020304" pitchFamily="18" charset="0"/>
              </a:rPr>
              <a:t>Methodology:</a:t>
            </a:r>
            <a:endParaRPr lang="en-IN" sz="4000" dirty="0">
              <a:latin typeface="Amasis MT Pro Black" panose="02040A04050005020304" pitchFamily="18" charset="0"/>
            </a:endParaRPr>
          </a:p>
        </p:txBody>
      </p:sp>
      <p:sp>
        <p:nvSpPr>
          <p:cNvPr id="3" name="Text Placeholder 2">
            <a:extLst>
              <a:ext uri="{FF2B5EF4-FFF2-40B4-BE49-F238E27FC236}">
                <a16:creationId xmlns:a16="http://schemas.microsoft.com/office/drawing/2014/main" id="{9EA43256-C7DF-D3F7-4989-7AF0CCFAEF27}"/>
              </a:ext>
            </a:extLst>
          </p:cNvPr>
          <p:cNvSpPr>
            <a:spLocks noGrp="1"/>
          </p:cNvSpPr>
          <p:nvPr>
            <p:ph type="body" sz="quarter" idx="14"/>
          </p:nvPr>
        </p:nvSpPr>
        <p:spPr>
          <a:xfrm>
            <a:off x="752567" y="1488556"/>
            <a:ext cx="10686866" cy="4524315"/>
          </a:xfrm>
        </p:spPr>
        <p:txBody>
          <a:bodyPr>
            <a:normAutofit lnSpcReduction="10000"/>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build a CNN-based model for skin disease detection, first, collect and preprocess a large dataset of labeled skin disease images, resizing and normalizing them for consistency. </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augmentation can enhance model generalization. Design a CNN with convolutional, pooling, and fully connected layers for feature extraction and classification, using SoftMax activation for multi-class classification of diseases like actinic keratosis and melanoma.</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Compile the model with an appropriate loss function and optimizer , then train it using training data with early stopping and data augmentation. </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Evaluate performance on a test set using accuracy, precision, recall, and a confusion matrix, and fine-tune the model or use transfer learning if needed. </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deploy the model in a clinical environment, allowing dermatologists to upload images for automatic diagnosis, and monitor the model’s performance with new data, ensuring fairness and addressing potential biases through diverse training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45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405B4-D9EC-4521-2580-023546E8A3C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B7C7086-E6EC-8296-812A-C00DEE07AF80}"/>
              </a:ext>
            </a:extLst>
          </p:cNvPr>
          <p:cNvSpPr>
            <a:spLocks noGrp="1"/>
          </p:cNvSpPr>
          <p:nvPr>
            <p:ph type="body" sz="quarter" idx="13"/>
          </p:nvPr>
        </p:nvSpPr>
        <p:spPr>
          <a:xfrm>
            <a:off x="4100625" y="289776"/>
            <a:ext cx="8860465" cy="590931"/>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VGG -19</a:t>
            </a:r>
          </a:p>
        </p:txBody>
      </p:sp>
      <p:sp>
        <p:nvSpPr>
          <p:cNvPr id="3" name="Rectangle 1">
            <a:extLst>
              <a:ext uri="{FF2B5EF4-FFF2-40B4-BE49-F238E27FC236}">
                <a16:creationId xmlns:a16="http://schemas.microsoft.com/office/drawing/2014/main" id="{34CDB1E0-925F-7826-A487-F1DD56B71B34}"/>
              </a:ext>
            </a:extLst>
          </p:cNvPr>
          <p:cNvSpPr>
            <a:spLocks noChangeArrowheads="1"/>
          </p:cNvSpPr>
          <p:nvPr/>
        </p:nvSpPr>
        <p:spPr bwMode="auto">
          <a:xfrm>
            <a:off x="338469" y="1910090"/>
            <a:ext cx="11515061" cy="3037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Validation Accuracy:</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lang="en-US" altLang="en-US" sz="2000" dirty="0">
                <a:solidFill>
                  <a:schemeClr val="bg1"/>
                </a:solidFill>
                <a:latin typeface="Times New Roman" panose="02020603050405020304" pitchFamily="18" charset="0"/>
                <a:cs typeface="Times New Roman" panose="02020603050405020304" pitchFamily="18" charset="0"/>
              </a:rPr>
              <a:t>96</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.26%(The highest as far)</a:t>
            </a:r>
          </a:p>
          <a:p>
            <a:pPr marL="342900" marR="0" lvl="0" indent="-34290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Lower than training accuracy, indicating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overfitting</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Model performs well on training data but struggles with unseen data.</a:t>
            </a:r>
          </a:p>
          <a:p>
            <a:pPr marL="342900" marR="0" lvl="0" indent="-34290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Techniques like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dropout, data augmentation, and regularization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can help improve validation accuracy. </a:t>
            </a:r>
          </a:p>
        </p:txBody>
      </p:sp>
    </p:spTree>
    <p:extLst>
      <p:ext uri="{BB962C8B-B14F-4D97-AF65-F5344CB8AC3E}">
        <p14:creationId xmlns:p14="http://schemas.microsoft.com/office/powerpoint/2010/main" val="271530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1D779D-F704-2E7E-DB03-D77136EC3C84}"/>
              </a:ext>
            </a:extLst>
          </p:cNvPr>
          <p:cNvPicPr>
            <a:picLocks noChangeAspect="1"/>
          </p:cNvPicPr>
          <p:nvPr/>
        </p:nvPicPr>
        <p:blipFill>
          <a:blip r:embed="rId2"/>
          <a:stretch>
            <a:fillRect/>
          </a:stretch>
        </p:blipFill>
        <p:spPr>
          <a:xfrm>
            <a:off x="3736259" y="753229"/>
            <a:ext cx="5417574" cy="5539415"/>
          </a:xfrm>
          <a:prstGeom prst="rect">
            <a:avLst/>
          </a:prstGeom>
        </p:spPr>
      </p:pic>
      <p:sp>
        <p:nvSpPr>
          <p:cNvPr id="6" name="TextBox 5">
            <a:extLst>
              <a:ext uri="{FF2B5EF4-FFF2-40B4-BE49-F238E27FC236}">
                <a16:creationId xmlns:a16="http://schemas.microsoft.com/office/drawing/2014/main" id="{BC02D7AD-77AE-7EE1-C535-3B90008A342D}"/>
              </a:ext>
            </a:extLst>
          </p:cNvPr>
          <p:cNvSpPr txBox="1"/>
          <p:nvPr/>
        </p:nvSpPr>
        <p:spPr>
          <a:xfrm>
            <a:off x="562276" y="1516546"/>
            <a:ext cx="3587262" cy="369332"/>
          </a:xfrm>
          <a:prstGeom prst="rect">
            <a:avLst/>
          </a:prstGeom>
          <a:noFill/>
        </p:spPr>
        <p:txBody>
          <a:bodyPr wrap="square" rtlCol="0">
            <a:spAutoFit/>
          </a:bodyPr>
          <a:lstStyle/>
          <a:p>
            <a:r>
              <a:rPr lang="en-IN" dirty="0">
                <a:solidFill>
                  <a:schemeClr val="bg1"/>
                </a:solidFill>
              </a:rPr>
              <a:t>For 20 epochs</a:t>
            </a:r>
            <a:r>
              <a:rPr lang="en-IN" dirty="0"/>
              <a:t>:</a:t>
            </a:r>
          </a:p>
        </p:txBody>
      </p:sp>
    </p:spTree>
    <p:extLst>
      <p:ext uri="{BB962C8B-B14F-4D97-AF65-F5344CB8AC3E}">
        <p14:creationId xmlns:p14="http://schemas.microsoft.com/office/powerpoint/2010/main" val="313442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580DA9-4FCD-3748-CB93-1E0D4748D21F}"/>
              </a:ext>
            </a:extLst>
          </p:cNvPr>
          <p:cNvSpPr>
            <a:spLocks noGrp="1"/>
          </p:cNvSpPr>
          <p:nvPr>
            <p:ph type="body" sz="quarter" idx="13"/>
          </p:nvPr>
        </p:nvSpPr>
        <p:spPr>
          <a:xfrm>
            <a:off x="650829" y="1540803"/>
            <a:ext cx="11658600" cy="369332"/>
          </a:xfrm>
        </p:spPr>
        <p:txBody>
          <a:bodyPr>
            <a:normAutofit fontScale="85000" lnSpcReduction="10000"/>
          </a:bodyPr>
          <a:lstStyle/>
          <a:p>
            <a:r>
              <a:rPr lang="en-IN" sz="2000" b="1" dirty="0"/>
              <a:t>As we got the highest accuracy  96.26% after </a:t>
            </a:r>
            <a:r>
              <a:rPr lang="en-IN" sz="2000" b="1" dirty="0" err="1"/>
              <a:t>agumentation</a:t>
            </a:r>
            <a:r>
              <a:rPr lang="en-IN" sz="2000" b="1" dirty="0"/>
              <a:t> than any other models that  we had  tried till now </a:t>
            </a:r>
          </a:p>
        </p:txBody>
      </p:sp>
      <p:pic>
        <p:nvPicPr>
          <p:cNvPr id="5" name="Picture 4">
            <a:extLst>
              <a:ext uri="{FF2B5EF4-FFF2-40B4-BE49-F238E27FC236}">
                <a16:creationId xmlns:a16="http://schemas.microsoft.com/office/drawing/2014/main" id="{AE139299-8DF3-3C65-EC4C-24F784C15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58" y="2311121"/>
            <a:ext cx="5214538" cy="4320791"/>
          </a:xfrm>
          <a:prstGeom prst="rect">
            <a:avLst/>
          </a:prstGeom>
        </p:spPr>
      </p:pic>
      <p:pic>
        <p:nvPicPr>
          <p:cNvPr id="9" name="Picture 8">
            <a:extLst>
              <a:ext uri="{FF2B5EF4-FFF2-40B4-BE49-F238E27FC236}">
                <a16:creationId xmlns:a16="http://schemas.microsoft.com/office/drawing/2014/main" id="{B3DAD2E1-05F1-94AE-DB9A-021A5746A39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663812" y="2389155"/>
            <a:ext cx="6315503" cy="4021693"/>
          </a:xfrm>
          <a:prstGeom prst="rect">
            <a:avLst/>
          </a:prstGeom>
        </p:spPr>
      </p:pic>
    </p:spTree>
    <p:extLst>
      <p:ext uri="{BB962C8B-B14F-4D97-AF65-F5344CB8AC3E}">
        <p14:creationId xmlns:p14="http://schemas.microsoft.com/office/powerpoint/2010/main" val="324058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CAD805-03F7-8F0D-E525-51D0B4956F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6691" y="455234"/>
            <a:ext cx="5915762" cy="5289994"/>
          </a:xfrm>
          <a:prstGeom prst="rect">
            <a:avLst/>
          </a:prstGeom>
          <a:noFill/>
        </p:spPr>
      </p:pic>
      <p:sp>
        <p:nvSpPr>
          <p:cNvPr id="2" name="TextBox 1">
            <a:extLst>
              <a:ext uri="{FF2B5EF4-FFF2-40B4-BE49-F238E27FC236}">
                <a16:creationId xmlns:a16="http://schemas.microsoft.com/office/drawing/2014/main" id="{6E8E0EEA-A144-2A61-6181-B6C4430436F1}"/>
              </a:ext>
            </a:extLst>
          </p:cNvPr>
          <p:cNvSpPr txBox="1"/>
          <p:nvPr/>
        </p:nvSpPr>
        <p:spPr>
          <a:xfrm>
            <a:off x="777240" y="373380"/>
            <a:ext cx="2331720" cy="584775"/>
          </a:xfrm>
          <a:prstGeom prst="rect">
            <a:avLst/>
          </a:prstGeom>
          <a:noFill/>
        </p:spPr>
        <p:txBody>
          <a:bodyPr wrap="square" rtlCol="0">
            <a:spAutoFit/>
          </a:bodyPr>
          <a:lstStyle/>
          <a:p>
            <a:r>
              <a:rPr lang="en-IN" sz="3200" b="1" dirty="0"/>
              <a:t>Results:</a:t>
            </a:r>
          </a:p>
        </p:txBody>
      </p:sp>
    </p:spTree>
    <p:extLst>
      <p:ext uri="{BB962C8B-B14F-4D97-AF65-F5344CB8AC3E}">
        <p14:creationId xmlns:p14="http://schemas.microsoft.com/office/powerpoint/2010/main" val="140571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0D507D-3105-4F78-9D25-764DF5266C64}"/>
              </a:ext>
            </a:extLst>
          </p:cNvPr>
          <p:cNvSpPr>
            <a:spLocks noGrp="1"/>
          </p:cNvSpPr>
          <p:nvPr>
            <p:ph type="body" sz="quarter" idx="13"/>
          </p:nvPr>
        </p:nvSpPr>
        <p:spPr>
          <a:xfrm>
            <a:off x="2860726" y="322971"/>
            <a:ext cx="8097838" cy="369332"/>
          </a:xfrm>
        </p:spPr>
        <p:txBody>
          <a:bodyPr>
            <a:normAutofit fontScale="55000" lnSpcReduction="20000"/>
          </a:bodyPr>
          <a:lstStyle/>
          <a:p>
            <a:r>
              <a:rPr lang="en-IN" dirty="0"/>
              <a:t>In </a:t>
            </a:r>
            <a:r>
              <a:rPr lang="en-IN" dirty="0" err="1"/>
              <a:t>cnn</a:t>
            </a:r>
            <a:r>
              <a:rPr lang="en-IN" dirty="0"/>
              <a:t> model the dataset has 2000 images in 3 classes in which 1600</a:t>
            </a:r>
          </a:p>
        </p:txBody>
      </p:sp>
      <p:pic>
        <p:nvPicPr>
          <p:cNvPr id="5" name="Picture 4">
            <a:extLst>
              <a:ext uri="{FF2B5EF4-FFF2-40B4-BE49-F238E27FC236}">
                <a16:creationId xmlns:a16="http://schemas.microsoft.com/office/drawing/2014/main" id="{991E2E88-260D-CC13-91C5-758CFBDADEF1}"/>
              </a:ext>
            </a:extLst>
          </p:cNvPr>
          <p:cNvPicPr>
            <a:picLocks noChangeAspect="1"/>
          </p:cNvPicPr>
          <p:nvPr/>
        </p:nvPicPr>
        <p:blipFill>
          <a:blip r:embed="rId2"/>
          <a:stretch>
            <a:fillRect/>
          </a:stretch>
        </p:blipFill>
        <p:spPr>
          <a:xfrm>
            <a:off x="3181538" y="1430827"/>
            <a:ext cx="4938188" cy="5182049"/>
          </a:xfrm>
          <a:prstGeom prst="rect">
            <a:avLst/>
          </a:prstGeom>
        </p:spPr>
      </p:pic>
      <p:sp>
        <p:nvSpPr>
          <p:cNvPr id="7" name="TextBox 6">
            <a:extLst>
              <a:ext uri="{FF2B5EF4-FFF2-40B4-BE49-F238E27FC236}">
                <a16:creationId xmlns:a16="http://schemas.microsoft.com/office/drawing/2014/main" id="{CFE4D42C-9C45-DAD6-5C4A-87B1C5FCDE77}"/>
              </a:ext>
            </a:extLst>
          </p:cNvPr>
          <p:cNvSpPr txBox="1"/>
          <p:nvPr/>
        </p:nvSpPr>
        <p:spPr>
          <a:xfrm>
            <a:off x="3034054" y="876899"/>
            <a:ext cx="6094324" cy="369332"/>
          </a:xfrm>
          <a:prstGeom prst="rect">
            <a:avLst/>
          </a:prstGeom>
          <a:noFill/>
        </p:spPr>
        <p:txBody>
          <a:bodyPr wrap="square">
            <a:spAutoFit/>
          </a:bodyPr>
          <a:lstStyle/>
          <a:p>
            <a:r>
              <a:rPr lang="en-IN" dirty="0">
                <a:solidFill>
                  <a:schemeClr val="bg1"/>
                </a:solidFill>
              </a:rPr>
              <a:t>for training and 400 for validation and 750 for the testing</a:t>
            </a:r>
          </a:p>
        </p:txBody>
      </p:sp>
      <p:sp>
        <p:nvSpPr>
          <p:cNvPr id="2" name="TextBox 1">
            <a:extLst>
              <a:ext uri="{FF2B5EF4-FFF2-40B4-BE49-F238E27FC236}">
                <a16:creationId xmlns:a16="http://schemas.microsoft.com/office/drawing/2014/main" id="{5F81C91A-A1D8-88A3-27F6-8036698A536F}"/>
              </a:ext>
            </a:extLst>
          </p:cNvPr>
          <p:cNvSpPr txBox="1"/>
          <p:nvPr/>
        </p:nvSpPr>
        <p:spPr>
          <a:xfrm>
            <a:off x="714083" y="414774"/>
            <a:ext cx="2011680" cy="369332"/>
          </a:xfrm>
          <a:prstGeom prst="rect">
            <a:avLst/>
          </a:prstGeom>
          <a:noFill/>
        </p:spPr>
        <p:txBody>
          <a:bodyPr wrap="square" rtlCol="0">
            <a:spAutoFit/>
          </a:bodyPr>
          <a:lstStyle/>
          <a:p>
            <a:r>
              <a:rPr lang="en-IN" b="1" dirty="0"/>
              <a:t>CNN MODEL:</a:t>
            </a:r>
          </a:p>
        </p:txBody>
      </p:sp>
    </p:spTree>
    <p:extLst>
      <p:ext uri="{BB962C8B-B14F-4D97-AF65-F5344CB8AC3E}">
        <p14:creationId xmlns:p14="http://schemas.microsoft.com/office/powerpoint/2010/main" val="2460844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2.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E6351-E64A-42DD-A554-7DF75222212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TM10001115[[fn=Parcel]]</Template>
  <TotalTime>960</TotalTime>
  <Words>1055</Words>
  <Application>Microsoft Office PowerPoint</Application>
  <PresentationFormat>Widescreen</PresentationFormat>
  <Paragraphs>77</Paragraphs>
  <Slides>19</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Algerian</vt:lpstr>
      <vt:lpstr>Amasis MT Pro Black</vt:lpstr>
      <vt:lpstr>-apple-system</vt:lpstr>
      <vt:lpstr>Arial</vt:lpstr>
      <vt:lpstr>Arial Black</vt:lpstr>
      <vt:lpstr>Calibri</vt:lpstr>
      <vt:lpstr>Gill Sans MT</vt:lpstr>
      <vt:lpstr>Segoe UI</vt:lpstr>
      <vt:lpstr>Segoe UI Black</vt:lpstr>
      <vt:lpstr>Segoe UI Semibold</vt:lpstr>
      <vt:lpstr>Segoe UI Semilight</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Overfitting of images: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yogya sri</dc:creator>
  <cp:keywords/>
  <dc:description/>
  <cp:lastModifiedBy>dudekula safiya</cp:lastModifiedBy>
  <cp:revision>12</cp:revision>
  <dcterms:created xsi:type="dcterms:W3CDTF">2024-09-12T14:35:06Z</dcterms:created>
  <dcterms:modified xsi:type="dcterms:W3CDTF">2025-09-29T12:20:20Z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