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4" r:id="rId4"/>
    <p:sldId id="275" r:id="rId5"/>
    <p:sldId id="276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E768-05F5-99F8-7710-217203FAB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795" y="1659466"/>
            <a:ext cx="8361229" cy="1465213"/>
          </a:xfrm>
        </p:spPr>
        <p:txBody>
          <a:bodyPr/>
          <a:lstStyle/>
          <a:p>
            <a:r>
              <a:rPr lang="en-US" dirty="0">
                <a:latin typeface="+mn-lt"/>
              </a:rPr>
              <a:t>Project 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48F7F-FF1D-F8C0-49BE-542F8506F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4666" y="3124679"/>
            <a:ext cx="8011486" cy="2073855"/>
          </a:xfrm>
        </p:spPr>
        <p:txBody>
          <a:bodyPr>
            <a:noAutofit/>
          </a:bodyPr>
          <a:lstStyle/>
          <a:p>
            <a:r>
              <a:rPr lang="ru-RU" sz="2800" dirty="0"/>
              <a:t>Классификация данных.</a:t>
            </a:r>
          </a:p>
          <a:p>
            <a:r>
              <a:rPr lang="en-US" sz="2800" dirty="0"/>
              <a:t>Dataset </a:t>
            </a:r>
            <a:r>
              <a:rPr lang="ru-RU" sz="2800" b="1" i="1" dirty="0"/>
              <a:t>РНК вируса КОВИД</a:t>
            </a:r>
            <a:r>
              <a:rPr lang="en-US" sz="2800" dirty="0"/>
              <a:t>.</a:t>
            </a:r>
            <a:endParaRPr lang="ru-RU" sz="2800" dirty="0"/>
          </a:p>
          <a:p>
            <a:pPr algn="l"/>
            <a:r>
              <a:rPr lang="ru-RU" sz="2800" dirty="0"/>
              <a:t>Выполнил                    </a:t>
            </a:r>
            <a:r>
              <a:rPr lang="ru-RU" sz="2800" dirty="0" err="1"/>
              <a:t>мастеранд</a:t>
            </a:r>
            <a:r>
              <a:rPr lang="en-US" sz="2800" dirty="0"/>
              <a:t> </a:t>
            </a:r>
            <a:r>
              <a:rPr lang="ru-RU" sz="2800" dirty="0" err="1"/>
              <a:t>Сафошкин</a:t>
            </a:r>
            <a:r>
              <a:rPr lang="ru-RU" sz="2800" dirty="0"/>
              <a:t> Сергей</a:t>
            </a:r>
          </a:p>
          <a:p>
            <a:pPr algn="l"/>
            <a:r>
              <a:rPr lang="ru-RU" sz="2800" dirty="0"/>
              <a:t>Руководитель              </a:t>
            </a:r>
            <a:r>
              <a:rPr lang="ru-RU" sz="2800" dirty="0" err="1"/>
              <a:t>докторанд</a:t>
            </a:r>
            <a:r>
              <a:rPr lang="ru-RU" sz="2800" dirty="0"/>
              <a:t> </a:t>
            </a:r>
            <a:r>
              <a:rPr lang="en-US" sz="2800" dirty="0"/>
              <a:t> </a:t>
            </a:r>
            <a:r>
              <a:rPr lang="ru-RU" sz="2800" dirty="0"/>
              <a:t>Виорел Мунтяну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23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CD41-7DF8-A772-0028-7290AC7B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054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Preprocessing V. </a:t>
            </a:r>
            <a:r>
              <a:rPr lang="ru-RU" b="1" dirty="0"/>
              <a:t>Итог</a:t>
            </a:r>
            <a:endParaRPr lang="en-US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68768B-223D-B6CF-5188-F804645E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309" y="1326044"/>
            <a:ext cx="4095178" cy="45945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22E23D7-599E-CBF8-ABBB-CD862AD7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46" y="1857248"/>
            <a:ext cx="2801819" cy="3143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671291-E5CC-C8FB-9028-C886BE8F89D7}"/>
              </a:ext>
            </a:extLst>
          </p:cNvPr>
          <p:cNvSpPr txBox="1"/>
          <p:nvPr/>
        </p:nvSpPr>
        <p:spPr>
          <a:xfrm>
            <a:off x="7910205" y="5794799"/>
            <a:ext cx="4058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Файл с данными обучающими модель </a:t>
            </a:r>
          </a:p>
          <a:p>
            <a:r>
              <a:rPr lang="ru-RU" dirty="0"/>
              <a:t>разделенные на части :</a:t>
            </a:r>
          </a:p>
          <a:p>
            <a:r>
              <a:rPr lang="ru-RU" dirty="0"/>
              <a:t>тестовую 20%, обучающую 80%</a:t>
            </a:r>
            <a:endParaRPr lang="ru-M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1842B5-2178-45E3-16C3-CC0782107408}"/>
              </a:ext>
            </a:extLst>
          </p:cNvPr>
          <p:cNvSpPr txBox="1"/>
          <p:nvPr/>
        </p:nvSpPr>
        <p:spPr>
          <a:xfrm>
            <a:off x="1510804" y="5000752"/>
            <a:ext cx="2530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Файл с данными для </a:t>
            </a:r>
          </a:p>
          <a:p>
            <a:r>
              <a:rPr lang="ru-RU" dirty="0"/>
              <a:t>предсказания класса</a:t>
            </a:r>
            <a:r>
              <a:rPr lang="ru-MD" dirty="0"/>
              <a:t>,</a:t>
            </a:r>
          </a:p>
          <a:p>
            <a:r>
              <a:rPr lang="ru-MD" dirty="0"/>
              <a:t>т.е. для классификации.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427F98-AC15-0F79-923B-101AE691F1AC}"/>
              </a:ext>
            </a:extLst>
          </p:cNvPr>
          <p:cNvSpPr txBox="1"/>
          <p:nvPr/>
        </p:nvSpPr>
        <p:spPr>
          <a:xfrm>
            <a:off x="5351626" y="2809042"/>
            <a:ext cx="9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keys.csv</a:t>
            </a:r>
            <a:endParaRPr lang="ru-M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999005-F45B-9B91-43EF-D1C6C46B5ED1}"/>
              </a:ext>
            </a:extLst>
          </p:cNvPr>
          <p:cNvSpPr txBox="1"/>
          <p:nvPr/>
        </p:nvSpPr>
        <p:spPr>
          <a:xfrm>
            <a:off x="4627940" y="4540448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ассоциативный список,</a:t>
            </a:r>
          </a:p>
          <a:p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-</a:t>
            </a:r>
            <a:r>
              <a:rPr lang="ru-RU" dirty="0" err="1"/>
              <a:t>ов</a:t>
            </a:r>
            <a:r>
              <a:rPr lang="ru-RU" dirty="0"/>
              <a:t> и их индексов</a:t>
            </a:r>
            <a:endParaRPr lang="ru-M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BD35B-1544-E4CA-99B8-02D868EF419A}"/>
              </a:ext>
            </a:extLst>
          </p:cNvPr>
          <p:cNvSpPr txBox="1"/>
          <p:nvPr/>
        </p:nvSpPr>
        <p:spPr>
          <a:xfrm>
            <a:off x="11067845" y="141363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sz="1100" dirty="0"/>
              <a:t>i</a:t>
            </a:r>
            <a:r>
              <a:rPr lang="en-US" dirty="0"/>
              <a:t>, y)</a:t>
            </a:r>
            <a:endParaRPr lang="ru-M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9E546-B25C-2FA7-FD42-BADE52BEF28F}"/>
              </a:ext>
            </a:extLst>
          </p:cNvPr>
          <p:cNvSpPr txBox="1"/>
          <p:nvPr/>
        </p:nvSpPr>
        <p:spPr>
          <a:xfrm>
            <a:off x="3505301" y="18986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sz="1100" dirty="0"/>
              <a:t>i</a:t>
            </a:r>
            <a:r>
              <a:rPr lang="en-US" dirty="0"/>
              <a:t>)</a:t>
            </a:r>
            <a:endParaRPr lang="ru-MD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42D7E8C-92B9-8304-3D74-AD81DD5A5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626" y="3178881"/>
            <a:ext cx="1087490" cy="13605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924F76-3388-13F5-E0B7-5CA39AAC89CE}"/>
              </a:ext>
            </a:extLst>
          </p:cNvPr>
          <p:cNvSpPr txBox="1"/>
          <p:nvPr/>
        </p:nvSpPr>
        <p:spPr>
          <a:xfrm>
            <a:off x="1879134" y="1501629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samples.csv</a:t>
            </a:r>
            <a:endParaRPr lang="ru-M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398CDF-CBBB-224C-4C89-7A919A62E04E}"/>
              </a:ext>
            </a:extLst>
          </p:cNvPr>
          <p:cNvSpPr txBox="1"/>
          <p:nvPr/>
        </p:nvSpPr>
        <p:spPr>
          <a:xfrm>
            <a:off x="9290711" y="1044304"/>
            <a:ext cx="12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dataset.csv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358856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CD41-7DF8-A772-0028-7290AC7B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0542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Обучение модели </a:t>
            </a:r>
            <a:r>
              <a:rPr lang="en-US" b="1" dirty="0"/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0A895-7D0F-9619-DF76-C9EAAC07C514}"/>
              </a:ext>
            </a:extLst>
          </p:cNvPr>
          <p:cNvSpPr txBox="1"/>
          <p:nvPr/>
        </p:nvSpPr>
        <p:spPr>
          <a:xfrm>
            <a:off x="3028425" y="2030136"/>
            <a:ext cx="76809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1) Разделение данных на обучающие и на тестовые</a:t>
            </a:r>
            <a:endParaRPr lang="ru-MD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15A44-FEBF-9A85-CD2C-BC944FCEC685}"/>
              </a:ext>
            </a:extLst>
          </p:cNvPr>
          <p:cNvSpPr txBox="1"/>
          <p:nvPr/>
        </p:nvSpPr>
        <p:spPr>
          <a:xfrm>
            <a:off x="3028425" y="2826373"/>
            <a:ext cx="74401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2) Обучение на данных </a:t>
            </a:r>
            <a:r>
              <a:rPr lang="ru-RU" sz="2600" dirty="0" err="1"/>
              <a:t>трейнинговых</a:t>
            </a:r>
            <a:r>
              <a:rPr lang="ru-RU" sz="2600" dirty="0"/>
              <a:t> и проверка </a:t>
            </a:r>
          </a:p>
          <a:p>
            <a:r>
              <a:rPr lang="ru-RU" sz="2600" dirty="0"/>
              <a:t>     на тестовых</a:t>
            </a:r>
            <a:endParaRPr lang="ru-MD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DA9BC-DD25-7065-549A-6399C7C52B5B}"/>
              </a:ext>
            </a:extLst>
          </p:cNvPr>
          <p:cNvSpPr txBox="1"/>
          <p:nvPr/>
        </p:nvSpPr>
        <p:spPr>
          <a:xfrm>
            <a:off x="2200012" y="4395398"/>
            <a:ext cx="90969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model = </a:t>
            </a:r>
            <a:r>
              <a:rPr lang="en-US" i="1" dirty="0" err="1"/>
              <a:t>RandomForestClassifier</a:t>
            </a:r>
            <a:r>
              <a:rPr lang="en-US" i="1" dirty="0"/>
              <a:t>(</a:t>
            </a:r>
            <a:r>
              <a:rPr lang="en-US" i="1" dirty="0" err="1"/>
              <a:t>n_estimators</a:t>
            </a:r>
            <a:r>
              <a:rPr lang="en-US" i="1" dirty="0"/>
              <a:t>=200, </a:t>
            </a:r>
            <a:r>
              <a:rPr lang="en-US" i="1" dirty="0" err="1"/>
              <a:t>max_depth</a:t>
            </a:r>
            <a:r>
              <a:rPr lang="en-US" i="1" dirty="0"/>
              <a:t>=28, </a:t>
            </a:r>
            <a:r>
              <a:rPr lang="en-US" i="1" dirty="0" err="1"/>
              <a:t>max_features</a:t>
            </a:r>
            <a:r>
              <a:rPr lang="en-US" i="1" dirty="0"/>
              <a:t>='log2')</a:t>
            </a:r>
          </a:p>
          <a:p>
            <a:r>
              <a:rPr lang="en-US" i="1" dirty="0" err="1"/>
              <a:t>x_tr</a:t>
            </a:r>
            <a:r>
              <a:rPr lang="en-US" i="1" dirty="0"/>
              <a:t>, </a:t>
            </a:r>
            <a:r>
              <a:rPr lang="en-US" i="1" dirty="0" err="1"/>
              <a:t>x_ts</a:t>
            </a:r>
            <a:r>
              <a:rPr lang="en-US" i="1" dirty="0"/>
              <a:t>, </a:t>
            </a:r>
            <a:r>
              <a:rPr lang="en-US" i="1" dirty="0" err="1"/>
              <a:t>y_tr</a:t>
            </a:r>
            <a:r>
              <a:rPr lang="en-US" i="1" dirty="0"/>
              <a:t>, </a:t>
            </a:r>
            <a:r>
              <a:rPr lang="en-US" i="1" dirty="0" err="1"/>
              <a:t>y_ts</a:t>
            </a:r>
            <a:r>
              <a:rPr lang="en-US" i="1" dirty="0"/>
              <a:t> = </a:t>
            </a:r>
            <a:r>
              <a:rPr lang="en-US" i="1" dirty="0" err="1"/>
              <a:t>train_test_split</a:t>
            </a:r>
            <a:r>
              <a:rPr lang="en-US" i="1" dirty="0"/>
              <a:t>(x, y, </a:t>
            </a:r>
            <a:r>
              <a:rPr lang="en-US" i="1" dirty="0" err="1"/>
              <a:t>test_size</a:t>
            </a:r>
            <a:r>
              <a:rPr lang="en-US" i="1" dirty="0"/>
              <a:t>=0.2)</a:t>
            </a:r>
          </a:p>
          <a:p>
            <a:r>
              <a:rPr lang="en-US" i="1" dirty="0" err="1"/>
              <a:t>model.fit</a:t>
            </a:r>
            <a:r>
              <a:rPr lang="en-US" i="1" dirty="0"/>
              <a:t>(</a:t>
            </a:r>
            <a:r>
              <a:rPr lang="en-US" i="1" dirty="0" err="1"/>
              <a:t>x_tr</a:t>
            </a:r>
            <a:r>
              <a:rPr lang="en-US" i="1" dirty="0"/>
              <a:t>, </a:t>
            </a:r>
            <a:r>
              <a:rPr lang="en-US" i="1" dirty="0" err="1"/>
              <a:t>y_tr</a:t>
            </a:r>
            <a:r>
              <a:rPr lang="en-US" i="1" dirty="0"/>
              <a:t>)</a:t>
            </a:r>
          </a:p>
          <a:p>
            <a:r>
              <a:rPr lang="en-US" i="1" dirty="0" err="1"/>
              <a:t>y_pr</a:t>
            </a:r>
            <a:r>
              <a:rPr lang="en-US" i="1" dirty="0"/>
              <a:t> = </a:t>
            </a:r>
            <a:r>
              <a:rPr lang="en-US" i="1" dirty="0" err="1"/>
              <a:t>model.predict</a:t>
            </a:r>
            <a:r>
              <a:rPr lang="en-US" i="1" dirty="0"/>
              <a:t>(</a:t>
            </a:r>
            <a:r>
              <a:rPr lang="en-US" i="1" dirty="0" err="1"/>
              <a:t>x_ts</a:t>
            </a:r>
            <a:r>
              <a:rPr lang="en-US" i="1" dirty="0"/>
              <a:t>)</a:t>
            </a:r>
            <a:endParaRPr lang="ru-MD" i="1" dirty="0"/>
          </a:p>
        </p:txBody>
      </p:sp>
    </p:spTree>
    <p:extLst>
      <p:ext uri="{BB962C8B-B14F-4D97-AF65-F5344CB8AC3E}">
        <p14:creationId xmlns:p14="http://schemas.microsoft.com/office/powerpoint/2010/main" val="394498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CD41-7DF8-A772-0028-7290AC7B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0542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Обучение модели </a:t>
            </a:r>
            <a:r>
              <a:rPr lang="en-US" b="1" dirty="0"/>
              <a:t>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8B4C9-8914-1D9E-DC3B-DA2A95981682}"/>
              </a:ext>
            </a:extLst>
          </p:cNvPr>
          <p:cNvSpPr txBox="1"/>
          <p:nvPr/>
        </p:nvSpPr>
        <p:spPr>
          <a:xfrm>
            <a:off x="2164360" y="1726342"/>
            <a:ext cx="3116622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1) Confusion matrix;</a:t>
            </a:r>
          </a:p>
          <a:p>
            <a:r>
              <a:rPr lang="en-US" sz="2600" dirty="0"/>
              <a:t>2) Accuracy score.</a:t>
            </a:r>
          </a:p>
          <a:p>
            <a:endParaRPr lang="en-US" sz="2600" dirty="0"/>
          </a:p>
          <a:p>
            <a:endParaRPr lang="ru-RU" sz="2600" dirty="0"/>
          </a:p>
          <a:p>
            <a:endParaRPr lang="ru-RU" sz="2600" dirty="0"/>
          </a:p>
          <a:p>
            <a:endParaRPr lang="ru-RU" sz="2600" dirty="0"/>
          </a:p>
          <a:p>
            <a:endParaRPr lang="ru-RU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ru-RU" sz="2600" dirty="0"/>
              <a:t>Итого, наша оценка</a:t>
            </a:r>
          </a:p>
          <a:p>
            <a:r>
              <a:rPr lang="ru-RU" sz="2600" dirty="0"/>
              <a:t>точности равна 60%</a:t>
            </a:r>
            <a:endParaRPr lang="ru-MD" sz="2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E1682D-34D3-2BE9-CB5C-3C00864C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0" y="2372673"/>
            <a:ext cx="5668296" cy="3799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B548D5-4500-84FC-A8AE-486B538CA42D}"/>
              </a:ext>
            </a:extLst>
          </p:cNvPr>
          <p:cNvSpPr txBox="1"/>
          <p:nvPr/>
        </p:nvSpPr>
        <p:spPr>
          <a:xfrm>
            <a:off x="5740167" y="1726342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print(confusion_matrix(y_ts, y_pr))</a:t>
            </a:r>
          </a:p>
          <a:p>
            <a:r>
              <a:rPr lang="fr-FR" i="1" dirty="0"/>
              <a:t>print('Accuracy score = ' + str(accuracy_score(y_ts, y_pr)))</a:t>
            </a:r>
            <a:endParaRPr lang="ru-MD" i="1" dirty="0"/>
          </a:p>
        </p:txBody>
      </p:sp>
    </p:spTree>
    <p:extLst>
      <p:ext uri="{BB962C8B-B14F-4D97-AF65-F5344CB8AC3E}">
        <p14:creationId xmlns:p14="http://schemas.microsoft.com/office/powerpoint/2010/main" val="332282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CD41-7DF8-A772-0028-7290AC7B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0868"/>
            <a:ext cx="9601200" cy="64368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Тест 1 на нормальных данных</a:t>
            </a:r>
            <a:endParaRPr lang="en-US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3B033F-89D6-B116-0C3E-4296CCBD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11" y="1253674"/>
            <a:ext cx="10363200" cy="52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5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CD41-7DF8-A772-0028-7290AC7B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368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Тест 2 на нормальных данных</a:t>
            </a:r>
            <a:endParaRPr lang="en-US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75796F-6DF4-2AB0-6DCB-6983DD21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68" y="1329489"/>
            <a:ext cx="9990221" cy="535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8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CD41-7DF8-A772-0028-7290AC7B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368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Тест 3 на нормальных данных</a:t>
            </a:r>
            <a:endParaRPr lang="en-US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645963-EDF0-6F93-0C9C-A964066C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29489"/>
            <a:ext cx="10287001" cy="526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3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CD41-7DF8-A772-0028-7290AC7B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368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Тест 1 на ошибочных данных</a:t>
            </a:r>
            <a:endParaRPr lang="en-US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7F5B5D-8F1F-0322-7505-1CB5A5BC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88" y="1803198"/>
            <a:ext cx="10633911" cy="42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01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CD41-7DF8-A772-0028-7290AC7B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368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Выводы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6CCDB-0BCE-76BA-03AC-4E030EAAD152}"/>
              </a:ext>
            </a:extLst>
          </p:cNvPr>
          <p:cNvSpPr txBox="1"/>
          <p:nvPr/>
        </p:nvSpPr>
        <p:spPr>
          <a:xfrm>
            <a:off x="1052763" y="1377616"/>
            <a:ext cx="10605837" cy="443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ru-RU" dirty="0"/>
              <a:t>	Каждый раз выполняя разного рода работы, убеждаюсь, что знания лишними не бывают, не только с практической точки зрения, но и потому что интересно. В данной работе я немного почитал про биоинформатику (не то чтобы углубленно), но тематика заинтересовала.</a:t>
            </a:r>
          </a:p>
          <a:p>
            <a:pPr algn="just">
              <a:lnSpc>
                <a:spcPct val="200000"/>
              </a:lnSpc>
            </a:pPr>
            <a:r>
              <a:rPr lang="ru-RU" dirty="0"/>
              <a:t>	Узнал для себя новые вещи вроде </a:t>
            </a:r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– </a:t>
            </a:r>
            <a:r>
              <a:rPr lang="ru-RU" dirty="0" err="1"/>
              <a:t>ов</a:t>
            </a:r>
            <a:r>
              <a:rPr lang="ru-RU" dirty="0"/>
              <a:t>, а также нелишняя практика со </a:t>
            </a:r>
            <a:r>
              <a:rPr lang="en-US" dirty="0" err="1"/>
              <a:t>streamlit</a:t>
            </a:r>
            <a:r>
              <a:rPr lang="ru-RU" dirty="0"/>
              <a:t>, хотя изначально я все делал в консоли, что конечно не очень презентабельно. Работая над проектом с моим руководителем, я так же узнал интересные вещи, касаемы проекта, а также данной области знаний.</a:t>
            </a:r>
          </a:p>
          <a:p>
            <a:pPr algn="just">
              <a:lnSpc>
                <a:spcPct val="200000"/>
              </a:lnSpc>
            </a:pPr>
            <a:r>
              <a:rPr lang="ru-RU" dirty="0"/>
              <a:t>	При работе над данным проектом в начале когда были выборы метода решения я так же немного использовал учебное пособие ОСНОВЫ БИОИНФОРМАТИКИ Огурцов А.Н. 2013.</a:t>
            </a:r>
          </a:p>
        </p:txBody>
      </p:sp>
    </p:spTree>
    <p:extLst>
      <p:ext uri="{BB962C8B-B14F-4D97-AF65-F5344CB8AC3E}">
        <p14:creationId xmlns:p14="http://schemas.microsoft.com/office/powerpoint/2010/main" val="12132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CD41-7DF8-A772-0028-7290AC7B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80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Описание задачи</a:t>
            </a:r>
            <a:r>
              <a:rPr lang="en-US" b="1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48D2-9072-7F32-2957-669A83DF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44958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600" dirty="0"/>
              <a:t>	Имеются полные цепочки РНК например вирусов. И для тестов мы получаем </a:t>
            </a:r>
            <a:r>
              <a:rPr lang="ru-RU" sz="2600" dirty="0" err="1"/>
              <a:t>сеймплы</a:t>
            </a:r>
            <a:r>
              <a:rPr lang="ru-RU" sz="2600" dirty="0"/>
              <a:t> неполных цепочек, даже с ошибками и нам надо определить какие цепочки какому вирусу принадлежат.</a:t>
            </a:r>
          </a:p>
        </p:txBody>
      </p:sp>
    </p:spTree>
    <p:extLst>
      <p:ext uri="{BB962C8B-B14F-4D97-AF65-F5344CB8AC3E}">
        <p14:creationId xmlns:p14="http://schemas.microsoft.com/office/powerpoint/2010/main" val="30831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6F30-F11B-4710-B824-26A52B78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Блок-схема </a:t>
            </a:r>
            <a:r>
              <a:rPr lang="en-US" dirty="0"/>
              <a:t>I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1BBAF-F5EC-4C4D-9772-DF68239AF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95754"/>
            <a:ext cx="9024950" cy="554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0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6F30-F11B-4710-B824-26A52B78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Блок-схема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9E95F-4FAE-4F2A-981C-8EB12CF8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98" y="1257300"/>
            <a:ext cx="11140442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3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6F30-F11B-4710-B824-26A52B78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Блок-схема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8C745-5ACE-4CAD-86F2-28FB5460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33" y="1257300"/>
            <a:ext cx="5836933" cy="53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5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CD41-7DF8-A772-0028-7290AC7B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80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Preprocessing 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48D2-9072-7F32-2957-669A83DF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37734"/>
            <a:ext cx="5056909" cy="40120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Входные данные для тренировки:</a:t>
            </a:r>
          </a:p>
          <a:p>
            <a:pPr marL="0" indent="0" algn="just">
              <a:buNone/>
            </a:pPr>
            <a:endParaRPr lang="ru-RU" sz="2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015718-D079-0B81-B214-43A3C8D8A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72805"/>
            <a:ext cx="5379316" cy="3448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B3502C-E715-2412-5868-083F50FC7480}"/>
              </a:ext>
            </a:extLst>
          </p:cNvPr>
          <p:cNvSpPr txBox="1"/>
          <p:nvPr/>
        </p:nvSpPr>
        <p:spPr>
          <a:xfrm>
            <a:off x="1773637" y="5274555"/>
            <a:ext cx="410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Длина около 30000(30 тыс.) символов.</a:t>
            </a:r>
            <a:endParaRPr lang="ru-M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66452-F6A0-85C0-92E6-21A8E1966149}"/>
              </a:ext>
            </a:extLst>
          </p:cNvPr>
          <p:cNvSpPr txBox="1"/>
          <p:nvPr/>
        </p:nvSpPr>
        <p:spPr>
          <a:xfrm>
            <a:off x="7879656" y="1384562"/>
            <a:ext cx="253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выборка</a:t>
            </a:r>
          </a:p>
          <a:p>
            <a:pPr algn="ctr"/>
            <a:r>
              <a:rPr lang="ru-RU" dirty="0"/>
              <a:t>подпоследовательности</a:t>
            </a:r>
          </a:p>
          <a:p>
            <a:pPr algn="ctr"/>
            <a:r>
              <a:rPr lang="ru-RU" dirty="0"/>
              <a:t>гена</a:t>
            </a:r>
            <a:r>
              <a:rPr lang="ru-MD" dirty="0"/>
              <a:t> </a:t>
            </a:r>
            <a:r>
              <a:rPr lang="en-US" dirty="0"/>
              <a:t>[21563:25385]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8E8D4C6-29D2-E288-3AA0-67D7AD5B6A5A}"/>
              </a:ext>
            </a:extLst>
          </p:cNvPr>
          <p:cNvCxnSpPr>
            <a:cxnSpLocks/>
          </p:cNvCxnSpPr>
          <p:nvPr/>
        </p:nvCxnSpPr>
        <p:spPr>
          <a:xfrm>
            <a:off x="6600929" y="1981711"/>
            <a:ext cx="142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A7159F2-1E4C-24C4-D5D0-CD27D97B01F2}"/>
              </a:ext>
            </a:extLst>
          </p:cNvPr>
          <p:cNvCxnSpPr>
            <a:cxnSpLocks/>
          </p:cNvCxnSpPr>
          <p:nvPr/>
        </p:nvCxnSpPr>
        <p:spPr>
          <a:xfrm>
            <a:off x="9218694" y="2275691"/>
            <a:ext cx="155" cy="7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90719C-95C5-A202-81B2-ED8B2C37A6EE}"/>
              </a:ext>
            </a:extLst>
          </p:cNvPr>
          <p:cNvSpPr txBox="1"/>
          <p:nvPr/>
        </p:nvSpPr>
        <p:spPr>
          <a:xfrm>
            <a:off x="7904089" y="5816283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Длина уже 3822 символа.</a:t>
            </a:r>
            <a:endParaRPr lang="ru-MD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3E545D1-F8EB-3913-C06C-C1210261D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336" y="3013394"/>
            <a:ext cx="2399027" cy="28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0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CD41-7DF8-A772-0028-7290AC7B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80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Preprocessing II.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48D2-9072-7F32-2957-669A83DF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37734"/>
            <a:ext cx="5056909" cy="40120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Входные данные для тренировки:</a:t>
            </a:r>
          </a:p>
          <a:p>
            <a:pPr marL="0" indent="0" algn="just">
              <a:buNone/>
            </a:pPr>
            <a:endParaRPr lang="ru-RU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66452-F6A0-85C0-92E6-21A8E1966149}"/>
              </a:ext>
            </a:extLst>
          </p:cNvPr>
          <p:cNvSpPr txBox="1"/>
          <p:nvPr/>
        </p:nvSpPr>
        <p:spPr>
          <a:xfrm>
            <a:off x="5856364" y="1772804"/>
            <a:ext cx="2738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разделение цепочки гена</a:t>
            </a:r>
            <a:endParaRPr lang="en-US" dirty="0"/>
          </a:p>
          <a:p>
            <a:pPr algn="ctr"/>
            <a:r>
              <a:rPr lang="ru-RU" dirty="0"/>
              <a:t>на </a:t>
            </a:r>
            <a:r>
              <a:rPr lang="en-US" dirty="0"/>
              <a:t>k</a:t>
            </a:r>
            <a:r>
              <a:rPr lang="ru-RU" dirty="0"/>
              <a:t>-</a:t>
            </a:r>
            <a:r>
              <a:rPr lang="en-US" dirty="0" err="1"/>
              <a:t>mer</a:t>
            </a:r>
            <a:r>
              <a:rPr lang="en-US" dirty="0"/>
              <a:t>-</a:t>
            </a:r>
            <a:r>
              <a:rPr lang="ru-RU" dirty="0"/>
              <a:t>ы длиной 21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8E8D4C6-29D2-E288-3AA0-67D7AD5B6A5A}"/>
              </a:ext>
            </a:extLst>
          </p:cNvPr>
          <p:cNvCxnSpPr>
            <a:cxnSpLocks/>
          </p:cNvCxnSpPr>
          <p:nvPr/>
        </p:nvCxnSpPr>
        <p:spPr>
          <a:xfrm>
            <a:off x="5402510" y="1996013"/>
            <a:ext cx="45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A7159F2-1E4C-24C4-D5D0-CD27D97B01F2}"/>
              </a:ext>
            </a:extLst>
          </p:cNvPr>
          <p:cNvCxnSpPr>
            <a:cxnSpLocks/>
          </p:cNvCxnSpPr>
          <p:nvPr/>
        </p:nvCxnSpPr>
        <p:spPr>
          <a:xfrm>
            <a:off x="8064388" y="2419135"/>
            <a:ext cx="148" cy="76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90719C-95C5-A202-81B2-ED8B2C37A6EE}"/>
              </a:ext>
            </a:extLst>
          </p:cNvPr>
          <p:cNvSpPr txBox="1"/>
          <p:nvPr/>
        </p:nvSpPr>
        <p:spPr>
          <a:xfrm>
            <a:off x="2679130" y="5554130"/>
            <a:ext cx="23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Длина 3822 символа.</a:t>
            </a:r>
            <a:endParaRPr lang="ru-MD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6E0D46-11FF-27D5-6237-F14C79265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10" y="1772804"/>
            <a:ext cx="3154800" cy="374746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7798181-BB09-CA56-B767-1FE9E59C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125" y="3182533"/>
            <a:ext cx="26765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7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CD41-7DF8-A772-0028-7290AC7B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80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Preprocessing III.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48D2-9072-7F32-2957-669A83DF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37734"/>
            <a:ext cx="5056909" cy="40120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Входные данные для тренировки:</a:t>
            </a:r>
          </a:p>
          <a:p>
            <a:pPr marL="0" indent="0" algn="just">
              <a:buNone/>
            </a:pPr>
            <a:endParaRPr lang="ru-RU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66452-F6A0-85C0-92E6-21A8E1966149}"/>
              </a:ext>
            </a:extLst>
          </p:cNvPr>
          <p:cNvSpPr txBox="1"/>
          <p:nvPr/>
        </p:nvSpPr>
        <p:spPr>
          <a:xfrm>
            <a:off x="5856364" y="1772805"/>
            <a:ext cx="39778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создание файла </a:t>
            </a:r>
            <a:r>
              <a:rPr lang="en-US" dirty="0"/>
              <a:t>keys.csv</a:t>
            </a:r>
          </a:p>
          <a:p>
            <a:pPr algn="ctr"/>
            <a:r>
              <a:rPr lang="ru-RU" dirty="0"/>
              <a:t>для хранения ассоциаций</a:t>
            </a:r>
          </a:p>
          <a:p>
            <a:pPr algn="ctr"/>
            <a:r>
              <a:rPr lang="ru-RU" dirty="0"/>
              <a:t>по цепочкам и их индексам – сперва </a:t>
            </a:r>
          </a:p>
          <a:p>
            <a:pPr algn="ctr"/>
            <a:r>
              <a:rPr lang="ru-RU" dirty="0"/>
              <a:t>удаление дубликатов и выделение</a:t>
            </a:r>
          </a:p>
          <a:p>
            <a:pPr algn="ctr"/>
            <a:r>
              <a:rPr lang="ru-RU" dirty="0"/>
              <a:t>уникального индекса каждой строке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8E8D4C6-29D2-E288-3AA0-67D7AD5B6A5A}"/>
              </a:ext>
            </a:extLst>
          </p:cNvPr>
          <p:cNvCxnSpPr>
            <a:cxnSpLocks/>
          </p:cNvCxnSpPr>
          <p:nvPr/>
        </p:nvCxnSpPr>
        <p:spPr>
          <a:xfrm>
            <a:off x="5402510" y="1996013"/>
            <a:ext cx="45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A7159F2-1E4C-24C4-D5D0-CD27D97B01F2}"/>
              </a:ext>
            </a:extLst>
          </p:cNvPr>
          <p:cNvCxnSpPr>
            <a:cxnSpLocks/>
          </p:cNvCxnSpPr>
          <p:nvPr/>
        </p:nvCxnSpPr>
        <p:spPr>
          <a:xfrm>
            <a:off x="8987177" y="3250133"/>
            <a:ext cx="148" cy="76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90719C-95C5-A202-81B2-ED8B2C37A6EE}"/>
              </a:ext>
            </a:extLst>
          </p:cNvPr>
          <p:cNvSpPr txBox="1"/>
          <p:nvPr/>
        </p:nvSpPr>
        <p:spPr>
          <a:xfrm>
            <a:off x="2411032" y="3763529"/>
            <a:ext cx="3077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 моем случае кол-во </a:t>
            </a:r>
          </a:p>
          <a:p>
            <a:pPr algn="ctr"/>
            <a:r>
              <a:rPr lang="ru-RU" dirty="0"/>
              <a:t>38</a:t>
            </a:r>
            <a:r>
              <a:rPr lang="en-US" dirty="0"/>
              <a:t>0</a:t>
            </a:r>
            <a:r>
              <a:rPr lang="ru-RU" dirty="0"/>
              <a:t>2</a:t>
            </a:r>
            <a:r>
              <a:rPr lang="en-US" dirty="0"/>
              <a:t>0</a:t>
            </a:r>
            <a:r>
              <a:rPr lang="ru-RU" dirty="0"/>
              <a:t>(38тыс. 20) </a:t>
            </a:r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-</a:t>
            </a:r>
            <a:r>
              <a:rPr lang="ru-RU" dirty="0" err="1"/>
              <a:t>ов</a:t>
            </a:r>
            <a:endParaRPr lang="ru-RU" dirty="0"/>
          </a:p>
          <a:p>
            <a:pPr algn="ctr"/>
            <a:r>
              <a:rPr lang="ru-RU" dirty="0"/>
              <a:t>по десяти полным цепочкам.</a:t>
            </a:r>
          </a:p>
          <a:p>
            <a:endParaRPr lang="ru-MD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9BB9CE-AE90-B25C-3706-5D0EC3BC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159" y="4013531"/>
            <a:ext cx="1990725" cy="1943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6D1FDDA-C0A6-9046-2382-88E999B71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85" y="1700771"/>
            <a:ext cx="26765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6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CD41-7DF8-A772-0028-7290AC7B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05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Preprocessing IV. </a:t>
            </a:r>
            <a:r>
              <a:rPr lang="ru-RU" b="1" dirty="0"/>
              <a:t>Данные после добавления к </a:t>
            </a:r>
            <a:r>
              <a:rPr lang="en-US" b="1" dirty="0"/>
              <a:t>k-</a:t>
            </a:r>
            <a:r>
              <a:rPr lang="en-US" b="1" dirty="0" err="1"/>
              <a:t>mer</a:t>
            </a:r>
            <a:r>
              <a:rPr lang="ru-RU" b="1" dirty="0"/>
              <a:t>-</a:t>
            </a:r>
            <a:r>
              <a:rPr lang="ru-RU" b="1" dirty="0" err="1"/>
              <a:t>ам</a:t>
            </a:r>
            <a:r>
              <a:rPr lang="en-US" b="1" dirty="0"/>
              <a:t> </a:t>
            </a:r>
            <a:r>
              <a:rPr lang="ru-RU" b="1" dirty="0"/>
              <a:t>индексов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48D2-9072-7F32-2957-669A83DF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685" y="2478056"/>
            <a:ext cx="4177824" cy="760094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ru-RU" sz="8000" dirty="0"/>
              <a:t>Входные данные для тренировки и тестирования</a:t>
            </a:r>
          </a:p>
          <a:p>
            <a:pPr marL="0" indent="0" algn="just">
              <a:buNone/>
            </a:pPr>
            <a:endParaRPr lang="ru-RU" sz="2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5C851E-CC4B-048E-83A2-DC14A42F4733}"/>
              </a:ext>
            </a:extLst>
          </p:cNvPr>
          <p:cNvSpPr txBox="1">
            <a:spLocks/>
          </p:cNvSpPr>
          <p:nvPr/>
        </p:nvSpPr>
        <p:spPr>
          <a:xfrm>
            <a:off x="7039655" y="2393877"/>
            <a:ext cx="3933145" cy="822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sz="2600" dirty="0"/>
              <a:t>Входные данные для тестирования без </a:t>
            </a:r>
            <a:r>
              <a:rPr lang="en-US" sz="2600" dirty="0"/>
              <a:t>target</a:t>
            </a:r>
            <a:endParaRPr lang="ru-RU" sz="2600" dirty="0"/>
          </a:p>
          <a:p>
            <a:pPr marL="0" indent="0" algn="just">
              <a:buFont typeface="Franklin Gothic Book" panose="020B0503020102020204" pitchFamily="34" charset="0"/>
              <a:buNone/>
            </a:pPr>
            <a:endParaRPr lang="ru-RU" sz="2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C0B97F-B75D-0A02-18DC-CD46DF5A5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34" y="3318465"/>
            <a:ext cx="2828925" cy="1981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B81BF1-1C14-D6E3-FC6A-48956CBA9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263" y="3318465"/>
            <a:ext cx="24955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903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{0656C8CB-6A09-43D0-84A2-BA8B2F225401}tf10001105</Template>
  <TotalTime>1011</TotalTime>
  <Words>548</Words>
  <Application>Microsoft Office PowerPoint</Application>
  <PresentationFormat>Широкоэкранный</PresentationFormat>
  <Paragraphs>80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Project DS</vt:lpstr>
      <vt:lpstr>Описание задачи.</vt:lpstr>
      <vt:lpstr>Блок-схема I</vt:lpstr>
      <vt:lpstr>Блок-схема II</vt:lpstr>
      <vt:lpstr>Блок-схема III</vt:lpstr>
      <vt:lpstr>Preprocessing I.</vt:lpstr>
      <vt:lpstr>Preprocessing II.</vt:lpstr>
      <vt:lpstr>Preprocessing III.</vt:lpstr>
      <vt:lpstr>Preprocessing IV. Данные после добавления к k-mer-ам индексов</vt:lpstr>
      <vt:lpstr>Preprocessing V. Итог</vt:lpstr>
      <vt:lpstr>Обучение модели I</vt:lpstr>
      <vt:lpstr>Обучение модели II</vt:lpstr>
      <vt:lpstr>Тест 1 на нормальных данных</vt:lpstr>
      <vt:lpstr>Тест 2 на нормальных данных</vt:lpstr>
      <vt:lpstr>Тест 3 на нормальных данных</vt:lpstr>
      <vt:lpstr>Тест 1 на ошибочных данных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SERIOJA SAFOSKIN</dc:creator>
  <cp:lastModifiedBy>SERIOJA SAFOSKIN</cp:lastModifiedBy>
  <cp:revision>102</cp:revision>
  <dcterms:created xsi:type="dcterms:W3CDTF">2023-01-12T20:45:25Z</dcterms:created>
  <dcterms:modified xsi:type="dcterms:W3CDTF">2024-01-11T15:20:42Z</dcterms:modified>
</cp:coreProperties>
</file>