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63" r:id="rId32"/>
    <p:sldId id="26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16AB3-0D83-4DCA-99B7-119F0CE5CDB7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7707-85D3-4215-9B50-E15DA84AB6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35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4F1B3B-CF27-443F-B58B-C1DDDF155C81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268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85877C2-6239-48BB-A0FD-23C442CCDD01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22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2762F9-88EF-467D-A808-6265C35C6E5A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476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B2C3B4C-9A33-4242-81D3-B872FAA3C78D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745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CE8F67-AA95-488E-B481-26A49A522142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661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EF8DB8-EE46-4DE4-A584-7BBAFE18A501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509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E71C50-DEC8-4977-8048-6061EE4A87E8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334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B63BB6-D74A-4E01-A544-B1E7F20781DE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603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320234-CF0F-4B53-83B7-A8AA86FACE50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801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F0FA8FB-0A87-4994-ADF5-F80C764A2E2B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825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D343F1-AA5F-4238-92E6-BF610A3E157B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01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B55735-219D-4E28-8848-E8C209AB5F60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78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1EA2AAD-4EA7-4318-A4B5-7D2CE562F0AF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273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85F070-55FE-4178-B3A4-6E6659304A4E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769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118A18-F62B-417A-BE6A-D3B125171D02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853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2D2482-94AA-417F-A924-09D28A773073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747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5CFC788-A035-4E96-A0CE-AF8757D11251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53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02C79F-CF3D-47DD-B49C-C8C17520055E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14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AA999F-DD39-4B54-9C6B-D736074E0EF3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74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74B261-28A5-4167-8114-00ED22698D63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60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A40F28-A047-452F-B93C-85A55292D67D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983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2CED15-49CF-41FA-A5BB-EB3850C77CD0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762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289462C-8BB4-41C0-A5C7-EA7B68C766C5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094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A09DF5-6DFC-4927-9CBC-1FC3AC378C0B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07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995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837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6460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86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5896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780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8077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08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485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289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67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999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26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400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753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823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35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3C491E-8EB1-4FB1-9921-66829DDD9918}" type="datetimeFigureOut">
              <a:rPr lang="tr-TR" smtClean="0"/>
              <a:t>13.12.2016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B91B5-8F70-4922-A9D4-3BF6CFA22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8119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0-1 </a:t>
            </a:r>
            <a:r>
              <a:rPr lang="en-US" dirty="0" err="1" smtClean="0"/>
              <a:t>Sırt</a:t>
            </a:r>
            <a:r>
              <a:rPr lang="en-US" dirty="0" smtClean="0"/>
              <a:t> </a:t>
            </a:r>
            <a:r>
              <a:rPr lang="en-US" dirty="0" err="1" smtClean="0"/>
              <a:t>Çantası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95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627" name="Text Box 41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9549" name="Line 45"/>
          <p:cNvSpPr>
            <a:spLocks noChangeShapeType="1"/>
          </p:cNvSpPr>
          <p:nvPr/>
        </p:nvSpPr>
        <p:spPr bwMode="auto">
          <a:xfrm>
            <a:off x="36576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630" name="Rectangle 46"/>
          <p:cNvSpPr>
            <a:spLocks noChangeArrowheads="1"/>
          </p:cNvSpPr>
          <p:nvPr/>
        </p:nvSpPr>
        <p:spPr bwMode="auto">
          <a:xfrm>
            <a:off x="8763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grpSp>
        <p:nvGrpSpPr>
          <p:cNvPr id="26631" name="Group 83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26635" name="Text Box 43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6636" name="Text Box 4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6637" name="Text Box 4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6638" name="Text Box 4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6639" name="Text Box 5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26640" name="Group 5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6641" name="Line 5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42" name="Line 5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43" name="Line 5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44" name="Line 5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45" name="Line 5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46" name="Line 5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47" name="Line 5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48" name="Text Box 5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6649" name="Text Box 6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6650" name="Text Box 6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6651" name="Text Box 6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6652" name="Text Box 6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6653" name="Text Box 6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6654" name="Line 6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55" name="Line 6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56" name="Line 6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57" name="Line 6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58" name="Line 6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59" name="Line 7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6660" name="Text Box 7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6661" name="Text Box 7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6662" name="Text Box 7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26663" name="Text Box 7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26664" name="Text Box 7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26665" name="Text Box 7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26666" name="Text Box 7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6667" name="Text Box 7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6668" name="Text Box 7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26669" name="Text Box 8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26670" name="Text Box 8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26671" name="Text Box 8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26632" name="Text Box 87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=0</a:t>
            </a:r>
          </a:p>
        </p:txBody>
      </p:sp>
      <p:sp>
        <p:nvSpPr>
          <p:cNvPr id="26633" name="Text Box 88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b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26634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32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4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44958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8763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grpSp>
        <p:nvGrpSpPr>
          <p:cNvPr id="27655" name="Group 8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27660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7661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7662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7663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7664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27665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7666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7667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7668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7669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7670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7671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7672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7673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5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6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7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8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9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7680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7681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7682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7683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7684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768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7686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7687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27688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27689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27690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27691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7692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7693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27694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27695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27696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27656" name="Text Box 46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=1</a:t>
            </a:r>
          </a:p>
        </p:txBody>
      </p:sp>
      <p:sp>
        <p:nvSpPr>
          <p:cNvPr id="27657" name="Text Box 47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b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27658" name="Text Box 48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7659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4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53340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8763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28685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8686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8687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8688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8689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28690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8691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8692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8693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8694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8695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8696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8697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8698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869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8700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8701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8702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8703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8704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8705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8706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8707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8708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8709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871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8711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8712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28713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28714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28715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28716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8717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8718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28719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28720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28721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28680" name="Text Box 46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=2</a:t>
            </a:r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b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28682" name="Text Box 48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8683" name="Text Box 49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8684" name="Rectangle 50"/>
          <p:cNvSpPr>
            <a:spLocks noGrp="1" noChangeArrowheads="1"/>
          </p:cNvSpPr>
          <p:nvPr>
            <p:ph type="title"/>
          </p:nvPr>
        </p:nvSpPr>
        <p:spPr>
          <a:xfrm>
            <a:off x="631638" y="369591"/>
            <a:ext cx="9404723" cy="1400530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97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61722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8763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grpSp>
        <p:nvGrpSpPr>
          <p:cNvPr id="29703" name="Group 8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29710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9711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9712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9713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9714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29715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9716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9717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9718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9719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9720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9721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9722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9723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972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9725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9726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9727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9728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9729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9730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9731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9732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9733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9734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973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9736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9737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29738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29739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29740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29741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9742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9743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29744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29745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29746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29704" name="Text Box 46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=3</a:t>
            </a:r>
          </a:p>
        </p:txBody>
      </p:sp>
      <p:sp>
        <p:nvSpPr>
          <p:cNvPr id="29705" name="Text Box 47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b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29706" name="Text Box 48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9707" name="Text Box 49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9708" name="Text Box 50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9709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38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0724" name="Group 8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30735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0736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0737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0738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0739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0740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0741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742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743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744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745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746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747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748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074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0750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0751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0752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0753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0754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755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756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757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758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759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076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0761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0762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0763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0764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0765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0766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0767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0768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0769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0770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0771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0725" name="Text Box 46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=-2</a:t>
            </a:r>
          </a:p>
        </p:txBody>
      </p:sp>
      <p:sp>
        <p:nvSpPr>
          <p:cNvPr id="30726" name="Text Box 48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0728" name="Text Box 50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0729" name="Rectangle 51"/>
          <p:cNvSpPr>
            <a:spLocks noChangeArrowheads="1"/>
          </p:cNvSpPr>
          <p:nvPr/>
        </p:nvSpPr>
        <p:spPr bwMode="auto">
          <a:xfrm>
            <a:off x="8763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0730" name="Text Box 52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95637" name="Line 53"/>
          <p:cNvSpPr>
            <a:spLocks noChangeShapeType="1"/>
          </p:cNvSpPr>
          <p:nvPr/>
        </p:nvSpPr>
        <p:spPr bwMode="auto">
          <a:xfrm>
            <a:off x="4038600" y="28717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95638" name="Text Box 54"/>
          <p:cNvSpPr txBox="1">
            <a:spLocks noChangeArrowheads="1"/>
          </p:cNvSpPr>
          <p:nvPr/>
        </p:nvSpPr>
        <p:spPr bwMode="auto">
          <a:xfrm>
            <a:off x="40068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733" name="Text Box 56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V[i-1,w]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30734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0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3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1748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3176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176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176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176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176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6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6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6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7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7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7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7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177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177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177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177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177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177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8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8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8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8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8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8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178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178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178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178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179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179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179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179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179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179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179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1749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=-1</a:t>
            </a:r>
          </a:p>
        </p:txBody>
      </p:sp>
      <p:sp>
        <p:nvSpPr>
          <p:cNvPr id="31750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1751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1752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1753" name="Rectangle 47"/>
          <p:cNvSpPr>
            <a:spLocks noChangeArrowheads="1"/>
          </p:cNvSpPr>
          <p:nvPr/>
        </p:nvSpPr>
        <p:spPr bwMode="auto">
          <a:xfrm>
            <a:off x="8763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1754" name="Text Box 48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96657" name="Line 49"/>
          <p:cNvSpPr>
            <a:spLocks noChangeShapeType="1"/>
          </p:cNvSpPr>
          <p:nvPr/>
        </p:nvSpPr>
        <p:spPr bwMode="auto">
          <a:xfrm>
            <a:off x="4876800" y="28717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96658" name="Text Box 50"/>
          <p:cNvSpPr txBox="1">
            <a:spLocks noChangeArrowheads="1"/>
          </p:cNvSpPr>
          <p:nvPr/>
        </p:nvSpPr>
        <p:spPr bwMode="auto">
          <a:xfrm>
            <a:off x="4845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757" name="Text Box 51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V[i-1,w]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31758" name="Text Box 52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1759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10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5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3278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278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278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278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278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2790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279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9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9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9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9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9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9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9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279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280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280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280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280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280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0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0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0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0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0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1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281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281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281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281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281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281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281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281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281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282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282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2773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=0</a:t>
            </a:r>
          </a:p>
        </p:txBody>
      </p:sp>
      <p:sp>
        <p:nvSpPr>
          <p:cNvPr id="32774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2775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2776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2777" name="Rectangle 47"/>
          <p:cNvSpPr>
            <a:spLocks noChangeArrowheads="1"/>
          </p:cNvSpPr>
          <p:nvPr/>
        </p:nvSpPr>
        <p:spPr bwMode="auto">
          <a:xfrm>
            <a:off x="8763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2778" name="Text Box 48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2779" name="Text Box 52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2780" name="Text Box 53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b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197686" name="Text Box 54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7687" name="Line 55"/>
          <p:cNvSpPr>
            <a:spLocks noChangeShapeType="1"/>
          </p:cNvSpPr>
          <p:nvPr/>
        </p:nvSpPr>
        <p:spPr bwMode="auto">
          <a:xfrm>
            <a:off x="35814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783" name="Text Box 56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2784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8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3381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381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381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381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381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381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381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1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1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1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2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2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2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2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3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3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3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3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3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3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383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383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383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383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384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384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384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384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384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384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384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3797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=1</a:t>
            </a:r>
          </a:p>
        </p:txBody>
      </p:sp>
      <p:sp>
        <p:nvSpPr>
          <p:cNvPr id="33798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3799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3800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3801" name="Rectangle 47"/>
          <p:cNvSpPr>
            <a:spLocks noChangeArrowheads="1"/>
          </p:cNvSpPr>
          <p:nvPr/>
        </p:nvSpPr>
        <p:spPr bwMode="auto">
          <a:xfrm>
            <a:off x="8763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3802" name="Text Box 48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3803" name="Text Box 49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3804" name="Text Box 50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b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198707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8708" name="Line 52"/>
          <p:cNvSpPr>
            <a:spLocks noChangeShapeType="1"/>
          </p:cNvSpPr>
          <p:nvPr/>
        </p:nvSpPr>
        <p:spPr bwMode="auto">
          <a:xfrm>
            <a:off x="44196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807" name="Text Box 53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3808" name="Text Box 54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3809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80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0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4820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3483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483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483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483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483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4840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484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4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4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4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4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4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4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4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484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485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485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485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485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485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5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5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5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5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5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486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486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486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486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486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486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486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486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486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486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487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487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4821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=2</a:t>
            </a:r>
          </a:p>
        </p:txBody>
      </p:sp>
      <p:sp>
        <p:nvSpPr>
          <p:cNvPr id="34822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4823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4824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4825" name="Rectangle 47"/>
          <p:cNvSpPr>
            <a:spLocks noChangeArrowheads="1"/>
          </p:cNvSpPr>
          <p:nvPr/>
        </p:nvSpPr>
        <p:spPr bwMode="auto">
          <a:xfrm>
            <a:off x="8763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4826" name="Text Box 48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4827" name="Text Box 49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4828" name="Text Box 50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b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199731" name="Text Box 51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9732" name="Line 52"/>
          <p:cNvSpPr>
            <a:spLocks noChangeShapeType="1"/>
          </p:cNvSpPr>
          <p:nvPr/>
        </p:nvSpPr>
        <p:spPr bwMode="auto">
          <a:xfrm>
            <a:off x="52578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831" name="Text Box 53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4832" name="Text Box 54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4833" name="Text Box 55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4834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9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3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35864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5865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5866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5867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5868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5869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5870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71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72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73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74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75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76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77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5878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5879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5880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588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5882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5883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84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85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86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87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88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5889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5890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5891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5892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5893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5894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5895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5896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5897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5898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5899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5900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5845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1..3</a:t>
            </a:r>
          </a:p>
          <a:p>
            <a:pPr>
              <a:lnSpc>
                <a:spcPct val="110000"/>
              </a:lnSpc>
            </a:pPr>
            <a:endParaRPr lang="zh-CN" altLang="en-US" sz="28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5846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5847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5848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5849" name="Text Box 48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5850" name="Text Box 49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5851" name="Text Box 53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5852" name="Text Box 54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5853" name="Text Box 55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5854" name="Text Box 56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V[i-1,w]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35855" name="Rectangle 57"/>
          <p:cNvSpPr>
            <a:spLocks noChangeArrowheads="1"/>
          </p:cNvSpPr>
          <p:nvPr/>
        </p:nvSpPr>
        <p:spPr bwMode="auto">
          <a:xfrm>
            <a:off x="8763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5856" name="Text Box 58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00764" name="Text Box 60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00765" name="Text Box 61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00769" name="Line 65"/>
          <p:cNvSpPr>
            <a:spLocks noChangeShapeType="1"/>
          </p:cNvSpPr>
          <p:nvPr/>
        </p:nvSpPr>
        <p:spPr bwMode="auto">
          <a:xfrm>
            <a:off x="4062413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0770" name="Text Box 66"/>
          <p:cNvSpPr txBox="1">
            <a:spLocks noChangeArrowheads="1"/>
          </p:cNvSpPr>
          <p:nvPr/>
        </p:nvSpPr>
        <p:spPr bwMode="auto">
          <a:xfrm>
            <a:off x="4030663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00771" name="Line 67"/>
          <p:cNvSpPr>
            <a:spLocks noChangeShapeType="1"/>
          </p:cNvSpPr>
          <p:nvPr/>
        </p:nvSpPr>
        <p:spPr bwMode="auto">
          <a:xfrm>
            <a:off x="48768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0772" name="Line 68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63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02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64" grpId="0" autoUpdateAnimBg="0"/>
      <p:bldP spid="200765" grpId="0" autoUpdateAnimBg="0"/>
      <p:bldP spid="20077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88620" y="525780"/>
            <a:ext cx="1159002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SIRT ÇANTASI PROBLEMİ</a:t>
            </a:r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r>
              <a:rPr lang="en-US" sz="2600" dirty="0" err="1" smtClean="0"/>
              <a:t>Ağırlıkları</a:t>
            </a:r>
            <a:r>
              <a:rPr lang="en-US" sz="2600" dirty="0" smtClean="0"/>
              <a:t>  </a:t>
            </a:r>
            <a:r>
              <a:rPr lang="en-US" sz="2600" dirty="0" err="1" smtClean="0"/>
              <a:t>ve</a:t>
            </a:r>
            <a:r>
              <a:rPr lang="en-US" sz="2600" dirty="0" smtClean="0"/>
              <a:t> </a:t>
            </a:r>
            <a:r>
              <a:rPr lang="en-US" sz="2600" dirty="0" err="1" smtClean="0"/>
              <a:t>değerleri</a:t>
            </a:r>
            <a:r>
              <a:rPr lang="en-US" sz="2600" dirty="0" smtClean="0"/>
              <a:t> </a:t>
            </a:r>
            <a:r>
              <a:rPr lang="en-US" sz="2600" dirty="0" err="1" smtClean="0"/>
              <a:t>verilen</a:t>
            </a:r>
            <a:r>
              <a:rPr lang="en-US" sz="2600" dirty="0" smtClean="0"/>
              <a:t> </a:t>
            </a:r>
            <a:r>
              <a:rPr lang="en-US" sz="2600" dirty="0" err="1" smtClean="0"/>
              <a:t>nesnelerden</a:t>
            </a:r>
            <a:r>
              <a:rPr lang="en-US" sz="2600" dirty="0" smtClean="0"/>
              <a:t> </a:t>
            </a:r>
            <a:r>
              <a:rPr lang="en-US" sz="2600" dirty="0" err="1" smtClean="0"/>
              <a:t>maksimum</a:t>
            </a:r>
            <a:r>
              <a:rPr lang="en-US" sz="2600" dirty="0" smtClean="0"/>
              <a:t> </a:t>
            </a:r>
            <a:r>
              <a:rPr lang="en-US" sz="2600" dirty="0" err="1" smtClean="0"/>
              <a:t>değere</a:t>
            </a:r>
            <a:r>
              <a:rPr lang="en-US" sz="2600" dirty="0" smtClean="0"/>
              <a:t> </a:t>
            </a:r>
            <a:r>
              <a:rPr lang="en-US" sz="2600" dirty="0" err="1" smtClean="0"/>
              <a:t>sahip</a:t>
            </a:r>
            <a:r>
              <a:rPr lang="en-US" sz="2600" dirty="0" smtClean="0"/>
              <a:t> </a:t>
            </a:r>
            <a:r>
              <a:rPr lang="en-US" sz="2600" dirty="0" err="1" smtClean="0"/>
              <a:t>nesneler</a:t>
            </a:r>
            <a:r>
              <a:rPr lang="en-US" sz="2600" dirty="0" smtClean="0"/>
              <a:t> </a:t>
            </a:r>
            <a:r>
              <a:rPr lang="en-US" sz="2600" dirty="0" err="1" smtClean="0"/>
              <a:t>toplamını</a:t>
            </a:r>
            <a:r>
              <a:rPr lang="en-US" sz="2600" dirty="0" smtClean="0"/>
              <a:t> limit </a:t>
            </a:r>
            <a:r>
              <a:rPr lang="en-US" sz="2600" dirty="0" err="1" smtClean="0"/>
              <a:t>bir</a:t>
            </a:r>
            <a:r>
              <a:rPr lang="en-US" sz="2600" dirty="0" smtClean="0"/>
              <a:t> </a:t>
            </a:r>
            <a:r>
              <a:rPr lang="en-US" sz="2600" dirty="0" err="1" smtClean="0"/>
              <a:t>ağırlık</a:t>
            </a:r>
            <a:r>
              <a:rPr lang="en-US" sz="2600" dirty="0" smtClean="0"/>
              <a:t> </a:t>
            </a:r>
            <a:r>
              <a:rPr lang="en-US" sz="2600" dirty="0" err="1" smtClean="0"/>
              <a:t>değerini</a:t>
            </a:r>
            <a:r>
              <a:rPr lang="en-US" sz="2600" dirty="0" smtClean="0"/>
              <a:t> </a:t>
            </a:r>
            <a:r>
              <a:rPr lang="en-US" sz="2600" dirty="0" err="1" smtClean="0"/>
              <a:t>göz</a:t>
            </a:r>
            <a:r>
              <a:rPr lang="en-US" sz="2600" dirty="0" smtClean="0"/>
              <a:t> </a:t>
            </a:r>
            <a:r>
              <a:rPr lang="en-US" sz="2600" dirty="0" err="1" smtClean="0"/>
              <a:t>önünde</a:t>
            </a:r>
            <a:r>
              <a:rPr lang="en-US" sz="2600" dirty="0" smtClean="0"/>
              <a:t> </a:t>
            </a:r>
            <a:r>
              <a:rPr lang="en-US" sz="2600" dirty="0" err="1" smtClean="0"/>
              <a:t>bulundurarak</a:t>
            </a:r>
            <a:r>
              <a:rPr lang="en-US" sz="2600" dirty="0" smtClean="0"/>
              <a:t> </a:t>
            </a:r>
            <a:r>
              <a:rPr lang="en-US" sz="2600" dirty="0" err="1" smtClean="0"/>
              <a:t>hesaplayan</a:t>
            </a:r>
            <a:r>
              <a:rPr lang="en-US" sz="2600" dirty="0" smtClean="0"/>
              <a:t> </a:t>
            </a:r>
            <a:r>
              <a:rPr lang="en-US" sz="2600" dirty="0" err="1" smtClean="0"/>
              <a:t>algoritmanın</a:t>
            </a:r>
            <a:r>
              <a:rPr lang="en-US" sz="2600" dirty="0" smtClean="0"/>
              <a:t> </a:t>
            </a:r>
            <a:r>
              <a:rPr lang="en-US" sz="2600" dirty="0" err="1" smtClean="0"/>
              <a:t>kullanımını</a:t>
            </a:r>
            <a:r>
              <a:rPr lang="en-US" sz="2600" dirty="0" smtClean="0"/>
              <a:t> </a:t>
            </a:r>
            <a:r>
              <a:rPr lang="en-US" sz="2600" dirty="0" err="1" smtClean="0"/>
              <a:t>kapsamaktadır.Alabileceğimiz</a:t>
            </a:r>
            <a:r>
              <a:rPr lang="en-US" sz="2600" dirty="0" smtClean="0"/>
              <a:t> </a:t>
            </a:r>
            <a:r>
              <a:rPr lang="en-US" sz="2600" dirty="0" err="1" smtClean="0"/>
              <a:t>nesnelerin</a:t>
            </a:r>
            <a:r>
              <a:rPr lang="en-US" sz="2600" dirty="0" smtClean="0"/>
              <a:t> </a:t>
            </a:r>
            <a:r>
              <a:rPr lang="en-US" sz="2600" dirty="0" err="1" smtClean="0"/>
              <a:t>toplam</a:t>
            </a:r>
            <a:r>
              <a:rPr lang="en-US" sz="2600" dirty="0" smtClean="0"/>
              <a:t> </a:t>
            </a:r>
            <a:r>
              <a:rPr lang="en-US" sz="2600" dirty="0" err="1" smtClean="0"/>
              <a:t>ağırlıklarının</a:t>
            </a:r>
            <a:r>
              <a:rPr lang="en-US" sz="2600" dirty="0" smtClean="0"/>
              <a:t> </a:t>
            </a:r>
            <a:r>
              <a:rPr lang="en-US" sz="2600" dirty="0" err="1" smtClean="0"/>
              <a:t>gösterimi</a:t>
            </a:r>
            <a:r>
              <a:rPr lang="en-US" sz="2600" dirty="0" smtClean="0"/>
              <a:t> </a:t>
            </a:r>
            <a:r>
              <a:rPr lang="en-US" sz="2600" dirty="0" err="1" smtClean="0"/>
              <a:t>en</a:t>
            </a:r>
            <a:r>
              <a:rPr lang="en-US" sz="2600" dirty="0" smtClean="0"/>
              <a:t> </a:t>
            </a:r>
            <a:r>
              <a:rPr lang="en-US" sz="2600" dirty="0" err="1" smtClean="0"/>
              <a:t>fazla</a:t>
            </a:r>
            <a:r>
              <a:rPr lang="en-US" sz="2600" dirty="0" smtClean="0"/>
              <a:t> W </a:t>
            </a:r>
            <a:r>
              <a:rPr lang="en-US" sz="2600" dirty="0" err="1" smtClean="0"/>
              <a:t>ile</a:t>
            </a:r>
            <a:r>
              <a:rPr lang="en-US" sz="2600" dirty="0" smtClean="0"/>
              <a:t> </a:t>
            </a:r>
            <a:r>
              <a:rPr lang="en-US" sz="2600" dirty="0" err="1" smtClean="0"/>
              <a:t>ifade</a:t>
            </a:r>
            <a:r>
              <a:rPr lang="en-US" sz="2600" dirty="0" smtClean="0"/>
              <a:t> </a:t>
            </a:r>
            <a:r>
              <a:rPr lang="en-US" sz="2600" dirty="0" err="1" smtClean="0"/>
              <a:t>edilir</a:t>
            </a:r>
            <a:r>
              <a:rPr lang="en-US" sz="2600" dirty="0" smtClean="0"/>
              <a:t>.</a:t>
            </a:r>
          </a:p>
          <a:p>
            <a:pPr lvl="3"/>
            <a:endParaRPr lang="en-US" altLang="zh-CN" sz="2800" b="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3"/>
            <a:r>
              <a:rPr lang="en-US" altLang="zh-CN" sz="2800" b="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Nesne</a:t>
            </a:r>
            <a:r>
              <a:rPr lang="en-US" altLang="zh-CN" sz="2800" b="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#        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Ağırlık</a:t>
            </a:r>
            <a:r>
              <a:rPr lang="en-US" altLang="zh-CN" sz="2800" b="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Değer</a:t>
            </a:r>
            <a:endParaRPr lang="en-US" altLang="zh-CN" sz="2800" b="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3"/>
            <a:r>
              <a:rPr lang="en-US" altLang="zh-CN" sz="2800" b="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 1                 1            	8</a:t>
            </a:r>
          </a:p>
          <a:p>
            <a:pPr lvl="3"/>
            <a:r>
              <a:rPr lang="en-US" altLang="zh-CN" sz="2800" b="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 2                 3           	6</a:t>
            </a:r>
          </a:p>
          <a:p>
            <a:pPr lvl="3"/>
            <a:r>
              <a:rPr lang="en-US" altLang="zh-CN" sz="2800" b="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 3                 5             5</a:t>
            </a:r>
            <a:endParaRPr lang="en-US" altLang="zh-CN" sz="2000" b="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24855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6868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36887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6888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6889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6890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6891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6892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6893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894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895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896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897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898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899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900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6901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6902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6903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6904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6905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6906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907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908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909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910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911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6912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6913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6914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691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6916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6917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6918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6919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6920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6921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6922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6923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6869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 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=0</a:t>
            </a:r>
          </a:p>
        </p:txBody>
      </p:sp>
      <p:sp>
        <p:nvSpPr>
          <p:cNvPr id="36870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6871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6872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6873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6874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6875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6876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6877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6878" name="Rectangle 53"/>
          <p:cNvSpPr>
            <a:spLocks noChangeArrowheads="1"/>
          </p:cNvSpPr>
          <p:nvPr/>
        </p:nvSpPr>
        <p:spPr bwMode="auto">
          <a:xfrm>
            <a:off x="8763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6879" name="Text Box 54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36880" name="Text Box 61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6881" name="Text Box 62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6882" name="Text Box 63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01793" name="Line 65"/>
          <p:cNvSpPr>
            <a:spLocks noChangeShapeType="1"/>
          </p:cNvSpPr>
          <p:nvPr/>
        </p:nvSpPr>
        <p:spPr bwMode="auto">
          <a:xfrm>
            <a:off x="3581400" y="3276600"/>
            <a:ext cx="2971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1794" name="Text Box 66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6885" name="Text Box 67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b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36886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77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9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7892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37912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7913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7914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7915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7916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7917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7918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19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20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21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22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23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24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25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7926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7927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7928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7929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7930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7931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32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33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34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35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36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7937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7938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7939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794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7941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7942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7943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7944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7945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7946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7947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7948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7893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 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=1</a:t>
            </a:r>
          </a:p>
        </p:txBody>
      </p:sp>
      <p:sp>
        <p:nvSpPr>
          <p:cNvPr id="37894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7895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7896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7897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7898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7899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7900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7901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7902" name="Rectangle 52"/>
          <p:cNvSpPr>
            <a:spLocks noChangeArrowheads="1"/>
          </p:cNvSpPr>
          <p:nvPr/>
        </p:nvSpPr>
        <p:spPr bwMode="auto">
          <a:xfrm>
            <a:off x="8763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7903" name="Text Box 53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37904" name="Text Box 54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7905" name="Text Box 55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7906" name="Text Box 56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7907" name="Text Box 59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37908" name="Text Box 60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02813" name="Line 61"/>
          <p:cNvSpPr>
            <a:spLocks noChangeShapeType="1"/>
          </p:cNvSpPr>
          <p:nvPr/>
        </p:nvSpPr>
        <p:spPr bwMode="auto">
          <a:xfrm>
            <a:off x="7423150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791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0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8916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38943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8944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8945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8946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8947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8948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8949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50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51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52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53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54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55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56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8957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8958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8959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896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8961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8962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63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64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65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66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67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68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8969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8970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8971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8972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8973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8974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8975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8976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8977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8978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8979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8917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=6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1..4</a:t>
            </a:r>
          </a:p>
          <a:p>
            <a:pPr>
              <a:lnSpc>
                <a:spcPct val="110000"/>
              </a:lnSpc>
            </a:pPr>
            <a:endParaRPr lang="zh-CN" altLang="en-US" sz="28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8918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8919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8920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8921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8922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8923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8924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8925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8926" name="Text Box 52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V[i-1,w]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38927" name="Text Box 54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03831" name="Text Box 55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03832" name="Text Box 56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03833" name="Line 57"/>
          <p:cNvSpPr>
            <a:spLocks noChangeShapeType="1"/>
          </p:cNvSpPr>
          <p:nvPr/>
        </p:nvSpPr>
        <p:spPr bwMode="auto">
          <a:xfrm>
            <a:off x="4062413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3834" name="Text Box 58"/>
          <p:cNvSpPr txBox="1">
            <a:spLocks noChangeArrowheads="1"/>
          </p:cNvSpPr>
          <p:nvPr/>
        </p:nvSpPr>
        <p:spPr bwMode="auto">
          <a:xfrm>
            <a:off x="4030663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03835" name="Line 59"/>
          <p:cNvSpPr>
            <a:spLocks noChangeShapeType="1"/>
          </p:cNvSpPr>
          <p:nvPr/>
        </p:nvSpPr>
        <p:spPr bwMode="auto">
          <a:xfrm>
            <a:off x="48768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3836" name="Line 60"/>
          <p:cNvSpPr>
            <a:spLocks noChangeShapeType="1"/>
          </p:cNvSpPr>
          <p:nvPr/>
        </p:nvSpPr>
        <p:spPr bwMode="auto">
          <a:xfrm>
            <a:off x="57150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934" name="Text Box 61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38935" name="Text Box 62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8936" name="Text Box 63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8937" name="Text Box 64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8938" name="Text Box 65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03842" name="Text Box 66"/>
          <p:cNvSpPr txBox="1">
            <a:spLocks noChangeArrowheads="1"/>
          </p:cNvSpPr>
          <p:nvPr/>
        </p:nvSpPr>
        <p:spPr bwMode="auto">
          <a:xfrm>
            <a:off x="65214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03843" name="Line 67"/>
          <p:cNvSpPr>
            <a:spLocks noChangeShapeType="1"/>
          </p:cNvSpPr>
          <p:nvPr/>
        </p:nvSpPr>
        <p:spPr bwMode="auto">
          <a:xfrm>
            <a:off x="652145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941" name="Rectangle 68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8942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66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31" grpId="0" autoUpdateAnimBg="0"/>
      <p:bldP spid="203832" grpId="0" autoUpdateAnimBg="0"/>
      <p:bldP spid="203834" grpId="0" autoUpdateAnimBg="0"/>
      <p:bldP spid="20384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9940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3996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996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996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996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996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9970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997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97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97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97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97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97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97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97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997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998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998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998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998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998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98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98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98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98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98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99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999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999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999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999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999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999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999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999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999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000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000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9941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=6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 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=0</a:t>
            </a:r>
          </a:p>
        </p:txBody>
      </p:sp>
      <p:sp>
        <p:nvSpPr>
          <p:cNvPr id="39942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9943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9944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9945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9946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9947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9948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9949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9950" name="Text Box 53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39951" name="Text Box 54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9952" name="Text Box 55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9953" name="Text Box 56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9954" name="Text Box 57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39955" name="Text Box 58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04859" name="Line 59"/>
          <p:cNvSpPr>
            <a:spLocks noChangeShapeType="1"/>
          </p:cNvSpPr>
          <p:nvPr/>
        </p:nvSpPr>
        <p:spPr bwMode="auto">
          <a:xfrm>
            <a:off x="7423150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4860" name="Text Box 60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9958" name="Text Box 61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39959" name="Text Box 62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9960" name="Text Box 63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9961" name="Text Box 64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9962" name="Text Box 65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39963" name="Rectangle 66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9964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81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44036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4406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406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406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406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406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4406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406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6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6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6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7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7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7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7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407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407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407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407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407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407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8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8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8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8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8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408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408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408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408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408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409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4409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409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409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409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409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409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44037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774825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i=4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=6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</a:t>
            </a:r>
            <a:r>
              <a:rPr kumimoji="1" lang="en-US" altLang="zh-CN" sz="24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 7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4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="0" i="1"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=7</a:t>
            </a:r>
          </a:p>
        </p:txBody>
      </p:sp>
      <p:sp>
        <p:nvSpPr>
          <p:cNvPr id="44038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4039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4040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4041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4042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4043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4044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4045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4046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4047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4048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4049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4050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mark the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baseline="30000"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kumimoji="1"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	i 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1" lang="en-US" altLang="zh-CN" sz="1800" b="0" i="1" baseline="-250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4051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4052" name="Text Box 60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4053" name="Text Box 61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4054" name="Text Box 62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4055" name="Text Box 63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4056" name="Text Box 64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4057" name="Rectangle 65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4058" name="Text Box 66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4059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6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45060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45086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5087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5088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5089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5090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45091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5092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093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094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095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096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097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098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099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510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5101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5102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5103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510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5105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106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107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108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109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110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5111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5112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5113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511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5115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511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4511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5118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5119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5120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5121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5122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45061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774825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i=4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=6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 7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=7</a:t>
            </a:r>
          </a:p>
        </p:txBody>
      </p:sp>
      <p:sp>
        <p:nvSpPr>
          <p:cNvPr id="45062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5063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5064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5065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5066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67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5068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5069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5070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5071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72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5073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5074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mark the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baseline="30000"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kumimoji="1"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75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5076" name="Text Box 58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5077" name="Text Box 59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78" name="Text Box 60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5079" name="Text Box 61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5080" name="Text Box 62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5081" name="Rectangle 63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5082" name="Text Box 64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08961" name="Line 65"/>
          <p:cNvSpPr>
            <a:spLocks noChangeShapeType="1"/>
          </p:cNvSpPr>
          <p:nvPr/>
        </p:nvSpPr>
        <p:spPr bwMode="auto">
          <a:xfrm flipV="1">
            <a:off x="77724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8962" name="Oval 66"/>
          <p:cNvSpPr>
            <a:spLocks noChangeArrowheads="1"/>
          </p:cNvSpPr>
          <p:nvPr/>
        </p:nvSpPr>
        <p:spPr bwMode="auto">
          <a:xfrm>
            <a:off x="7283450" y="34813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5085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00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46084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4611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611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611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611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611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4611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611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611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611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611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612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612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612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612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612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612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612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612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612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612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613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613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613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613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613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613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613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613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613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613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614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4614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614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614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614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614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614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46085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774825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i=3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 7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=7</a:t>
            </a:r>
          </a:p>
        </p:txBody>
      </p:sp>
      <p:sp>
        <p:nvSpPr>
          <p:cNvPr id="46086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6087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6088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6089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6090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6091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6092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6093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6094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6095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6096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6097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6098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mark the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baseline="30000"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kumimoji="1"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6099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6100" name="Text Box 58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6101" name="Text Box 59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6102" name="Text Box 60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6103" name="Text Box 61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6104" name="Text Box 62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6105" name="Rectangle 63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6106" name="Text Box 64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09985" name="Line 65"/>
          <p:cNvSpPr>
            <a:spLocks noChangeShapeType="1"/>
          </p:cNvSpPr>
          <p:nvPr/>
        </p:nvSpPr>
        <p:spPr bwMode="auto">
          <a:xfrm flipV="1">
            <a:off x="77724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9987" name="Oval 67"/>
          <p:cNvSpPr>
            <a:spLocks noChangeArrowheads="1"/>
          </p:cNvSpPr>
          <p:nvPr/>
        </p:nvSpPr>
        <p:spPr bwMode="auto">
          <a:xfrm>
            <a:off x="7283450" y="30162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6109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66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47108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47136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7137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7138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7139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7140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47141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7142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7143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7144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7145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7146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7147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7148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7149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5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51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52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53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5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55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7156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7157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7158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7159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7160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7161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62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7163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716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7165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716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4716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68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7169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7170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7171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7172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47109" name="Text Box 43"/>
          <p:cNvSpPr txBox="1">
            <a:spLocks noChangeArrowheads="1"/>
          </p:cNvSpPr>
          <p:nvPr/>
        </p:nvSpPr>
        <p:spPr bwMode="auto">
          <a:xfrm>
            <a:off x="8131176" y="1752600"/>
            <a:ext cx="1774825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 7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k 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 w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=2</a:t>
            </a:r>
          </a:p>
        </p:txBody>
      </p:sp>
      <p:sp>
        <p:nvSpPr>
          <p:cNvPr id="47110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7111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7112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7113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7114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7115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7116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7117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7118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7119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7120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7121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7122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mark the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baseline="30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k-w</a:t>
            </a:r>
            <a:r>
              <a:rPr kumimoji="1" lang="en-US" altLang="zh-CN" sz="1800" b="0" i="1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kumimoji="1" lang="en-US" altLang="zh-CN" sz="2000" b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7123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7124" name="Text Box 58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7125" name="Text Box 59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7126" name="Text Box 60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7127" name="Text Box 61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7128" name="Text Box 62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7129" name="Rectangle 63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30" name="Text Box 64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1010" name="Text Box 66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1011" name="Oval 67"/>
          <p:cNvSpPr>
            <a:spLocks noChangeArrowheads="1"/>
          </p:cNvSpPr>
          <p:nvPr/>
        </p:nvSpPr>
        <p:spPr bwMode="auto">
          <a:xfrm>
            <a:off x="2490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1012" name="Line 68"/>
          <p:cNvSpPr>
            <a:spLocks noChangeShapeType="1"/>
          </p:cNvSpPr>
          <p:nvPr/>
        </p:nvSpPr>
        <p:spPr bwMode="auto">
          <a:xfrm flipH="1" flipV="1">
            <a:off x="5181600" y="2819400"/>
            <a:ext cx="2209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1013" name="Oval 69"/>
          <p:cNvSpPr>
            <a:spLocks noChangeArrowheads="1"/>
          </p:cNvSpPr>
          <p:nvPr/>
        </p:nvSpPr>
        <p:spPr bwMode="auto">
          <a:xfrm>
            <a:off x="7283450" y="25590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35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82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10" grpId="0" autoUpdateAnimBg="0"/>
      <p:bldP spid="211011" grpId="0" animBg="1"/>
      <p:bldP spid="2110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48132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48161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8162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8163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8164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816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48166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8167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8168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8169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8170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8171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8172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8173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8174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8175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8176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8177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8178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8179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8180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8181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8182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8183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8184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8185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8186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8187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8188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8189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8190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8191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48192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8193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8194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8195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8196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8197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48133" name="Text Box 43"/>
          <p:cNvSpPr txBox="1">
            <a:spLocks noChangeArrowheads="1"/>
          </p:cNvSpPr>
          <p:nvPr/>
        </p:nvSpPr>
        <p:spPr bwMode="auto">
          <a:xfrm>
            <a:off x="8131176" y="1752600"/>
            <a:ext cx="1774825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k= 2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 3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=0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k 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 w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=0</a:t>
            </a:r>
          </a:p>
        </p:txBody>
      </p:sp>
      <p:sp>
        <p:nvSpPr>
          <p:cNvPr id="48134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8135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8136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8137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8138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8139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8140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8141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8142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8143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8144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8145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8146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mark the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baseline="30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k-w</a:t>
            </a:r>
            <a:r>
              <a:rPr kumimoji="1" lang="en-US" altLang="zh-CN" sz="1800" b="0" i="1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kumimoji="1" lang="en-US" altLang="zh-CN" sz="2000" b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8147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8148" name="Text Box 58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8149" name="Text Box 59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8150" name="Text Box 60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8151" name="Text Box 61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8152" name="Text Box 62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8153" name="Rectangle 63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54" name="Text Box 64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2033" name="Text Box 65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12034" name="Oval 66"/>
          <p:cNvSpPr>
            <a:spLocks noChangeArrowheads="1"/>
          </p:cNvSpPr>
          <p:nvPr/>
        </p:nvSpPr>
        <p:spPr bwMode="auto">
          <a:xfrm>
            <a:off x="2490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2036" name="Oval 68"/>
          <p:cNvSpPr>
            <a:spLocks noChangeArrowheads="1"/>
          </p:cNvSpPr>
          <p:nvPr/>
        </p:nvSpPr>
        <p:spPr bwMode="auto">
          <a:xfrm>
            <a:off x="4760913" y="21097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58" name="Oval 69"/>
          <p:cNvSpPr>
            <a:spLocks noChangeArrowheads="1"/>
          </p:cNvSpPr>
          <p:nvPr/>
        </p:nvSpPr>
        <p:spPr bwMode="auto">
          <a:xfrm>
            <a:off x="2490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2038" name="Line 70"/>
          <p:cNvSpPr>
            <a:spLocks noChangeShapeType="1"/>
          </p:cNvSpPr>
          <p:nvPr/>
        </p:nvSpPr>
        <p:spPr bwMode="auto">
          <a:xfrm flipV="1">
            <a:off x="53340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60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11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33" grpId="0" autoUpdateAnimBg="0"/>
      <p:bldP spid="212034" grpId="0" animBg="1"/>
      <p:bldP spid="2120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49156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49183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84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85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86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87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49188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9189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190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191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192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193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194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195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196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197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198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199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20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201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202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203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204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205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206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207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9208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209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9210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9211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9212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9213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49214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215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9216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9217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9218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9219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49157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9158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9159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9160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9161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9162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9163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9164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9165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9166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9167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9168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9169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mark the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1" lang="en-US" altLang="zh-CN" sz="1800" b="0" baseline="30000"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kumimoji="1"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	i 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1" lang="en-US" altLang="zh-CN" sz="1800" b="0" i="1" baseline="-250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9170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9171" name="Text Box 60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9172" name="Text Box 61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9173" name="Text Box 62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9174" name="Text Box 63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9175" name="Text Box 64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9176" name="Rectangle 65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9177" name="Text Box 66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9178" name="Text Box 67"/>
          <p:cNvSpPr txBox="1">
            <a:spLocks noChangeArrowheads="1"/>
          </p:cNvSpPr>
          <p:nvPr/>
        </p:nvSpPr>
        <p:spPr bwMode="auto">
          <a:xfrm>
            <a:off x="8131176" y="1752600"/>
            <a:ext cx="1774825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i=0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k= 0</a:t>
            </a:r>
          </a:p>
          <a:p>
            <a:pPr>
              <a:lnSpc>
                <a:spcPct val="110000"/>
              </a:lnSpc>
            </a:pPr>
            <a:endParaRPr lang="zh-CN" altLang="en-US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9179" name="Oval 68"/>
          <p:cNvSpPr>
            <a:spLocks noChangeArrowheads="1"/>
          </p:cNvSpPr>
          <p:nvPr/>
        </p:nvSpPr>
        <p:spPr bwMode="auto">
          <a:xfrm>
            <a:off x="2490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9180" name="Oval 69"/>
          <p:cNvSpPr>
            <a:spLocks noChangeArrowheads="1"/>
          </p:cNvSpPr>
          <p:nvPr/>
        </p:nvSpPr>
        <p:spPr bwMode="auto">
          <a:xfrm>
            <a:off x="2490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07942" name="Text Box 70"/>
          <p:cNvSpPr txBox="1">
            <a:spLocks noChangeArrowheads="1"/>
          </p:cNvSpPr>
          <p:nvPr/>
        </p:nvSpPr>
        <p:spPr bwMode="auto">
          <a:xfrm>
            <a:off x="8534400" y="3429000"/>
            <a:ext cx="1981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optimal knapsack should contain {1, 2}</a:t>
            </a:r>
          </a:p>
        </p:txBody>
      </p:sp>
      <p:sp>
        <p:nvSpPr>
          <p:cNvPr id="49182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28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4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365760" y="640080"/>
            <a:ext cx="115671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 smtClean="0"/>
              <a:t>Sırt</a:t>
            </a:r>
            <a:r>
              <a:rPr lang="en-US" sz="2600" dirty="0" smtClean="0"/>
              <a:t> </a:t>
            </a:r>
            <a:r>
              <a:rPr lang="en-US" sz="2600" dirty="0" err="1"/>
              <a:t>ç</a:t>
            </a:r>
            <a:r>
              <a:rPr lang="en-US" sz="2600" dirty="0" err="1" smtClean="0"/>
              <a:t>antası</a:t>
            </a:r>
            <a:r>
              <a:rPr lang="en-US" sz="2600" dirty="0" smtClean="0"/>
              <a:t> </a:t>
            </a:r>
            <a:r>
              <a:rPr lang="en-US" sz="2600" dirty="0" err="1" smtClean="0"/>
              <a:t>probleminin</a:t>
            </a:r>
            <a:r>
              <a:rPr lang="en-US" sz="2600" dirty="0" smtClean="0"/>
              <a:t> </a:t>
            </a:r>
            <a:r>
              <a:rPr lang="en-US" sz="2600" dirty="0" err="1" smtClean="0"/>
              <a:t>üç</a:t>
            </a:r>
            <a:r>
              <a:rPr lang="en-US" sz="2600" dirty="0" smtClean="0"/>
              <a:t> </a:t>
            </a:r>
            <a:r>
              <a:rPr lang="en-US" sz="2600" dirty="0" err="1" smtClean="0"/>
              <a:t>farklı</a:t>
            </a:r>
            <a:r>
              <a:rPr lang="en-US" sz="2600" dirty="0" smtClean="0"/>
              <a:t> </a:t>
            </a:r>
            <a:r>
              <a:rPr lang="en-US" sz="2600" dirty="0" err="1" smtClean="0"/>
              <a:t>versiyonu</a:t>
            </a:r>
            <a:r>
              <a:rPr lang="en-US" sz="2600" dirty="0" smtClean="0"/>
              <a:t> </a:t>
            </a:r>
            <a:r>
              <a:rPr lang="en-US" sz="2600" dirty="0" err="1" smtClean="0"/>
              <a:t>vardır</a:t>
            </a:r>
            <a:r>
              <a:rPr lang="en-US" sz="2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 smtClean="0"/>
              <a:t>Projede</a:t>
            </a:r>
            <a:r>
              <a:rPr lang="en-US" sz="2600" dirty="0" smtClean="0"/>
              <a:t> 0-1 </a:t>
            </a:r>
            <a:r>
              <a:rPr lang="en-US" sz="2600" dirty="0" err="1" smtClean="0"/>
              <a:t>Sırt</a:t>
            </a:r>
            <a:r>
              <a:rPr lang="en-US" sz="2600" dirty="0" smtClean="0"/>
              <a:t> </a:t>
            </a:r>
            <a:r>
              <a:rPr lang="en-US" sz="2600" dirty="0" err="1" smtClean="0"/>
              <a:t>Çantası</a:t>
            </a:r>
            <a:r>
              <a:rPr lang="en-US" sz="2600" dirty="0" smtClean="0"/>
              <a:t> </a:t>
            </a:r>
            <a:r>
              <a:rPr lang="en-US" sz="2600" dirty="0" err="1" smtClean="0"/>
              <a:t>problemine</a:t>
            </a:r>
            <a:r>
              <a:rPr lang="en-US" sz="2600" dirty="0" smtClean="0"/>
              <a:t> </a:t>
            </a:r>
            <a:r>
              <a:rPr lang="en-US" sz="2600" dirty="0" err="1" smtClean="0"/>
              <a:t>çözüm</a:t>
            </a:r>
            <a:r>
              <a:rPr lang="en-US" sz="2600" dirty="0" smtClean="0"/>
              <a:t> </a:t>
            </a:r>
            <a:r>
              <a:rPr lang="en-US" sz="2600" dirty="0" err="1" smtClean="0"/>
              <a:t>bulunmaktadır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r>
              <a:rPr lang="en-US" sz="2600" dirty="0"/>
              <a:t> </a:t>
            </a:r>
            <a:r>
              <a:rPr lang="en-US" sz="2600" dirty="0" smtClean="0"/>
              <a:t>   0-1 </a:t>
            </a:r>
            <a:r>
              <a:rPr lang="en-US" sz="2600" dirty="0" err="1" smtClean="0"/>
              <a:t>Sırt</a:t>
            </a:r>
            <a:r>
              <a:rPr lang="en-US" sz="2600" dirty="0" smtClean="0"/>
              <a:t> </a:t>
            </a:r>
            <a:r>
              <a:rPr lang="en-US" sz="2600" dirty="0" err="1" smtClean="0"/>
              <a:t>Çantası</a:t>
            </a:r>
            <a:r>
              <a:rPr lang="en-US" sz="2600" dirty="0" smtClean="0"/>
              <a:t> </a:t>
            </a:r>
            <a:r>
              <a:rPr lang="en-US" sz="2600" dirty="0" err="1" smtClean="0"/>
              <a:t>Problemi</a:t>
            </a: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Bu </a:t>
            </a:r>
            <a:r>
              <a:rPr lang="en-US" sz="2600" dirty="0" err="1" smtClean="0"/>
              <a:t>problemde</a:t>
            </a:r>
            <a:r>
              <a:rPr lang="en-US" sz="2600" dirty="0" smtClean="0"/>
              <a:t> </a:t>
            </a:r>
            <a:r>
              <a:rPr lang="en-US" sz="2600" dirty="0" err="1" smtClean="0"/>
              <a:t>nesneler</a:t>
            </a:r>
            <a:r>
              <a:rPr lang="en-US" sz="2600" dirty="0" smtClean="0"/>
              <a:t> </a:t>
            </a:r>
            <a:r>
              <a:rPr lang="en-US" sz="2600" dirty="0" err="1" smtClean="0"/>
              <a:t>bölünemez</a:t>
            </a:r>
            <a:r>
              <a:rPr lang="en-US" sz="2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err="1" smtClean="0"/>
              <a:t>Ya</a:t>
            </a:r>
            <a:r>
              <a:rPr lang="en-US" sz="2600" dirty="0" smtClean="0"/>
              <a:t> </a:t>
            </a:r>
            <a:r>
              <a:rPr lang="en-US" sz="2600" dirty="0" err="1" smtClean="0"/>
              <a:t>çantaya</a:t>
            </a:r>
            <a:r>
              <a:rPr lang="en-US" sz="2600" dirty="0"/>
              <a:t> </a:t>
            </a:r>
            <a:r>
              <a:rPr lang="en-US" sz="2600" dirty="0" err="1" smtClean="0"/>
              <a:t>tamamı</a:t>
            </a:r>
            <a:r>
              <a:rPr lang="en-US" sz="2600" dirty="0" smtClean="0"/>
              <a:t> </a:t>
            </a:r>
            <a:r>
              <a:rPr lang="en-US" sz="2600" dirty="0" err="1" smtClean="0"/>
              <a:t>ile</a:t>
            </a:r>
            <a:r>
              <a:rPr lang="en-US" sz="2600" dirty="0" smtClean="0"/>
              <a:t> </a:t>
            </a:r>
            <a:r>
              <a:rPr lang="en-US" sz="2600" dirty="0" err="1" smtClean="0"/>
              <a:t>konulur</a:t>
            </a:r>
            <a:r>
              <a:rPr lang="en-US" sz="2600" dirty="0" smtClean="0"/>
              <a:t> yada </a:t>
            </a:r>
            <a:r>
              <a:rPr lang="en-US" sz="2600" dirty="0" err="1" smtClean="0"/>
              <a:t>konulmaz</a:t>
            </a:r>
            <a:r>
              <a:rPr lang="en-US" sz="2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Problem </a:t>
            </a:r>
            <a:r>
              <a:rPr lang="en-US" sz="2600" dirty="0" err="1" smtClean="0"/>
              <a:t>dinamik</a:t>
            </a:r>
            <a:r>
              <a:rPr lang="en-US" sz="2600" dirty="0" smtClean="0"/>
              <a:t> </a:t>
            </a:r>
            <a:r>
              <a:rPr lang="en-US" sz="2600" dirty="0" err="1" smtClean="0"/>
              <a:t>programlama</a:t>
            </a:r>
            <a:r>
              <a:rPr lang="en-US" sz="2600" dirty="0" smtClean="0"/>
              <a:t> </a:t>
            </a:r>
            <a:r>
              <a:rPr lang="en-US" sz="2600" dirty="0" err="1" smtClean="0"/>
              <a:t>ile</a:t>
            </a:r>
            <a:r>
              <a:rPr lang="en-US" sz="2600" dirty="0" smtClean="0"/>
              <a:t> </a:t>
            </a:r>
            <a:r>
              <a:rPr lang="en-US" sz="2600" dirty="0" err="1" smtClean="0"/>
              <a:t>en</a:t>
            </a:r>
            <a:r>
              <a:rPr lang="en-US" sz="2600" dirty="0" smtClean="0"/>
              <a:t> </a:t>
            </a:r>
            <a:r>
              <a:rPr lang="en-US" sz="2600" dirty="0" err="1" smtClean="0"/>
              <a:t>iyi</a:t>
            </a:r>
            <a:r>
              <a:rPr lang="en-US" sz="2600" dirty="0" smtClean="0"/>
              <a:t> </a:t>
            </a:r>
            <a:r>
              <a:rPr lang="en-US" sz="2600" dirty="0" err="1" smtClean="0"/>
              <a:t>çözüm</a:t>
            </a:r>
            <a:r>
              <a:rPr lang="en-US" sz="2600" dirty="0" smtClean="0"/>
              <a:t> </a:t>
            </a:r>
            <a:r>
              <a:rPr lang="en-US" sz="2600" dirty="0" err="1" smtClean="0"/>
              <a:t>elde</a:t>
            </a:r>
            <a:r>
              <a:rPr lang="en-US" sz="2600" dirty="0" smtClean="0"/>
              <a:t> </a:t>
            </a:r>
            <a:r>
              <a:rPr lang="en-US" sz="2600" dirty="0" err="1" smtClean="0"/>
              <a:t>edilir</a:t>
            </a:r>
            <a:r>
              <a:rPr lang="en-US" sz="2600" smtClean="0"/>
              <a:t>.</a:t>
            </a: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564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50180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50216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0217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0218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0219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0220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50221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50222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23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24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25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26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27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28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29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023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0231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0232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0233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023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0235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36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37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38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39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40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0241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0242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0243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024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0245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024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5024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0248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0249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0250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0251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0252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50181" name="Text Box 43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0182" name="Text Box 44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0183" name="Text Box 45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0184" name="Text Box 46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0185" name="Text Box 47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0186" name="Text Box 48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0187" name="Text Box 49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50188" name="Text Box 50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50189" name="Text Box 51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50190" name="Text Box 52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0191" name="Text Box 53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0192" name="Text Box 54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50193" name="Text Box 55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mark the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1" lang="en-US" altLang="zh-CN" sz="1800" b="0" baseline="30000"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kumimoji="1"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	i 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1" lang="en-US" altLang="zh-CN" sz="1800" b="0" i="1" baseline="-250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194" name="Text Box 56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50195" name="Text Box 57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50196" name="Text Box 58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0197" name="Text Box 59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0198" name="Text Box 60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50199" name="Text Box 61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50200" name="Rectangle 62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50201" name="Text Box 63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4083" name="Text Box 67"/>
          <p:cNvSpPr txBox="1">
            <a:spLocks noChangeArrowheads="1"/>
          </p:cNvSpPr>
          <p:nvPr/>
        </p:nvSpPr>
        <p:spPr bwMode="auto">
          <a:xfrm>
            <a:off x="8534400" y="3429000"/>
            <a:ext cx="1981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optimal knapsack should contain {1, 2}</a:t>
            </a:r>
          </a:p>
        </p:txBody>
      </p:sp>
      <p:sp>
        <p:nvSpPr>
          <p:cNvPr id="214086" name="Line 70"/>
          <p:cNvSpPr>
            <a:spLocks noChangeShapeType="1"/>
          </p:cNvSpPr>
          <p:nvPr/>
        </p:nvSpPr>
        <p:spPr bwMode="auto">
          <a:xfrm flipV="1">
            <a:off x="77724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4087" name="Oval 71"/>
          <p:cNvSpPr>
            <a:spLocks noChangeArrowheads="1"/>
          </p:cNvSpPr>
          <p:nvPr/>
        </p:nvSpPr>
        <p:spPr bwMode="auto">
          <a:xfrm>
            <a:off x="7283450" y="34813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4088" name="Line 72"/>
          <p:cNvSpPr>
            <a:spLocks noChangeShapeType="1"/>
          </p:cNvSpPr>
          <p:nvPr/>
        </p:nvSpPr>
        <p:spPr bwMode="auto">
          <a:xfrm flipV="1">
            <a:off x="77724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4089" name="Oval 73"/>
          <p:cNvSpPr>
            <a:spLocks noChangeArrowheads="1"/>
          </p:cNvSpPr>
          <p:nvPr/>
        </p:nvSpPr>
        <p:spPr bwMode="auto">
          <a:xfrm>
            <a:off x="7283450" y="30162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4090" name="Text Box 74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4091" name="Oval 75"/>
          <p:cNvSpPr>
            <a:spLocks noChangeArrowheads="1"/>
          </p:cNvSpPr>
          <p:nvPr/>
        </p:nvSpPr>
        <p:spPr bwMode="auto">
          <a:xfrm>
            <a:off x="2490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4092" name="Line 76"/>
          <p:cNvSpPr>
            <a:spLocks noChangeShapeType="1"/>
          </p:cNvSpPr>
          <p:nvPr/>
        </p:nvSpPr>
        <p:spPr bwMode="auto">
          <a:xfrm flipH="1" flipV="1">
            <a:off x="5181600" y="2819400"/>
            <a:ext cx="2209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4093" name="Oval 77"/>
          <p:cNvSpPr>
            <a:spLocks noChangeArrowheads="1"/>
          </p:cNvSpPr>
          <p:nvPr/>
        </p:nvSpPr>
        <p:spPr bwMode="auto">
          <a:xfrm>
            <a:off x="7283450" y="25590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4094" name="Text Box 78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14095" name="Oval 79"/>
          <p:cNvSpPr>
            <a:spLocks noChangeArrowheads="1"/>
          </p:cNvSpPr>
          <p:nvPr/>
        </p:nvSpPr>
        <p:spPr bwMode="auto">
          <a:xfrm>
            <a:off x="2490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4096" name="Oval 80"/>
          <p:cNvSpPr>
            <a:spLocks noChangeArrowheads="1"/>
          </p:cNvSpPr>
          <p:nvPr/>
        </p:nvSpPr>
        <p:spPr bwMode="auto">
          <a:xfrm>
            <a:off x="4760913" y="21097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4097" name="Line 81"/>
          <p:cNvSpPr>
            <a:spLocks noChangeShapeType="1"/>
          </p:cNvSpPr>
          <p:nvPr/>
        </p:nvSpPr>
        <p:spPr bwMode="auto">
          <a:xfrm flipV="1">
            <a:off x="53340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0215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09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83" grpId="0" autoUpdateAnimBg="0"/>
      <p:bldP spid="214087" grpId="0" animBg="1"/>
      <p:bldP spid="214089" grpId="0" animBg="1"/>
      <p:bldP spid="214090" grpId="0" autoUpdateAnimBg="0"/>
      <p:bldP spid="214091" grpId="0" animBg="1"/>
      <p:bldP spid="214093" grpId="0" animBg="1"/>
      <p:bldP spid="214094" grpId="0" autoUpdateAnimBg="0"/>
      <p:bldP spid="214095" grpId="0" animBg="1"/>
      <p:bldP spid="2140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Ekran</a:t>
            </a:r>
            <a:r>
              <a:rPr lang="en-US" dirty="0" smtClean="0"/>
              <a:t> </a:t>
            </a:r>
            <a:r>
              <a:rPr lang="en-US" dirty="0" err="1" smtClean="0"/>
              <a:t>Görüntüsü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4" y="1510146"/>
            <a:ext cx="10742518" cy="4215931"/>
          </a:xfrm>
        </p:spPr>
      </p:pic>
    </p:spTree>
    <p:extLst>
      <p:ext uri="{BB962C8B-B14F-4D97-AF65-F5344CB8AC3E}">
        <p14:creationId xmlns:p14="http://schemas.microsoft.com/office/powerpoint/2010/main" val="36496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HAZIRLAYANLAR</a:t>
            </a:r>
            <a:endParaRPr lang="tr-TR" sz="5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SAMET TOPAKKAYA B131210066</a:t>
            </a:r>
          </a:p>
          <a:p>
            <a:r>
              <a:rPr lang="en-US" sz="3600" dirty="0" smtClean="0"/>
              <a:t>ANIL GÜRBÜZ 		B131210088</a:t>
            </a:r>
          </a:p>
          <a:p>
            <a:r>
              <a:rPr lang="en-US" sz="3600" dirty="0" smtClean="0"/>
              <a:t>FARUK ALBAYRAK    B131210012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54529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750155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ea typeface="SimSun" panose="02010600030101010101" pitchFamily="2" charset="-122"/>
              </a:rPr>
              <a:t>Problem:Maksimum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değere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sahip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nesneler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toplamının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çantaya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err="1" smtClean="0">
                <a:ea typeface="SimSun" panose="02010600030101010101" pitchFamily="2" charset="-122"/>
              </a:rPr>
              <a:t>yerleştirilmesi</a:t>
            </a:r>
            <a:r>
              <a:rPr lang="en-US" altLang="zh-CN" dirty="0" smtClean="0">
                <a:ea typeface="SimSun" panose="02010600030101010101" pitchFamily="2" charset="-122"/>
              </a:rPr>
              <a:t>.</a:t>
            </a:r>
            <a:br>
              <a:rPr lang="en-US" altLang="zh-CN" dirty="0" smtClean="0">
                <a:ea typeface="SimSun" panose="02010600030101010101" pitchFamily="2" charset="-122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424545"/>
            <a:ext cx="8946541" cy="3823854"/>
          </a:xfrm>
        </p:spPr>
        <p:txBody>
          <a:bodyPr/>
          <a:lstStyle/>
          <a:p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kapasite</a:t>
            </a:r>
            <a:r>
              <a:rPr lang="en-US" dirty="0" smtClean="0"/>
              <a:t> W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gösterilir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 </a:t>
            </a:r>
            <a:r>
              <a:rPr lang="en-US" dirty="0" err="1" smtClean="0"/>
              <a:t>nesne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dizin</a:t>
            </a:r>
            <a:r>
              <a:rPr lang="en-US" dirty="0" smtClean="0"/>
              <a:t> </a:t>
            </a:r>
            <a:r>
              <a:rPr lang="en-US" dirty="0" err="1" smtClean="0"/>
              <a:t>değeri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gösterilir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Ağırlıklar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sz="2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gösterilir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Değerler</a:t>
            </a:r>
            <a:r>
              <a:rPr lang="en-US" dirty="0" smtClean="0"/>
              <a:t> b</a:t>
            </a:r>
            <a:r>
              <a:rPr lang="en-US" sz="2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gösterilir</a:t>
            </a:r>
            <a:r>
              <a:rPr lang="en-US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28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Sırt</a:t>
            </a:r>
            <a:r>
              <a:rPr lang="en-US" dirty="0" smtClean="0"/>
              <a:t> </a:t>
            </a:r>
            <a:r>
              <a:rPr lang="en-US" dirty="0" err="1" smtClean="0"/>
              <a:t>Çantası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4293" y="2096154"/>
            <a:ext cx="9549852" cy="4195481"/>
          </a:xfrm>
        </p:spPr>
        <p:txBody>
          <a:bodyPr/>
          <a:lstStyle/>
          <a:p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deyişle</a:t>
            </a:r>
            <a:r>
              <a:rPr lang="en-US" dirty="0" smtClean="0"/>
              <a:t>													</a:t>
            </a:r>
            <a:r>
              <a:rPr lang="en-US" dirty="0"/>
              <a:t> </a:t>
            </a:r>
            <a:r>
              <a:rPr lang="en-US" dirty="0" err="1" smtClean="0"/>
              <a:t>hesaplanır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Problemin</a:t>
            </a:r>
            <a:r>
              <a:rPr lang="en-US" dirty="0" smtClean="0"/>
              <a:t> 0-1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adlandırılmasının</a:t>
            </a:r>
            <a:r>
              <a:rPr lang="en-US" dirty="0" smtClean="0"/>
              <a:t> </a:t>
            </a:r>
            <a:r>
              <a:rPr lang="en-US" dirty="0" err="1" smtClean="0"/>
              <a:t>sebebi</a:t>
            </a:r>
            <a:r>
              <a:rPr lang="en-US" dirty="0" smtClean="0"/>
              <a:t> </a:t>
            </a:r>
            <a:r>
              <a:rPr lang="en-US" dirty="0" err="1" smtClean="0"/>
              <a:t>nesnenin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tamamen</a:t>
            </a:r>
            <a:r>
              <a:rPr lang="en-US" dirty="0" smtClean="0"/>
              <a:t> </a:t>
            </a:r>
            <a:r>
              <a:rPr lang="en-US" dirty="0" err="1" smtClean="0"/>
              <a:t>alınması</a:t>
            </a:r>
            <a:r>
              <a:rPr lang="en-US" dirty="0" smtClean="0"/>
              <a:t> yada </a:t>
            </a:r>
            <a:r>
              <a:rPr lang="en-US" dirty="0" err="1" smtClean="0"/>
              <a:t>alınmamasıdır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755158"/>
              </p:ext>
            </p:extLst>
          </p:nvPr>
        </p:nvGraphicFramePr>
        <p:xfrm>
          <a:off x="3710940" y="1825625"/>
          <a:ext cx="54864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879600" imgH="342900" progId="Equation.3">
                  <p:embed/>
                </p:oleObj>
              </mc:Choice>
              <mc:Fallback>
                <p:oleObj name="Equation" r:id="rId3" imgW="1879600" imgH="342900" progId="Equation.3">
                  <p:embed/>
                  <p:pic>
                    <p:nvPicPr>
                      <p:cNvPr id="71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940" y="1825625"/>
                        <a:ext cx="54864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8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0-1 </a:t>
            </a:r>
            <a:r>
              <a:rPr lang="en-US" dirty="0" err="1" smtClean="0"/>
              <a:t>Sırt</a:t>
            </a:r>
            <a:r>
              <a:rPr lang="en-US" dirty="0" smtClean="0"/>
              <a:t> </a:t>
            </a:r>
            <a:r>
              <a:rPr lang="en-US" dirty="0" err="1" smtClean="0"/>
              <a:t>Çantası</a:t>
            </a:r>
            <a:r>
              <a:rPr lang="en-US" dirty="0" smtClean="0"/>
              <a:t> </a:t>
            </a:r>
            <a:r>
              <a:rPr lang="en-US" dirty="0" err="1" smtClean="0"/>
              <a:t>Algoritması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w = 0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V[0,w]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V[i,0]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for </a:t>
            </a:r>
            <a:r>
              <a:rPr lang="en-US" altLang="zh-CN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for w = 0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	if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&lt;= w </a:t>
            </a:r>
            <a:r>
              <a:rPr lang="en-US" altLang="zh-CN" dirty="0" smtClean="0">
                <a:solidFill>
                  <a:srgbClr val="008000"/>
                </a:solidFill>
                <a:ea typeface="SimSun" panose="02010600030101010101" pitchFamily="2" charset="-122"/>
              </a:rPr>
              <a:t>/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		if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+ V[i-1,w-w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] &gt; V[i-1,w]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			V[</a:t>
            </a:r>
            <a:r>
              <a:rPr lang="en-US" altLang="zh-CN" dirty="0" err="1">
                <a:ea typeface="SimSun" panose="02010600030101010101" pitchFamily="2" charset="-122"/>
              </a:rPr>
              <a:t>i,w</a:t>
            </a:r>
            <a:r>
              <a:rPr lang="en-US" altLang="zh-CN" dirty="0">
                <a:ea typeface="SimSun" panose="02010600030101010101" pitchFamily="2" charset="-122"/>
              </a:rPr>
              <a:t>] = b</a:t>
            </a:r>
            <a:r>
              <a:rPr lang="en-US" altLang="zh-CN" baseline="-25000" dirty="0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+ V[i-1,w- </a:t>
            </a:r>
            <a:r>
              <a:rPr lang="en-US" altLang="zh-CN" dirty="0" err="1"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]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		else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			V[</a:t>
            </a:r>
            <a:r>
              <a:rPr lang="en-US" altLang="zh-CN" dirty="0" err="1">
                <a:ea typeface="SimSun" panose="02010600030101010101" pitchFamily="2" charset="-122"/>
              </a:rPr>
              <a:t>i,w</a:t>
            </a:r>
            <a:r>
              <a:rPr lang="en-US" altLang="zh-CN" dirty="0">
                <a:ea typeface="SimSun" panose="02010600030101010101" pitchFamily="2" charset="-122"/>
              </a:rPr>
              <a:t>] = V[i-1,w]</a:t>
            </a:r>
          </a:p>
          <a:p>
            <a:pPr>
              <a:buFont typeface="Monotype Sorts" pitchFamily="80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	else V[</a:t>
            </a:r>
            <a:r>
              <a:rPr lang="en-US" altLang="zh-CN" dirty="0" err="1">
                <a:ea typeface="SimSun" panose="02010600030101010101" pitchFamily="2" charset="-122"/>
              </a:rPr>
              <a:t>i,w</a:t>
            </a:r>
            <a:r>
              <a:rPr lang="en-US" altLang="zh-CN" dirty="0">
                <a:ea typeface="SimSun" panose="02010600030101010101" pitchFamily="2" charset="-122"/>
              </a:rPr>
              <a:t>] = V[i-1,w]  </a:t>
            </a:r>
            <a:r>
              <a:rPr lang="en-US" altLang="zh-CN" dirty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baseline="-25000" dirty="0" err="1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dirty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6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121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55" name="Text Box 138"/>
          <p:cNvSpPr txBox="1">
            <a:spLocks noChangeArrowheads="1"/>
          </p:cNvSpPr>
          <p:nvPr/>
        </p:nvSpPr>
        <p:spPr bwMode="auto">
          <a:xfrm>
            <a:off x="3276600" y="47244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for w = 0 to W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	V[0,w] = 0</a:t>
            </a:r>
          </a:p>
        </p:txBody>
      </p:sp>
      <p:sp>
        <p:nvSpPr>
          <p:cNvPr id="23556" name="Line 151"/>
          <p:cNvSpPr>
            <a:spLocks noChangeShapeType="1"/>
          </p:cNvSpPr>
          <p:nvPr/>
        </p:nvSpPr>
        <p:spPr bwMode="auto">
          <a:xfrm>
            <a:off x="3048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57" name="Line 152"/>
          <p:cNvSpPr>
            <a:spLocks noChangeShapeType="1"/>
          </p:cNvSpPr>
          <p:nvPr/>
        </p:nvSpPr>
        <p:spPr bwMode="auto">
          <a:xfrm>
            <a:off x="3048000" y="2133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58" name="Line 160"/>
          <p:cNvSpPr>
            <a:spLocks noChangeShapeType="1"/>
          </p:cNvSpPr>
          <p:nvPr/>
        </p:nvSpPr>
        <p:spPr bwMode="auto">
          <a:xfrm>
            <a:off x="3810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59" name="Line 161"/>
          <p:cNvSpPr>
            <a:spLocks noChangeShapeType="1"/>
          </p:cNvSpPr>
          <p:nvPr/>
        </p:nvSpPr>
        <p:spPr bwMode="auto">
          <a:xfrm>
            <a:off x="4648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60" name="Line 162"/>
          <p:cNvSpPr>
            <a:spLocks noChangeShapeType="1"/>
          </p:cNvSpPr>
          <p:nvPr/>
        </p:nvSpPr>
        <p:spPr bwMode="auto">
          <a:xfrm>
            <a:off x="54864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61" name="Line 163"/>
          <p:cNvSpPr>
            <a:spLocks noChangeShapeType="1"/>
          </p:cNvSpPr>
          <p:nvPr/>
        </p:nvSpPr>
        <p:spPr bwMode="auto">
          <a:xfrm>
            <a:off x="63246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62" name="Line 164"/>
          <p:cNvSpPr>
            <a:spLocks noChangeShapeType="1"/>
          </p:cNvSpPr>
          <p:nvPr/>
        </p:nvSpPr>
        <p:spPr bwMode="auto">
          <a:xfrm>
            <a:off x="71628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0997" name="Text Box 165"/>
          <p:cNvSpPr txBox="1">
            <a:spLocks noChangeArrowheads="1"/>
          </p:cNvSpPr>
          <p:nvPr/>
        </p:nvSpPr>
        <p:spPr bwMode="auto">
          <a:xfrm>
            <a:off x="3276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0998" name="Text Box 166"/>
          <p:cNvSpPr txBox="1">
            <a:spLocks noChangeArrowheads="1"/>
          </p:cNvSpPr>
          <p:nvPr/>
        </p:nvSpPr>
        <p:spPr bwMode="auto">
          <a:xfrm>
            <a:off x="4038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0999" name="Text Box 167"/>
          <p:cNvSpPr txBox="1">
            <a:spLocks noChangeArrowheads="1"/>
          </p:cNvSpPr>
          <p:nvPr/>
        </p:nvSpPr>
        <p:spPr bwMode="auto">
          <a:xfrm>
            <a:off x="48768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1000" name="Text Box 168"/>
          <p:cNvSpPr txBox="1">
            <a:spLocks noChangeArrowheads="1"/>
          </p:cNvSpPr>
          <p:nvPr/>
        </p:nvSpPr>
        <p:spPr bwMode="auto">
          <a:xfrm>
            <a:off x="57150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1002" name="Text Box 170"/>
          <p:cNvSpPr txBox="1">
            <a:spLocks noChangeArrowheads="1"/>
          </p:cNvSpPr>
          <p:nvPr/>
        </p:nvSpPr>
        <p:spPr bwMode="auto">
          <a:xfrm>
            <a:off x="7391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1003" name="Text Box 171"/>
          <p:cNvSpPr txBox="1">
            <a:spLocks noChangeArrowheads="1"/>
          </p:cNvSpPr>
          <p:nvPr/>
        </p:nvSpPr>
        <p:spPr bwMode="auto">
          <a:xfrm>
            <a:off x="6553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3569" name="Line 192"/>
          <p:cNvSpPr>
            <a:spLocks noChangeShapeType="1"/>
          </p:cNvSpPr>
          <p:nvPr/>
        </p:nvSpPr>
        <p:spPr bwMode="auto">
          <a:xfrm>
            <a:off x="8001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70" name="Line 193"/>
          <p:cNvSpPr>
            <a:spLocks noChangeShapeType="1"/>
          </p:cNvSpPr>
          <p:nvPr/>
        </p:nvSpPr>
        <p:spPr bwMode="auto">
          <a:xfrm>
            <a:off x="3048000" y="2590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71" name="Line 194"/>
          <p:cNvSpPr>
            <a:spLocks noChangeShapeType="1"/>
          </p:cNvSpPr>
          <p:nvPr/>
        </p:nvSpPr>
        <p:spPr bwMode="auto">
          <a:xfrm>
            <a:off x="3048000" y="3048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72" name="Line 195"/>
          <p:cNvSpPr>
            <a:spLocks noChangeShapeType="1"/>
          </p:cNvSpPr>
          <p:nvPr/>
        </p:nvSpPr>
        <p:spPr bwMode="auto">
          <a:xfrm>
            <a:off x="30480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73" name="Line 196"/>
          <p:cNvSpPr>
            <a:spLocks noChangeShapeType="1"/>
          </p:cNvSpPr>
          <p:nvPr/>
        </p:nvSpPr>
        <p:spPr bwMode="auto">
          <a:xfrm>
            <a:off x="3048000" y="3962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74" name="Line 197"/>
          <p:cNvSpPr>
            <a:spLocks noChangeShapeType="1"/>
          </p:cNvSpPr>
          <p:nvPr/>
        </p:nvSpPr>
        <p:spPr bwMode="auto">
          <a:xfrm>
            <a:off x="3048000" y="4419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75" name="Text Box 200"/>
          <p:cNvSpPr txBox="1">
            <a:spLocks noChangeArrowheads="1"/>
          </p:cNvSpPr>
          <p:nvPr/>
        </p:nvSpPr>
        <p:spPr bwMode="auto">
          <a:xfrm>
            <a:off x="255905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3576" name="Text Box 201"/>
          <p:cNvSpPr txBox="1">
            <a:spLocks noChangeArrowheads="1"/>
          </p:cNvSpPr>
          <p:nvPr/>
        </p:nvSpPr>
        <p:spPr bwMode="auto">
          <a:xfrm>
            <a:off x="255905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23577" name="Text Box 202"/>
          <p:cNvSpPr txBox="1">
            <a:spLocks noChangeArrowheads="1"/>
          </p:cNvSpPr>
          <p:nvPr/>
        </p:nvSpPr>
        <p:spPr bwMode="auto">
          <a:xfrm>
            <a:off x="2559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23578" name="Text Box 203"/>
          <p:cNvSpPr txBox="1">
            <a:spLocks noChangeArrowheads="1"/>
          </p:cNvSpPr>
          <p:nvPr/>
        </p:nvSpPr>
        <p:spPr bwMode="auto">
          <a:xfrm>
            <a:off x="255905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3579" name="Text Box 204"/>
          <p:cNvSpPr txBox="1">
            <a:spLocks noChangeArrowheads="1"/>
          </p:cNvSpPr>
          <p:nvPr/>
        </p:nvSpPr>
        <p:spPr bwMode="auto">
          <a:xfrm>
            <a:off x="6553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3580" name="Text Box 205"/>
          <p:cNvSpPr txBox="1">
            <a:spLocks noChangeArrowheads="1"/>
          </p:cNvSpPr>
          <p:nvPr/>
        </p:nvSpPr>
        <p:spPr bwMode="auto">
          <a:xfrm>
            <a:off x="7391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3581" name="Text Box 206"/>
          <p:cNvSpPr txBox="1">
            <a:spLocks noChangeArrowheads="1"/>
          </p:cNvSpPr>
          <p:nvPr/>
        </p:nvSpPr>
        <p:spPr bwMode="auto">
          <a:xfrm>
            <a:off x="327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3582" name="Text Box 207"/>
          <p:cNvSpPr txBox="1">
            <a:spLocks noChangeArrowheads="1"/>
          </p:cNvSpPr>
          <p:nvPr/>
        </p:nvSpPr>
        <p:spPr bwMode="auto">
          <a:xfrm>
            <a:off x="4038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23583" name="Text Box 208"/>
          <p:cNvSpPr txBox="1">
            <a:spLocks noChangeArrowheads="1"/>
          </p:cNvSpPr>
          <p:nvPr/>
        </p:nvSpPr>
        <p:spPr bwMode="auto">
          <a:xfrm>
            <a:off x="4876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23584" name="Text Box 209"/>
          <p:cNvSpPr txBox="1">
            <a:spLocks noChangeArrowheads="1"/>
          </p:cNvSpPr>
          <p:nvPr/>
        </p:nvSpPr>
        <p:spPr bwMode="auto">
          <a:xfrm>
            <a:off x="5715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3585" name="Text Box 210"/>
          <p:cNvSpPr txBox="1">
            <a:spLocks noChangeArrowheads="1"/>
          </p:cNvSpPr>
          <p:nvPr/>
        </p:nvSpPr>
        <p:spPr bwMode="auto">
          <a:xfrm>
            <a:off x="25590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3586" name="Text Box 211"/>
          <p:cNvSpPr txBox="1">
            <a:spLocks noChangeArrowheads="1"/>
          </p:cNvSpPr>
          <p:nvPr/>
        </p:nvSpPr>
        <p:spPr bwMode="auto">
          <a:xfrm>
            <a:off x="2574925" y="167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i\W</a:t>
            </a:r>
          </a:p>
        </p:txBody>
      </p:sp>
      <p:sp>
        <p:nvSpPr>
          <p:cNvPr id="23587" name="Rectangle 2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279883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97" grpId="0" autoUpdateAnimBg="0"/>
      <p:bldP spid="120998" grpId="0" autoUpdateAnimBg="0"/>
      <p:bldP spid="120999" grpId="0" autoUpdateAnimBg="0"/>
      <p:bldP spid="121000" grpId="0" autoUpdateAnimBg="0"/>
      <p:bldP spid="121002" grpId="0" autoUpdateAnimBg="0"/>
      <p:bldP spid="12100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276600" y="47244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for i = 1 to n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	V[i,0] = 0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3276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327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3276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3276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grpSp>
        <p:nvGrpSpPr>
          <p:cNvPr id="24584" name="Group 72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24586" name="Line 41"/>
            <p:cNvSpPr>
              <a:spLocks noChangeShapeType="1"/>
            </p:cNvSpPr>
            <p:nvPr/>
          </p:nvSpPr>
          <p:spPr bwMode="auto">
            <a:xfrm>
              <a:off x="96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87" name="Line 42"/>
            <p:cNvSpPr>
              <a:spLocks noChangeShapeType="1"/>
            </p:cNvSpPr>
            <p:nvPr/>
          </p:nvSpPr>
          <p:spPr bwMode="auto">
            <a:xfrm>
              <a:off x="960" y="105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88" name="Line 43"/>
            <p:cNvSpPr>
              <a:spLocks noChangeShapeType="1"/>
            </p:cNvSpPr>
            <p:nvPr/>
          </p:nvSpPr>
          <p:spPr bwMode="auto">
            <a:xfrm>
              <a:off x="144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89" name="Line 44"/>
            <p:cNvSpPr>
              <a:spLocks noChangeShapeType="1"/>
            </p:cNvSpPr>
            <p:nvPr/>
          </p:nvSpPr>
          <p:spPr bwMode="auto">
            <a:xfrm>
              <a:off x="1968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0" name="Line 45"/>
            <p:cNvSpPr>
              <a:spLocks noChangeShapeType="1"/>
            </p:cNvSpPr>
            <p:nvPr/>
          </p:nvSpPr>
          <p:spPr bwMode="auto">
            <a:xfrm>
              <a:off x="2496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1" name="Line 46"/>
            <p:cNvSpPr>
              <a:spLocks noChangeShapeType="1"/>
            </p:cNvSpPr>
            <p:nvPr/>
          </p:nvSpPr>
          <p:spPr bwMode="auto">
            <a:xfrm>
              <a:off x="3024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2" name="Line 47"/>
            <p:cNvSpPr>
              <a:spLocks noChangeShapeType="1"/>
            </p:cNvSpPr>
            <p:nvPr/>
          </p:nvSpPr>
          <p:spPr bwMode="auto">
            <a:xfrm>
              <a:off x="3552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3" name="Text Box 48"/>
            <p:cNvSpPr txBox="1">
              <a:spLocks noChangeArrowheads="1"/>
            </p:cNvSpPr>
            <p:nvPr/>
          </p:nvSpPr>
          <p:spPr bwMode="auto">
            <a:xfrm>
              <a:off x="1104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4594" name="Text Box 49"/>
            <p:cNvSpPr txBox="1">
              <a:spLocks noChangeArrowheads="1"/>
            </p:cNvSpPr>
            <p:nvPr/>
          </p:nvSpPr>
          <p:spPr bwMode="auto">
            <a:xfrm>
              <a:off x="1584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4595" name="Text Box 50"/>
            <p:cNvSpPr txBox="1">
              <a:spLocks noChangeArrowheads="1"/>
            </p:cNvSpPr>
            <p:nvPr/>
          </p:nvSpPr>
          <p:spPr bwMode="auto">
            <a:xfrm>
              <a:off x="2112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4596" name="Text Box 51"/>
            <p:cNvSpPr txBox="1">
              <a:spLocks noChangeArrowheads="1"/>
            </p:cNvSpPr>
            <p:nvPr/>
          </p:nvSpPr>
          <p:spPr bwMode="auto">
            <a:xfrm>
              <a:off x="2640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4597" name="Text Box 52"/>
            <p:cNvSpPr txBox="1">
              <a:spLocks noChangeArrowheads="1"/>
            </p:cNvSpPr>
            <p:nvPr/>
          </p:nvSpPr>
          <p:spPr bwMode="auto">
            <a:xfrm>
              <a:off x="3696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4598" name="Text Box 53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4599" name="Line 54"/>
            <p:cNvSpPr>
              <a:spLocks noChangeShapeType="1"/>
            </p:cNvSpPr>
            <p:nvPr/>
          </p:nvSpPr>
          <p:spPr bwMode="auto">
            <a:xfrm>
              <a:off x="408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600" name="Line 55"/>
            <p:cNvSpPr>
              <a:spLocks noChangeShapeType="1"/>
            </p:cNvSpPr>
            <p:nvPr/>
          </p:nvSpPr>
          <p:spPr bwMode="auto">
            <a:xfrm>
              <a:off x="960" y="134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601" name="Line 56"/>
            <p:cNvSpPr>
              <a:spLocks noChangeShapeType="1"/>
            </p:cNvSpPr>
            <p:nvPr/>
          </p:nvSpPr>
          <p:spPr bwMode="auto">
            <a:xfrm>
              <a:off x="960" y="16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602" name="Line 57"/>
            <p:cNvSpPr>
              <a:spLocks noChangeShapeType="1"/>
            </p:cNvSpPr>
            <p:nvPr/>
          </p:nvSpPr>
          <p:spPr bwMode="auto">
            <a:xfrm>
              <a:off x="960" y="19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603" name="Line 58"/>
            <p:cNvSpPr>
              <a:spLocks noChangeShapeType="1"/>
            </p:cNvSpPr>
            <p:nvPr/>
          </p:nvSpPr>
          <p:spPr bwMode="auto">
            <a:xfrm>
              <a:off x="960" y="220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604" name="Line 59"/>
            <p:cNvSpPr>
              <a:spLocks noChangeShapeType="1"/>
            </p:cNvSpPr>
            <p:nvPr/>
          </p:nvSpPr>
          <p:spPr bwMode="auto">
            <a:xfrm>
              <a:off x="960" y="249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605" name="Text Box 60"/>
            <p:cNvSpPr txBox="1">
              <a:spLocks noChangeArrowheads="1"/>
            </p:cNvSpPr>
            <p:nvPr/>
          </p:nvSpPr>
          <p:spPr bwMode="auto">
            <a:xfrm>
              <a:off x="652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4606" name="Text Box 61"/>
            <p:cNvSpPr txBox="1">
              <a:spLocks noChangeArrowheads="1"/>
            </p:cNvSpPr>
            <p:nvPr/>
          </p:nvSpPr>
          <p:spPr bwMode="auto">
            <a:xfrm>
              <a:off x="652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4607" name="Text Box 62"/>
            <p:cNvSpPr txBox="1">
              <a:spLocks noChangeArrowheads="1"/>
            </p:cNvSpPr>
            <p:nvPr/>
          </p:nvSpPr>
          <p:spPr bwMode="auto">
            <a:xfrm>
              <a:off x="652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24608" name="Text Box 63"/>
            <p:cNvSpPr txBox="1">
              <a:spLocks noChangeArrowheads="1"/>
            </p:cNvSpPr>
            <p:nvPr/>
          </p:nvSpPr>
          <p:spPr bwMode="auto">
            <a:xfrm>
              <a:off x="652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24609" name="Text Box 64"/>
            <p:cNvSpPr txBox="1">
              <a:spLocks noChangeArrowheads="1"/>
            </p:cNvSpPr>
            <p:nvPr/>
          </p:nvSpPr>
          <p:spPr bwMode="auto">
            <a:xfrm>
              <a:off x="316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24610" name="Text Box 65"/>
            <p:cNvSpPr txBox="1">
              <a:spLocks noChangeArrowheads="1"/>
            </p:cNvSpPr>
            <p:nvPr/>
          </p:nvSpPr>
          <p:spPr bwMode="auto">
            <a:xfrm>
              <a:off x="3696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24611" name="Text Box 66"/>
            <p:cNvSpPr txBox="1">
              <a:spLocks noChangeArrowheads="1"/>
            </p:cNvSpPr>
            <p:nvPr/>
          </p:nvSpPr>
          <p:spPr bwMode="auto">
            <a:xfrm>
              <a:off x="11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4612" name="Text Box 67"/>
            <p:cNvSpPr txBox="1">
              <a:spLocks noChangeArrowheads="1"/>
            </p:cNvSpPr>
            <p:nvPr/>
          </p:nvSpPr>
          <p:spPr bwMode="auto">
            <a:xfrm>
              <a:off x="158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4613" name="Text Box 68"/>
            <p:cNvSpPr txBox="1">
              <a:spLocks noChangeArrowheads="1"/>
            </p:cNvSpPr>
            <p:nvPr/>
          </p:nvSpPr>
          <p:spPr bwMode="auto">
            <a:xfrm>
              <a:off x="211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24614" name="Text Box 69"/>
            <p:cNvSpPr txBox="1">
              <a:spLocks noChangeArrowheads="1"/>
            </p:cNvSpPr>
            <p:nvPr/>
          </p:nvSpPr>
          <p:spPr bwMode="auto">
            <a:xfrm>
              <a:off x="2640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24615" name="Text Box 70"/>
            <p:cNvSpPr txBox="1">
              <a:spLocks noChangeArrowheads="1"/>
            </p:cNvSpPr>
            <p:nvPr/>
          </p:nvSpPr>
          <p:spPr bwMode="auto">
            <a:xfrm>
              <a:off x="652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24616" name="Text Box 71"/>
            <p:cNvSpPr txBox="1">
              <a:spLocks noChangeArrowheads="1"/>
            </p:cNvSpPr>
            <p:nvPr/>
          </p:nvSpPr>
          <p:spPr bwMode="auto">
            <a:xfrm>
              <a:off x="662" y="7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i\W</a:t>
              </a:r>
            </a:p>
          </p:txBody>
        </p:sp>
      </p:grpSp>
      <p:sp>
        <p:nvSpPr>
          <p:cNvPr id="24585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10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2" grpId="0" autoUpdateAnimBg="0"/>
      <p:bldP spid="137253" grpId="0" autoUpdateAnimBg="0"/>
      <p:bldP spid="137254" grpId="0" autoUpdateAnimBg="0"/>
      <p:bldP spid="13725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V[i-1,w]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25604" name="Text Box 36"/>
          <p:cNvSpPr txBox="1">
            <a:spLocks noChangeArrowheads="1"/>
          </p:cNvSpPr>
          <p:nvPr/>
        </p:nvSpPr>
        <p:spPr bwMode="auto">
          <a:xfrm>
            <a:off x="3276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05" name="Text Box 38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1528" name="Text Box 40"/>
          <p:cNvSpPr txBox="1">
            <a:spLocks noChangeArrowheads="1"/>
          </p:cNvSpPr>
          <p:nvPr/>
        </p:nvSpPr>
        <p:spPr bwMode="auto">
          <a:xfrm>
            <a:off x="4038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07" name="Rectangle 41"/>
          <p:cNvSpPr>
            <a:spLocks noChangeArrowheads="1"/>
          </p:cNvSpPr>
          <p:nvPr/>
        </p:nvSpPr>
        <p:spPr bwMode="auto">
          <a:xfrm>
            <a:off x="8763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5608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=-1</a:t>
            </a:r>
          </a:p>
        </p:txBody>
      </p:sp>
      <p:sp>
        <p:nvSpPr>
          <p:cNvPr id="25609" name="Line 47"/>
          <p:cNvSpPr>
            <a:spLocks noChangeShapeType="1"/>
          </p:cNvSpPr>
          <p:nvPr/>
        </p:nvSpPr>
        <p:spPr bwMode="auto">
          <a:xfrm>
            <a:off x="3048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10" name="Line 48"/>
          <p:cNvSpPr>
            <a:spLocks noChangeShapeType="1"/>
          </p:cNvSpPr>
          <p:nvPr/>
        </p:nvSpPr>
        <p:spPr bwMode="auto">
          <a:xfrm>
            <a:off x="3048000" y="2133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11" name="Line 49"/>
          <p:cNvSpPr>
            <a:spLocks noChangeShapeType="1"/>
          </p:cNvSpPr>
          <p:nvPr/>
        </p:nvSpPr>
        <p:spPr bwMode="auto">
          <a:xfrm>
            <a:off x="3810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12" name="Line 50"/>
          <p:cNvSpPr>
            <a:spLocks noChangeShapeType="1"/>
          </p:cNvSpPr>
          <p:nvPr/>
        </p:nvSpPr>
        <p:spPr bwMode="auto">
          <a:xfrm>
            <a:off x="4648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13" name="Line 51"/>
          <p:cNvSpPr>
            <a:spLocks noChangeShapeType="1"/>
          </p:cNvSpPr>
          <p:nvPr/>
        </p:nvSpPr>
        <p:spPr bwMode="auto">
          <a:xfrm>
            <a:off x="54864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14" name="Line 52"/>
          <p:cNvSpPr>
            <a:spLocks noChangeShapeType="1"/>
          </p:cNvSpPr>
          <p:nvPr/>
        </p:nvSpPr>
        <p:spPr bwMode="auto">
          <a:xfrm>
            <a:off x="63246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15" name="Line 53"/>
          <p:cNvSpPr>
            <a:spLocks noChangeShapeType="1"/>
          </p:cNvSpPr>
          <p:nvPr/>
        </p:nvSpPr>
        <p:spPr bwMode="auto">
          <a:xfrm>
            <a:off x="71628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16" name="Text Box 54"/>
          <p:cNvSpPr txBox="1">
            <a:spLocks noChangeArrowheads="1"/>
          </p:cNvSpPr>
          <p:nvPr/>
        </p:nvSpPr>
        <p:spPr bwMode="auto">
          <a:xfrm>
            <a:off x="3276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17" name="Text Box 55"/>
          <p:cNvSpPr txBox="1">
            <a:spLocks noChangeArrowheads="1"/>
          </p:cNvSpPr>
          <p:nvPr/>
        </p:nvSpPr>
        <p:spPr bwMode="auto">
          <a:xfrm>
            <a:off x="4038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18" name="Text Box 56"/>
          <p:cNvSpPr txBox="1">
            <a:spLocks noChangeArrowheads="1"/>
          </p:cNvSpPr>
          <p:nvPr/>
        </p:nvSpPr>
        <p:spPr bwMode="auto">
          <a:xfrm>
            <a:off x="48768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19" name="Text Box 57"/>
          <p:cNvSpPr txBox="1">
            <a:spLocks noChangeArrowheads="1"/>
          </p:cNvSpPr>
          <p:nvPr/>
        </p:nvSpPr>
        <p:spPr bwMode="auto">
          <a:xfrm>
            <a:off x="57150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20" name="Text Box 58"/>
          <p:cNvSpPr txBox="1">
            <a:spLocks noChangeArrowheads="1"/>
          </p:cNvSpPr>
          <p:nvPr/>
        </p:nvSpPr>
        <p:spPr bwMode="auto">
          <a:xfrm>
            <a:off x="7391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21" name="Text Box 59"/>
          <p:cNvSpPr txBox="1">
            <a:spLocks noChangeArrowheads="1"/>
          </p:cNvSpPr>
          <p:nvPr/>
        </p:nvSpPr>
        <p:spPr bwMode="auto">
          <a:xfrm>
            <a:off x="6553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22" name="Line 71"/>
          <p:cNvSpPr>
            <a:spLocks noChangeShapeType="1"/>
          </p:cNvSpPr>
          <p:nvPr/>
        </p:nvSpPr>
        <p:spPr bwMode="auto">
          <a:xfrm>
            <a:off x="8001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23" name="Line 72"/>
          <p:cNvSpPr>
            <a:spLocks noChangeShapeType="1"/>
          </p:cNvSpPr>
          <p:nvPr/>
        </p:nvSpPr>
        <p:spPr bwMode="auto">
          <a:xfrm>
            <a:off x="3048000" y="2590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24" name="Line 73"/>
          <p:cNvSpPr>
            <a:spLocks noChangeShapeType="1"/>
          </p:cNvSpPr>
          <p:nvPr/>
        </p:nvSpPr>
        <p:spPr bwMode="auto">
          <a:xfrm>
            <a:off x="3048000" y="3048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25" name="Line 74"/>
          <p:cNvSpPr>
            <a:spLocks noChangeShapeType="1"/>
          </p:cNvSpPr>
          <p:nvPr/>
        </p:nvSpPr>
        <p:spPr bwMode="auto">
          <a:xfrm>
            <a:off x="30480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26" name="Line 75"/>
          <p:cNvSpPr>
            <a:spLocks noChangeShapeType="1"/>
          </p:cNvSpPr>
          <p:nvPr/>
        </p:nvSpPr>
        <p:spPr bwMode="auto">
          <a:xfrm>
            <a:off x="3048000" y="3962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27" name="Line 76"/>
          <p:cNvSpPr>
            <a:spLocks noChangeShapeType="1"/>
          </p:cNvSpPr>
          <p:nvPr/>
        </p:nvSpPr>
        <p:spPr bwMode="auto">
          <a:xfrm>
            <a:off x="3048000" y="4419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28" name="Text Box 79"/>
          <p:cNvSpPr txBox="1">
            <a:spLocks noChangeArrowheads="1"/>
          </p:cNvSpPr>
          <p:nvPr/>
        </p:nvSpPr>
        <p:spPr bwMode="auto">
          <a:xfrm>
            <a:off x="255905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29" name="Text Box 80"/>
          <p:cNvSpPr txBox="1">
            <a:spLocks noChangeArrowheads="1"/>
          </p:cNvSpPr>
          <p:nvPr/>
        </p:nvSpPr>
        <p:spPr bwMode="auto">
          <a:xfrm>
            <a:off x="255905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25630" name="Text Box 81"/>
          <p:cNvSpPr txBox="1">
            <a:spLocks noChangeArrowheads="1"/>
          </p:cNvSpPr>
          <p:nvPr/>
        </p:nvSpPr>
        <p:spPr bwMode="auto">
          <a:xfrm>
            <a:off x="2559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25631" name="Text Box 82"/>
          <p:cNvSpPr txBox="1">
            <a:spLocks noChangeArrowheads="1"/>
          </p:cNvSpPr>
          <p:nvPr/>
        </p:nvSpPr>
        <p:spPr bwMode="auto">
          <a:xfrm>
            <a:off x="255905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5632" name="Text Box 83"/>
          <p:cNvSpPr txBox="1">
            <a:spLocks noChangeArrowheads="1"/>
          </p:cNvSpPr>
          <p:nvPr/>
        </p:nvSpPr>
        <p:spPr bwMode="auto">
          <a:xfrm>
            <a:off x="6553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5633" name="Text Box 84"/>
          <p:cNvSpPr txBox="1">
            <a:spLocks noChangeArrowheads="1"/>
          </p:cNvSpPr>
          <p:nvPr/>
        </p:nvSpPr>
        <p:spPr bwMode="auto">
          <a:xfrm>
            <a:off x="7391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5634" name="Text Box 85"/>
          <p:cNvSpPr txBox="1">
            <a:spLocks noChangeArrowheads="1"/>
          </p:cNvSpPr>
          <p:nvPr/>
        </p:nvSpPr>
        <p:spPr bwMode="auto">
          <a:xfrm>
            <a:off x="327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35" name="Text Box 86"/>
          <p:cNvSpPr txBox="1">
            <a:spLocks noChangeArrowheads="1"/>
          </p:cNvSpPr>
          <p:nvPr/>
        </p:nvSpPr>
        <p:spPr bwMode="auto">
          <a:xfrm>
            <a:off x="4038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25636" name="Text Box 87"/>
          <p:cNvSpPr txBox="1">
            <a:spLocks noChangeArrowheads="1"/>
          </p:cNvSpPr>
          <p:nvPr/>
        </p:nvSpPr>
        <p:spPr bwMode="auto">
          <a:xfrm>
            <a:off x="4876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25637" name="Text Box 88"/>
          <p:cNvSpPr txBox="1">
            <a:spLocks noChangeArrowheads="1"/>
          </p:cNvSpPr>
          <p:nvPr/>
        </p:nvSpPr>
        <p:spPr bwMode="auto">
          <a:xfrm>
            <a:off x="5715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5638" name="Text Box 89"/>
          <p:cNvSpPr txBox="1">
            <a:spLocks noChangeArrowheads="1"/>
          </p:cNvSpPr>
          <p:nvPr/>
        </p:nvSpPr>
        <p:spPr bwMode="auto">
          <a:xfrm>
            <a:off x="25590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5639" name="Text Box 90"/>
          <p:cNvSpPr txBox="1">
            <a:spLocks noChangeArrowheads="1"/>
          </p:cNvSpPr>
          <p:nvPr/>
        </p:nvSpPr>
        <p:spPr bwMode="auto">
          <a:xfrm>
            <a:off x="2574925" y="167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i\W</a:t>
            </a:r>
          </a:p>
        </p:txBody>
      </p:sp>
      <p:sp>
        <p:nvSpPr>
          <p:cNvPr id="25640" name="Text Box 103"/>
          <p:cNvSpPr txBox="1">
            <a:spLocks noChangeArrowheads="1"/>
          </p:cNvSpPr>
          <p:nvPr/>
        </p:nvSpPr>
        <p:spPr bwMode="auto">
          <a:xfrm>
            <a:off x="327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41" name="Text Box 104"/>
          <p:cNvSpPr txBox="1">
            <a:spLocks noChangeArrowheads="1"/>
          </p:cNvSpPr>
          <p:nvPr/>
        </p:nvSpPr>
        <p:spPr bwMode="auto">
          <a:xfrm>
            <a:off x="3276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42" name="Text Box 105"/>
          <p:cNvSpPr txBox="1">
            <a:spLocks noChangeArrowheads="1"/>
          </p:cNvSpPr>
          <p:nvPr/>
        </p:nvSpPr>
        <p:spPr bwMode="auto">
          <a:xfrm>
            <a:off x="3276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91594" name="Line 106"/>
          <p:cNvSpPr>
            <a:spLocks noChangeShapeType="1"/>
          </p:cNvSpPr>
          <p:nvPr/>
        </p:nvSpPr>
        <p:spPr bwMode="auto">
          <a:xfrm>
            <a:off x="4038600" y="2438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44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ÖRNEK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95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2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2561</Words>
  <Application>Microsoft Office PowerPoint</Application>
  <PresentationFormat>Geniş ekran</PresentationFormat>
  <Paragraphs>1260</Paragraphs>
  <Slides>32</Slides>
  <Notes>24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42" baseType="lpstr">
      <vt:lpstr>SimSun</vt:lpstr>
      <vt:lpstr>Arial</vt:lpstr>
      <vt:lpstr>Calibri</vt:lpstr>
      <vt:lpstr>Century Gothic</vt:lpstr>
      <vt:lpstr>Monotype Sorts</vt:lpstr>
      <vt:lpstr>Symbol</vt:lpstr>
      <vt:lpstr>Times New Roman</vt:lpstr>
      <vt:lpstr>Wingdings 3</vt:lpstr>
      <vt:lpstr>İyon</vt:lpstr>
      <vt:lpstr>Equation</vt:lpstr>
      <vt:lpstr>0-1 Sırt Çantası Problemi</vt:lpstr>
      <vt:lpstr>PowerPoint Sunusu</vt:lpstr>
      <vt:lpstr>PowerPoint Sunusu</vt:lpstr>
      <vt:lpstr>Problem:Maksimum değere sahip nesneler toplamının çantaya yerleştirilmesi. </vt:lpstr>
      <vt:lpstr>Sırt Çantası Problemi</vt:lpstr>
      <vt:lpstr>0-1 Sırt Çantası Algoritması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Ekran Görüntüsü</vt:lpstr>
      <vt:lpstr>HAZIRLAYANLAR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0-1 Sırt Çantası Problemi</dc:title>
  <dc:creator>FARUK</dc:creator>
  <cp:lastModifiedBy>FARUK</cp:lastModifiedBy>
  <cp:revision>9</cp:revision>
  <dcterms:created xsi:type="dcterms:W3CDTF">2016-12-13T06:37:06Z</dcterms:created>
  <dcterms:modified xsi:type="dcterms:W3CDTF">2016-12-13T07:29:52Z</dcterms:modified>
</cp:coreProperties>
</file>