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6" r:id="rId3"/>
    <p:sldId id="277" r:id="rId4"/>
    <p:sldId id="278" r:id="rId5"/>
    <p:sldId id="279" r:id="rId6"/>
    <p:sldId id="280" r:id="rId7"/>
    <p:sldId id="281" r:id="rId8"/>
    <p:sldId id="282" r:id="rId9"/>
    <p:sldId id="275" r:id="rId10"/>
    <p:sldId id="283" r:id="rId11"/>
    <p:sldId id="260" r:id="rId12"/>
    <p:sldId id="272" r:id="rId13"/>
    <p:sldId id="273" r:id="rId14"/>
    <p:sldId id="274" r:id="rId15"/>
    <p:sldId id="271" r:id="rId16"/>
    <p:sldId id="270" r:id="rId17"/>
    <p:sldId id="284" r:id="rId18"/>
    <p:sldId id="285" r:id="rId19"/>
    <p:sldId id="286" r:id="rId20"/>
    <p:sldId id="257" r:id="rId21"/>
    <p:sldId id="287" r:id="rId22"/>
    <p:sldId id="259" r:id="rId23"/>
    <p:sldId id="269" r:id="rId24"/>
    <p:sldId id="263" r:id="rId25"/>
    <p:sldId id="26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snapToGrid="0">
      <p:cViewPr varScale="1">
        <p:scale>
          <a:sx n="70" d="100"/>
          <a:sy n="70" d="100"/>
        </p:scale>
        <p:origin x="6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smtClean="0"/>
              <a:t>Asıl başlık stili için tıklatın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352445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C64ABD2-BD81-4068-9F76-85868362384C}" type="datetimeFigureOut">
              <a:rPr lang="tr-TR" smtClean="0"/>
              <a:t>15.12.2016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2538911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2142713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smtClean="0"/>
              <a:t>Asıl başlık stili için tıklatın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smtClean="0"/>
              <a:t>Asıl metin stillerini düzenle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90759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3780891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29127157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smtClean="0"/>
              <a:t>Asıl başlık stili için tıklatın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853872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1110064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242004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175542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112268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0C64ABD2-BD81-4068-9F76-85868362384C}" type="datetimeFigureOut">
              <a:rPr lang="tr-TR" smtClean="0"/>
              <a:t>15.12.2016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109608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0C64ABD2-BD81-4068-9F76-85868362384C}" type="datetimeFigureOut">
              <a:rPr lang="tr-TR" smtClean="0"/>
              <a:t>15.12.2016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388785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7" name="Date Placeholder 2"/>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367711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903662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7" name="Date Placeholder 4"/>
          <p:cNvSpPr>
            <a:spLocks noGrp="1"/>
          </p:cNvSpPr>
          <p:nvPr>
            <p:ph type="dt" sz="half" idx="10"/>
          </p:nvPr>
        </p:nvSpPr>
        <p:spPr/>
        <p:txBody>
          <a:bodyPr/>
          <a:lstStyle/>
          <a:p>
            <a:fld id="{0C64ABD2-BD81-4068-9F76-85868362384C}" type="datetimeFigureOut">
              <a:rPr lang="tr-TR" smtClean="0"/>
              <a:t>15.12.2016</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396345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C64ABD2-BD81-4068-9F76-85868362384C}" type="datetimeFigureOut">
              <a:rPr lang="tr-TR" smtClean="0"/>
              <a:t>15.12.2016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988E93B-CDD9-4B98-967E-6D4E4E7C7A6B}" type="slidenum">
              <a:rPr lang="tr-TR" smtClean="0"/>
              <a:t>‹#›</a:t>
            </a:fld>
            <a:endParaRPr lang="tr-TR"/>
          </a:p>
        </p:txBody>
      </p:sp>
    </p:spTree>
    <p:extLst>
      <p:ext uri="{BB962C8B-B14F-4D97-AF65-F5344CB8AC3E}">
        <p14:creationId xmlns:p14="http://schemas.microsoft.com/office/powerpoint/2010/main" val="367571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64ABD2-BD81-4068-9F76-85868362384C}" type="datetimeFigureOut">
              <a:rPr lang="tr-TR" smtClean="0"/>
              <a:t>15.12.2016</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988E93B-CDD9-4B98-967E-6D4E4E7C7A6B}" type="slidenum">
              <a:rPr lang="tr-TR" smtClean="0"/>
              <a:t>‹#›</a:t>
            </a:fld>
            <a:endParaRPr lang="tr-TR"/>
          </a:p>
        </p:txBody>
      </p:sp>
    </p:spTree>
    <p:extLst>
      <p:ext uri="{BB962C8B-B14F-4D97-AF65-F5344CB8AC3E}">
        <p14:creationId xmlns:p14="http://schemas.microsoft.com/office/powerpoint/2010/main" val="29800635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ilactr.com/" TargetMode="External"/><Relationship Id="rId7" Type="http://schemas.openxmlformats.org/officeDocument/2006/relationships/hyperlink" Target="http://www.istanbultip.istanbul.edu.tr/" TargetMode="External"/><Relationship Id="rId2" Type="http://schemas.openxmlformats.org/officeDocument/2006/relationships/hyperlink" Target="http://www.ila&#231;rehberi.com/" TargetMode="External"/><Relationship Id="rId1" Type="http://schemas.openxmlformats.org/officeDocument/2006/relationships/slideLayout" Target="../slideLayouts/slideLayout2.xml"/><Relationship Id="rId6" Type="http://schemas.openxmlformats.org/officeDocument/2006/relationships/hyperlink" Target="http://www.wikipedia.com/" TargetMode="External"/><Relationship Id="rId5" Type="http://schemas.openxmlformats.org/officeDocument/2006/relationships/hyperlink" Target="http://www.drugs.com/" TargetMode="External"/><Relationship Id="rId4" Type="http://schemas.openxmlformats.org/officeDocument/2006/relationships/hyperlink" Target="http://www.ilacprospektusu.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54955" y="249382"/>
            <a:ext cx="9125118" cy="3934691"/>
          </a:xfrm>
        </p:spPr>
        <p:txBody>
          <a:bodyPr/>
          <a:lstStyle/>
          <a:p>
            <a:r>
              <a:rPr lang="en-US" sz="5600" dirty="0" smtClean="0"/>
              <a:t>İLAÇLARIN BİRLİKTE KULLANIMI İLE İLGİLİ KARAR DESTEK SİSTEMİ</a:t>
            </a:r>
            <a:endParaRPr lang="tr-TR" sz="5600" dirty="0"/>
          </a:p>
        </p:txBody>
      </p:sp>
      <p:sp>
        <p:nvSpPr>
          <p:cNvPr id="3" name="Alt Başlık 2"/>
          <p:cNvSpPr>
            <a:spLocks noGrp="1"/>
          </p:cNvSpPr>
          <p:nvPr>
            <p:ph type="subTitle" idx="1"/>
          </p:nvPr>
        </p:nvSpPr>
        <p:spPr/>
        <p:txBody>
          <a:bodyPr/>
          <a:lstStyle/>
          <a:p>
            <a:r>
              <a:rPr lang="en-US" dirty="0" err="1" smtClean="0"/>
              <a:t>Samet</a:t>
            </a:r>
            <a:r>
              <a:rPr lang="en-US" dirty="0" smtClean="0"/>
              <a:t> </a:t>
            </a:r>
            <a:r>
              <a:rPr lang="en-US" dirty="0" err="1" smtClean="0"/>
              <a:t>topakkaya</a:t>
            </a:r>
            <a:endParaRPr lang="en-US" dirty="0" smtClean="0"/>
          </a:p>
          <a:p>
            <a:r>
              <a:rPr lang="en-US" dirty="0" err="1" smtClean="0"/>
              <a:t>Faruk</a:t>
            </a:r>
            <a:r>
              <a:rPr lang="en-US" dirty="0" smtClean="0"/>
              <a:t> </a:t>
            </a:r>
            <a:r>
              <a:rPr lang="en-US" dirty="0" err="1" smtClean="0"/>
              <a:t>albayrak</a:t>
            </a:r>
            <a:endParaRPr lang="en-US" dirty="0" smtClean="0"/>
          </a:p>
        </p:txBody>
      </p:sp>
    </p:spTree>
    <p:extLst>
      <p:ext uri="{BB962C8B-B14F-4D97-AF65-F5344CB8AC3E}">
        <p14:creationId xmlns:p14="http://schemas.microsoft.com/office/powerpoint/2010/main" val="4094784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Akıllı İlaç Kullanımı</a:t>
            </a:r>
            <a:endParaRPr lang="tr-TR" dirty="0"/>
          </a:p>
        </p:txBody>
      </p:sp>
      <p:sp>
        <p:nvSpPr>
          <p:cNvPr id="3" name="İçerik Yer Tutucusu 2"/>
          <p:cNvSpPr>
            <a:spLocks noGrp="1"/>
          </p:cNvSpPr>
          <p:nvPr>
            <p:ph idx="1"/>
          </p:nvPr>
        </p:nvSpPr>
        <p:spPr/>
        <p:txBody>
          <a:bodyPr>
            <a:normAutofit fontScale="92500" lnSpcReduction="20000"/>
          </a:bodyPr>
          <a:lstStyle/>
          <a:p>
            <a:r>
              <a:rPr lang="tr-TR" dirty="0"/>
              <a:t>Akılcı İlaç Kullanımı,  öncelikli olarak halkın sağlığını ve toplumun çıkarını gözetir.</a:t>
            </a:r>
          </a:p>
          <a:p>
            <a:r>
              <a:rPr lang="tr-TR" dirty="0"/>
              <a:t>Tüm dünyada yanlış şekilde, gereksiz yere, etkisiz ve yüksek maliyetli ilaç kullanımı gibi nedenlerle ilişkili olarak çok çeşitli sorunlar yaşanmaktadır. Tespit edilen bu sorunlar arasında, temel ilaç listelerine veya güncel rehberlere uygun olmayan ilaçların reçetelere yazılması; özel hasta gruplarına uygunsuz ilaç yazılması/kullanılması; gereksiz yere pahalı ilaçların yazılması/kullanılması, gereksiz yere antibiyotik yazılması/kullanılması ya da gereksiz yere enjeksiyon preparatı yazılması/kullanılması;  hekimlerin tedavileri konusunda hastalarına yeterli bilgileri vermemesi; yazılan reçetelerin gereken tüm doğru bilgileri içermesine özen gösterilmemesi; eczacıların reçete karşılama, ilaç verme ve hastayı bilgilendirme konusunda yeterli davranış sergilemesi; sağlık personelinin ilaç uygulama hatası yapması;  yanlış ilaç kullanımını kolaylaştıran ilaç üretimi ve dağıtımı kaynaklı çeşitli altyapı sorunlarının bulunması AİK gerekliliğini ortaya çıkarmıştır.</a:t>
            </a:r>
          </a:p>
          <a:p>
            <a:endParaRPr lang="tr-TR" dirty="0"/>
          </a:p>
        </p:txBody>
      </p:sp>
    </p:spTree>
    <p:extLst>
      <p:ext uri="{BB962C8B-B14F-4D97-AF65-F5344CB8AC3E}">
        <p14:creationId xmlns:p14="http://schemas.microsoft.com/office/powerpoint/2010/main" val="3317042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İlaçların Etkileşimi</a:t>
            </a:r>
            <a:endParaRPr lang="tr-TR" dirty="0"/>
          </a:p>
        </p:txBody>
      </p:sp>
      <p:sp>
        <p:nvSpPr>
          <p:cNvPr id="3" name="İçerik Yer Tutucusu 2"/>
          <p:cNvSpPr>
            <a:spLocks noGrp="1"/>
          </p:cNvSpPr>
          <p:nvPr>
            <p:ph idx="1"/>
          </p:nvPr>
        </p:nvSpPr>
        <p:spPr/>
        <p:txBody>
          <a:bodyPr/>
          <a:lstStyle/>
          <a:p>
            <a:r>
              <a:rPr lang="tr-TR" dirty="0"/>
              <a:t>Bir hastanın tedavisinde hemen her zaman birden fazla ilaç kullanılır. Bu durumda aynı anda kullanılan iki ilaç arasında bir etkileşme söz konusudur. İlaç etkileşimlerinin çoğunluğu önemsiz olmakla beraber önemli bir bölümü etkili tedaviye engel olur, Bazı durumlar öldürücü olabileceği için tedavinin güvenliği bozulur. İlaç etkileşimleri mide-bağırsak sisteminden emilim, plazma proteinine bağlanma, </a:t>
            </a:r>
            <a:r>
              <a:rPr lang="tr-TR" dirty="0" err="1"/>
              <a:t>biyotransformasyonun</a:t>
            </a:r>
            <a:r>
              <a:rPr lang="tr-TR" dirty="0"/>
              <a:t> artması ya da azalması gibi etkilerle beraber ilaçların cevabını artıran </a:t>
            </a:r>
            <a:r>
              <a:rPr lang="tr-TR" dirty="0" err="1"/>
              <a:t>sinerjik</a:t>
            </a:r>
            <a:r>
              <a:rPr lang="tr-TR" dirty="0"/>
              <a:t> ve </a:t>
            </a:r>
            <a:r>
              <a:rPr lang="tr-TR" dirty="0" err="1"/>
              <a:t>aditif</a:t>
            </a:r>
            <a:r>
              <a:rPr lang="tr-TR" dirty="0"/>
              <a:t> etkiler de yapar. İlaçlar bazen de birbirlerinin etkilerini </a:t>
            </a:r>
            <a:r>
              <a:rPr lang="tr-TR" dirty="0" err="1"/>
              <a:t>antagonize</a:t>
            </a:r>
            <a:r>
              <a:rPr lang="tr-TR" dirty="0"/>
              <a:t> eder. İlaçlar  arada kullanıldıklarında birbirlerinin kullanılmasını sağlayan enzimleri </a:t>
            </a:r>
            <a:r>
              <a:rPr lang="tr-TR" dirty="0" err="1"/>
              <a:t>inhibe</a:t>
            </a:r>
            <a:r>
              <a:rPr lang="tr-TR" dirty="0"/>
              <a:t> </a:t>
            </a:r>
            <a:r>
              <a:rPr lang="tr-TR" dirty="0" err="1"/>
              <a:t>edebilirler.Bu</a:t>
            </a:r>
            <a:r>
              <a:rPr lang="tr-TR" dirty="0"/>
              <a:t> da </a:t>
            </a:r>
            <a:r>
              <a:rPr lang="tr-TR" dirty="0" err="1"/>
              <a:t>entoksikasyona</a:t>
            </a:r>
            <a:r>
              <a:rPr lang="tr-TR" dirty="0"/>
              <a:t> neden olabilir.</a:t>
            </a:r>
            <a:endParaRPr lang="tr-TR" dirty="0"/>
          </a:p>
        </p:txBody>
      </p:sp>
    </p:spTree>
    <p:extLst>
      <p:ext uri="{BB962C8B-B14F-4D97-AF65-F5344CB8AC3E}">
        <p14:creationId xmlns:p14="http://schemas.microsoft.com/office/powerpoint/2010/main" val="42892403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Sumasyon</a:t>
            </a:r>
            <a:r>
              <a:rPr lang="tr-TR" dirty="0"/>
              <a:t>(</a:t>
            </a:r>
            <a:r>
              <a:rPr lang="tr-TR" dirty="0" err="1"/>
              <a:t>Aditif</a:t>
            </a:r>
            <a:r>
              <a:rPr lang="tr-TR" dirty="0"/>
              <a:t> etkileşme)</a:t>
            </a:r>
            <a:endParaRPr lang="tr-TR" dirty="0"/>
          </a:p>
        </p:txBody>
      </p:sp>
      <p:sp>
        <p:nvSpPr>
          <p:cNvPr id="3" name="İçerik Yer Tutucusu 2"/>
          <p:cNvSpPr>
            <a:spLocks noGrp="1"/>
          </p:cNvSpPr>
          <p:nvPr>
            <p:ph idx="1"/>
          </p:nvPr>
        </p:nvSpPr>
        <p:spPr/>
        <p:txBody>
          <a:bodyPr/>
          <a:lstStyle/>
          <a:p>
            <a:r>
              <a:rPr lang="tr-TR" b="1" dirty="0" err="1"/>
              <a:t>Aditif</a:t>
            </a:r>
            <a:r>
              <a:rPr lang="tr-TR" b="1" dirty="0"/>
              <a:t> </a:t>
            </a:r>
            <a:r>
              <a:rPr lang="tr-TR" dirty="0"/>
              <a:t>toplam etki demektir. Yani aynı reseptörü etkileyen iki ilaç birlikte verildiğinde ortaya çıkan etki, bu iki ilacın ayrı ayrı verilmeleri durumunda ortaya çıkan etkilerin toplamına eşittir.</a:t>
            </a:r>
          </a:p>
          <a:p>
            <a:pPr marL="0" indent="0">
              <a:buNone/>
            </a:pPr>
            <a:endParaRPr lang="tr-TR" dirty="0"/>
          </a:p>
          <a:p>
            <a:r>
              <a:rPr lang="tr-TR" dirty="0" err="1"/>
              <a:t>Aditiv</a:t>
            </a:r>
            <a:r>
              <a:rPr lang="tr-TR" dirty="0"/>
              <a:t> </a:t>
            </a:r>
            <a:r>
              <a:rPr lang="tr-TR" dirty="0" err="1"/>
              <a:t>sinerjizmde</a:t>
            </a:r>
            <a:r>
              <a:rPr lang="tr-TR" dirty="0"/>
              <a:t> doz yarı yarıya kullanılır. Böylece yüksek dozdan kaçınılmış olur. </a:t>
            </a:r>
            <a:r>
              <a:rPr lang="tr-TR" dirty="0" err="1"/>
              <a:t>Orrıeğin</a:t>
            </a:r>
            <a:r>
              <a:rPr lang="tr-TR" dirty="0"/>
              <a:t>, eter, </a:t>
            </a:r>
            <a:r>
              <a:rPr lang="tr-TR" dirty="0" err="1"/>
              <a:t>paraldehit</a:t>
            </a:r>
            <a:r>
              <a:rPr lang="tr-TR" dirty="0"/>
              <a:t>, alkol, </a:t>
            </a:r>
            <a:r>
              <a:rPr lang="tr-TR" dirty="0" err="1"/>
              <a:t>barbitürat</a:t>
            </a:r>
            <a:r>
              <a:rPr lang="tr-TR" dirty="0"/>
              <a:t> arasında </a:t>
            </a:r>
            <a:r>
              <a:rPr lang="tr-TR" dirty="0" err="1"/>
              <a:t>aditiv</a:t>
            </a:r>
            <a:r>
              <a:rPr lang="tr-TR" dirty="0"/>
              <a:t> </a:t>
            </a:r>
            <a:r>
              <a:rPr lang="tr-TR" dirty="0" err="1"/>
              <a:t>sinerjizm</a:t>
            </a:r>
            <a:r>
              <a:rPr lang="tr-TR" dirty="0"/>
              <a:t> vardır. </a:t>
            </a:r>
            <a:r>
              <a:rPr lang="tr-TR" dirty="0" err="1"/>
              <a:t>Aditiv</a:t>
            </a:r>
            <a:r>
              <a:rPr lang="tr-TR" dirty="0"/>
              <a:t> </a:t>
            </a:r>
            <a:r>
              <a:rPr lang="tr-TR" dirty="0" err="1"/>
              <a:t>sinerjizm</a:t>
            </a:r>
            <a:r>
              <a:rPr lang="tr-TR" dirty="0"/>
              <a:t> benzer ve etki yerleri aynı olan ilaçlar tarafından oluşturulur. </a:t>
            </a:r>
            <a:r>
              <a:rPr lang="tr-TR" dirty="0" err="1"/>
              <a:t>Aditif</a:t>
            </a:r>
            <a:r>
              <a:rPr lang="tr-TR" dirty="0"/>
              <a:t> etkileşme sonucunda bazı </a:t>
            </a:r>
            <a:r>
              <a:rPr lang="tr-TR" dirty="0" err="1"/>
              <a:t>toksik</a:t>
            </a:r>
            <a:r>
              <a:rPr lang="tr-TR" dirty="0"/>
              <a:t> etkiler artar.</a:t>
            </a:r>
          </a:p>
          <a:p>
            <a:endParaRPr lang="tr-TR" dirty="0"/>
          </a:p>
        </p:txBody>
      </p:sp>
    </p:spTree>
    <p:extLst>
      <p:ext uri="{BB962C8B-B14F-4D97-AF65-F5344CB8AC3E}">
        <p14:creationId xmlns:p14="http://schemas.microsoft.com/office/powerpoint/2010/main" val="1490833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Potansiyalizasyon</a:t>
            </a:r>
            <a:r>
              <a:rPr lang="tr-TR" b="1" dirty="0"/>
              <a:t> </a:t>
            </a:r>
            <a:r>
              <a:rPr lang="tr-TR" b="1" dirty="0" err="1"/>
              <a:t>Sinerjizmi</a:t>
            </a:r>
            <a:endParaRPr lang="tr-TR" dirty="0"/>
          </a:p>
        </p:txBody>
      </p:sp>
      <p:sp>
        <p:nvSpPr>
          <p:cNvPr id="3" name="İçerik Yer Tutucusu 2"/>
          <p:cNvSpPr>
            <a:spLocks noGrp="1"/>
          </p:cNvSpPr>
          <p:nvPr>
            <p:ph idx="1"/>
          </p:nvPr>
        </p:nvSpPr>
        <p:spPr/>
        <p:txBody>
          <a:bodyPr/>
          <a:lstStyle/>
          <a:p>
            <a:r>
              <a:rPr lang="tr-TR" dirty="0"/>
              <a:t>Aynı anda verilen iki ilacın oluşturdukları etki, her birinin ayrı ayrı oluşturacakları toplam etkiden çok daha büyüktür. Bu tür </a:t>
            </a:r>
            <a:r>
              <a:rPr lang="tr-TR" dirty="0" err="1"/>
              <a:t>sinerjizmada</a:t>
            </a:r>
            <a:r>
              <a:rPr lang="tr-TR" dirty="0"/>
              <a:t> </a:t>
            </a:r>
            <a:r>
              <a:rPr lang="tr-TR" dirty="0" err="1"/>
              <a:t>sumasyondan</a:t>
            </a:r>
            <a:r>
              <a:rPr lang="tr-TR" dirty="0"/>
              <a:t> farklı olarak ilaçların ikisinin de etkin olması gerekmez. </a:t>
            </a:r>
            <a:r>
              <a:rPr lang="tr-TR" dirty="0" err="1"/>
              <a:t>Potansiyalizasyon</a:t>
            </a:r>
            <a:r>
              <a:rPr lang="tr-TR" dirty="0"/>
              <a:t> </a:t>
            </a:r>
            <a:r>
              <a:rPr lang="tr-TR" dirty="0" err="1"/>
              <a:t>sinerjizminde</a:t>
            </a:r>
            <a:r>
              <a:rPr lang="tr-TR" dirty="0"/>
              <a:t> ilaçlar benzer değildir ve etki yerleri de bir değildir. Örneğin, </a:t>
            </a:r>
            <a:r>
              <a:rPr lang="tr-TR" dirty="0" err="1"/>
              <a:t>noradrenalin</a:t>
            </a:r>
            <a:r>
              <a:rPr lang="tr-TR" dirty="0"/>
              <a:t> damar üzerine etkili bir ilaçtır. Kokain üzerine etkili değildir, fakat ikisi birlikte kullanıldığında etki çok fazla olacaktır. Bu gibi durumlarda doz azaltılır ve </a:t>
            </a:r>
            <a:r>
              <a:rPr lang="tr-TR" dirty="0" err="1"/>
              <a:t>toksik</a:t>
            </a:r>
            <a:r>
              <a:rPr lang="tr-TR" dirty="0"/>
              <a:t> etkiden sakınılmış olunur. Ayrıca hızla ortaya çıkan ve devamlı bir etki elde edilir.(*)</a:t>
            </a:r>
            <a:endParaRPr lang="tr-TR" dirty="0"/>
          </a:p>
        </p:txBody>
      </p:sp>
    </p:spTree>
    <p:extLst>
      <p:ext uri="{BB962C8B-B14F-4D97-AF65-F5344CB8AC3E}">
        <p14:creationId xmlns:p14="http://schemas.microsoft.com/office/powerpoint/2010/main" val="1744445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Ters Yönde Etkileşme (antagonizma)</a:t>
            </a:r>
            <a:endParaRPr lang="tr-TR" dirty="0"/>
          </a:p>
        </p:txBody>
      </p:sp>
      <p:sp>
        <p:nvSpPr>
          <p:cNvPr id="3" name="İçerik Yer Tutucusu 2"/>
          <p:cNvSpPr>
            <a:spLocks noGrp="1"/>
          </p:cNvSpPr>
          <p:nvPr>
            <p:ph idx="1"/>
          </p:nvPr>
        </p:nvSpPr>
        <p:spPr/>
        <p:txBody>
          <a:bodyPr>
            <a:normAutofit fontScale="92500" lnSpcReduction="10000"/>
          </a:bodyPr>
          <a:lstStyle/>
          <a:p>
            <a:pPr marL="0" indent="0">
              <a:buNone/>
            </a:pPr>
            <a:r>
              <a:rPr lang="tr-TR" dirty="0"/>
              <a:t>İki ilaç bir arada verildiği zaman, biri diğerinin etkisini ya azaltıyor tamamen ortadan kaldırıyorsa bu iki ilaç arasında antagonizma var Antagonizmanın oluşmasında etkili olan durumlar şunlardır: Aynı alınan iki ilacın birbirinin emilmesini azaltması, iki ilacın birbirinin atıl artırması, iki ilacın birbirinin enzim aktivitesini artırarak </a:t>
            </a:r>
            <a:r>
              <a:rPr lang="tr-TR" dirty="0" err="1"/>
              <a:t>metabolik</a:t>
            </a:r>
            <a:r>
              <a:rPr lang="tr-TR" dirty="0"/>
              <a:t> parçalanmayı hızlandırmasıdır</a:t>
            </a:r>
            <a:r>
              <a:rPr lang="tr-TR" dirty="0" smtClean="0"/>
              <a:t>.</a:t>
            </a:r>
            <a:r>
              <a:rPr lang="tr-TR" dirty="0"/>
              <a:t/>
            </a:r>
            <a:br>
              <a:rPr lang="tr-TR" dirty="0"/>
            </a:br>
            <a:endParaRPr lang="tr-TR" dirty="0"/>
          </a:p>
          <a:p>
            <a:pPr marL="0" indent="0">
              <a:buNone/>
            </a:pPr>
            <a:r>
              <a:rPr lang="tr-TR" b="1" dirty="0"/>
              <a:t>Fizyolojik antagonizma</a:t>
            </a:r>
            <a:r>
              <a:rPr lang="tr-TR" dirty="0"/>
              <a:t>, ilaçlar farklı reseptör (Hücrede yabancı surlarla birleşme gücü taşıyan atom grubu) sistemi ve farklı mekanizmalarla birbirinin etkisini yok ederler. Örneğin, </a:t>
            </a:r>
            <a:r>
              <a:rPr lang="tr-TR" dirty="0" err="1"/>
              <a:t>barbitürat</a:t>
            </a:r>
            <a:r>
              <a:rPr lang="tr-TR" dirty="0"/>
              <a:t> ve alkol kafein uyarıcı etkisi ile beyindeki depresyonu ortadan kaldırır</a:t>
            </a:r>
            <a:r>
              <a:rPr lang="tr-TR" dirty="0" smtClean="0"/>
              <a:t>.</a:t>
            </a:r>
            <a:r>
              <a:rPr lang="tr-TR" dirty="0"/>
              <a:t/>
            </a:r>
            <a:br>
              <a:rPr lang="tr-TR" dirty="0"/>
            </a:br>
            <a:endParaRPr lang="tr-TR" dirty="0" smtClean="0"/>
          </a:p>
          <a:p>
            <a:pPr marL="0" indent="0">
              <a:buNone/>
            </a:pPr>
            <a:r>
              <a:rPr lang="tr-TR" dirty="0" smtClean="0"/>
              <a:t>Kimyasal </a:t>
            </a:r>
            <a:r>
              <a:rPr lang="tr-TR" dirty="0"/>
              <a:t>antagonizma, ilaçlardan biri diğer ilaçla kimyasal olarak birleşir ve aynı etkiyi yapamaz. Bu tür amaçla kullanılanlarına antidot Örneğin </a:t>
            </a:r>
            <a:r>
              <a:rPr lang="tr-TR" dirty="0" err="1"/>
              <a:t>dimerkaprol</a:t>
            </a:r>
            <a:r>
              <a:rPr lang="tr-TR" dirty="0"/>
              <a:t> ağır metal zehirlenmelerinde antagonist etki yapar. </a:t>
            </a:r>
          </a:p>
          <a:p>
            <a:endParaRPr lang="tr-TR" dirty="0"/>
          </a:p>
        </p:txBody>
      </p:sp>
    </p:spTree>
    <p:extLst>
      <p:ext uri="{BB962C8B-B14F-4D97-AF65-F5344CB8AC3E}">
        <p14:creationId xmlns:p14="http://schemas.microsoft.com/office/powerpoint/2010/main" val="982425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Aynı Yönde Etkileşme (</a:t>
            </a:r>
            <a:r>
              <a:rPr lang="tr-TR" b="1" dirty="0" err="1"/>
              <a:t>sinerjizma</a:t>
            </a:r>
            <a:r>
              <a:rPr lang="tr-TR" b="1" dirty="0"/>
              <a:t>)</a:t>
            </a:r>
            <a:endParaRPr lang="tr-TR" dirty="0"/>
          </a:p>
        </p:txBody>
      </p:sp>
      <p:sp>
        <p:nvSpPr>
          <p:cNvPr id="3" name="İçerik Yer Tutucusu 2"/>
          <p:cNvSpPr>
            <a:spLocks noGrp="1"/>
          </p:cNvSpPr>
          <p:nvPr>
            <p:ph idx="1"/>
          </p:nvPr>
        </p:nvSpPr>
        <p:spPr>
          <a:xfrm>
            <a:off x="875201" y="2275417"/>
            <a:ext cx="8946541" cy="4195481"/>
          </a:xfrm>
        </p:spPr>
        <p:txBody>
          <a:bodyPr/>
          <a:lstStyle/>
          <a:p>
            <a:r>
              <a:rPr lang="tr-TR" dirty="0" err="1"/>
              <a:t>Sinerjizma</a:t>
            </a:r>
            <a:r>
              <a:rPr lang="tr-TR" dirty="0"/>
              <a:t> ilaçların aynı yönde etkileşmesidir. Yani bir ilacın, birlikte verildiği başka bir ilacın etkisini artırmasına "</a:t>
            </a:r>
            <a:r>
              <a:rPr lang="tr-TR" dirty="0" err="1"/>
              <a:t>Sinerjizma</a:t>
            </a:r>
            <a:r>
              <a:rPr lang="tr-TR" dirty="0"/>
              <a:t>" denir. Bu tür </a:t>
            </a:r>
            <a:r>
              <a:rPr lang="tr-TR" dirty="0" err="1"/>
              <a:t>et¬kiye</a:t>
            </a:r>
            <a:r>
              <a:rPr lang="tr-TR" dirty="0"/>
              <a:t> sahip olan ilaçlara </a:t>
            </a:r>
            <a:r>
              <a:rPr lang="tr-TR" b="1" dirty="0" err="1"/>
              <a:t>sinerjetik</a:t>
            </a:r>
            <a:r>
              <a:rPr lang="tr-TR" b="1" dirty="0"/>
              <a:t> ilaçlar </a:t>
            </a:r>
            <a:r>
              <a:rPr lang="tr-TR" dirty="0"/>
              <a:t>denir. Ortaya çıkan etkiye ise </a:t>
            </a:r>
            <a:r>
              <a:rPr lang="tr-TR" dirty="0" err="1"/>
              <a:t>sinerjik</a:t>
            </a:r>
            <a:r>
              <a:rPr lang="tr-TR" dirty="0"/>
              <a:t> etki denir. </a:t>
            </a:r>
            <a:r>
              <a:rPr lang="tr-TR" dirty="0" err="1"/>
              <a:t>Sinerjizma</a:t>
            </a:r>
            <a:r>
              <a:rPr lang="tr-TR" dirty="0"/>
              <a:t>, </a:t>
            </a:r>
            <a:r>
              <a:rPr lang="tr-TR" dirty="0" err="1"/>
              <a:t>aditif</a:t>
            </a:r>
            <a:r>
              <a:rPr lang="tr-TR" dirty="0"/>
              <a:t> ve </a:t>
            </a:r>
            <a:r>
              <a:rPr lang="tr-TR" dirty="0" err="1"/>
              <a:t>potansiyalizasyon</a:t>
            </a:r>
            <a:r>
              <a:rPr lang="tr-TR" dirty="0"/>
              <a:t> </a:t>
            </a:r>
            <a:r>
              <a:rPr lang="tr-TR" dirty="0" err="1"/>
              <a:t>sinerjizmi</a:t>
            </a:r>
            <a:r>
              <a:rPr lang="tr-TR" dirty="0"/>
              <a:t> olmak üzere iki şekilde ortaya çıkar.</a:t>
            </a:r>
            <a:endParaRPr lang="tr-TR" dirty="0"/>
          </a:p>
        </p:txBody>
      </p:sp>
    </p:spTree>
    <p:extLst>
      <p:ext uri="{BB962C8B-B14F-4D97-AF65-F5344CB8AC3E}">
        <p14:creationId xmlns:p14="http://schemas.microsoft.com/office/powerpoint/2010/main" val="2089487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KOLESTEROL</a:t>
            </a:r>
            <a:endParaRPr lang="tr-TR" dirty="0"/>
          </a:p>
        </p:txBody>
      </p:sp>
      <p:sp>
        <p:nvSpPr>
          <p:cNvPr id="3" name="İçerik Yer Tutucusu 2"/>
          <p:cNvSpPr>
            <a:spLocks noGrp="1"/>
          </p:cNvSpPr>
          <p:nvPr>
            <p:ph idx="1"/>
          </p:nvPr>
        </p:nvSpPr>
        <p:spPr/>
        <p:txBody>
          <a:bodyPr/>
          <a:lstStyle/>
          <a:p>
            <a:r>
              <a:rPr lang="tr-TR" dirty="0" smtClean="0"/>
              <a:t>Kolesterol</a:t>
            </a:r>
            <a:r>
              <a:rPr lang="tr-TR" dirty="0"/>
              <a:t>, bir </a:t>
            </a:r>
            <a:r>
              <a:rPr lang="tr-TR" dirty="0" err="1"/>
              <a:t>lipid</a:t>
            </a:r>
            <a:r>
              <a:rPr lang="tr-TR" dirty="0"/>
              <a:t>, yani bir yağ türüdür. Hayvansal kaynaklı besinlerde ve tüm hücrelerde bulunan mum yapısında yağ benzeri maddelerdir.</a:t>
            </a:r>
            <a:r>
              <a:rPr lang="tr-TR" b="1" dirty="0"/>
              <a:t> Yüksek kolesterol </a:t>
            </a:r>
            <a:r>
              <a:rPr lang="tr-TR" dirty="0"/>
              <a:t>ise</a:t>
            </a:r>
            <a:r>
              <a:rPr lang="tr-TR" b="1" dirty="0"/>
              <a:t> </a:t>
            </a:r>
            <a:r>
              <a:rPr lang="tr-TR" b="1" dirty="0" err="1"/>
              <a:t>LDL</a:t>
            </a:r>
            <a:r>
              <a:rPr lang="tr-TR" dirty="0" err="1"/>
              <a:t>’nin</a:t>
            </a:r>
            <a:r>
              <a:rPr lang="tr-TR" dirty="0"/>
              <a:t> yani kötü kolesterolün kanda birikmesidir. Kanda toplam kolesterol ve kötü kolesterolün yüksek olması,</a:t>
            </a:r>
            <a:r>
              <a:rPr lang="tr-TR" b="1" dirty="0"/>
              <a:t> HDL (iyi)</a:t>
            </a:r>
            <a:r>
              <a:rPr lang="tr-TR" dirty="0"/>
              <a:t> kolesterolün düşük olması, kişi için risk faktörüdür. Kanda aşırı miktarda bulunan kolesterol yavaş yavaş damar duvarında birikir ve kalp krizi, felç, damar tıkanması, böbrek yetmezliği gibi hastalıkların oluşum riski artırır.</a:t>
            </a:r>
          </a:p>
          <a:p>
            <a:endParaRPr lang="tr-TR" dirty="0" smtClean="0"/>
          </a:p>
          <a:p>
            <a:pPr marL="0" indent="0">
              <a:buNone/>
            </a:pPr>
            <a:r>
              <a:rPr lang="tr-TR" dirty="0" smtClean="0"/>
              <a:t>**</a:t>
            </a:r>
            <a:r>
              <a:rPr lang="tr-TR" b="1" dirty="0"/>
              <a:t>Yüksek kolesterol (LDL – kötü kolesterol) sorunu günümüzün en önemli sağlık sorunlarından birisi olarak tanımlanmaktadır ve özellikle kalp damar hastalıkları için önemli bir risk faktörü olarak gösterilmektedir.</a:t>
            </a:r>
            <a:endParaRPr lang="tr-TR" dirty="0"/>
          </a:p>
          <a:p>
            <a:pPr marL="0" indent="0">
              <a:buNone/>
            </a:pPr>
            <a:endParaRPr lang="tr-TR" dirty="0"/>
          </a:p>
        </p:txBody>
      </p:sp>
    </p:spTree>
    <p:extLst>
      <p:ext uri="{BB962C8B-B14F-4D97-AF65-F5344CB8AC3E}">
        <p14:creationId xmlns:p14="http://schemas.microsoft.com/office/powerpoint/2010/main" val="29257343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KOLESTEROL</a:t>
            </a:r>
            <a:endParaRPr lang="tr-TR" dirty="0"/>
          </a:p>
        </p:txBody>
      </p:sp>
      <p:sp>
        <p:nvSpPr>
          <p:cNvPr id="3" name="İçerik Yer Tutucusu 2"/>
          <p:cNvSpPr>
            <a:spLocks noGrp="1"/>
          </p:cNvSpPr>
          <p:nvPr>
            <p:ph idx="1"/>
          </p:nvPr>
        </p:nvSpPr>
        <p:spPr/>
        <p:txBody>
          <a:bodyPr/>
          <a:lstStyle/>
          <a:p>
            <a:r>
              <a:rPr lang="tr-TR" b="1" dirty="0"/>
              <a:t>Lipit dediğimiz hayvansal yağlar ve kolesterol, hücre zarlarımızın son derece önemli (olmazsa olmaz), temel yapıtaşlarıdır. Kolesterol, her ne kadar kan yağları gibi algılanıyorsa da, yağ değildir! Kolesterol bir </a:t>
            </a:r>
            <a:r>
              <a:rPr lang="tr-TR" b="1" dirty="0" err="1"/>
              <a:t>steroiddir</a:t>
            </a:r>
            <a:r>
              <a:rPr lang="tr-TR" b="1" dirty="0"/>
              <a:t>. </a:t>
            </a:r>
            <a:r>
              <a:rPr lang="tr-TR" b="1" dirty="0" err="1"/>
              <a:t>Steroidler</a:t>
            </a:r>
            <a:r>
              <a:rPr lang="tr-TR" b="1" dirty="0"/>
              <a:t>, kortizon diye adlandırdığımız </a:t>
            </a:r>
            <a:r>
              <a:rPr lang="tr-TR" b="1" dirty="0" err="1"/>
              <a:t>antienflamatuvar</a:t>
            </a:r>
            <a:r>
              <a:rPr lang="tr-TR" b="1" dirty="0"/>
              <a:t> (iltihapla savaşan, yangı önleyici) maddelerdir. Kolesterol de vücudumuzun ihtiyacına göre her gün üretilen (günde 2.500 </a:t>
            </a:r>
            <a:r>
              <a:rPr lang="tr-TR" b="1" dirty="0" err="1"/>
              <a:t>mgr</a:t>
            </a:r>
            <a:r>
              <a:rPr lang="tr-TR" b="1" dirty="0"/>
              <a:t> üretilir), olmazsa olmaz olan doğal bir maddedir.</a:t>
            </a:r>
            <a:endParaRPr lang="tr-TR" dirty="0"/>
          </a:p>
        </p:txBody>
      </p:sp>
    </p:spTree>
    <p:extLst>
      <p:ext uri="{BB962C8B-B14F-4D97-AF65-F5344CB8AC3E}">
        <p14:creationId xmlns:p14="http://schemas.microsoft.com/office/powerpoint/2010/main" val="878095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KOLESTEROL</a:t>
            </a:r>
            <a:endParaRPr lang="tr-TR" dirty="0"/>
          </a:p>
        </p:txBody>
      </p:sp>
      <p:sp>
        <p:nvSpPr>
          <p:cNvPr id="3" name="İçerik Yer Tutucusu 2"/>
          <p:cNvSpPr>
            <a:spLocks noGrp="1"/>
          </p:cNvSpPr>
          <p:nvPr>
            <p:ph idx="1"/>
          </p:nvPr>
        </p:nvSpPr>
        <p:spPr/>
        <p:txBody>
          <a:bodyPr/>
          <a:lstStyle/>
          <a:p>
            <a:r>
              <a:rPr lang="tr-TR" dirty="0"/>
              <a:t>Tüm organların hücrelerinin, özellikle de beyin, sinir sistemi, gözler ve bağışıklık sisteminde bulunan hücrelerin içinde, zarlarında kolesterol ve Omega-3 olmazsa bebeklerin beyin ve sinir sisteminin gelişmesine, hızla büyümesine ve güçlü kuvvetli olmalarına olanak yoktur. Kan yağlarımız ve kan kolesterolümüz, yanlış beslenme ve kolesterol ilaçları ile azaltılmadan doğal seviyesinde kaldığı sürece (herkesin doğalı özeldir, kişiseldir), hücrelerimiz ve dolayısıyla bağışıklık sistemimiz güçlü ve kuvvetli kalacaktır. Bunun sonucunda da hastalanmamız, özellikle de kanser olmamız önlenebilecek ya da her cins kanser hastalığı ile mücadelemiz daha kuvvetli bir şekilde sürecektir. </a:t>
            </a:r>
            <a:endParaRPr lang="tr-TR" dirty="0"/>
          </a:p>
        </p:txBody>
      </p:sp>
    </p:spTree>
    <p:extLst>
      <p:ext uri="{BB962C8B-B14F-4D97-AF65-F5344CB8AC3E}">
        <p14:creationId xmlns:p14="http://schemas.microsoft.com/office/powerpoint/2010/main" val="181822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Kolesterol Çeşitleri</a:t>
            </a:r>
            <a:endParaRPr lang="tr-TR" dirty="0"/>
          </a:p>
        </p:txBody>
      </p:sp>
      <p:sp>
        <p:nvSpPr>
          <p:cNvPr id="3" name="İçerik Yer Tutucusu 2"/>
          <p:cNvSpPr>
            <a:spLocks noGrp="1"/>
          </p:cNvSpPr>
          <p:nvPr>
            <p:ph idx="1"/>
          </p:nvPr>
        </p:nvSpPr>
        <p:spPr/>
        <p:txBody>
          <a:bodyPr>
            <a:normAutofit fontScale="92500" lnSpcReduction="20000"/>
          </a:bodyPr>
          <a:lstStyle/>
          <a:p>
            <a:r>
              <a:rPr lang="tr-TR" b="1" dirty="0"/>
              <a:t>Kan Kolesterolü:</a:t>
            </a:r>
            <a:r>
              <a:rPr lang="tr-TR" dirty="0"/>
              <a:t> Kan dolaşımında bulunur. Kandaki kolesterolün çoğunu vücudunuz kendi üretirken geri kalan kısmı da besinlerle alınan kolesterol oluşturmaktadır.</a:t>
            </a:r>
          </a:p>
          <a:p>
            <a:r>
              <a:rPr lang="tr-TR" b="1" dirty="0"/>
              <a:t>Diyet kolesterolü:</a:t>
            </a:r>
            <a:r>
              <a:rPr lang="tr-TR" dirty="0"/>
              <a:t> Bitkisel kaynaklı besinler yağ içerseler bile kolesterol içermezler. Kolesterol yalnızca hayvansal kaynaklı besinlerde bulunmaktadır.</a:t>
            </a:r>
          </a:p>
          <a:p>
            <a:r>
              <a:rPr lang="tr-TR" b="1" dirty="0"/>
              <a:t>İyi Kolesterol/ Kötü Kolesterol nedir? </a:t>
            </a:r>
            <a:r>
              <a:rPr lang="tr-TR" dirty="0"/>
              <a:t>Kolesterol, kanda çözünebilmesi ve taşınması için karaciğerde </a:t>
            </a:r>
            <a:r>
              <a:rPr lang="tr-TR" dirty="0" err="1"/>
              <a:t>lipoproteinlerle</a:t>
            </a:r>
            <a:r>
              <a:rPr lang="tr-TR" dirty="0"/>
              <a:t> birleşir. Yani paket edilerek taşınır. Bu </a:t>
            </a:r>
            <a:r>
              <a:rPr lang="tr-TR" dirty="0" err="1"/>
              <a:t>lipoproteinlerden</a:t>
            </a:r>
            <a:r>
              <a:rPr lang="tr-TR" dirty="0"/>
              <a:t>:</a:t>
            </a:r>
          </a:p>
          <a:p>
            <a:r>
              <a:rPr lang="tr-TR" b="1" dirty="0"/>
              <a:t>HDL kolesterol (iyi kolesterol):</a:t>
            </a:r>
            <a:r>
              <a:rPr lang="tr-TR" dirty="0"/>
              <a:t> HDL dokulardaki kolesterolü toplayarak dışarı atılmasını sağladığı için iyi kolesterol olarak bilinir. Yalnızca vücutta bulunur, besinler içerisinde bulunmaz.</a:t>
            </a:r>
          </a:p>
          <a:p>
            <a:r>
              <a:rPr lang="tr-TR" b="1" dirty="0"/>
              <a:t>LDL kolesterol (kötü kolesterol):</a:t>
            </a:r>
            <a:r>
              <a:rPr lang="tr-TR" dirty="0"/>
              <a:t>Kolesterolü dokulara taşıyarak arter ve diğer kan damarlarının duvarlarında birikmesine neden olduğu için LDL, kötü kolesterol olarak da bilinir.</a:t>
            </a:r>
          </a:p>
          <a:p>
            <a:endParaRPr lang="tr-TR" dirty="0"/>
          </a:p>
        </p:txBody>
      </p:sp>
    </p:spTree>
    <p:extLst>
      <p:ext uri="{BB962C8B-B14F-4D97-AF65-F5344CB8AC3E}">
        <p14:creationId xmlns:p14="http://schemas.microsoft.com/office/powerpoint/2010/main" val="424420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İlaç</a:t>
            </a:r>
            <a:endParaRPr lang="tr-TR" dirty="0"/>
          </a:p>
        </p:txBody>
      </p:sp>
      <p:sp>
        <p:nvSpPr>
          <p:cNvPr id="3" name="İçerik Yer Tutucusu 2"/>
          <p:cNvSpPr>
            <a:spLocks noGrp="1"/>
          </p:cNvSpPr>
          <p:nvPr>
            <p:ph idx="1"/>
          </p:nvPr>
        </p:nvSpPr>
        <p:spPr/>
        <p:txBody>
          <a:bodyPr/>
          <a:lstStyle/>
          <a:p>
            <a:r>
              <a:rPr lang="tr-TR" dirty="0" smtClean="0"/>
              <a:t>İlaç, fizyolojik sistemleri veya patolojik durumları uygulananın yararına değiştirmek veya incelemek amacıyla kullanılan maddedir.</a:t>
            </a:r>
          </a:p>
          <a:p>
            <a:r>
              <a:rPr lang="tr-TR" dirty="0" smtClean="0"/>
              <a:t>Her ilaç başlıca iki esas kısımdan meydana gelmiştir;</a:t>
            </a:r>
          </a:p>
          <a:p>
            <a:pPr lvl="1"/>
            <a:r>
              <a:rPr lang="tr-TR" dirty="0" smtClean="0"/>
              <a:t>1.Kısım : Etken madde veya maddeler</a:t>
            </a:r>
          </a:p>
          <a:p>
            <a:pPr lvl="1"/>
            <a:r>
              <a:rPr lang="tr-TR" dirty="0" smtClean="0"/>
              <a:t>2.Kısım : Yardımcı maddeler</a:t>
            </a:r>
            <a:endParaRPr lang="tr-TR" dirty="0"/>
          </a:p>
        </p:txBody>
      </p:sp>
    </p:spTree>
    <p:extLst>
      <p:ext uri="{BB962C8B-B14F-4D97-AF65-F5344CB8AC3E}">
        <p14:creationId xmlns:p14="http://schemas.microsoft.com/office/powerpoint/2010/main" val="4165984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KARAR DESTEK SİSTEMLERİ</a:t>
            </a:r>
            <a:endParaRPr lang="tr-TR" dirty="0"/>
          </a:p>
        </p:txBody>
      </p:sp>
      <p:sp>
        <p:nvSpPr>
          <p:cNvPr id="3" name="İçerik Yer Tutucusu 2"/>
          <p:cNvSpPr>
            <a:spLocks noGrp="1"/>
          </p:cNvSpPr>
          <p:nvPr>
            <p:ph idx="1"/>
          </p:nvPr>
        </p:nvSpPr>
        <p:spPr/>
        <p:txBody>
          <a:bodyPr/>
          <a:lstStyle/>
          <a:p>
            <a:pPr marL="0" indent="0">
              <a:buNone/>
            </a:pPr>
            <a:r>
              <a:rPr lang="tr-TR" b="1" dirty="0"/>
              <a:t>Karar destek </a:t>
            </a:r>
            <a:r>
              <a:rPr lang="tr-TR" b="1" dirty="0" smtClean="0"/>
              <a:t>sistemi</a:t>
            </a:r>
          </a:p>
          <a:p>
            <a:pPr marL="0" indent="0">
              <a:buNone/>
            </a:pPr>
            <a:r>
              <a:rPr lang="tr-TR" dirty="0"/>
              <a:t>B</a:t>
            </a:r>
            <a:r>
              <a:rPr lang="tr-TR" dirty="0" smtClean="0"/>
              <a:t>ir </a:t>
            </a:r>
            <a:r>
              <a:rPr lang="tr-TR" dirty="0"/>
              <a:t>işletmede yöneticilerin ve profesyonel çalışanların karar vermesine yardımcı olarak kullanılan, karar verme sürecinde kullanıcıların sistemle karşılıklı olarak etkileşimde bulunduğu, </a:t>
            </a:r>
            <a:r>
              <a:rPr lang="tr-TR" dirty="0" smtClean="0"/>
              <a:t>bilgisayar tabanlı bir bilişim sistemidir.</a:t>
            </a:r>
            <a:r>
              <a:rPr lang="tr-TR" dirty="0"/>
              <a:t> Karar destek sistemleri çoğunlukla yarı yapılandırılmış </a:t>
            </a:r>
            <a:r>
              <a:rPr lang="tr-TR" dirty="0" smtClean="0"/>
              <a:t>problemlerin </a:t>
            </a:r>
            <a:r>
              <a:rPr lang="tr-TR" dirty="0"/>
              <a:t>çözümünde kullanılmakla birlikte, yapılandırılmış ve yapılandırılmamış problemler için de kullanılabilmektedir. Sistemler </a:t>
            </a:r>
            <a:r>
              <a:rPr lang="tr-TR" dirty="0" smtClean="0"/>
              <a:t>veri</a:t>
            </a:r>
            <a:r>
              <a:rPr lang="tr-TR" dirty="0"/>
              <a:t> ve </a:t>
            </a:r>
            <a:r>
              <a:rPr lang="tr-TR" dirty="0" smtClean="0"/>
              <a:t>model</a:t>
            </a:r>
            <a:r>
              <a:rPr lang="tr-TR" dirty="0"/>
              <a:t> bazlıdır</a:t>
            </a:r>
            <a:r>
              <a:rPr lang="tr-TR" dirty="0" smtClean="0"/>
              <a:t>.</a:t>
            </a:r>
            <a:r>
              <a:rPr lang="tr-TR" dirty="0"/>
              <a:t> Kullanıcılar, özgün ve belirli bir probleme değin veriler ve bir ya da daha çok yöntem çerçevesinde model kurma olanağı sağlayan bu tür sistemler yardımıyla daha hızlı ve daha isabetli kararlar verebilmektedir.</a:t>
            </a:r>
            <a:endParaRPr lang="tr-TR" dirty="0"/>
          </a:p>
        </p:txBody>
      </p:sp>
    </p:spTree>
    <p:extLst>
      <p:ext uri="{BB962C8B-B14F-4D97-AF65-F5344CB8AC3E}">
        <p14:creationId xmlns:p14="http://schemas.microsoft.com/office/powerpoint/2010/main" val="10257495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İlaç Karar Destek Sistemi</a:t>
            </a:r>
            <a:endParaRPr lang="tr-TR" dirty="0"/>
          </a:p>
        </p:txBody>
      </p:sp>
      <p:sp>
        <p:nvSpPr>
          <p:cNvPr id="3" name="İçerik Yer Tutucusu 2"/>
          <p:cNvSpPr>
            <a:spLocks noGrp="1"/>
          </p:cNvSpPr>
          <p:nvPr>
            <p:ph idx="1"/>
          </p:nvPr>
        </p:nvSpPr>
        <p:spPr/>
        <p:txBody>
          <a:bodyPr/>
          <a:lstStyle/>
          <a:p>
            <a:r>
              <a:rPr lang="tr-TR" dirty="0" smtClean="0"/>
              <a:t>İnsanların birden çok ilaç kullanımı esnasında beklenmedik etkiler görüldüğünden dolayı aldıkları ilaçların birbirlerine olan etkilerini bilmeleri gerekmekte ve bu etkileri göz önünde bulundurarak ilaçları kullanmaları gerekmektedir.</a:t>
            </a:r>
          </a:p>
          <a:p>
            <a:r>
              <a:rPr lang="tr-TR" dirty="0" smtClean="0"/>
              <a:t>İlaç KDS ile belirli bir hastalık için kullanılabilecek ilaçlar arasından seçilen ilaca göre o ilacın </a:t>
            </a:r>
          </a:p>
          <a:p>
            <a:pPr lvl="1"/>
            <a:r>
              <a:rPr lang="tr-TR" dirty="0"/>
              <a:t>H</a:t>
            </a:r>
            <a:r>
              <a:rPr lang="tr-TR" dirty="0" smtClean="0"/>
              <a:t>angi ilaçlarla kullanımı sırasında bir etki oluşturabileceği,</a:t>
            </a:r>
          </a:p>
          <a:p>
            <a:pPr lvl="1"/>
            <a:r>
              <a:rPr lang="tr-TR" dirty="0" smtClean="0"/>
              <a:t>Oluşabilecek etki derecesi</a:t>
            </a:r>
          </a:p>
          <a:p>
            <a:pPr lvl="1"/>
            <a:r>
              <a:rPr lang="tr-TR" dirty="0" smtClean="0"/>
              <a:t>İlacın etken maddesi</a:t>
            </a:r>
          </a:p>
          <a:p>
            <a:pPr lvl="1"/>
            <a:r>
              <a:rPr lang="tr-TR" dirty="0" smtClean="0"/>
              <a:t>İlacın kullanım talimatları ve özellikleri</a:t>
            </a:r>
          </a:p>
          <a:p>
            <a:pPr marL="457200" lvl="1" indent="0">
              <a:buNone/>
            </a:pPr>
            <a:r>
              <a:rPr lang="tr-TR" dirty="0"/>
              <a:t>b</a:t>
            </a:r>
            <a:r>
              <a:rPr lang="tr-TR" dirty="0" smtClean="0"/>
              <a:t>ildirilmektedir. Kullanıcı bu talimatlara göre ilacını kullanabilir.</a:t>
            </a:r>
          </a:p>
        </p:txBody>
      </p:sp>
    </p:spTree>
    <p:extLst>
      <p:ext uri="{BB962C8B-B14F-4D97-AF65-F5344CB8AC3E}">
        <p14:creationId xmlns:p14="http://schemas.microsoft.com/office/powerpoint/2010/main" val="157014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DRUGS.COM</a:t>
            </a:r>
            <a:endParaRPr lang="tr-TR" dirty="0"/>
          </a:p>
        </p:txBody>
      </p:sp>
      <p:pic>
        <p:nvPicPr>
          <p:cNvPr id="10" name="İçerik Yer Tutucusu 9"/>
          <p:cNvPicPr>
            <a:picLocks noGrp="1" noChangeAspect="1"/>
          </p:cNvPicPr>
          <p:nvPr>
            <p:ph idx="1"/>
          </p:nvPr>
        </p:nvPicPr>
        <p:blipFill>
          <a:blip r:embed="rId2"/>
          <a:stretch>
            <a:fillRect/>
          </a:stretch>
        </p:blipFill>
        <p:spPr>
          <a:xfrm>
            <a:off x="741645" y="1152983"/>
            <a:ext cx="9661671" cy="4765964"/>
          </a:xfrm>
          <a:prstGeom prst="rect">
            <a:avLst/>
          </a:prstGeom>
        </p:spPr>
      </p:pic>
      <p:sp>
        <p:nvSpPr>
          <p:cNvPr id="11" name="Metin kutusu 10"/>
          <p:cNvSpPr txBox="1"/>
          <p:nvPr/>
        </p:nvSpPr>
        <p:spPr>
          <a:xfrm>
            <a:off x="2280833" y="5918947"/>
            <a:ext cx="8919790" cy="461665"/>
          </a:xfrm>
          <a:prstGeom prst="rect">
            <a:avLst/>
          </a:prstGeom>
          <a:noFill/>
        </p:spPr>
        <p:txBody>
          <a:bodyPr wrap="square" rtlCol="0">
            <a:spAutoFit/>
          </a:bodyPr>
          <a:lstStyle/>
          <a:p>
            <a:r>
              <a:rPr lang="en-US" sz="2400" b="1" dirty="0" err="1" smtClean="0"/>
              <a:t>Seçilen</a:t>
            </a:r>
            <a:r>
              <a:rPr lang="en-US" sz="2400" b="1" dirty="0" smtClean="0"/>
              <a:t> </a:t>
            </a:r>
            <a:r>
              <a:rPr lang="en-US" sz="2400" b="1" dirty="0" err="1" smtClean="0"/>
              <a:t>ilacın</a:t>
            </a:r>
            <a:r>
              <a:rPr lang="en-US" sz="2400" b="1" dirty="0" smtClean="0"/>
              <a:t> </a:t>
            </a:r>
            <a:r>
              <a:rPr lang="en-US" sz="2400" b="1" dirty="0" err="1" smtClean="0"/>
              <a:t>etkileşime</a:t>
            </a:r>
            <a:r>
              <a:rPr lang="en-US" sz="2400" b="1" dirty="0" smtClean="0"/>
              <a:t> </a:t>
            </a:r>
            <a:r>
              <a:rPr lang="en-US" sz="2400" b="1" dirty="0" err="1" smtClean="0"/>
              <a:t>girdiği</a:t>
            </a:r>
            <a:r>
              <a:rPr lang="en-US" sz="2400" b="1" dirty="0" smtClean="0"/>
              <a:t> </a:t>
            </a:r>
            <a:r>
              <a:rPr lang="en-US" sz="2400" b="1" dirty="0" err="1" smtClean="0"/>
              <a:t>ilaçların</a:t>
            </a:r>
            <a:r>
              <a:rPr lang="en-US" sz="2400" b="1" dirty="0" smtClean="0"/>
              <a:t> </a:t>
            </a:r>
            <a:r>
              <a:rPr lang="en-US" sz="2400" b="1" dirty="0" err="1" smtClean="0"/>
              <a:t>listesi</a:t>
            </a:r>
            <a:endParaRPr lang="tr-TR" sz="2400" b="1" dirty="0"/>
          </a:p>
        </p:txBody>
      </p:sp>
    </p:spTree>
    <p:extLst>
      <p:ext uri="{BB962C8B-B14F-4D97-AF65-F5344CB8AC3E}">
        <p14:creationId xmlns:p14="http://schemas.microsoft.com/office/powerpoint/2010/main" val="2537105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DRUGS.COM </a:t>
            </a:r>
            <a:br>
              <a:rPr lang="en-US" dirty="0" smtClean="0"/>
            </a:br>
            <a:endParaRPr lang="tr-TR" dirty="0"/>
          </a:p>
        </p:txBody>
      </p:sp>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8941" y="1264646"/>
            <a:ext cx="9689379" cy="4764920"/>
          </a:xfrm>
        </p:spPr>
      </p:pic>
      <p:sp>
        <p:nvSpPr>
          <p:cNvPr id="4" name="Metin kutusu 3"/>
          <p:cNvSpPr txBox="1"/>
          <p:nvPr/>
        </p:nvSpPr>
        <p:spPr>
          <a:xfrm>
            <a:off x="1852789" y="6138749"/>
            <a:ext cx="8919790" cy="461665"/>
          </a:xfrm>
          <a:prstGeom prst="rect">
            <a:avLst/>
          </a:prstGeom>
          <a:noFill/>
        </p:spPr>
        <p:txBody>
          <a:bodyPr wrap="square" rtlCol="0">
            <a:spAutoFit/>
          </a:bodyPr>
          <a:lstStyle/>
          <a:p>
            <a:r>
              <a:rPr lang="en-US" sz="2400" b="1" dirty="0" err="1"/>
              <a:t>İlaçların</a:t>
            </a:r>
            <a:r>
              <a:rPr lang="en-US" sz="2400" b="1" dirty="0"/>
              <a:t> </a:t>
            </a:r>
            <a:r>
              <a:rPr lang="en-US" sz="2400" b="1" dirty="0" err="1"/>
              <a:t>birlikte</a:t>
            </a:r>
            <a:r>
              <a:rPr lang="en-US" sz="2400" b="1" dirty="0"/>
              <a:t> </a:t>
            </a:r>
            <a:r>
              <a:rPr lang="en-US" sz="2400" b="1" dirty="0" err="1"/>
              <a:t>kullanılması</a:t>
            </a:r>
            <a:r>
              <a:rPr lang="en-US" sz="2400" b="1" dirty="0"/>
              <a:t> </a:t>
            </a:r>
            <a:r>
              <a:rPr lang="en-US" sz="2400" b="1" dirty="0" err="1" smtClean="0"/>
              <a:t>sonucunun</a:t>
            </a:r>
            <a:r>
              <a:rPr lang="en-US" sz="2400" b="1" dirty="0" smtClean="0"/>
              <a:t> </a:t>
            </a:r>
            <a:r>
              <a:rPr lang="en-US" sz="2400" b="1" dirty="0" err="1"/>
              <a:t>gösterilmesi</a:t>
            </a:r>
            <a:endParaRPr lang="tr-TR" sz="2400" b="1" dirty="0"/>
          </a:p>
        </p:txBody>
      </p:sp>
    </p:spTree>
    <p:extLst>
      <p:ext uri="{BB962C8B-B14F-4D97-AF65-F5344CB8AC3E}">
        <p14:creationId xmlns:p14="http://schemas.microsoft.com/office/powerpoint/2010/main" val="949153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EKRAN </a:t>
            </a:r>
            <a:r>
              <a:rPr lang="en-US" dirty="0" smtClean="0"/>
              <a:t>GÖRÜNTÜ</a:t>
            </a:r>
            <a:r>
              <a:rPr lang="tr-TR" dirty="0" smtClean="0"/>
              <a:t>SÜ</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022" y="1351128"/>
            <a:ext cx="10704511" cy="5102756"/>
          </a:xfrm>
        </p:spPr>
      </p:pic>
    </p:spTree>
    <p:extLst>
      <p:ext uri="{BB962C8B-B14F-4D97-AF65-F5344CB8AC3E}">
        <p14:creationId xmlns:p14="http://schemas.microsoft.com/office/powerpoint/2010/main" val="1844209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KAYNAKÇA</a:t>
            </a:r>
            <a:endParaRPr lang="tr-TR" dirty="0"/>
          </a:p>
        </p:txBody>
      </p:sp>
      <p:sp>
        <p:nvSpPr>
          <p:cNvPr id="3" name="İçerik Yer Tutucusu 2"/>
          <p:cNvSpPr>
            <a:spLocks noGrp="1"/>
          </p:cNvSpPr>
          <p:nvPr>
            <p:ph idx="1"/>
          </p:nvPr>
        </p:nvSpPr>
        <p:spPr/>
        <p:txBody>
          <a:bodyPr/>
          <a:lstStyle/>
          <a:p>
            <a:r>
              <a:rPr lang="en-US" dirty="0" smtClean="0">
                <a:hlinkClick r:id="rId2"/>
              </a:rPr>
              <a:t>www.ilaçrehberi.com</a:t>
            </a:r>
            <a:endParaRPr lang="en-US" dirty="0" smtClean="0"/>
          </a:p>
          <a:p>
            <a:r>
              <a:rPr lang="en-US" dirty="0" smtClean="0">
                <a:hlinkClick r:id="rId3"/>
              </a:rPr>
              <a:t>www.ilactr.com</a:t>
            </a:r>
            <a:endParaRPr lang="en-US" dirty="0" smtClean="0"/>
          </a:p>
          <a:p>
            <a:r>
              <a:rPr lang="tr-TR" dirty="0" smtClean="0">
                <a:hlinkClick r:id="rId4"/>
              </a:rPr>
              <a:t>www.ilacprospektusu.com</a:t>
            </a:r>
            <a:endParaRPr lang="en-US" dirty="0" smtClean="0"/>
          </a:p>
          <a:p>
            <a:r>
              <a:rPr lang="en-US" dirty="0" smtClean="0">
                <a:hlinkClick r:id="rId5"/>
              </a:rPr>
              <a:t>www.drugs.com</a:t>
            </a:r>
            <a:endParaRPr lang="en-US" dirty="0" smtClean="0"/>
          </a:p>
          <a:p>
            <a:r>
              <a:rPr lang="en-US" dirty="0" smtClean="0">
                <a:hlinkClick r:id="rId6"/>
              </a:rPr>
              <a:t>www.wikipedia.com</a:t>
            </a:r>
            <a:endParaRPr lang="en-US" dirty="0" smtClean="0"/>
          </a:p>
          <a:p>
            <a:r>
              <a:rPr lang="en-US" dirty="0" smtClean="0">
                <a:hlinkClick r:id="rId7"/>
              </a:rPr>
              <a:t>www.</a:t>
            </a:r>
            <a:r>
              <a:rPr lang="tr-TR" dirty="0" smtClean="0">
                <a:hlinkClick r:id="rId7"/>
              </a:rPr>
              <a:t>istanbultip.istanbul.edu.tr</a:t>
            </a:r>
            <a:endParaRPr lang="en-US" dirty="0" smtClean="0"/>
          </a:p>
          <a:p>
            <a:endParaRPr lang="tr-TR" dirty="0"/>
          </a:p>
        </p:txBody>
      </p:sp>
    </p:spTree>
    <p:extLst>
      <p:ext uri="{BB962C8B-B14F-4D97-AF65-F5344CB8AC3E}">
        <p14:creationId xmlns:p14="http://schemas.microsoft.com/office/powerpoint/2010/main" val="92038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Etken Madde</a:t>
            </a:r>
            <a:endParaRPr lang="tr-TR" dirty="0"/>
          </a:p>
        </p:txBody>
      </p:sp>
      <p:sp>
        <p:nvSpPr>
          <p:cNvPr id="3" name="İçerik Yer Tutucusu 2"/>
          <p:cNvSpPr>
            <a:spLocks noGrp="1"/>
          </p:cNvSpPr>
          <p:nvPr>
            <p:ph idx="1"/>
          </p:nvPr>
        </p:nvSpPr>
        <p:spPr/>
        <p:txBody>
          <a:bodyPr/>
          <a:lstStyle/>
          <a:p>
            <a:r>
              <a:rPr lang="tr-TR" dirty="0" smtClean="0"/>
              <a:t>İlacın tedavi , koruma ve teşhis amacını sağlayan etkili maddesidir.</a:t>
            </a:r>
          </a:p>
          <a:p>
            <a:r>
              <a:rPr lang="tr-TR" dirty="0" smtClean="0"/>
              <a:t>Aktif maddeler de denen etken maddeler, moleküler yapılarına göre aşağıdaki gibi </a:t>
            </a:r>
            <a:r>
              <a:rPr lang="tr-TR" dirty="0" err="1" smtClean="0"/>
              <a:t>guruplandırılır</a:t>
            </a:r>
            <a:r>
              <a:rPr lang="tr-TR" dirty="0"/>
              <a:t>;</a:t>
            </a:r>
            <a:endParaRPr lang="tr-TR" dirty="0" smtClean="0"/>
          </a:p>
          <a:p>
            <a:pPr lvl="1"/>
            <a:r>
              <a:rPr lang="tr-TR" dirty="0" smtClean="0"/>
              <a:t>Doğal</a:t>
            </a:r>
          </a:p>
          <a:p>
            <a:pPr lvl="1"/>
            <a:r>
              <a:rPr lang="tr-TR" dirty="0" smtClean="0"/>
              <a:t>Yarı Sentetik</a:t>
            </a:r>
          </a:p>
          <a:p>
            <a:pPr lvl="1"/>
            <a:r>
              <a:rPr lang="tr-TR" dirty="0" smtClean="0"/>
              <a:t>Sentetik</a:t>
            </a:r>
            <a:endParaRPr lang="tr-TR" dirty="0"/>
          </a:p>
        </p:txBody>
      </p:sp>
    </p:spTree>
    <p:extLst>
      <p:ext uri="{BB962C8B-B14F-4D97-AF65-F5344CB8AC3E}">
        <p14:creationId xmlns:p14="http://schemas.microsoft.com/office/powerpoint/2010/main" val="3588314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İlaçların Elde Edildiği Kaynaklar</a:t>
            </a:r>
            <a:br>
              <a:rPr lang="tr-TR" dirty="0" smtClean="0"/>
            </a:br>
            <a:endParaRPr lang="tr-TR" dirty="0"/>
          </a:p>
        </p:txBody>
      </p:sp>
      <p:sp>
        <p:nvSpPr>
          <p:cNvPr id="3" name="İçerik Yer Tutucusu 2"/>
          <p:cNvSpPr>
            <a:spLocks noGrp="1"/>
          </p:cNvSpPr>
          <p:nvPr>
            <p:ph idx="1"/>
          </p:nvPr>
        </p:nvSpPr>
        <p:spPr>
          <a:xfrm>
            <a:off x="1104293" y="2066608"/>
            <a:ext cx="8946541" cy="4195481"/>
          </a:xfrm>
        </p:spPr>
        <p:txBody>
          <a:bodyPr/>
          <a:lstStyle/>
          <a:p>
            <a:r>
              <a:rPr lang="tr-TR" dirty="0" smtClean="0"/>
              <a:t>Mineral maddeler</a:t>
            </a:r>
          </a:p>
          <a:p>
            <a:r>
              <a:rPr lang="tr-TR" dirty="0" smtClean="0"/>
              <a:t>Mikroorganizma, Mantar ve Enzimler</a:t>
            </a:r>
          </a:p>
          <a:p>
            <a:r>
              <a:rPr lang="tr-TR" dirty="0" smtClean="0"/>
              <a:t>Hayvansal Ürünler</a:t>
            </a:r>
          </a:p>
          <a:p>
            <a:r>
              <a:rPr lang="tr-TR" dirty="0" smtClean="0"/>
              <a:t>Bitkisel İlaçlar</a:t>
            </a:r>
          </a:p>
          <a:p>
            <a:r>
              <a:rPr lang="tr-TR" dirty="0" smtClean="0"/>
              <a:t>Sentetik ve </a:t>
            </a:r>
            <a:r>
              <a:rPr lang="tr-TR" dirty="0" err="1" smtClean="0"/>
              <a:t>Semisentetik</a:t>
            </a:r>
            <a:r>
              <a:rPr lang="tr-TR" dirty="0" smtClean="0"/>
              <a:t> İlaçlar</a:t>
            </a:r>
            <a:endParaRPr lang="tr-TR" dirty="0"/>
          </a:p>
        </p:txBody>
      </p:sp>
    </p:spTree>
    <p:extLst>
      <p:ext uri="{BB962C8B-B14F-4D97-AF65-F5344CB8AC3E}">
        <p14:creationId xmlns:p14="http://schemas.microsoft.com/office/powerpoint/2010/main" val="896809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İlaçların Sınıflandırılması</a:t>
            </a:r>
            <a:endParaRPr lang="tr-TR" dirty="0"/>
          </a:p>
        </p:txBody>
      </p:sp>
      <p:sp>
        <p:nvSpPr>
          <p:cNvPr id="3" name="İçerik Yer Tutucusu 2"/>
          <p:cNvSpPr>
            <a:spLocks noGrp="1"/>
          </p:cNvSpPr>
          <p:nvPr>
            <p:ph idx="1"/>
          </p:nvPr>
        </p:nvSpPr>
        <p:spPr/>
        <p:txBody>
          <a:bodyPr/>
          <a:lstStyle/>
          <a:p>
            <a:r>
              <a:rPr lang="tr-TR" dirty="0" smtClean="0"/>
              <a:t>Etki yerlerine göre;</a:t>
            </a:r>
          </a:p>
          <a:p>
            <a:pPr lvl="1"/>
            <a:r>
              <a:rPr lang="tr-TR" dirty="0"/>
              <a:t>İlaçlar organizmada etki yaptıkları yere göre sınıflandırılabilirler.</a:t>
            </a:r>
          </a:p>
          <a:p>
            <a:pPr lvl="1"/>
            <a:r>
              <a:rPr lang="tr-TR" dirty="0"/>
              <a:t>Örneğin; kalp ve damarlar üzerine etkili olan ilaçlar, «</a:t>
            </a:r>
            <a:r>
              <a:rPr lang="tr-TR" dirty="0" err="1"/>
              <a:t>Kardiyovasküler</a:t>
            </a:r>
            <a:r>
              <a:rPr lang="tr-TR" dirty="0"/>
              <a:t> Sistem İlaçları» olarak adlandırılır</a:t>
            </a:r>
            <a:r>
              <a:rPr lang="tr-TR" dirty="0" smtClean="0"/>
              <a:t>.</a:t>
            </a:r>
          </a:p>
          <a:p>
            <a:pPr lvl="1"/>
            <a:endParaRPr lang="tr-TR" dirty="0" smtClean="0"/>
          </a:p>
          <a:p>
            <a:r>
              <a:rPr lang="tr-TR" dirty="0" smtClean="0"/>
              <a:t>Kullanım amaçlarına göre;</a:t>
            </a:r>
          </a:p>
          <a:p>
            <a:pPr lvl="1"/>
            <a:r>
              <a:rPr lang="tr-TR" dirty="0" smtClean="0"/>
              <a:t>Koruyucu amaçla</a:t>
            </a:r>
          </a:p>
          <a:p>
            <a:pPr lvl="1"/>
            <a:r>
              <a:rPr lang="tr-TR" dirty="0" smtClean="0"/>
              <a:t>Tamamlama amacıyla</a:t>
            </a:r>
          </a:p>
          <a:p>
            <a:pPr lvl="1"/>
            <a:r>
              <a:rPr lang="tr-TR" dirty="0" smtClean="0"/>
              <a:t>Radikal tedavi amacıyla</a:t>
            </a:r>
          </a:p>
          <a:p>
            <a:pPr lvl="1"/>
            <a:r>
              <a:rPr lang="tr-TR" dirty="0" err="1" smtClean="0"/>
              <a:t>Semptomatik</a:t>
            </a:r>
            <a:r>
              <a:rPr lang="tr-TR" dirty="0" smtClean="0"/>
              <a:t> ya da palyatif tedavi amacıyla</a:t>
            </a:r>
          </a:p>
          <a:p>
            <a:pPr lvl="1"/>
            <a:endParaRPr lang="tr-TR" dirty="0"/>
          </a:p>
          <a:p>
            <a:pPr marL="457200" lvl="1" indent="0">
              <a:buNone/>
            </a:pPr>
            <a:endParaRPr lang="tr-TR" dirty="0"/>
          </a:p>
        </p:txBody>
      </p:sp>
    </p:spTree>
    <p:extLst>
      <p:ext uri="{BB962C8B-B14F-4D97-AF65-F5344CB8AC3E}">
        <p14:creationId xmlns:p14="http://schemas.microsoft.com/office/powerpoint/2010/main" val="2896292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Farmakoloji</a:t>
            </a:r>
            <a:endParaRPr lang="tr-TR" dirty="0"/>
          </a:p>
        </p:txBody>
      </p:sp>
      <p:sp>
        <p:nvSpPr>
          <p:cNvPr id="3" name="İçerik Yer Tutucusu 2"/>
          <p:cNvSpPr>
            <a:spLocks noGrp="1"/>
          </p:cNvSpPr>
          <p:nvPr>
            <p:ph idx="1"/>
          </p:nvPr>
        </p:nvSpPr>
        <p:spPr/>
        <p:txBody>
          <a:bodyPr/>
          <a:lstStyle/>
          <a:p>
            <a:r>
              <a:rPr lang="tr-TR" dirty="0" smtClean="0"/>
              <a:t>Farmakoloji, </a:t>
            </a:r>
            <a:r>
              <a:rPr lang="tr-TR" dirty="0" err="1" smtClean="0"/>
              <a:t>farmasötik</a:t>
            </a:r>
            <a:r>
              <a:rPr lang="tr-TR" dirty="0" smtClean="0"/>
              <a:t> maddelerin bilimidir.</a:t>
            </a:r>
          </a:p>
          <a:p>
            <a:r>
              <a:rPr lang="tr-TR" dirty="0" smtClean="0"/>
              <a:t>Farmakoloji;</a:t>
            </a:r>
          </a:p>
          <a:p>
            <a:pPr lvl="1"/>
            <a:r>
              <a:rPr lang="tr-TR" dirty="0" smtClean="0"/>
              <a:t>İlaçların organizma üzerindeki etkilerini,</a:t>
            </a:r>
          </a:p>
          <a:p>
            <a:pPr lvl="1"/>
            <a:r>
              <a:rPr lang="tr-TR" dirty="0" smtClean="0"/>
              <a:t>Bu etkileri nasıl gerçekleştirdiğini,</a:t>
            </a:r>
          </a:p>
          <a:p>
            <a:pPr lvl="1"/>
            <a:r>
              <a:rPr lang="tr-TR" dirty="0" smtClean="0"/>
              <a:t>İlacın vücutta karşılaştığı durumları, başından geçenleri,</a:t>
            </a:r>
          </a:p>
          <a:p>
            <a:pPr lvl="1"/>
            <a:r>
              <a:rPr lang="tr-TR" dirty="0" smtClean="0"/>
              <a:t>Fazla miktarlarının vücuttaki zehirleyici etkilerini </a:t>
            </a:r>
          </a:p>
          <a:p>
            <a:pPr marL="457200" lvl="1" indent="0">
              <a:buNone/>
            </a:pPr>
            <a:r>
              <a:rPr lang="tr-TR" dirty="0" smtClean="0"/>
              <a:t>İnceler.</a:t>
            </a:r>
            <a:endParaRPr lang="tr-TR" dirty="0"/>
          </a:p>
        </p:txBody>
      </p:sp>
    </p:spTree>
    <p:extLst>
      <p:ext uri="{BB962C8B-B14F-4D97-AF65-F5344CB8AC3E}">
        <p14:creationId xmlns:p14="http://schemas.microsoft.com/office/powerpoint/2010/main" val="737750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İlaç Etkisinin Temel Özellikleri</a:t>
            </a:r>
            <a:endParaRPr lang="tr-TR" dirty="0"/>
          </a:p>
        </p:txBody>
      </p:sp>
      <p:sp>
        <p:nvSpPr>
          <p:cNvPr id="3" name="İçerik Yer Tutucusu 2"/>
          <p:cNvSpPr>
            <a:spLocks noGrp="1"/>
          </p:cNvSpPr>
          <p:nvPr>
            <p:ph idx="1"/>
          </p:nvPr>
        </p:nvSpPr>
        <p:spPr/>
        <p:txBody>
          <a:bodyPr>
            <a:normAutofit lnSpcReduction="10000"/>
          </a:bodyPr>
          <a:lstStyle/>
          <a:p>
            <a:r>
              <a:rPr lang="tr-TR" dirty="0" smtClean="0"/>
              <a:t>İlaçların </a:t>
            </a:r>
            <a:r>
              <a:rPr lang="tr-TR" dirty="0"/>
              <a:t>etki bakımından en önemli özelliği seçici (</a:t>
            </a:r>
            <a:r>
              <a:rPr lang="tr-TR" dirty="0" err="1"/>
              <a:t>selektif</a:t>
            </a:r>
            <a:r>
              <a:rPr lang="tr-TR" dirty="0"/>
              <a:t>) olmasıdır</a:t>
            </a:r>
            <a:r>
              <a:rPr lang="tr-TR" dirty="0" smtClean="0"/>
              <a:t>.</a:t>
            </a:r>
          </a:p>
          <a:p>
            <a:pPr lvl="1"/>
            <a:r>
              <a:rPr lang="tr-TR" dirty="0" smtClean="0"/>
              <a:t> Seçicilikten</a:t>
            </a:r>
            <a:r>
              <a:rPr lang="tr-TR" dirty="0"/>
              <a:t>, ilacın sadece kullanılış amacı ile ilgili hücre ve yapılara etki etmesi, ve ideal olarak kullanış amacı dışındaki diğer olaylara ve vücuttaki diğer yapılara etki etmemesi anlaşılmalıdır. </a:t>
            </a:r>
            <a:endParaRPr lang="tr-TR" dirty="0"/>
          </a:p>
          <a:p>
            <a:pPr lvl="1"/>
            <a:endParaRPr lang="tr-TR" dirty="0" smtClean="0"/>
          </a:p>
          <a:p>
            <a:r>
              <a:rPr lang="tr-TR" dirty="0" smtClean="0"/>
              <a:t>İlaç </a:t>
            </a:r>
            <a:r>
              <a:rPr lang="tr-TR" dirty="0"/>
              <a:t>etkisinin ikinci temel özelliği etkisinin geçici olması ve ilaç uygulaması kesildiğinde ilaç etkisinin belli bir sürede ortadan kalkmasıdır. </a:t>
            </a:r>
            <a:endParaRPr lang="tr-TR" dirty="0" smtClean="0"/>
          </a:p>
          <a:p>
            <a:endParaRPr lang="tr-TR" dirty="0"/>
          </a:p>
          <a:p>
            <a:r>
              <a:rPr lang="tr-TR" dirty="0" smtClean="0"/>
              <a:t>İlaç </a:t>
            </a:r>
            <a:r>
              <a:rPr lang="tr-TR" dirty="0"/>
              <a:t>etkisinin üçüncü özelliği uygulanan miktara yani doza bağımlı olmasıdır. İlaç etkisinin üçüncü özelliği uygulanan miktara yani doza bağımlı olmasıdır. </a:t>
            </a:r>
            <a:endParaRPr lang="tr-TR" dirty="0"/>
          </a:p>
        </p:txBody>
      </p:sp>
    </p:spTree>
    <p:extLst>
      <p:ext uri="{BB962C8B-B14F-4D97-AF65-F5344CB8AC3E}">
        <p14:creationId xmlns:p14="http://schemas.microsoft.com/office/powerpoint/2010/main" val="133309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İstenmeyen Etkiler</a:t>
            </a:r>
            <a:endParaRPr lang="tr-TR" dirty="0"/>
          </a:p>
        </p:txBody>
      </p:sp>
      <p:sp>
        <p:nvSpPr>
          <p:cNvPr id="3" name="İçerik Yer Tutucusu 2"/>
          <p:cNvSpPr>
            <a:spLocks noGrp="1"/>
          </p:cNvSpPr>
          <p:nvPr>
            <p:ph idx="1"/>
          </p:nvPr>
        </p:nvSpPr>
        <p:spPr/>
        <p:txBody>
          <a:bodyPr/>
          <a:lstStyle/>
          <a:p>
            <a:r>
              <a:rPr lang="tr-TR" dirty="0"/>
              <a:t>İlaçların tedavi dozlarında kullanımları sırasından esas istenen etkilerinin yanında ortaya çıkan diğer istenmeyen etkilerine yan etki adı verilmektedir. </a:t>
            </a:r>
            <a:endParaRPr lang="tr-TR" dirty="0" smtClean="0"/>
          </a:p>
          <a:p>
            <a:r>
              <a:rPr lang="tr-TR" dirty="0"/>
              <a:t>İlaçların istenmeyen etkilerinin bazıları önemli ölçüde zararlı olabilir. Bunlara </a:t>
            </a:r>
            <a:r>
              <a:rPr lang="tr-TR" dirty="0" err="1"/>
              <a:t>toksik</a:t>
            </a:r>
            <a:r>
              <a:rPr lang="tr-TR" dirty="0"/>
              <a:t> etki denir. </a:t>
            </a:r>
            <a:endParaRPr lang="tr-TR" dirty="0" smtClean="0"/>
          </a:p>
          <a:p>
            <a:r>
              <a:rPr lang="tr-TR" dirty="0"/>
              <a:t>Hamile bir kişinin aldığı ilacın </a:t>
            </a:r>
            <a:r>
              <a:rPr lang="tr-TR" dirty="0" err="1"/>
              <a:t>uterustaki</a:t>
            </a:r>
            <a:r>
              <a:rPr lang="tr-TR" dirty="0"/>
              <a:t> bebeği, </a:t>
            </a:r>
            <a:r>
              <a:rPr lang="tr-TR" dirty="0" err="1"/>
              <a:t>fetusu</a:t>
            </a:r>
            <a:r>
              <a:rPr lang="tr-TR" dirty="0"/>
              <a:t> etkilemesi ve bunun sonucu ölü doğuma veya </a:t>
            </a:r>
            <a:r>
              <a:rPr lang="tr-TR" dirty="0" err="1"/>
              <a:t>malformasyona</a:t>
            </a:r>
            <a:r>
              <a:rPr lang="tr-TR" dirty="0"/>
              <a:t> (şekil bozukluğu), sakatlığa yol açmasına </a:t>
            </a:r>
            <a:r>
              <a:rPr lang="tr-TR" dirty="0" err="1"/>
              <a:t>teratojenik</a:t>
            </a:r>
            <a:r>
              <a:rPr lang="tr-TR" dirty="0"/>
              <a:t> etki denir</a:t>
            </a:r>
            <a:r>
              <a:rPr lang="tr-TR" dirty="0" smtClean="0"/>
              <a:t>.</a:t>
            </a:r>
          </a:p>
          <a:p>
            <a:r>
              <a:rPr lang="tr-TR" dirty="0"/>
              <a:t>Vücutta antijen-antikor reaksiyonunu izleyen bazı immünolojik mekanizmalar sonucu ortaya çıkan olaylar bütününe </a:t>
            </a:r>
            <a:r>
              <a:rPr lang="tr-TR" dirty="0" err="1"/>
              <a:t>allerji</a:t>
            </a:r>
            <a:r>
              <a:rPr lang="tr-TR" dirty="0"/>
              <a:t> denir.</a:t>
            </a:r>
            <a:endParaRPr lang="tr-TR" dirty="0"/>
          </a:p>
        </p:txBody>
      </p:sp>
    </p:spTree>
    <p:extLst>
      <p:ext uri="{BB962C8B-B14F-4D97-AF65-F5344CB8AC3E}">
        <p14:creationId xmlns:p14="http://schemas.microsoft.com/office/powerpoint/2010/main" val="33637175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Çoklu İlaç Kullanım Nedenleri	</a:t>
            </a:r>
            <a:endParaRPr lang="tr-TR" dirty="0"/>
          </a:p>
        </p:txBody>
      </p:sp>
      <p:sp>
        <p:nvSpPr>
          <p:cNvPr id="3" name="İçerik Yer Tutucusu 2"/>
          <p:cNvSpPr>
            <a:spLocks noGrp="1"/>
          </p:cNvSpPr>
          <p:nvPr>
            <p:ph idx="1"/>
          </p:nvPr>
        </p:nvSpPr>
        <p:spPr/>
        <p:txBody>
          <a:bodyPr/>
          <a:lstStyle/>
          <a:p>
            <a:r>
              <a:rPr lang="tr-TR" dirty="0" smtClean="0"/>
              <a:t>Bir hastalığın tedavisi sırasında kullanılan ilacın </a:t>
            </a:r>
            <a:r>
              <a:rPr lang="tr-TR" dirty="0" err="1" smtClean="0"/>
              <a:t>terapötik</a:t>
            </a:r>
            <a:r>
              <a:rPr lang="tr-TR" dirty="0" smtClean="0"/>
              <a:t> etkinliğini arttırmak</a:t>
            </a:r>
          </a:p>
          <a:p>
            <a:r>
              <a:rPr lang="tr-TR" dirty="0" smtClean="0"/>
              <a:t>Yan etli olasılığını azaltmak için başka bir ilaç ile birlikte kullanma gerekliliği</a:t>
            </a:r>
            <a:endParaRPr lang="tr-TR" dirty="0"/>
          </a:p>
        </p:txBody>
      </p:sp>
    </p:spTree>
    <p:extLst>
      <p:ext uri="{BB962C8B-B14F-4D97-AF65-F5344CB8AC3E}">
        <p14:creationId xmlns:p14="http://schemas.microsoft.com/office/powerpoint/2010/main" val="5389943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116</TotalTime>
  <Words>864</Words>
  <Application>Microsoft Office PowerPoint</Application>
  <PresentationFormat>Geniş ekran</PresentationFormat>
  <Paragraphs>107</Paragraphs>
  <Slides>25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Arial</vt:lpstr>
      <vt:lpstr>Century Gothic</vt:lpstr>
      <vt:lpstr>Wingdings 3</vt:lpstr>
      <vt:lpstr>İyon</vt:lpstr>
      <vt:lpstr>İLAÇLARIN BİRLİKTE KULLANIMI İLE İLGİLİ KARAR DESTEK SİSTEMİ</vt:lpstr>
      <vt:lpstr>İlaç</vt:lpstr>
      <vt:lpstr>Etken Madde</vt:lpstr>
      <vt:lpstr>İlaçların Elde Edildiği Kaynaklar </vt:lpstr>
      <vt:lpstr>İlaçların Sınıflandırılması</vt:lpstr>
      <vt:lpstr>Farmakoloji</vt:lpstr>
      <vt:lpstr>İlaç Etkisinin Temel Özellikleri</vt:lpstr>
      <vt:lpstr>İstenmeyen Etkiler</vt:lpstr>
      <vt:lpstr>Çoklu İlaç Kullanım Nedenleri </vt:lpstr>
      <vt:lpstr>Akıllı İlaç Kullanımı</vt:lpstr>
      <vt:lpstr>İlaçların Etkileşimi</vt:lpstr>
      <vt:lpstr>Sumasyon(Aditif etkileşme)</vt:lpstr>
      <vt:lpstr>Potansiyalizasyon Sinerjizmi</vt:lpstr>
      <vt:lpstr>Ters Yönde Etkileşme (antagonizma)</vt:lpstr>
      <vt:lpstr>Aynı Yönde Etkileşme (sinerjizma)</vt:lpstr>
      <vt:lpstr>KOLESTEROL</vt:lpstr>
      <vt:lpstr>KOLESTEROL</vt:lpstr>
      <vt:lpstr>KOLESTEROL</vt:lpstr>
      <vt:lpstr>Kolesterol Çeşitleri</vt:lpstr>
      <vt:lpstr>KARAR DESTEK SİSTEMLERİ</vt:lpstr>
      <vt:lpstr>İlaç Karar Destek Sistemi</vt:lpstr>
      <vt:lpstr>DRUGS.COM</vt:lpstr>
      <vt:lpstr>DRUGS.COM  </vt:lpstr>
      <vt:lpstr>EKRAN GÖRÜNTÜSÜ</vt:lpstr>
      <vt:lpstr>KAYNAKÇA</vt:lpstr>
    </vt:vector>
  </TitlesOfParts>
  <Company>Silentall Unattended Installer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İLAÇLARIN BİRLİKTE KULLANIMI İLE İLGİLİ KARAR DESTEK SİSTEMİ</dc:title>
  <dc:creator>FARUK</dc:creator>
  <cp:lastModifiedBy>ClodRock</cp:lastModifiedBy>
  <cp:revision>11</cp:revision>
  <dcterms:created xsi:type="dcterms:W3CDTF">2016-12-15T12:38:05Z</dcterms:created>
  <dcterms:modified xsi:type="dcterms:W3CDTF">2016-12-15T15:58:00Z</dcterms:modified>
</cp:coreProperties>
</file>