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6"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111" autoAdjust="0"/>
    <p:restoredTop sz="94660"/>
  </p:normalViewPr>
  <p:slideViewPr>
    <p:cSldViewPr>
      <p:cViewPr>
        <p:scale>
          <a:sx n="70" d="100"/>
          <a:sy n="70" d="100"/>
        </p:scale>
        <p:origin x="-1404" y="-17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8063329-31AA-43F8-BB94-C5D3A483C596}" type="datetimeFigureOut">
              <a:rPr lang="en-US" smtClean="0"/>
              <a:pPr/>
              <a:t>10/15/2023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A46FD54-765B-4DB0-960D-B6E2786398BC}"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A46FD54-765B-4DB0-960D-B6E2786398BC}"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oo</a:t>
            </a:r>
            <a:endParaRPr lang="en-US" dirty="0"/>
          </a:p>
        </p:txBody>
      </p:sp>
      <p:sp>
        <p:nvSpPr>
          <p:cNvPr id="4" name="Slide Number Placeholder 3"/>
          <p:cNvSpPr>
            <a:spLocks noGrp="1"/>
          </p:cNvSpPr>
          <p:nvPr>
            <p:ph type="sldNum" sz="quarter" idx="10"/>
          </p:nvPr>
        </p:nvSpPr>
        <p:spPr/>
        <p:txBody>
          <a:bodyPr/>
          <a:lstStyle/>
          <a:p>
            <a:fld id="{1A46FD54-765B-4DB0-960D-B6E2786398BC}" type="slidenum">
              <a:rPr lang="en-US" smtClean="0"/>
              <a:pPr/>
              <a:t>8</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A46FD54-765B-4DB0-960D-B6E2786398BC}" type="slidenum">
              <a:rPr lang="en-US" smtClean="0"/>
              <a:pPr/>
              <a:t>9</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A46FD54-765B-4DB0-960D-B6E2786398BC}" type="slidenum">
              <a:rPr lang="en-US" smtClean="0"/>
              <a:pPr/>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33DE56AB-A5F3-46F0-95EA-72B8CB749EAD}" type="datetimeFigureOut">
              <a:rPr lang="en-US" smtClean="0"/>
              <a:pPr/>
              <a:t>10/15/2023</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4152823A-3E13-4BAC-88FD-32CB756F6CAE}"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3DE56AB-A5F3-46F0-95EA-72B8CB749EAD}" type="datetimeFigureOut">
              <a:rPr lang="en-US" smtClean="0"/>
              <a:pPr/>
              <a:t>10/15/2023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52823A-3E13-4BAC-88FD-32CB756F6CA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3DE56AB-A5F3-46F0-95EA-72B8CB749EAD}" type="datetimeFigureOut">
              <a:rPr lang="en-US" smtClean="0"/>
              <a:pPr/>
              <a:t>10/15/2023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52823A-3E13-4BAC-88FD-32CB756F6CA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3DE56AB-A5F3-46F0-95EA-72B8CB749EAD}" type="datetimeFigureOut">
              <a:rPr lang="en-US" smtClean="0"/>
              <a:pPr/>
              <a:t>10/15/2023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52823A-3E13-4BAC-88FD-32CB756F6CA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33DE56AB-A5F3-46F0-95EA-72B8CB749EAD}" type="datetimeFigureOut">
              <a:rPr lang="en-US" smtClean="0"/>
              <a:pPr/>
              <a:t>10/15/2023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52823A-3E13-4BAC-88FD-32CB756F6CAE}"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3DE56AB-A5F3-46F0-95EA-72B8CB749EAD}" type="datetimeFigureOut">
              <a:rPr lang="en-US" smtClean="0"/>
              <a:pPr/>
              <a:t>10/15/2023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52823A-3E13-4BAC-88FD-32CB756F6CA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33DE56AB-A5F3-46F0-95EA-72B8CB749EAD}" type="datetimeFigureOut">
              <a:rPr lang="en-US" smtClean="0"/>
              <a:pPr/>
              <a:t>10/15/2023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152823A-3E13-4BAC-88FD-32CB756F6CA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33DE56AB-A5F3-46F0-95EA-72B8CB749EAD}" type="datetimeFigureOut">
              <a:rPr lang="en-US" smtClean="0"/>
              <a:pPr/>
              <a:t>10/15/2023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152823A-3E13-4BAC-88FD-32CB756F6CA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3DE56AB-A5F3-46F0-95EA-72B8CB749EAD}" type="datetimeFigureOut">
              <a:rPr lang="en-US" smtClean="0"/>
              <a:pPr/>
              <a:t>10/15/2023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152823A-3E13-4BAC-88FD-32CB756F6CA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3DE56AB-A5F3-46F0-95EA-72B8CB749EAD}" type="datetimeFigureOut">
              <a:rPr lang="en-US" smtClean="0"/>
              <a:pPr/>
              <a:t>10/15/2023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52823A-3E13-4BAC-88FD-32CB756F6CA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33DE56AB-A5F3-46F0-95EA-72B8CB749EAD}" type="datetimeFigureOut">
              <a:rPr lang="en-US" smtClean="0"/>
              <a:pPr/>
              <a:t>10/15/2023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4152823A-3E13-4BAC-88FD-32CB756F6CAE}"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33DE56AB-A5F3-46F0-95EA-72B8CB749EAD}" type="datetimeFigureOut">
              <a:rPr lang="en-US" smtClean="0"/>
              <a:pPr/>
              <a:t>10/15/2023</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4152823A-3E13-4BAC-88FD-32CB756F6CAE}"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81001"/>
            <a:ext cx="7772400" cy="2590800"/>
          </a:xfrm>
        </p:spPr>
        <p:txBody>
          <a:bodyPr>
            <a:normAutofit/>
          </a:bodyPr>
          <a:lstStyle/>
          <a:p>
            <a:pPr algn="ctr"/>
            <a:r>
              <a:rPr lang="en-US"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Subscribers Galore</a:t>
            </a:r>
            <a:br>
              <a:rPr lang="en-US"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br>
            <a:r>
              <a:rPr lang="en-US"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Exploring World’s Top</a:t>
            </a:r>
            <a:br>
              <a:rPr lang="en-US"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br>
            <a:r>
              <a:rPr lang="en-US"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YouTube </a:t>
            </a:r>
            <a:r>
              <a:rPr lang="en-US"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Channels</a:t>
            </a:r>
          </a:p>
        </p:txBody>
      </p:sp>
      <p:sp>
        <p:nvSpPr>
          <p:cNvPr id="3" name="Subtitle 2"/>
          <p:cNvSpPr>
            <a:spLocks noGrp="1"/>
          </p:cNvSpPr>
          <p:nvPr>
            <p:ph type="subTitle" idx="1"/>
          </p:nvPr>
        </p:nvSpPr>
        <p:spPr>
          <a:xfrm>
            <a:off x="533400" y="3048000"/>
            <a:ext cx="8382000" cy="3429000"/>
          </a:xfrm>
        </p:spPr>
        <p:txBody>
          <a:bodyPr/>
          <a:lstStyle/>
          <a:p>
            <a:pPr algn="ctr"/>
            <a:r>
              <a:rPr lang="en-US" b="1" dirty="0" smtClean="0">
                <a:ln w="12700">
                  <a:solidFill>
                    <a:schemeClr val="tx2">
                      <a:satMod val="155000"/>
                    </a:schemeClr>
                  </a:solidFill>
                  <a:prstDash val="solid"/>
                </a:ln>
                <a:solidFill>
                  <a:srgbClr val="00B0F0"/>
                </a:solidFill>
                <a:effectLst>
                  <a:outerShdw blurRad="41275" dist="20320" dir="1800000" algn="tl" rotWithShape="0">
                    <a:srgbClr val="000000">
                      <a:alpha val="40000"/>
                    </a:srgbClr>
                  </a:outerShdw>
                </a:effectLst>
              </a:rPr>
              <a:t>DR.KALAIGNAR GOVERNMENT ARTS COLLEGE-KULITHALAI</a:t>
            </a:r>
          </a:p>
          <a:p>
            <a:pPr algn="ctr"/>
            <a:r>
              <a:rPr lang="en-US" b="1" dirty="0" smtClean="0">
                <a:ln w="12700">
                  <a:solidFill>
                    <a:schemeClr val="tx2">
                      <a:satMod val="155000"/>
                    </a:schemeClr>
                  </a:solidFill>
                  <a:prstDash val="solid"/>
                </a:ln>
                <a:solidFill>
                  <a:srgbClr val="00B0F0"/>
                </a:solidFill>
                <a:effectLst>
                  <a:outerShdw blurRad="41275" dist="20320" dir="1800000" algn="tl" rotWithShape="0">
                    <a:srgbClr val="000000">
                      <a:alpha val="40000"/>
                    </a:srgbClr>
                  </a:outerShdw>
                </a:effectLst>
              </a:rPr>
              <a:t>KARUR</a:t>
            </a:r>
          </a:p>
          <a:p>
            <a:pPr algn="ctr"/>
            <a:endParaRPr lang="en-US" b="1" dirty="0" smtClean="0">
              <a:ln w="12700">
                <a:solidFill>
                  <a:schemeClr val="tx2">
                    <a:satMod val="155000"/>
                  </a:schemeClr>
                </a:solidFill>
                <a:prstDash val="solid"/>
              </a:ln>
              <a:solidFill>
                <a:srgbClr val="00B0F0"/>
              </a:solidFill>
              <a:effectLst>
                <a:outerShdw blurRad="41275" dist="20320" dir="1800000" algn="tl" rotWithShape="0">
                  <a:srgbClr val="000000">
                    <a:alpha val="40000"/>
                  </a:srgbClr>
                </a:outerShdw>
              </a:effectLst>
            </a:endParaRPr>
          </a:p>
          <a:p>
            <a:pPr algn="ctr"/>
            <a:r>
              <a:rPr lang="en-US" b="1" dirty="0" smtClean="0">
                <a:ln w="12700">
                  <a:solidFill>
                    <a:schemeClr val="tx2">
                      <a:satMod val="155000"/>
                    </a:schemeClr>
                  </a:solidFill>
                  <a:prstDash val="solid"/>
                </a:ln>
                <a:solidFill>
                  <a:srgbClr val="00B0F0"/>
                </a:solidFill>
                <a:effectLst>
                  <a:outerShdw blurRad="41275" dist="20320" dir="1800000" algn="tl" rotWithShape="0">
                    <a:srgbClr val="000000">
                      <a:alpha val="40000"/>
                    </a:srgbClr>
                  </a:outerShdw>
                </a:effectLst>
              </a:rPr>
              <a:t>FACULTY MENTOR</a:t>
            </a:r>
          </a:p>
          <a:p>
            <a:pPr algn="ctr"/>
            <a:r>
              <a:rPr lang="en-US" b="1" dirty="0" smtClean="0">
                <a:ln w="12700">
                  <a:solidFill>
                    <a:schemeClr val="tx2">
                      <a:satMod val="155000"/>
                    </a:schemeClr>
                  </a:solidFill>
                  <a:prstDash val="solid"/>
                </a:ln>
                <a:solidFill>
                  <a:srgbClr val="00B0F0"/>
                </a:solidFill>
                <a:effectLst>
                  <a:outerShdw blurRad="41275" dist="20320" dir="1800000" algn="tl" rotWithShape="0">
                    <a:srgbClr val="000000">
                      <a:alpha val="40000"/>
                    </a:srgbClr>
                  </a:outerShdw>
                </a:effectLst>
              </a:rPr>
              <a:t>MRS. C. REVATHI., M.sc., M. Phil., B.Ed.</a:t>
            </a:r>
            <a:r>
              <a:rPr lang="en-IN" b="1" dirty="0" smtClean="0">
                <a:ln w="12700">
                  <a:solidFill>
                    <a:schemeClr val="tx2">
                      <a:satMod val="155000"/>
                    </a:schemeClr>
                  </a:solidFill>
                  <a:prstDash val="solid"/>
                </a:ln>
                <a:solidFill>
                  <a:srgbClr val="00B0F0"/>
                </a:solidFill>
                <a:effectLst>
                  <a:outerShdw blurRad="41275" dist="20320" dir="1800000" algn="tl" rotWithShape="0">
                    <a:srgbClr val="000000">
                      <a:alpha val="40000"/>
                    </a:srgbClr>
                  </a:outerShdw>
                </a:effectLst>
              </a:rPr>
              <a:t>,</a:t>
            </a:r>
          </a:p>
          <a:p>
            <a:pPr algn="ctr"/>
            <a:r>
              <a:rPr lang="en-IN" b="1" dirty="0" smtClean="0">
                <a:ln w="12700">
                  <a:solidFill>
                    <a:schemeClr val="tx2">
                      <a:satMod val="155000"/>
                    </a:schemeClr>
                  </a:solidFill>
                  <a:prstDash val="solid"/>
                </a:ln>
                <a:solidFill>
                  <a:srgbClr val="00B0F0"/>
                </a:solidFill>
                <a:effectLst>
                  <a:outerShdw blurRad="41275" dist="20320" dir="1800000" algn="tl" rotWithShape="0">
                    <a:srgbClr val="000000">
                      <a:alpha val="40000"/>
                    </a:srgbClr>
                  </a:outerShdw>
                </a:effectLst>
              </a:rPr>
              <a:t>Guest Lecturer</a:t>
            </a:r>
            <a:endParaRPr lang="en-US" b="1" dirty="0" smtClean="0">
              <a:ln w="12700">
                <a:solidFill>
                  <a:schemeClr val="tx2">
                    <a:satMod val="155000"/>
                  </a:schemeClr>
                </a:solidFill>
                <a:prstDash val="solid"/>
              </a:ln>
              <a:solidFill>
                <a:srgbClr val="00B0F0"/>
              </a:solidFill>
              <a:effectLst>
                <a:outerShdw blurRad="41275" dist="20320" dir="1800000" algn="tl" rotWithShape="0">
                  <a:srgbClr val="000000">
                    <a:alpha val="40000"/>
                  </a:srgbClr>
                </a:outerShdw>
              </a:effectLst>
            </a:endParaRPr>
          </a:p>
          <a:p>
            <a:pPr algn="ctr"/>
            <a:endParaRPr lang="en-US" b="1" dirty="0">
              <a:ln w="12700">
                <a:solidFill>
                  <a:schemeClr val="tx2">
                    <a:satMod val="155000"/>
                  </a:schemeClr>
                </a:solidFill>
                <a:prstDash val="solid"/>
              </a:ln>
              <a:solidFill>
                <a:srgbClr val="00B0F0"/>
              </a:solidFill>
              <a:effectLst>
                <a:outerShdw blurRad="41275" dist="20320" dir="1800000" algn="tl" rotWithShape="0">
                  <a:srgbClr val="000000">
                    <a:alpha val="40000"/>
                  </a:srgbClr>
                </a:outerShdw>
              </a:effectLs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972312"/>
          </a:xfrm>
        </p:spPr>
        <p:txBody>
          <a:bodyPr/>
          <a:lstStyle/>
          <a:p>
            <a:pPr algn="ctr"/>
            <a:r>
              <a:rPr lang="en-US"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DASHBOARD 2</a:t>
            </a:r>
            <a:endParaRPr lang="en-US" dirty="0"/>
          </a:p>
        </p:txBody>
      </p:sp>
      <p:pic>
        <p:nvPicPr>
          <p:cNvPr id="4" name="Content Placeholder 3" descr="Dashboard 2.png"/>
          <p:cNvPicPr>
            <a:picLocks noGrp="1" noChangeAspect="1"/>
          </p:cNvPicPr>
          <p:nvPr>
            <p:ph idx="1"/>
          </p:nvPr>
        </p:nvPicPr>
        <p:blipFill>
          <a:blip r:embed="rId3"/>
          <a:stretch>
            <a:fillRect/>
          </a:stretch>
        </p:blipFill>
        <p:spPr>
          <a:xfrm>
            <a:off x="990600" y="1828800"/>
            <a:ext cx="7162800" cy="4618037"/>
          </a:xfr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972312"/>
          </a:xfrm>
        </p:spPr>
        <p:txBody>
          <a:bodyPr/>
          <a:lstStyle/>
          <a:p>
            <a:pPr algn="ctr"/>
            <a:r>
              <a:rPr lang="en-US"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DASHBOARD 3</a:t>
            </a:r>
            <a:endParaRPr lang="en-US" dirty="0"/>
          </a:p>
        </p:txBody>
      </p:sp>
      <p:pic>
        <p:nvPicPr>
          <p:cNvPr id="4" name="Content Placeholder 3" descr="Dashboard 3.png"/>
          <p:cNvPicPr>
            <a:picLocks noGrp="1" noChangeAspect="1"/>
          </p:cNvPicPr>
          <p:nvPr>
            <p:ph idx="1"/>
          </p:nvPr>
        </p:nvPicPr>
        <p:blipFill>
          <a:blip r:embed="rId2"/>
          <a:stretch>
            <a:fillRect/>
          </a:stretch>
        </p:blipFill>
        <p:spPr>
          <a:xfrm>
            <a:off x="1219200" y="1752601"/>
            <a:ext cx="6934200" cy="4572000"/>
          </a:xfr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96112"/>
          </a:xfrm>
        </p:spPr>
        <p:txBody>
          <a:bodyPr/>
          <a:lstStyle/>
          <a:p>
            <a:pPr algn="ctr"/>
            <a:r>
              <a:rPr lang="en-US"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DASHBOARD 4</a:t>
            </a:r>
            <a:endParaRPr lang="en-US" dirty="0"/>
          </a:p>
        </p:txBody>
      </p:sp>
      <p:pic>
        <p:nvPicPr>
          <p:cNvPr id="4" name="Content Placeholder 3" descr="Dashboard 4.png"/>
          <p:cNvPicPr>
            <a:picLocks noGrp="1" noChangeAspect="1"/>
          </p:cNvPicPr>
          <p:nvPr>
            <p:ph idx="1"/>
          </p:nvPr>
        </p:nvPicPr>
        <p:blipFill>
          <a:blip r:embed="rId2"/>
          <a:stretch>
            <a:fillRect/>
          </a:stretch>
        </p:blipFill>
        <p:spPr>
          <a:xfrm>
            <a:off x="1143000" y="1905001"/>
            <a:ext cx="6629400" cy="4419600"/>
          </a:xfr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1371600"/>
          </a:xfrm>
        </p:spPr>
        <p:txBody>
          <a:bodyPr>
            <a:normAutofit fontScale="90000"/>
          </a:bodyPr>
          <a:lstStyle/>
          <a:p>
            <a:pPr algn="ctr"/>
            <a:r>
              <a:rPr lang="en-US"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STORY</a:t>
            </a:r>
            <a:r>
              <a:rPr lang="en-IN"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
            </a:r>
            <a:br>
              <a:rPr lang="en-IN"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br>
            <a:r>
              <a:rPr lang="en-IN"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CAPTION 1</a:t>
            </a:r>
            <a:endParaRPr lang="en-US"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pic>
        <p:nvPicPr>
          <p:cNvPr id="4" name="Content Placeholder 3" descr="Story 1_page-0001.jpg"/>
          <p:cNvPicPr>
            <a:picLocks noGrp="1" noChangeAspect="1"/>
          </p:cNvPicPr>
          <p:nvPr>
            <p:ph idx="1"/>
          </p:nvPr>
        </p:nvPicPr>
        <p:blipFill>
          <a:blip r:embed="rId2"/>
          <a:stretch>
            <a:fillRect/>
          </a:stretch>
        </p:blipFill>
        <p:spPr>
          <a:xfrm>
            <a:off x="1524000" y="2057400"/>
            <a:ext cx="6324600" cy="4800600"/>
          </a:xfr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277112"/>
          </a:xfrm>
        </p:spPr>
        <p:txBody>
          <a:bodyPr>
            <a:normAutofit fontScale="90000"/>
          </a:bodyPr>
          <a:lstStyle/>
          <a:p>
            <a:pPr algn="ctr"/>
            <a:r>
              <a:rPr lang="en-US"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STORY</a:t>
            </a:r>
            <a:r>
              <a:rPr lang="en-IN"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
            </a:r>
            <a:br>
              <a:rPr lang="en-IN"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br>
            <a:r>
              <a:rPr lang="en-IN"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CAPTION 2</a:t>
            </a:r>
            <a:endParaRPr lang="en-US" dirty="0"/>
          </a:p>
        </p:txBody>
      </p:sp>
      <p:pic>
        <p:nvPicPr>
          <p:cNvPr id="4" name="Content Placeholder 3" descr="Story 1_page-0002.jpg"/>
          <p:cNvPicPr>
            <a:picLocks noGrp="1" noChangeAspect="1"/>
          </p:cNvPicPr>
          <p:nvPr>
            <p:ph idx="1"/>
          </p:nvPr>
        </p:nvPicPr>
        <p:blipFill>
          <a:blip r:embed="rId2"/>
          <a:stretch>
            <a:fillRect/>
          </a:stretch>
        </p:blipFill>
        <p:spPr>
          <a:xfrm>
            <a:off x="1066800" y="1981200"/>
            <a:ext cx="7086600" cy="4648200"/>
          </a:xfr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STORY</a:t>
            </a:r>
            <a:r>
              <a:rPr lang="en-IN"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
            </a:r>
            <a:br>
              <a:rPr lang="en-IN"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br>
            <a:r>
              <a:rPr lang="en-IN"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CAPTION 3</a:t>
            </a:r>
            <a:endParaRPr lang="en-US" dirty="0"/>
          </a:p>
        </p:txBody>
      </p:sp>
      <p:pic>
        <p:nvPicPr>
          <p:cNvPr id="4" name="Content Placeholder 3" descr="Story 1_page-0003.jpg"/>
          <p:cNvPicPr>
            <a:picLocks noGrp="1" noChangeAspect="1"/>
          </p:cNvPicPr>
          <p:nvPr>
            <p:ph idx="1"/>
          </p:nvPr>
        </p:nvPicPr>
        <p:blipFill>
          <a:blip r:embed="rId2"/>
          <a:stretch>
            <a:fillRect/>
          </a:stretch>
        </p:blipFill>
        <p:spPr>
          <a:xfrm>
            <a:off x="1295400" y="1905001"/>
            <a:ext cx="7162800" cy="4953000"/>
          </a:xfr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STORY</a:t>
            </a:r>
            <a:r>
              <a:rPr lang="en-IN"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
            </a:r>
            <a:br>
              <a:rPr lang="en-IN"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br>
            <a:r>
              <a:rPr lang="en-IN"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CAPTION 4</a:t>
            </a:r>
            <a:endParaRPr lang="en-US" dirty="0"/>
          </a:p>
        </p:txBody>
      </p:sp>
      <p:pic>
        <p:nvPicPr>
          <p:cNvPr id="4" name="Content Placeholder 3" descr="Story 1_page-0004.jpg"/>
          <p:cNvPicPr>
            <a:picLocks noGrp="1" noChangeAspect="1"/>
          </p:cNvPicPr>
          <p:nvPr>
            <p:ph idx="1"/>
          </p:nvPr>
        </p:nvPicPr>
        <p:blipFill>
          <a:blip r:embed="rId2"/>
          <a:stretch>
            <a:fillRect/>
          </a:stretch>
        </p:blipFill>
        <p:spPr>
          <a:xfrm>
            <a:off x="990600" y="1935163"/>
            <a:ext cx="6934199" cy="4618037"/>
          </a:xfr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STORY</a:t>
            </a:r>
            <a:r>
              <a:rPr lang="en-IN"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
            </a:r>
            <a:br>
              <a:rPr lang="en-IN"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br>
            <a:r>
              <a:rPr lang="en-IN"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CAPTION 5</a:t>
            </a:r>
            <a:endParaRPr lang="en-US" dirty="0"/>
          </a:p>
        </p:txBody>
      </p:sp>
      <p:pic>
        <p:nvPicPr>
          <p:cNvPr id="4" name="Content Placeholder 3" descr="Story 1_page-0005.jpg"/>
          <p:cNvPicPr>
            <a:picLocks noGrp="1" noChangeAspect="1"/>
          </p:cNvPicPr>
          <p:nvPr>
            <p:ph idx="1"/>
          </p:nvPr>
        </p:nvPicPr>
        <p:blipFill>
          <a:blip r:embed="rId2"/>
          <a:stretch>
            <a:fillRect/>
          </a:stretch>
        </p:blipFill>
        <p:spPr>
          <a:xfrm>
            <a:off x="1371600" y="1935163"/>
            <a:ext cx="6629400" cy="4922837"/>
          </a:xfr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ADVANTAGE</a:t>
            </a:r>
            <a:endParaRPr lang="en-US"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
        <p:nvSpPr>
          <p:cNvPr id="3" name="Content Placeholder 2"/>
          <p:cNvSpPr>
            <a:spLocks noGrp="1"/>
          </p:cNvSpPr>
          <p:nvPr>
            <p:ph idx="1"/>
          </p:nvPr>
        </p:nvSpPr>
        <p:spPr/>
        <p:txBody>
          <a:bodyPr>
            <a:noAutofit/>
          </a:bodyPr>
          <a:lstStyle/>
          <a:p>
            <a:r>
              <a:rPr lang="en-US" sz="1500" b="1" dirty="0" smtClean="0"/>
              <a:t> Content Variety: Channels can cover a wide range of topics, catering to diverse interests and audiences.</a:t>
            </a:r>
          </a:p>
          <a:p>
            <a:r>
              <a:rPr lang="en-US" sz="1500" b="1" dirty="0" smtClean="0"/>
              <a:t> Accessibility: Content is available 24/7, allowing viewers to watch at their convenience.</a:t>
            </a:r>
          </a:p>
          <a:p>
            <a:r>
              <a:rPr lang="en-US" sz="1500" b="1" dirty="0" smtClean="0"/>
              <a:t> Engagement: Viewers can like, comment, and subscribe, fostering a sense of community and interaction.</a:t>
            </a:r>
          </a:p>
          <a:p>
            <a:r>
              <a:rPr lang="en-US" sz="1500" b="1" dirty="0" smtClean="0"/>
              <a:t> Monetization: Creators can earn revenue through ads, sponsorships, and merchandise sales.</a:t>
            </a:r>
          </a:p>
          <a:p>
            <a:r>
              <a:rPr lang="en-US" sz="1500" b="1" dirty="0" smtClean="0"/>
              <a:t> Educational Value: Many channels provide informative and educational content.</a:t>
            </a:r>
          </a:p>
          <a:p>
            <a:r>
              <a:rPr lang="en-US" sz="1500" b="1" dirty="0" smtClean="0"/>
              <a:t> Entertainment: Channels offer entertainment through </a:t>
            </a:r>
            <a:r>
              <a:rPr lang="en-US" sz="1500" b="1" dirty="0" err="1" smtClean="0"/>
              <a:t>vlogs</a:t>
            </a:r>
            <a:r>
              <a:rPr lang="en-US" sz="1500" b="1" dirty="0" smtClean="0"/>
              <a:t>, music, gaming, and more.</a:t>
            </a:r>
          </a:p>
          <a:p>
            <a:r>
              <a:rPr lang="en-US" sz="1500" b="1" dirty="0" smtClean="0"/>
              <a:t> Global Reach: YouTube has a vast international audience, expanding a channel's reach.</a:t>
            </a:r>
          </a:p>
          <a:p>
            <a:r>
              <a:rPr lang="en-US" sz="1500" b="1" dirty="0" smtClean="0"/>
              <a:t> Creative Expression: It allows creators to express their ideas, talents, and creativity.</a:t>
            </a:r>
          </a:p>
          <a:p>
            <a:r>
              <a:rPr lang="en-US" sz="1500" b="1" dirty="0" smtClean="0"/>
              <a:t> Analytics: Creators have access to data on their audience, helping them refine content.</a:t>
            </a:r>
          </a:p>
          <a:p>
            <a:r>
              <a:rPr lang="en-US" sz="1500" b="1" dirty="0" smtClean="0"/>
              <a:t> Long-term Potential: Successful channels can become sustainable businesses.</a:t>
            </a:r>
            <a:endParaRPr lang="en-US" sz="1500" b="1"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DISADVANTAGE</a:t>
            </a:r>
            <a:endParaRPr lang="en-US"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
        <p:nvSpPr>
          <p:cNvPr id="3" name="Content Placeholder 2"/>
          <p:cNvSpPr>
            <a:spLocks noGrp="1"/>
          </p:cNvSpPr>
          <p:nvPr>
            <p:ph idx="1"/>
          </p:nvPr>
        </p:nvSpPr>
        <p:spPr/>
        <p:txBody>
          <a:bodyPr>
            <a:noAutofit/>
          </a:bodyPr>
          <a:lstStyle/>
          <a:p>
            <a:r>
              <a:rPr lang="en-US" sz="1450" b="1" dirty="0" smtClean="0"/>
              <a:t>*Copyright Claims:* Creators may face copyright claims or strikes if they use copyrighted material without proper permission.</a:t>
            </a:r>
          </a:p>
          <a:p>
            <a:r>
              <a:rPr lang="en-US" sz="1450" b="1" dirty="0" smtClean="0"/>
              <a:t>*Content Theft:* Others may steal or  re-upload a creator's content without authorization.</a:t>
            </a:r>
          </a:p>
          <a:p>
            <a:r>
              <a:rPr lang="en-US" sz="1450" b="1" dirty="0" smtClean="0"/>
              <a:t>*Ad Revenue Dependency:* Relying solely on ad revenue can be risky due to fluctuations in CPM (cost per thousand views).</a:t>
            </a:r>
          </a:p>
          <a:p>
            <a:r>
              <a:rPr lang="en-US" sz="1450" b="1" dirty="0" smtClean="0"/>
              <a:t>*Changing Algorithms:* Frequent changes in YouTube's algorithms can impact a channel's visibility and discoverability.</a:t>
            </a:r>
          </a:p>
          <a:p>
            <a:r>
              <a:rPr lang="en-US" sz="1450" b="1" dirty="0" smtClean="0"/>
              <a:t>*Technical Challenges:* Creators may encounter technical issues with equipment, software, or connectivity.</a:t>
            </a:r>
          </a:p>
          <a:p>
            <a:r>
              <a:rPr lang="en-US" sz="1450" b="1" dirty="0" smtClean="0"/>
              <a:t>*Negative Feedback:* Dealing with criticism and negative comments can be emotionally draining.</a:t>
            </a:r>
          </a:p>
          <a:p>
            <a:r>
              <a:rPr lang="en-US" sz="1450" b="1" dirty="0" smtClean="0"/>
              <a:t>*Limited Control:* Creators have limited control over changes YouTube makes to its platform.</a:t>
            </a:r>
          </a:p>
          <a:p>
            <a:r>
              <a:rPr lang="en-US" sz="1450" b="1" dirty="0" smtClean="0"/>
              <a:t>*Inconsistent Growth:* Channel growth may be slow, unpredictable, or plateau at times.</a:t>
            </a:r>
          </a:p>
          <a:p>
            <a:r>
              <a:rPr lang="en-US" sz="1450" b="1" dirty="0" smtClean="0"/>
              <a:t>*Pressure to Produce:* Creators may feel pressured to constantly produce content, impacting work-life balance.</a:t>
            </a:r>
          </a:p>
          <a:p>
            <a:r>
              <a:rPr lang="en-US" sz="1450" b="1" dirty="0" smtClean="0"/>
              <a:t>*Competition from Established Channels:* Established channels can make it difficult for new creators to gain a foothold in their niche.</a:t>
            </a:r>
            <a:endParaRPr lang="en-US" sz="1450" b="1"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57201"/>
            <a:ext cx="7772400" cy="1904999"/>
          </a:xfrm>
        </p:spPr>
        <p:txBody>
          <a:bodyPr/>
          <a:lstStyle/>
          <a:p>
            <a:pPr algn="ctr"/>
            <a:r>
              <a:rPr lang="en-US"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TEAM MEMBERS</a:t>
            </a:r>
            <a:endParaRPr lang="en-US"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
        <p:nvSpPr>
          <p:cNvPr id="3" name="Subtitle 2"/>
          <p:cNvSpPr>
            <a:spLocks noGrp="1"/>
          </p:cNvSpPr>
          <p:nvPr>
            <p:ph type="subTitle" idx="1"/>
          </p:nvPr>
        </p:nvSpPr>
        <p:spPr>
          <a:xfrm>
            <a:off x="990600" y="2667000"/>
            <a:ext cx="8915400" cy="2971800"/>
          </a:xfrm>
        </p:spPr>
        <p:txBody>
          <a:bodyPr>
            <a:normAutofit/>
          </a:bodyPr>
          <a:lstStyle/>
          <a:p>
            <a:pPr algn="l">
              <a:buFont typeface="Arial" pitchFamily="34" charset="0"/>
              <a:buChar char="•"/>
            </a:pPr>
            <a:r>
              <a:rPr lang="en-US" sz="2800" b="1" dirty="0" smtClean="0">
                <a:solidFill>
                  <a:schemeClr val="tx2">
                    <a:lumMod val="75000"/>
                  </a:schemeClr>
                </a:solidFill>
              </a:rPr>
              <a:t> L.SAGADEVAN – TEAM LEADER</a:t>
            </a:r>
          </a:p>
          <a:p>
            <a:pPr algn="l">
              <a:buFont typeface="Arial" pitchFamily="34" charset="0"/>
              <a:buChar char="•"/>
            </a:pPr>
            <a:r>
              <a:rPr lang="en-US" sz="2800" b="1" dirty="0">
                <a:solidFill>
                  <a:schemeClr val="tx2">
                    <a:lumMod val="75000"/>
                  </a:schemeClr>
                </a:solidFill>
              </a:rPr>
              <a:t> </a:t>
            </a:r>
            <a:r>
              <a:rPr lang="en-US" sz="2800" b="1" dirty="0" smtClean="0">
                <a:solidFill>
                  <a:schemeClr val="tx2">
                    <a:lumMod val="75000"/>
                  </a:schemeClr>
                </a:solidFill>
              </a:rPr>
              <a:t>P.SATHIYARAJ – TEAM MEMBER</a:t>
            </a:r>
          </a:p>
          <a:p>
            <a:pPr algn="l">
              <a:buFont typeface="Arial" pitchFamily="34" charset="0"/>
              <a:buChar char="•"/>
            </a:pPr>
            <a:r>
              <a:rPr lang="en-US" sz="2800" b="1" dirty="0" smtClean="0">
                <a:solidFill>
                  <a:schemeClr val="tx2">
                    <a:lumMod val="75000"/>
                  </a:schemeClr>
                </a:solidFill>
              </a:rPr>
              <a:t> A.SATHIYAMOORTHY – TEAM MEMBER</a:t>
            </a:r>
          </a:p>
          <a:p>
            <a:pPr algn="l">
              <a:buFont typeface="Arial" pitchFamily="34" charset="0"/>
              <a:buChar char="•"/>
            </a:pPr>
            <a:r>
              <a:rPr lang="en-US" sz="2800" b="1" dirty="0">
                <a:solidFill>
                  <a:schemeClr val="tx2">
                    <a:lumMod val="75000"/>
                  </a:schemeClr>
                </a:solidFill>
              </a:rPr>
              <a:t> </a:t>
            </a:r>
            <a:r>
              <a:rPr lang="en-US" sz="2800" b="1" dirty="0" smtClean="0">
                <a:solidFill>
                  <a:schemeClr val="tx2">
                    <a:lumMod val="75000"/>
                  </a:schemeClr>
                </a:solidFill>
              </a:rPr>
              <a:t>K.SANGEETHA – TEAM MEMBER</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60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CONCLUSION</a:t>
            </a:r>
            <a:endParaRPr lang="en-US" sz="60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
        <p:nvSpPr>
          <p:cNvPr id="3" name="Content Placeholder 2"/>
          <p:cNvSpPr>
            <a:spLocks noGrp="1"/>
          </p:cNvSpPr>
          <p:nvPr>
            <p:ph idx="1"/>
          </p:nvPr>
        </p:nvSpPr>
        <p:spPr/>
        <p:txBody>
          <a:bodyPr>
            <a:normAutofit/>
          </a:bodyPr>
          <a:lstStyle/>
          <a:p>
            <a:pPr>
              <a:buNone/>
            </a:pPr>
            <a:r>
              <a:rPr lang="en-US" sz="2400" dirty="0" smtClean="0"/>
              <a:t>	</a:t>
            </a:r>
            <a:r>
              <a:rPr lang="en-US" sz="2400" b="1" dirty="0" smtClean="0"/>
              <a:t>YouTube has become a powerful platform for individuals and businesses to build influence and connect with a wide audience. By analyzing the top YouTube channels and their mass appeal to subscribers, we can learn valuable lessons about creating successful content and leveraging the power of influence for personal or business purposes.</a:t>
            </a:r>
          </a:p>
          <a:p>
            <a:pPr algn="ctr">
              <a:buNone/>
            </a:pPr>
            <a:endParaRPr lang="en-US" sz="36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a:p>
            <a:pPr algn="ctr">
              <a:buNone/>
            </a:pPr>
            <a:r>
              <a:rPr lang="en-US" sz="44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Good luck!</a:t>
            </a:r>
            <a:endParaRPr lang="en-US" sz="44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INTRODUCTION</a:t>
            </a:r>
            <a:endParaRPr lang="en-US"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
        <p:nvSpPr>
          <p:cNvPr id="3" name="Content Placeholder 2"/>
          <p:cNvSpPr>
            <a:spLocks noGrp="1"/>
          </p:cNvSpPr>
          <p:nvPr>
            <p:ph idx="1"/>
          </p:nvPr>
        </p:nvSpPr>
        <p:spPr/>
        <p:txBody>
          <a:bodyPr>
            <a:normAutofit fontScale="92500" lnSpcReduction="10000"/>
          </a:bodyPr>
          <a:lstStyle/>
          <a:p>
            <a:r>
              <a:rPr lang="en-US" b="1" dirty="0" smtClean="0"/>
              <a:t>Welcome to Subscribers Galore: Exploring the World's Top YouTube Channels! In this exciting journey, we will develop into the captivating and diverse realm of YouTube content creators who have amassed millions of subscribers. Join us as we uncover the secrets to their success, explore their unique niches, and discover the fascinating stories behind these internet sensations. Whether you're a YouTube enthusiast, aspiring content creator, or just curious about the online world, this is the ultimate guide to the most influential and entertaining channels on the planet. Subscribe, sit back, and let's embark on a thrilling adventure through the YouTube universe!</a:t>
            </a:r>
            <a:endParaRPr lang="en-US" b="1"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762000"/>
          </a:xfrm>
        </p:spPr>
        <p:txBody>
          <a:bodyPr>
            <a:normAutofit fontScale="90000"/>
          </a:bodyPr>
          <a:lstStyle/>
          <a:p>
            <a:pPr algn="ctr"/>
            <a:r>
              <a:rPr lang="en-US"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PURPOSE</a:t>
            </a:r>
            <a:endParaRPr lang="en-US"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
        <p:nvSpPr>
          <p:cNvPr id="3" name="Content Placeholder 2"/>
          <p:cNvSpPr>
            <a:spLocks noGrp="1"/>
          </p:cNvSpPr>
          <p:nvPr>
            <p:ph idx="1"/>
          </p:nvPr>
        </p:nvSpPr>
        <p:spPr>
          <a:xfrm>
            <a:off x="457200" y="1066800"/>
            <a:ext cx="8229600" cy="5486400"/>
          </a:xfrm>
        </p:spPr>
        <p:txBody>
          <a:bodyPr>
            <a:noAutofit/>
          </a:bodyPr>
          <a:lstStyle/>
          <a:p>
            <a:pPr marL="514350" indent="-514350">
              <a:buFont typeface="+mj-lt"/>
              <a:buAutoNum type="arabicPeriod"/>
            </a:pPr>
            <a:r>
              <a:rPr lang="en-US" sz="1290" b="1" dirty="0" smtClean="0"/>
              <a:t>Entertainment: YouTube is a major source of entertainment, hosting a wide variety of content, including music videos, </a:t>
            </a:r>
            <a:r>
              <a:rPr lang="en-US" sz="1290" b="1" dirty="0" err="1" smtClean="0"/>
              <a:t>vlogs</a:t>
            </a:r>
            <a:r>
              <a:rPr lang="en-US" sz="1290" b="1" dirty="0" smtClean="0"/>
              <a:t>, skits, and more, which cater to a global audience's diverse. </a:t>
            </a:r>
          </a:p>
          <a:p>
            <a:pPr marL="514350" indent="-514350">
              <a:buFont typeface="+mj-lt"/>
              <a:buAutoNum type="arabicPeriod"/>
            </a:pPr>
            <a:r>
              <a:rPr lang="en-US" sz="1290" b="1" dirty="0" smtClean="0"/>
              <a:t>Education: Many creators use YouTube to share educational content, offering tutorials, online courses, and informational videos on a wide range of subjects, making it a valuable learning resource.</a:t>
            </a:r>
          </a:p>
          <a:p>
            <a:pPr marL="514350" indent="-514350">
              <a:buFont typeface="+mj-lt"/>
              <a:buAutoNum type="arabicPeriod"/>
            </a:pPr>
            <a:r>
              <a:rPr lang="en-US" sz="1290" b="1" dirty="0" smtClean="0"/>
              <a:t>Communication: YouTube allows individuals and organizations to communicate their messages, ideas, and opinions to a broad audience. It's a powerful tool for advocacy, marketing, and social or political commentary.</a:t>
            </a:r>
          </a:p>
          <a:p>
            <a:pPr marL="514350" indent="-514350">
              <a:buFont typeface="+mj-lt"/>
              <a:buAutoNum type="arabicPeriod"/>
            </a:pPr>
            <a:r>
              <a:rPr lang="en-US" sz="1290" b="1" dirty="0" smtClean="0"/>
              <a:t>Monetization: For content creators, YouTube offers opportunities for monetization through advertising revenue, sponsorships, merchandise sales, and paid subscriptions to their channels.</a:t>
            </a:r>
          </a:p>
          <a:p>
            <a:pPr marL="514350" indent="-514350">
              <a:buFont typeface="+mj-lt"/>
              <a:buAutoNum type="arabicPeriod"/>
            </a:pPr>
            <a:r>
              <a:rPr lang="en-US" sz="1290" b="1" dirty="0" smtClean="0"/>
              <a:t>Community Building: Creators can build communities around their content, fostering interaction, discussion, and a sense of belonging among their viewers through comments, likes, and shares.</a:t>
            </a:r>
          </a:p>
          <a:p>
            <a:pPr marL="514350" indent="-514350">
              <a:buFont typeface="+mj-lt"/>
              <a:buAutoNum type="arabicPeriod"/>
            </a:pPr>
            <a:r>
              <a:rPr lang="en-US" sz="1290" b="1" dirty="0" smtClean="0"/>
              <a:t>Documentation: YouTube serves as a platform for documenting personal experiences, travel adventures, and historical events, allowing individuals to preserve and share their memories.</a:t>
            </a:r>
          </a:p>
          <a:p>
            <a:pPr marL="514350" indent="-514350">
              <a:buFont typeface="+mj-lt"/>
              <a:buAutoNum type="arabicPeriod"/>
            </a:pPr>
            <a:r>
              <a:rPr lang="en-US" sz="1290" b="1" dirty="0" smtClean="0"/>
              <a:t>Business and Brand Promotion: Many businesses and brands use YouTube for marketing, product demonstrations, and brand promotion, reaching a vast customer base.</a:t>
            </a:r>
          </a:p>
          <a:p>
            <a:pPr marL="514350" indent="-514350">
              <a:buFont typeface="+mj-lt"/>
              <a:buAutoNum type="arabicPeriod"/>
            </a:pPr>
            <a:r>
              <a:rPr lang="en-US" sz="1290" b="1" dirty="0" smtClean="0"/>
              <a:t>News and Information: News organizations and individuals use YouTube to report news, share updates, and provide commentary on current events, contributing to the dissemination of information.</a:t>
            </a:r>
          </a:p>
          <a:p>
            <a:pPr marL="514350" indent="-514350">
              <a:buFont typeface="+mj-lt"/>
              <a:buAutoNum type="arabicPeriod"/>
            </a:pPr>
            <a:r>
              <a:rPr lang="en-US" sz="1290" b="1" dirty="0" smtClean="0"/>
              <a:t>Artistic Expression: YouTube enables artists, musicians, and creators to showcase their talents and creative works, broadening their exposure and connecting with a global audience.</a:t>
            </a:r>
          </a:p>
          <a:p>
            <a:pPr marL="514350" indent="-514350">
              <a:buFont typeface="+mj-lt"/>
              <a:buAutoNum type="arabicPeriod"/>
            </a:pPr>
            <a:r>
              <a:rPr lang="en-US" sz="1290" b="1" dirty="0" smtClean="0"/>
              <a:t>Social Connection: YouTube's comment sections and community features provide a platform for viewers to connect, discuss, and share their thoughts, fostering a sense of community and social interaction.</a:t>
            </a:r>
            <a:endParaRPr lang="en-US" sz="1290" b="1"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048512"/>
          </a:xfrm>
        </p:spPr>
        <p:txBody>
          <a:bodyPr/>
          <a:lstStyle/>
          <a:p>
            <a:pPr algn="ctr"/>
            <a:r>
              <a:rPr lang="en-US"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EMPATHY MAP</a:t>
            </a:r>
            <a:endParaRPr lang="en-US"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pic>
        <p:nvPicPr>
          <p:cNvPr id="4" name="Content Placeholder 3" descr="EMPATHY  MAP NEW_2023-09-13_11-06-59_page-0001.jpg"/>
          <p:cNvPicPr>
            <a:picLocks noGrp="1" noChangeAspect="1"/>
          </p:cNvPicPr>
          <p:nvPr>
            <p:ph idx="1"/>
          </p:nvPr>
        </p:nvPicPr>
        <p:blipFill>
          <a:blip r:embed="rId2" cstate="print"/>
          <a:stretch>
            <a:fillRect/>
          </a:stretch>
        </p:blipFill>
        <p:spPr>
          <a:xfrm>
            <a:off x="1676400" y="1752600"/>
            <a:ext cx="5410200" cy="4541837"/>
          </a:xfr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19912"/>
          </a:xfrm>
        </p:spPr>
        <p:txBody>
          <a:bodyPr/>
          <a:lstStyle/>
          <a:p>
            <a:pPr algn="ctr"/>
            <a:r>
              <a:rPr lang="en-IN"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BRAINSTORM</a:t>
            </a:r>
            <a:endParaRPr lang="en-US"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pic>
        <p:nvPicPr>
          <p:cNvPr id="4" name="Content Placeholder 3" descr="BRAINSTORMING_2023-09-13_11-07-35_page-0001.jpg"/>
          <p:cNvPicPr>
            <a:picLocks noGrp="1" noChangeAspect="1"/>
          </p:cNvPicPr>
          <p:nvPr>
            <p:ph idx="1"/>
          </p:nvPr>
        </p:nvPicPr>
        <p:blipFill>
          <a:blip r:embed="rId2" cstate="print"/>
          <a:stretch>
            <a:fillRect/>
          </a:stretch>
        </p:blipFill>
        <p:spPr>
          <a:xfrm>
            <a:off x="228600" y="2057400"/>
            <a:ext cx="8686800" cy="3706637"/>
          </a:xfr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048512"/>
          </a:xfrm>
        </p:spPr>
        <p:txBody>
          <a:bodyPr/>
          <a:lstStyle/>
          <a:p>
            <a:pPr algn="ctr"/>
            <a:r>
              <a:rPr lang="en-IN"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DATA SET</a:t>
            </a:r>
            <a:endParaRPr lang="en-US"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pic>
        <p:nvPicPr>
          <p:cNvPr id="4" name="Content Placeholder 3" descr="Screenshot (67).png"/>
          <p:cNvPicPr>
            <a:picLocks noGrp="1" noChangeAspect="1"/>
          </p:cNvPicPr>
          <p:nvPr>
            <p:ph idx="1"/>
          </p:nvPr>
        </p:nvPicPr>
        <p:blipFill>
          <a:blip r:embed="rId2"/>
          <a:stretch>
            <a:fillRect/>
          </a:stretch>
        </p:blipFill>
        <p:spPr>
          <a:xfrm>
            <a:off x="668373" y="1935163"/>
            <a:ext cx="7807254" cy="4389437"/>
          </a:xfr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96112"/>
          </a:xfrm>
        </p:spPr>
        <p:txBody>
          <a:bodyPr/>
          <a:lstStyle/>
          <a:p>
            <a:pPr algn="ctr"/>
            <a:r>
              <a:rPr lang="en-US"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ABOUT DATA SET</a:t>
            </a:r>
            <a:endParaRPr lang="en-US"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
        <p:nvSpPr>
          <p:cNvPr id="3" name="Content Placeholder 2"/>
          <p:cNvSpPr>
            <a:spLocks noGrp="1"/>
          </p:cNvSpPr>
          <p:nvPr>
            <p:ph idx="1"/>
          </p:nvPr>
        </p:nvSpPr>
        <p:spPr>
          <a:xfrm>
            <a:off x="457200" y="2057400"/>
            <a:ext cx="8229600" cy="4267200"/>
          </a:xfrm>
        </p:spPr>
        <p:txBody>
          <a:bodyPr/>
          <a:lstStyle/>
          <a:p>
            <a:r>
              <a:rPr lang="en-US" dirty="0" smtClean="0"/>
              <a:t> </a:t>
            </a:r>
            <a:r>
              <a:rPr lang="en-US" b="1" dirty="0" smtClean="0"/>
              <a:t>Rank – The overall rank of the YouTube channels.</a:t>
            </a:r>
          </a:p>
          <a:p>
            <a:r>
              <a:rPr lang="en-US" b="1" dirty="0" smtClean="0"/>
              <a:t> Name – The name of the YouTube channels.</a:t>
            </a:r>
          </a:p>
          <a:p>
            <a:r>
              <a:rPr lang="en-US" b="1" dirty="0" smtClean="0"/>
              <a:t> Primary language – The several language of the YouTube channels.</a:t>
            </a:r>
          </a:p>
          <a:p>
            <a:r>
              <a:rPr lang="en-US" b="1" dirty="0" smtClean="0"/>
              <a:t> Category – The category of the YouTube channels.</a:t>
            </a:r>
          </a:p>
          <a:p>
            <a:r>
              <a:rPr lang="en-US" b="1" dirty="0" smtClean="0"/>
              <a:t> Subscribers – The number of peoples who is subscribe the channel.</a:t>
            </a:r>
            <a:endParaRPr lang="en-US" b="1"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DASHBOARD 1</a:t>
            </a:r>
            <a:endParaRPr lang="en-US"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pic>
        <p:nvPicPr>
          <p:cNvPr id="8" name="Content Placeholder 7" descr="Dashboard 1.png"/>
          <p:cNvPicPr>
            <a:picLocks noGrp="1" noChangeAspect="1"/>
          </p:cNvPicPr>
          <p:nvPr>
            <p:ph idx="1"/>
          </p:nvPr>
        </p:nvPicPr>
        <p:blipFill>
          <a:blip r:embed="rId3"/>
          <a:stretch>
            <a:fillRect/>
          </a:stretch>
        </p:blipFill>
        <p:spPr>
          <a:xfrm>
            <a:off x="1600200" y="1935163"/>
            <a:ext cx="5943600" cy="4389437"/>
          </a:xfrm>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318</TotalTime>
  <Words>905</Words>
  <Application>Microsoft Office PowerPoint</Application>
  <PresentationFormat>On-screen Show (4:3)</PresentationFormat>
  <Paragraphs>74</Paragraphs>
  <Slides>20</Slides>
  <Notes>4</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Flow</vt:lpstr>
      <vt:lpstr>Subscribers Galore Exploring World’s Top YouTube Channels</vt:lpstr>
      <vt:lpstr>TEAM MEMBERS</vt:lpstr>
      <vt:lpstr>INTRODUCTION</vt:lpstr>
      <vt:lpstr>PURPOSE</vt:lpstr>
      <vt:lpstr>EMPATHY MAP</vt:lpstr>
      <vt:lpstr>BRAINSTORM</vt:lpstr>
      <vt:lpstr>DATA SET</vt:lpstr>
      <vt:lpstr>ABOUT DATA SET</vt:lpstr>
      <vt:lpstr>DASHBOARD 1</vt:lpstr>
      <vt:lpstr>DASHBOARD 2</vt:lpstr>
      <vt:lpstr>DASHBOARD 3</vt:lpstr>
      <vt:lpstr>DASHBOARD 4</vt:lpstr>
      <vt:lpstr>STORY CAPTION 1</vt:lpstr>
      <vt:lpstr>STORY CAPTION 2</vt:lpstr>
      <vt:lpstr>STORY CAPTION 3</vt:lpstr>
      <vt:lpstr>STORY CAPTION 4</vt:lpstr>
      <vt:lpstr>STORY CAPTION 5</vt:lpstr>
      <vt:lpstr>ADVANTAGE</vt:lpstr>
      <vt:lpstr>DISADVANTAGE</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Subscribers Galore Exploring World’s Top Youtube Channels</dc:title>
  <dc:creator>DINESH</dc:creator>
  <cp:lastModifiedBy>DINESH</cp:lastModifiedBy>
  <cp:revision>35</cp:revision>
  <dcterms:created xsi:type="dcterms:W3CDTF">2023-10-13T05:45:38Z</dcterms:created>
  <dcterms:modified xsi:type="dcterms:W3CDTF">2023-10-15T04:13:24Z</dcterms:modified>
</cp:coreProperties>
</file>