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330" r:id="rId2"/>
    <p:sldId id="331" r:id="rId3"/>
    <p:sldId id="332" r:id="rId4"/>
    <p:sldId id="333" r:id="rId5"/>
    <p:sldId id="344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3" r:id="rId16"/>
    <p:sldId id="257" r:id="rId17"/>
    <p:sldId id="258" r:id="rId18"/>
    <p:sldId id="259" r:id="rId19"/>
    <p:sldId id="260" r:id="rId20"/>
    <p:sldId id="261" r:id="rId21"/>
    <p:sldId id="262" r:id="rId22"/>
    <p:sldId id="263" r:id="rId23"/>
    <p:sldId id="264" r:id="rId24"/>
    <p:sldId id="265" r:id="rId25"/>
    <p:sldId id="266" r:id="rId26"/>
    <p:sldId id="267" r:id="rId27"/>
    <p:sldId id="268" r:id="rId28"/>
    <p:sldId id="269" r:id="rId29"/>
    <p:sldId id="270" r:id="rId30"/>
    <p:sldId id="271" r:id="rId31"/>
    <p:sldId id="272" r:id="rId32"/>
    <p:sldId id="273" r:id="rId33"/>
    <p:sldId id="27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2" r:id="rId42"/>
    <p:sldId id="283" r:id="rId43"/>
    <p:sldId id="284" r:id="rId44"/>
    <p:sldId id="285" r:id="rId45"/>
    <p:sldId id="286" r:id="rId46"/>
    <p:sldId id="287" r:id="rId47"/>
    <p:sldId id="288" r:id="rId48"/>
    <p:sldId id="289" r:id="rId49"/>
    <p:sldId id="290" r:id="rId50"/>
    <p:sldId id="291" r:id="rId51"/>
    <p:sldId id="292" r:id="rId52"/>
    <p:sldId id="293" r:id="rId53"/>
    <p:sldId id="294" r:id="rId54"/>
    <p:sldId id="295" r:id="rId55"/>
    <p:sldId id="296" r:id="rId56"/>
    <p:sldId id="297" r:id="rId57"/>
    <p:sldId id="298" r:id="rId58"/>
    <p:sldId id="299" r:id="rId59"/>
    <p:sldId id="300" r:id="rId60"/>
    <p:sldId id="301" r:id="rId61"/>
    <p:sldId id="302" r:id="rId62"/>
    <p:sldId id="303" r:id="rId63"/>
    <p:sldId id="304" r:id="rId64"/>
    <p:sldId id="305" r:id="rId65"/>
    <p:sldId id="306" r:id="rId66"/>
    <p:sldId id="307" r:id="rId67"/>
    <p:sldId id="308" r:id="rId68"/>
    <p:sldId id="309" r:id="rId69"/>
    <p:sldId id="310" r:id="rId70"/>
    <p:sldId id="311" r:id="rId71"/>
    <p:sldId id="312" r:id="rId72"/>
    <p:sldId id="313" r:id="rId73"/>
    <p:sldId id="314" r:id="rId74"/>
    <p:sldId id="315" r:id="rId75"/>
    <p:sldId id="316" r:id="rId76"/>
    <p:sldId id="317" r:id="rId77"/>
    <p:sldId id="318" r:id="rId78"/>
    <p:sldId id="319" r:id="rId79"/>
    <p:sldId id="320" r:id="rId80"/>
    <p:sldId id="321" r:id="rId81"/>
    <p:sldId id="322" r:id="rId82"/>
    <p:sldId id="323" r:id="rId83"/>
    <p:sldId id="324" r:id="rId84"/>
    <p:sldId id="325" r:id="rId85"/>
    <p:sldId id="326" r:id="rId86"/>
    <p:sldId id="327" r:id="rId87"/>
    <p:sldId id="328" r:id="rId88"/>
    <p:sldId id="329" r:id="rId89"/>
  </p:sldIdLst>
  <p:sldSz cx="18288000" cy="10287000"/>
  <p:notesSz cx="6858000" cy="9144000"/>
  <p:embeddedFontLst>
    <p:embeddedFont>
      <p:font typeface="Canva Sans" panose="020B0604020202020204" charset="0"/>
      <p:regular r:id="rId90"/>
    </p:embeddedFont>
    <p:embeddedFont>
      <p:font typeface="Canva Sans Bold" panose="020B0604020202020204" charset="0"/>
      <p:regular r:id="rId9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font" Target="fonts/font1.fntdata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AA61DAF-3968-4D2F-F1A0-E455182A5D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3848681"/>
            <a:ext cx="10287000" cy="5943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4B88B99A-036B-5BE6-9F7B-CEA0DE5A8DFD}"/>
              </a:ext>
            </a:extLst>
          </p:cNvPr>
          <p:cNvSpPr txBox="1"/>
          <p:nvPr/>
        </p:nvSpPr>
        <p:spPr>
          <a:xfrm>
            <a:off x="838200" y="3086100"/>
            <a:ext cx="16230600" cy="7625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4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Programming in  Java</a:t>
            </a:r>
          </a:p>
        </p:txBody>
      </p:sp>
    </p:spTree>
    <p:extLst>
      <p:ext uri="{BB962C8B-B14F-4D97-AF65-F5344CB8AC3E}">
        <p14:creationId xmlns:p14="http://schemas.microsoft.com/office/powerpoint/2010/main" val="3429985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DAF2FEED-8FEB-56F1-5E97-6D91C2FAC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495300"/>
            <a:ext cx="1516380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6D3152-88A7-E0B2-3113-66C86D8D3E88}"/>
              </a:ext>
            </a:extLst>
          </p:cNvPr>
          <p:cNvSpPr txBox="1"/>
          <p:nvPr/>
        </p:nvSpPr>
        <p:spPr>
          <a:xfrm>
            <a:off x="4305300" y="7353300"/>
            <a:ext cx="9144000" cy="743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Java’s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80975"/>
            <a:ext cx="18288000" cy="88158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Java’s Architecture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Components: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kumimoji="0" lang="en-US" sz="25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Class Loader: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kumimoji="0" lang="en-US" sz="2599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LoadsDynamically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loads classes into memory when needed.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kumimoji="0" lang="en-US" sz="25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Bytecode Verifier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Ensures bytecode is </a:t>
            </a:r>
            <a:r>
              <a:rPr kumimoji="0" lang="en-US" sz="2599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validthe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correctness and security of bytecode before execution.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kumimoji="0" lang="en-US" sz="25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Execution Engine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Converts bytecode into machine </a:t>
            </a:r>
            <a:r>
              <a:rPr kumimoji="0" lang="en-US" sz="2599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codenative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machine code using either an interpreter or a JIT compiler.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kumimoji="0" lang="en-US" sz="25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Garbage Collector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Manages memory by </a:t>
            </a:r>
            <a:r>
              <a:rPr kumimoji="0" lang="en-US" sz="2599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cleaningAutomatically</a:t>
            </a: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manages memory by deallocating unused objects.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Execution Flow: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Java source code is compiled into bytecode.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2. Bytecode is executed by the JVM by the Java compiler.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3. The JVM executes the bytecode, ensuring platform independence.</a:t>
            </a:r>
          </a:p>
          <a:p>
            <a:pPr marL="0" marR="0" lvl="0" indent="0" algn="just" defTabSz="914400" rtl="0" eaLnBrk="1" fontAlgn="auto" latinLnBrk="0" hangingPunct="1">
              <a:lnSpc>
                <a:spcPts val="465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76250"/>
            <a:ext cx="17259300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Reading Console Inputs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Methods: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kumimoji="0" lang="en-US" sz="33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Scanner</a:t>
            </a: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For reading user input easily.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kumimoji="0" lang="en-US" sz="33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BufferedReader</a:t>
            </a: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For efficient reading of large inputs.Provides methods for input parsing.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kumimoji="0" lang="en-US" sz="33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BufferedReader</a:t>
            </a: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Efficient for large input streams, though requires more boilerplate code.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kumimoji="0" lang="en-US" sz="33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Console Class</a:t>
            </a: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Useful for secure input like passwords.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54285" y="790575"/>
            <a:ext cx="8779431" cy="811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import java.util.Scanner;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public class InputExample {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    Scanner sc = new Scanner(System.in);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    System.out.print("Enter your name: ");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    String name = sc.nextLine();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    System.out.println("Hello, " + name);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ts val="649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C6EA9-094D-D701-5FC9-9C104D963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404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14350" y="-22547"/>
            <a:ext cx="17259300" cy="58492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6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Programming Questions:</a:t>
            </a:r>
          </a:p>
          <a:p>
            <a:pPr marL="0" marR="0" lvl="0" indent="0" algn="l" defTabSz="914400" rtl="0" eaLnBrk="1" fontAlgn="auto" latinLnBrk="0" hangingPunct="1">
              <a:lnSpc>
                <a:spcPts val="66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Easy: Write a program to read and display user input.</a:t>
            </a:r>
          </a:p>
          <a:p>
            <a:pPr marL="0" marR="0" lvl="0" indent="0" algn="l" defTabSz="914400" rtl="0" eaLnBrk="1" fontAlgn="auto" latinLnBrk="0" hangingPunct="1">
              <a:lnSpc>
                <a:spcPts val="66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2. Medium: Accept a list of names and display them in reverse.</a:t>
            </a:r>
          </a:p>
          <a:p>
            <a:pPr marL="0" marR="0" lvl="0" indent="0" algn="l" defTabSz="914400" rtl="0" eaLnBrk="1" fontAlgn="auto" latinLnBrk="0" hangingPunct="1">
              <a:lnSpc>
                <a:spcPts val="66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3. Hard: Read user input until "exit" is entered.</a:t>
            </a:r>
          </a:p>
          <a:p>
            <a:pPr marL="0" marR="0" lvl="0" indent="0" algn="l" defTabSz="914400" rtl="0" eaLnBrk="1" fontAlgn="auto" latinLnBrk="0" hangingPunct="1">
              <a:lnSpc>
                <a:spcPts val="66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4. Very Hard: Create a multi-threaded program for reading inputs from multiple users.</a:t>
            </a:r>
          </a:p>
          <a:p>
            <a:pPr marL="0" marR="0" lvl="0" indent="0" algn="l" defTabSz="914400" rtl="0" eaLnBrk="1" fontAlgn="auto" latinLnBrk="0" hangingPunct="1">
              <a:lnSpc>
                <a:spcPts val="669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4380" y="-114300"/>
            <a:ext cx="18083620" cy="12759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29"/>
              </a:lnSpc>
            </a:pPr>
            <a:r>
              <a:rPr lang="en-US" sz="29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Arrays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array is a data structure used to store multiple values of the same type in a single variable. Arrays are helpful when you need to manage a collection of related data efficiently.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Characteristics of Arrays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Fixed Size: The size of an array is defined at the time of creation and cannot be changed later.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Indexed Access: Elements in an array are accessed using a 0-based index.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Homogeneous Data: An array can only store elements of the same data type.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Efficient Access: Arrays provide constant-time access to elements using their index.</a:t>
            </a:r>
          </a:p>
          <a:p>
            <a:pPr algn="l">
              <a:lnSpc>
                <a:spcPts val="4829"/>
              </a:lnSpc>
            </a:pPr>
            <a:endParaRPr lang="en-US" sz="2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ArrayExample {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int[] numbers = {1, 2, 3, 4, 5};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for (int num : numbers) {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System.out.println(num);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829"/>
              </a:lnSpc>
            </a:pPr>
            <a:r>
              <a:rPr lang="en-US" sz="2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4829"/>
              </a:lnSpc>
            </a:pPr>
            <a:endParaRPr lang="en-US" sz="2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829"/>
              </a:lnSpc>
            </a:pPr>
            <a:endParaRPr lang="en-US" sz="2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8696" y="123351"/>
            <a:ext cx="11489651" cy="4110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Programming Questions:</a:t>
            </a: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Easy: Write a program to store and display 5 integers.</a:t>
            </a: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Medium: Sort an array of integers.</a:t>
            </a: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Hard: Find the second largest number in an array.</a:t>
            </a: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Very Hard: Implement matrix multiplication.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8459" y="61288"/>
            <a:ext cx="18239541" cy="861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5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Constructors</a:t>
            </a: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Types:</a:t>
            </a: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Default Constructor: No arguments, initializes default values.</a:t>
            </a:r>
          </a:p>
          <a:p>
            <a:pPr algn="l">
              <a:lnSpc>
                <a:spcPts val="525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Parameterized Constructor: Accepts parameters to initialize object properties.</a:t>
            </a:r>
          </a:p>
          <a:p>
            <a:pPr algn="l">
              <a:lnSpc>
                <a:spcPts val="525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Copy Constructor: Copies an objectCreates a new object as a copy of an existing one.</a:t>
            </a:r>
          </a:p>
          <a:p>
            <a:pPr algn="l">
              <a:lnSpc>
                <a:spcPts val="5250"/>
              </a:lnSpc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25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Default Constructor</a:t>
            </a: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constructor that has no arguments and initializes the object with default values.</a:t>
            </a: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Characteristics:</a:t>
            </a: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Automatically provided by Java if no constructor is explicitly defined.</a:t>
            </a:r>
          </a:p>
          <a:p>
            <a:pPr algn="l">
              <a:lnSpc>
                <a:spcPts val="525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Initializes primitive fields to default values (e.g., 0 for numbers, null for objects, false for boolean).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326" y="168910"/>
            <a:ext cx="14076756" cy="98920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Student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id;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String name;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Default Constructor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Student()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id = 0;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name = "Unknown";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System.out.println("ID: " + id + ", Name: " + name);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3919"/>
              </a:lnSpc>
            </a:pPr>
            <a:endParaRPr lang="en-US" sz="2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Main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Student s1 = new Student();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s1.display();  // Output: ID: 0, Name: Unknown</a:t>
            </a:r>
          </a:p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28650" y="190500"/>
            <a:ext cx="16230600" cy="5581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ts val="4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kumimoji="0" lang="en-US" sz="3528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Introduction &amp; Fundamentals of Java</a:t>
            </a:r>
          </a:p>
          <a:p>
            <a:pPr marL="0" marR="0" lvl="0" indent="0" algn="just" defTabSz="914400" rtl="0" eaLnBrk="1" fontAlgn="auto" latinLnBrk="0" hangingPunct="1">
              <a:lnSpc>
                <a:spcPts val="4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just" defTabSz="914400" rtl="0" eaLnBrk="1" fontAlgn="auto" latinLnBrk="0" hangingPunct="1">
              <a:lnSpc>
                <a:spcPts val="4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528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Java is a high-level, object-oriented programming language developed by Sun Microsystems (now Oracle) in 1995. It is designed to be simple, secure, and platform-independent. The language achieves platform independence through the Java Virtual Machine (JVM), which allows compiled Java programs (bytecode) to run on any operating system.</a:t>
            </a:r>
          </a:p>
          <a:p>
            <a:pPr marL="0" marR="0" lvl="0" indent="0" algn="just" defTabSz="914400" rtl="0" eaLnBrk="1" fontAlgn="auto" latinLnBrk="0" hangingPunct="1">
              <a:lnSpc>
                <a:spcPts val="4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just" defTabSz="914400" rtl="0" eaLnBrk="1" fontAlgn="auto" latinLnBrk="0" hangingPunct="1">
              <a:lnSpc>
                <a:spcPts val="493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528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CB7DF45-35CF-07DE-55D4-7D79FADEF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4838700"/>
            <a:ext cx="17678400" cy="472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38088" y="79375"/>
            <a:ext cx="16033012" cy="9150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Parameterized Constructor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constructor that accepts arguments to initialize object properties with specific values.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Useful for initializing objects with custom values.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Parameters are passed when the object is created.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Example: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Student {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id;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String name;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Parameterized Constructor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Student(int id, String name) {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this.id = id;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this.name = name;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System.out.println("ID: " + id + ", Name: " + name);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endParaRPr lang="en-US" sz="19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Main {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Student s1 = new Student(101, "John");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s1.display();  // Output: ID: 101, Name: John</a:t>
            </a:r>
          </a:p>
          <a:p>
            <a:pPr algn="l">
              <a:lnSpc>
                <a:spcPts val="279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017" y="78740"/>
            <a:ext cx="14712705" cy="10355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Copy Constructor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constructor that creates a new object as a copy of an existing object.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Often implemented manually in Java (unlike in languages like C++).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Copies the values of fields from one object to another.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Example: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Student {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id;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String name;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Parameterized Constructor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Student(int id, String name) {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this.id = id;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this.name = name;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Copy Constructor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Student(Student s) {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this.id = s.id;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this.name = s.name;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System.out.println("ID: " + id + ", Name: " + name);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endParaRPr lang="en-US" sz="17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Main {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Student s1 = new Student(102, "Alice");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Student s2 = new Student(s1);  // Copy Constructor is called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s2.display();  // Output: ID: 102, Name: Alice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2519"/>
              </a:lnSpc>
              <a:spcBef>
                <a:spcPct val="0"/>
              </a:spcBef>
            </a:pPr>
            <a:r>
              <a:rPr lang="en-US" sz="17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78154" y="3448367"/>
            <a:ext cx="13531691" cy="40619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Programming Questions: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Easy: Create a class with a default constructor.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Medium: Initialize an object using a parameterized constructor.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Hard: Overload constructors.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Very Hard: Use copy constructors for deep cloning.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7079" y="84692"/>
            <a:ext cx="18140921" cy="9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Finalize Method in Java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finalize() method in Java is a part of the Object class and is used to perform cleanup operations before an object is garbage collected.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Definition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The finalize() method is called by the Garbage Collector (GC) on an object when it determines that there are no more references to that object.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Its primary purpose is to allow the object to release resources, such as closing files, releasing network connections, or performing other cleanup tasks before the object is destroyed.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Syntax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Copy code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protected void finalize() throws Throwable {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Cleanup code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r>
              <a:rPr lang="en-US" sz="301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4214"/>
              </a:lnSpc>
              <a:spcBef>
                <a:spcPct val="0"/>
              </a:spcBef>
            </a:pPr>
            <a:endParaRPr lang="en-US" sz="301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055" y="35815"/>
            <a:ext cx="18144945" cy="90340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Points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Invocation by GC: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Garbage Collector calls finalize() during garbage collection, but this is not guaranteed.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Override in Subclasses: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can override the finalize() method to include your cleanup logic.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One-Time Execution: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method is called at most once by the Garbage Collector for an object.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Not a Destructor:</a:t>
            </a:r>
          </a:p>
          <a:p>
            <a:pPr algn="l">
              <a:lnSpc>
                <a:spcPts val="659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Unlike destructors in other languages (like C++), finalize() is not deterministic and should not be relied upon for releasing resources.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95553" y="3129280"/>
            <a:ext cx="12296895" cy="5059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Programming Questions:</a:t>
            </a:r>
          </a:p>
          <a:p>
            <a:pPr algn="l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Easy: Write a program using finalize to display a message.</a:t>
            </a:r>
          </a:p>
          <a:p>
            <a:pPr algn="l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Medium: Demonstrate memory cleanup using finalize.</a:t>
            </a:r>
          </a:p>
          <a:p>
            <a:pPr algn="l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Hard: Force garbage collection to invoke finalize.</a:t>
            </a:r>
          </a:p>
          <a:p>
            <a:pPr algn="l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Very Hard: Simulate resource management with finalize.</a:t>
            </a:r>
          </a:p>
          <a:p>
            <a:pPr algn="l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890" y="21971"/>
            <a:ext cx="18054110" cy="106650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7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in Java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final keyword is used to declare constants, prevent inheritance, or disallow method overriding.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of final:</a:t>
            </a:r>
          </a:p>
          <a:p>
            <a:pPr algn="l">
              <a:lnSpc>
                <a:spcPts val="567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Final Variables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Once assigned, a final variable's value cannot be changed.</a:t>
            </a:r>
          </a:p>
          <a:p>
            <a:pPr algn="l">
              <a:lnSpc>
                <a:spcPts val="567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Example {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final int MAX = 100;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// MAX = 200; // Error: Cannot assign a value to final variable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System.out.println("MAX: " + MAX);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67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567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2895" y="129493"/>
            <a:ext cx="13641706" cy="7181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Final Methods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A method declared as final cannot be overridden by subclasses.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Parent {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final void display() {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System.out.println("This is a final method.");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Child extends Parent {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void display() { } // Error: Cannot override the final method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7677" y="1705292"/>
            <a:ext cx="15452646" cy="7463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Final Classes</a:t>
            </a: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A final class cannot be extended.</a:t>
            </a:r>
          </a:p>
          <a:p>
            <a:pPr algn="l">
              <a:lnSpc>
                <a:spcPts val="598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final class Utility {</a:t>
            </a: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System.out.println("This is a final class.");</a:t>
            </a: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598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98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class SubUtility extends Utility { } // Error: Cannot inherit from final class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1072" y="168090"/>
            <a:ext cx="12557403" cy="9048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this Keyword in Java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this keyword is used to refer to the current instance of the class.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of this: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Accessing Instance Variables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Resolves ambiguity between instance variables and parameters.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Example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id;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Example(int id)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this.id = id; // Refers to the instance variable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System.out.println("ID: " + this.id);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523" y="504825"/>
            <a:ext cx="16873250" cy="107981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999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Features: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999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Object-Oriented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Everything in Java is treated as an object.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 Platform-Independent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", which promotes modularity and reuse.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Programs written in Java can run on any platform that has a JVM, adhering to the "Write Once, Run Anywhere."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Robust: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Exception handling and garbage collection make programs stable" philosophy.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Java includes strong memory management, exception handling, and type-checking mechanisms.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 Secure: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Offers runtime environment checks and bytecode verification.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3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Multi-threaded: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Allows simultaneous execution of multiple parts of a program, bytecode verification, and protection against memory corruption.</a:t>
            </a: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7272" y="-171450"/>
            <a:ext cx="9700736" cy="10313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Calling Another Constructor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Use this() to call another constructor within the same class.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Example {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id;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String name;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Example(int id) {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this.id = id;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Example(int id, String name) {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this(id); // Calls the single-parameter constructor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this.name = name;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862"/>
              </a:lnSpc>
            </a:pPr>
            <a:endParaRPr lang="en-US" sz="2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System.out.println("ID: " + id + ", Name: " + name);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862"/>
              </a:lnSpc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99963"/>
            <a:ext cx="18288000" cy="9582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Members in Java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static keyword is used to declare members that belong to the class rather than to any specific instance.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Uses of static: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Static Variables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A static variable is shared among all instances of a class.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Example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static int count = 0;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Example()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count++;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static void displayCount()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System.out.println("Count: " + count);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02802" y="-57150"/>
            <a:ext cx="15384423" cy="851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Static Methods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Static methods belong to the class and can be called without creating an instance.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They cannot access non-static variables directly.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Example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static void display()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System.out.println("This is a static method.");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Main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Example.display(); // No object needed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50040" y="1529080"/>
            <a:ext cx="13049727" cy="584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Static Blocks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 A static block is executed once when the class is loaded into memory.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Example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static int num;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endParaRPr lang="en-US" sz="30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static {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num = 100; // Static block for initialization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System.out.println("Static block executed.");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88052" y="3619817"/>
            <a:ext cx="12311896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Programming Questions: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Easy: Use final to create a constant.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Medium: Use this to resolve variable shadowing.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Hard: Demonstrate static members.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Very Hard: Design a Singleton class using static members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0" y="3756071"/>
            <a:ext cx="4572000" cy="7529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8800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UNIT 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764" y="-44069"/>
            <a:ext cx="18122236" cy="95309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5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Concrete Class</a:t>
            </a:r>
          </a:p>
          <a:p>
            <a:pPr algn="l">
              <a:lnSpc>
                <a:spcPts val="635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concrete class in Java is a class that has complete implementation and can be instantiated directly. It contrasts with abstract classes and interfaces, which serve as blueprints.</a:t>
            </a:r>
          </a:p>
          <a:p>
            <a:pPr algn="l">
              <a:lnSpc>
                <a:spcPts val="635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Characteristics:</a:t>
            </a:r>
          </a:p>
          <a:p>
            <a:pPr algn="l">
              <a:lnSpc>
                <a:spcPts val="635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All methods must have bodies (implemented).</a:t>
            </a:r>
          </a:p>
          <a:p>
            <a:pPr algn="l">
              <a:lnSpc>
                <a:spcPts val="635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Can inherit from other classes (single inheritance).</a:t>
            </a:r>
          </a:p>
          <a:p>
            <a:pPr algn="l">
              <a:lnSpc>
                <a:spcPts val="635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Can implement one or more interfaces.</a:t>
            </a:r>
          </a:p>
          <a:p>
            <a:pPr algn="l">
              <a:lnSpc>
                <a:spcPts val="635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35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Cases:</a:t>
            </a:r>
          </a:p>
          <a:p>
            <a:pPr algn="l">
              <a:lnSpc>
                <a:spcPts val="635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Representing real-world objects (e.g., a Car class with methods like start() and stop()).</a:t>
            </a:r>
          </a:p>
          <a:p>
            <a:pPr algn="l">
              <a:lnSpc>
                <a:spcPts val="635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Providing reusable components.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698688" y="1519555"/>
            <a:ext cx="6722983" cy="8381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Calculator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{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int add(int a, int b) 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+ b;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int subtract(int a, int b) 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- b;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182" y="54985"/>
            <a:ext cx="18076818" cy="975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Questions: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 class Person with properties like name and age. Add methods to display these.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Implement a concrete class BankAccount with methods for deposit, withdrawal, and balance check.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 concrete class Employee with fields id, name, and department. Add a method to calculate the yearly salary.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Hard: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Build a class GameEngine that simulates a basic game environment with methods for initializing, updating, and rendering the game.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74523" y="504825"/>
            <a:ext cx="16873250" cy="7635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59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High Performance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The Just-In-Time (JIT) compiler enhances performance by converting bytecode into native machine code at runtime.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3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Distributed</a:t>
            </a: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Java supports remote method invocation (RMI) and facilitates the creation of distributed systems.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Everything in Java is treated as an object.</a:t>
            </a:r>
          </a:p>
          <a:p>
            <a:pPr marL="0" marR="0" lvl="0" indent="0" algn="l" defTabSz="914400" rtl="0" eaLnBrk="1" fontAlgn="auto" latinLnBrk="0" hangingPunct="1">
              <a:lnSpc>
                <a:spcPts val="627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  <a:p>
            <a:pPr marL="0" marR="0" lvl="0" indent="0" algn="l" defTabSz="914400" rtl="0" eaLnBrk="1" fontAlgn="auto" latinLnBrk="0" hangingPunct="1">
              <a:lnSpc>
                <a:spcPts val="42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144" y="215646"/>
            <a:ext cx="17917856" cy="98713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2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Abstract Class</a:t>
            </a:r>
          </a:p>
          <a:p>
            <a:pPr algn="l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abstract class in Java is a class that cannot be instantiated directly. It is meant to be extended by other classes and can have both abstract methods (without implementation) and concrete methods (with implementation).</a:t>
            </a:r>
          </a:p>
          <a:p>
            <a:pPr algn="l">
              <a:lnSpc>
                <a:spcPts val="652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52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Characteristics:</a:t>
            </a:r>
          </a:p>
          <a:p>
            <a:pPr algn="l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Can have constructors, fields, and concrete methods.</a:t>
            </a:r>
          </a:p>
          <a:p>
            <a:pPr algn="l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Subclasses must implement all abstract methods.</a:t>
            </a:r>
          </a:p>
          <a:p>
            <a:pPr algn="l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Provides partial implementation for related classes.</a:t>
            </a:r>
          </a:p>
          <a:p>
            <a:pPr algn="l">
              <a:lnSpc>
                <a:spcPts val="652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Advantages:</a:t>
            </a:r>
          </a:p>
          <a:p>
            <a:pPr algn="l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Code reuse.</a:t>
            </a:r>
          </a:p>
          <a:p>
            <a:pPr algn="l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Abstraction to define a base for polymorphism.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13252" y="-55141"/>
            <a:ext cx="8986718" cy="975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abstract class Shape {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abstract void draw();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System.out.println("This is a shape.");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Circle extends Shape {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draw() {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System.out.println("Drawing a Circle.");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599" y="30734"/>
            <a:ext cx="18031401" cy="99778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63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Questions:</a:t>
            </a: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an abstract class Shape with an abstract method draw(). Implement it in a Circle class.</a:t>
            </a:r>
          </a:p>
          <a:p>
            <a:pPr algn="l">
              <a:lnSpc>
                <a:spcPts val="666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Design an abstract class Vehicle with concrete methods for common functionalities like start() and abstract methods for specific behaviors.</a:t>
            </a:r>
          </a:p>
          <a:p>
            <a:pPr algn="l">
              <a:lnSpc>
                <a:spcPts val="666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Implement a game simulation with an abstract class Character and subclasses like Warrior and Mage.</a:t>
            </a:r>
          </a:p>
          <a:p>
            <a:pPr algn="l">
              <a:lnSpc>
                <a:spcPts val="666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66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Develop a library management system where abstract classes define entities like Item (books, magazines).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280760"/>
            <a:ext cx="18288000" cy="9886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Interface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interface in Java is a contract that specifies a set of methods a class must implement.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Characteristics:</a:t>
            </a:r>
          </a:p>
          <a:p>
            <a:pPr algn="l">
              <a:lnSpc>
                <a:spcPts val="4617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All methods are implicitly public and abstract (except default and static methods).</a:t>
            </a:r>
          </a:p>
          <a:p>
            <a:pPr algn="l">
              <a:lnSpc>
                <a:spcPts val="4617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Interfaces support multiple inheritance.</a:t>
            </a:r>
          </a:p>
          <a:p>
            <a:pPr algn="l">
              <a:lnSpc>
                <a:spcPts val="4617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Fields are public, static, and final by default.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interface Animal {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makeSound();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endParaRPr lang="en-US" sz="28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Dog implements Animal {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void makeSound() {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System.out.println("Bark!");</a:t>
            </a:r>
          </a:p>
          <a:p>
            <a:pPr algn="l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144" y="263143"/>
            <a:ext cx="16464490" cy="84885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765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Questions:</a:t>
            </a:r>
          </a:p>
          <a:p>
            <a:pPr algn="just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Define an interface Animal and implement it in a Dog class.</a:t>
            </a:r>
          </a:p>
          <a:p>
            <a:pPr algn="just">
              <a:lnSpc>
                <a:spcPts val="67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an interface Calculator with methods for basic arithmetic operations. Implement it in a class.</a:t>
            </a:r>
          </a:p>
          <a:p>
            <a:pPr algn="just">
              <a:lnSpc>
                <a:spcPts val="67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 multiple interfaces to model a hybrid vehicle system.</a:t>
            </a:r>
          </a:p>
          <a:p>
            <a:pPr algn="just">
              <a:lnSpc>
                <a:spcPts val="6765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76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Very 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Build a payment system using an interface for payment gateways like CreditCard and PayPal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76380"/>
            <a:ext cx="17255966" cy="1016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Inner Classes</a:t>
            </a:r>
          </a:p>
          <a:p>
            <a:pPr algn="just">
              <a:lnSpc>
                <a:spcPts val="392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Inner classes are defined within another class and provide better encapsulation and logical grouping.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Types:</a:t>
            </a:r>
          </a:p>
          <a:p>
            <a:pPr algn="just">
              <a:lnSpc>
                <a:spcPts val="513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Non-static Nested Class (Inner Class)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Associated with an instance of the outer class.</a:t>
            </a:r>
          </a:p>
          <a:p>
            <a:pPr algn="just">
              <a:lnSpc>
                <a:spcPts val="513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Nested Class: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Acts like a static member of the outer class.</a:t>
            </a:r>
          </a:p>
          <a:p>
            <a:pPr algn="just">
              <a:lnSpc>
                <a:spcPts val="513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Local Inner Class: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Defined within a method or a block.</a:t>
            </a:r>
          </a:p>
          <a:p>
            <a:pPr algn="just">
              <a:lnSpc>
                <a:spcPts val="4340"/>
              </a:lnSpc>
              <a:spcBef>
                <a:spcPct val="0"/>
              </a:spcBef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</a:t>
            </a:r>
            <a:r>
              <a:rPr lang="en-US" sz="3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Anonymous Inner Class:</a:t>
            </a: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one-time use class defined and instantiated simultaneously.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Outer {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class Inner {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void display() {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System.out.println("This is an inner class.");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473" y="-63142"/>
            <a:ext cx="16230600" cy="754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9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Questions:</a:t>
            </a:r>
          </a:p>
          <a:p>
            <a:pPr algn="just">
              <a:lnSpc>
                <a:spcPts val="669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 class with a non-static inner class that displays a message.</a:t>
            </a:r>
          </a:p>
          <a:p>
            <a:pPr algn="just">
              <a:lnSpc>
                <a:spcPts val="669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69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Implement a static nested class to handle utility methods.</a:t>
            </a:r>
          </a:p>
          <a:p>
            <a:pPr algn="just">
              <a:lnSpc>
                <a:spcPts val="669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69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Use an anonymous inner class to handle an event in a GUI.</a:t>
            </a:r>
          </a:p>
          <a:p>
            <a:pPr algn="just">
              <a:lnSpc>
                <a:spcPts val="669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69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Combine multiple types of inner classes to model a real-world hierarchy.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435" y="136415"/>
            <a:ext cx="16169275" cy="75446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9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5. Aggregation and Composition</a:t>
            </a:r>
          </a:p>
          <a:p>
            <a:pPr algn="just">
              <a:lnSpc>
                <a:spcPts val="6697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669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Aggregation:</a:t>
            </a:r>
          </a:p>
          <a:p>
            <a:pPr algn="just">
              <a:lnSpc>
                <a:spcPts val="669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weak association where the contained object can exist independently of the container object.</a:t>
            </a:r>
          </a:p>
          <a:p>
            <a:pPr algn="just">
              <a:lnSpc>
                <a:spcPts val="669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69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Composition:</a:t>
            </a:r>
          </a:p>
          <a:p>
            <a:pPr algn="just">
              <a:lnSpc>
                <a:spcPts val="669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strong association where the lifecycle of the contained object depends on the container object.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31514" y="277251"/>
            <a:ext cx="3999667" cy="811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Aggregation: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Address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{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String city, state;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Employee 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Address address;</a:t>
            </a:r>
          </a:p>
          <a:p>
            <a:pPr algn="l">
              <a:lnSpc>
                <a:spcPts val="649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9453681" y="153289"/>
            <a:ext cx="8615006" cy="97518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Composition: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Engine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{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Engine() 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System.out.println("Engine created");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Car 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Engine engine = new Engine();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30291" y="239494"/>
            <a:ext cx="16829009" cy="65566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527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Questions:</a:t>
            </a:r>
          </a:p>
          <a:p>
            <a:pPr algn="just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Create a Student class that uses aggregation to store Address.</a:t>
            </a:r>
          </a:p>
          <a:p>
            <a:pPr algn="just">
              <a:lnSpc>
                <a:spcPts val="652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Design a Car class that uses composition for its Engine.</a:t>
            </a:r>
          </a:p>
          <a:p>
            <a:pPr algn="just">
              <a:lnSpc>
                <a:spcPts val="652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Model a company’s hierarchy using aggregation and composition.</a:t>
            </a:r>
          </a:p>
          <a:p>
            <a:pPr algn="just">
              <a:lnSpc>
                <a:spcPts val="6527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527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Hard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Combine aggregation and composition to simulate a library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B670CBD-053D-9938-112C-EF62A64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90500"/>
            <a:ext cx="15316200" cy="1021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90000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00100"/>
            <a:ext cx="17259300" cy="7294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6. Inheritance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Inheritance allows one class (child) to acquire the properties and methods of another class (parent).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Types: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Single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Multilevel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• Hierarchical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1814" y="85149"/>
            <a:ext cx="9597628" cy="9485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13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Parent 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void display() 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{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System.out.println("This is the parent class.");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}}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Child extends Parent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{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void show()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{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System.out.println("This is the child class.");</a:t>
            </a:r>
          </a:p>
          <a:p>
            <a:pPr algn="just">
              <a:lnSpc>
                <a:spcPts val="5813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4726" y="476108"/>
            <a:ext cx="16448366" cy="7294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Programming Questions: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Easy: 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single inheritance.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Medium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Create a multilevel inheritance example.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Hard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Design a family tree using hierarchical inheritance.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 </a:t>
            </a: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Hard: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Combine inheritance with polymorphism for a role-based system.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144" y="325628"/>
            <a:ext cx="17917856" cy="89326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Super Method and Reference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super keyword in Java is used to: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 Parent Class Variables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When a child class has a variable with the same name as in the parent class.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Call Parent Class Methods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To access a method from the parent class that is overridden in the child class.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Invoke Parent Class Constructor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To explicitly call the parent class constructor (default or parameterized).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890" y="20682"/>
            <a:ext cx="4898718" cy="1031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Parent class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Parent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String message = "Message from Parent Class";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Parent(String name)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System.out.println("Parent Constructor Called by: " + name);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displayMessage()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System.out.println("Hello from Parent!");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5928945" y="30207"/>
            <a:ext cx="5521757" cy="93762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Child class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Child extends Parent {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String message = "Message from Child Class";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Child(String name) {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super(name); // Calls Parent class constructor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void displayMessage() {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super.displayMessage(); // Calls Parent's displayMessage method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System.out.println("Hello from Child!");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l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935423" y="-190500"/>
            <a:ext cx="6031558" cy="1031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void showMessages()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System.out.println(super.message); // Access Parent's variable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System.out.println(this.message); // Access Child's variable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Main class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SuperExample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public static void main(String[] args)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Child child = new Child("John");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child.displayMessage();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child.showMessages();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70144" y="389987"/>
            <a:ext cx="13716720" cy="4387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105"/>
              </a:lnSpc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Parent Constructor Called by: </a:t>
            </a:r>
          </a:p>
          <a:p>
            <a:pPr algn="just">
              <a:lnSpc>
                <a:spcPts val="710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John Hello from Parent! </a:t>
            </a:r>
          </a:p>
          <a:p>
            <a:pPr algn="just">
              <a:lnSpc>
                <a:spcPts val="710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Hello from Child! </a:t>
            </a:r>
          </a:p>
          <a:p>
            <a:pPr algn="just">
              <a:lnSpc>
                <a:spcPts val="710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Message from Parent Class </a:t>
            </a:r>
          </a:p>
          <a:p>
            <a:pPr algn="just">
              <a:lnSpc>
                <a:spcPts val="7105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Message from Child Class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764" y="-23240"/>
            <a:ext cx="18122236" cy="901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 Overloading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 overloading occurs when two or more methods in the same class have the same name but different parameter lists (different number or types of parameters).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an example of compile-time polymorphism, as the method to execute is determined during compilation.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Same Name, Different Parameters: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Methods have the same name but differ in the number of arguments, data types, or the order of parameters.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Return Type: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return type of the method can be different, but it does not affect the overloading. Overloading is determined solely by the method signature (name + parameters).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Flexibility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Overloading allows methods to handle different types or numbers of arguments, making code more readable and flexible.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-24736"/>
            <a:ext cx="11689199" cy="1031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1: Overloading with Different Number of Parameters: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OverloadingExample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Method with two parameters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add(int a, int b)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+ b;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Overloaded method with three parameters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add(int a, int b, int c)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+ b + c;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OverloadingExample obj = new OverloadingExample();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System.out.println("Sum of two numbers: " + obj.add(10, 20));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System.out.println("Sum of three numbers: " + obj.add(10, 20, 30));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395468" y="-62836"/>
            <a:ext cx="5443538" cy="2379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 of two numbers: 30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Sum of three numbers: 60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599" y="20682"/>
            <a:ext cx="11509763" cy="10310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2: Overloading with Different Parameter Types: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OverloadingExample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Method with integer parameters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int multiply(int a, int b)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* b;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Overloaded method with double parameters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double multiply(double a, double b)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* b;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OverloadingExample obj = new OverloadingExample();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System.out.println("Product of integers: " + obj.multiply(5, 10));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System.out.println("Product of doubles: " + obj.multiply(5.5, 2.2));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1766362" y="-17418"/>
            <a:ext cx="5035629" cy="2379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of integers: 50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Product of doubles: 12.1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182" y="134226"/>
            <a:ext cx="18076818" cy="95482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Method Overriding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 overriding occurs when a subclass provides a specific implementation of a method that is already defined in its superclass.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is an example of runtime polymorphism, as the method to execute is determined during runtime.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Features:</a:t>
            </a:r>
          </a:p>
          <a:p>
            <a:pPr algn="just">
              <a:lnSpc>
                <a:spcPts val="4202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Same Name and Parameters: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overriding method in the subclass must have the same name, return type, and parameters as the method in the superclass.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Annotation: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@Override annotation is used to ensure the method is correctly overriding a parent method.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 Modifier: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access level of the overriding method in the subclass cannot be more restrictive than the method in the superclass.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example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if the parent class method is protected, the overriding method cannot be private.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Dynamic Method Dispatch: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During runtime, the object type determines which version of the method is called (parent or child)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892611" y="647700"/>
            <a:ext cx="8203764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Example: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public class HelloWorld {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    System.out.println("Hello, World!");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marL="0" marR="0" lvl="0" indent="0" algn="l" defTabSz="914400" rtl="0" eaLnBrk="1" fontAlgn="auto" latinLnBrk="0" hangingPunct="1">
              <a:lnSpc>
                <a:spcPts val="4759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020314"/>
            <a:ext cx="17259300" cy="4836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Rules for Overriding:</a:t>
            </a:r>
          </a:p>
          <a:p>
            <a:pPr marL="734059" lvl="1" indent="-367030" algn="l">
              <a:lnSpc>
                <a:spcPts val="649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Only instance methods can be overridden; static methods cannot (they are hidden).</a:t>
            </a:r>
          </a:p>
          <a:p>
            <a:pPr algn="l">
              <a:lnSpc>
                <a:spcPts val="6493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34059" lvl="1" indent="-367030" algn="l">
              <a:lnSpc>
                <a:spcPts val="6493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overriding method can throw fewer or no exceptions but cannot throw new, broader checked exceptions.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473" y="179644"/>
            <a:ext cx="10202585" cy="966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1: Basic Method Overriding: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Parent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System.out.println("Display method from Parent class");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Child extends Parent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@Override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System.out.println("Display method from Child class");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OverridingExample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Parent obj = new Child(); // Polymorphism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obj.display(); // Calls the overridden method in Child class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747530" y="141544"/>
            <a:ext cx="6739414" cy="1560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Display method from Child class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055" y="66099"/>
            <a:ext cx="10692408" cy="9662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2: Overriding with Access Modifiers: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Animal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sound()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System.out.println("Some generic animal sound");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Dog extends Animal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@Override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void sound() { // Less restrictive access modifier (public)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System.out.println("Bark");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AccessModifierExample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Animal obj = new Dog();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obj.sound();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42425" y="342302"/>
            <a:ext cx="1611749" cy="1560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Bark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473" y="-37920"/>
            <a:ext cx="8236268" cy="1000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 3: Overriding and super Keyword: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Parent {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System.out.println("Parent's display method");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Child extends Parent {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@Override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void display() {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super.display(); // Calls the parent class method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System.out.println("Child's display method");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SuperInOverriding {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Child obj = new Child();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obj.display();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2202477" y="68164"/>
            <a:ext cx="5056823" cy="2379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Parent's display method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Child's display method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473" y="7498"/>
            <a:ext cx="18099527" cy="10004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Singleton Classes in Java :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Singleton class is a class that allows only one instance to exist throughout the lifecycle of an application.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It provides global access to this instance via a static method.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Singleton Classes?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Resource Management: 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Ensure a single point of control for critical resources like database connections, file systems, or logging systems.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Access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Provide a shared, globally accessible instance without the need to create multiple objects.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Memory Efficiency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Prevent multiple instances of a class that consume extra memory.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Consistency: 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Maintain consistent state across multiple parts of an application, as only one instance is used.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966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</a:t>
            </a: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ey Features of Singleton Class</a:t>
            </a:r>
          </a:p>
          <a:p>
            <a:pPr marL="1122688" lvl="2" indent="-374229" algn="just">
              <a:lnSpc>
                <a:spcPts val="4966"/>
              </a:lnSpc>
              <a:spcBef>
                <a:spcPct val="0"/>
              </a:spcBef>
              <a:buFont typeface="Arial"/>
              <a:buChar char="⚬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Private Constructor: 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Prevents instantiation from outside the class.</a:t>
            </a:r>
          </a:p>
          <a:p>
            <a:pPr marL="1122688" lvl="2" indent="-374229" algn="just">
              <a:lnSpc>
                <a:spcPts val="4966"/>
              </a:lnSpc>
              <a:spcBef>
                <a:spcPct val="0"/>
              </a:spcBef>
              <a:buFont typeface="Arial"/>
              <a:buChar char="⚬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Instance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 single instance of the class is stored in a static variable.</a:t>
            </a:r>
          </a:p>
          <a:p>
            <a:pPr marL="1122688" lvl="2" indent="-374229" algn="just">
              <a:lnSpc>
                <a:spcPts val="4966"/>
              </a:lnSpc>
              <a:spcBef>
                <a:spcPct val="0"/>
              </a:spcBef>
              <a:buFont typeface="Arial"/>
              <a:buChar char="⚬"/>
            </a:pPr>
            <a:r>
              <a:rPr lang="en-US" sz="26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Static Method: </a:t>
            </a:r>
            <a:r>
              <a:rPr lang="en-US" sz="26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Provides a global access point to retrieve the single instance.</a:t>
            </a:r>
          </a:p>
          <a:p>
            <a:pPr algn="just">
              <a:lnSpc>
                <a:spcPts val="4966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966"/>
              </a:lnSpc>
              <a:spcBef>
                <a:spcPct val="0"/>
              </a:spcBef>
            </a:pPr>
            <a:endParaRPr lang="en-US" sz="26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435" y="444449"/>
            <a:ext cx="17259300" cy="3185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 Steps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Declare a Private Static Variable: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holds the reference to the single instance of the class.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Make the Constructor Private: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Restricts instantiation from other classes.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 a Public Static Method: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Returns the single instance of the class. If the instance doesn’t exist, it is created lazily.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473" y="-190500"/>
            <a:ext cx="8955527" cy="11605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 Basic Singleton Implementation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Singleton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Static variable to hold the single instance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private static Singleton instance;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Private constructor to prevent instantiation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private Singleton()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System.out.println("Singleton instance created.");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// Public static method to provide access to the single instance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Singleton getInstance()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if (instance == null)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instance = new Singleton(); // Lazy initialization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instance;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920411" y="-8829"/>
            <a:ext cx="7088281" cy="64240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SingletonExample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public static void main(String[] args)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Singleton obj1 = Singleton.getInstance();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Singleton obj2 = Singleton.getInstance();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// Verify that both references point to the same instance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System.out.println("Are obj1 and obj2 the same? " + (obj1 == obj2));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200341" y="6046691"/>
            <a:ext cx="6808351" cy="2379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Singleton instance created.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Are obj1 and obj2 the same? true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79308" y="21115"/>
            <a:ext cx="18008692" cy="53542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Package Concepts in Java</a:t>
            </a:r>
          </a:p>
          <a:p>
            <a:pPr algn="just">
              <a:lnSpc>
                <a:spcPts val="5539"/>
              </a:lnSpc>
              <a:spcBef>
                <a:spcPct val="0"/>
              </a:spcBef>
            </a:pPr>
            <a:r>
              <a:rPr lang="en-US" sz="29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Are Packages?</a:t>
            </a:r>
          </a:p>
          <a:p>
            <a:pPr marL="582933" lvl="1" indent="-291467" algn="just">
              <a:lnSpc>
                <a:spcPts val="5157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Packages are namespaces in Java used to organize related classes and interfaces into cohesive units.</a:t>
            </a:r>
          </a:p>
          <a:p>
            <a:pPr marL="582933" lvl="1" indent="-291467" algn="just">
              <a:lnSpc>
                <a:spcPts val="5157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They prevent naming conflicts by providing a structured way to group code.</a:t>
            </a:r>
          </a:p>
          <a:p>
            <a:pPr marL="582933" lvl="1" indent="-291467" algn="just">
              <a:lnSpc>
                <a:spcPts val="5157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Packages also control accessibility by encapsulating the classes and providing access modifiers like public, protected, and default.</a:t>
            </a:r>
          </a:p>
          <a:p>
            <a:pPr algn="just">
              <a:lnSpc>
                <a:spcPts val="5157"/>
              </a:lnSpc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33890" y="-24736"/>
            <a:ext cx="18054110" cy="966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 Use Packages?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Group related classes and interfaces together, making the codebase more modular and easier to manage.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Avoid Naming Conflicts: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Different packages can have classes with the same name without causing conflicts.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 Control: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Packages enable logical encapsulation. For example, classes with default (package-private) access are only visible within the same package.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Reusability: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Classes in packages can be reused across different applications by importing them.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Maintainability: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Easier to maintain and navigate large codebases.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1829689"/>
            <a:ext cx="14069973" cy="4783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Packages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Built-in Packages</a:t>
            </a:r>
          </a:p>
          <a:p>
            <a:pPr algn="just">
              <a:lnSpc>
                <a:spcPts val="5642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provides several pre-defined packages for common programming tasks, such as:</a:t>
            </a:r>
          </a:p>
          <a:p>
            <a:pPr algn="just">
              <a:lnSpc>
                <a:spcPts val="5642"/>
              </a:lnSpc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</a:t>
            </a: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ava.util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Contains utility classes (e.g., ArrayList, HashMap).</a:t>
            </a:r>
          </a:p>
          <a:p>
            <a:pPr algn="just">
              <a:lnSpc>
                <a:spcPts val="5642"/>
              </a:lnSpc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java.io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For input/output operations (e.g., File, BufferedReader).</a:t>
            </a:r>
          </a:p>
          <a:p>
            <a:pPr algn="just">
              <a:lnSpc>
                <a:spcPts val="5642"/>
              </a:lnSpc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java.net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For networking (e.g., Socket, URL).</a:t>
            </a:r>
          </a:p>
          <a:p>
            <a:pPr algn="just">
              <a:lnSpc>
                <a:spcPts val="5642"/>
              </a:lnSpc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java.sql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For database connectivity (e.g., Connection, ResultSet).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495300"/>
            <a:ext cx="17259300" cy="5897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6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Programming Questions:</a:t>
            </a:r>
          </a:p>
          <a:p>
            <a:pPr marL="0" marR="0" lvl="0" indent="0" algn="l" defTabSz="914400" rtl="0" eaLnBrk="1" fontAlgn="auto" latinLnBrk="0" hangingPunct="1">
              <a:lnSpc>
                <a:spcPts val="6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Easy: Write a program to print "Hello, Java World!"</a:t>
            </a:r>
          </a:p>
          <a:p>
            <a:pPr marL="0" marR="0" lvl="0" indent="0" algn="l" defTabSz="914400" rtl="0" eaLnBrk="1" fontAlgn="auto" latinLnBrk="0" hangingPunct="1">
              <a:lnSpc>
                <a:spcPts val="6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2. Medium: Write a program to calculate the sum of two numbers entered by the user.</a:t>
            </a:r>
          </a:p>
          <a:p>
            <a:pPr marL="0" marR="0" lvl="0" indent="0" algn="l" defTabSz="914400" rtl="0" eaLnBrk="1" fontAlgn="auto" latinLnBrk="0" hangingPunct="1">
              <a:lnSpc>
                <a:spcPts val="6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3. Hard: Implement a program to check if a given number is prime.</a:t>
            </a:r>
          </a:p>
          <a:p>
            <a:pPr marL="0" marR="0" lvl="0" indent="0" algn="l" defTabSz="914400" rtl="0" eaLnBrk="1" fontAlgn="auto" latinLnBrk="0" hangingPunct="1">
              <a:lnSpc>
                <a:spcPts val="6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4. Very Hard: Write a program to build a simple calculator supporting +, -, *, / using command-line arguments.</a:t>
            </a:r>
          </a:p>
          <a:p>
            <a:pPr marL="0" marR="0" lvl="0" indent="0" algn="l" defTabSz="914400" rtl="0" eaLnBrk="1" fontAlgn="auto" latinLnBrk="0" hangingPunct="1">
              <a:lnSpc>
                <a:spcPts val="68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98319" y="972439"/>
            <a:ext cx="9323427" cy="81135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java.util.ArrayList;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BuiltInPackageExample {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ArrayList&lt;String&gt; list = new ArrayList&lt;&gt;();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list.add("Apple");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list.add("Banana");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System.out.println("List: " + list);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59297"/>
            <a:ext cx="16714946" cy="9014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User-defined Packages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You can create your own packages to organize and encapsulate your code.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the package keyword at the top of the file.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to Create a Package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Define the Package: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the package keyword followed by the package name at the top of the Java file.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Save the File in the Package Directory: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Create a directory structure that matches the package name.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For example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, a package com.example.demo corresponds to the folder structure com/example/demo.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Compile the Class: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the -d option with the javac command to specify the base directory for the package.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Access the Package: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the package into another class using the import keyword, or use the fully qualified class name.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23047"/>
            <a:ext cx="8301157" cy="64752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 1: Create and Use a Package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File: com/example/MathOperations.java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 com.example;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MathOperations {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int add(int a, int b) {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return a + b;</a:t>
            </a:r>
          </a:p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4521101" cy="9662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to Create and Use Packages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</a:t>
            </a: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Create a Package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the package keyword at the top of a Java file.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Syntax: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 package_name;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Save the File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Save the file in a folder that matches the package name.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Compile the File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the -doption during compilation to specify the destination of the package structure.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javac -d . ClassName.java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and Use the Package</a:t>
            </a:r>
          </a:p>
          <a:p>
            <a:pPr marL="582930" lvl="1" indent="-291465" algn="l">
              <a:lnSpc>
                <a:spcPts val="515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 the import keyword to use classes or interfaces from a package.</a:t>
            </a:r>
          </a:p>
          <a:p>
            <a:pPr marL="582930" lvl="1" indent="-291465" algn="l">
              <a:lnSpc>
                <a:spcPts val="5157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package_name.ClassName;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88473" y="20682"/>
            <a:ext cx="15895677" cy="8367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Example: User-defined Package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1: Create the Package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File: MyPackage/MyClass.java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package MyPackage;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MyClass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void displayMessage()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System.out.println("Hello from MyPackage!");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2: Compile the File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javac -d . MyClass.java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command creates a directory named MyPackage and places the compiled .class file inside it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.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02017" y="-2027"/>
            <a:ext cx="6515576" cy="9014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3: Use the Package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// File: MainClass.java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MyPackage.MyClass;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endParaRPr lang="en-US" sz="27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MainClass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MyClass obj = new MyClass();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obj.displayMessage();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}}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Step 4: Compile and Run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javac MainClass.java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MainClass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Hello from MyPackage!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653921"/>
            <a:ext cx="16459407" cy="7077545"/>
          </a:xfrm>
          <a:custGeom>
            <a:avLst/>
            <a:gdLst/>
            <a:ahLst/>
            <a:cxnLst/>
            <a:rect l="l" t="t" r="r" b="b"/>
            <a:pathLst>
              <a:path w="16459407" h="7077545">
                <a:moveTo>
                  <a:pt x="0" y="0"/>
                </a:moveTo>
                <a:lnTo>
                  <a:pt x="16459407" y="0"/>
                </a:lnTo>
                <a:lnTo>
                  <a:pt x="16459407" y="7077545"/>
                </a:lnTo>
                <a:lnTo>
                  <a:pt x="0" y="70775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028700"/>
            <a:ext cx="16638510" cy="3690350"/>
          </a:xfrm>
          <a:custGeom>
            <a:avLst/>
            <a:gdLst/>
            <a:ahLst/>
            <a:cxnLst/>
            <a:rect l="l" t="t" r="r" b="b"/>
            <a:pathLst>
              <a:path w="16638510" h="3690350">
                <a:moveTo>
                  <a:pt x="0" y="0"/>
                </a:moveTo>
                <a:lnTo>
                  <a:pt x="16638510" y="0"/>
                </a:lnTo>
                <a:lnTo>
                  <a:pt x="16638510" y="3690350"/>
                </a:lnTo>
                <a:lnTo>
                  <a:pt x="0" y="3690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44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4914900"/>
            <a:ext cx="3662362" cy="15603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Expected 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Hello, World!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34439" y="447595"/>
            <a:ext cx="14025186" cy="9146681"/>
          </a:xfrm>
          <a:custGeom>
            <a:avLst/>
            <a:gdLst/>
            <a:ahLst/>
            <a:cxnLst/>
            <a:rect l="l" t="t" r="r" b="b"/>
            <a:pathLst>
              <a:path w="14025186" h="9146681">
                <a:moveTo>
                  <a:pt x="0" y="0"/>
                </a:moveTo>
                <a:lnTo>
                  <a:pt x="14025186" y="0"/>
                </a:lnTo>
                <a:lnTo>
                  <a:pt x="14025186" y="9146682"/>
                </a:lnTo>
                <a:lnTo>
                  <a:pt x="0" y="914668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846" b="-1846"/>
            </a:stretch>
          </a:blipFill>
        </p:spPr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6638" y="354971"/>
            <a:ext cx="14356015" cy="9823247"/>
          </a:xfrm>
          <a:custGeom>
            <a:avLst/>
            <a:gdLst/>
            <a:ahLst/>
            <a:cxnLst/>
            <a:rect l="l" t="t" r="r" b="b"/>
            <a:pathLst>
              <a:path w="14356015" h="9823247">
                <a:moveTo>
                  <a:pt x="0" y="0"/>
                </a:moveTo>
                <a:lnTo>
                  <a:pt x="14356015" y="0"/>
                </a:lnTo>
                <a:lnTo>
                  <a:pt x="14356015" y="9823248"/>
                </a:lnTo>
                <a:lnTo>
                  <a:pt x="0" y="98232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67" b="-967"/>
            </a:stretch>
          </a:blipFill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105" y="2314892"/>
            <a:ext cx="17209770" cy="5814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Background of Java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History: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Developed by James Gosling and his team at Sun Microsystems.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Released in 1995.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Initially named "Oak," later renamed "Java" after Java coffee in 1991.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Originally called "Oak," the name was changed to "Java" in 1995 after Java coffee.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The first public implementation, Java 1.0, was released in 1996.</a:t>
            </a:r>
          </a:p>
          <a:p>
            <a:pPr marL="0" marR="0" lvl="0" indent="0" algn="l" defTabSz="914400" rtl="0" eaLnBrk="1" fontAlgn="auto" latinLnBrk="0" hangingPunct="1">
              <a:lnSpc>
                <a:spcPts val="584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________________________________________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737353" y="416710"/>
            <a:ext cx="11531358" cy="9453580"/>
          </a:xfrm>
          <a:custGeom>
            <a:avLst/>
            <a:gdLst/>
            <a:ahLst/>
            <a:cxnLst/>
            <a:rect l="l" t="t" r="r" b="b"/>
            <a:pathLst>
              <a:path w="11531358" h="9453580">
                <a:moveTo>
                  <a:pt x="0" y="0"/>
                </a:moveTo>
                <a:lnTo>
                  <a:pt x="11531358" y="0"/>
                </a:lnTo>
                <a:lnTo>
                  <a:pt x="11531358" y="9453580"/>
                </a:lnTo>
                <a:lnTo>
                  <a:pt x="0" y="94535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90"/>
            </a:stretch>
          </a:blipFill>
        </p:spPr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51814" y="20682"/>
            <a:ext cx="17736186" cy="81956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Exception Handling in Java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Exception Handling?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Exception handling in Java is a mechanism to handle runtime errors (exceptions) in a controlled way. This prevents program termination and ensures the program can recover from unexpected conditions.</a:t>
            </a:r>
          </a:p>
          <a:p>
            <a:pPr algn="l">
              <a:lnSpc>
                <a:spcPts val="382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Concepts of Exception Handling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Exception: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 event that disrupts the normal flow of a program.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Examples: Division by zero, accessing invalid array indices, file not found, etc.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Error: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Serious problems that applications should not try to handle (e.g., OutOfMemoryError).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Exception Handling: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provides a robust framework to catch and handle exceptions using the try-catch block, throw, throws, and finally.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65764" y="-24736"/>
            <a:ext cx="17290376" cy="100530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Benefits of Exception Handling</a:t>
            </a:r>
          </a:p>
          <a:p>
            <a:pPr algn="l">
              <a:lnSpc>
                <a:spcPts val="4202"/>
              </a:lnSpc>
              <a:spcBef>
                <a:spcPct val="0"/>
              </a:spcBef>
            </a:pPr>
            <a:r>
              <a:rPr lang="en-US" sz="2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 Continuity: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Prevents the program from crashing and allows graceful recovery.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Error Identification: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Identifies and resolves bugs efficiently.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Encapsulation: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Allows handling of specific exceptions while hiding implementation details.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Cleaner Code: 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Separates error-handling logic from the main logic.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Types of Exceptions</a:t>
            </a:r>
          </a:p>
          <a:p>
            <a:pPr algn="l">
              <a:lnSpc>
                <a:spcPts val="4011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  <a:r>
              <a:rPr lang="en-US" sz="21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 Inbuilt Exceptions: </a:t>
            </a:r>
            <a:r>
              <a:rPr lang="en-US" sz="2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 provides a set of predefined exceptions in packages like java.lang.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Examples: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ArithmeticException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Division by zero.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NullPointerException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Accessing an object with a null reference.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ArrayIndexOutOfBoundsException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Accessing invalid array indices.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FileNotFoundException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: File not found during input/output operations.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</a:t>
            </a: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User-defined Exceptions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Developers can create their own exceptions by extending the Exception class or RuntimeException class.</a:t>
            </a:r>
          </a:p>
          <a:p>
            <a:pPr algn="l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Creating a custom exception for invalid age input.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3055" y="-190500"/>
            <a:ext cx="17836129" cy="103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Checked Exceptions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Must be handled during compile time using try-catch or by declaring them with throws.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Derived from java.lang.Exception.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IOException, SQLException.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 Example: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import java.io.*;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CheckedExceptionExample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try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FileReader file = new FileReader("nonexistentfile.txt");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 catch (FileNotFoundException e)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System.out.println("File not found: " + e.getMessage());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11182" y="20682"/>
            <a:ext cx="14928041" cy="103102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Unchecked Exception</a:t>
            </a: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Occur at runtime and are not checked at compile time.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Derived from java.lang.RuntimeException.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ArithmeticException, NullPointerException.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Code Example: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UncheckedExceptionExample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int a = 10, b = 0;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try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System.out.println(a / b); // Division by zero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 catch (ArithmeticException e)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System.out.println("Cannot divide by zero: " + e.getMessage());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7435" y="111517"/>
            <a:ext cx="12751475" cy="7071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Components of Exception Handling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try: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Defines a block of code where exceptions may occur.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catch: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Handles exceptions thrown by the try block.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finally: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block of code that always executes (whether or not an exception is thrown).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throw: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to explicitly throw an exception.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throws: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Declares exceptions that a method can throw.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38200"/>
            <a:ext cx="12318563" cy="771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Examples of Exception Handling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Using try-catch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TryCatchExample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int[] arr = {1, 2, 3};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try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System.out.println(arr[5]); // Invalid index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 catch (ArrayIndexOutOfBoundsException e)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System.out.println("Array index is out of bounds: " + e.getMessage());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3712" y="243459"/>
            <a:ext cx="11401902" cy="7719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Using finally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FinallyExample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static void main(String[] args)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try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int num = Integer.parseInt("ABC"); // Invalid number format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 catch (NumberFormatException e)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System.out.println("Invalid number format: " + e.getMessage());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 finally {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    System.out.println("This block always executes.");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5157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56599" y="62440"/>
            <a:ext cx="7192089" cy="5946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User-defined Exception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Example: Invalid Age Exception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java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Copy code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class InvalidAgeException extends Exception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public InvalidAgeException(String message)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 super(message);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}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8136568" y="62440"/>
            <a:ext cx="9283779" cy="714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public class UserDefinedExceptionExample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public static void main(String[] args)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int age = 15; // Invalid age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try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if (age &lt; 18)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throw new InvalidAgeException("Age must be 18 or above.");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 catch (InvalidAgeException e) {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System.out.println("Exception: " + e.getMessage());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}</a:t>
            </a:r>
          </a:p>
          <a:p>
            <a:pPr algn="just">
              <a:lnSpc>
                <a:spcPts val="4774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}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9782645" y="5972464"/>
            <a:ext cx="6398300" cy="23794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Output: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Arithmetic Exception: / by zero</a:t>
            </a:r>
          </a:p>
          <a:p>
            <a:pPr algn="ctr">
              <a:lnSpc>
                <a:spcPts val="6493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Execution completed.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110806"/>
            <a:ext cx="18288000" cy="9942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56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9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About Java Technology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Java Editions: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1.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 Standard Edition (SE):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Core functionalities for desktop and server applicationslike data structures, networking, and concurrency.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2.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 Enterprise Edition (EE)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For web and Tools for developing scalable, distributed, and secure enterprise applications.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3.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 Micro Edition (ME)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Targeted for embedded and mobileOptimized for embedded systems and constrained devices.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Key Components: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JVM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Executes bytecode.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JRE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Includes JVM and libraries.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JDK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Development kit for JavaJava Development Kit (JDK): A bundle containing the compiler, debugger, and libraries for development.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 Runtime Environment (JRE):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 Required to run Java applications, it includes the JVM and runtime libraries.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• </a:t>
            </a:r>
            <a:r>
              <a:rPr kumimoji="0" lang="en-US" sz="2599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 Bold"/>
                <a:ea typeface="Canva Sans Bold"/>
                <a:cs typeface="Canva Sans Bold"/>
                <a:sym typeface="Canva Sans Bold"/>
              </a:rPr>
              <a:t>Java Virtual Machine (JVM)</a:t>
            </a:r>
            <a:r>
              <a:rPr kumimoji="0" lang="en-US" sz="25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va Sans"/>
                <a:ea typeface="Canva Sans"/>
                <a:cs typeface="Canva Sans"/>
                <a:sym typeface="Canva Sans"/>
              </a:rPr>
              <a:t>: Converts bytecode into machine code for execution.</a:t>
            </a:r>
          </a:p>
          <a:p>
            <a:pPr marL="0" marR="0" lvl="0" indent="0" algn="l" defTabSz="914400" rtl="0" eaLnBrk="1" fontAlgn="auto" latinLnBrk="0" hangingPunct="1">
              <a:lnSpc>
                <a:spcPts val="493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5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6847</Words>
  <Application>Microsoft Office PowerPoint</Application>
  <PresentationFormat>Custom</PresentationFormat>
  <Paragraphs>963</Paragraphs>
  <Slides>88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93" baseType="lpstr">
      <vt:lpstr>Canva Sans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Programming Questions: 1. Easy: Write a program to read and display user input. 2. Medium: Accept a list of names and display them in reverse. 3. Hard: Read user input until "exit" is entered. 4. Very Hard: Create a multi-threaded program for reading</dc:title>
  <cp:lastModifiedBy>Deepak Khadatkar</cp:lastModifiedBy>
  <cp:revision>5</cp:revision>
  <dcterms:created xsi:type="dcterms:W3CDTF">2006-08-16T00:00:00Z</dcterms:created>
  <dcterms:modified xsi:type="dcterms:W3CDTF">2025-01-16T05:27:09Z</dcterms:modified>
  <dc:identifier>DAGcMYq8EDI</dc:identifier>
</cp:coreProperties>
</file>