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95" r:id="rId2"/>
    <p:sldId id="257" r:id="rId3"/>
    <p:sldId id="296" r:id="rId4"/>
    <p:sldId id="298" r:id="rId5"/>
    <p:sldId id="299" r:id="rId6"/>
    <p:sldId id="306" r:id="rId7"/>
    <p:sldId id="304" r:id="rId8"/>
    <p:sldId id="300" r:id="rId9"/>
    <p:sldId id="301" r:id="rId10"/>
    <p:sldId id="303" r:id="rId11"/>
    <p:sldId id="302" r:id="rId12"/>
    <p:sldId id="305" r:id="rId13"/>
    <p:sldId id="259" r:id="rId14"/>
    <p:sldId id="307" r:id="rId15"/>
    <p:sldId id="308" r:id="rId16"/>
    <p:sldId id="309" r:id="rId17"/>
    <p:sldId id="260" r:id="rId18"/>
    <p:sldId id="261" r:id="rId19"/>
    <p:sldId id="310" r:id="rId20"/>
    <p:sldId id="278" r:id="rId21"/>
  </p:sldIdLst>
  <p:sldSz cx="9144000" cy="5143500" type="screen16x9"/>
  <p:notesSz cx="6858000" cy="9144000"/>
  <p:embeddedFontLst>
    <p:embeddedFont>
      <p:font typeface="Inter" panose="020B0604020202020204" charset="0"/>
      <p:regular r:id="rId23"/>
      <p:bold r:id="rId24"/>
    </p:embeddedFont>
    <p:embeddedFont>
      <p:font typeface="Inter-Regular"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7A617D0F-F2EA-427E-AEC3-C89015342EDB}">
          <p14:sldIdLst>
            <p14:sldId id="295"/>
            <p14:sldId id="257"/>
            <p14:sldId id="296"/>
            <p14:sldId id="298"/>
            <p14:sldId id="299"/>
            <p14:sldId id="306"/>
            <p14:sldId id="304"/>
            <p14:sldId id="300"/>
            <p14:sldId id="301"/>
            <p14:sldId id="303"/>
            <p14:sldId id="302"/>
            <p14:sldId id="305"/>
            <p14:sldId id="259"/>
            <p14:sldId id="307"/>
            <p14:sldId id="308"/>
            <p14:sldId id="309"/>
            <p14:sldId id="260"/>
            <p14:sldId id="261"/>
            <p14:sldId id="310"/>
            <p14:sldId id="278"/>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29" autoAdjust="0"/>
  </p:normalViewPr>
  <p:slideViewPr>
    <p:cSldViewPr snapToGrid="0" showGuides="1">
      <p:cViewPr varScale="1">
        <p:scale>
          <a:sx n="117" d="100"/>
          <a:sy n="117" d="100"/>
        </p:scale>
        <p:origin x="39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358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326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23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958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498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468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10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39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04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165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12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5763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022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920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193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473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marL="914400" lvl="1"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marL="1371600" lvl="2"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marL="1828800" lvl="3"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marL="2286000" lvl="4"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marL="2743200" lvl="5"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marL="3200400" lvl="6"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marL="3657600" lvl="7"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marL="4114800" lvl="8"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a:endParaRPr/>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iafor.or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4"/>
          <p:cNvSpPr txBox="1">
            <a:spLocks noGrp="1"/>
          </p:cNvSpPr>
          <p:nvPr>
            <p:ph type="ctrTitle" idx="4294967295"/>
          </p:nvPr>
        </p:nvSpPr>
        <p:spPr>
          <a:xfrm>
            <a:off x="913416" y="2428292"/>
            <a:ext cx="7414768" cy="969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solidFill>
                  <a:schemeClr val="accent1">
                    <a:lumMod val="50000"/>
                  </a:schemeClr>
                </a:solidFill>
              </a:rPr>
              <a:t>An Innovative Solution: </a:t>
            </a:r>
            <a:br>
              <a:rPr lang="en-US" sz="4000" dirty="0">
                <a:solidFill>
                  <a:schemeClr val="accent1">
                    <a:lumMod val="50000"/>
                  </a:schemeClr>
                </a:solidFill>
              </a:rPr>
            </a:br>
            <a:r>
              <a:rPr lang="en-US" sz="4000" dirty="0">
                <a:solidFill>
                  <a:schemeClr val="accent1">
                    <a:lumMod val="50000"/>
                  </a:schemeClr>
                </a:solidFill>
              </a:rPr>
              <a:t>AI-Based Digital Screen Integrated Tables for Educational Setting</a:t>
            </a:r>
            <a:endParaRPr sz="4000" dirty="0">
              <a:solidFill>
                <a:schemeClr val="accent1">
                  <a:lumMod val="50000"/>
                </a:schemeClr>
              </a:solidFill>
            </a:endParaRPr>
          </a:p>
        </p:txBody>
      </p:sp>
      <p:sp>
        <p:nvSpPr>
          <p:cNvPr id="73" name="Google Shape;73;p14"/>
          <p:cNvSpPr txBox="1">
            <a:spLocks noGrp="1"/>
          </p:cNvSpPr>
          <p:nvPr>
            <p:ph type="subTitle" idx="4294967295"/>
          </p:nvPr>
        </p:nvSpPr>
        <p:spPr>
          <a:xfrm>
            <a:off x="1627200" y="3495563"/>
            <a:ext cx="5889600" cy="701835"/>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N" sz="2000" dirty="0">
                <a:solidFill>
                  <a:schemeClr val="accent1">
                    <a:lumMod val="75000"/>
                  </a:schemeClr>
                </a:solidFill>
                <a:latin typeface="Inter-Regular"/>
                <a:ea typeface="Inter-Regular"/>
                <a:cs typeface="Inter-Regular"/>
                <a:sym typeface="Inter-Regular"/>
              </a:rPr>
              <a:t>Sagar Tamang &amp; </a:t>
            </a:r>
            <a:r>
              <a:rPr lang="en-IN" sz="2000" dirty="0" err="1">
                <a:solidFill>
                  <a:schemeClr val="accent1">
                    <a:lumMod val="75000"/>
                  </a:schemeClr>
                </a:solidFill>
              </a:rPr>
              <a:t>Dr.</a:t>
            </a:r>
            <a:r>
              <a:rPr lang="en-IN" sz="2000" dirty="0">
                <a:solidFill>
                  <a:schemeClr val="accent1">
                    <a:lumMod val="75000"/>
                  </a:schemeClr>
                </a:solidFill>
              </a:rPr>
              <a:t> Dibya Jyoti Borah</a:t>
            </a:r>
          </a:p>
          <a:p>
            <a:pPr marL="0" lvl="0" indent="0" algn="ctr" rtl="0">
              <a:spcBef>
                <a:spcPts val="600"/>
              </a:spcBef>
              <a:spcAft>
                <a:spcPts val="0"/>
              </a:spcAft>
              <a:buNone/>
            </a:pPr>
            <a:r>
              <a:rPr lang="en-IN" sz="1400" dirty="0">
                <a:solidFill>
                  <a:schemeClr val="accent1">
                    <a:lumMod val="75000"/>
                  </a:schemeClr>
                </a:solidFill>
                <a:latin typeface="Inter-Regular"/>
                <a:ea typeface="Inter-Regular"/>
                <a:cs typeface="Inter-Regular"/>
                <a:sym typeface="Inter-Regular"/>
              </a:rPr>
              <a:t>The Assam </a:t>
            </a:r>
            <a:r>
              <a:rPr lang="en-IN" sz="1400" dirty="0" err="1">
                <a:solidFill>
                  <a:schemeClr val="accent1">
                    <a:lumMod val="75000"/>
                  </a:schemeClr>
                </a:solidFill>
                <a:latin typeface="Inter-Regular"/>
                <a:ea typeface="Inter-Regular"/>
                <a:cs typeface="Inter-Regular"/>
                <a:sym typeface="Inter-Regular"/>
              </a:rPr>
              <a:t>Kaziranga</a:t>
            </a:r>
            <a:r>
              <a:rPr lang="en-IN" sz="1400" dirty="0">
                <a:solidFill>
                  <a:schemeClr val="accent1">
                    <a:lumMod val="75000"/>
                  </a:schemeClr>
                </a:solidFill>
                <a:latin typeface="Inter-Regular"/>
                <a:ea typeface="Inter-Regular"/>
                <a:cs typeface="Inter-Regular"/>
                <a:sym typeface="Inter-Regular"/>
              </a:rPr>
              <a:t>  University</a:t>
            </a:r>
            <a:endParaRPr sz="1400" dirty="0">
              <a:solidFill>
                <a:schemeClr val="accent1">
                  <a:lumMod val="75000"/>
                </a:schemeClr>
              </a:solidFill>
              <a:latin typeface="Inter-Regular"/>
              <a:ea typeface="Inter-Regular"/>
              <a:cs typeface="Inter-Regular"/>
              <a:sym typeface="Inter-Regular"/>
            </a:endParaRPr>
          </a:p>
        </p:txBody>
      </p:sp>
      <p:sp>
        <p:nvSpPr>
          <p:cNvPr id="2" name="Google Shape;66;p13">
            <a:extLst>
              <a:ext uri="{FF2B5EF4-FFF2-40B4-BE49-F238E27FC236}">
                <a16:creationId xmlns:a16="http://schemas.microsoft.com/office/drawing/2014/main" id="{BDC074CC-891A-D302-F0C3-0057CBC37852}"/>
              </a:ext>
            </a:extLst>
          </p:cNvPr>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dirty="0"/>
          </a:p>
        </p:txBody>
      </p:sp>
    </p:spTree>
    <p:extLst>
      <p:ext uri="{BB962C8B-B14F-4D97-AF65-F5344CB8AC3E}">
        <p14:creationId xmlns:p14="http://schemas.microsoft.com/office/powerpoint/2010/main" val="394999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Google Shape;62;p13">
            <a:extLst>
              <a:ext uri="{FF2B5EF4-FFF2-40B4-BE49-F238E27FC236}">
                <a16:creationId xmlns:a16="http://schemas.microsoft.com/office/drawing/2014/main" id="{C5058364-C246-5ABC-8370-0D14C01652D8}"/>
              </a:ext>
            </a:extLst>
          </p:cNvPr>
          <p:cNvSpPr txBox="1">
            <a:spLocks/>
          </p:cNvSpPr>
          <p:nvPr/>
        </p:nvSpPr>
        <p:spPr>
          <a:xfrm>
            <a:off x="1037875" y="824345"/>
            <a:ext cx="7068300" cy="40795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kumimoji="0" lang="en-IN" sz="3200" b="0" i="0" u="none" strike="noStrike" kern="0" cap="none" spc="0" normalizeH="0" baseline="0" noProof="0" dirty="0">
                <a:ln>
                  <a:noFill/>
                </a:ln>
                <a:solidFill>
                  <a:srgbClr val="25A6E0"/>
                </a:solidFill>
                <a:effectLst/>
                <a:uLnTx/>
                <a:uFillTx/>
                <a:latin typeface="Inter-Regular"/>
                <a:ea typeface="Inter-Regular"/>
                <a:sym typeface="Inter-Regular"/>
              </a:rPr>
              <a:t>Description of the Invention</a:t>
            </a:r>
            <a:endParaRPr lang="en-IN" sz="2800" dirty="0">
              <a:solidFill>
                <a:schemeClr val="bg1"/>
              </a:solidFill>
            </a:endParaRPr>
          </a:p>
        </p:txBody>
      </p:sp>
      <p:sp>
        <p:nvSpPr>
          <p:cNvPr id="10" name="Google Shape;64;p13">
            <a:extLst>
              <a:ext uri="{FF2B5EF4-FFF2-40B4-BE49-F238E27FC236}">
                <a16:creationId xmlns:a16="http://schemas.microsoft.com/office/drawing/2014/main" id="{B6798BAD-DC10-24BE-72A0-C040079DCF14}"/>
              </a:ext>
            </a:extLst>
          </p:cNvPr>
          <p:cNvSpPr txBox="1">
            <a:spLocks/>
          </p:cNvSpPr>
          <p:nvPr/>
        </p:nvSpPr>
        <p:spPr>
          <a:xfrm>
            <a:off x="1037824" y="1353950"/>
            <a:ext cx="7068299" cy="3155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We propose a networked computer system, where all the display’s are synchronized by a mother computer accessed by the faculty i.e., the teacher.</a:t>
            </a:r>
          </a:p>
          <a:p>
            <a:pPr marL="285750" indent="-285750">
              <a:spcBef>
                <a:spcPts val="600"/>
              </a:spcBef>
              <a:buClr>
                <a:schemeClr val="bg1"/>
              </a:buClr>
              <a:buSzPts val="1100"/>
              <a:buFont typeface="Arial" panose="020B0604020202020204" pitchFamily="34" charset="0"/>
              <a:buChar char="•"/>
            </a:pPr>
            <a:endParaRPr lang="en-US" sz="2000" b="1" dirty="0">
              <a:solidFill>
                <a:schemeClr val="bg1"/>
              </a:solidFill>
            </a:endParaRPr>
          </a:p>
          <a:p>
            <a:pPr marL="285750" indent="-285750">
              <a:spcBef>
                <a:spcPts val="600"/>
              </a:spcBef>
              <a:buClr>
                <a:schemeClr val="bg1"/>
              </a:buClr>
              <a:buSzPts val="1100"/>
              <a:buFont typeface="Arial" panose="020B0604020202020204" pitchFamily="34" charset="0"/>
              <a:buChar char="•"/>
            </a:pPr>
            <a:endParaRPr lang="en-US" sz="2000" b="1" dirty="0">
              <a:solidFill>
                <a:schemeClr val="bg1"/>
              </a:solidFill>
            </a:endParaRPr>
          </a:p>
        </p:txBody>
      </p:sp>
      <p:sp>
        <p:nvSpPr>
          <p:cNvPr id="11" name="Google Shape;64;p13">
            <a:extLst>
              <a:ext uri="{FF2B5EF4-FFF2-40B4-BE49-F238E27FC236}">
                <a16:creationId xmlns:a16="http://schemas.microsoft.com/office/drawing/2014/main" id="{E7C28F56-3CBA-0680-D7DA-EFE337C85A19}"/>
              </a:ext>
            </a:extLst>
          </p:cNvPr>
          <p:cNvSpPr txBox="1">
            <a:spLocks/>
          </p:cNvSpPr>
          <p:nvPr/>
        </p:nvSpPr>
        <p:spPr>
          <a:xfrm>
            <a:off x="484908" y="4509350"/>
            <a:ext cx="8174184" cy="58535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ts val="600"/>
              </a:spcBef>
              <a:buClr>
                <a:schemeClr val="bg1"/>
              </a:buClr>
              <a:buSzPts val="1100"/>
            </a:pPr>
            <a:r>
              <a:rPr lang="en-US" sz="600" dirty="0">
                <a:solidFill>
                  <a:schemeClr val="bg1"/>
                </a:solidFill>
              </a:rPr>
              <a:t>P. </a:t>
            </a:r>
            <a:r>
              <a:rPr lang="en-US" sz="600" dirty="0" err="1">
                <a:solidFill>
                  <a:schemeClr val="bg1"/>
                </a:solidFill>
              </a:rPr>
              <a:t>Schwenke</a:t>
            </a:r>
            <a:r>
              <a:rPr lang="en-US" sz="600" dirty="0">
                <a:solidFill>
                  <a:schemeClr val="bg1"/>
                </a:solidFill>
              </a:rPr>
              <a:t> and M. </a:t>
            </a:r>
            <a:r>
              <a:rPr lang="en-US" sz="600" dirty="0" err="1">
                <a:solidFill>
                  <a:schemeClr val="bg1"/>
                </a:solidFill>
              </a:rPr>
              <a:t>Coenen</a:t>
            </a:r>
            <a:r>
              <a:rPr lang="en-US" sz="600" dirty="0">
                <a:solidFill>
                  <a:schemeClr val="bg1"/>
                </a:solidFill>
              </a:rPr>
              <a:t>, “Influence of Sit-Stand Tables in Classrooms on Children’s Sedentary Behavior and Teacher’s Acceptance and Feasibility: A Mixed-Methods Study,” Int J Environ Res Public Health, vol. 19, no. 11, Jun. 2022, </a:t>
            </a:r>
            <a:r>
              <a:rPr lang="en-US" sz="600" dirty="0" err="1">
                <a:solidFill>
                  <a:schemeClr val="bg1"/>
                </a:solidFill>
              </a:rPr>
              <a:t>doi</a:t>
            </a:r>
            <a:r>
              <a:rPr lang="en-US" sz="600" dirty="0">
                <a:solidFill>
                  <a:schemeClr val="bg1"/>
                </a:solidFill>
              </a:rPr>
              <a:t>: 10.3390/ijerph19116727</a:t>
            </a:r>
          </a:p>
        </p:txBody>
      </p:sp>
      <p:pic>
        <p:nvPicPr>
          <p:cNvPr id="3" name="Picture 2">
            <a:extLst>
              <a:ext uri="{FF2B5EF4-FFF2-40B4-BE49-F238E27FC236}">
                <a16:creationId xmlns:a16="http://schemas.microsoft.com/office/drawing/2014/main" id="{7B905E38-8B6C-07EF-AC4C-674DAA1D0E80}"/>
              </a:ext>
            </a:extLst>
          </p:cNvPr>
          <p:cNvPicPr>
            <a:picLocks noChangeAspect="1"/>
          </p:cNvPicPr>
          <p:nvPr/>
        </p:nvPicPr>
        <p:blipFill>
          <a:blip r:embed="rId3"/>
          <a:stretch>
            <a:fillRect/>
          </a:stretch>
        </p:blipFill>
        <p:spPr>
          <a:xfrm>
            <a:off x="2880333" y="2427332"/>
            <a:ext cx="3383280" cy="2082018"/>
          </a:xfrm>
          <a:prstGeom prst="rect">
            <a:avLst/>
          </a:prstGeom>
        </p:spPr>
      </p:pic>
      <p:sp>
        <p:nvSpPr>
          <p:cNvPr id="2" name="Google Shape;66;p13">
            <a:extLst>
              <a:ext uri="{FF2B5EF4-FFF2-40B4-BE49-F238E27FC236}">
                <a16:creationId xmlns:a16="http://schemas.microsoft.com/office/drawing/2014/main" id="{CB5C54CB-145F-E576-F25C-41A72FB0AB45}"/>
              </a:ext>
            </a:extLst>
          </p:cNvPr>
          <p:cNvSpPr txBox="1">
            <a:spLocks/>
          </p:cNvSpPr>
          <p:nvPr/>
        </p:nvSpPr>
        <p:spPr>
          <a:xfrm>
            <a:off x="8328184" y="45974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10</a:t>
            </a:fld>
            <a:endParaRPr lang="en" dirty="0">
              <a:solidFill>
                <a:schemeClr val="bg1"/>
              </a:solidFill>
            </a:endParaRPr>
          </a:p>
        </p:txBody>
      </p:sp>
    </p:spTree>
    <p:extLst>
      <p:ext uri="{BB962C8B-B14F-4D97-AF65-F5344CB8AC3E}">
        <p14:creationId xmlns:p14="http://schemas.microsoft.com/office/powerpoint/2010/main" val="2865335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Google Shape;62;p13">
            <a:extLst>
              <a:ext uri="{FF2B5EF4-FFF2-40B4-BE49-F238E27FC236}">
                <a16:creationId xmlns:a16="http://schemas.microsoft.com/office/drawing/2014/main" id="{C5058364-C246-5ABC-8370-0D14C01652D8}"/>
              </a:ext>
            </a:extLst>
          </p:cNvPr>
          <p:cNvSpPr txBox="1">
            <a:spLocks/>
          </p:cNvSpPr>
          <p:nvPr/>
        </p:nvSpPr>
        <p:spPr>
          <a:xfrm>
            <a:off x="1037875" y="824345"/>
            <a:ext cx="7068300" cy="40795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kumimoji="0" lang="en-IN" sz="3200" b="0" i="0" u="none" strike="noStrike" kern="0" cap="none" spc="0" normalizeH="0" baseline="0" noProof="0" dirty="0">
                <a:ln>
                  <a:noFill/>
                </a:ln>
                <a:solidFill>
                  <a:srgbClr val="25A6E0"/>
                </a:solidFill>
                <a:effectLst/>
                <a:uLnTx/>
                <a:uFillTx/>
                <a:latin typeface="Inter-Regular"/>
                <a:ea typeface="Inter-Regular"/>
                <a:sym typeface="Inter-Regular"/>
              </a:rPr>
              <a:t>Description of the Invention</a:t>
            </a:r>
            <a:endParaRPr lang="en-IN" sz="2800" dirty="0">
              <a:solidFill>
                <a:schemeClr val="bg1"/>
              </a:solidFill>
            </a:endParaRPr>
          </a:p>
        </p:txBody>
      </p:sp>
      <p:sp>
        <p:nvSpPr>
          <p:cNvPr id="10" name="Google Shape;64;p13">
            <a:extLst>
              <a:ext uri="{FF2B5EF4-FFF2-40B4-BE49-F238E27FC236}">
                <a16:creationId xmlns:a16="http://schemas.microsoft.com/office/drawing/2014/main" id="{B6798BAD-DC10-24BE-72A0-C040079DCF14}"/>
              </a:ext>
            </a:extLst>
          </p:cNvPr>
          <p:cNvSpPr txBox="1">
            <a:spLocks/>
          </p:cNvSpPr>
          <p:nvPr/>
        </p:nvSpPr>
        <p:spPr>
          <a:xfrm>
            <a:off x="1037824" y="1353950"/>
            <a:ext cx="7068299" cy="3155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Similar to the European NIMIS project, we would have a customized software to facilitate efficient data collection.</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The digital screen can be used to display the text books, live lectures, problem solutions, exam questions, give class doubts, or even games such as quizzes etcetera.</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This leads to a collaborative environment in educational settings.</a:t>
            </a:r>
          </a:p>
          <a:p>
            <a:pPr marL="285750" indent="-285750">
              <a:spcBef>
                <a:spcPts val="600"/>
              </a:spcBef>
              <a:buClr>
                <a:schemeClr val="bg1"/>
              </a:buClr>
              <a:buSzPts val="1100"/>
              <a:buFont typeface="Arial" panose="020B0604020202020204" pitchFamily="34" charset="0"/>
              <a:buChar char="•"/>
            </a:pPr>
            <a:endParaRPr lang="en-US" sz="2000" b="1" dirty="0">
              <a:solidFill>
                <a:schemeClr val="bg1"/>
              </a:solidFill>
            </a:endParaRPr>
          </a:p>
          <a:p>
            <a:pPr marL="285750" indent="-285750">
              <a:spcBef>
                <a:spcPts val="600"/>
              </a:spcBef>
              <a:buClr>
                <a:schemeClr val="bg1"/>
              </a:buClr>
              <a:buSzPts val="1100"/>
              <a:buFont typeface="Arial" panose="020B0604020202020204" pitchFamily="34" charset="0"/>
              <a:buChar char="•"/>
            </a:pPr>
            <a:endParaRPr lang="en-US" sz="2000" b="1" dirty="0">
              <a:solidFill>
                <a:schemeClr val="bg1"/>
              </a:solidFill>
            </a:endParaRPr>
          </a:p>
        </p:txBody>
      </p:sp>
      <p:sp>
        <p:nvSpPr>
          <p:cNvPr id="11" name="Google Shape;64;p13">
            <a:extLst>
              <a:ext uri="{FF2B5EF4-FFF2-40B4-BE49-F238E27FC236}">
                <a16:creationId xmlns:a16="http://schemas.microsoft.com/office/drawing/2014/main" id="{E7C28F56-3CBA-0680-D7DA-EFE337C85A19}"/>
              </a:ext>
            </a:extLst>
          </p:cNvPr>
          <p:cNvSpPr txBox="1">
            <a:spLocks/>
          </p:cNvSpPr>
          <p:nvPr/>
        </p:nvSpPr>
        <p:spPr>
          <a:xfrm>
            <a:off x="484908" y="4509350"/>
            <a:ext cx="8174184" cy="58535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ts val="600"/>
              </a:spcBef>
              <a:buClr>
                <a:schemeClr val="bg1"/>
              </a:buClr>
              <a:buSzPts val="1100"/>
            </a:pPr>
            <a:r>
              <a:rPr lang="en-US" sz="600" dirty="0">
                <a:solidFill>
                  <a:schemeClr val="bg1"/>
                </a:solidFill>
              </a:rPr>
              <a:t>P. </a:t>
            </a:r>
            <a:r>
              <a:rPr lang="en-US" sz="600" dirty="0" err="1">
                <a:solidFill>
                  <a:schemeClr val="bg1"/>
                </a:solidFill>
              </a:rPr>
              <a:t>Schwenke</a:t>
            </a:r>
            <a:r>
              <a:rPr lang="en-US" sz="600" dirty="0">
                <a:solidFill>
                  <a:schemeClr val="bg1"/>
                </a:solidFill>
              </a:rPr>
              <a:t> and M. </a:t>
            </a:r>
            <a:r>
              <a:rPr lang="en-US" sz="600" dirty="0" err="1">
                <a:solidFill>
                  <a:schemeClr val="bg1"/>
                </a:solidFill>
              </a:rPr>
              <a:t>Coenen</a:t>
            </a:r>
            <a:r>
              <a:rPr lang="en-US" sz="600" dirty="0">
                <a:solidFill>
                  <a:schemeClr val="bg1"/>
                </a:solidFill>
              </a:rPr>
              <a:t>, “Influence of Sit-Stand Tables in Classrooms on Children’s Sedentary Behavior and Teacher’s Acceptance and Feasibility: A Mixed-Methods Study,” Int J Environ Res Public Health, vol. 19, no. 11, Jun. 2022, </a:t>
            </a:r>
            <a:r>
              <a:rPr lang="en-US" sz="600" dirty="0" err="1">
                <a:solidFill>
                  <a:schemeClr val="bg1"/>
                </a:solidFill>
              </a:rPr>
              <a:t>doi</a:t>
            </a:r>
            <a:r>
              <a:rPr lang="en-US" sz="600" dirty="0">
                <a:solidFill>
                  <a:schemeClr val="bg1"/>
                </a:solidFill>
              </a:rPr>
              <a:t>: 10.3390/ijerph19116727</a:t>
            </a:r>
          </a:p>
        </p:txBody>
      </p:sp>
      <p:sp>
        <p:nvSpPr>
          <p:cNvPr id="5" name="Google Shape;66;p13">
            <a:extLst>
              <a:ext uri="{FF2B5EF4-FFF2-40B4-BE49-F238E27FC236}">
                <a16:creationId xmlns:a16="http://schemas.microsoft.com/office/drawing/2014/main" id="{EF616965-3C9A-098C-9064-E7F1DEC0B9AC}"/>
              </a:ext>
            </a:extLst>
          </p:cNvPr>
          <p:cNvSpPr txBox="1">
            <a:spLocks/>
          </p:cNvSpPr>
          <p:nvPr/>
        </p:nvSpPr>
        <p:spPr>
          <a:xfrm>
            <a:off x="8328184" y="45974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11</a:t>
            </a:fld>
            <a:endParaRPr lang="en" dirty="0">
              <a:solidFill>
                <a:schemeClr val="bg1"/>
              </a:solidFill>
            </a:endParaRPr>
          </a:p>
        </p:txBody>
      </p:sp>
    </p:spTree>
    <p:extLst>
      <p:ext uri="{BB962C8B-B14F-4D97-AF65-F5344CB8AC3E}">
        <p14:creationId xmlns:p14="http://schemas.microsoft.com/office/powerpoint/2010/main" val="4005163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Google Shape;62;p13">
            <a:extLst>
              <a:ext uri="{FF2B5EF4-FFF2-40B4-BE49-F238E27FC236}">
                <a16:creationId xmlns:a16="http://schemas.microsoft.com/office/drawing/2014/main" id="{C5058364-C246-5ABC-8370-0D14C01652D8}"/>
              </a:ext>
            </a:extLst>
          </p:cNvPr>
          <p:cNvSpPr txBox="1">
            <a:spLocks/>
          </p:cNvSpPr>
          <p:nvPr/>
        </p:nvSpPr>
        <p:spPr>
          <a:xfrm>
            <a:off x="1037875" y="824345"/>
            <a:ext cx="7068300" cy="40795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kumimoji="0" lang="en-IN" sz="3200" b="0" i="0" u="none" strike="noStrike" kern="0" cap="none" spc="0" normalizeH="0" baseline="0" noProof="0" dirty="0">
                <a:ln>
                  <a:noFill/>
                </a:ln>
                <a:solidFill>
                  <a:srgbClr val="25A6E0"/>
                </a:solidFill>
                <a:effectLst/>
                <a:uLnTx/>
                <a:uFillTx/>
                <a:latin typeface="Inter-Regular"/>
                <a:ea typeface="Inter-Regular"/>
                <a:sym typeface="Inter-Regular"/>
              </a:rPr>
              <a:t>Description of the Invention</a:t>
            </a:r>
            <a:endParaRPr lang="en-IN" sz="2800" dirty="0">
              <a:solidFill>
                <a:schemeClr val="bg1"/>
              </a:solidFill>
            </a:endParaRPr>
          </a:p>
        </p:txBody>
      </p:sp>
      <p:sp>
        <p:nvSpPr>
          <p:cNvPr id="10" name="Google Shape;64;p13">
            <a:extLst>
              <a:ext uri="{FF2B5EF4-FFF2-40B4-BE49-F238E27FC236}">
                <a16:creationId xmlns:a16="http://schemas.microsoft.com/office/drawing/2014/main" id="{B6798BAD-DC10-24BE-72A0-C040079DCF14}"/>
              </a:ext>
            </a:extLst>
          </p:cNvPr>
          <p:cNvSpPr txBox="1">
            <a:spLocks/>
          </p:cNvSpPr>
          <p:nvPr/>
        </p:nvSpPr>
        <p:spPr>
          <a:xfrm>
            <a:off x="1037824" y="1353950"/>
            <a:ext cx="7068299" cy="3155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Promotes inclusion of Person with disabilities, as someone who can not hear (deafness) can look at the live transcription in class, showcasing the power of technology.</a:t>
            </a:r>
          </a:p>
          <a:p>
            <a:pPr marL="285750" indent="-285750">
              <a:spcBef>
                <a:spcPts val="600"/>
              </a:spcBef>
              <a:buClr>
                <a:schemeClr val="bg1"/>
              </a:buClr>
              <a:buSzPts val="1100"/>
              <a:buFont typeface="Arial" panose="020B0604020202020204" pitchFamily="34" charset="0"/>
              <a:buChar char="•"/>
            </a:pPr>
            <a:endParaRPr lang="en-US" sz="2000" b="1" dirty="0">
              <a:solidFill>
                <a:schemeClr val="bg1"/>
              </a:solidFill>
            </a:endParaRPr>
          </a:p>
        </p:txBody>
      </p:sp>
      <p:sp>
        <p:nvSpPr>
          <p:cNvPr id="2" name="Google Shape;66;p13">
            <a:extLst>
              <a:ext uri="{FF2B5EF4-FFF2-40B4-BE49-F238E27FC236}">
                <a16:creationId xmlns:a16="http://schemas.microsoft.com/office/drawing/2014/main" id="{CF318FF6-B5EB-AE9D-8A10-DDC296F5A217}"/>
              </a:ext>
            </a:extLst>
          </p:cNvPr>
          <p:cNvSpPr txBox="1">
            <a:spLocks/>
          </p:cNvSpPr>
          <p:nvPr/>
        </p:nvSpPr>
        <p:spPr>
          <a:xfrm>
            <a:off x="8328184" y="45974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12</a:t>
            </a:fld>
            <a:endParaRPr lang="en" dirty="0">
              <a:solidFill>
                <a:schemeClr val="bg1"/>
              </a:solidFill>
            </a:endParaRPr>
          </a:p>
        </p:txBody>
      </p:sp>
    </p:spTree>
    <p:extLst>
      <p:ext uri="{BB962C8B-B14F-4D97-AF65-F5344CB8AC3E}">
        <p14:creationId xmlns:p14="http://schemas.microsoft.com/office/powerpoint/2010/main" val="2010308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1037850" y="2571750"/>
            <a:ext cx="7068300" cy="610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Advantages of this Invention</a:t>
            </a:r>
            <a:endParaRPr dirty="0"/>
          </a:p>
        </p:txBody>
      </p:sp>
      <p:sp>
        <p:nvSpPr>
          <p:cNvPr id="2" name="Google Shape;66;p13">
            <a:extLst>
              <a:ext uri="{FF2B5EF4-FFF2-40B4-BE49-F238E27FC236}">
                <a16:creationId xmlns:a16="http://schemas.microsoft.com/office/drawing/2014/main" id="{52880612-540F-238C-1FF4-18932A53AAD2}"/>
              </a:ext>
            </a:extLst>
          </p:cNvPr>
          <p:cNvSpPr txBox="1">
            <a:spLocks/>
          </p:cNvSpPr>
          <p:nvPr/>
        </p:nvSpPr>
        <p:spPr>
          <a:xfrm>
            <a:off x="8328184" y="45974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13</a:t>
            </a:fld>
            <a:endParaRPr lang="en" dirty="0">
              <a:solidFill>
                <a:schemeClr val="bg1"/>
              </a:solidFill>
            </a:endParaRPr>
          </a:p>
        </p:txBody>
      </p:sp>
    </p:spTree>
    <p:extLst>
      <p:ext uri="{BB962C8B-B14F-4D97-AF65-F5344CB8AC3E}">
        <p14:creationId xmlns:p14="http://schemas.microsoft.com/office/powerpoint/2010/main" val="2302682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4" name="Google Shape;62;p13">
            <a:extLst>
              <a:ext uri="{FF2B5EF4-FFF2-40B4-BE49-F238E27FC236}">
                <a16:creationId xmlns:a16="http://schemas.microsoft.com/office/drawing/2014/main" id="{05BAE4F5-DA44-E834-E6A1-994F2187452B}"/>
              </a:ext>
            </a:extLst>
          </p:cNvPr>
          <p:cNvSpPr txBox="1">
            <a:spLocks/>
          </p:cNvSpPr>
          <p:nvPr/>
        </p:nvSpPr>
        <p:spPr>
          <a:xfrm>
            <a:off x="1037875" y="824345"/>
            <a:ext cx="7068300" cy="40795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kumimoji="0" lang="en-IN" sz="3200" b="0" i="0" u="none" strike="noStrike" kern="0" cap="none" spc="0" normalizeH="0" baseline="0" noProof="0" dirty="0">
                <a:ln>
                  <a:noFill/>
                </a:ln>
                <a:solidFill>
                  <a:schemeClr val="bg1"/>
                </a:solidFill>
                <a:effectLst/>
                <a:uLnTx/>
                <a:uFillTx/>
                <a:latin typeface="Inter-Regular"/>
                <a:ea typeface="Inter-Regular"/>
                <a:sym typeface="Inter-Regular"/>
              </a:rPr>
              <a:t>Advantages of this Invention</a:t>
            </a:r>
            <a:endParaRPr lang="en-IN" sz="2800" dirty="0">
              <a:solidFill>
                <a:schemeClr val="bg1"/>
              </a:solidFill>
            </a:endParaRPr>
          </a:p>
        </p:txBody>
      </p:sp>
      <p:sp>
        <p:nvSpPr>
          <p:cNvPr id="5" name="Google Shape;64;p13">
            <a:extLst>
              <a:ext uri="{FF2B5EF4-FFF2-40B4-BE49-F238E27FC236}">
                <a16:creationId xmlns:a16="http://schemas.microsoft.com/office/drawing/2014/main" id="{941E5C93-92EF-1547-5382-C2A2046ADFA9}"/>
              </a:ext>
            </a:extLst>
          </p:cNvPr>
          <p:cNvSpPr txBox="1">
            <a:spLocks/>
          </p:cNvSpPr>
          <p:nvPr/>
        </p:nvSpPr>
        <p:spPr>
          <a:xfrm>
            <a:off x="1037824" y="1353950"/>
            <a:ext cx="7068299" cy="3155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Essentially deals with the sluggish adoption of technology in educational settings.</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Promotes utilization of state-of-the-art AI to make better sound decisions.</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Promotes inclusiveness of different person with disabilities.</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Helps in identifying slow learners and fast learners.</a:t>
            </a:r>
          </a:p>
        </p:txBody>
      </p:sp>
      <p:sp>
        <p:nvSpPr>
          <p:cNvPr id="6" name="Google Shape;64;p13">
            <a:extLst>
              <a:ext uri="{FF2B5EF4-FFF2-40B4-BE49-F238E27FC236}">
                <a16:creationId xmlns:a16="http://schemas.microsoft.com/office/drawing/2014/main" id="{B6469650-CDD1-8DA8-D0E3-8B4F60C713B1}"/>
              </a:ext>
            </a:extLst>
          </p:cNvPr>
          <p:cNvSpPr txBox="1">
            <a:spLocks/>
          </p:cNvSpPr>
          <p:nvPr/>
        </p:nvSpPr>
        <p:spPr>
          <a:xfrm>
            <a:off x="484908" y="4509350"/>
            <a:ext cx="8174184" cy="58535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ts val="600"/>
              </a:spcBef>
              <a:buClr>
                <a:schemeClr val="bg1"/>
              </a:buClr>
              <a:buSzPts val="1100"/>
            </a:pPr>
            <a:r>
              <a:rPr lang="en-US" sz="600" dirty="0">
                <a:solidFill>
                  <a:schemeClr val="bg1"/>
                </a:solidFill>
              </a:rPr>
              <a:t>P. </a:t>
            </a:r>
            <a:r>
              <a:rPr lang="en-US" sz="600" dirty="0" err="1">
                <a:solidFill>
                  <a:schemeClr val="bg1"/>
                </a:solidFill>
              </a:rPr>
              <a:t>Schwenke</a:t>
            </a:r>
            <a:r>
              <a:rPr lang="en-US" sz="600" dirty="0">
                <a:solidFill>
                  <a:schemeClr val="bg1"/>
                </a:solidFill>
              </a:rPr>
              <a:t> and M. </a:t>
            </a:r>
            <a:r>
              <a:rPr lang="en-US" sz="600" dirty="0" err="1">
                <a:solidFill>
                  <a:schemeClr val="bg1"/>
                </a:solidFill>
              </a:rPr>
              <a:t>Coenen</a:t>
            </a:r>
            <a:r>
              <a:rPr lang="en-US" sz="600" dirty="0">
                <a:solidFill>
                  <a:schemeClr val="bg1"/>
                </a:solidFill>
              </a:rPr>
              <a:t>, “Influence of Sit-Stand Tables in Classrooms on Children’s Sedentary Behavior and Teacher’s Acceptance and Feasibility: A Mixed-Methods Study,” Int J Environ Res Public Health, vol. 19, no. 11, Jun. 2022, </a:t>
            </a:r>
            <a:r>
              <a:rPr lang="en-US" sz="600" dirty="0" err="1">
                <a:solidFill>
                  <a:schemeClr val="bg1"/>
                </a:solidFill>
              </a:rPr>
              <a:t>doi</a:t>
            </a:r>
            <a:r>
              <a:rPr lang="en-US" sz="600" dirty="0">
                <a:solidFill>
                  <a:schemeClr val="bg1"/>
                </a:solidFill>
              </a:rPr>
              <a:t>: 10.3390/ijerph19116727</a:t>
            </a:r>
          </a:p>
        </p:txBody>
      </p:sp>
      <p:sp>
        <p:nvSpPr>
          <p:cNvPr id="7" name="Google Shape;66;p13">
            <a:extLst>
              <a:ext uri="{FF2B5EF4-FFF2-40B4-BE49-F238E27FC236}">
                <a16:creationId xmlns:a16="http://schemas.microsoft.com/office/drawing/2014/main" id="{ED278126-7752-7643-1DEB-4D0A39C3770B}"/>
              </a:ext>
            </a:extLst>
          </p:cNvPr>
          <p:cNvSpPr txBox="1">
            <a:spLocks/>
          </p:cNvSpPr>
          <p:nvPr/>
        </p:nvSpPr>
        <p:spPr>
          <a:xfrm>
            <a:off x="8328184" y="45974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14</a:t>
            </a:fld>
            <a:endParaRPr lang="en" dirty="0">
              <a:solidFill>
                <a:schemeClr val="bg1"/>
              </a:solidFill>
            </a:endParaRPr>
          </a:p>
        </p:txBody>
      </p:sp>
    </p:spTree>
    <p:extLst>
      <p:ext uri="{BB962C8B-B14F-4D97-AF65-F5344CB8AC3E}">
        <p14:creationId xmlns:p14="http://schemas.microsoft.com/office/powerpoint/2010/main" val="4126401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4" name="Google Shape;79;p15">
            <a:extLst>
              <a:ext uri="{FF2B5EF4-FFF2-40B4-BE49-F238E27FC236}">
                <a16:creationId xmlns:a16="http://schemas.microsoft.com/office/drawing/2014/main" id="{7B9AF8C1-5734-1C66-3C71-064335972B80}"/>
              </a:ext>
            </a:extLst>
          </p:cNvPr>
          <p:cNvSpPr txBox="1">
            <a:spLocks noGrp="1"/>
          </p:cNvSpPr>
          <p:nvPr/>
        </p:nvSpPr>
        <p:spPr>
          <a:xfrm>
            <a:off x="1037850" y="2266500"/>
            <a:ext cx="7068300" cy="610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1pPr>
            <a:lvl2pPr marR="0" lvl="1"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2pPr>
            <a:lvl3pPr marR="0" lvl="2"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3pPr>
            <a:lvl4pPr marR="0" lvl="3"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4pPr>
            <a:lvl5pPr marR="0" lvl="4"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5pPr>
            <a:lvl6pPr marR="0" lvl="5"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6pPr>
            <a:lvl7pPr marR="0" lvl="6"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7pPr>
            <a:lvl8pPr marR="0" lvl="7"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8pPr>
            <a:lvl9pPr marR="0" lvl="8"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9pPr>
          </a:lstStyle>
          <a:p>
            <a:pPr marL="0" lvl="0" indent="0" algn="ctr" rtl="0">
              <a:spcBef>
                <a:spcPts val="0"/>
              </a:spcBef>
              <a:spcAft>
                <a:spcPts val="0"/>
              </a:spcAft>
              <a:buNone/>
            </a:pPr>
            <a:r>
              <a:rPr lang="en" dirty="0">
                <a:solidFill>
                  <a:schemeClr val="accent1">
                    <a:lumMod val="75000"/>
                  </a:schemeClr>
                </a:solidFill>
              </a:rPr>
              <a:t>Patent Claims</a:t>
            </a:r>
            <a:endParaRPr dirty="0">
              <a:solidFill>
                <a:schemeClr val="accent1">
                  <a:lumMod val="75000"/>
                </a:schemeClr>
              </a:solidFill>
            </a:endParaRPr>
          </a:p>
        </p:txBody>
      </p:sp>
      <p:sp>
        <p:nvSpPr>
          <p:cNvPr id="5" name="Google Shape;66;p13">
            <a:extLst>
              <a:ext uri="{FF2B5EF4-FFF2-40B4-BE49-F238E27FC236}">
                <a16:creationId xmlns:a16="http://schemas.microsoft.com/office/drawing/2014/main" id="{0E93AD2C-20D3-F74D-6CB0-E05AEA851A18}"/>
              </a:ext>
            </a:extLst>
          </p:cNvPr>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796476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3" name="Title 2">
            <a:extLst>
              <a:ext uri="{FF2B5EF4-FFF2-40B4-BE49-F238E27FC236}">
                <a16:creationId xmlns:a16="http://schemas.microsoft.com/office/drawing/2014/main" id="{CA942FD3-08BF-8456-99D4-99C0FE7D6B13}"/>
              </a:ext>
            </a:extLst>
          </p:cNvPr>
          <p:cNvSpPr>
            <a:spLocks noGrp="1"/>
          </p:cNvSpPr>
          <p:nvPr>
            <p:ph type="title"/>
          </p:nvPr>
        </p:nvSpPr>
        <p:spPr/>
        <p:txBody>
          <a:bodyPr/>
          <a:lstStyle/>
          <a:p>
            <a:r>
              <a:rPr lang="en-IN" dirty="0"/>
              <a:t>Patent Claims</a:t>
            </a:r>
          </a:p>
        </p:txBody>
      </p:sp>
      <p:sp>
        <p:nvSpPr>
          <p:cNvPr id="4" name="Google Shape;64;p13">
            <a:extLst>
              <a:ext uri="{FF2B5EF4-FFF2-40B4-BE49-F238E27FC236}">
                <a16:creationId xmlns:a16="http://schemas.microsoft.com/office/drawing/2014/main" id="{383A7960-7DD5-1060-A66C-0484E745329B}"/>
              </a:ext>
            </a:extLst>
          </p:cNvPr>
          <p:cNvSpPr txBox="1">
            <a:spLocks/>
          </p:cNvSpPr>
          <p:nvPr/>
        </p:nvSpPr>
        <p:spPr>
          <a:xfrm>
            <a:off x="1037824" y="1353950"/>
            <a:ext cx="7068299" cy="3155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chemeClr val="bg1"/>
              </a:buClr>
              <a:buSzPts val="1100"/>
              <a:buFont typeface="Arial" panose="020B0604020202020204" pitchFamily="34" charset="0"/>
              <a:buChar char="•"/>
            </a:pPr>
            <a:r>
              <a:rPr lang="en-US" sz="1600" b="1" dirty="0">
                <a:solidFill>
                  <a:schemeClr val="accent1">
                    <a:lumMod val="50000"/>
                  </a:schemeClr>
                </a:solidFill>
              </a:rPr>
              <a:t>A system for educational settings comprising a display integrated into a table, wherein said display is capable of presenting educational as well as other multi-media content to users.</a:t>
            </a:r>
          </a:p>
          <a:p>
            <a:pPr marL="285750" indent="-285750">
              <a:spcBef>
                <a:spcPts val="600"/>
              </a:spcBef>
              <a:buClr>
                <a:schemeClr val="bg1"/>
              </a:buClr>
              <a:buSzPts val="1100"/>
              <a:buFont typeface="Arial" panose="020B0604020202020204" pitchFamily="34" charset="0"/>
              <a:buChar char="•"/>
            </a:pPr>
            <a:r>
              <a:rPr lang="en-US" sz="1600" b="1" dirty="0">
                <a:solidFill>
                  <a:schemeClr val="accent1">
                    <a:lumMod val="50000"/>
                  </a:schemeClr>
                </a:solidFill>
              </a:rPr>
              <a:t>The system of claim 1, wherein multiple tables are connected together in a network to facilitate collaborative learning experiences in educational settings.</a:t>
            </a:r>
          </a:p>
          <a:p>
            <a:pPr marL="285750" indent="-285750">
              <a:spcBef>
                <a:spcPts val="600"/>
              </a:spcBef>
              <a:buClr>
                <a:schemeClr val="bg1"/>
              </a:buClr>
              <a:buSzPts val="1100"/>
              <a:buFont typeface="Arial" panose="020B0604020202020204" pitchFamily="34" charset="0"/>
              <a:buChar char="•"/>
            </a:pPr>
            <a:r>
              <a:rPr lang="en-US" sz="1600" b="1" dirty="0">
                <a:solidFill>
                  <a:schemeClr val="accent1">
                    <a:lumMod val="50000"/>
                  </a:schemeClr>
                </a:solidFill>
              </a:rPr>
              <a:t>The system of claim 2, further comprising software installed on the display-integrated table for gathering data from users at frequent intervals.</a:t>
            </a:r>
          </a:p>
          <a:p>
            <a:pPr marL="285750" indent="-285750">
              <a:spcBef>
                <a:spcPts val="600"/>
              </a:spcBef>
              <a:buClr>
                <a:schemeClr val="bg1"/>
              </a:buClr>
              <a:buSzPts val="1100"/>
              <a:buFont typeface="Arial" panose="020B0604020202020204" pitchFamily="34" charset="0"/>
              <a:buChar char="•"/>
            </a:pPr>
            <a:r>
              <a:rPr lang="en-US" sz="1600" b="1" dirty="0">
                <a:solidFill>
                  <a:schemeClr val="accent1">
                    <a:lumMod val="50000"/>
                  </a:schemeClr>
                </a:solidFill>
              </a:rPr>
              <a:t>The system of claim 3, wherein said gathered data is processed using machine learning algorithms to assess user performance and provide insights for decision-making by educators.</a:t>
            </a:r>
          </a:p>
        </p:txBody>
      </p:sp>
      <p:sp>
        <p:nvSpPr>
          <p:cNvPr id="5" name="Google Shape;66;p13">
            <a:extLst>
              <a:ext uri="{FF2B5EF4-FFF2-40B4-BE49-F238E27FC236}">
                <a16:creationId xmlns:a16="http://schemas.microsoft.com/office/drawing/2014/main" id="{B95D4ADC-BCF5-329B-D227-6FB3C1BB53A0}"/>
              </a:ext>
            </a:extLst>
          </p:cNvPr>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3960096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Google Shape;79;p15">
            <a:extLst>
              <a:ext uri="{FF2B5EF4-FFF2-40B4-BE49-F238E27FC236}">
                <a16:creationId xmlns:a16="http://schemas.microsoft.com/office/drawing/2014/main" id="{88A819C8-5934-1D21-273F-707471D6A179}"/>
              </a:ext>
            </a:extLst>
          </p:cNvPr>
          <p:cNvSpPr txBox="1">
            <a:spLocks noGrp="1"/>
          </p:cNvSpPr>
          <p:nvPr/>
        </p:nvSpPr>
        <p:spPr>
          <a:xfrm>
            <a:off x="1090101" y="2571750"/>
            <a:ext cx="7068300" cy="610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1pPr>
            <a:lvl2pPr marR="0" lvl="1"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2pPr>
            <a:lvl3pPr marR="0" lvl="2"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3pPr>
            <a:lvl4pPr marR="0" lvl="3"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4pPr>
            <a:lvl5pPr marR="0" lvl="4"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5pPr>
            <a:lvl6pPr marR="0" lvl="5"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6pPr>
            <a:lvl7pPr marR="0" lvl="6"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7pPr>
            <a:lvl8pPr marR="0" lvl="7"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8pPr>
            <a:lvl9pPr marR="0" lvl="8" algn="l" rtl="0">
              <a:lnSpc>
                <a:spcPct val="90000"/>
              </a:lnSpc>
              <a:spcBef>
                <a:spcPts val="0"/>
              </a:spcBef>
              <a:spcAft>
                <a:spcPts val="0"/>
              </a:spcAft>
              <a:buClr>
                <a:schemeClr val="lt2"/>
              </a:buClr>
              <a:buSzPts val="4800"/>
              <a:buFont typeface="Inter-Regular"/>
              <a:buNone/>
              <a:defRPr sz="4800" b="0" i="0" u="none" strike="noStrike" cap="none">
                <a:solidFill>
                  <a:schemeClr val="lt2"/>
                </a:solidFill>
                <a:latin typeface="Inter-Regular"/>
                <a:ea typeface="Inter-Regular"/>
                <a:cs typeface="Inter-Regular"/>
                <a:sym typeface="Inter-Regular"/>
              </a:defRPr>
            </a:lvl9pPr>
          </a:lstStyle>
          <a:p>
            <a:pPr marL="0" lvl="0" indent="0" algn="ctr" rtl="0">
              <a:spcBef>
                <a:spcPts val="0"/>
              </a:spcBef>
              <a:spcAft>
                <a:spcPts val="0"/>
              </a:spcAft>
              <a:buNone/>
            </a:pPr>
            <a:r>
              <a:rPr lang="en" dirty="0">
                <a:solidFill>
                  <a:schemeClr val="bg1"/>
                </a:solidFill>
              </a:rPr>
              <a:t>Summary of the Invention</a:t>
            </a:r>
            <a:endParaRPr dirty="0">
              <a:solidFill>
                <a:schemeClr val="bg1"/>
              </a:solidFill>
            </a:endParaRPr>
          </a:p>
        </p:txBody>
      </p:sp>
      <p:sp>
        <p:nvSpPr>
          <p:cNvPr id="5" name="Google Shape;66;p13">
            <a:extLst>
              <a:ext uri="{FF2B5EF4-FFF2-40B4-BE49-F238E27FC236}">
                <a16:creationId xmlns:a16="http://schemas.microsoft.com/office/drawing/2014/main" id="{B8C36407-0158-4013-5EB8-5349E96377D3}"/>
              </a:ext>
            </a:extLst>
          </p:cNvPr>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Summary of the Invention</a:t>
            </a:r>
            <a:endParaRPr dirty="0"/>
          </a:p>
        </p:txBody>
      </p:sp>
      <p:sp>
        <p:nvSpPr>
          <p:cNvPr id="92" name="Google Shape;92;p17"/>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1600" dirty="0"/>
              <a:t>The invention addresses for the need of a data-driven learning experiences for the classroom of 21st century, wherein traditional furniture are integrated with a digital screen or a synchronized display.</a:t>
            </a:r>
          </a:p>
          <a:p>
            <a:pPr marL="457200" lvl="0" indent="-381000" algn="l" rtl="0">
              <a:spcBef>
                <a:spcPts val="600"/>
              </a:spcBef>
              <a:spcAft>
                <a:spcPts val="0"/>
              </a:spcAft>
              <a:buSzPts val="2400"/>
              <a:buChar char="●"/>
            </a:pPr>
            <a:r>
              <a:rPr lang="en-US" sz="1600" dirty="0"/>
              <a:t> The innovation promises to promote collaboration, efficient data collection, and sound decision making.</a:t>
            </a:r>
          </a:p>
          <a:p>
            <a:pPr marL="457200" lvl="0" indent="-381000" algn="l" rtl="0">
              <a:spcBef>
                <a:spcPts val="600"/>
              </a:spcBef>
              <a:spcAft>
                <a:spcPts val="0"/>
              </a:spcAft>
              <a:buSzPts val="2400"/>
              <a:buChar char="●"/>
            </a:pPr>
            <a:r>
              <a:rPr lang="en-US" sz="1600" dirty="0"/>
              <a:t> The key features of the innovation includes every tables to have their own display for individual students, regular collection of data from the students, and utilization of machine learning algorithms to identify slow learners and fast learners. </a:t>
            </a:r>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Summary of the Invention</a:t>
            </a:r>
            <a:endParaRPr dirty="0"/>
          </a:p>
        </p:txBody>
      </p:sp>
      <p:sp>
        <p:nvSpPr>
          <p:cNvPr id="92" name="Google Shape;92;p17"/>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1800" dirty="0"/>
              <a:t>The unique design and functionality of the digital screen-integrated table represents a significant advancement in educational technology, offering benefits for students, teachers, and educational institutions.</a:t>
            </a:r>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Google Shape;100;p18">
            <a:extLst>
              <a:ext uri="{FF2B5EF4-FFF2-40B4-BE49-F238E27FC236}">
                <a16:creationId xmlns:a16="http://schemas.microsoft.com/office/drawing/2014/main" id="{9B67E505-7E63-DA5D-3C94-B50F12320856}"/>
              </a:ext>
            </a:extLst>
          </p:cNvPr>
          <p:cNvSpPr/>
          <p:nvPr/>
        </p:nvSpPr>
        <p:spPr>
          <a:xfrm>
            <a:off x="5483498" y="4754959"/>
            <a:ext cx="323741" cy="3091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grpSp>
        <p:nvGrpSpPr>
          <p:cNvPr id="3" name="Google Shape;101;p18">
            <a:extLst>
              <a:ext uri="{FF2B5EF4-FFF2-40B4-BE49-F238E27FC236}">
                <a16:creationId xmlns:a16="http://schemas.microsoft.com/office/drawing/2014/main" id="{327EFE14-C547-C5FC-EF64-A80CE39B63C9}"/>
              </a:ext>
            </a:extLst>
          </p:cNvPr>
          <p:cNvGrpSpPr/>
          <p:nvPr/>
        </p:nvGrpSpPr>
        <p:grpSpPr>
          <a:xfrm>
            <a:off x="5035610" y="3225050"/>
            <a:ext cx="1387013" cy="1387384"/>
            <a:chOff x="6654650" y="3665275"/>
            <a:chExt cx="409100" cy="409125"/>
          </a:xfrm>
          <a:solidFill>
            <a:schemeClr val="accent1">
              <a:lumMod val="75000"/>
            </a:schemeClr>
          </a:solidFill>
        </p:grpSpPr>
        <p:sp>
          <p:nvSpPr>
            <p:cNvPr id="13" name="Google Shape;102;p18">
              <a:extLst>
                <a:ext uri="{FF2B5EF4-FFF2-40B4-BE49-F238E27FC236}">
                  <a16:creationId xmlns:a16="http://schemas.microsoft.com/office/drawing/2014/main" id="{3194FE4F-3339-645B-FAB4-A10D31649643}"/>
                </a:ext>
              </a:extLst>
            </p:cNvPr>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sp>
          <p:nvSpPr>
            <p:cNvPr id="14" name="Google Shape;103;p18">
              <a:extLst>
                <a:ext uri="{FF2B5EF4-FFF2-40B4-BE49-F238E27FC236}">
                  <a16:creationId xmlns:a16="http://schemas.microsoft.com/office/drawing/2014/main" id="{E3850172-CF6A-AECD-1FEB-8B4DD93CBC7A}"/>
                </a:ext>
              </a:extLst>
            </p:cNvPr>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solidFill>
                  <a:schemeClr val="accent5"/>
                </a:solidFill>
              </a:endParaRPr>
            </a:p>
          </p:txBody>
        </p:sp>
      </p:grpSp>
      <p:grpSp>
        <p:nvGrpSpPr>
          <p:cNvPr id="4" name="Google Shape;104;p18">
            <a:extLst>
              <a:ext uri="{FF2B5EF4-FFF2-40B4-BE49-F238E27FC236}">
                <a16:creationId xmlns:a16="http://schemas.microsoft.com/office/drawing/2014/main" id="{C95332C5-F19D-84E7-5A52-2CE8767D23CC}"/>
              </a:ext>
            </a:extLst>
          </p:cNvPr>
          <p:cNvGrpSpPr/>
          <p:nvPr/>
        </p:nvGrpSpPr>
        <p:grpSpPr>
          <a:xfrm rot="1935899">
            <a:off x="1965877" y="3971003"/>
            <a:ext cx="634982" cy="661707"/>
            <a:chOff x="570875" y="4322250"/>
            <a:chExt cx="443300" cy="443325"/>
          </a:xfrm>
          <a:solidFill>
            <a:schemeClr val="accent1">
              <a:lumMod val="75000"/>
            </a:schemeClr>
          </a:solidFill>
        </p:grpSpPr>
        <p:sp>
          <p:nvSpPr>
            <p:cNvPr id="9" name="Google Shape;105;p18">
              <a:extLst>
                <a:ext uri="{FF2B5EF4-FFF2-40B4-BE49-F238E27FC236}">
                  <a16:creationId xmlns:a16="http://schemas.microsoft.com/office/drawing/2014/main" id="{5B483BDB-0E74-3D0A-4E6B-ED502AAB682A}"/>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sp>
          <p:nvSpPr>
            <p:cNvPr id="10" name="Google Shape;106;p18">
              <a:extLst>
                <a:ext uri="{FF2B5EF4-FFF2-40B4-BE49-F238E27FC236}">
                  <a16:creationId xmlns:a16="http://schemas.microsoft.com/office/drawing/2014/main" id="{78C31908-19A8-CE31-67EF-D004E6385B6C}"/>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sp>
          <p:nvSpPr>
            <p:cNvPr id="11" name="Google Shape;107;p18">
              <a:extLst>
                <a:ext uri="{FF2B5EF4-FFF2-40B4-BE49-F238E27FC236}">
                  <a16:creationId xmlns:a16="http://schemas.microsoft.com/office/drawing/2014/main" id="{7DC01326-54A3-6A30-942B-34E189837816}"/>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sp>
          <p:nvSpPr>
            <p:cNvPr id="12" name="Google Shape;108;p18">
              <a:extLst>
                <a:ext uri="{FF2B5EF4-FFF2-40B4-BE49-F238E27FC236}">
                  <a16:creationId xmlns:a16="http://schemas.microsoft.com/office/drawing/2014/main" id="{D417E76C-5584-47E1-8080-0821A18952F8}"/>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grpSp>
      <p:sp>
        <p:nvSpPr>
          <p:cNvPr id="5" name="Google Shape;109;p18">
            <a:extLst>
              <a:ext uri="{FF2B5EF4-FFF2-40B4-BE49-F238E27FC236}">
                <a16:creationId xmlns:a16="http://schemas.microsoft.com/office/drawing/2014/main" id="{7E0C0146-F8BA-1065-8F79-9234371A4C01}"/>
              </a:ext>
            </a:extLst>
          </p:cNvPr>
          <p:cNvSpPr/>
          <p:nvPr/>
        </p:nvSpPr>
        <p:spPr>
          <a:xfrm rot="2466773">
            <a:off x="3357112" y="3406221"/>
            <a:ext cx="449798" cy="42948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sp>
        <p:nvSpPr>
          <p:cNvPr id="6" name="Google Shape;110;p18">
            <a:extLst>
              <a:ext uri="{FF2B5EF4-FFF2-40B4-BE49-F238E27FC236}">
                <a16:creationId xmlns:a16="http://schemas.microsoft.com/office/drawing/2014/main" id="{2A4ED3A2-74DB-E47F-A621-738C68DE7FA9}"/>
              </a:ext>
            </a:extLst>
          </p:cNvPr>
          <p:cNvSpPr/>
          <p:nvPr/>
        </p:nvSpPr>
        <p:spPr>
          <a:xfrm rot="-1609367">
            <a:off x="4232815" y="3720702"/>
            <a:ext cx="323700" cy="3090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sp>
        <p:nvSpPr>
          <p:cNvPr id="7" name="Google Shape;111;p18">
            <a:extLst>
              <a:ext uri="{FF2B5EF4-FFF2-40B4-BE49-F238E27FC236}">
                <a16:creationId xmlns:a16="http://schemas.microsoft.com/office/drawing/2014/main" id="{EA8EBB68-3718-5A3E-196E-355E4F5975DB}"/>
              </a:ext>
            </a:extLst>
          </p:cNvPr>
          <p:cNvSpPr/>
          <p:nvPr/>
        </p:nvSpPr>
        <p:spPr>
          <a:xfrm rot="2926420">
            <a:off x="6468343" y="3803003"/>
            <a:ext cx="242429" cy="2314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sp>
        <p:nvSpPr>
          <p:cNvPr id="8" name="Google Shape;112;p18">
            <a:extLst>
              <a:ext uri="{FF2B5EF4-FFF2-40B4-BE49-F238E27FC236}">
                <a16:creationId xmlns:a16="http://schemas.microsoft.com/office/drawing/2014/main" id="{C5C98531-F39F-D75F-6DB4-2155A1F389F6}"/>
              </a:ext>
            </a:extLst>
          </p:cNvPr>
          <p:cNvSpPr/>
          <p:nvPr/>
        </p:nvSpPr>
        <p:spPr>
          <a:xfrm rot="-1609361">
            <a:off x="5807276" y="2957135"/>
            <a:ext cx="218402" cy="2085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solidFill>
            </a:endParaRPr>
          </a:p>
        </p:txBody>
      </p:sp>
    </p:spTree>
    <p:extLst>
      <p:ext uri="{BB962C8B-B14F-4D97-AF65-F5344CB8AC3E}">
        <p14:creationId xmlns:p14="http://schemas.microsoft.com/office/powerpoint/2010/main" val="3432770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37875" y="764177"/>
            <a:ext cx="7068300" cy="546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a:t>Contents</a:t>
            </a:r>
            <a:endParaRPr sz="3600" dirty="0"/>
          </a:p>
        </p:txBody>
      </p:sp>
      <p:sp>
        <p:nvSpPr>
          <p:cNvPr id="64" name="Google Shape;64;p13"/>
          <p:cNvSpPr txBox="1">
            <a:spLocks noGrp="1"/>
          </p:cNvSpPr>
          <p:nvPr>
            <p:ph type="body" idx="1"/>
          </p:nvPr>
        </p:nvSpPr>
        <p:spPr>
          <a:xfrm>
            <a:off x="1037876" y="1549893"/>
            <a:ext cx="7068299" cy="31554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IN" b="1" dirty="0">
                <a:solidFill>
                  <a:schemeClr val="accent1">
                    <a:lumMod val="50000"/>
                  </a:schemeClr>
                </a:solidFill>
              </a:rPr>
              <a:t>Introduction</a:t>
            </a:r>
          </a:p>
          <a:p>
            <a:pPr marL="0" lvl="0" indent="0" algn="l" rtl="0">
              <a:spcBef>
                <a:spcPts val="600"/>
              </a:spcBef>
              <a:spcAft>
                <a:spcPts val="0"/>
              </a:spcAft>
              <a:buClr>
                <a:schemeClr val="dk1"/>
              </a:buClr>
              <a:buSzPts val="1100"/>
              <a:buFont typeface="Arial"/>
              <a:buNone/>
            </a:pPr>
            <a:r>
              <a:rPr lang="en-IN" b="1" dirty="0">
                <a:solidFill>
                  <a:schemeClr val="accent1">
                    <a:lumMod val="50000"/>
                  </a:schemeClr>
                </a:solidFill>
              </a:rPr>
              <a:t>Background</a:t>
            </a:r>
          </a:p>
          <a:p>
            <a:pPr marL="0" lvl="0" indent="0" algn="l" rtl="0">
              <a:spcBef>
                <a:spcPts val="600"/>
              </a:spcBef>
              <a:spcAft>
                <a:spcPts val="0"/>
              </a:spcAft>
              <a:buClr>
                <a:schemeClr val="dk1"/>
              </a:buClr>
              <a:buSzPts val="1100"/>
              <a:buFont typeface="Arial"/>
              <a:buNone/>
            </a:pPr>
            <a:r>
              <a:rPr lang="en-IN" b="1" dirty="0">
                <a:solidFill>
                  <a:schemeClr val="accent1">
                    <a:lumMod val="50000"/>
                  </a:schemeClr>
                </a:solidFill>
              </a:rPr>
              <a:t>Description of the Invention</a:t>
            </a:r>
          </a:p>
          <a:p>
            <a:pPr marL="0" lvl="0" indent="0" algn="l" rtl="0">
              <a:spcBef>
                <a:spcPts val="600"/>
              </a:spcBef>
              <a:spcAft>
                <a:spcPts val="0"/>
              </a:spcAft>
              <a:buClr>
                <a:schemeClr val="dk1"/>
              </a:buClr>
              <a:buSzPts val="1100"/>
              <a:buFont typeface="Arial"/>
              <a:buNone/>
            </a:pPr>
            <a:r>
              <a:rPr lang="en-IN" b="1" dirty="0">
                <a:solidFill>
                  <a:schemeClr val="accent1">
                    <a:lumMod val="50000"/>
                  </a:schemeClr>
                </a:solidFill>
              </a:rPr>
              <a:t>Advantages of the Invention</a:t>
            </a:r>
          </a:p>
          <a:p>
            <a:pPr marL="0" lvl="0" indent="0" algn="l" rtl="0">
              <a:spcBef>
                <a:spcPts val="600"/>
              </a:spcBef>
              <a:spcAft>
                <a:spcPts val="0"/>
              </a:spcAft>
              <a:buClr>
                <a:schemeClr val="dk1"/>
              </a:buClr>
              <a:buSzPts val="1100"/>
              <a:buFont typeface="Arial"/>
              <a:buNone/>
            </a:pPr>
            <a:r>
              <a:rPr lang="en-IN" b="1" dirty="0">
                <a:solidFill>
                  <a:schemeClr val="accent1">
                    <a:lumMod val="50000"/>
                  </a:schemeClr>
                </a:solidFill>
              </a:rPr>
              <a:t>Patent Claims</a:t>
            </a:r>
          </a:p>
          <a:p>
            <a:pPr marL="0" lvl="0" indent="0" algn="l" rtl="0">
              <a:spcBef>
                <a:spcPts val="600"/>
              </a:spcBef>
              <a:spcAft>
                <a:spcPts val="0"/>
              </a:spcAft>
              <a:buClr>
                <a:schemeClr val="dk1"/>
              </a:buClr>
              <a:buSzPts val="1100"/>
              <a:buFont typeface="Arial"/>
              <a:buNone/>
            </a:pPr>
            <a:r>
              <a:rPr lang="en-IN" b="1" dirty="0">
                <a:solidFill>
                  <a:schemeClr val="accent1">
                    <a:lumMod val="50000"/>
                  </a:schemeClr>
                </a:solidFill>
              </a:rPr>
              <a:t>Summary of the Invention</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624811" y="360606"/>
            <a:ext cx="5889600" cy="969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800" dirty="0"/>
              <a:t>Thank You</a:t>
            </a:r>
            <a:endParaRPr sz="6800" dirty="0"/>
          </a:p>
        </p:txBody>
      </p:sp>
      <p:sp>
        <p:nvSpPr>
          <p:cNvPr id="325" name="Google Shape;325;p34"/>
          <p:cNvSpPr txBox="1">
            <a:spLocks noGrp="1"/>
          </p:cNvSpPr>
          <p:nvPr>
            <p:ph type="subTitle" idx="4294967295"/>
          </p:nvPr>
        </p:nvSpPr>
        <p:spPr>
          <a:xfrm>
            <a:off x="1624811" y="1369778"/>
            <a:ext cx="5889600" cy="2185200"/>
          </a:xfrm>
          <a:prstGeom prst="rect">
            <a:avLst/>
          </a:prstGeom>
        </p:spPr>
        <p:txBody>
          <a:bodyPr spcFirstLastPara="1" wrap="square" lIns="0" tIns="0" rIns="0" bIns="0" anchor="t" anchorCtr="0">
            <a:noAutofit/>
          </a:bodyPr>
          <a:lstStyle/>
          <a:p>
            <a:pPr marL="0" lvl="0" indent="0" algn="ctr" rtl="0">
              <a:lnSpc>
                <a:spcPct val="100000"/>
              </a:lnSpc>
              <a:spcBef>
                <a:spcPts val="600"/>
              </a:spcBef>
              <a:spcAft>
                <a:spcPts val="0"/>
              </a:spcAft>
              <a:buNone/>
            </a:pPr>
            <a:r>
              <a:rPr lang="en-IN" sz="3600" dirty="0">
                <a:solidFill>
                  <a:schemeClr val="accent2"/>
                </a:solidFill>
                <a:latin typeface="Inter-Regular"/>
                <a:ea typeface="Inter-Regular"/>
                <a:cs typeface="Inter-Regular"/>
                <a:sym typeface="Inter-Regular"/>
              </a:rPr>
              <a:t>We are open to </a:t>
            </a:r>
          </a:p>
          <a:p>
            <a:pPr marL="0" lvl="0" indent="0" algn="ctr" rtl="0">
              <a:lnSpc>
                <a:spcPct val="100000"/>
              </a:lnSpc>
              <a:spcBef>
                <a:spcPts val="600"/>
              </a:spcBef>
              <a:spcAft>
                <a:spcPts val="0"/>
              </a:spcAft>
              <a:buNone/>
            </a:pPr>
            <a:r>
              <a:rPr lang="en-IN" sz="3600" dirty="0">
                <a:solidFill>
                  <a:schemeClr val="accent2"/>
                </a:solidFill>
                <a:latin typeface="Inter-Regular"/>
                <a:ea typeface="Inter-Regular"/>
                <a:cs typeface="Inter-Regular"/>
                <a:sym typeface="Inter-Regular"/>
              </a:rPr>
              <a:t>Questions</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 name="Google Shape;520;p44">
            <a:extLst>
              <a:ext uri="{FF2B5EF4-FFF2-40B4-BE49-F238E27FC236}">
                <a16:creationId xmlns:a16="http://schemas.microsoft.com/office/drawing/2014/main" id="{597F3172-C843-8C1C-0FC3-D88BBEF264D5}"/>
              </a:ext>
            </a:extLst>
          </p:cNvPr>
          <p:cNvPicPr preferRelativeResize="0"/>
          <p:nvPr/>
        </p:nvPicPr>
        <p:blipFill>
          <a:blip r:embed="rId3"/>
          <a:srcRect/>
          <a:stretch/>
        </p:blipFill>
        <p:spPr>
          <a:xfrm>
            <a:off x="3859222" y="2708896"/>
            <a:ext cx="1416000" cy="1416000"/>
          </a:xfrm>
          <a:prstGeom prst="ellipse">
            <a:avLst/>
          </a:prstGeom>
          <a:noFill/>
          <a:ln>
            <a:noFill/>
          </a:ln>
        </p:spPr>
      </p:pic>
      <p:sp>
        <p:nvSpPr>
          <p:cNvPr id="3" name="Google Shape;521;p44">
            <a:extLst>
              <a:ext uri="{FF2B5EF4-FFF2-40B4-BE49-F238E27FC236}">
                <a16:creationId xmlns:a16="http://schemas.microsoft.com/office/drawing/2014/main" id="{53EB2B28-6450-3514-23D4-165D86BE96BA}"/>
              </a:ext>
            </a:extLst>
          </p:cNvPr>
          <p:cNvSpPr txBox="1"/>
          <p:nvPr/>
        </p:nvSpPr>
        <p:spPr>
          <a:xfrm>
            <a:off x="3200197" y="4248401"/>
            <a:ext cx="2743606" cy="698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Inter"/>
                <a:ea typeface="Inter"/>
                <a:cs typeface="Inter"/>
                <a:sym typeface="Inter"/>
              </a:rPr>
              <a:t>Sagar Tamang</a:t>
            </a:r>
            <a:br>
              <a:rPr lang="en" dirty="0">
                <a:latin typeface="Inter"/>
                <a:ea typeface="Inter"/>
                <a:cs typeface="Inter"/>
                <a:sym typeface="Inter"/>
              </a:rPr>
            </a:br>
            <a:r>
              <a:rPr lang="en" sz="800" dirty="0">
                <a:solidFill>
                  <a:schemeClr val="dk2"/>
                </a:solidFill>
                <a:latin typeface="Inter"/>
                <a:ea typeface="Inter"/>
                <a:cs typeface="Inter"/>
                <a:sym typeface="Inter"/>
              </a:rPr>
              <a:t>The Assam Kaziranga University</a:t>
            </a:r>
            <a:endParaRPr sz="800" dirty="0">
              <a:solidFill>
                <a:schemeClr val="dk2"/>
              </a:solidFill>
              <a:latin typeface="Inter"/>
              <a:ea typeface="Inter"/>
              <a:cs typeface="Inter"/>
              <a:sym typeface="Inter"/>
            </a:endParaRPr>
          </a:p>
          <a:p>
            <a:pPr marL="0" lvl="0" indent="0" algn="ctr" rtl="0">
              <a:spcBef>
                <a:spcPts val="400"/>
              </a:spcBef>
              <a:spcAft>
                <a:spcPts val="0"/>
              </a:spcAft>
              <a:buNone/>
            </a:pPr>
            <a:r>
              <a:rPr lang="en-US" sz="900" dirty="0">
                <a:solidFill>
                  <a:schemeClr val="dk2"/>
                </a:solidFill>
                <a:latin typeface="Inter"/>
                <a:ea typeface="Inter"/>
                <a:cs typeface="Inter"/>
                <a:sym typeface="Inter"/>
              </a:rPr>
              <a:t>cs22bcagn033@kazirangauniversity.in </a:t>
            </a:r>
            <a:endParaRPr lang="en-US" dirty="0">
              <a:latin typeface="Inter"/>
              <a:ea typeface="Inter"/>
              <a:cs typeface="Inter"/>
              <a:sym typeface="Inte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79" name="Google Shape;79;p15"/>
          <p:cNvSpPr txBox="1">
            <a:spLocks noGrp="1"/>
          </p:cNvSpPr>
          <p:nvPr>
            <p:ph type="ctrTitle"/>
          </p:nvPr>
        </p:nvSpPr>
        <p:spPr>
          <a:xfrm>
            <a:off x="1037850" y="2092677"/>
            <a:ext cx="7068300" cy="95814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Introduction</a:t>
            </a:r>
            <a:endParaRPr dirty="0"/>
          </a:p>
        </p:txBody>
      </p:sp>
      <p:sp>
        <p:nvSpPr>
          <p:cNvPr id="16" name="Google Shape;66;p13">
            <a:extLst>
              <a:ext uri="{FF2B5EF4-FFF2-40B4-BE49-F238E27FC236}">
                <a16:creationId xmlns:a16="http://schemas.microsoft.com/office/drawing/2014/main" id="{4E8692C5-07AE-1129-7E20-BD75E902555D}"/>
              </a:ext>
            </a:extLst>
          </p:cNvPr>
          <p:cNvSpPr txBox="1">
            <a:spLocks/>
          </p:cNvSpPr>
          <p:nvPr/>
        </p:nvSpPr>
        <p:spPr>
          <a:xfrm>
            <a:off x="8328184" y="45974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3</a:t>
            </a:fld>
            <a:endParaRPr lang="en" dirty="0">
              <a:solidFill>
                <a:schemeClr val="bg1"/>
              </a:solidFill>
            </a:endParaRPr>
          </a:p>
        </p:txBody>
      </p:sp>
    </p:spTree>
    <p:extLst>
      <p:ext uri="{BB962C8B-B14F-4D97-AF65-F5344CB8AC3E}">
        <p14:creationId xmlns:p14="http://schemas.microsoft.com/office/powerpoint/2010/main" val="1026803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Google Shape;62;p13">
            <a:extLst>
              <a:ext uri="{FF2B5EF4-FFF2-40B4-BE49-F238E27FC236}">
                <a16:creationId xmlns:a16="http://schemas.microsoft.com/office/drawing/2014/main" id="{C5058364-C246-5ABC-8370-0D14C01652D8}"/>
              </a:ext>
            </a:extLst>
          </p:cNvPr>
          <p:cNvSpPr txBox="1">
            <a:spLocks/>
          </p:cNvSpPr>
          <p:nvPr/>
        </p:nvSpPr>
        <p:spPr>
          <a:xfrm>
            <a:off x="1037875" y="824345"/>
            <a:ext cx="7068300" cy="40795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kumimoji="0" lang="en" sz="3200" b="0" i="0" u="none" strike="noStrike" kern="0" cap="none" spc="0" normalizeH="0" baseline="0" noProof="0" dirty="0">
                <a:ln>
                  <a:noFill/>
                </a:ln>
                <a:solidFill>
                  <a:srgbClr val="25A6E0"/>
                </a:solidFill>
                <a:effectLst/>
                <a:uLnTx/>
                <a:uFillTx/>
                <a:latin typeface="Inter-Regular"/>
                <a:ea typeface="Inter-Regular"/>
                <a:sym typeface="Inter-Regular"/>
              </a:rPr>
              <a:t>Introduction</a:t>
            </a:r>
            <a:endParaRPr lang="en-IN" sz="2800" dirty="0">
              <a:solidFill>
                <a:schemeClr val="bg1"/>
              </a:solidFill>
            </a:endParaRPr>
          </a:p>
        </p:txBody>
      </p:sp>
      <p:sp>
        <p:nvSpPr>
          <p:cNvPr id="10" name="Google Shape;64;p13">
            <a:extLst>
              <a:ext uri="{FF2B5EF4-FFF2-40B4-BE49-F238E27FC236}">
                <a16:creationId xmlns:a16="http://schemas.microsoft.com/office/drawing/2014/main" id="{B6798BAD-DC10-24BE-72A0-C040079DCF14}"/>
              </a:ext>
            </a:extLst>
          </p:cNvPr>
          <p:cNvSpPr txBox="1">
            <a:spLocks/>
          </p:cNvSpPr>
          <p:nvPr/>
        </p:nvSpPr>
        <p:spPr>
          <a:xfrm>
            <a:off x="1037824" y="1353950"/>
            <a:ext cx="7068299" cy="3155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Children are “native speakers” of the digital language of computers.</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Teachers should teach in a way that meets the needs of digital learners.</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But little change has been observed.</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Classrooms are still </a:t>
            </a:r>
            <a:r>
              <a:rPr lang="en-US" sz="2000" b="1" dirty="0" err="1">
                <a:solidFill>
                  <a:schemeClr val="bg1"/>
                </a:solidFill>
              </a:rPr>
              <a:t>uni</a:t>
            </a:r>
            <a:r>
              <a:rPr lang="en-US" sz="2000" b="1" dirty="0">
                <a:solidFill>
                  <a:schemeClr val="bg1"/>
                </a:solidFill>
              </a:rPr>
              <a:t>-directional &amp; non-collaborative.</a:t>
            </a:r>
          </a:p>
        </p:txBody>
      </p:sp>
      <p:sp>
        <p:nvSpPr>
          <p:cNvPr id="11" name="Google Shape;64;p13">
            <a:extLst>
              <a:ext uri="{FF2B5EF4-FFF2-40B4-BE49-F238E27FC236}">
                <a16:creationId xmlns:a16="http://schemas.microsoft.com/office/drawing/2014/main" id="{E7C28F56-3CBA-0680-D7DA-EFE337C85A19}"/>
              </a:ext>
            </a:extLst>
          </p:cNvPr>
          <p:cNvSpPr txBox="1">
            <a:spLocks/>
          </p:cNvSpPr>
          <p:nvPr/>
        </p:nvSpPr>
        <p:spPr>
          <a:xfrm>
            <a:off x="484908" y="4434433"/>
            <a:ext cx="8174184" cy="58535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ts val="600"/>
              </a:spcBef>
              <a:buClr>
                <a:schemeClr val="bg1"/>
              </a:buClr>
              <a:buSzPts val="1100"/>
            </a:pPr>
            <a:r>
              <a:rPr lang="en-US" sz="600" dirty="0">
                <a:solidFill>
                  <a:schemeClr val="bg1"/>
                </a:solidFill>
              </a:rPr>
              <a:t>[1] J. </a:t>
            </a:r>
            <a:r>
              <a:rPr lang="en-US" sz="600" dirty="0" err="1">
                <a:solidFill>
                  <a:schemeClr val="bg1"/>
                </a:solidFill>
              </a:rPr>
              <a:t>Ritthipruek</a:t>
            </a:r>
            <a:r>
              <a:rPr lang="en-US" sz="600" dirty="0">
                <a:solidFill>
                  <a:schemeClr val="bg1"/>
                </a:solidFill>
              </a:rPr>
              <a:t>, “All On Screen: The Effects of Digitized Learning Activities on Increasing Learner Interest and Engagement in EFL Classroom.” [Online]. Available: </a:t>
            </a:r>
            <a:r>
              <a:rPr lang="en-US" sz="600" dirty="0">
                <a:solidFill>
                  <a:schemeClr val="bg1"/>
                </a:solidFill>
                <a:hlinkClick r:id="rId3">
                  <a:extLst>
                    <a:ext uri="{A12FA001-AC4F-418D-AE19-62706E023703}">
                      <ahyp:hlinkClr xmlns:ahyp="http://schemas.microsoft.com/office/drawing/2018/hyperlinkcolor" val="tx"/>
                    </a:ext>
                  </a:extLst>
                </a:hlinkClick>
              </a:rPr>
              <a:t>www.iafor.org</a:t>
            </a:r>
            <a:endParaRPr lang="en-US" sz="600" dirty="0">
              <a:solidFill>
                <a:schemeClr val="bg1"/>
              </a:solidFill>
            </a:endParaRPr>
          </a:p>
          <a:p>
            <a:pPr algn="r">
              <a:spcBef>
                <a:spcPts val="600"/>
              </a:spcBef>
              <a:buClr>
                <a:schemeClr val="bg1"/>
              </a:buClr>
              <a:buSzPts val="1100"/>
            </a:pPr>
            <a:r>
              <a:rPr lang="en-US" sz="600" dirty="0">
                <a:solidFill>
                  <a:schemeClr val="bg1"/>
                </a:solidFill>
              </a:rPr>
              <a:t>[2] MARC PRENSKY, “Teaching Digital Natives: Partnering for Real Learning.” 2005 [Online]. https://marcprensky.com/</a:t>
            </a:r>
            <a:r>
              <a:rPr lang="en-US" sz="600" dirty="0" err="1">
                <a:solidFill>
                  <a:schemeClr val="bg1"/>
                </a:solidFill>
              </a:rPr>
              <a:t>wpcontent</a:t>
            </a:r>
            <a:r>
              <a:rPr lang="en-US" sz="600" dirty="0">
                <a:solidFill>
                  <a:schemeClr val="bg1"/>
                </a:solidFill>
              </a:rPr>
              <a:t>/uploads/2013/04/</a:t>
            </a:r>
            <a:r>
              <a:rPr lang="en-US" sz="600" dirty="0" err="1">
                <a:solidFill>
                  <a:schemeClr val="bg1"/>
                </a:solidFill>
              </a:rPr>
              <a:t>PrenskyTEACHING_DIGITAL_NATIVES</a:t>
            </a:r>
            <a:r>
              <a:rPr lang="en-US" sz="600" dirty="0">
                <a:solidFill>
                  <a:schemeClr val="bg1"/>
                </a:solidFill>
              </a:rPr>
              <a:t> Introduction1.pdf</a:t>
            </a:r>
          </a:p>
          <a:p>
            <a:pPr algn="r">
              <a:spcBef>
                <a:spcPts val="600"/>
              </a:spcBef>
              <a:buClr>
                <a:schemeClr val="bg1"/>
              </a:buClr>
              <a:buSzPts val="1100"/>
            </a:pPr>
            <a:r>
              <a:rPr lang="en-US" sz="600" dirty="0">
                <a:solidFill>
                  <a:schemeClr val="bg1"/>
                </a:solidFill>
              </a:rPr>
              <a:t>[3] A. Agostini and E. Di </a:t>
            </a:r>
            <a:r>
              <a:rPr lang="en-US" sz="600" dirty="0" err="1">
                <a:solidFill>
                  <a:schemeClr val="bg1"/>
                </a:solidFill>
              </a:rPr>
              <a:t>Biase</a:t>
            </a:r>
            <a:r>
              <a:rPr lang="en-US" sz="600" dirty="0">
                <a:solidFill>
                  <a:schemeClr val="bg1"/>
                </a:solidFill>
              </a:rPr>
              <a:t>, “Large multi-touch screens to enhance collaboration in the classroom of the 21 </a:t>
            </a:r>
            <a:r>
              <a:rPr lang="en-US" sz="600" dirty="0" err="1">
                <a:solidFill>
                  <a:schemeClr val="bg1"/>
                </a:solidFill>
              </a:rPr>
              <a:t>st</a:t>
            </a:r>
            <a:r>
              <a:rPr lang="en-US" sz="600" dirty="0">
                <a:solidFill>
                  <a:schemeClr val="bg1"/>
                </a:solidFill>
              </a:rPr>
              <a:t> century: an Italian experiment.”</a:t>
            </a:r>
          </a:p>
        </p:txBody>
      </p:sp>
      <p:sp>
        <p:nvSpPr>
          <p:cNvPr id="2" name="Google Shape;66;p13">
            <a:extLst>
              <a:ext uri="{FF2B5EF4-FFF2-40B4-BE49-F238E27FC236}">
                <a16:creationId xmlns:a16="http://schemas.microsoft.com/office/drawing/2014/main" id="{D58D7C5D-24E2-9E7C-BB86-83B39A6113A9}"/>
              </a:ext>
            </a:extLst>
          </p:cNvPr>
          <p:cNvSpPr txBox="1">
            <a:spLocks/>
          </p:cNvSpPr>
          <p:nvPr/>
        </p:nvSpPr>
        <p:spPr>
          <a:xfrm>
            <a:off x="8328184" y="45974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4</a:t>
            </a:fld>
            <a:endParaRPr lang="en" dirty="0">
              <a:solidFill>
                <a:schemeClr val="bg1"/>
              </a:solidFill>
            </a:endParaRPr>
          </a:p>
        </p:txBody>
      </p:sp>
    </p:spTree>
    <p:extLst>
      <p:ext uri="{BB962C8B-B14F-4D97-AF65-F5344CB8AC3E}">
        <p14:creationId xmlns:p14="http://schemas.microsoft.com/office/powerpoint/2010/main" val="3317112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 name="Google Shape;79;p15">
            <a:extLst>
              <a:ext uri="{FF2B5EF4-FFF2-40B4-BE49-F238E27FC236}">
                <a16:creationId xmlns:a16="http://schemas.microsoft.com/office/drawing/2014/main" id="{455F6E99-AC2E-CA2C-CF27-580367DBD3F8}"/>
              </a:ext>
            </a:extLst>
          </p:cNvPr>
          <p:cNvSpPr txBox="1">
            <a:spLocks/>
          </p:cNvSpPr>
          <p:nvPr/>
        </p:nvSpPr>
        <p:spPr>
          <a:xfrm>
            <a:off x="1037875" y="2330035"/>
            <a:ext cx="7068300" cy="6105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5400" dirty="0">
                <a:solidFill>
                  <a:schemeClr val="accent1">
                    <a:lumMod val="75000"/>
                  </a:schemeClr>
                </a:solidFill>
              </a:rPr>
              <a:t>Background</a:t>
            </a:r>
          </a:p>
        </p:txBody>
      </p:sp>
      <p:sp>
        <p:nvSpPr>
          <p:cNvPr id="8" name="Google Shape;66;p13">
            <a:extLst>
              <a:ext uri="{FF2B5EF4-FFF2-40B4-BE49-F238E27FC236}">
                <a16:creationId xmlns:a16="http://schemas.microsoft.com/office/drawing/2014/main" id="{115E647D-70B7-EFB1-7259-AA67DE7114F9}"/>
              </a:ext>
            </a:extLst>
          </p:cNvPr>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3775450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Google Shape;62;p13">
            <a:extLst>
              <a:ext uri="{FF2B5EF4-FFF2-40B4-BE49-F238E27FC236}">
                <a16:creationId xmlns:a16="http://schemas.microsoft.com/office/drawing/2014/main" id="{F0481CDD-0D91-511F-99C8-98D793B02741}"/>
              </a:ext>
            </a:extLst>
          </p:cNvPr>
          <p:cNvSpPr txBox="1">
            <a:spLocks/>
          </p:cNvSpPr>
          <p:nvPr/>
        </p:nvSpPr>
        <p:spPr>
          <a:xfrm>
            <a:off x="1037875" y="824345"/>
            <a:ext cx="7068300" cy="40795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kumimoji="0" lang="en" sz="3200" b="0" i="0" u="none" strike="noStrike" kern="0" cap="none" spc="0" normalizeH="0" baseline="0" noProof="0" dirty="0">
                <a:ln>
                  <a:noFill/>
                </a:ln>
                <a:solidFill>
                  <a:srgbClr val="25A6E0"/>
                </a:solidFill>
                <a:effectLst/>
                <a:uLnTx/>
                <a:uFillTx/>
                <a:latin typeface="Inter-Regular"/>
                <a:ea typeface="Inter-Regular"/>
                <a:sym typeface="Inter-Regular"/>
              </a:rPr>
              <a:t>Background</a:t>
            </a:r>
            <a:endParaRPr lang="en-IN" sz="2800" dirty="0">
              <a:solidFill>
                <a:schemeClr val="bg1"/>
              </a:solidFill>
            </a:endParaRPr>
          </a:p>
        </p:txBody>
      </p:sp>
      <p:sp>
        <p:nvSpPr>
          <p:cNvPr id="3" name="Google Shape;64;p13">
            <a:extLst>
              <a:ext uri="{FF2B5EF4-FFF2-40B4-BE49-F238E27FC236}">
                <a16:creationId xmlns:a16="http://schemas.microsoft.com/office/drawing/2014/main" id="{95334BE3-BA11-51D7-C863-9C0C69ADDE9A}"/>
              </a:ext>
            </a:extLst>
          </p:cNvPr>
          <p:cNvSpPr txBox="1">
            <a:spLocks/>
          </p:cNvSpPr>
          <p:nvPr/>
        </p:nvSpPr>
        <p:spPr>
          <a:xfrm>
            <a:off x="1037824" y="1353950"/>
            <a:ext cx="7068299" cy="3155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Tx/>
              <a:buSzPts val="1100"/>
              <a:buFont typeface="Arial" panose="020B0604020202020204" pitchFamily="34" charset="0"/>
              <a:buChar char="•"/>
            </a:pPr>
            <a:r>
              <a:rPr lang="en-US" sz="2000" b="1" dirty="0">
                <a:solidFill>
                  <a:schemeClr val="tx1"/>
                </a:solidFill>
              </a:rPr>
              <a:t>There have been attempts to modernize classrooms.</a:t>
            </a:r>
          </a:p>
          <a:p>
            <a:pPr marL="285750" indent="-285750">
              <a:spcBef>
                <a:spcPts val="600"/>
              </a:spcBef>
              <a:buClrTx/>
              <a:buSzPts val="1100"/>
              <a:buFont typeface="Arial" panose="020B0604020202020204" pitchFamily="34" charset="0"/>
              <a:buChar char="•"/>
            </a:pPr>
            <a:r>
              <a:rPr lang="en-US" sz="2000" b="1" dirty="0">
                <a:solidFill>
                  <a:schemeClr val="tx1"/>
                </a:solidFill>
              </a:rPr>
              <a:t>International survey shows that policies in developed &amp; developing countries have given a push for integration of technologies in classrooms.</a:t>
            </a:r>
          </a:p>
          <a:p>
            <a:pPr marL="285750" indent="-285750">
              <a:spcBef>
                <a:spcPts val="600"/>
              </a:spcBef>
              <a:buClrTx/>
              <a:buSzPts val="1100"/>
              <a:buFont typeface="Arial" panose="020B0604020202020204" pitchFamily="34" charset="0"/>
              <a:buChar char="•"/>
            </a:pPr>
            <a:r>
              <a:rPr lang="en-US" sz="2000" b="1" dirty="0">
                <a:solidFill>
                  <a:schemeClr val="tx1"/>
                </a:solidFill>
              </a:rPr>
              <a:t>Integrating technologies in classrooms had led to rise in data collection, but very little has been done to use those data effectively, such as machine learning algorithms.</a:t>
            </a:r>
          </a:p>
        </p:txBody>
      </p:sp>
      <p:sp>
        <p:nvSpPr>
          <p:cNvPr id="4" name="Google Shape;64;p13">
            <a:extLst>
              <a:ext uri="{FF2B5EF4-FFF2-40B4-BE49-F238E27FC236}">
                <a16:creationId xmlns:a16="http://schemas.microsoft.com/office/drawing/2014/main" id="{1EC70FB4-B074-F13A-42DB-71D1D1A91FDE}"/>
              </a:ext>
            </a:extLst>
          </p:cNvPr>
          <p:cNvSpPr txBox="1">
            <a:spLocks/>
          </p:cNvSpPr>
          <p:nvPr/>
        </p:nvSpPr>
        <p:spPr>
          <a:xfrm>
            <a:off x="491439" y="4414840"/>
            <a:ext cx="8174184" cy="58535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ts val="600"/>
              </a:spcBef>
              <a:buClr>
                <a:schemeClr val="bg1"/>
              </a:buClr>
              <a:buSzPts val="1100"/>
            </a:pPr>
            <a:r>
              <a:rPr lang="en-US" sz="600" dirty="0" err="1">
                <a:solidFill>
                  <a:schemeClr val="tx1"/>
                </a:solidFill>
              </a:rPr>
              <a:t>Apicella</a:t>
            </a:r>
            <a:r>
              <a:rPr lang="en-US" sz="600" dirty="0">
                <a:solidFill>
                  <a:schemeClr val="tx1"/>
                </a:solidFill>
              </a:rPr>
              <a:t>, P. </a:t>
            </a:r>
            <a:r>
              <a:rPr lang="en-US" sz="600" dirty="0" err="1">
                <a:solidFill>
                  <a:schemeClr val="tx1"/>
                </a:solidFill>
              </a:rPr>
              <a:t>Arpaia</a:t>
            </a:r>
            <a:r>
              <a:rPr lang="en-US" sz="600" dirty="0">
                <a:solidFill>
                  <a:schemeClr val="tx1"/>
                </a:solidFill>
              </a:rPr>
              <a:t>, M. </a:t>
            </a:r>
            <a:r>
              <a:rPr lang="en-US" sz="600" dirty="0" err="1">
                <a:solidFill>
                  <a:schemeClr val="tx1"/>
                </a:solidFill>
              </a:rPr>
              <a:t>Frosolone</a:t>
            </a:r>
            <a:r>
              <a:rPr lang="en-US" sz="600" dirty="0">
                <a:solidFill>
                  <a:schemeClr val="tx1"/>
                </a:solidFill>
              </a:rPr>
              <a:t>, G. </a:t>
            </a:r>
            <a:r>
              <a:rPr lang="en-US" sz="600" dirty="0" err="1">
                <a:solidFill>
                  <a:schemeClr val="tx1"/>
                </a:solidFill>
              </a:rPr>
              <a:t>Improta</a:t>
            </a:r>
            <a:r>
              <a:rPr lang="en-US" sz="600" dirty="0">
                <a:solidFill>
                  <a:schemeClr val="tx1"/>
                </a:solidFill>
              </a:rPr>
              <a:t>, N. </a:t>
            </a:r>
            <a:r>
              <a:rPr lang="en-US" sz="600" dirty="0" err="1">
                <a:solidFill>
                  <a:schemeClr val="tx1"/>
                </a:solidFill>
              </a:rPr>
              <a:t>Moccaldi</a:t>
            </a:r>
            <a:r>
              <a:rPr lang="en-US" sz="600" dirty="0">
                <a:solidFill>
                  <a:schemeClr val="tx1"/>
                </a:solidFill>
              </a:rPr>
              <a:t>, and A. </a:t>
            </a:r>
            <a:r>
              <a:rPr lang="en-US" sz="600" dirty="0" err="1">
                <a:solidFill>
                  <a:schemeClr val="tx1"/>
                </a:solidFill>
              </a:rPr>
              <a:t>Pollastro</a:t>
            </a:r>
            <a:r>
              <a:rPr lang="en-US" sz="600" dirty="0">
                <a:solidFill>
                  <a:schemeClr val="tx1"/>
                </a:solidFill>
              </a:rPr>
              <a:t>, “EEG-based measurement system for monitoring student engagement in learning 4.0,” Sci Rep, vol. 12, no. 1, Dec. 2022, </a:t>
            </a:r>
            <a:r>
              <a:rPr lang="en-US" sz="600" dirty="0" err="1">
                <a:solidFill>
                  <a:schemeClr val="tx1"/>
                </a:solidFill>
              </a:rPr>
              <a:t>doi</a:t>
            </a:r>
            <a:r>
              <a:rPr lang="en-US" sz="600" dirty="0">
                <a:solidFill>
                  <a:schemeClr val="tx1"/>
                </a:solidFill>
              </a:rPr>
              <a:t>: 10.1038/s41598-022-09578-y.</a:t>
            </a:r>
          </a:p>
          <a:p>
            <a:pPr marL="228600" indent="-228600" algn="r">
              <a:spcBef>
                <a:spcPts val="600"/>
              </a:spcBef>
              <a:buClr>
                <a:schemeClr val="bg1"/>
              </a:buClr>
              <a:buSzPts val="1100"/>
              <a:buAutoNum type="alphaUcPeriod"/>
            </a:pPr>
            <a:r>
              <a:rPr lang="en-US" sz="600" dirty="0">
                <a:solidFill>
                  <a:schemeClr val="tx1"/>
                </a:solidFill>
              </a:rPr>
              <a:t>S. </a:t>
            </a:r>
            <a:r>
              <a:rPr lang="en-US" sz="600" dirty="0" err="1">
                <a:solidFill>
                  <a:schemeClr val="tx1"/>
                </a:solidFill>
              </a:rPr>
              <a:t>Helme</a:t>
            </a:r>
            <a:r>
              <a:rPr lang="en-US" sz="600" dirty="0">
                <a:solidFill>
                  <a:schemeClr val="tx1"/>
                </a:solidFill>
              </a:rPr>
              <a:t> and D. Clarke, “Identifying cognitive engagement in  the mathematics classroom,” Mathematics Education Research Journal, vol. 13, no. 2, pp. 133–153, 2001, </a:t>
            </a:r>
            <a:r>
              <a:rPr lang="en-US" sz="600" dirty="0" err="1">
                <a:solidFill>
                  <a:schemeClr val="tx1"/>
                </a:solidFill>
              </a:rPr>
              <a:t>doi</a:t>
            </a:r>
            <a:r>
              <a:rPr lang="en-US" sz="600" dirty="0">
                <a:solidFill>
                  <a:schemeClr val="tx1"/>
                </a:solidFill>
              </a:rPr>
              <a:t>: 10.1007/BF03217103. </a:t>
            </a:r>
          </a:p>
          <a:p>
            <a:pPr marL="228600" indent="-228600" algn="r">
              <a:spcBef>
                <a:spcPts val="600"/>
              </a:spcBef>
              <a:buClr>
                <a:schemeClr val="bg1"/>
              </a:buClr>
              <a:buSzPts val="1100"/>
              <a:buAutoNum type="alphaUcPeriod"/>
            </a:pPr>
            <a:r>
              <a:rPr lang="en-US" sz="600" dirty="0">
                <a:solidFill>
                  <a:schemeClr val="tx1"/>
                </a:solidFill>
              </a:rPr>
              <a:t>R. Daoud, “Using Digital Devices in Classroom Learning: A Complexity Theory Perspective.” [Online]. Available: https://www.researchgate.net/publication/347390796</a:t>
            </a:r>
          </a:p>
          <a:p>
            <a:pPr algn="r">
              <a:spcBef>
                <a:spcPts val="600"/>
              </a:spcBef>
              <a:buClr>
                <a:schemeClr val="bg1"/>
              </a:buClr>
              <a:buSzPts val="1100"/>
            </a:pPr>
            <a:r>
              <a:rPr lang="en-US" sz="600" dirty="0">
                <a:solidFill>
                  <a:schemeClr val="tx1"/>
                </a:solidFill>
              </a:rPr>
              <a:t>A. Baruah, J. Goswami, D. Bora, and S. Baruah, “A Comparative Research of Different Classification Algorithms,” 2022, pp. 631–646. </a:t>
            </a:r>
            <a:r>
              <a:rPr lang="en-US" sz="600" dirty="0" err="1">
                <a:solidFill>
                  <a:schemeClr val="tx1"/>
                </a:solidFill>
              </a:rPr>
              <a:t>doi</a:t>
            </a:r>
            <a:r>
              <a:rPr lang="en-US" sz="600" dirty="0">
                <a:solidFill>
                  <a:schemeClr val="tx1"/>
                </a:solidFill>
              </a:rPr>
              <a:t>: 10.1007/978-981-16-2422-3_50.</a:t>
            </a:r>
          </a:p>
        </p:txBody>
      </p:sp>
      <p:sp>
        <p:nvSpPr>
          <p:cNvPr id="5" name="Google Shape;66;p13">
            <a:extLst>
              <a:ext uri="{FF2B5EF4-FFF2-40B4-BE49-F238E27FC236}">
                <a16:creationId xmlns:a16="http://schemas.microsoft.com/office/drawing/2014/main" id="{37003377-503A-A1FF-8D95-0D67EE779234}"/>
              </a:ext>
            </a:extLst>
          </p:cNvPr>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1951046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Google Shape;62;p13">
            <a:extLst>
              <a:ext uri="{FF2B5EF4-FFF2-40B4-BE49-F238E27FC236}">
                <a16:creationId xmlns:a16="http://schemas.microsoft.com/office/drawing/2014/main" id="{F0481CDD-0D91-511F-99C8-98D793B02741}"/>
              </a:ext>
            </a:extLst>
          </p:cNvPr>
          <p:cNvSpPr txBox="1">
            <a:spLocks/>
          </p:cNvSpPr>
          <p:nvPr/>
        </p:nvSpPr>
        <p:spPr>
          <a:xfrm>
            <a:off x="1037875" y="824345"/>
            <a:ext cx="7068300" cy="40795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kumimoji="0" lang="en" sz="3200" b="0" i="0" u="none" strike="noStrike" kern="0" cap="none" spc="0" normalizeH="0" baseline="0" noProof="0" dirty="0">
                <a:ln>
                  <a:noFill/>
                </a:ln>
                <a:solidFill>
                  <a:srgbClr val="25A6E0"/>
                </a:solidFill>
                <a:effectLst/>
                <a:uLnTx/>
                <a:uFillTx/>
                <a:latin typeface="Inter-Regular"/>
                <a:ea typeface="Inter-Regular"/>
                <a:sym typeface="Inter-Regular"/>
              </a:rPr>
              <a:t>Background</a:t>
            </a:r>
            <a:endParaRPr lang="en-IN" sz="2800" dirty="0">
              <a:solidFill>
                <a:schemeClr val="bg1"/>
              </a:solidFill>
            </a:endParaRPr>
          </a:p>
        </p:txBody>
      </p:sp>
      <p:sp>
        <p:nvSpPr>
          <p:cNvPr id="3" name="Google Shape;64;p13">
            <a:extLst>
              <a:ext uri="{FF2B5EF4-FFF2-40B4-BE49-F238E27FC236}">
                <a16:creationId xmlns:a16="http://schemas.microsoft.com/office/drawing/2014/main" id="{95334BE3-BA11-51D7-C863-9C0C69ADDE9A}"/>
              </a:ext>
            </a:extLst>
          </p:cNvPr>
          <p:cNvSpPr txBox="1">
            <a:spLocks/>
          </p:cNvSpPr>
          <p:nvPr/>
        </p:nvSpPr>
        <p:spPr>
          <a:xfrm>
            <a:off x="1037824" y="1353950"/>
            <a:ext cx="7068299" cy="3155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Tx/>
              <a:buSzPts val="1100"/>
              <a:buFont typeface="Arial" panose="020B0604020202020204" pitchFamily="34" charset="0"/>
              <a:buChar char="•"/>
            </a:pPr>
            <a:r>
              <a:rPr lang="en-US" sz="2000" b="1" dirty="0">
                <a:solidFill>
                  <a:schemeClr val="tx1"/>
                </a:solidFill>
              </a:rPr>
              <a:t>Integration of natural environment with technology is referred to as “ubiquitous computing”.</a:t>
            </a:r>
          </a:p>
          <a:p>
            <a:pPr marL="285750" indent="-285750">
              <a:spcBef>
                <a:spcPts val="600"/>
              </a:spcBef>
              <a:buClrTx/>
              <a:buSzPts val="1100"/>
              <a:buFont typeface="Arial" panose="020B0604020202020204" pitchFamily="34" charset="0"/>
              <a:buChar char="•"/>
            </a:pPr>
            <a:r>
              <a:rPr lang="en-US" sz="2000" b="1" dirty="0">
                <a:solidFill>
                  <a:schemeClr val="tx1"/>
                </a:solidFill>
              </a:rPr>
              <a:t>One such example is the European NIMIS project </a:t>
            </a:r>
          </a:p>
        </p:txBody>
      </p:sp>
      <p:sp>
        <p:nvSpPr>
          <p:cNvPr id="4" name="Google Shape;64;p13">
            <a:extLst>
              <a:ext uri="{FF2B5EF4-FFF2-40B4-BE49-F238E27FC236}">
                <a16:creationId xmlns:a16="http://schemas.microsoft.com/office/drawing/2014/main" id="{1EC70FB4-B074-F13A-42DB-71D1D1A91FDE}"/>
              </a:ext>
            </a:extLst>
          </p:cNvPr>
          <p:cNvSpPr txBox="1">
            <a:spLocks/>
          </p:cNvSpPr>
          <p:nvPr/>
        </p:nvSpPr>
        <p:spPr>
          <a:xfrm>
            <a:off x="491439" y="4748348"/>
            <a:ext cx="8174184" cy="25184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ts val="600"/>
              </a:spcBef>
              <a:buClr>
                <a:schemeClr val="bg1"/>
              </a:buClr>
              <a:buSzPts val="1100"/>
            </a:pPr>
            <a:r>
              <a:rPr lang="en-US" sz="600" dirty="0">
                <a:solidFill>
                  <a:schemeClr val="tx1"/>
                </a:solidFill>
              </a:rPr>
              <a:t>U. Hoppe, A. </a:t>
            </a:r>
            <a:r>
              <a:rPr lang="en-US" sz="600" dirty="0" err="1">
                <a:solidFill>
                  <a:schemeClr val="tx1"/>
                </a:solidFill>
              </a:rPr>
              <a:t>Lingnau</a:t>
            </a:r>
            <a:r>
              <a:rPr lang="en-US" sz="600" dirty="0">
                <a:solidFill>
                  <a:schemeClr val="tx1"/>
                </a:solidFill>
              </a:rPr>
              <a:t>, I. Machado, A. Paiva, R. Prada, and F. </a:t>
            </a:r>
            <a:r>
              <a:rPr lang="en-US" sz="600" dirty="0" err="1">
                <a:solidFill>
                  <a:schemeClr val="tx1"/>
                </a:solidFill>
              </a:rPr>
              <a:t>Tewissen</a:t>
            </a:r>
            <a:r>
              <a:rPr lang="en-US" sz="600" dirty="0">
                <a:solidFill>
                  <a:schemeClr val="tx1"/>
                </a:solidFill>
              </a:rPr>
              <a:t>, “Supporting Collaborative Activities in Computer Integrated Classrooms-the NIMIS Approach,” IEEE CS Press, 2000.</a:t>
            </a:r>
          </a:p>
        </p:txBody>
      </p:sp>
      <p:pic>
        <p:nvPicPr>
          <p:cNvPr id="6" name="Picture 5">
            <a:extLst>
              <a:ext uri="{FF2B5EF4-FFF2-40B4-BE49-F238E27FC236}">
                <a16:creationId xmlns:a16="http://schemas.microsoft.com/office/drawing/2014/main" id="{20DA9266-D816-3077-9039-6FF47FDEA0EA}"/>
              </a:ext>
            </a:extLst>
          </p:cNvPr>
          <p:cNvPicPr>
            <a:picLocks noChangeAspect="1"/>
          </p:cNvPicPr>
          <p:nvPr/>
        </p:nvPicPr>
        <p:blipFill>
          <a:blip r:embed="rId3"/>
          <a:stretch>
            <a:fillRect/>
          </a:stretch>
        </p:blipFill>
        <p:spPr>
          <a:xfrm>
            <a:off x="2775803" y="2562913"/>
            <a:ext cx="3592340" cy="2070692"/>
          </a:xfrm>
          <a:prstGeom prst="rect">
            <a:avLst/>
          </a:prstGeom>
        </p:spPr>
      </p:pic>
      <p:sp>
        <p:nvSpPr>
          <p:cNvPr id="7" name="Google Shape;66;p13">
            <a:extLst>
              <a:ext uri="{FF2B5EF4-FFF2-40B4-BE49-F238E27FC236}">
                <a16:creationId xmlns:a16="http://schemas.microsoft.com/office/drawing/2014/main" id="{77961EA0-ED1A-FFAC-2333-D34DB6917622}"/>
              </a:ext>
            </a:extLst>
          </p:cNvPr>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2444720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79" name="Google Shape;79;p15"/>
          <p:cNvSpPr txBox="1">
            <a:spLocks noGrp="1"/>
          </p:cNvSpPr>
          <p:nvPr>
            <p:ph type="ctrTitle"/>
          </p:nvPr>
        </p:nvSpPr>
        <p:spPr>
          <a:xfrm>
            <a:off x="1037850" y="2438843"/>
            <a:ext cx="7068300" cy="95814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Description of the Invention</a:t>
            </a:r>
            <a:endParaRPr sz="6000" dirty="0"/>
          </a:p>
        </p:txBody>
      </p:sp>
      <p:sp>
        <p:nvSpPr>
          <p:cNvPr id="2" name="Google Shape;66;p13">
            <a:extLst>
              <a:ext uri="{FF2B5EF4-FFF2-40B4-BE49-F238E27FC236}">
                <a16:creationId xmlns:a16="http://schemas.microsoft.com/office/drawing/2014/main" id="{CE889BC2-9A01-6CD9-D6AA-B006C5D5D39F}"/>
              </a:ext>
            </a:extLst>
          </p:cNvPr>
          <p:cNvSpPr txBox="1">
            <a:spLocks/>
          </p:cNvSpPr>
          <p:nvPr/>
        </p:nvSpPr>
        <p:spPr>
          <a:xfrm>
            <a:off x="8328184" y="45974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8</a:t>
            </a:fld>
            <a:endParaRPr lang="en" dirty="0">
              <a:solidFill>
                <a:schemeClr val="bg1"/>
              </a:solidFill>
            </a:endParaRPr>
          </a:p>
        </p:txBody>
      </p:sp>
    </p:spTree>
    <p:extLst>
      <p:ext uri="{BB962C8B-B14F-4D97-AF65-F5344CB8AC3E}">
        <p14:creationId xmlns:p14="http://schemas.microsoft.com/office/powerpoint/2010/main" val="2408737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Google Shape;62;p13">
            <a:extLst>
              <a:ext uri="{FF2B5EF4-FFF2-40B4-BE49-F238E27FC236}">
                <a16:creationId xmlns:a16="http://schemas.microsoft.com/office/drawing/2014/main" id="{C5058364-C246-5ABC-8370-0D14C01652D8}"/>
              </a:ext>
            </a:extLst>
          </p:cNvPr>
          <p:cNvSpPr txBox="1">
            <a:spLocks/>
          </p:cNvSpPr>
          <p:nvPr/>
        </p:nvSpPr>
        <p:spPr>
          <a:xfrm>
            <a:off x="1037875" y="824345"/>
            <a:ext cx="7068300" cy="40795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kumimoji="0" lang="en-IN" sz="3200" b="0" i="0" u="none" strike="noStrike" kern="0" cap="none" spc="0" normalizeH="0" baseline="0" noProof="0" dirty="0">
                <a:ln>
                  <a:noFill/>
                </a:ln>
                <a:solidFill>
                  <a:srgbClr val="25A6E0"/>
                </a:solidFill>
                <a:effectLst/>
                <a:uLnTx/>
                <a:uFillTx/>
                <a:latin typeface="Inter-Regular"/>
                <a:ea typeface="Inter-Regular"/>
                <a:sym typeface="Inter-Regular"/>
              </a:rPr>
              <a:t>Description of the Invention</a:t>
            </a:r>
            <a:endParaRPr lang="en-IN" sz="2800" dirty="0">
              <a:solidFill>
                <a:schemeClr val="bg1"/>
              </a:solidFill>
            </a:endParaRPr>
          </a:p>
        </p:txBody>
      </p:sp>
      <p:sp>
        <p:nvSpPr>
          <p:cNvPr id="10" name="Google Shape;64;p13">
            <a:extLst>
              <a:ext uri="{FF2B5EF4-FFF2-40B4-BE49-F238E27FC236}">
                <a16:creationId xmlns:a16="http://schemas.microsoft.com/office/drawing/2014/main" id="{B6798BAD-DC10-24BE-72A0-C040079DCF14}"/>
              </a:ext>
            </a:extLst>
          </p:cNvPr>
          <p:cNvSpPr txBox="1">
            <a:spLocks/>
          </p:cNvSpPr>
          <p:nvPr/>
        </p:nvSpPr>
        <p:spPr>
          <a:xfrm>
            <a:off x="1037824" y="1353950"/>
            <a:ext cx="7068299" cy="3155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In educational settings, students spend as much as 70% of their time sitting, mostly in classrooms.</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That prompted us to look at the innovation in where we spend the most time doing.</a:t>
            </a:r>
          </a:p>
          <a:p>
            <a:pPr marL="285750" indent="-285750">
              <a:spcBef>
                <a:spcPts val="600"/>
              </a:spcBef>
              <a:buClr>
                <a:schemeClr val="bg1"/>
              </a:buClr>
              <a:buSzPts val="1100"/>
              <a:buFont typeface="Arial" panose="020B0604020202020204" pitchFamily="34" charset="0"/>
              <a:buChar char="•"/>
            </a:pPr>
            <a:r>
              <a:rPr lang="en-US" sz="2000" b="1" dirty="0">
                <a:solidFill>
                  <a:schemeClr val="bg1"/>
                </a:solidFill>
              </a:rPr>
              <a:t>As the name suggests, AI-Based Digital Screen-Integrated Tables for Educational Settings, we will be integrating tables with digital screens essentially integrating the technology with the environment.</a:t>
            </a:r>
          </a:p>
          <a:p>
            <a:pPr marL="285750" indent="-285750">
              <a:spcBef>
                <a:spcPts val="600"/>
              </a:spcBef>
              <a:buClr>
                <a:schemeClr val="bg1"/>
              </a:buClr>
              <a:buSzPts val="1100"/>
              <a:buFont typeface="Arial" panose="020B0604020202020204" pitchFamily="34" charset="0"/>
              <a:buChar char="•"/>
            </a:pPr>
            <a:endParaRPr lang="en-US" sz="2000" b="1" dirty="0">
              <a:solidFill>
                <a:schemeClr val="bg1"/>
              </a:solidFill>
            </a:endParaRPr>
          </a:p>
        </p:txBody>
      </p:sp>
      <p:sp>
        <p:nvSpPr>
          <p:cNvPr id="11" name="Google Shape;64;p13">
            <a:extLst>
              <a:ext uri="{FF2B5EF4-FFF2-40B4-BE49-F238E27FC236}">
                <a16:creationId xmlns:a16="http://schemas.microsoft.com/office/drawing/2014/main" id="{E7C28F56-3CBA-0680-D7DA-EFE337C85A19}"/>
              </a:ext>
            </a:extLst>
          </p:cNvPr>
          <p:cNvSpPr txBox="1">
            <a:spLocks/>
          </p:cNvSpPr>
          <p:nvPr/>
        </p:nvSpPr>
        <p:spPr>
          <a:xfrm>
            <a:off x="484908" y="4434433"/>
            <a:ext cx="8174184" cy="58535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ts val="600"/>
              </a:spcBef>
              <a:buClr>
                <a:schemeClr val="bg1"/>
              </a:buClr>
              <a:buSzPts val="1100"/>
            </a:pPr>
            <a:r>
              <a:rPr lang="en-US" sz="600" dirty="0">
                <a:solidFill>
                  <a:schemeClr val="bg1"/>
                </a:solidFill>
              </a:rPr>
              <a:t>P. </a:t>
            </a:r>
            <a:r>
              <a:rPr lang="en-US" sz="600" dirty="0" err="1">
                <a:solidFill>
                  <a:schemeClr val="bg1"/>
                </a:solidFill>
              </a:rPr>
              <a:t>Schwenke</a:t>
            </a:r>
            <a:r>
              <a:rPr lang="en-US" sz="600" dirty="0">
                <a:solidFill>
                  <a:schemeClr val="bg1"/>
                </a:solidFill>
              </a:rPr>
              <a:t> and M. </a:t>
            </a:r>
            <a:r>
              <a:rPr lang="en-US" sz="600" dirty="0" err="1">
                <a:solidFill>
                  <a:schemeClr val="bg1"/>
                </a:solidFill>
              </a:rPr>
              <a:t>Coenen</a:t>
            </a:r>
            <a:r>
              <a:rPr lang="en-US" sz="600" dirty="0">
                <a:solidFill>
                  <a:schemeClr val="bg1"/>
                </a:solidFill>
              </a:rPr>
              <a:t>, “Influence of Sit-Stand Tables in Classrooms on Children’s Sedentary Behavior and Teacher’s Acceptance and Feasibility: A Mixed-Methods Study,” Int J Environ Res Public Health, vol. 19, no. 11, Jun. 2022, </a:t>
            </a:r>
            <a:r>
              <a:rPr lang="en-US" sz="600" dirty="0" err="1">
                <a:solidFill>
                  <a:schemeClr val="bg1"/>
                </a:solidFill>
              </a:rPr>
              <a:t>doi</a:t>
            </a:r>
            <a:r>
              <a:rPr lang="en-US" sz="600" dirty="0">
                <a:solidFill>
                  <a:schemeClr val="bg1"/>
                </a:solidFill>
              </a:rPr>
              <a:t>: 10.3390/ijerph19116727</a:t>
            </a:r>
          </a:p>
        </p:txBody>
      </p:sp>
      <p:sp>
        <p:nvSpPr>
          <p:cNvPr id="2" name="Google Shape;66;p13">
            <a:extLst>
              <a:ext uri="{FF2B5EF4-FFF2-40B4-BE49-F238E27FC236}">
                <a16:creationId xmlns:a16="http://schemas.microsoft.com/office/drawing/2014/main" id="{2F6BFD90-6E57-7997-F25C-02C655910AF7}"/>
              </a:ext>
            </a:extLst>
          </p:cNvPr>
          <p:cNvSpPr txBox="1">
            <a:spLocks/>
          </p:cNvSpPr>
          <p:nvPr/>
        </p:nvSpPr>
        <p:spPr>
          <a:xfrm>
            <a:off x="8328184" y="45974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9</a:t>
            </a:fld>
            <a:endParaRPr lang="en" dirty="0">
              <a:solidFill>
                <a:schemeClr val="bg1"/>
              </a:solidFill>
            </a:endParaRPr>
          </a:p>
        </p:txBody>
      </p:sp>
    </p:spTree>
    <p:extLst>
      <p:ext uri="{BB962C8B-B14F-4D97-AF65-F5344CB8AC3E}">
        <p14:creationId xmlns:p14="http://schemas.microsoft.com/office/powerpoint/2010/main" val="2582367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1234</Words>
  <Application>Microsoft Office PowerPoint</Application>
  <PresentationFormat>On-screen Show (16:9)</PresentationFormat>
  <Paragraphs>93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Inter</vt:lpstr>
      <vt:lpstr>Arial</vt:lpstr>
      <vt:lpstr>Calibri</vt:lpstr>
      <vt:lpstr>Inter-Regular</vt:lpstr>
      <vt:lpstr>Joan template</vt:lpstr>
      <vt:lpstr>An Innovative Solution:  AI-Based Digital Screen Integrated Tables for Educational Setting</vt:lpstr>
      <vt:lpstr>Contents</vt:lpstr>
      <vt:lpstr>Introduction</vt:lpstr>
      <vt:lpstr>PowerPoint Presentation</vt:lpstr>
      <vt:lpstr>PowerPoint Presentation</vt:lpstr>
      <vt:lpstr>PowerPoint Presentation</vt:lpstr>
      <vt:lpstr>PowerPoint Presentation</vt:lpstr>
      <vt:lpstr>Description of the Invention</vt:lpstr>
      <vt:lpstr>PowerPoint Presentation</vt:lpstr>
      <vt:lpstr>PowerPoint Presentation</vt:lpstr>
      <vt:lpstr>PowerPoint Presentation</vt:lpstr>
      <vt:lpstr>PowerPoint Presentation</vt:lpstr>
      <vt:lpstr>Advantages of this Invention</vt:lpstr>
      <vt:lpstr>PowerPoint Presentation</vt:lpstr>
      <vt:lpstr>PowerPoint Presentation</vt:lpstr>
      <vt:lpstr>Patent Claims</vt:lpstr>
      <vt:lpstr>PowerPoint Presentation</vt:lpstr>
      <vt:lpstr>Summary of the Invention</vt:lpstr>
      <vt:lpstr>Summary of the Invention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Innovative Solution: AI-Based Digital Screen Integrated Tables for Educational Setting</dc:title>
  <cp:lastModifiedBy>Sagar Tamang</cp:lastModifiedBy>
  <cp:revision>20</cp:revision>
  <dcterms:modified xsi:type="dcterms:W3CDTF">2024-03-19T04:08:52Z</dcterms:modified>
</cp:coreProperties>
</file>