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71" r:id="rId3"/>
    <p:sldId id="272" r:id="rId4"/>
    <p:sldId id="273" r:id="rId5"/>
    <p:sldId id="277" r:id="rId6"/>
    <p:sldId id="274" r:id="rId7"/>
    <p:sldId id="275" r:id="rId8"/>
    <p:sldId id="276" r:id="rId9"/>
    <p:sldId id="265"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706" autoAdjust="0"/>
  </p:normalViewPr>
  <p:slideViewPr>
    <p:cSldViewPr snapToGrid="0">
      <p:cViewPr varScale="1">
        <p:scale>
          <a:sx n="70" d="100"/>
          <a:sy n="70" d="100"/>
        </p:scale>
        <p:origin x="564"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8</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9</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A6DE2FC9-3074-4EB7-837A-40900D21EA6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83149817-1BCE-4CE8-9DBC-37A2C4BFE75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43481185-79E4-4978-BBF7-C9685EA7FC28}"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31393DAC-7D5C-4513-9383-C560BFED2E2F}"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DBC2B448-47BC-4B94-9DD9-6045D35499B3}"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3C235C5E-179B-436E-9887-B822663CAC06}"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90328A9A-F862-4E09-A7AB-27A42ED48080}"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B652C79A-6A2B-4D9A-9C08-9E08738DC6E8}"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FCF4AFDB-8927-45E5-9CC3-6213F862EF44}"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
        <p:nvSpPr>
          <p:cNvPr id="2" name="Espace réservé du numéro de diapositive 1">
            <a:extLst>
              <a:ext uri="{FF2B5EF4-FFF2-40B4-BE49-F238E27FC236}">
                <a16:creationId xmlns:a16="http://schemas.microsoft.com/office/drawing/2014/main" id="{AEBDBAB6-6C35-475D-81AE-BCCEB24DD688}"/>
              </a:ext>
            </a:extLst>
          </p:cNvPr>
          <p:cNvSpPr>
            <a:spLocks noGrp="1"/>
          </p:cNvSpPr>
          <p:nvPr>
            <p:ph type="sldNum" sz="quarter" idx="12"/>
          </p:nvPr>
        </p:nvSpPr>
        <p:spPr/>
        <p:txBody>
          <a:bodyPr/>
          <a:lstStyle/>
          <a:p>
            <a:pPr rtl="0"/>
            <a:fld id="{E31375A4-56A4-47D6-9801-1991572033F7}" type="slidenum">
              <a:rPr lang="fr-FR" noProof="0" smtClean="0"/>
              <a:t>1</a:t>
            </a:fld>
            <a:endParaRPr lang="fr-FR" noProof="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46E7A8C8-5687-4F0E-A993-16B73838317A}"/>
              </a:ext>
            </a:extLst>
          </p:cNvPr>
          <p:cNvSpPr>
            <a:spLocks noGrp="1"/>
          </p:cNvSpPr>
          <p:nvPr>
            <p:ph type="sldNum" sz="quarter" idx="12"/>
          </p:nvPr>
        </p:nvSpPr>
        <p:spPr/>
        <p:txBody>
          <a:bodyPr/>
          <a:lstStyle/>
          <a:p>
            <a:pPr rtl="0"/>
            <a:fld id="{E31375A4-56A4-47D6-9801-1991572033F7}" type="slidenum">
              <a:rPr lang="fr-FR" noProof="0" smtClean="0"/>
              <a:t>2</a:t>
            </a:fld>
            <a:endParaRPr lang="fr-FR" noProof="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
        <p:nvSpPr>
          <p:cNvPr id="4" name="Espace réservé du numéro de diapositive 3">
            <a:extLst>
              <a:ext uri="{FF2B5EF4-FFF2-40B4-BE49-F238E27FC236}">
                <a16:creationId xmlns:a16="http://schemas.microsoft.com/office/drawing/2014/main" id="{E642C8AC-3667-4D84-8888-16E3EA931791}"/>
              </a:ext>
            </a:extLst>
          </p:cNvPr>
          <p:cNvSpPr>
            <a:spLocks noGrp="1"/>
          </p:cNvSpPr>
          <p:nvPr>
            <p:ph type="sldNum" sz="quarter" idx="12"/>
          </p:nvPr>
        </p:nvSpPr>
        <p:spPr/>
        <p:txBody>
          <a:bodyPr/>
          <a:lstStyle/>
          <a:p>
            <a:pPr rtl="0"/>
            <a:fld id="{E31375A4-56A4-47D6-9801-1991572033F7}" type="slidenum">
              <a:rPr lang="fr-FR" noProof="0" smtClean="0"/>
              <a:t>3</a:t>
            </a:fld>
            <a:endParaRPr lang="fr-FR" noProof="0"/>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4</a:t>
            </a:fld>
            <a:endParaRPr lang="fr-FR" noProof="0"/>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EC58-1C8C-4CF6-8733-441E479586D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02D4359-B4D1-432B-A157-FA4FC4C71431}"/>
              </a:ext>
            </a:extLst>
          </p:cNvPr>
          <p:cNvPicPr>
            <a:picLocks noGrp="1" noChangeAspect="1"/>
          </p:cNvPicPr>
          <p:nvPr>
            <p:ph idx="1"/>
          </p:nvPr>
        </p:nvPicPr>
        <p:blipFill>
          <a:blip r:embed="rId2"/>
          <a:stretch>
            <a:fillRect/>
          </a:stretch>
        </p:blipFill>
        <p:spPr>
          <a:xfrm>
            <a:off x="641445" y="503854"/>
            <a:ext cx="10947779" cy="5568820"/>
          </a:xfrm>
        </p:spPr>
      </p:pic>
      <p:sp>
        <p:nvSpPr>
          <p:cNvPr id="3" name="Espace réservé du numéro de diapositive 2">
            <a:extLst>
              <a:ext uri="{FF2B5EF4-FFF2-40B4-BE49-F238E27FC236}">
                <a16:creationId xmlns:a16="http://schemas.microsoft.com/office/drawing/2014/main" id="{FA29AE88-DB26-4E00-9EC4-B06CEFBA6816}"/>
              </a:ext>
            </a:extLst>
          </p:cNvPr>
          <p:cNvSpPr>
            <a:spLocks noGrp="1"/>
          </p:cNvSpPr>
          <p:nvPr>
            <p:ph type="sldNum" sz="quarter" idx="12"/>
          </p:nvPr>
        </p:nvSpPr>
        <p:spPr/>
        <p:txBody>
          <a:bodyPr/>
          <a:lstStyle/>
          <a:p>
            <a:pPr rtl="0"/>
            <a:fld id="{E31375A4-56A4-47D6-9801-1991572033F7}" type="slidenum">
              <a:rPr lang="fr-FR" noProof="0" smtClean="0"/>
              <a:t>5</a:t>
            </a:fld>
            <a:endParaRPr lang="fr-FR" noProof="0"/>
          </a:p>
        </p:txBody>
      </p:sp>
    </p:spTree>
    <p:extLst>
      <p:ext uri="{BB962C8B-B14F-4D97-AF65-F5344CB8AC3E}">
        <p14:creationId xmlns:p14="http://schemas.microsoft.com/office/powerpoint/2010/main" val="404563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127" y="345885"/>
            <a:ext cx="9601200" cy="720915"/>
          </a:xfrm>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658835"/>
          </a:xfrm>
          <a:prstGeom prst="rect">
            <a:avLst/>
          </a:prstGeom>
          <a:noFill/>
        </p:spPr>
        <p:txBody>
          <a:bodyPr wrap="square" rtlCol="0">
            <a:spAutoFit/>
          </a:bodyPr>
          <a:lstStyle/>
          <a:p>
            <a:pPr>
              <a:lnSpc>
                <a:spcPct val="150000"/>
              </a:lnSpc>
            </a:pPr>
            <a:endParaRPr lang="fr-FR" sz="2800" dirty="0">
              <a:solidFill>
                <a:schemeClr val="accent1">
                  <a:lumMod val="50000"/>
                </a:schemeClr>
              </a:solidFill>
            </a:endParaRPr>
          </a:p>
        </p:txBody>
      </p:sp>
      <p:sp>
        <p:nvSpPr>
          <p:cNvPr id="5" name="Espace réservé du numéro de diapositive 4">
            <a:extLst>
              <a:ext uri="{FF2B5EF4-FFF2-40B4-BE49-F238E27FC236}">
                <a16:creationId xmlns:a16="http://schemas.microsoft.com/office/drawing/2014/main" id="{646A150C-72C9-4F60-A772-CFA9C07EC0C9}"/>
              </a:ext>
            </a:extLst>
          </p:cNvPr>
          <p:cNvSpPr>
            <a:spLocks noGrp="1"/>
          </p:cNvSpPr>
          <p:nvPr>
            <p:ph type="sldNum" sz="quarter" idx="12"/>
          </p:nvPr>
        </p:nvSpPr>
        <p:spPr/>
        <p:txBody>
          <a:bodyPr/>
          <a:lstStyle/>
          <a:p>
            <a:pPr rtl="0"/>
            <a:fld id="{E31375A4-56A4-47D6-9801-1991572033F7}" type="slidenum">
              <a:rPr lang="fr-FR" noProof="0" smtClean="0"/>
              <a:t>6</a:t>
            </a:fld>
            <a:endParaRPr lang="fr-FR" noProof="0"/>
          </a:p>
        </p:txBody>
      </p:sp>
      <p:graphicFrame>
        <p:nvGraphicFramePr>
          <p:cNvPr id="6" name="Tableau 6">
            <a:extLst>
              <a:ext uri="{FF2B5EF4-FFF2-40B4-BE49-F238E27FC236}">
                <a16:creationId xmlns:a16="http://schemas.microsoft.com/office/drawing/2014/main" id="{80640FA0-4294-42BF-A18E-9D95F733E631}"/>
              </a:ext>
            </a:extLst>
          </p:cNvPr>
          <p:cNvGraphicFramePr>
            <a:graphicFrameLocks noGrp="1"/>
          </p:cNvGraphicFramePr>
          <p:nvPr>
            <p:extLst>
              <p:ext uri="{D42A27DB-BD31-4B8C-83A1-F6EECF244321}">
                <p14:modId xmlns:p14="http://schemas.microsoft.com/office/powerpoint/2010/main" val="1909331601"/>
              </p:ext>
            </p:extLst>
          </p:nvPr>
        </p:nvGraphicFramePr>
        <p:xfrm>
          <a:off x="539261" y="1498920"/>
          <a:ext cx="11044932" cy="4541520"/>
        </p:xfrm>
        <a:graphic>
          <a:graphicData uri="http://schemas.openxmlformats.org/drawingml/2006/table">
            <a:tbl>
              <a:tblPr firstRow="1" bandRow="1">
                <a:tableStyleId>{BC89EF96-8CEA-46FF-86C4-4CE0E7609802}</a:tableStyleId>
              </a:tblPr>
              <a:tblGrid>
                <a:gridCol w="2586075">
                  <a:extLst>
                    <a:ext uri="{9D8B030D-6E8A-4147-A177-3AD203B41FA5}">
                      <a16:colId xmlns:a16="http://schemas.microsoft.com/office/drawing/2014/main" val="116024043"/>
                    </a:ext>
                  </a:extLst>
                </a:gridCol>
                <a:gridCol w="4777213">
                  <a:extLst>
                    <a:ext uri="{9D8B030D-6E8A-4147-A177-3AD203B41FA5}">
                      <a16:colId xmlns:a16="http://schemas.microsoft.com/office/drawing/2014/main" val="3404609310"/>
                    </a:ext>
                  </a:extLst>
                </a:gridCol>
                <a:gridCol w="3681644">
                  <a:extLst>
                    <a:ext uri="{9D8B030D-6E8A-4147-A177-3AD203B41FA5}">
                      <a16:colId xmlns:a16="http://schemas.microsoft.com/office/drawing/2014/main" val="622560644"/>
                    </a:ext>
                  </a:extLst>
                </a:gridCol>
              </a:tblGrid>
              <a:tr h="498681">
                <a:tc>
                  <a:txBody>
                    <a:bodyPr/>
                    <a:lstStyle/>
                    <a:p>
                      <a:pPr algn="ctr"/>
                      <a:r>
                        <a:rPr lang="fr-FR" sz="2800" dirty="0"/>
                        <a:t>Participants</a:t>
                      </a:r>
                    </a:p>
                  </a:txBody>
                  <a:tcPr/>
                </a:tc>
                <a:tc>
                  <a:txBody>
                    <a:bodyPr/>
                    <a:lstStyle/>
                    <a:p>
                      <a:r>
                        <a:rPr lang="fr-FR" sz="2400" dirty="0"/>
                        <a:t>Taches individuelles </a:t>
                      </a:r>
                    </a:p>
                  </a:txBody>
                  <a:tcPr/>
                </a:tc>
                <a:tc>
                  <a:txBody>
                    <a:bodyPr/>
                    <a:lstStyle/>
                    <a:p>
                      <a:r>
                        <a:rPr lang="fr-FR" sz="2400" dirty="0"/>
                        <a:t>Taches communes</a:t>
                      </a:r>
                    </a:p>
                  </a:txBody>
                  <a:tcPr/>
                </a:tc>
                <a:extLst>
                  <a:ext uri="{0D108BD9-81ED-4DB2-BD59-A6C34878D82A}">
                    <a16:rowId xmlns:a16="http://schemas.microsoft.com/office/drawing/2014/main" val="2401262651"/>
                  </a:ext>
                </a:extLst>
              </a:tr>
              <a:tr h="792023">
                <a:tc>
                  <a:txBody>
                    <a:bodyPr/>
                    <a:lstStyle/>
                    <a:p>
                      <a:r>
                        <a:rPr lang="fr-FR" sz="2400" dirty="0" err="1"/>
                        <a:t>Insaf</a:t>
                      </a:r>
                      <a:endParaRPr lang="fr-FR" sz="2400" dirty="0"/>
                    </a:p>
                  </a:txBody>
                  <a:tcPr/>
                </a:tc>
                <a:tc>
                  <a:txBody>
                    <a:bodyPr/>
                    <a:lstStyle/>
                    <a:p>
                      <a:r>
                        <a:rPr lang="fr-FR" sz="2400" dirty="0"/>
                        <a:t>Croisement, classe </a:t>
                      </a:r>
                      <a:r>
                        <a:rPr lang="fr-FR" sz="2400" dirty="0" err="1"/>
                        <a:t>SetUpParams</a:t>
                      </a:r>
                      <a:r>
                        <a:rPr lang="fr-FR" sz="2400" dirty="0"/>
                        <a:t> et le rapport</a:t>
                      </a:r>
                    </a:p>
                  </a:txBody>
                  <a:tcPr/>
                </a:tc>
                <a:tc>
                  <a:txBody>
                    <a:bodyPr/>
                    <a:lstStyle/>
                    <a:p>
                      <a:r>
                        <a:rPr lang="fr-FR" sz="2400" dirty="0"/>
                        <a:t>Classe </a:t>
                      </a:r>
                      <a:r>
                        <a:rPr lang="fr-FR" sz="2400" dirty="0" err="1"/>
                        <a:t>Algorithm</a:t>
                      </a:r>
                      <a:r>
                        <a:rPr lang="fr-FR" sz="2400" dirty="0"/>
                        <a:t>, Solution</a:t>
                      </a:r>
                    </a:p>
                  </a:txBody>
                  <a:tcPr/>
                </a:tc>
                <a:extLst>
                  <a:ext uri="{0D108BD9-81ED-4DB2-BD59-A6C34878D82A}">
                    <a16:rowId xmlns:a16="http://schemas.microsoft.com/office/drawing/2014/main" val="3245900477"/>
                  </a:ext>
                </a:extLst>
              </a:tr>
              <a:tr h="1144033">
                <a:tc>
                  <a:txBody>
                    <a:bodyPr/>
                    <a:lstStyle/>
                    <a:p>
                      <a:r>
                        <a:rPr lang="fr-FR" sz="2400" dirty="0" err="1"/>
                        <a:t>Asmae</a:t>
                      </a:r>
                      <a:r>
                        <a:rPr lang="fr-FR" sz="2400" dirty="0"/>
                        <a:t> </a:t>
                      </a:r>
                    </a:p>
                  </a:txBody>
                  <a:tcPr/>
                </a:tc>
                <a:tc>
                  <a:txBody>
                    <a:bodyPr/>
                    <a:lstStyle/>
                    <a:p>
                      <a:r>
                        <a:rPr lang="fr-FR" sz="2400" dirty="0"/>
                        <a:t>Initialisation et Power 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a:t>
                      </a:r>
                    </a:p>
                    <a:p>
                      <a:endParaRPr lang="fr-FR" sz="2400" dirty="0"/>
                    </a:p>
                  </a:txBody>
                  <a:tcPr/>
                </a:tc>
                <a:extLst>
                  <a:ext uri="{0D108BD9-81ED-4DB2-BD59-A6C34878D82A}">
                    <a16:rowId xmlns:a16="http://schemas.microsoft.com/office/drawing/2014/main" val="3492475428"/>
                  </a:ext>
                </a:extLst>
              </a:tr>
              <a:tr h="792023">
                <a:tc>
                  <a:txBody>
                    <a:bodyPr/>
                    <a:lstStyle/>
                    <a:p>
                      <a:r>
                        <a:rPr lang="fr-FR" sz="2400" dirty="0"/>
                        <a:t>Boubou </a:t>
                      </a:r>
                    </a:p>
                  </a:txBody>
                  <a:tcPr/>
                </a:tc>
                <a:tc>
                  <a:txBody>
                    <a:bodyPr/>
                    <a:lstStyle/>
                    <a:p>
                      <a:r>
                        <a:rPr lang="fr-FR" sz="2400" dirty="0"/>
                        <a:t>Mutation et benchmarks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txBody>
                  <a:tcPr/>
                </a:tc>
                <a:extLst>
                  <a:ext uri="{0D108BD9-81ED-4DB2-BD59-A6C34878D82A}">
                    <a16:rowId xmlns:a16="http://schemas.microsoft.com/office/drawing/2014/main" val="2592105803"/>
                  </a:ext>
                </a:extLst>
              </a:tr>
              <a:tr h="1144033">
                <a:tc>
                  <a:txBody>
                    <a:bodyPr/>
                    <a:lstStyle/>
                    <a:p>
                      <a:r>
                        <a:rPr lang="fr-FR" sz="2400" dirty="0"/>
                        <a:t>Antoine </a:t>
                      </a:r>
                    </a:p>
                  </a:txBody>
                  <a:tcPr/>
                </a:tc>
                <a:tc>
                  <a:txBody>
                    <a:bodyPr/>
                    <a:lstStyle/>
                    <a:p>
                      <a:r>
                        <a:rPr lang="fr-FR" sz="2400" dirty="0"/>
                        <a:t>Sélection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p>
                      <a:endParaRPr lang="fr-FR" sz="2400" dirty="0"/>
                    </a:p>
                  </a:txBody>
                  <a:tcPr/>
                </a:tc>
                <a:extLst>
                  <a:ext uri="{0D108BD9-81ED-4DB2-BD59-A6C34878D82A}">
                    <a16:rowId xmlns:a16="http://schemas.microsoft.com/office/drawing/2014/main" val="1983391271"/>
                  </a:ext>
                </a:extLst>
              </a:tr>
            </a:tbl>
          </a:graphicData>
        </a:graphic>
      </p:graphicFrame>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8" name="Image 7">
            <a:extLst>
              <a:ext uri="{FF2B5EF4-FFF2-40B4-BE49-F238E27FC236}">
                <a16:creationId xmlns:a16="http://schemas.microsoft.com/office/drawing/2014/main" id="{78EA9B73-5AA8-434F-8548-7D4C96B69532}"/>
              </a:ext>
            </a:extLst>
          </p:cNvPr>
          <p:cNvPicPr>
            <a:picLocks noChangeAspect="1"/>
          </p:cNvPicPr>
          <p:nvPr/>
        </p:nvPicPr>
        <p:blipFill>
          <a:blip r:embed="rId3"/>
          <a:stretch>
            <a:fillRect/>
          </a:stretch>
        </p:blipFill>
        <p:spPr>
          <a:xfrm>
            <a:off x="4893500" y="2596240"/>
            <a:ext cx="2405000" cy="2335089"/>
          </a:xfrm>
          <a:prstGeom prst="rect">
            <a:avLst/>
          </a:prstGeom>
        </p:spPr>
      </p:pic>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4"/>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5"/>
          <a:stretch>
            <a:fillRect/>
          </a:stretch>
        </p:blipFill>
        <p:spPr>
          <a:xfrm>
            <a:off x="8158174" y="2315028"/>
            <a:ext cx="3349435" cy="2512076"/>
          </a:xfrm>
          <a:prstGeom prst="rect">
            <a:avLst/>
          </a:prstGeom>
        </p:spPr>
      </p:pic>
      <p:sp>
        <p:nvSpPr>
          <p:cNvPr id="4" name="Espace réservé du numéro de diapositive 3">
            <a:extLst>
              <a:ext uri="{FF2B5EF4-FFF2-40B4-BE49-F238E27FC236}">
                <a16:creationId xmlns:a16="http://schemas.microsoft.com/office/drawing/2014/main" id="{7B0E0694-99F4-4571-8CCA-145BF5F11F65}"/>
              </a:ext>
            </a:extLst>
          </p:cNvPr>
          <p:cNvSpPr>
            <a:spLocks noGrp="1"/>
          </p:cNvSpPr>
          <p:nvPr>
            <p:ph type="sldNum" sz="quarter" idx="12"/>
          </p:nvPr>
        </p:nvSpPr>
        <p:spPr/>
        <p:txBody>
          <a:bodyPr/>
          <a:lstStyle/>
          <a:p>
            <a:pPr rtl="0"/>
            <a:fld id="{E31375A4-56A4-47D6-9801-1991572033F7}" type="slidenum">
              <a:rPr lang="fr-FR" noProof="0" smtClean="0"/>
              <a:t>7</a:t>
            </a:fld>
            <a:endParaRPr lang="fr-FR" noProof="0"/>
          </a:p>
        </p:txBody>
      </p:sp>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
        <p:nvSpPr>
          <p:cNvPr id="4" name="Espace réservé du numéro de diapositive 3">
            <a:extLst>
              <a:ext uri="{FF2B5EF4-FFF2-40B4-BE49-F238E27FC236}">
                <a16:creationId xmlns:a16="http://schemas.microsoft.com/office/drawing/2014/main" id="{08BF8CF5-0513-4876-9F1F-E49141B36F62}"/>
              </a:ext>
            </a:extLst>
          </p:cNvPr>
          <p:cNvSpPr>
            <a:spLocks noGrp="1"/>
          </p:cNvSpPr>
          <p:nvPr>
            <p:ph type="sldNum" sz="quarter" idx="12"/>
          </p:nvPr>
        </p:nvSpPr>
        <p:spPr/>
        <p:txBody>
          <a:bodyPr/>
          <a:lstStyle/>
          <a:p>
            <a:pPr rtl="0"/>
            <a:fld id="{E31375A4-56A4-47D6-9801-1991572033F7}" type="slidenum">
              <a:rPr lang="fr-FR" noProof="0" smtClean="0"/>
              <a:t>8</a:t>
            </a:fld>
            <a:endParaRPr lang="fr-FR" noProof="0"/>
          </a:p>
        </p:txBody>
      </p:sp>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256</TotalTime>
  <Words>298</Words>
  <Application>Microsoft Office PowerPoint</Application>
  <PresentationFormat>Grand écran</PresentationFormat>
  <Paragraphs>60</Paragraphs>
  <Slides>9</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Arial</vt:lpstr>
      <vt:lpstr>Grille « Diamant » 16 x 9</vt:lpstr>
      <vt:lpstr>Présentation PowerPoint</vt:lpstr>
      <vt:lpstr>Plan</vt:lpstr>
      <vt:lpstr>Introduction</vt:lpstr>
      <vt:lpstr>Weighted Differential Evolution Algorithm</vt:lpstr>
      <vt:lpstr>Présentation PowerPoint</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ASMAE</cp:lastModifiedBy>
  <cp:revision>30</cp:revision>
  <dcterms:created xsi:type="dcterms:W3CDTF">2019-12-03T14:10:36Z</dcterms:created>
  <dcterms:modified xsi:type="dcterms:W3CDTF">2019-12-12T22:45:48Z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