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7" r:id="rId2"/>
    <p:sldId id="271" r:id="rId3"/>
    <p:sldId id="272" r:id="rId4"/>
    <p:sldId id="273" r:id="rId5"/>
    <p:sldId id="274" r:id="rId6"/>
    <p:sldId id="275" r:id="rId7"/>
    <p:sldId id="276" r:id="rId8"/>
    <p:sldId id="265"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4706" autoAdjust="0"/>
  </p:normalViewPr>
  <p:slideViewPr>
    <p:cSldViewPr snapToGrid="0">
      <p:cViewPr varScale="1">
        <p:scale>
          <a:sx n="41" d="100"/>
          <a:sy n="41" d="100"/>
        </p:scale>
        <p:origin x="60" y="7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12/12/2019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12/12/2019</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2027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35958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4</a:t>
            </a:fld>
            <a:endParaRPr lang="fr-FR"/>
          </a:p>
        </p:txBody>
      </p:sp>
    </p:spTree>
    <p:extLst>
      <p:ext uri="{BB962C8B-B14F-4D97-AF65-F5344CB8AC3E}">
        <p14:creationId xmlns:p14="http://schemas.microsoft.com/office/powerpoint/2010/main" val="27179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5</a:t>
            </a:fld>
            <a:endParaRPr lang="fr-FR"/>
          </a:p>
        </p:txBody>
      </p:sp>
    </p:spTree>
    <p:extLst>
      <p:ext uri="{BB962C8B-B14F-4D97-AF65-F5344CB8AC3E}">
        <p14:creationId xmlns:p14="http://schemas.microsoft.com/office/powerpoint/2010/main" val="395633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6</a:t>
            </a:fld>
            <a:endParaRPr lang="fr-FR"/>
          </a:p>
        </p:txBody>
      </p:sp>
    </p:spTree>
    <p:extLst>
      <p:ext uri="{BB962C8B-B14F-4D97-AF65-F5344CB8AC3E}">
        <p14:creationId xmlns:p14="http://schemas.microsoft.com/office/powerpoint/2010/main" val="148811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7</a:t>
            </a:fld>
            <a:endParaRPr lang="fr-FR"/>
          </a:p>
        </p:txBody>
      </p:sp>
    </p:spTree>
    <p:extLst>
      <p:ext uri="{BB962C8B-B14F-4D97-AF65-F5344CB8AC3E}">
        <p14:creationId xmlns:p14="http://schemas.microsoft.com/office/powerpoint/2010/main" val="376546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8</a:t>
            </a:fld>
            <a:endParaRPr lang="fr-FR"/>
          </a:p>
        </p:txBody>
      </p:sp>
    </p:spTree>
    <p:extLst>
      <p:ext uri="{BB962C8B-B14F-4D97-AF65-F5344CB8AC3E}">
        <p14:creationId xmlns:p14="http://schemas.microsoft.com/office/powerpoint/2010/main" val="243716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DEA176B0-965F-4544-9616-EE8544EE860F}"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B45A31EB-8F5C-49D8-8080-687668AB0A8C}"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3B6FA4CD-DBE0-4CD8-AEA3-2D799EE913BB}"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8282A9C6-3B25-49D1-863F-791EDBD0D7D5}" type="datetime1">
              <a:rPr lang="fr-FR" noProof="0" smtClean="0"/>
              <a:t>12/12/2019</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E4A54AC9-7D47-4695-A129-61BA9779EB6D}" type="datetime1">
              <a:rPr lang="fr-FR" noProof="0" smtClean="0"/>
              <a:t>12/12/2019</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65F5F17E-FFD4-4872-AC74-0DC9CC658C9B}" type="datetime1">
              <a:rPr lang="fr-FR" noProof="0" smtClean="0"/>
              <a:t>12/12/2019</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74CEC4A0-C81D-4419-8162-7B2ED7F46E28}" type="datetime1">
              <a:rPr lang="fr-FR" noProof="0" smtClean="0"/>
              <a:t>12/12/2019</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375B3617-D427-45E8-BE98-B12BF76A8059}" type="datetime1">
              <a:rPr lang="fr-FR" noProof="0" smtClean="0"/>
              <a:t>12/12/2019</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43BA60B4-2820-4CAD-9F04-053483DCA915}" type="datetime1">
              <a:rPr lang="fr-FR" noProof="0" smtClean="0"/>
              <a:t>12/12/2019</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83460CF-92EB-45F0-9D9C-1A579141D7FA}"/>
              </a:ext>
            </a:extLst>
          </p:cNvPr>
          <p:cNvSpPr txBox="1">
            <a:spLocks/>
          </p:cNvSpPr>
          <p:nvPr/>
        </p:nvSpPr>
        <p:spPr>
          <a:xfrm>
            <a:off x="984752" y="961062"/>
            <a:ext cx="9604310" cy="23241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60000"/>
              </a:lnSpc>
            </a:pPr>
            <a:r>
              <a:rPr lang="fr-FR" sz="6000" dirty="0" err="1"/>
              <a:t>Weighted</a:t>
            </a:r>
            <a:r>
              <a:rPr lang="fr-FR" sz="6000" dirty="0"/>
              <a:t> </a:t>
            </a:r>
            <a:r>
              <a:rPr lang="fr-FR" sz="6000" dirty="0" err="1"/>
              <a:t>Differential</a:t>
            </a:r>
            <a:r>
              <a:rPr lang="fr-FR" sz="6000" dirty="0"/>
              <a:t> Evolution </a:t>
            </a:r>
            <a:r>
              <a:rPr lang="fr-FR" sz="6000" dirty="0" err="1"/>
              <a:t>Algorithm</a:t>
            </a:r>
            <a:endParaRPr lang="fr-FR" sz="6000" dirty="0"/>
          </a:p>
        </p:txBody>
      </p:sp>
      <p:cxnSp>
        <p:nvCxnSpPr>
          <p:cNvPr id="8" name="Connecteur droit 7">
            <a:extLst>
              <a:ext uri="{FF2B5EF4-FFF2-40B4-BE49-F238E27FC236}">
                <a16:creationId xmlns:a16="http://schemas.microsoft.com/office/drawing/2014/main" id="{3725856F-A21C-41B3-A789-FD57D58AAE14}"/>
              </a:ext>
            </a:extLst>
          </p:cNvPr>
          <p:cNvCxnSpPr/>
          <p:nvPr/>
        </p:nvCxnSpPr>
        <p:spPr>
          <a:xfrm>
            <a:off x="583842" y="3850783"/>
            <a:ext cx="1102431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A4F2940-0CAE-4CBE-AD5F-6E20058BC84D}"/>
              </a:ext>
            </a:extLst>
          </p:cNvPr>
          <p:cNvSpPr txBox="1"/>
          <p:nvPr/>
        </p:nvSpPr>
        <p:spPr>
          <a:xfrm>
            <a:off x="583843" y="4301543"/>
            <a:ext cx="10620778" cy="2913618"/>
          </a:xfrm>
          <a:prstGeom prst="rect">
            <a:avLst/>
          </a:prstGeom>
          <a:noFill/>
        </p:spPr>
        <p:txBody>
          <a:bodyPr wrap="square" rtlCol="0">
            <a:spAutoFit/>
          </a:bodyPr>
          <a:lstStyle/>
          <a:p>
            <a:pPr>
              <a:spcAft>
                <a:spcPts val="100"/>
              </a:spcAft>
            </a:pPr>
            <a:r>
              <a:rPr lang="fr-FR" b="1" u="sng" dirty="0">
                <a:solidFill>
                  <a:schemeClr val="tx2"/>
                </a:solidFill>
              </a:rPr>
              <a:t>Réaliser par :</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Asmae</a:t>
            </a:r>
            <a:r>
              <a:rPr lang="fr-FR" b="1" dirty="0">
                <a:solidFill>
                  <a:srgbClr val="245A8C"/>
                </a:solidFill>
              </a:rPr>
              <a:t> YASSINE</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Insaf</a:t>
            </a:r>
            <a:r>
              <a:rPr lang="fr-FR" b="1" dirty="0">
                <a:solidFill>
                  <a:srgbClr val="245A8C"/>
                </a:solidFill>
              </a:rPr>
              <a:t> Salma BENAMARA </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Boubou SAGNA</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Antoine VANULLI</a:t>
            </a:r>
          </a:p>
          <a:p>
            <a:endParaRPr lang="fr-FR" b="1" u="sng" dirty="0"/>
          </a:p>
          <a:p>
            <a:endParaRPr lang="fr-FR" b="1" u="sng" dirty="0"/>
          </a:p>
          <a:p>
            <a:endParaRPr lang="fr-FR" b="1" u="sng" dirty="0"/>
          </a:p>
          <a:p>
            <a:endParaRPr lang="fr-FR" b="1" u="sng" dirty="0"/>
          </a:p>
          <a:p>
            <a:endParaRPr lang="fr-FR" b="1" u="sng"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Introduction</a:t>
            </a:r>
          </a:p>
          <a:p>
            <a:pPr rtl="0"/>
            <a:r>
              <a:rPr lang="fr-FR" dirty="0"/>
              <a:t>WDEA</a:t>
            </a:r>
          </a:p>
          <a:p>
            <a:pPr rtl="0"/>
            <a:r>
              <a:rPr lang="fr-FR" dirty="0"/>
              <a:t>Répartition des Tâches</a:t>
            </a:r>
          </a:p>
          <a:p>
            <a:pPr rtl="0"/>
            <a:r>
              <a:rPr lang="fr-FR" dirty="0"/>
              <a:t>Outils utilisés</a:t>
            </a:r>
          </a:p>
          <a:p>
            <a:pPr rtl="0"/>
            <a:r>
              <a:rPr lang="fr-FR" dirty="0"/>
              <a:t>Déroulement du projet</a:t>
            </a:r>
          </a:p>
          <a:p>
            <a:pPr rtl="0"/>
            <a:r>
              <a:rPr lang="fr-FR"/>
              <a:t>Conclusion</a:t>
            </a:r>
            <a:endParaRPr lang="fr-FR" dirty="0"/>
          </a:p>
          <a:p>
            <a:pPr rtl="0"/>
            <a:endParaRPr lang="fr-FR" dirty="0"/>
          </a:p>
          <a:p>
            <a:pPr rtl="0"/>
            <a:endParaRPr lang="fr-FR" dirty="0"/>
          </a:p>
        </p:txBody>
      </p:sp>
    </p:spTree>
    <p:extLst>
      <p:ext uri="{BB962C8B-B14F-4D97-AF65-F5344CB8AC3E}">
        <p14:creationId xmlns:p14="http://schemas.microsoft.com/office/powerpoint/2010/main" val="276077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Introduction</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4559C08-A9AB-4486-A92F-4260D709D0DF}"/>
              </a:ext>
            </a:extLst>
          </p:cNvPr>
          <p:cNvSpPr txBox="1"/>
          <p:nvPr/>
        </p:nvSpPr>
        <p:spPr>
          <a:xfrm>
            <a:off x="750627" y="2142699"/>
            <a:ext cx="10145973" cy="2677656"/>
          </a:xfrm>
          <a:prstGeom prst="rect">
            <a:avLst/>
          </a:prstGeom>
          <a:noFill/>
        </p:spPr>
        <p:txBody>
          <a:bodyPr wrap="square" rtlCol="0">
            <a:spAutoFit/>
          </a:bodyPr>
          <a:lstStyle/>
          <a:p>
            <a:pPr indent="355600" algn="just"/>
            <a:r>
              <a:rPr lang="fr-FR" sz="2400" dirty="0">
                <a:solidFill>
                  <a:schemeClr val="bg2">
                    <a:lumMod val="25000"/>
                  </a:schemeClr>
                </a:solidFill>
              </a:rPr>
              <a:t>Sur ce projet on a été amené à travailler sur un algorithme d’optimisation WDEA. </a:t>
            </a:r>
          </a:p>
          <a:p>
            <a:pPr indent="355600" algn="just"/>
            <a:r>
              <a:rPr lang="fr-FR" sz="2400" dirty="0">
                <a:solidFill>
                  <a:schemeClr val="bg2">
                    <a:lumMod val="25000"/>
                  </a:schemeClr>
                </a:solidFill>
              </a:rPr>
              <a:t>Ce projet à pour objectif la compréhension de l’algorithme et de son fonctionnement, le coder en </a:t>
            </a:r>
            <a:r>
              <a:rPr lang="fr-FR" sz="2400" dirty="0" err="1">
                <a:solidFill>
                  <a:schemeClr val="bg2">
                    <a:lumMod val="25000"/>
                  </a:schemeClr>
                </a:solidFill>
              </a:rPr>
              <a:t>c++</a:t>
            </a:r>
            <a:r>
              <a:rPr lang="fr-FR" sz="2400" dirty="0">
                <a:solidFill>
                  <a:schemeClr val="bg2">
                    <a:lumMod val="25000"/>
                  </a:schemeClr>
                </a:solidFill>
              </a:rPr>
              <a:t> en utilisant les classes préalablement définis.</a:t>
            </a:r>
          </a:p>
          <a:p>
            <a:pPr indent="355600" algn="just"/>
            <a:r>
              <a:rPr lang="fr-FR" sz="2400" dirty="0">
                <a:solidFill>
                  <a:schemeClr val="bg2">
                    <a:lumMod val="25000"/>
                  </a:schemeClr>
                </a:solidFill>
              </a:rPr>
              <a:t>Trouver la relation entre le problème de l’algorithme WDEA et ceux des fonctions benchmark, et l’implémenter sur ces derniers.</a:t>
            </a:r>
          </a:p>
        </p:txBody>
      </p:sp>
    </p:spTree>
    <p:extLst>
      <p:ext uri="{BB962C8B-B14F-4D97-AF65-F5344CB8AC3E}">
        <p14:creationId xmlns:p14="http://schemas.microsoft.com/office/powerpoint/2010/main" val="40952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159434"/>
            <a:ext cx="9601200" cy="1142385"/>
          </a:xfrm>
        </p:spPr>
        <p:txBody>
          <a:bodyPr rtlCol="0"/>
          <a:lstStyle/>
          <a:p>
            <a:pPr rtl="0"/>
            <a:r>
              <a:rPr lang="fr-FR" dirty="0" err="1"/>
              <a:t>Weighted</a:t>
            </a:r>
            <a:r>
              <a:rPr lang="fr-FR" dirty="0"/>
              <a:t> </a:t>
            </a:r>
            <a:r>
              <a:rPr lang="fr-FR" dirty="0" err="1"/>
              <a:t>Differential</a:t>
            </a:r>
            <a:r>
              <a:rPr lang="fr-FR" dirty="0"/>
              <a:t> Evolution </a:t>
            </a:r>
            <a:r>
              <a:rPr lang="fr-FR" dirty="0" err="1"/>
              <a:t>Algorithm</a:t>
            </a:r>
            <a:endParaRPr lang="fr-FR" dirty="0"/>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7F794C3-1BEC-489D-BB35-F6D2BBB1FF38}"/>
              </a:ext>
            </a:extLst>
          </p:cNvPr>
          <p:cNvSpPr txBox="1"/>
          <p:nvPr/>
        </p:nvSpPr>
        <p:spPr>
          <a:xfrm>
            <a:off x="890764" y="1460500"/>
            <a:ext cx="10410472" cy="4893647"/>
          </a:xfrm>
          <a:prstGeom prst="rect">
            <a:avLst/>
          </a:prstGeom>
          <a:noFill/>
        </p:spPr>
        <p:txBody>
          <a:bodyPr wrap="square" rtlCol="0">
            <a:spAutoFit/>
          </a:bodyPr>
          <a:lstStyle/>
          <a:p>
            <a:pPr indent="355600" algn="just"/>
            <a:r>
              <a:rPr lang="fr-FR" sz="2400" dirty="0">
                <a:solidFill>
                  <a:schemeClr val="bg2">
                    <a:lumMod val="25000"/>
                  </a:schemeClr>
                </a:solidFill>
              </a:rPr>
              <a:t>WDE est un algorithme de recherche évolutif basé sur deux populations (bi-population) développé pour résoudre des problèmes d’optimisation numérique à valeurs réelles (séparables, non séparables, problèmes unimodaux, multimodaux et hybrides). </a:t>
            </a:r>
          </a:p>
          <a:p>
            <a:pPr indent="355600" algn="just"/>
            <a:r>
              <a:rPr lang="fr-FR" sz="2400" dirty="0">
                <a:solidFill>
                  <a:schemeClr val="bg2">
                    <a:lumMod val="25000"/>
                  </a:schemeClr>
                </a:solidFill>
              </a:rPr>
              <a:t>WDEA est un algorithme itérative, non récursive contrairement à la DEA. WDEA a plus de succès dans la résolution des problèmes numérique par ce qu’il ne se piège pas facilement avec une solution local grâce à son processus d’essaimage très efficace.</a:t>
            </a:r>
          </a:p>
          <a:p>
            <a:pPr indent="355600" algn="just"/>
            <a:r>
              <a:rPr lang="fr-FR" sz="2400" dirty="0">
                <a:solidFill>
                  <a:schemeClr val="bg2">
                    <a:lumMod val="25000"/>
                  </a:schemeClr>
                </a:solidFill>
              </a:rPr>
              <a:t>Ainsi le succès de la résolution des problèmes du WDEA ne dépend pas du type du problème, il n’as pas besoin d’utiliser une mutation différente pour chaque type de problème. Le processus de croisement et de mutation de WDEA sont plus simples et plus efficace que ceux du DEA. </a:t>
            </a:r>
          </a:p>
          <a:p>
            <a:pPr indent="355600" algn="just"/>
            <a:r>
              <a:rPr lang="fr-FR" sz="2400" dirty="0">
                <a:solidFill>
                  <a:schemeClr val="bg2">
                    <a:lumMod val="25000"/>
                  </a:schemeClr>
                </a:solidFill>
              </a:rPr>
              <a:t>  </a:t>
            </a:r>
          </a:p>
        </p:txBody>
      </p:sp>
    </p:spTree>
    <p:extLst>
      <p:ext uri="{BB962C8B-B14F-4D97-AF65-F5344CB8AC3E}">
        <p14:creationId xmlns:p14="http://schemas.microsoft.com/office/powerpoint/2010/main" val="40394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Répartition des tâches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ZoneTexte 3">
            <a:extLst>
              <a:ext uri="{FF2B5EF4-FFF2-40B4-BE49-F238E27FC236}">
                <a16:creationId xmlns:a16="http://schemas.microsoft.com/office/drawing/2014/main" id="{AC2FEA3A-125A-4A03-85DF-C7C576591E8C}"/>
              </a:ext>
            </a:extLst>
          </p:cNvPr>
          <p:cNvSpPr txBox="1"/>
          <p:nvPr/>
        </p:nvSpPr>
        <p:spPr>
          <a:xfrm>
            <a:off x="539262" y="2130086"/>
            <a:ext cx="11371385" cy="2597827"/>
          </a:xfrm>
          <a:prstGeom prst="rect">
            <a:avLst/>
          </a:prstGeom>
          <a:noFill/>
        </p:spPr>
        <p:txBody>
          <a:bodyPr wrap="square" rtlCol="0">
            <a:spAutoFit/>
          </a:bodyPr>
          <a:lstStyle/>
          <a:p>
            <a:pPr>
              <a:lnSpc>
                <a:spcPct val="150000"/>
              </a:lnSpc>
            </a:pPr>
            <a:r>
              <a:rPr lang="fr-FR" sz="2800" b="1" dirty="0">
                <a:solidFill>
                  <a:schemeClr val="accent1">
                    <a:lumMod val="50000"/>
                  </a:schemeClr>
                </a:solidFill>
              </a:rPr>
              <a:t>Salma: </a:t>
            </a:r>
            <a:r>
              <a:rPr lang="fr-FR" sz="2800" dirty="0">
                <a:solidFill>
                  <a:schemeClr val="accent1">
                    <a:lumMod val="50000"/>
                  </a:schemeClr>
                </a:solidFill>
              </a:rPr>
              <a:t>le croisement, Classe </a:t>
            </a:r>
            <a:r>
              <a:rPr lang="fr-FR" sz="2800" dirty="0" err="1">
                <a:solidFill>
                  <a:schemeClr val="accent1">
                    <a:lumMod val="50000"/>
                  </a:schemeClr>
                </a:solidFill>
              </a:rPr>
              <a:t>SetUpParams</a:t>
            </a:r>
            <a:r>
              <a:rPr lang="fr-FR" sz="2800" dirty="0">
                <a:solidFill>
                  <a:schemeClr val="accent1">
                    <a:lumMod val="50000"/>
                  </a:schemeClr>
                </a:solidFill>
              </a:rPr>
              <a:t> et la rédaction du rapport.</a:t>
            </a:r>
          </a:p>
          <a:p>
            <a:pPr>
              <a:lnSpc>
                <a:spcPct val="150000"/>
              </a:lnSpc>
            </a:pPr>
            <a:r>
              <a:rPr lang="fr-FR" sz="2800" b="1" dirty="0" err="1">
                <a:solidFill>
                  <a:schemeClr val="accent1">
                    <a:lumMod val="50000"/>
                  </a:schemeClr>
                </a:solidFill>
              </a:rPr>
              <a:t>Asmae</a:t>
            </a:r>
            <a:r>
              <a:rPr lang="fr-FR" sz="2800" b="1" dirty="0">
                <a:solidFill>
                  <a:schemeClr val="accent1">
                    <a:lumMod val="50000"/>
                  </a:schemeClr>
                </a:solidFill>
              </a:rPr>
              <a:t>: </a:t>
            </a:r>
            <a:r>
              <a:rPr lang="fr-FR" sz="2800" dirty="0">
                <a:solidFill>
                  <a:schemeClr val="accent1">
                    <a:lumMod val="50000"/>
                  </a:schemeClr>
                </a:solidFill>
              </a:rPr>
              <a:t>l’initialisation et la présentation power point.</a:t>
            </a:r>
          </a:p>
          <a:p>
            <a:pPr>
              <a:lnSpc>
                <a:spcPct val="150000"/>
              </a:lnSpc>
            </a:pPr>
            <a:r>
              <a:rPr lang="fr-FR" sz="2800" b="1" dirty="0">
                <a:solidFill>
                  <a:schemeClr val="accent1">
                    <a:lumMod val="50000"/>
                  </a:schemeClr>
                </a:solidFill>
              </a:rPr>
              <a:t>Boubou: </a:t>
            </a:r>
            <a:r>
              <a:rPr lang="fr-FR" sz="2800" dirty="0">
                <a:solidFill>
                  <a:schemeClr val="accent1">
                    <a:lumMod val="50000"/>
                  </a:schemeClr>
                </a:solidFill>
              </a:rPr>
              <a:t>la mutation et les benchmark.</a:t>
            </a:r>
          </a:p>
          <a:p>
            <a:pPr>
              <a:lnSpc>
                <a:spcPct val="150000"/>
              </a:lnSpc>
            </a:pPr>
            <a:r>
              <a:rPr lang="fr-FR" sz="2800" b="1" dirty="0">
                <a:solidFill>
                  <a:schemeClr val="accent1">
                    <a:lumMod val="50000"/>
                  </a:schemeClr>
                </a:solidFill>
              </a:rPr>
              <a:t>Antoine: </a:t>
            </a:r>
            <a:r>
              <a:rPr lang="fr-FR" sz="2800" dirty="0">
                <a:solidFill>
                  <a:schemeClr val="accent1">
                    <a:lumMod val="50000"/>
                  </a:schemeClr>
                </a:solidFill>
              </a:rPr>
              <a:t>La sélection.</a:t>
            </a:r>
          </a:p>
        </p:txBody>
      </p:sp>
    </p:spTree>
    <p:extLst>
      <p:ext uri="{BB962C8B-B14F-4D97-AF65-F5344CB8AC3E}">
        <p14:creationId xmlns:p14="http://schemas.microsoft.com/office/powerpoint/2010/main" val="39633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Outils utilisées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8" name="Image 7">
            <a:extLst>
              <a:ext uri="{FF2B5EF4-FFF2-40B4-BE49-F238E27FC236}">
                <a16:creationId xmlns:a16="http://schemas.microsoft.com/office/drawing/2014/main" id="{78EA9B73-5AA8-434F-8548-7D4C96B69532}"/>
              </a:ext>
            </a:extLst>
          </p:cNvPr>
          <p:cNvPicPr>
            <a:picLocks noChangeAspect="1"/>
          </p:cNvPicPr>
          <p:nvPr/>
        </p:nvPicPr>
        <p:blipFill>
          <a:blip r:embed="rId3"/>
          <a:stretch>
            <a:fillRect/>
          </a:stretch>
        </p:blipFill>
        <p:spPr>
          <a:xfrm>
            <a:off x="4893500" y="2596240"/>
            <a:ext cx="2405000" cy="2335089"/>
          </a:xfrm>
          <a:prstGeom prst="rect">
            <a:avLst/>
          </a:prstGeom>
        </p:spPr>
      </p:pic>
      <p:pic>
        <p:nvPicPr>
          <p:cNvPr id="6" name="Image 5">
            <a:extLst>
              <a:ext uri="{FF2B5EF4-FFF2-40B4-BE49-F238E27FC236}">
                <a16:creationId xmlns:a16="http://schemas.microsoft.com/office/drawing/2014/main" id="{35CAF567-6B21-41BD-AEEB-4FB7DDF9932E}"/>
              </a:ext>
            </a:extLst>
          </p:cNvPr>
          <p:cNvPicPr>
            <a:picLocks noChangeAspect="1"/>
          </p:cNvPicPr>
          <p:nvPr/>
        </p:nvPicPr>
        <p:blipFill>
          <a:blip r:embed="rId4"/>
          <a:stretch>
            <a:fillRect/>
          </a:stretch>
        </p:blipFill>
        <p:spPr>
          <a:xfrm>
            <a:off x="1127561" y="2331593"/>
            <a:ext cx="2906265" cy="2624720"/>
          </a:xfrm>
          <a:prstGeom prst="rect">
            <a:avLst/>
          </a:prstGeom>
        </p:spPr>
      </p:pic>
      <p:pic>
        <p:nvPicPr>
          <p:cNvPr id="11" name="Image 10">
            <a:extLst>
              <a:ext uri="{FF2B5EF4-FFF2-40B4-BE49-F238E27FC236}">
                <a16:creationId xmlns:a16="http://schemas.microsoft.com/office/drawing/2014/main" id="{CD00A0FE-3D50-4F83-9EB6-1A9EC9CED3DC}"/>
              </a:ext>
            </a:extLst>
          </p:cNvPr>
          <p:cNvPicPr>
            <a:picLocks noChangeAspect="1"/>
          </p:cNvPicPr>
          <p:nvPr/>
        </p:nvPicPr>
        <p:blipFill>
          <a:blip r:embed="rId5"/>
          <a:stretch>
            <a:fillRect/>
          </a:stretch>
        </p:blipFill>
        <p:spPr>
          <a:xfrm>
            <a:off x="8158174" y="2315028"/>
            <a:ext cx="3349435" cy="2512076"/>
          </a:xfrm>
          <a:prstGeom prst="rect">
            <a:avLst/>
          </a:prstGeom>
        </p:spPr>
      </p:pic>
    </p:spTree>
    <p:extLst>
      <p:ext uri="{BB962C8B-B14F-4D97-AF65-F5344CB8AC3E}">
        <p14:creationId xmlns:p14="http://schemas.microsoft.com/office/powerpoint/2010/main" val="2280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726180"/>
            <a:ext cx="9601200" cy="1142385"/>
          </a:xfrm>
        </p:spPr>
        <p:txBody>
          <a:bodyPr rtlCol="0"/>
          <a:lstStyle/>
          <a:p>
            <a:pPr rtl="0"/>
            <a:r>
              <a:rPr lang="fr-FR" dirty="0"/>
              <a:t>Déroulement du projet</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10" name="Image 9">
            <a:extLst>
              <a:ext uri="{FF2B5EF4-FFF2-40B4-BE49-F238E27FC236}">
                <a16:creationId xmlns:a16="http://schemas.microsoft.com/office/drawing/2014/main" id="{9F8DF710-CECB-4B4B-9546-FD7B9458B30F}"/>
              </a:ext>
            </a:extLst>
          </p:cNvPr>
          <p:cNvPicPr>
            <a:picLocks noChangeAspect="1"/>
          </p:cNvPicPr>
          <p:nvPr/>
        </p:nvPicPr>
        <p:blipFill>
          <a:blip r:embed="rId3"/>
          <a:stretch>
            <a:fillRect/>
          </a:stretch>
        </p:blipFill>
        <p:spPr>
          <a:xfrm>
            <a:off x="952500" y="1981201"/>
            <a:ext cx="10287000" cy="2554978"/>
          </a:xfrm>
          <a:prstGeom prst="rect">
            <a:avLst/>
          </a:prstGeom>
        </p:spPr>
      </p:pic>
    </p:spTree>
    <p:extLst>
      <p:ext uri="{BB962C8B-B14F-4D97-AF65-F5344CB8AC3E}">
        <p14:creationId xmlns:p14="http://schemas.microsoft.com/office/powerpoint/2010/main" val="541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2828176"/>
            <a:ext cx="9601200" cy="1948540"/>
          </a:xfrm>
        </p:spPr>
        <p:txBody>
          <a:bodyPr rtlCol="0">
            <a:normAutofit/>
          </a:bodyPr>
          <a:lstStyle/>
          <a:p>
            <a:pPr algn="ctr" rtl="0"/>
            <a:r>
              <a:rPr lang="fr-FR" sz="7200" dirty="0"/>
              <a:t>Conclusion</a:t>
            </a:r>
          </a:p>
        </p:txBody>
      </p:sp>
      <p:sp>
        <p:nvSpPr>
          <p:cNvPr id="3" name="Espace réservé du texte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lle « Diamant » 16 x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225</TotalTime>
  <Words>281</Words>
  <Application>Microsoft Office PowerPoint</Application>
  <PresentationFormat>Grand écran</PresentationFormat>
  <Paragraphs>41</Paragraphs>
  <Slides>8</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Arial</vt:lpstr>
      <vt:lpstr>Grille « Diamant » 16 x 9</vt:lpstr>
      <vt:lpstr>Présentation PowerPoint</vt:lpstr>
      <vt:lpstr>Plan</vt:lpstr>
      <vt:lpstr>Introduction</vt:lpstr>
      <vt:lpstr>Weighted Differential Evolution Algorithm</vt:lpstr>
      <vt:lpstr>Répartition des tâches</vt:lpstr>
      <vt:lpstr>Outils utilisées</vt:lpstr>
      <vt:lpstr>Déroulement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Differential Evolution Algorithm</dc:title>
  <dc:creator>Insaf salma Benamara</dc:creator>
  <cp:lastModifiedBy>Insaf salma Benamara</cp:lastModifiedBy>
  <cp:revision>25</cp:revision>
  <dcterms:created xsi:type="dcterms:W3CDTF">2019-12-03T14:10:36Z</dcterms:created>
  <dcterms:modified xsi:type="dcterms:W3CDTF">2019-12-12T21:23:37Z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