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3AD51-156B-4DD2-A41D-BB944A0C5C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844698-7E34-48F8-888E-0420886F0036}">
      <dgm:prSet custT="1"/>
      <dgm:spPr/>
      <dgm:t>
        <a:bodyPr/>
        <a:lstStyle/>
        <a:p>
          <a:r>
            <a:rPr lang="en-US" sz="1600" b="0" baseline="0" dirty="0">
              <a:solidFill>
                <a:schemeClr val="tx1"/>
              </a:solidFill>
              <a:latin typeface="Times New Roman" panose="02020603050405020304" pitchFamily="18" charset="0"/>
              <a:cs typeface="Times New Roman" panose="02020603050405020304" pitchFamily="18" charset="0"/>
            </a:rPr>
            <a:t>The need for the Crop Recommendation System using Random Forest Classifier arises from the challenges faced by farmers in making informed decisions about crop selection.</a:t>
          </a:r>
          <a:endParaRPr lang="en-US" sz="1600" dirty="0">
            <a:solidFill>
              <a:schemeClr val="tx1"/>
            </a:solidFill>
            <a:latin typeface="Times New Roman" panose="02020603050405020304" pitchFamily="18" charset="0"/>
            <a:cs typeface="Times New Roman" panose="02020603050405020304" pitchFamily="18" charset="0"/>
          </a:endParaRPr>
        </a:p>
      </dgm:t>
    </dgm:pt>
    <dgm:pt modelId="{C847380C-A48B-4F46-ADCD-5E71128E313F}" type="parTrans" cxnId="{7897FC33-3137-4821-90FD-0EC19A10A03E}">
      <dgm:prSet/>
      <dgm:spPr/>
      <dgm:t>
        <a:bodyPr/>
        <a:lstStyle/>
        <a:p>
          <a:endParaRPr lang="en-US"/>
        </a:p>
      </dgm:t>
    </dgm:pt>
    <dgm:pt modelId="{32918055-B8EB-4083-9CE1-663D5D4B7155}" type="sibTrans" cxnId="{7897FC33-3137-4821-90FD-0EC19A10A03E}">
      <dgm:prSet/>
      <dgm:spPr/>
      <dgm:t>
        <a:bodyPr/>
        <a:lstStyle/>
        <a:p>
          <a:endParaRPr lang="en-US"/>
        </a:p>
      </dgm:t>
    </dgm:pt>
    <dgm:pt modelId="{096FB7D1-A147-4BA7-9E41-045A4967C967}">
      <dgm:prSet custT="1"/>
      <dgm:spPr/>
      <dgm:t>
        <a:bodyPr/>
        <a:lstStyle/>
        <a:p>
          <a:r>
            <a:rPr lang="en-US" sz="1600" b="0" baseline="0" dirty="0">
              <a:solidFill>
                <a:schemeClr val="tx1"/>
              </a:solidFill>
              <a:latin typeface="Times New Roman" panose="02020603050405020304" pitchFamily="18" charset="0"/>
              <a:cs typeface="Times New Roman" panose="02020603050405020304" pitchFamily="18" charset="0"/>
            </a:rPr>
            <a:t>Traditional methods often lack accuracy and fail to consider various factors affecting crop productivity.</a:t>
          </a:r>
          <a:endParaRPr lang="en-US" sz="1600" dirty="0">
            <a:solidFill>
              <a:schemeClr val="tx1"/>
            </a:solidFill>
            <a:latin typeface="Times New Roman" panose="02020603050405020304" pitchFamily="18" charset="0"/>
            <a:cs typeface="Times New Roman" panose="02020603050405020304" pitchFamily="18" charset="0"/>
          </a:endParaRPr>
        </a:p>
      </dgm:t>
    </dgm:pt>
    <dgm:pt modelId="{D8AAC513-E79B-4E77-8A5E-C0562A51CABB}" type="parTrans" cxnId="{67F6A014-86DA-43D8-B8D5-AC0900DE07B2}">
      <dgm:prSet/>
      <dgm:spPr/>
      <dgm:t>
        <a:bodyPr/>
        <a:lstStyle/>
        <a:p>
          <a:endParaRPr lang="en-US"/>
        </a:p>
      </dgm:t>
    </dgm:pt>
    <dgm:pt modelId="{CBA86F2A-8701-40CA-8C4D-356AA5F73463}" type="sibTrans" cxnId="{67F6A014-86DA-43D8-B8D5-AC0900DE07B2}">
      <dgm:prSet/>
      <dgm:spPr/>
      <dgm:t>
        <a:bodyPr/>
        <a:lstStyle/>
        <a:p>
          <a:endParaRPr lang="en-US"/>
        </a:p>
      </dgm:t>
    </dgm:pt>
    <dgm:pt modelId="{356A1A6C-7804-4E8C-B360-FFA22EDF8C6B}">
      <dgm:prSet custT="1"/>
      <dgm:spPr/>
      <dgm:t>
        <a:bodyPr/>
        <a:lstStyle/>
        <a:p>
          <a:r>
            <a:rPr lang="en-US" sz="1600" b="0" baseline="0" dirty="0">
              <a:solidFill>
                <a:schemeClr val="tx1"/>
              </a:solidFill>
              <a:latin typeface="Times New Roman" panose="02020603050405020304" pitchFamily="18" charset="0"/>
              <a:cs typeface="Times New Roman" panose="02020603050405020304" pitchFamily="18" charset="0"/>
            </a:rPr>
            <a:t>By leveraging machine learning techniques, the system provides precise and data-driven recommendations based on factors such as soil composition, temperature, humidity, pH level, and rainfall</a:t>
          </a:r>
          <a:r>
            <a:rPr lang="en-US" sz="500" b="0" baseline="0" dirty="0">
              <a:latin typeface="Times New Roman" panose="02020603050405020304" pitchFamily="18" charset="0"/>
              <a:cs typeface="Times New Roman" panose="02020603050405020304" pitchFamily="18" charset="0"/>
            </a:rPr>
            <a:t>. </a:t>
          </a:r>
          <a:endParaRPr lang="en-US" sz="500" dirty="0">
            <a:latin typeface="Times New Roman" panose="02020603050405020304" pitchFamily="18" charset="0"/>
            <a:cs typeface="Times New Roman" panose="02020603050405020304" pitchFamily="18" charset="0"/>
          </a:endParaRPr>
        </a:p>
      </dgm:t>
    </dgm:pt>
    <dgm:pt modelId="{1C8679BF-45FB-4E97-AD7F-F743DD17024E}" type="parTrans" cxnId="{8BCC48AA-1734-4253-8A10-3A6F717AF2D8}">
      <dgm:prSet/>
      <dgm:spPr/>
      <dgm:t>
        <a:bodyPr/>
        <a:lstStyle/>
        <a:p>
          <a:endParaRPr lang="en-US"/>
        </a:p>
      </dgm:t>
    </dgm:pt>
    <dgm:pt modelId="{EA818A2D-5B2E-485A-93AF-1393698FC691}" type="sibTrans" cxnId="{8BCC48AA-1734-4253-8A10-3A6F717AF2D8}">
      <dgm:prSet/>
      <dgm:spPr/>
      <dgm:t>
        <a:bodyPr/>
        <a:lstStyle/>
        <a:p>
          <a:endParaRPr lang="en-US"/>
        </a:p>
      </dgm:t>
    </dgm:pt>
    <dgm:pt modelId="{0F6B4802-CD8B-4D5E-B1AE-FAF241613A0C}">
      <dgm:prSet custT="1"/>
      <dgm:spPr/>
      <dgm:t>
        <a:bodyPr/>
        <a:lstStyle/>
        <a:p>
          <a:r>
            <a:rPr lang="en-US" sz="1600" b="0" baseline="0" dirty="0">
              <a:solidFill>
                <a:schemeClr val="tx1"/>
              </a:solidFill>
              <a:latin typeface="Times New Roman" panose="02020603050405020304" pitchFamily="18" charset="0"/>
              <a:cs typeface="Times New Roman" panose="02020603050405020304" pitchFamily="18" charset="0"/>
            </a:rPr>
            <a:t>This helps farmers optimize resource allocation, improve crop yield, minimize environmental impact, and make informed decisions for sustainable agricultural practices</a:t>
          </a:r>
          <a:r>
            <a:rPr lang="en-US" sz="500" b="0" baseline="0" dirty="0"/>
            <a:t>. </a:t>
          </a:r>
          <a:endParaRPr lang="en-US" sz="500" dirty="0"/>
        </a:p>
      </dgm:t>
    </dgm:pt>
    <dgm:pt modelId="{EC19993E-8B36-4CF8-910E-FD9895108B9F}" type="parTrans" cxnId="{FE9BEEA8-7A43-4AAC-8737-ED7875745614}">
      <dgm:prSet/>
      <dgm:spPr/>
      <dgm:t>
        <a:bodyPr/>
        <a:lstStyle/>
        <a:p>
          <a:endParaRPr lang="en-US"/>
        </a:p>
      </dgm:t>
    </dgm:pt>
    <dgm:pt modelId="{904FBC94-873B-4B66-B9F5-EEFC886181C7}" type="sibTrans" cxnId="{FE9BEEA8-7A43-4AAC-8737-ED7875745614}">
      <dgm:prSet/>
      <dgm:spPr/>
      <dgm:t>
        <a:bodyPr/>
        <a:lstStyle/>
        <a:p>
          <a:endParaRPr lang="en-US"/>
        </a:p>
      </dgm:t>
    </dgm:pt>
    <dgm:pt modelId="{CA7AC6FE-D93C-4C36-9FB9-60B3974888B8}">
      <dgm:prSet custT="1"/>
      <dgm:spPr/>
      <dgm:t>
        <a:bodyPr/>
        <a:lstStyle/>
        <a:p>
          <a:r>
            <a:rPr lang="en-US" sz="1600" b="0" baseline="0" dirty="0">
              <a:solidFill>
                <a:schemeClr val="tx1">
                  <a:lumMod val="95000"/>
                  <a:lumOff val="5000"/>
                </a:schemeClr>
              </a:solidFill>
              <a:latin typeface="Times New Roman" panose="02020603050405020304" pitchFamily="18" charset="0"/>
              <a:cs typeface="Times New Roman" panose="02020603050405020304" pitchFamily="18" charset="0"/>
            </a:rPr>
            <a:t>The system serves as a valuable tool to enhance productivity, profitability, and sustainability in the agriculture sector</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91C305DF-950B-4F8D-901E-49326060F57A}" type="parTrans" cxnId="{DBA94A3A-DFE4-4B9A-92AB-957907E268EC}">
      <dgm:prSet/>
      <dgm:spPr/>
      <dgm:t>
        <a:bodyPr/>
        <a:lstStyle/>
        <a:p>
          <a:endParaRPr lang="en-US"/>
        </a:p>
      </dgm:t>
    </dgm:pt>
    <dgm:pt modelId="{C1F8E136-D82F-4F76-80A1-584F6963442B}" type="sibTrans" cxnId="{DBA94A3A-DFE4-4B9A-92AB-957907E268EC}">
      <dgm:prSet/>
      <dgm:spPr/>
      <dgm:t>
        <a:bodyPr/>
        <a:lstStyle/>
        <a:p>
          <a:endParaRPr lang="en-US"/>
        </a:p>
      </dgm:t>
    </dgm:pt>
    <dgm:pt modelId="{07D7D5D7-CC24-4209-82C3-3A4072C72C30}" type="pres">
      <dgm:prSet presAssocID="{30D3AD51-156B-4DD2-A41D-BB944A0C5CFA}" presName="linear" presStyleCnt="0">
        <dgm:presLayoutVars>
          <dgm:animLvl val="lvl"/>
          <dgm:resizeHandles val="exact"/>
        </dgm:presLayoutVars>
      </dgm:prSet>
      <dgm:spPr/>
    </dgm:pt>
    <dgm:pt modelId="{27273A1D-D24E-4F26-AA52-A970FC089FE3}" type="pres">
      <dgm:prSet presAssocID="{E7844698-7E34-48F8-888E-0420886F0036}" presName="parentText" presStyleLbl="node1" presStyleIdx="0" presStyleCnt="5">
        <dgm:presLayoutVars>
          <dgm:chMax val="0"/>
          <dgm:bulletEnabled val="1"/>
        </dgm:presLayoutVars>
      </dgm:prSet>
      <dgm:spPr/>
    </dgm:pt>
    <dgm:pt modelId="{78B75183-CE7D-463D-ADBD-43AFDCED7B58}" type="pres">
      <dgm:prSet presAssocID="{32918055-B8EB-4083-9CE1-663D5D4B7155}" presName="spacer" presStyleCnt="0"/>
      <dgm:spPr/>
    </dgm:pt>
    <dgm:pt modelId="{1747C928-DAF9-49E1-B392-64684948C80A}" type="pres">
      <dgm:prSet presAssocID="{096FB7D1-A147-4BA7-9E41-045A4967C967}" presName="parentText" presStyleLbl="node1" presStyleIdx="1" presStyleCnt="5">
        <dgm:presLayoutVars>
          <dgm:chMax val="0"/>
          <dgm:bulletEnabled val="1"/>
        </dgm:presLayoutVars>
      </dgm:prSet>
      <dgm:spPr/>
    </dgm:pt>
    <dgm:pt modelId="{43300A5C-6033-46FE-9982-0AE9FF67B81B}" type="pres">
      <dgm:prSet presAssocID="{CBA86F2A-8701-40CA-8C4D-356AA5F73463}" presName="spacer" presStyleCnt="0"/>
      <dgm:spPr/>
    </dgm:pt>
    <dgm:pt modelId="{204EC70F-9065-4E9A-AE4E-D4A6BD0D5708}" type="pres">
      <dgm:prSet presAssocID="{356A1A6C-7804-4E8C-B360-FFA22EDF8C6B}" presName="parentText" presStyleLbl="node1" presStyleIdx="2" presStyleCnt="5">
        <dgm:presLayoutVars>
          <dgm:chMax val="0"/>
          <dgm:bulletEnabled val="1"/>
        </dgm:presLayoutVars>
      </dgm:prSet>
      <dgm:spPr/>
    </dgm:pt>
    <dgm:pt modelId="{1B3592B4-8DA9-4EF5-8817-5C93971A397E}" type="pres">
      <dgm:prSet presAssocID="{EA818A2D-5B2E-485A-93AF-1393698FC691}" presName="spacer" presStyleCnt="0"/>
      <dgm:spPr/>
    </dgm:pt>
    <dgm:pt modelId="{F25F6295-ECEF-463C-B34F-7A914304A0BF}" type="pres">
      <dgm:prSet presAssocID="{0F6B4802-CD8B-4D5E-B1AE-FAF241613A0C}" presName="parentText" presStyleLbl="node1" presStyleIdx="3" presStyleCnt="5">
        <dgm:presLayoutVars>
          <dgm:chMax val="0"/>
          <dgm:bulletEnabled val="1"/>
        </dgm:presLayoutVars>
      </dgm:prSet>
      <dgm:spPr/>
    </dgm:pt>
    <dgm:pt modelId="{D61EBDBD-BD4B-4E7D-9375-183D496C8276}" type="pres">
      <dgm:prSet presAssocID="{904FBC94-873B-4B66-B9F5-EEFC886181C7}" presName="spacer" presStyleCnt="0"/>
      <dgm:spPr/>
    </dgm:pt>
    <dgm:pt modelId="{61BCF1A5-0918-48B8-AEF9-72E693BB9B5B}" type="pres">
      <dgm:prSet presAssocID="{CA7AC6FE-D93C-4C36-9FB9-60B3974888B8}" presName="parentText" presStyleLbl="node1" presStyleIdx="4" presStyleCnt="5">
        <dgm:presLayoutVars>
          <dgm:chMax val="0"/>
          <dgm:bulletEnabled val="1"/>
        </dgm:presLayoutVars>
      </dgm:prSet>
      <dgm:spPr/>
    </dgm:pt>
  </dgm:ptLst>
  <dgm:cxnLst>
    <dgm:cxn modelId="{67F6A014-86DA-43D8-B8D5-AC0900DE07B2}" srcId="{30D3AD51-156B-4DD2-A41D-BB944A0C5CFA}" destId="{096FB7D1-A147-4BA7-9E41-045A4967C967}" srcOrd="1" destOrd="0" parTransId="{D8AAC513-E79B-4E77-8A5E-C0562A51CABB}" sibTransId="{CBA86F2A-8701-40CA-8C4D-356AA5F73463}"/>
    <dgm:cxn modelId="{7897FC33-3137-4821-90FD-0EC19A10A03E}" srcId="{30D3AD51-156B-4DD2-A41D-BB944A0C5CFA}" destId="{E7844698-7E34-48F8-888E-0420886F0036}" srcOrd="0" destOrd="0" parTransId="{C847380C-A48B-4F46-ADCD-5E71128E313F}" sibTransId="{32918055-B8EB-4083-9CE1-663D5D4B7155}"/>
    <dgm:cxn modelId="{DBA94A3A-DFE4-4B9A-92AB-957907E268EC}" srcId="{30D3AD51-156B-4DD2-A41D-BB944A0C5CFA}" destId="{CA7AC6FE-D93C-4C36-9FB9-60B3974888B8}" srcOrd="4" destOrd="0" parTransId="{91C305DF-950B-4F8D-901E-49326060F57A}" sibTransId="{C1F8E136-D82F-4F76-80A1-584F6963442B}"/>
    <dgm:cxn modelId="{DAC9224E-CA69-48B6-9BC0-02E4F6A74AC8}" type="presOf" srcId="{356A1A6C-7804-4E8C-B360-FFA22EDF8C6B}" destId="{204EC70F-9065-4E9A-AE4E-D4A6BD0D5708}" srcOrd="0" destOrd="0" presId="urn:microsoft.com/office/officeart/2005/8/layout/vList2"/>
    <dgm:cxn modelId="{7AACC093-12AA-4C14-B85F-0F00D271CEAA}" type="presOf" srcId="{E7844698-7E34-48F8-888E-0420886F0036}" destId="{27273A1D-D24E-4F26-AA52-A970FC089FE3}" srcOrd="0" destOrd="0" presId="urn:microsoft.com/office/officeart/2005/8/layout/vList2"/>
    <dgm:cxn modelId="{FE9BEEA8-7A43-4AAC-8737-ED7875745614}" srcId="{30D3AD51-156B-4DD2-A41D-BB944A0C5CFA}" destId="{0F6B4802-CD8B-4D5E-B1AE-FAF241613A0C}" srcOrd="3" destOrd="0" parTransId="{EC19993E-8B36-4CF8-910E-FD9895108B9F}" sibTransId="{904FBC94-873B-4B66-B9F5-EEFC886181C7}"/>
    <dgm:cxn modelId="{8BCC48AA-1734-4253-8A10-3A6F717AF2D8}" srcId="{30D3AD51-156B-4DD2-A41D-BB944A0C5CFA}" destId="{356A1A6C-7804-4E8C-B360-FFA22EDF8C6B}" srcOrd="2" destOrd="0" parTransId="{1C8679BF-45FB-4E97-AD7F-F743DD17024E}" sibTransId="{EA818A2D-5B2E-485A-93AF-1393698FC691}"/>
    <dgm:cxn modelId="{408EA3C3-DD6E-45B4-B7B1-66201412A49D}" type="presOf" srcId="{CA7AC6FE-D93C-4C36-9FB9-60B3974888B8}" destId="{61BCF1A5-0918-48B8-AEF9-72E693BB9B5B}" srcOrd="0" destOrd="0" presId="urn:microsoft.com/office/officeart/2005/8/layout/vList2"/>
    <dgm:cxn modelId="{4C089FD3-B884-446A-B32A-039670C11B05}" type="presOf" srcId="{0F6B4802-CD8B-4D5E-B1AE-FAF241613A0C}" destId="{F25F6295-ECEF-463C-B34F-7A914304A0BF}" srcOrd="0" destOrd="0" presId="urn:microsoft.com/office/officeart/2005/8/layout/vList2"/>
    <dgm:cxn modelId="{69B50BDF-2EF6-40DF-8EE1-C6D49C24900D}" type="presOf" srcId="{096FB7D1-A147-4BA7-9E41-045A4967C967}" destId="{1747C928-DAF9-49E1-B392-64684948C80A}" srcOrd="0" destOrd="0" presId="urn:microsoft.com/office/officeart/2005/8/layout/vList2"/>
    <dgm:cxn modelId="{AE4711ED-FFAD-410E-BB03-6DA18202117C}" type="presOf" srcId="{30D3AD51-156B-4DD2-A41D-BB944A0C5CFA}" destId="{07D7D5D7-CC24-4209-82C3-3A4072C72C30}" srcOrd="0" destOrd="0" presId="urn:microsoft.com/office/officeart/2005/8/layout/vList2"/>
    <dgm:cxn modelId="{5CF7DE2E-B7EF-43B3-B722-22477FAC2AEE}" type="presParOf" srcId="{07D7D5D7-CC24-4209-82C3-3A4072C72C30}" destId="{27273A1D-D24E-4F26-AA52-A970FC089FE3}" srcOrd="0" destOrd="0" presId="urn:microsoft.com/office/officeart/2005/8/layout/vList2"/>
    <dgm:cxn modelId="{C32754A6-640D-431D-B35D-2BF29603A2C7}" type="presParOf" srcId="{07D7D5D7-CC24-4209-82C3-3A4072C72C30}" destId="{78B75183-CE7D-463D-ADBD-43AFDCED7B58}" srcOrd="1" destOrd="0" presId="urn:microsoft.com/office/officeart/2005/8/layout/vList2"/>
    <dgm:cxn modelId="{E5F83459-A3AE-42A0-8636-A1FE62C12E13}" type="presParOf" srcId="{07D7D5D7-CC24-4209-82C3-3A4072C72C30}" destId="{1747C928-DAF9-49E1-B392-64684948C80A}" srcOrd="2" destOrd="0" presId="urn:microsoft.com/office/officeart/2005/8/layout/vList2"/>
    <dgm:cxn modelId="{C0179F5D-52CD-4E76-AA51-AA39107B2CF4}" type="presParOf" srcId="{07D7D5D7-CC24-4209-82C3-3A4072C72C30}" destId="{43300A5C-6033-46FE-9982-0AE9FF67B81B}" srcOrd="3" destOrd="0" presId="urn:microsoft.com/office/officeart/2005/8/layout/vList2"/>
    <dgm:cxn modelId="{5D6DFCC6-7FA4-4931-B5A9-4E68F5DD3342}" type="presParOf" srcId="{07D7D5D7-CC24-4209-82C3-3A4072C72C30}" destId="{204EC70F-9065-4E9A-AE4E-D4A6BD0D5708}" srcOrd="4" destOrd="0" presId="urn:microsoft.com/office/officeart/2005/8/layout/vList2"/>
    <dgm:cxn modelId="{15D13E8E-BBE4-4076-884E-EA1EE3141A55}" type="presParOf" srcId="{07D7D5D7-CC24-4209-82C3-3A4072C72C30}" destId="{1B3592B4-8DA9-4EF5-8817-5C93971A397E}" srcOrd="5" destOrd="0" presId="urn:microsoft.com/office/officeart/2005/8/layout/vList2"/>
    <dgm:cxn modelId="{6AFAF2B2-ADC8-45FB-ACBF-AED97D7CC6BC}" type="presParOf" srcId="{07D7D5D7-CC24-4209-82C3-3A4072C72C30}" destId="{F25F6295-ECEF-463C-B34F-7A914304A0BF}" srcOrd="6" destOrd="0" presId="urn:microsoft.com/office/officeart/2005/8/layout/vList2"/>
    <dgm:cxn modelId="{E19DD25A-FD6D-4186-ACE9-B06306460605}" type="presParOf" srcId="{07D7D5D7-CC24-4209-82C3-3A4072C72C30}" destId="{D61EBDBD-BD4B-4E7D-9375-183D496C8276}" srcOrd="7" destOrd="0" presId="urn:microsoft.com/office/officeart/2005/8/layout/vList2"/>
    <dgm:cxn modelId="{B39BE2A7-CFCB-4127-AEEE-CF8DB4113066}" type="presParOf" srcId="{07D7D5D7-CC24-4209-82C3-3A4072C72C30}" destId="{61BCF1A5-0918-48B8-AEF9-72E693BB9B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73A1D-D24E-4F26-AA52-A970FC089FE3}">
      <dsp:nvSpPr>
        <dsp:cNvPr id="0" name=""/>
        <dsp:cNvSpPr/>
      </dsp:nvSpPr>
      <dsp:spPr>
        <a:xfrm>
          <a:off x="0" y="1483"/>
          <a:ext cx="5031485" cy="10175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solidFill>
                <a:schemeClr val="tx1"/>
              </a:solidFill>
              <a:latin typeface="Times New Roman" panose="02020603050405020304" pitchFamily="18" charset="0"/>
              <a:cs typeface="Times New Roman" panose="02020603050405020304" pitchFamily="18" charset="0"/>
            </a:rPr>
            <a:t>The need for the Crop Recommendation System using Random Forest Classifier arises from the challenges faced by farmers in making informed decisions about crop selection.</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49672" y="51155"/>
        <a:ext cx="4932141" cy="918190"/>
      </dsp:txXfrm>
    </dsp:sp>
    <dsp:sp modelId="{1747C928-DAF9-49E1-B392-64684948C80A}">
      <dsp:nvSpPr>
        <dsp:cNvPr id="0" name=""/>
        <dsp:cNvSpPr/>
      </dsp:nvSpPr>
      <dsp:spPr>
        <a:xfrm>
          <a:off x="0" y="1032629"/>
          <a:ext cx="5031485" cy="1017534"/>
        </a:xfrm>
        <a:prstGeom prst="roundRect">
          <a:avLst/>
        </a:prstGeom>
        <a:solidFill>
          <a:schemeClr val="accent2">
            <a:hueOff val="-199221"/>
            <a:satOff val="3193"/>
            <a:lumOff val="28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solidFill>
                <a:schemeClr val="tx1"/>
              </a:solidFill>
              <a:latin typeface="Times New Roman" panose="02020603050405020304" pitchFamily="18" charset="0"/>
              <a:cs typeface="Times New Roman" panose="02020603050405020304" pitchFamily="18" charset="0"/>
            </a:rPr>
            <a:t>Traditional methods often lack accuracy and fail to consider various factors affecting crop productivity.</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49672" y="1082301"/>
        <a:ext cx="4932141" cy="918190"/>
      </dsp:txXfrm>
    </dsp:sp>
    <dsp:sp modelId="{204EC70F-9065-4E9A-AE4E-D4A6BD0D5708}">
      <dsp:nvSpPr>
        <dsp:cNvPr id="0" name=""/>
        <dsp:cNvSpPr/>
      </dsp:nvSpPr>
      <dsp:spPr>
        <a:xfrm>
          <a:off x="0" y="2063776"/>
          <a:ext cx="5031485" cy="1017534"/>
        </a:xfrm>
        <a:prstGeom prst="roundRect">
          <a:avLst/>
        </a:prstGeom>
        <a:solidFill>
          <a:schemeClr val="accent2">
            <a:hueOff val="-398442"/>
            <a:satOff val="6385"/>
            <a:lumOff val="5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solidFill>
                <a:schemeClr val="tx1"/>
              </a:solidFill>
              <a:latin typeface="Times New Roman" panose="02020603050405020304" pitchFamily="18" charset="0"/>
              <a:cs typeface="Times New Roman" panose="02020603050405020304" pitchFamily="18" charset="0"/>
            </a:rPr>
            <a:t>By leveraging machine learning techniques, the system provides precise and data-driven recommendations based on factors such as soil composition, temperature, humidity, pH level, and rainfall</a:t>
          </a:r>
          <a:r>
            <a:rPr lang="en-US" sz="500" b="0" kern="1200" baseline="0" dirty="0">
              <a:latin typeface="Times New Roman" panose="02020603050405020304" pitchFamily="18" charset="0"/>
              <a:cs typeface="Times New Roman" panose="02020603050405020304" pitchFamily="18" charset="0"/>
            </a:rPr>
            <a:t>. </a:t>
          </a:r>
          <a:endParaRPr lang="en-US" sz="500" kern="1200" dirty="0">
            <a:latin typeface="Times New Roman" panose="02020603050405020304" pitchFamily="18" charset="0"/>
            <a:cs typeface="Times New Roman" panose="02020603050405020304" pitchFamily="18" charset="0"/>
          </a:endParaRPr>
        </a:p>
      </dsp:txBody>
      <dsp:txXfrm>
        <a:off x="49672" y="2113448"/>
        <a:ext cx="4932141" cy="918190"/>
      </dsp:txXfrm>
    </dsp:sp>
    <dsp:sp modelId="{F25F6295-ECEF-463C-B34F-7A914304A0BF}">
      <dsp:nvSpPr>
        <dsp:cNvPr id="0" name=""/>
        <dsp:cNvSpPr/>
      </dsp:nvSpPr>
      <dsp:spPr>
        <a:xfrm>
          <a:off x="0" y="3094923"/>
          <a:ext cx="5031485" cy="1017534"/>
        </a:xfrm>
        <a:prstGeom prst="roundRect">
          <a:avLst/>
        </a:prstGeom>
        <a:solidFill>
          <a:schemeClr val="accent2">
            <a:hueOff val="-597662"/>
            <a:satOff val="9578"/>
            <a:lumOff val="86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solidFill>
                <a:schemeClr val="tx1"/>
              </a:solidFill>
              <a:latin typeface="Times New Roman" panose="02020603050405020304" pitchFamily="18" charset="0"/>
              <a:cs typeface="Times New Roman" panose="02020603050405020304" pitchFamily="18" charset="0"/>
            </a:rPr>
            <a:t>This helps farmers optimize resource allocation, improve crop yield, minimize environmental impact, and make informed decisions for sustainable agricultural practices</a:t>
          </a:r>
          <a:r>
            <a:rPr lang="en-US" sz="500" b="0" kern="1200" baseline="0" dirty="0"/>
            <a:t>. </a:t>
          </a:r>
          <a:endParaRPr lang="en-US" sz="500" kern="1200" dirty="0"/>
        </a:p>
      </dsp:txBody>
      <dsp:txXfrm>
        <a:off x="49672" y="3144595"/>
        <a:ext cx="4932141" cy="918190"/>
      </dsp:txXfrm>
    </dsp:sp>
    <dsp:sp modelId="{61BCF1A5-0918-48B8-AEF9-72E693BB9B5B}">
      <dsp:nvSpPr>
        <dsp:cNvPr id="0" name=""/>
        <dsp:cNvSpPr/>
      </dsp:nvSpPr>
      <dsp:spPr>
        <a:xfrm>
          <a:off x="0" y="4126070"/>
          <a:ext cx="5031485" cy="1017534"/>
        </a:xfrm>
        <a:prstGeom prst="roundRect">
          <a:avLst/>
        </a:prstGeom>
        <a:solidFill>
          <a:schemeClr val="accent2">
            <a:hueOff val="-796883"/>
            <a:satOff val="12770"/>
            <a:lumOff val="1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solidFill>
                <a:schemeClr val="tx1">
                  <a:lumMod val="95000"/>
                  <a:lumOff val="5000"/>
                </a:schemeClr>
              </a:solidFill>
              <a:latin typeface="Times New Roman" panose="02020603050405020304" pitchFamily="18" charset="0"/>
              <a:cs typeface="Times New Roman" panose="02020603050405020304" pitchFamily="18" charset="0"/>
            </a:rPr>
            <a:t>The system serves as a valuable tool to enhance productivity, profitability, and sustainability in the agriculture sector</a:t>
          </a:r>
          <a:endParaRPr lang="en-US" sz="1600" kern="1200"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49672" y="4175742"/>
        <a:ext cx="4932141" cy="9181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4/29/2024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251251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4/29/2024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83191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4/29/2024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8750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4/29/2024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736419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4/29/2024</a:t>
            </a:fld>
            <a:endParaRPr lang="en-US" dirty="0"/>
          </a:p>
        </p:txBody>
      </p:sp>
    </p:spTree>
    <p:extLst>
      <p:ext uri="{BB962C8B-B14F-4D97-AF65-F5344CB8AC3E}">
        <p14:creationId xmlns:p14="http://schemas.microsoft.com/office/powerpoint/2010/main" val="28560292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4/29/2024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3048755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4/29/2024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1256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4/29/2024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393273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4/29/2024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689574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4/29/2024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036664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4/29/2024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706375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4/29/2024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6303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ransition spd="slow">
    <p:push dir="u"/>
  </p:transition>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7FA5406-EE15-DA63-B23E-A18207705B03}"/>
              </a:ext>
            </a:extLst>
          </p:cNvPr>
          <p:cNvSpPr>
            <a:spLocks noGrp="1"/>
          </p:cNvSpPr>
          <p:nvPr>
            <p:ph type="ctrTitle"/>
          </p:nvPr>
        </p:nvSpPr>
        <p:spPr>
          <a:xfrm>
            <a:off x="6068257" y="742950"/>
            <a:ext cx="5443023" cy="3009900"/>
          </a:xfrm>
        </p:spPr>
        <p:txBody>
          <a:bodyPr anchor="b">
            <a:normAutofit fontScale="90000"/>
          </a:bodyPr>
          <a:lstStyle/>
          <a:p>
            <a:r>
              <a:rPr lang="en-US" sz="3800" dirty="0">
                <a:latin typeface="Times New Roman" panose="02020603050405020304" pitchFamily="18" charset="0"/>
                <a:cs typeface="Times New Roman" panose="02020603050405020304" pitchFamily="18" charset="0"/>
              </a:rPr>
              <a:t>CROP RECOMMENDATION SYSTEM-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AGRI ADVISOR</a:t>
            </a:r>
            <a:br>
              <a:rPr lang="en-US"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CBA58C-44E6-CEFB-FE4D-4640A2308E32}"/>
              </a:ext>
            </a:extLst>
          </p:cNvPr>
          <p:cNvSpPr>
            <a:spLocks noGrp="1"/>
          </p:cNvSpPr>
          <p:nvPr>
            <p:ph type="subTitle" idx="1"/>
          </p:nvPr>
        </p:nvSpPr>
        <p:spPr>
          <a:xfrm>
            <a:off x="5667375" y="3943350"/>
            <a:ext cx="6046787" cy="2568575"/>
          </a:xfrm>
        </p:spPr>
        <p:txBody>
          <a:bodyPr anchor="t">
            <a:noAutofit/>
          </a:bodyPr>
          <a:lstStyle/>
          <a:p>
            <a:pPr>
              <a:lnSpc>
                <a:spcPct val="120000"/>
              </a:lnSpc>
            </a:pPr>
            <a:r>
              <a:rPr lang="en-US" sz="1800" dirty="0">
                <a:latin typeface="Times New Roman" panose="02020603050405020304" pitchFamily="18" charset="0"/>
                <a:cs typeface="Times New Roman" panose="02020603050405020304" pitchFamily="18" charset="0"/>
              </a:rPr>
              <a:t>		Presented By</a:t>
            </a:r>
            <a:br>
              <a:rPr lang="en-US" sz="18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SAHAANA SG</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SWETHA M</a:t>
            </a:r>
          </a:p>
          <a:p>
            <a:pPr>
              <a:lnSpc>
                <a:spcPct val="120000"/>
              </a:lnSpc>
            </a:pPr>
            <a:r>
              <a:rPr lang="en-US" b="1" dirty="0">
                <a:latin typeface="Times New Roman" panose="02020603050405020304" pitchFamily="18" charset="0"/>
                <a:cs typeface="Times New Roman" panose="02020603050405020304" pitchFamily="18" charset="0"/>
              </a:rPr>
              <a:t>(TWIN TECH)</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II AIDS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S.A. Engineering College</a:t>
            </a:r>
          </a:p>
          <a:p>
            <a:pPr>
              <a:lnSpc>
                <a:spcPct val="120000"/>
              </a:lnSpc>
            </a:pPr>
            <a:endParaRPr lang="en-US" b="1"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Green building in a cornfield">
            <a:extLst>
              <a:ext uri="{FF2B5EF4-FFF2-40B4-BE49-F238E27FC236}">
                <a16:creationId xmlns:a16="http://schemas.microsoft.com/office/drawing/2014/main" id="{4C551331-000A-B050-A020-036259CA87AC}"/>
              </a:ext>
            </a:extLst>
          </p:cNvPr>
          <p:cNvPicPr>
            <a:picLocks noChangeAspect="1"/>
          </p:cNvPicPr>
          <p:nvPr/>
        </p:nvPicPr>
        <p:blipFill rotWithShape="1">
          <a:blip r:embed="rId2"/>
          <a:srcRect l="19355" r="3165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33" name="Freeform: Shape 3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2605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2" name="Group 21">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23" name="Freeform: Shape 22">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9E49E8A-5157-BF08-E325-110C5BC5A932}"/>
              </a:ext>
            </a:extLst>
          </p:cNvPr>
          <p:cNvSpPr>
            <a:spLocks noGrp="1"/>
          </p:cNvSpPr>
          <p:nvPr>
            <p:ph type="title"/>
          </p:nvPr>
        </p:nvSpPr>
        <p:spPr>
          <a:xfrm>
            <a:off x="1412543" y="1833229"/>
            <a:ext cx="3577022" cy="2934031"/>
          </a:xfrm>
        </p:spPr>
        <p:txBody>
          <a:bodyPr anchor="ctr">
            <a:normAutofit/>
          </a:bodyPr>
          <a:lstStyle/>
          <a:p>
            <a:r>
              <a:rPr lang="en-US" dirty="0"/>
              <a:t>What is random forest classifier?</a:t>
            </a:r>
            <a:endParaRPr lang="en-IN" dirty="0"/>
          </a:p>
        </p:txBody>
      </p:sp>
      <p:sp>
        <p:nvSpPr>
          <p:cNvPr id="3" name="Content Placeholder 2">
            <a:extLst>
              <a:ext uri="{FF2B5EF4-FFF2-40B4-BE49-F238E27FC236}">
                <a16:creationId xmlns:a16="http://schemas.microsoft.com/office/drawing/2014/main" id="{BFCE9842-7367-8CFD-8E4A-BECFB5AFD86C}"/>
              </a:ext>
            </a:extLst>
          </p:cNvPr>
          <p:cNvSpPr>
            <a:spLocks noGrp="1"/>
          </p:cNvSpPr>
          <p:nvPr>
            <p:ph idx="1"/>
          </p:nvPr>
        </p:nvSpPr>
        <p:spPr>
          <a:xfrm>
            <a:off x="5724345" y="462116"/>
            <a:ext cx="5907215" cy="5869858"/>
          </a:xfrm>
        </p:spPr>
        <p:txBody>
          <a:bodyPr anchor="ctr">
            <a:normAutofit lnSpcReduction="10000"/>
          </a:bodyPr>
          <a:lstStyle/>
          <a:p>
            <a:pPr>
              <a:lnSpc>
                <a:spcPct val="130000"/>
              </a:lnSpc>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 random forest classifier is a powerful machine learning algorithm that uses a bunch of decision trees to make predictions.  Imagine a forest where each tree makes a decision based on certain features, and by combining the votes of all the trees, you get a much more robust prediction than any single tree could make on its own.</a:t>
            </a: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1560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4" name="Freeform: Shape 63">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67">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3" name="Freeform: Shape 62">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5" name="Freeform: Shape 64">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Freeform: Shape 66">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82CB4F9-730D-1757-DB66-49E97E07CEAD}"/>
              </a:ext>
            </a:extLst>
          </p:cNvPr>
          <p:cNvSpPr>
            <a:spLocks noGrp="1"/>
          </p:cNvSpPr>
          <p:nvPr>
            <p:ph type="title"/>
          </p:nvPr>
        </p:nvSpPr>
        <p:spPr>
          <a:xfrm>
            <a:off x="830218" y="1833229"/>
            <a:ext cx="3161338" cy="2934031"/>
          </a:xfrm>
        </p:spPr>
        <p:txBody>
          <a:bodyPr anchor="ctr">
            <a:normAutofit/>
          </a:bodyPr>
          <a:lstStyle/>
          <a:p>
            <a:pPr>
              <a:lnSpc>
                <a:spcPct val="120000"/>
              </a:lnSpc>
            </a:pPr>
            <a:r>
              <a:rPr lang="en-US" sz="3000"/>
              <a:t>Why we are using random forest classifier</a:t>
            </a:r>
            <a:endParaRPr lang="en-IN" sz="3000"/>
          </a:p>
        </p:txBody>
      </p:sp>
      <p:sp>
        <p:nvSpPr>
          <p:cNvPr id="6" name="Content Placeholder 5">
            <a:extLst>
              <a:ext uri="{FF2B5EF4-FFF2-40B4-BE49-F238E27FC236}">
                <a16:creationId xmlns:a16="http://schemas.microsoft.com/office/drawing/2014/main" id="{F461C22C-45ED-6A74-7EC8-80530775E087}"/>
              </a:ext>
            </a:extLst>
          </p:cNvPr>
          <p:cNvSpPr>
            <a:spLocks noGrp="1"/>
          </p:cNvSpPr>
          <p:nvPr>
            <p:ph idx="1"/>
          </p:nvPr>
        </p:nvSpPr>
        <p:spPr>
          <a:xfrm>
            <a:off x="5029843" y="167148"/>
            <a:ext cx="6945847" cy="6440129"/>
          </a:xfrm>
        </p:spPr>
        <p:txBody>
          <a:bodyPr anchor="ctr">
            <a:normAutofit/>
          </a:bodyPr>
          <a:lstStyle/>
          <a:p>
            <a:pPr>
              <a:lnSpc>
                <a:spcPct val="13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Random Forest classifier is commonly used in crop recommendation systems due to its effectiveness in handling high-dimensional data, handling both numerical and categorical variables, and robustness against overfitting. In the context of crop recommendation, it can analyze various factors such as soil type, climate, topography, and historical crop yields to suggest the most suitable crops for a particular area. Additionally, Random Forests provide feature importance scores, which can help users understand the factors influencing the recommendations</a:t>
            </a:r>
            <a:r>
              <a:rPr lang="en-US" sz="1400" dirty="0"/>
              <a:t>.</a:t>
            </a:r>
            <a:endParaRPr lang="en-IN" sz="1400" dirty="0"/>
          </a:p>
        </p:txBody>
      </p:sp>
    </p:spTree>
    <p:extLst>
      <p:ext uri="{BB962C8B-B14F-4D97-AF65-F5344CB8AC3E}">
        <p14:creationId xmlns:p14="http://schemas.microsoft.com/office/powerpoint/2010/main" val="26647002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4EB4D12-6AEF-D1F9-E35E-62E456BB750A}"/>
              </a:ext>
            </a:extLst>
          </p:cNvPr>
          <p:cNvSpPr>
            <a:spLocks noGrp="1"/>
          </p:cNvSpPr>
          <p:nvPr>
            <p:ph type="title"/>
          </p:nvPr>
        </p:nvSpPr>
        <p:spPr>
          <a:xfrm>
            <a:off x="-1" y="1"/>
            <a:ext cx="6264323" cy="893762"/>
          </a:xfrm>
        </p:spPr>
        <p:txBody>
          <a:bodyPr anchor="b">
            <a:normAutofit/>
          </a:bodyPr>
          <a:lstStyle/>
          <a:p>
            <a:r>
              <a:rPr lang="en-US" dirty="0"/>
              <a:t>ADVANTAGES:</a:t>
            </a:r>
            <a:endParaRPr lang="en-IN" dirty="0"/>
          </a:p>
        </p:txBody>
      </p:sp>
      <p:sp>
        <p:nvSpPr>
          <p:cNvPr id="3" name="Content Placeholder 2">
            <a:extLst>
              <a:ext uri="{FF2B5EF4-FFF2-40B4-BE49-F238E27FC236}">
                <a16:creationId xmlns:a16="http://schemas.microsoft.com/office/drawing/2014/main" id="{1DFFC1D0-5D0C-2BE7-DDA0-647EFFB34B82}"/>
              </a:ext>
            </a:extLst>
          </p:cNvPr>
          <p:cNvSpPr>
            <a:spLocks noGrp="1"/>
          </p:cNvSpPr>
          <p:nvPr>
            <p:ph idx="1"/>
          </p:nvPr>
        </p:nvSpPr>
        <p:spPr>
          <a:xfrm>
            <a:off x="206476" y="893764"/>
            <a:ext cx="6705601" cy="5762676"/>
          </a:xfrm>
        </p:spPr>
        <p:txBody>
          <a:bodyPr>
            <a:normAutofit fontScale="70000" lnSpcReduction="20000"/>
          </a:bodyPr>
          <a:lstStyle/>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Increased yields</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By considering factors like soil composition, weather patterns, and historical data, these systems can recommend crops that are best suited to a particular field. This can lead to higher crop yields and a better return on investment for farmers.</a:t>
            </a:r>
          </a:p>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Improved resource management</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Crop recommendation systems can also help farmers optimize their use of resources like water, fertilizer, and pesticides. This can not only save farmers money but also reduce the environmental impact of agriculture.</a:t>
            </a:r>
          </a:p>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Reduced risk</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By helping farmers choose crops that are less likely to be affected by pests or diseases, crop recommendation systems can help to reduce risk.</a:t>
            </a:r>
          </a:p>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Promotes sustainable practices</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These systems can suggest crop rotations that help improve soil health and reduce reliance on chemical inputs.</a:t>
            </a:r>
          </a:p>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Better decision-making</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Crop recommendation systems provide farmers with data-driven insights that can help them make more informed decisions about their crops.</a:t>
            </a:r>
          </a:p>
          <a:p>
            <a:pPr marL="342900" indent="-342900">
              <a:lnSpc>
                <a:spcPct val="130000"/>
              </a:lnSpc>
              <a:buFont typeface="+mj-lt"/>
              <a:buAutoNum type="arabicPeriod"/>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Increased profitability</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By considering factors like market prices, crop recommendation systems can help farmers select crops that are likely to be the most profitable</a:t>
            </a:r>
            <a:r>
              <a:rPr lang="en-US" sz="1200" dirty="0"/>
              <a:t>.</a:t>
            </a:r>
            <a:endParaRPr lang="en-IN" sz="12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Plants in a field">
            <a:extLst>
              <a:ext uri="{FF2B5EF4-FFF2-40B4-BE49-F238E27FC236}">
                <a16:creationId xmlns:a16="http://schemas.microsoft.com/office/drawing/2014/main" id="{54FB0BD9-F982-8954-2D6F-7C471E507D0B}"/>
              </a:ext>
            </a:extLst>
          </p:cNvPr>
          <p:cNvPicPr>
            <a:picLocks noChangeAspect="1"/>
          </p:cNvPicPr>
          <p:nvPr/>
        </p:nvPicPr>
        <p:blipFill rotWithShape="1">
          <a:blip r:embed="rId2"/>
          <a:srcRect l="22634" r="28816"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0036035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23" name="Freeform: Shape 2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AE81D9E2-6CF5-DA68-9AAE-25EDE48EA95D}"/>
              </a:ext>
            </a:extLst>
          </p:cNvPr>
          <p:cNvSpPr>
            <a:spLocks noGrp="1"/>
          </p:cNvSpPr>
          <p:nvPr>
            <p:ph type="title"/>
          </p:nvPr>
        </p:nvSpPr>
        <p:spPr>
          <a:xfrm>
            <a:off x="1920875" y="442913"/>
            <a:ext cx="6857365" cy="1344612"/>
          </a:xfrm>
        </p:spPr>
        <p:txBody>
          <a:bodyPr anchor="b">
            <a:normAutofit/>
          </a:bodyPr>
          <a:lstStyle/>
          <a:p>
            <a:r>
              <a:rPr lang="en-US"/>
              <a:t>DISADVANTAGES:</a:t>
            </a:r>
            <a:endParaRPr lang="en-IN" dirty="0"/>
          </a:p>
        </p:txBody>
      </p:sp>
      <p:sp>
        <p:nvSpPr>
          <p:cNvPr id="25" name="Content Placeholder 2">
            <a:extLst>
              <a:ext uri="{FF2B5EF4-FFF2-40B4-BE49-F238E27FC236}">
                <a16:creationId xmlns:a16="http://schemas.microsoft.com/office/drawing/2014/main" id="{2B840A87-DFA2-B2F4-E5DE-81F9E216569F}"/>
              </a:ext>
            </a:extLst>
          </p:cNvPr>
          <p:cNvSpPr>
            <a:spLocks noGrp="1"/>
          </p:cNvSpPr>
          <p:nvPr>
            <p:ph idx="1"/>
          </p:nvPr>
        </p:nvSpPr>
        <p:spPr>
          <a:xfrm>
            <a:off x="648929" y="1976284"/>
            <a:ext cx="8129311" cy="3987954"/>
          </a:xfrm>
        </p:spPr>
        <p:txBody>
          <a:bodyPr>
            <a:normAutofit fontScale="85000" lnSpcReduction="10000"/>
          </a:bodyPr>
          <a:lstStyle/>
          <a:p>
            <a:pPr marL="285750" indent="-285750">
              <a:lnSpc>
                <a:spcPct val="130000"/>
              </a:lnSpc>
              <a:buFont typeface="Wingdings" panose="05000000000000000000" pitchFamily="2" charset="2"/>
              <a:buChar char="v"/>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Data dependence</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 Relies on accurate data like soil quality, weather, and historical yields. Poor data leads to bad recommendations.</a:t>
            </a:r>
          </a:p>
          <a:p>
            <a:pPr marL="285750" indent="-285750">
              <a:lnSpc>
                <a:spcPct val="130000"/>
              </a:lnSpc>
              <a:buFont typeface="Wingdings" panose="05000000000000000000" pitchFamily="2" charset="2"/>
              <a:buChar char="v"/>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Limited scope</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  Might not account for unexpected factors like sudden weather changes or pest outbreaks.</a:t>
            </a:r>
          </a:p>
          <a:p>
            <a:pPr marL="285750" indent="-285750">
              <a:lnSpc>
                <a:spcPct val="130000"/>
              </a:lnSpc>
              <a:buFont typeface="Wingdings" panose="05000000000000000000" pitchFamily="2" charset="2"/>
              <a:buChar char="v"/>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Farmer knowledge</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  Farmers still need knowledge to interpret recommendations and adapt them to their specific circumstances</a:t>
            </a:r>
            <a:r>
              <a:rPr lang="en-US" dirty="0"/>
              <a:t>.</a:t>
            </a:r>
            <a:endParaRPr lang="en-IN" dirty="0"/>
          </a:p>
        </p:txBody>
      </p:sp>
    </p:spTree>
    <p:extLst>
      <p:ext uri="{BB962C8B-B14F-4D97-AF65-F5344CB8AC3E}">
        <p14:creationId xmlns:p14="http://schemas.microsoft.com/office/powerpoint/2010/main" val="32625852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58BDBC7-8FEC-65BB-641B-84B8280E576A}"/>
              </a:ext>
            </a:extLst>
          </p:cNvPr>
          <p:cNvSpPr>
            <a:spLocks noGrp="1"/>
          </p:cNvSpPr>
          <p:nvPr>
            <p:ph type="title"/>
          </p:nvPr>
        </p:nvSpPr>
        <p:spPr>
          <a:xfrm>
            <a:off x="992518" y="442913"/>
            <a:ext cx="3923611" cy="1011801"/>
          </a:xfrm>
        </p:spPr>
        <p:txBody>
          <a:bodyPr anchor="b">
            <a:normAutofit/>
          </a:bodyPr>
          <a:lstStyle/>
          <a:p>
            <a:r>
              <a:rPr lang="en-US" dirty="0"/>
              <a:t>FUTURE SCOPE</a:t>
            </a:r>
            <a:endParaRPr lang="en-IN" dirty="0"/>
          </a:p>
        </p:txBody>
      </p:sp>
      <p:sp>
        <p:nvSpPr>
          <p:cNvPr id="3" name="Content Placeholder 2">
            <a:extLst>
              <a:ext uri="{FF2B5EF4-FFF2-40B4-BE49-F238E27FC236}">
                <a16:creationId xmlns:a16="http://schemas.microsoft.com/office/drawing/2014/main" id="{8A33459B-7134-D2BA-2917-0C5204ECC650}"/>
              </a:ext>
            </a:extLst>
          </p:cNvPr>
          <p:cNvSpPr>
            <a:spLocks noGrp="1"/>
          </p:cNvSpPr>
          <p:nvPr>
            <p:ph idx="1"/>
          </p:nvPr>
        </p:nvSpPr>
        <p:spPr>
          <a:xfrm>
            <a:off x="314632" y="1897627"/>
            <a:ext cx="6154993" cy="4517460"/>
          </a:xfrm>
        </p:spPr>
        <p:txBody>
          <a:bodyPr>
            <a:normAutofit lnSpcReduction="10000"/>
          </a:bodyPr>
          <a:lstStyle/>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future scope of Crop Recommendation Systems using Random Forest Classifier includes improving accuracy through advanced algorithms and technologies, personalizing recommendations based on individual preferences and farm conditions,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integrating climate change adaptation strategies,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developing mobile applications for enhanced accessibility, fostering knowledge sharing and collaboration, expanding to different regions and crops, and incorporating decision support tools. These advancements aim to optimize agricultural practices, increase productivity, and address emerging challenges in the agricultural sector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Tractor in farmland">
            <a:extLst>
              <a:ext uri="{FF2B5EF4-FFF2-40B4-BE49-F238E27FC236}">
                <a16:creationId xmlns:a16="http://schemas.microsoft.com/office/drawing/2014/main" id="{64A3D8ED-2003-2367-6932-FEA2030A9432}"/>
              </a:ext>
            </a:extLst>
          </p:cNvPr>
          <p:cNvPicPr>
            <a:picLocks noChangeAspect="1"/>
          </p:cNvPicPr>
          <p:nvPr/>
        </p:nvPicPr>
        <p:blipFill rotWithShape="1">
          <a:blip r:embed="rId2"/>
          <a:srcRect l="42383" r="9249" b="37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8500554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4" name="Picture 23" descr="Tractor in farmland">
            <a:extLst>
              <a:ext uri="{FF2B5EF4-FFF2-40B4-BE49-F238E27FC236}">
                <a16:creationId xmlns:a16="http://schemas.microsoft.com/office/drawing/2014/main" id="{0BCC2606-1AD7-5DF8-35BC-25820387188C}"/>
              </a:ext>
            </a:extLst>
          </p:cNvPr>
          <p:cNvPicPr>
            <a:picLocks noChangeAspect="1"/>
          </p:cNvPicPr>
          <p:nvPr/>
        </p:nvPicPr>
        <p:blipFill rotWithShape="1">
          <a:blip r:embed="rId2"/>
          <a:srcRect t="15393" r="-1" b="-1"/>
          <a:stretch/>
        </p:blipFill>
        <p:spPr>
          <a:xfrm>
            <a:off x="0" y="0"/>
            <a:ext cx="12188952" cy="6857990"/>
          </a:xfrm>
          <a:prstGeom prst="rect">
            <a:avLst/>
          </a:prstGeom>
        </p:spPr>
      </p:pic>
      <p:sp>
        <p:nvSpPr>
          <p:cNvPr id="41" name="Freeform: Shape 4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7D31BE-3C70-29FA-6519-D8CCDBDCAB72}"/>
              </a:ext>
            </a:extLst>
          </p:cNvPr>
          <p:cNvSpPr>
            <a:spLocks noGrp="1"/>
          </p:cNvSpPr>
          <p:nvPr>
            <p:ph type="title"/>
          </p:nvPr>
        </p:nvSpPr>
        <p:spPr>
          <a:xfrm>
            <a:off x="335281" y="162561"/>
            <a:ext cx="5059679" cy="1041857"/>
          </a:xfrm>
        </p:spPr>
        <p:txBody>
          <a:bodyPr anchor="b">
            <a:normAutofit/>
          </a:bodyPr>
          <a:lstStyle/>
          <a:p>
            <a:r>
              <a:rPr lang="en-US" dirty="0"/>
              <a:t>CONCLUSION</a:t>
            </a:r>
            <a:endParaRPr lang="en-IN" dirty="0"/>
          </a:p>
        </p:txBody>
      </p:sp>
      <p:sp>
        <p:nvSpPr>
          <p:cNvPr id="43" name="Freeform: Shape 4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5" name="Freeform: Shape 44">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56FAE4DF-425F-2446-C7A5-F969E7E0E469}"/>
              </a:ext>
            </a:extLst>
          </p:cNvPr>
          <p:cNvSpPr>
            <a:spLocks noGrp="1"/>
          </p:cNvSpPr>
          <p:nvPr>
            <p:ph idx="1"/>
          </p:nvPr>
        </p:nvSpPr>
        <p:spPr>
          <a:xfrm>
            <a:off x="223520" y="1204419"/>
            <a:ext cx="11946097" cy="3296462"/>
          </a:xfrm>
        </p:spPr>
        <p:txBody>
          <a:bodyPr>
            <a:normAutofit fontScale="85000" lnSpcReduction="10000"/>
          </a:bodyPr>
          <a:lstStyle/>
          <a:p>
            <a:pPr>
              <a:lnSpc>
                <a:spcPct val="13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 conclusion, a crop recommendation system holds tremendous promise for revolutionizing agricultural practices by leveraging data analytics, machine learning algorithms, and agronomic expertise to provide tailored recommendations to farmers based on various factors such as soil health, weather patterns, historical yields, and market demands. By optimizing crop selection and management strategies, such systems can significantly enhance yields, resource efficiency, and profitability for farmers while promoting sustainable agricultural practices. However, their success hinges on the accuracy of underlying data, the robustness of algorithms, and ensuring accessibility to farmers, particularly in remote areas. Continuous refinement and adaptation are crucial to meet evolving agricultural challenges, but overall, crop recommendation systems have the potential to play a pivotal role in ensuring global food security and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sustainability.d</a:t>
            </a:r>
            <a:endParaRPr lang="en-IN" sz="1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5871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Plants in a field">
            <a:extLst>
              <a:ext uri="{FF2B5EF4-FFF2-40B4-BE49-F238E27FC236}">
                <a16:creationId xmlns:a16="http://schemas.microsoft.com/office/drawing/2014/main" id="{66319798-423F-4E32-70FD-1395FA80E2C0}"/>
              </a:ext>
            </a:extLst>
          </p:cNvPr>
          <p:cNvPicPr>
            <a:picLocks noChangeAspect="1"/>
          </p:cNvPicPr>
          <p:nvPr/>
        </p:nvPicPr>
        <p:blipFill rotWithShape="1">
          <a:blip r:embed="rId2"/>
          <a:srcRect t="7855" r="-1" b="7854"/>
          <a:stretch/>
        </p:blipFill>
        <p:spPr>
          <a:xfrm>
            <a:off x="3048" y="10"/>
            <a:ext cx="12188952" cy="6857990"/>
          </a:xfrm>
          <a:prstGeom prst="rect">
            <a:avLst/>
          </a:prstGeom>
        </p:spPr>
      </p:pic>
      <p:sp>
        <p:nvSpPr>
          <p:cNvPr id="22" name="Freeform: Shape 2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B95266-8EE2-71D8-D7FF-7CF2B11BD9F8}"/>
              </a:ext>
            </a:extLst>
          </p:cNvPr>
          <p:cNvSpPr>
            <a:spLocks noGrp="1"/>
          </p:cNvSpPr>
          <p:nvPr>
            <p:ph type="title"/>
          </p:nvPr>
        </p:nvSpPr>
        <p:spPr>
          <a:xfrm>
            <a:off x="3708400" y="893763"/>
            <a:ext cx="5877580" cy="701357"/>
          </a:xfrm>
        </p:spPr>
        <p:txBody>
          <a:bodyPr anchor="b">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A3625603-0CEA-B74F-94C6-D686DBC390D1}"/>
              </a:ext>
            </a:extLst>
          </p:cNvPr>
          <p:cNvSpPr>
            <a:spLocks noGrp="1"/>
          </p:cNvSpPr>
          <p:nvPr>
            <p:ph idx="1"/>
          </p:nvPr>
        </p:nvSpPr>
        <p:spPr>
          <a:xfrm>
            <a:off x="1259802" y="1869441"/>
            <a:ext cx="8808430" cy="4094798"/>
          </a:xfrm>
        </p:spPr>
        <p:txBody>
          <a:bodyPr>
            <a:normAutofit/>
          </a:bodyPr>
          <a:lstStyle/>
          <a:p>
            <a:pPr marL="342900" indent="-342900">
              <a:lnSpc>
                <a:spcPct val="130000"/>
              </a:lnSpc>
              <a:buFont typeface="Wingdings" panose="05000000000000000000" pitchFamily="2" charset="2"/>
              <a:buChar char="Ø"/>
            </a:pPr>
            <a:r>
              <a:rPr lang="en-US" sz="2000" i="0" dirty="0">
                <a:solidFill>
                  <a:srgbClr val="1F1F1F"/>
                </a:solidFill>
                <a:effectLst/>
                <a:latin typeface="Times New Roman" panose="02020603050405020304" pitchFamily="18" charset="0"/>
                <a:cs typeface="Times New Roman" panose="02020603050405020304" pitchFamily="18" charset="0"/>
              </a:rPr>
              <a:t>Crop Recommendation Systems (CRS) are </a:t>
            </a:r>
            <a:r>
              <a:rPr lang="en-US" sz="2000" i="0" dirty="0">
                <a:solidFill>
                  <a:srgbClr val="040C28"/>
                </a:solidFill>
                <a:effectLst/>
                <a:latin typeface="Times New Roman" panose="02020603050405020304" pitchFamily="18" charset="0"/>
                <a:cs typeface="Times New Roman" panose="02020603050405020304" pitchFamily="18" charset="0"/>
              </a:rPr>
              <a:t>computer-based tools that help farmers make informed decisions about which crops to plant based on factors such as soil type, weather patterns, and historical crop yields.</a:t>
            </a:r>
          </a:p>
          <a:p>
            <a:pPr marL="342900" indent="-342900">
              <a:lnSpc>
                <a:spcPct val="130000"/>
              </a:lnSpc>
              <a:buFont typeface="Wingdings" panose="05000000000000000000" pitchFamily="2" charset="2"/>
              <a:buChar char="Ø"/>
            </a:pPr>
            <a:endParaRPr lang="en-US" sz="2000" i="0" dirty="0">
              <a:solidFill>
                <a:srgbClr val="040C28"/>
              </a:solidFill>
              <a:effectLst/>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uses parameters like nitrogen, phosphorous, potassium levels, temperature, humidity, pH , and rainfall to determine suitable crops. Its goal is to help farmers make informed decisions and maximize agricultural productivity.</a:t>
            </a:r>
          </a:p>
          <a:p>
            <a:pPr marL="285750" indent="-285750">
              <a:lnSpc>
                <a:spcPct val="130000"/>
              </a:lnSpc>
              <a:buFont typeface="Wingdings" panose="05000000000000000000" pitchFamily="2" charset="2"/>
              <a:buChar char="v"/>
            </a:pPr>
            <a:endParaRPr lang="en-IN" sz="1500" dirty="0"/>
          </a:p>
        </p:txBody>
      </p:sp>
    </p:spTree>
    <p:extLst>
      <p:ext uri="{BB962C8B-B14F-4D97-AF65-F5344CB8AC3E}">
        <p14:creationId xmlns:p14="http://schemas.microsoft.com/office/powerpoint/2010/main" val="24258585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0AD88DB-C885-D625-1B11-8F96293DD1CB}"/>
              </a:ext>
            </a:extLst>
          </p:cNvPr>
          <p:cNvSpPr>
            <a:spLocks noGrp="1"/>
          </p:cNvSpPr>
          <p:nvPr>
            <p:ph type="title"/>
          </p:nvPr>
        </p:nvSpPr>
        <p:spPr>
          <a:xfrm>
            <a:off x="382917" y="-9331"/>
            <a:ext cx="6269809" cy="1639888"/>
          </a:xfrm>
        </p:spPr>
        <p:txBody>
          <a:bodyPr anchor="b">
            <a:normAutofit/>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F683ACF4-BAB0-9C79-F010-C03A9487DB3B}"/>
              </a:ext>
            </a:extLst>
          </p:cNvPr>
          <p:cNvSpPr>
            <a:spLocks noGrp="1"/>
          </p:cNvSpPr>
          <p:nvPr>
            <p:ph idx="1"/>
          </p:nvPr>
        </p:nvSpPr>
        <p:spPr>
          <a:xfrm>
            <a:off x="396240" y="1576874"/>
            <a:ext cx="6424438" cy="4847543"/>
          </a:xfrm>
        </p:spPr>
        <p:txBody>
          <a:bodyPr>
            <a:normAutofit fontScale="62500" lnSpcReduction="20000"/>
          </a:bodyPr>
          <a:lstStyle/>
          <a:p>
            <a:pPr marL="342900" indent="-342900"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Agriculture plays a crucial role in ensuring food security and economic stability in many countries. </a:t>
            </a:r>
          </a:p>
          <a:p>
            <a:pPr marL="342900" indent="-342900"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However, the success of agricultural practices heavily depends on various factors such as soil quality, climate conditions, and crop suitability. </a:t>
            </a:r>
          </a:p>
          <a:p>
            <a:pPr marL="342900" indent="-342900"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Farmers often face challenges in deciding which crops to cultivate based on these factors, leading to suboptimal yields and resource wastage.</a:t>
            </a:r>
          </a:p>
          <a:p>
            <a:pPr marL="342900" indent="-342900"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To address this issue, there is a need for a Crop Recommendation System that can analyze environmental parameters and provide personalized crop recommendations to farmers. </a:t>
            </a:r>
          </a:p>
          <a:p>
            <a:pPr marL="342900" indent="-342900" algn="l">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This system aims to optimize crop selection, maximize productivity, and promote sustainable farming practices</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tractor in the distance on a farm">
            <a:extLst>
              <a:ext uri="{FF2B5EF4-FFF2-40B4-BE49-F238E27FC236}">
                <a16:creationId xmlns:a16="http://schemas.microsoft.com/office/drawing/2014/main" id="{E4EE4509-A570-DFA5-6038-F5033784DE65}"/>
              </a:ext>
            </a:extLst>
          </p:cNvPr>
          <p:cNvPicPr>
            <a:picLocks noChangeAspect="1"/>
          </p:cNvPicPr>
          <p:nvPr/>
        </p:nvPicPr>
        <p:blipFill rotWithShape="1">
          <a:blip r:embed="rId2"/>
          <a:srcRect l="38981" r="12468"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3032327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284E7DB-742D-6E84-267E-0B4B851AD157}"/>
              </a:ext>
            </a:extLst>
          </p:cNvPr>
          <p:cNvSpPr>
            <a:spLocks noGrp="1"/>
          </p:cNvSpPr>
          <p:nvPr>
            <p:ph type="title"/>
          </p:nvPr>
        </p:nvSpPr>
        <p:spPr>
          <a:xfrm>
            <a:off x="992518" y="442913"/>
            <a:ext cx="5271804" cy="984671"/>
          </a:xfrm>
        </p:spPr>
        <p:txBody>
          <a:bodyPr anchor="b">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702BBAD2-8A7A-4E25-48A1-705102896296}"/>
              </a:ext>
            </a:extLst>
          </p:cNvPr>
          <p:cNvSpPr>
            <a:spLocks noGrp="1"/>
          </p:cNvSpPr>
          <p:nvPr>
            <p:ph idx="1"/>
          </p:nvPr>
        </p:nvSpPr>
        <p:spPr>
          <a:xfrm>
            <a:off x="382555" y="1623527"/>
            <a:ext cx="6089364" cy="4340711"/>
          </a:xfrm>
        </p:spPr>
        <p:txBody>
          <a:bodyPr>
            <a:normAutofit fontScale="92500" lnSpcReduction="10000"/>
          </a:bodyPr>
          <a:lstStyle/>
          <a:p>
            <a:pPr marL="285750" indent="-285750" algn="l">
              <a:buFont typeface="Wingdings" panose="05000000000000000000" pitchFamily="2" charset="2"/>
              <a:buChar char="ü"/>
            </a:pPr>
            <a:r>
              <a:rPr lang="en-US" sz="1600" dirty="0">
                <a:solidFill>
                  <a:srgbClr val="0D0D0D"/>
                </a:solidFill>
                <a:latin typeface="Times New Roman" panose="02020603050405020304" pitchFamily="18" charset="0"/>
                <a:cs typeface="Times New Roman" panose="02020603050405020304" pitchFamily="18" charset="0"/>
              </a:rPr>
              <a:t>T</a:t>
            </a:r>
            <a:r>
              <a:rPr lang="en-US" sz="1600" b="0" i="0" dirty="0">
                <a:solidFill>
                  <a:srgbClr val="0D0D0D"/>
                </a:solidFill>
                <a:effectLst/>
                <a:latin typeface="Times New Roman" panose="02020603050405020304" pitchFamily="18" charset="0"/>
                <a:cs typeface="Times New Roman" panose="02020603050405020304" pitchFamily="18" charset="0"/>
              </a:rPr>
              <a:t>o empower farmers with data-driven insights to make informed decisions about crop selection based on environmental factors such as soil quality, climate conditions, and historical crop performance.</a:t>
            </a:r>
          </a:p>
          <a:p>
            <a:pPr marL="285750" indent="-285750" algn="l">
              <a:buFont typeface="Wingdings" panose="05000000000000000000" pitchFamily="2" charset="2"/>
              <a:buChar char="ü"/>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600" dirty="0">
                <a:solidFill>
                  <a:srgbClr val="0D0D0D"/>
                </a:solidFill>
                <a:latin typeface="Times New Roman" panose="02020603050405020304" pitchFamily="18" charset="0"/>
                <a:cs typeface="Times New Roman" panose="02020603050405020304" pitchFamily="18" charset="0"/>
              </a:rPr>
              <a:t>L</a:t>
            </a:r>
            <a:r>
              <a:rPr lang="en-US" sz="1600" b="0" i="0" dirty="0">
                <a:solidFill>
                  <a:srgbClr val="0D0D0D"/>
                </a:solidFill>
                <a:effectLst/>
                <a:latin typeface="Times New Roman" panose="02020603050405020304" pitchFamily="18" charset="0"/>
                <a:cs typeface="Times New Roman" panose="02020603050405020304" pitchFamily="18" charset="0"/>
              </a:rPr>
              <a:t>everaging machine learning algorithms and agricultural data analytics</a:t>
            </a:r>
          </a:p>
          <a:p>
            <a:pPr marL="285750" indent="-285750" algn="l">
              <a:buFont typeface="Wingdings" panose="05000000000000000000" pitchFamily="2" charset="2"/>
              <a:buChar char="ü"/>
            </a:pP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600" dirty="0">
                <a:solidFill>
                  <a:srgbClr val="0D0D0D"/>
                </a:solidFill>
                <a:latin typeface="Times New Roman" panose="02020603050405020304" pitchFamily="18" charset="0"/>
                <a:cs typeface="Times New Roman" panose="02020603050405020304" pitchFamily="18" charset="0"/>
              </a:rPr>
              <a:t>A</a:t>
            </a:r>
            <a:r>
              <a:rPr lang="en-US" sz="1600" b="0" i="0" dirty="0">
                <a:solidFill>
                  <a:srgbClr val="0D0D0D"/>
                </a:solidFill>
                <a:effectLst/>
                <a:latin typeface="Times New Roman" panose="02020603050405020304" pitchFamily="18" charset="0"/>
                <a:cs typeface="Times New Roman" panose="02020603050405020304" pitchFamily="18" charset="0"/>
              </a:rPr>
              <a:t>ims to provide personalized recommendations tailored to the specific needs and constraints of individual farmers, ultimately optimizing crop yields, resource utilization, and economic returns. </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lose up of Barley in the wild">
            <a:extLst>
              <a:ext uri="{FF2B5EF4-FFF2-40B4-BE49-F238E27FC236}">
                <a16:creationId xmlns:a16="http://schemas.microsoft.com/office/drawing/2014/main" id="{61FAA8E6-7F0C-8BDF-1DEA-AF1F02BFDED9}"/>
              </a:ext>
            </a:extLst>
          </p:cNvPr>
          <p:cNvPicPr>
            <a:picLocks noChangeAspect="1"/>
          </p:cNvPicPr>
          <p:nvPr/>
        </p:nvPicPr>
        <p:blipFill rotWithShape="1">
          <a:blip r:embed="rId2"/>
          <a:srcRect l="12150" r="39299"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3270178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C29BB41-39E8-30B0-5E93-9CA1D8A190CD}"/>
              </a:ext>
            </a:extLst>
          </p:cNvPr>
          <p:cNvSpPr>
            <a:spLocks noGrp="1"/>
          </p:cNvSpPr>
          <p:nvPr>
            <p:ph type="title"/>
          </p:nvPr>
        </p:nvSpPr>
        <p:spPr>
          <a:xfrm>
            <a:off x="1188340" y="1105232"/>
            <a:ext cx="3013545" cy="4277802"/>
          </a:xfrm>
        </p:spPr>
        <p:txBody>
          <a:bodyPr anchor="ctr">
            <a:normAutofit/>
          </a:bodyPr>
          <a:lstStyle/>
          <a:p>
            <a:r>
              <a:rPr lang="en-US"/>
              <a:t>NEED OF THE SYSTEM</a:t>
            </a:r>
            <a:endParaRPr lang="en-IN"/>
          </a:p>
        </p:txBody>
      </p:sp>
      <p:grpSp>
        <p:nvGrpSpPr>
          <p:cNvPr id="34" name="Group 33">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35" name="Freeform: Shape 34">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27" name="Content Placeholder 2">
            <a:extLst>
              <a:ext uri="{FF2B5EF4-FFF2-40B4-BE49-F238E27FC236}">
                <a16:creationId xmlns:a16="http://schemas.microsoft.com/office/drawing/2014/main" id="{2ACF8A4D-2B04-0CF7-485A-5BE6302EAF89}"/>
              </a:ext>
            </a:extLst>
          </p:cNvPr>
          <p:cNvGraphicFramePr>
            <a:graphicFrameLocks noGrp="1"/>
          </p:cNvGraphicFramePr>
          <p:nvPr>
            <p:ph idx="1"/>
            <p:extLst>
              <p:ext uri="{D42A27DB-BD31-4B8C-83A1-F6EECF244321}">
                <p14:modId xmlns:p14="http://schemas.microsoft.com/office/powerpoint/2010/main" val="2673822306"/>
              </p:ext>
            </p:extLst>
          </p:nvPr>
        </p:nvGraphicFramePr>
        <p:xfrm>
          <a:off x="5972174" y="819150"/>
          <a:ext cx="5031485"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9836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omputer script on a screen">
            <a:extLst>
              <a:ext uri="{FF2B5EF4-FFF2-40B4-BE49-F238E27FC236}">
                <a16:creationId xmlns:a16="http://schemas.microsoft.com/office/drawing/2014/main" id="{D6FF8952-722F-93BD-838E-BBB83E3187F5}"/>
              </a:ext>
            </a:extLst>
          </p:cNvPr>
          <p:cNvPicPr>
            <a:picLocks noChangeAspect="1"/>
          </p:cNvPicPr>
          <p:nvPr/>
        </p:nvPicPr>
        <p:blipFill rotWithShape="1">
          <a:blip r:embed="rId2"/>
          <a:srcRect r="3182"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A6B83BF-C665-A3A0-43DE-D9412128503E}"/>
              </a:ext>
            </a:extLst>
          </p:cNvPr>
          <p:cNvSpPr>
            <a:spLocks noGrp="1"/>
          </p:cNvSpPr>
          <p:nvPr>
            <p:ph type="title"/>
          </p:nvPr>
        </p:nvSpPr>
        <p:spPr>
          <a:xfrm>
            <a:off x="8046720" y="1045596"/>
            <a:ext cx="3689406" cy="1944371"/>
          </a:xfrm>
        </p:spPr>
        <p:txBody>
          <a:bodyPr anchor="b">
            <a:normAutofit fontScale="90000"/>
          </a:bodyPr>
          <a:lstStyle/>
          <a:p>
            <a:r>
              <a:rPr lang="en-US" dirty="0"/>
              <a:t>SOFTWARE &amp; TECHNOLOGY  USED</a:t>
            </a:r>
            <a:endParaRPr lang="en-IN" dirty="0"/>
          </a:p>
        </p:txBody>
      </p:sp>
      <p:sp>
        <p:nvSpPr>
          <p:cNvPr id="3" name="Content Placeholder 2">
            <a:extLst>
              <a:ext uri="{FF2B5EF4-FFF2-40B4-BE49-F238E27FC236}">
                <a16:creationId xmlns:a16="http://schemas.microsoft.com/office/drawing/2014/main" id="{93460163-28C1-209E-BAD6-851E7997209A}"/>
              </a:ext>
            </a:extLst>
          </p:cNvPr>
          <p:cNvSpPr>
            <a:spLocks noGrp="1"/>
          </p:cNvSpPr>
          <p:nvPr>
            <p:ph idx="1"/>
          </p:nvPr>
        </p:nvSpPr>
        <p:spPr>
          <a:xfrm>
            <a:off x="8046719" y="2831690"/>
            <a:ext cx="3633748" cy="3223877"/>
          </a:xfrm>
        </p:spPr>
        <p:txBody>
          <a:bodyPr>
            <a:normAutofit fontScale="70000" lnSpcReduction="20000"/>
          </a:bodyPr>
          <a:lstStyle/>
          <a:p>
            <a:pPr marL="285750" indent="-285750">
              <a:buFont typeface="Wingdings" panose="05000000000000000000" pitchFamily="2" charset="2"/>
              <a:buChar char="q"/>
            </a:pP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Jupyter</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Visual studio code</a:t>
            </a:r>
          </a:p>
          <a:p>
            <a:pPr marL="285750" indent="-285750">
              <a:buFont typeface="Wingdings" panose="05000000000000000000" pitchFamily="2" charset="2"/>
              <a:buChar char="q"/>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Flask</a:t>
            </a:r>
          </a:p>
          <a:p>
            <a:pPr marL="285750" indent="-285750">
              <a:buFont typeface="Wingdings" panose="05000000000000000000" pitchFamily="2" charset="2"/>
              <a:buChar char="q"/>
            </a:pP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Sklearn</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Random Forest Classifier</a:t>
            </a:r>
          </a:p>
          <a:p>
            <a:pPr marL="285750" indent="-285750">
              <a:buFont typeface="Wingdings" panose="05000000000000000000" pitchFamily="2" charset="2"/>
              <a:buChar char="q"/>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HTML &amp; Bootstrap</a:t>
            </a:r>
          </a:p>
          <a:p>
            <a:pPr marL="285750" indent="-285750">
              <a:buFont typeface="Wingdings" panose="05000000000000000000" pitchFamily="2" charset="2"/>
              <a:buChar char="q"/>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23825534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44">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3" name="Rectangle 5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3" name="Freeform: Shape 62">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B1BA8CA-282E-F1A7-4E68-CB56D741C2D6}"/>
              </a:ext>
            </a:extLst>
          </p:cNvPr>
          <p:cNvSpPr>
            <a:spLocks noGrp="1"/>
          </p:cNvSpPr>
          <p:nvPr>
            <p:ph type="title"/>
          </p:nvPr>
        </p:nvSpPr>
        <p:spPr>
          <a:xfrm>
            <a:off x="1743607" y="4823927"/>
            <a:ext cx="8394306" cy="1446244"/>
          </a:xfrm>
        </p:spPr>
        <p:txBody>
          <a:bodyPr vert="horz" lIns="109728" tIns="109728" rIns="109728" bIns="91440" rtlCol="0" anchor="b">
            <a:normAutofit/>
          </a:bodyPr>
          <a:lstStyle/>
          <a:p>
            <a:pPr algn="ctr">
              <a:lnSpc>
                <a:spcPct val="120000"/>
              </a:lnSpc>
            </a:pP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BLOCK DIAGRAM</a:t>
            </a:r>
          </a:p>
        </p:txBody>
      </p:sp>
      <p:pic>
        <p:nvPicPr>
          <p:cNvPr id="7" name="Content Placeholder 6" descr="A diagram of machine learning algorithm&#10;&#10;Description automatically generated">
            <a:extLst>
              <a:ext uri="{FF2B5EF4-FFF2-40B4-BE49-F238E27FC236}">
                <a16:creationId xmlns:a16="http://schemas.microsoft.com/office/drawing/2014/main" id="{0B512982-B51F-B850-FE68-1D138A776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327" y="559837"/>
            <a:ext cx="9367934" cy="4553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48653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45" name="Group 44">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46" name="Freeform: Shape 45">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3F615BA-544B-47E7-B5A1-F0D113FAEF8A}"/>
              </a:ext>
            </a:extLst>
          </p:cNvPr>
          <p:cNvSpPr>
            <a:spLocks noGrp="1"/>
          </p:cNvSpPr>
          <p:nvPr>
            <p:ph type="title"/>
          </p:nvPr>
        </p:nvSpPr>
        <p:spPr>
          <a:xfrm>
            <a:off x="274321" y="442913"/>
            <a:ext cx="8503920" cy="715327"/>
          </a:xfrm>
        </p:spPr>
        <p:txBody>
          <a:bodyPr anchor="b">
            <a:normAutofit fontScale="90000"/>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0C080367-3B29-E963-46FF-C2CCE2980CAD}"/>
              </a:ext>
            </a:extLst>
          </p:cNvPr>
          <p:cNvSpPr>
            <a:spLocks noGrp="1"/>
          </p:cNvSpPr>
          <p:nvPr>
            <p:ph idx="1"/>
          </p:nvPr>
        </p:nvSpPr>
        <p:spPr>
          <a:xfrm>
            <a:off x="416560" y="1158240"/>
            <a:ext cx="11643360" cy="5699760"/>
          </a:xfrm>
        </p:spPr>
        <p:txBody>
          <a:bodyPr>
            <a:noAutofit/>
          </a:bodyPr>
          <a:lstStyle/>
          <a:p>
            <a:pPr marL="285750" indent="-285750">
              <a:lnSpc>
                <a:spcPct val="130000"/>
              </a:lnSpc>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DATASET COLLECTION:</a:t>
            </a:r>
          </a:p>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system begins by importing the data. This data can include information on:</a:t>
            </a:r>
          </a:p>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Crop types , Soil parameters like pH, nitrogen content, phosphorous content, and potassium content , humidity</a:t>
            </a:r>
          </a:p>
          <a:p>
            <a:pPr marL="285750" indent="-285750">
              <a:lnSpc>
                <a:spcPct val="130000"/>
              </a:lnSpc>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p>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Once collected, the data goes through preprocessing. This step cleans and organizes the data to ensure the machine learning model can understand it. </a:t>
            </a:r>
          </a:p>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After preprocessing, the data is used to create a machine learning model. The specific algorithm chosen depends on the data and the desired outcome.</a:t>
            </a:r>
          </a:p>
          <a:p>
            <a:pPr marL="171450" indent="-171450">
              <a:lnSpc>
                <a:spcPct val="130000"/>
              </a:lnSpc>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MACHINE LEARNING ALGORITHMS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a:p>
            <a:pPr>
              <a:lnSpc>
                <a:spcPct val="13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 machine learning model is selected and trained on the pre-processed data. The model learns to identify patterns and relationships within the data.</a:t>
            </a:r>
          </a:p>
          <a:p>
            <a:pPr>
              <a:lnSpc>
                <a:spcPct val="130000"/>
              </a:lnSpc>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619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45" name="Group 44">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46" name="Freeform: Shape 45">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3F615BA-544B-47E7-B5A1-F0D113FAEF8A}"/>
              </a:ext>
            </a:extLst>
          </p:cNvPr>
          <p:cNvSpPr>
            <a:spLocks noGrp="1"/>
          </p:cNvSpPr>
          <p:nvPr>
            <p:ph type="title"/>
          </p:nvPr>
        </p:nvSpPr>
        <p:spPr>
          <a:xfrm>
            <a:off x="274321" y="442913"/>
            <a:ext cx="8503920" cy="715327"/>
          </a:xfrm>
        </p:spPr>
        <p:txBody>
          <a:bodyPr anchor="b">
            <a:normAutofit fontScale="90000"/>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0C080367-3B29-E963-46FF-C2CCE2980CAD}"/>
              </a:ext>
            </a:extLst>
          </p:cNvPr>
          <p:cNvSpPr>
            <a:spLocks noGrp="1"/>
          </p:cNvSpPr>
          <p:nvPr>
            <p:ph idx="1"/>
          </p:nvPr>
        </p:nvSpPr>
        <p:spPr>
          <a:xfrm>
            <a:off x="416560" y="1158240"/>
            <a:ext cx="11643360" cy="5699760"/>
          </a:xfrm>
        </p:spPr>
        <p:txBody>
          <a:bodyPr>
            <a:normAutofit/>
          </a:bodyPr>
          <a:lstStyle/>
          <a:p>
            <a:pPr marL="285750" indent="-285750">
              <a:lnSpc>
                <a:spcPct val="130000"/>
              </a:lnSpc>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MODEL TRAINING :</a:t>
            </a:r>
          </a:p>
          <a:p>
            <a:pPr>
              <a:lnSpc>
                <a:spcPct val="13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model is trained on the preprocessed data. During training, the model learns the relationships between the input features (soil parameters, crop types, etc.) and the target variable (crop yield or suitability).</a:t>
            </a:r>
          </a:p>
          <a:p>
            <a:pPr marL="285750" indent="-285750">
              <a:lnSpc>
                <a:spcPct val="130000"/>
              </a:lnSpc>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USER INPUT: </a:t>
            </a:r>
          </a:p>
          <a:p>
            <a:pPr>
              <a:lnSpc>
                <a:spcPct val="13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After training, the model is integrated into the web application. Users can then input data about their specific field, such as soil composition and rainfall.</a:t>
            </a:r>
          </a:p>
          <a:p>
            <a:pPr marL="285750" indent="-285750">
              <a:lnSpc>
                <a:spcPct val="130000"/>
              </a:lnSpc>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CROP RECOMMENDATION:</a:t>
            </a:r>
          </a:p>
          <a:p>
            <a:pPr>
              <a:lnSpc>
                <a:spcPct val="13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user-provided data is fed into the trained model. The model then makes predictions about which crops are best suited for the user's field, considering factors like soil conditions, climate, and historical crop yields.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796501"/>
      </p:ext>
    </p:extLst>
  </p:cSld>
  <p:clrMapOvr>
    <a:masterClrMapping/>
  </p:clrMapOvr>
  <p:transition spd="slow">
    <p:push dir="u"/>
  </p:transition>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Facet</Template>
  <TotalTime>374</TotalTime>
  <Words>1304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Arial</vt:lpstr>
      <vt:lpstr>Corbel</vt:lpstr>
      <vt:lpstr>Times New Roman</vt:lpstr>
      <vt:lpstr>Wingdings</vt:lpstr>
      <vt:lpstr>SketchLinesVTI</vt:lpstr>
      <vt:lpstr>CROP RECOMMENDATION SYSTEM-  AGRI ADVISOR </vt:lpstr>
      <vt:lpstr>INTRODUCTION</vt:lpstr>
      <vt:lpstr>PROBLEM DEFINITION</vt:lpstr>
      <vt:lpstr>OBJECTIVE</vt:lpstr>
      <vt:lpstr>NEED OF THE SYSTEM</vt:lpstr>
      <vt:lpstr>SOFTWARE &amp; TECHNOLOGY  USED</vt:lpstr>
      <vt:lpstr>BLOCK DIAGRAM</vt:lpstr>
      <vt:lpstr>WORKING PRINCIPLE</vt:lpstr>
      <vt:lpstr>WORKING PRINCIPLE</vt:lpstr>
      <vt:lpstr>What is random forest classifier?</vt:lpstr>
      <vt:lpstr>Why we are using random forest classifier</vt:lpstr>
      <vt:lpstr>ADVANTAGES:</vt:lpstr>
      <vt:lpstr>DISADVANTAGES: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creator>CD</dc:creator>
  <cp:lastModifiedBy>SANGEETHAPRIYA S</cp:lastModifiedBy>
  <cp:revision>8</cp:revision>
  <dcterms:created xsi:type="dcterms:W3CDTF">2024-04-28T14:17:31Z</dcterms:created>
  <dcterms:modified xsi:type="dcterms:W3CDTF">2024-04-29T07:58:21Z</dcterms:modified>
</cp:coreProperties>
</file>