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0" r:id="rId5"/>
    <p:sldId id="261" r:id="rId6"/>
    <p:sldId id="262" r:id="rId7"/>
    <p:sldId id="265"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C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584626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8127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300152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8263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800210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60422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541721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484173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738664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71991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37073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1083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54920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4367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5445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77725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227638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23491035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322839" y="515388"/>
            <a:ext cx="5688158" cy="933018"/>
          </a:xfrm>
        </p:spPr>
        <p:txBody>
          <a:bodyPr/>
          <a:lstStyle/>
          <a:p>
            <a:r>
              <a:rPr lang="fr-FR" dirty="0"/>
              <a:t>Guide d’utilisation</a:t>
            </a:r>
          </a:p>
        </p:txBody>
      </p:sp>
      <p:sp>
        <p:nvSpPr>
          <p:cNvPr id="3" name="Sous-titre 2"/>
          <p:cNvSpPr>
            <a:spLocks noGrp="1"/>
          </p:cNvSpPr>
          <p:nvPr>
            <p:ph type="subTitle" idx="1"/>
          </p:nvPr>
        </p:nvSpPr>
        <p:spPr>
          <a:xfrm>
            <a:off x="4810817" y="4965324"/>
            <a:ext cx="2712201" cy="562638"/>
          </a:xfrm>
        </p:spPr>
        <p:txBody>
          <a:bodyPr/>
          <a:lstStyle/>
          <a:p>
            <a:r>
              <a:rPr lang="fr-FR" dirty="0">
                <a:solidFill>
                  <a:schemeClr val="tx1"/>
                </a:solidFill>
              </a:rPr>
              <a:t>Application </a:t>
            </a:r>
            <a:r>
              <a:rPr lang="fr-FR" dirty="0" smtClean="0">
                <a:solidFill>
                  <a:schemeClr val="tx1"/>
                </a:solidFill>
              </a:rPr>
              <a:t>DESKTOP</a:t>
            </a:r>
            <a:endParaRPr lang="fr-FR" dirty="0">
              <a:solidFill>
                <a:schemeClr val="tx1"/>
              </a:solidFill>
            </a:endParaRPr>
          </a:p>
        </p:txBody>
      </p:sp>
      <p:sp>
        <p:nvSpPr>
          <p:cNvPr id="6" name="Sous-titre 2"/>
          <p:cNvSpPr txBox="1">
            <a:spLocks/>
          </p:cNvSpPr>
          <p:nvPr/>
        </p:nvSpPr>
        <p:spPr>
          <a:xfrm>
            <a:off x="8803697" y="6198379"/>
            <a:ext cx="2712201" cy="562638"/>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fr-FR" dirty="0">
                <a:solidFill>
                  <a:schemeClr val="tx1"/>
                </a:solidFill>
              </a:rPr>
              <a:t>Réalisé par : </a:t>
            </a:r>
            <a:r>
              <a:rPr lang="fr-FR" dirty="0" err="1" smtClean="0">
                <a:solidFill>
                  <a:schemeClr val="tx1"/>
                </a:solidFill>
              </a:rPr>
              <a:t>sahaba</a:t>
            </a:r>
            <a:r>
              <a:rPr lang="fr-FR" dirty="0" smtClean="0">
                <a:solidFill>
                  <a:schemeClr val="tx1"/>
                </a:solidFill>
              </a:rPr>
              <a:t> </a:t>
            </a:r>
            <a:r>
              <a:rPr lang="fr-FR" dirty="0" err="1" smtClean="0">
                <a:solidFill>
                  <a:schemeClr val="tx1"/>
                </a:solidFill>
              </a:rPr>
              <a:t>reda</a:t>
            </a:r>
            <a:endParaRPr lang="fr-FR" dirty="0">
              <a:solidFill>
                <a:schemeClr val="tx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962025"/>
            <a:ext cx="7620000" cy="4933950"/>
          </a:xfrm>
          <a:prstGeom prst="rect">
            <a:avLst/>
          </a:prstGeom>
        </p:spPr>
      </p:pic>
    </p:spTree>
    <p:extLst>
      <p:ext uri="{BB962C8B-B14F-4D97-AF65-F5344CB8AC3E}">
        <p14:creationId xmlns:p14="http://schemas.microsoft.com/office/powerpoint/2010/main" val="3101037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557" y="957943"/>
            <a:ext cx="4715532" cy="4137494"/>
          </a:xfrm>
          <a:prstGeom prst="rect">
            <a:avLst/>
          </a:prstGeom>
        </p:spPr>
      </p:pic>
      <p:cxnSp>
        <p:nvCxnSpPr>
          <p:cNvPr id="7" name="Connecteur droit avec flèche 6"/>
          <p:cNvCxnSpPr/>
          <p:nvPr/>
        </p:nvCxnSpPr>
        <p:spPr>
          <a:xfrm>
            <a:off x="3371313" y="2502129"/>
            <a:ext cx="5418010" cy="1750557"/>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1141412" y="286009"/>
            <a:ext cx="9905998" cy="861147"/>
          </a:xfrm>
        </p:spPr>
        <p:txBody>
          <a:bodyPr/>
          <a:lstStyle/>
          <a:p>
            <a:pPr algn="ctr"/>
            <a:r>
              <a:rPr lang="fr-FR" dirty="0"/>
              <a:t>Fenêtre connexion </a:t>
            </a:r>
          </a:p>
        </p:txBody>
      </p:sp>
      <p:sp>
        <p:nvSpPr>
          <p:cNvPr id="3" name="Espace réservé du contenu 2"/>
          <p:cNvSpPr>
            <a:spLocks noGrp="1"/>
          </p:cNvSpPr>
          <p:nvPr>
            <p:ph idx="1"/>
          </p:nvPr>
        </p:nvSpPr>
        <p:spPr>
          <a:xfrm>
            <a:off x="6431557" y="5188190"/>
            <a:ext cx="4715532" cy="527147"/>
          </a:xfrm>
          <a:ln>
            <a:solidFill>
              <a:srgbClr val="FF0000"/>
            </a:solidFill>
          </a:ln>
        </p:spPr>
        <p:txBody>
          <a:bodyPr>
            <a:normAutofit lnSpcReduction="10000"/>
          </a:bodyPr>
          <a:lstStyle/>
          <a:p>
            <a:pPr marL="0" indent="0">
              <a:buNone/>
            </a:pPr>
            <a:r>
              <a:rPr lang="fr-FR" sz="1200" dirty="0"/>
              <a:t>À noter, il n’y a qu’un seul identifiant et donc un seul mot de passe par Utilisateur.</a:t>
            </a:r>
          </a:p>
        </p:txBody>
      </p:sp>
      <p:sp>
        <p:nvSpPr>
          <p:cNvPr id="4" name="Espace réservé du contenu 2"/>
          <p:cNvSpPr txBox="1">
            <a:spLocks/>
          </p:cNvSpPr>
          <p:nvPr/>
        </p:nvSpPr>
        <p:spPr>
          <a:xfrm>
            <a:off x="1268873" y="1158239"/>
            <a:ext cx="4519555" cy="244394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Courier New" panose="02070309020205020404" pitchFamily="49" charset="0"/>
              <a:buChar char="o"/>
            </a:pPr>
            <a:r>
              <a:rPr lang="fr-FR" sz="1600" dirty="0" smtClean="0"/>
              <a:t>Permet De se connecter avec un login et </a:t>
            </a:r>
            <a:r>
              <a:rPr lang="fr-FR" sz="1600" dirty="0" err="1" smtClean="0"/>
              <a:t>password</a:t>
            </a:r>
            <a:endParaRPr lang="fr-FR" sz="1600" dirty="0" smtClean="0"/>
          </a:p>
          <a:p>
            <a:pPr>
              <a:buFont typeface="Courier New" panose="02070309020205020404" pitchFamily="49" charset="0"/>
              <a:buChar char="o"/>
            </a:pPr>
            <a:r>
              <a:rPr lang="fr-FR" sz="1600" dirty="0" smtClean="0"/>
              <a:t>Pour vous connecter, rendez-vous sur l’application sur votre bureau :</a:t>
            </a:r>
          </a:p>
          <a:p>
            <a:pPr>
              <a:buFont typeface="Courier New" panose="02070309020205020404" pitchFamily="49" charset="0"/>
              <a:buChar char="o"/>
            </a:pPr>
            <a:r>
              <a:rPr lang="fr-FR" sz="1600" dirty="0" smtClean="0"/>
              <a:t>Cliquer sur « CONNEXION »</a:t>
            </a:r>
          </a:p>
          <a:p>
            <a:pPr>
              <a:buFont typeface="Courier New" panose="02070309020205020404" pitchFamily="49" charset="0"/>
              <a:buChar char="o"/>
            </a:pPr>
            <a:r>
              <a:rPr lang="fr-FR" sz="1600" dirty="0" smtClean="0"/>
              <a:t>Sur cet À noter, il n’y a qu’un seul identifiant et donc un seul mot de passe par Utilisateur. te page, votre login et votre </a:t>
            </a:r>
            <a:r>
              <a:rPr lang="fr-FR" sz="1600" dirty="0" err="1" smtClean="0"/>
              <a:t>password</a:t>
            </a:r>
            <a:r>
              <a:rPr lang="fr-FR" sz="1600" dirty="0" smtClean="0"/>
              <a:t> vont vous être demandés.</a:t>
            </a:r>
            <a:endParaRPr lang="fr-FR" sz="1600" dirty="0"/>
          </a:p>
        </p:txBody>
      </p:sp>
      <p:sp>
        <p:nvSpPr>
          <p:cNvPr id="10" name="Espace réservé du contenu 2"/>
          <p:cNvSpPr txBox="1">
            <a:spLocks/>
          </p:cNvSpPr>
          <p:nvPr/>
        </p:nvSpPr>
        <p:spPr>
          <a:xfrm>
            <a:off x="1239880" y="5868785"/>
            <a:ext cx="9907209" cy="74260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fr-FR" sz="1600" dirty="0" smtClean="0"/>
              <a:t> </a:t>
            </a:r>
            <a:r>
              <a:rPr lang="fr-FR" sz="1600" dirty="0"/>
              <a:t>Une fois vous êtes connectés, vous entrez dans l’application « </a:t>
            </a:r>
            <a:r>
              <a:rPr lang="fr-FR" sz="1600" dirty="0" smtClean="0"/>
              <a:t>CRM </a:t>
            </a:r>
            <a:r>
              <a:rPr lang="fr-FR" sz="1600" dirty="0" smtClean="0"/>
              <a:t>STEP CARE </a:t>
            </a:r>
            <a:r>
              <a:rPr lang="fr-FR" sz="1600" dirty="0"/>
              <a:t>». Nous allons vous décrire toutes les fonctionnalités de l’application les unes après les </a:t>
            </a:r>
            <a:r>
              <a:rPr lang="fr-FR" sz="1600" dirty="0" smtClean="0"/>
              <a:t>autres. Dès </a:t>
            </a:r>
            <a:r>
              <a:rPr lang="fr-FR" sz="1600" dirty="0"/>
              <a:t>votre connexion, vous allez apercevoir la première interface « </a:t>
            </a:r>
            <a:r>
              <a:rPr lang="fr-FR" sz="1600" dirty="0" smtClean="0"/>
              <a:t>Accueil </a:t>
            </a:r>
            <a:r>
              <a:rPr lang="fr-FR" sz="1600" dirty="0"/>
              <a:t>»</a:t>
            </a:r>
            <a:r>
              <a:rPr lang="fr-FR" sz="1600" dirty="0" smtClean="0"/>
              <a:t> </a:t>
            </a:r>
            <a:r>
              <a:rPr lang="fr-FR" sz="1600" dirty="0"/>
              <a:t>qui contient plusieurs indicateurs correspondant aux activités réalisées </a:t>
            </a:r>
          </a:p>
          <a:p>
            <a:pPr>
              <a:buFont typeface="Wingdings" panose="05000000000000000000" pitchFamily="2" charset="2"/>
              <a:buChar char="Ø"/>
            </a:pPr>
            <a:endParaRPr lang="fr-FR" sz="1600" dirty="0"/>
          </a:p>
        </p:txBody>
      </p:sp>
    </p:spTree>
    <p:extLst>
      <p:ext uri="{BB962C8B-B14F-4D97-AF65-F5344CB8AC3E}">
        <p14:creationId xmlns:p14="http://schemas.microsoft.com/office/powerpoint/2010/main" val="3244904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5427" y="1857708"/>
            <a:ext cx="6530671" cy="3541712"/>
          </a:xfrm>
        </p:spPr>
      </p:pic>
      <p:sp>
        <p:nvSpPr>
          <p:cNvPr id="2" name="Titre 1"/>
          <p:cNvSpPr>
            <a:spLocks noGrp="1"/>
          </p:cNvSpPr>
          <p:nvPr>
            <p:ph type="title"/>
          </p:nvPr>
        </p:nvSpPr>
        <p:spPr>
          <a:xfrm>
            <a:off x="1141412" y="319260"/>
            <a:ext cx="9905998" cy="669955"/>
          </a:xfrm>
        </p:spPr>
        <p:txBody>
          <a:bodyPr/>
          <a:lstStyle/>
          <a:p>
            <a:pPr algn="ctr"/>
            <a:r>
              <a:rPr lang="fr-FR" dirty="0"/>
              <a:t>Fenêtre Accueil </a:t>
            </a:r>
          </a:p>
        </p:txBody>
      </p:sp>
      <p:cxnSp>
        <p:nvCxnSpPr>
          <p:cNvPr id="7" name="Connecteur droit avec flèche 6"/>
          <p:cNvCxnSpPr/>
          <p:nvPr/>
        </p:nvCxnSpPr>
        <p:spPr>
          <a:xfrm flipV="1">
            <a:off x="3692645" y="2327724"/>
            <a:ext cx="3796726" cy="69810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V="1">
            <a:off x="1928703" y="2327724"/>
            <a:ext cx="6230022" cy="118558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V="1">
            <a:off x="3413414" y="2327723"/>
            <a:ext cx="5414665" cy="112652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V="1">
            <a:off x="1687484" y="2327723"/>
            <a:ext cx="7659716" cy="156660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flipV="1">
            <a:off x="3103496" y="2327723"/>
            <a:ext cx="6913058" cy="156660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 name="Espace réservé du contenu 2"/>
          <p:cNvSpPr txBox="1">
            <a:spLocks/>
          </p:cNvSpPr>
          <p:nvPr/>
        </p:nvSpPr>
        <p:spPr>
          <a:xfrm>
            <a:off x="903113" y="2504901"/>
            <a:ext cx="4799418" cy="24439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Courier New" panose="02070309020205020404" pitchFamily="49" charset="0"/>
              <a:buChar char="o"/>
            </a:pPr>
            <a:r>
              <a:rPr lang="fr-FR" dirty="0" smtClean="0"/>
              <a:t>Permet </a:t>
            </a:r>
            <a:r>
              <a:rPr lang="fr-FR" dirty="0"/>
              <a:t>de naviguer entre les différentes fenêtre « </a:t>
            </a:r>
            <a:r>
              <a:rPr lang="fr-FR" b="1" dirty="0" smtClean="0"/>
              <a:t>STATISTIQUE</a:t>
            </a:r>
            <a:r>
              <a:rPr lang="fr-FR" dirty="0" smtClean="0"/>
              <a:t> </a:t>
            </a:r>
            <a:r>
              <a:rPr lang="fr-FR" dirty="0"/>
              <a:t>»</a:t>
            </a:r>
            <a:r>
              <a:rPr lang="fr-FR" dirty="0" smtClean="0"/>
              <a:t> , </a:t>
            </a:r>
            <a:r>
              <a:rPr lang="fr-FR" dirty="0"/>
              <a:t>« </a:t>
            </a:r>
            <a:r>
              <a:rPr lang="fr-FR" b="1" dirty="0"/>
              <a:t>D</a:t>
            </a:r>
            <a:r>
              <a:rPr lang="fr-FR" b="1" dirty="0" smtClean="0"/>
              <a:t>emande</a:t>
            </a:r>
            <a:r>
              <a:rPr lang="fr-FR" dirty="0" smtClean="0"/>
              <a:t> </a:t>
            </a:r>
            <a:r>
              <a:rPr lang="fr-FR" dirty="0"/>
              <a:t>»</a:t>
            </a:r>
            <a:r>
              <a:rPr lang="fr-FR" dirty="0" smtClean="0"/>
              <a:t>, </a:t>
            </a:r>
            <a:r>
              <a:rPr lang="fr-FR" dirty="0"/>
              <a:t>« </a:t>
            </a:r>
            <a:r>
              <a:rPr lang="fr-FR" b="1" dirty="0"/>
              <a:t>C</a:t>
            </a:r>
            <a:r>
              <a:rPr lang="fr-FR" b="1" dirty="0" smtClean="0"/>
              <a:t>ontact</a:t>
            </a:r>
            <a:r>
              <a:rPr lang="fr-FR" dirty="0" smtClean="0"/>
              <a:t> </a:t>
            </a:r>
            <a:r>
              <a:rPr lang="fr-FR" dirty="0"/>
              <a:t>»</a:t>
            </a:r>
            <a:r>
              <a:rPr lang="fr-FR" dirty="0" smtClean="0"/>
              <a:t>, </a:t>
            </a:r>
          </a:p>
          <a:p>
            <a:pPr marL="0" indent="0">
              <a:buNone/>
            </a:pPr>
            <a:r>
              <a:rPr lang="fr-FR" dirty="0" smtClean="0"/>
              <a:t>  « </a:t>
            </a:r>
            <a:r>
              <a:rPr lang="fr-FR" b="1" dirty="0"/>
              <a:t>R</a:t>
            </a:r>
            <a:r>
              <a:rPr lang="fr-FR" b="1" dirty="0" smtClean="0"/>
              <a:t>appel</a:t>
            </a:r>
            <a:r>
              <a:rPr lang="fr-FR" dirty="0" smtClean="0"/>
              <a:t> </a:t>
            </a:r>
            <a:r>
              <a:rPr lang="fr-FR" dirty="0"/>
              <a:t>»</a:t>
            </a:r>
            <a:r>
              <a:rPr lang="fr-FR" dirty="0" smtClean="0"/>
              <a:t> </a:t>
            </a:r>
            <a:r>
              <a:rPr lang="fr-FR" dirty="0" smtClean="0"/>
              <a:t>, </a:t>
            </a:r>
            <a:r>
              <a:rPr lang="fr-FR" dirty="0"/>
              <a:t>« </a:t>
            </a:r>
            <a:r>
              <a:rPr lang="fr-FR" b="1" dirty="0"/>
              <a:t>M</a:t>
            </a:r>
            <a:r>
              <a:rPr lang="fr-FR" b="1" dirty="0" smtClean="0"/>
              <a:t>ouvement</a:t>
            </a:r>
            <a:r>
              <a:rPr lang="fr-FR" dirty="0" smtClean="0"/>
              <a:t> </a:t>
            </a:r>
            <a:r>
              <a:rPr lang="fr-FR" dirty="0"/>
              <a:t>» « </a:t>
            </a:r>
            <a:r>
              <a:rPr lang="fr-FR" b="1" dirty="0" smtClean="0"/>
              <a:t>FERMER</a:t>
            </a:r>
            <a:r>
              <a:rPr lang="fr-FR" dirty="0" smtClean="0"/>
              <a:t> » et user connecter avec la date et heure de connexion </a:t>
            </a:r>
            <a:endParaRPr lang="fr-FR" dirty="0"/>
          </a:p>
          <a:p>
            <a:pPr marL="0" indent="0">
              <a:buNone/>
            </a:pPr>
            <a:endParaRPr lang="fr-FR" dirty="0"/>
          </a:p>
        </p:txBody>
      </p:sp>
      <p:cxnSp>
        <p:nvCxnSpPr>
          <p:cNvPr id="26" name="Connecteur droit avec flèche 25"/>
          <p:cNvCxnSpPr/>
          <p:nvPr/>
        </p:nvCxnSpPr>
        <p:spPr>
          <a:xfrm flipV="1">
            <a:off x="1968523" y="2400753"/>
            <a:ext cx="8553470" cy="202083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186652" y="5681431"/>
            <a:ext cx="10208759" cy="646331"/>
          </a:xfrm>
          <a:prstGeom prst="rect">
            <a:avLst/>
          </a:prstGeom>
        </p:spPr>
        <p:txBody>
          <a:bodyPr wrap="square">
            <a:spAutoFit/>
          </a:bodyPr>
          <a:lstStyle/>
          <a:p>
            <a:pPr>
              <a:buFont typeface="Courier New" panose="02070309020205020404" pitchFamily="49" charset="0"/>
              <a:buChar char="o"/>
            </a:pPr>
            <a:r>
              <a:rPr lang="fr-FR" dirty="0"/>
              <a:t>Cette fenêtre permet d'afficher le nombre de demandes statistiques, les demandes perdues, les demandes gagnées et les demandes en cours entre deux dates choisies</a:t>
            </a:r>
            <a:endParaRPr lang="fr-FR" dirty="0"/>
          </a:p>
        </p:txBody>
      </p:sp>
      <p:cxnSp>
        <p:nvCxnSpPr>
          <p:cNvPr id="29" name="Connecteur droit avec flèche 28"/>
          <p:cNvCxnSpPr/>
          <p:nvPr/>
        </p:nvCxnSpPr>
        <p:spPr>
          <a:xfrm flipV="1">
            <a:off x="3413414" y="2268669"/>
            <a:ext cx="8445717" cy="248662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767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721" y="814643"/>
            <a:ext cx="10304421" cy="4281065"/>
          </a:xfrm>
          <a:prstGeom prst="rect">
            <a:avLst/>
          </a:prstGeom>
        </p:spPr>
      </p:pic>
      <p:cxnSp>
        <p:nvCxnSpPr>
          <p:cNvPr id="6" name="Connecteur droit avec flèche 5"/>
          <p:cNvCxnSpPr/>
          <p:nvPr/>
        </p:nvCxnSpPr>
        <p:spPr>
          <a:xfrm flipH="1" flipV="1">
            <a:off x="1683657" y="1712686"/>
            <a:ext cx="3403732" cy="343289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flipH="1" flipV="1">
            <a:off x="9535886" y="1814286"/>
            <a:ext cx="830086" cy="333129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V="1">
            <a:off x="8395855" y="1770743"/>
            <a:ext cx="1546431" cy="359928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V="1">
            <a:off x="1843314" y="1770743"/>
            <a:ext cx="8636000" cy="412205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1016722" y="0"/>
            <a:ext cx="9905998" cy="1143780"/>
          </a:xfrm>
        </p:spPr>
        <p:txBody>
          <a:bodyPr/>
          <a:lstStyle/>
          <a:p>
            <a:pPr algn="ctr"/>
            <a:r>
              <a:rPr lang="fr-FR" dirty="0"/>
              <a:t>Fenêtre demande</a:t>
            </a:r>
          </a:p>
        </p:txBody>
      </p:sp>
      <p:sp>
        <p:nvSpPr>
          <p:cNvPr id="3" name="Espace réservé du contenu 2"/>
          <p:cNvSpPr>
            <a:spLocks noGrp="1"/>
          </p:cNvSpPr>
          <p:nvPr>
            <p:ph idx="1"/>
          </p:nvPr>
        </p:nvSpPr>
        <p:spPr>
          <a:xfrm>
            <a:off x="1016722" y="5095708"/>
            <a:ext cx="9905999" cy="1338347"/>
          </a:xfrm>
        </p:spPr>
        <p:txBody>
          <a:bodyPr>
            <a:normAutofit fontScale="92500" lnSpcReduction="20000"/>
          </a:bodyPr>
          <a:lstStyle/>
          <a:p>
            <a:pPr>
              <a:buFont typeface="Courier New" panose="02070309020205020404" pitchFamily="49" charset="0"/>
              <a:buChar char="o"/>
            </a:pPr>
            <a:r>
              <a:rPr lang="fr-FR" sz="1600" dirty="0" smtClean="0"/>
              <a:t>Permet </a:t>
            </a:r>
            <a:r>
              <a:rPr lang="fr-FR" sz="1600" dirty="0"/>
              <a:t>d'afficher les demandes entre deux « </a:t>
            </a:r>
            <a:r>
              <a:rPr lang="fr-FR" sz="1600" b="1" dirty="0" smtClean="0"/>
              <a:t>dates</a:t>
            </a:r>
            <a:r>
              <a:rPr lang="fr-FR" sz="1600" dirty="0"/>
              <a:t> »</a:t>
            </a:r>
            <a:r>
              <a:rPr lang="fr-FR" sz="1600" dirty="0" smtClean="0"/>
              <a:t> </a:t>
            </a:r>
            <a:r>
              <a:rPr lang="fr-FR" sz="1600" dirty="0"/>
              <a:t>choisies, d'ajouter une </a:t>
            </a:r>
            <a:r>
              <a:rPr lang="fr-FR" sz="1600" dirty="0" smtClean="0"/>
              <a:t>demande </a:t>
            </a:r>
            <a:r>
              <a:rPr lang="fr-FR" sz="1600" dirty="0"/>
              <a:t>en cliquant sur le </a:t>
            </a:r>
            <a:r>
              <a:rPr lang="fr-FR" sz="1600" dirty="0" smtClean="0"/>
              <a:t>bouton </a:t>
            </a:r>
            <a:r>
              <a:rPr lang="fr-FR" sz="1600" dirty="0"/>
              <a:t>« </a:t>
            </a:r>
            <a:r>
              <a:rPr lang="fr-FR" sz="1600" b="1" dirty="0" smtClean="0"/>
              <a:t>Nouveau</a:t>
            </a:r>
            <a:r>
              <a:rPr lang="fr-FR" sz="1600" dirty="0" smtClean="0"/>
              <a:t>, </a:t>
            </a:r>
            <a:r>
              <a:rPr lang="fr-FR" sz="1600" dirty="0"/>
              <a:t>de modifier une demande en sélectionnant les demandes et en cliquant sur le bouton « </a:t>
            </a:r>
            <a:r>
              <a:rPr lang="fr-FR" sz="1600" b="1" dirty="0" smtClean="0"/>
              <a:t>Modifier</a:t>
            </a:r>
            <a:r>
              <a:rPr lang="fr-FR" sz="1600" dirty="0"/>
              <a:t> »</a:t>
            </a:r>
            <a:r>
              <a:rPr lang="fr-FR" sz="1600" dirty="0" smtClean="0"/>
              <a:t>, </a:t>
            </a:r>
            <a:r>
              <a:rPr lang="fr-FR" sz="1600" dirty="0"/>
              <a:t>ou bien un </a:t>
            </a:r>
            <a:r>
              <a:rPr lang="fr-FR" sz="1600" dirty="0" smtClean="0"/>
              <a:t>double </a:t>
            </a:r>
            <a:r>
              <a:rPr lang="fr-FR" sz="1600" dirty="0"/>
              <a:t>clic sur la demande </a:t>
            </a:r>
            <a:r>
              <a:rPr lang="fr-FR" sz="1600" b="1" dirty="0"/>
              <a:t>concernée</a:t>
            </a:r>
            <a:r>
              <a:rPr lang="fr-FR" sz="1600" dirty="0"/>
              <a:t>.  Et de supprimer une demande en sélectionnant une demande et en cliquant sur le </a:t>
            </a:r>
            <a:r>
              <a:rPr lang="fr-FR" sz="1600" dirty="0" smtClean="0"/>
              <a:t>bouton	          </a:t>
            </a:r>
            <a:r>
              <a:rPr lang="fr-FR" sz="1600" dirty="0"/>
              <a:t>« </a:t>
            </a:r>
            <a:r>
              <a:rPr lang="fr-FR" sz="1600" b="1" dirty="0" smtClean="0"/>
              <a:t>Supprimer</a:t>
            </a:r>
            <a:r>
              <a:rPr lang="fr-FR" sz="1600" dirty="0"/>
              <a:t> »</a:t>
            </a:r>
            <a:r>
              <a:rPr lang="fr-FR" sz="1600" dirty="0" smtClean="0"/>
              <a:t>, </a:t>
            </a:r>
            <a:r>
              <a:rPr lang="fr-FR" sz="1600" dirty="0"/>
              <a:t>un bouton « </a:t>
            </a:r>
            <a:r>
              <a:rPr lang="fr-FR" sz="1600" b="1" dirty="0" smtClean="0"/>
              <a:t>Rappel</a:t>
            </a:r>
            <a:r>
              <a:rPr lang="fr-FR" sz="1600" dirty="0"/>
              <a:t> »</a:t>
            </a:r>
            <a:r>
              <a:rPr lang="fr-FR" sz="1600" dirty="0" smtClean="0"/>
              <a:t> </a:t>
            </a:r>
            <a:r>
              <a:rPr lang="fr-FR" sz="1600" dirty="0"/>
              <a:t>qui permet d'ajouter un rappel pour la demande sélectionnée avec la date de rappel et l’heure.</a:t>
            </a:r>
          </a:p>
          <a:p>
            <a:endParaRPr lang="fr-FR" dirty="0"/>
          </a:p>
        </p:txBody>
      </p:sp>
      <p:cxnSp>
        <p:nvCxnSpPr>
          <p:cNvPr id="35" name="Connecteur droit avec flèche 34"/>
          <p:cNvCxnSpPr/>
          <p:nvPr/>
        </p:nvCxnSpPr>
        <p:spPr>
          <a:xfrm flipV="1">
            <a:off x="3708400" y="1770743"/>
            <a:ext cx="7214320" cy="412205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122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11" y="867294"/>
            <a:ext cx="10058400" cy="4461164"/>
          </a:xfrm>
          <a:prstGeom prst="rect">
            <a:avLst/>
          </a:prstGeom>
        </p:spPr>
      </p:pic>
      <p:sp>
        <p:nvSpPr>
          <p:cNvPr id="2" name="Titre 1"/>
          <p:cNvSpPr>
            <a:spLocks noGrp="1"/>
          </p:cNvSpPr>
          <p:nvPr>
            <p:ph type="title"/>
          </p:nvPr>
        </p:nvSpPr>
        <p:spPr>
          <a:xfrm>
            <a:off x="1141412" y="177943"/>
            <a:ext cx="9905998" cy="902711"/>
          </a:xfrm>
        </p:spPr>
        <p:txBody>
          <a:bodyPr/>
          <a:lstStyle/>
          <a:p>
            <a:pPr algn="ctr"/>
            <a:r>
              <a:rPr lang="fr-FR" dirty="0"/>
              <a:t>fenêtre contact</a:t>
            </a:r>
          </a:p>
        </p:txBody>
      </p:sp>
      <p:sp>
        <p:nvSpPr>
          <p:cNvPr id="3" name="Espace réservé du contenu 2"/>
          <p:cNvSpPr>
            <a:spLocks noGrp="1"/>
          </p:cNvSpPr>
          <p:nvPr>
            <p:ph idx="1"/>
          </p:nvPr>
        </p:nvSpPr>
        <p:spPr>
          <a:xfrm>
            <a:off x="1424045" y="5328458"/>
            <a:ext cx="9756573" cy="1285702"/>
          </a:xfrm>
        </p:spPr>
        <p:txBody>
          <a:bodyPr>
            <a:normAutofit/>
          </a:bodyPr>
          <a:lstStyle/>
          <a:p>
            <a:pPr>
              <a:buFont typeface="Courier New" panose="02070309020205020404" pitchFamily="49" charset="0"/>
              <a:buChar char="o"/>
            </a:pPr>
            <a:r>
              <a:rPr lang="fr-FR" sz="1600" dirty="0" smtClean="0"/>
              <a:t>Permet </a:t>
            </a:r>
            <a:r>
              <a:rPr lang="fr-FR" sz="1600" dirty="0"/>
              <a:t>d'afficher la liste des contacts </a:t>
            </a:r>
            <a:r>
              <a:rPr lang="fr-FR" sz="1600" dirty="0" smtClean="0"/>
              <a:t>et en peux rechercher  </a:t>
            </a:r>
            <a:r>
              <a:rPr lang="fr-FR" sz="1600" dirty="0"/>
              <a:t>les contacts par nom </a:t>
            </a:r>
            <a:r>
              <a:rPr lang="fr-FR" sz="1600" b="1" dirty="0"/>
              <a:t>contact</a:t>
            </a:r>
            <a:r>
              <a:rPr lang="fr-FR" sz="1600" dirty="0"/>
              <a:t> ou nom </a:t>
            </a:r>
            <a:r>
              <a:rPr lang="fr-FR" sz="1600" b="1" dirty="0"/>
              <a:t>patient</a:t>
            </a:r>
            <a:r>
              <a:rPr lang="fr-FR" sz="1600" dirty="0"/>
              <a:t>, son </a:t>
            </a:r>
            <a:r>
              <a:rPr lang="fr-FR" sz="1600" b="1" dirty="0"/>
              <a:t>numéro téléphone </a:t>
            </a:r>
            <a:r>
              <a:rPr lang="fr-FR" sz="1600" dirty="0"/>
              <a:t>ou bien la </a:t>
            </a:r>
            <a:r>
              <a:rPr lang="fr-FR" sz="1600" b="1" dirty="0"/>
              <a:t>date d'ajoute </a:t>
            </a:r>
            <a:r>
              <a:rPr lang="fr-FR" sz="1600" dirty="0"/>
              <a:t>de </a:t>
            </a:r>
            <a:r>
              <a:rPr lang="fr-FR" sz="1600" dirty="0" smtClean="0"/>
              <a:t>contacte</a:t>
            </a:r>
          </a:p>
          <a:p>
            <a:pPr>
              <a:buFont typeface="Courier New" panose="02070309020205020404" pitchFamily="49" charset="0"/>
              <a:buChar char="o"/>
            </a:pPr>
            <a:endParaRPr lang="fr-FR" sz="1600" dirty="0" smtClean="0"/>
          </a:p>
          <a:p>
            <a:pPr>
              <a:buFont typeface="Courier New" panose="02070309020205020404" pitchFamily="49" charset="0"/>
              <a:buChar char="o"/>
            </a:pPr>
            <a:endParaRPr lang="fr-FR" dirty="0"/>
          </a:p>
        </p:txBody>
      </p:sp>
      <p:cxnSp>
        <p:nvCxnSpPr>
          <p:cNvPr id="6" name="Connecteur droit avec flèche 5"/>
          <p:cNvCxnSpPr/>
          <p:nvPr/>
        </p:nvCxnSpPr>
        <p:spPr>
          <a:xfrm flipH="1" flipV="1">
            <a:off x="1612669" y="1770005"/>
            <a:ext cx="7124931" cy="377181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H="1" flipV="1">
            <a:off x="1741715" y="1915886"/>
            <a:ext cx="8258628" cy="362593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flipH="1" flipV="1">
            <a:off x="1612669" y="2063536"/>
            <a:ext cx="811217" cy="362342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H="1" flipV="1">
            <a:off x="1737630" y="2155860"/>
            <a:ext cx="2631170" cy="353110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129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504" y="906087"/>
            <a:ext cx="10058400" cy="4480825"/>
          </a:xfrm>
          <a:prstGeom prst="rect">
            <a:avLst/>
          </a:prstGeom>
        </p:spPr>
      </p:pic>
      <p:sp>
        <p:nvSpPr>
          <p:cNvPr id="2" name="Titre 1"/>
          <p:cNvSpPr>
            <a:spLocks noGrp="1"/>
          </p:cNvSpPr>
          <p:nvPr>
            <p:ph type="title"/>
          </p:nvPr>
        </p:nvSpPr>
        <p:spPr>
          <a:xfrm>
            <a:off x="1141412" y="236132"/>
            <a:ext cx="9905998" cy="894398"/>
          </a:xfrm>
        </p:spPr>
        <p:txBody>
          <a:bodyPr/>
          <a:lstStyle/>
          <a:p>
            <a:pPr algn="ctr"/>
            <a:r>
              <a:rPr lang="fr-FR" dirty="0"/>
              <a:t>fenêtre rappel</a:t>
            </a:r>
          </a:p>
        </p:txBody>
      </p:sp>
      <p:sp>
        <p:nvSpPr>
          <p:cNvPr id="3" name="Espace réservé du contenu 2"/>
          <p:cNvSpPr>
            <a:spLocks noGrp="1"/>
          </p:cNvSpPr>
          <p:nvPr>
            <p:ph idx="1"/>
          </p:nvPr>
        </p:nvSpPr>
        <p:spPr>
          <a:xfrm>
            <a:off x="1307666" y="5474826"/>
            <a:ext cx="9905999" cy="1042353"/>
          </a:xfrm>
        </p:spPr>
        <p:txBody>
          <a:bodyPr>
            <a:normAutofit fontScale="55000" lnSpcReduction="20000"/>
          </a:bodyPr>
          <a:lstStyle/>
          <a:p>
            <a:pPr>
              <a:buFont typeface="Courier New" panose="02070309020205020404" pitchFamily="49" charset="0"/>
              <a:buChar char="o"/>
            </a:pPr>
            <a:r>
              <a:rPr lang="fr-FR" dirty="0" smtClean="0"/>
              <a:t>Permet </a:t>
            </a:r>
            <a:r>
              <a:rPr lang="fr-FR" dirty="0"/>
              <a:t>d'afficher les rappels du jour ainsi un bouton </a:t>
            </a:r>
            <a:r>
              <a:rPr lang="fr-FR" sz="2600" b="1" dirty="0" smtClean="0"/>
              <a:t>Modifie</a:t>
            </a:r>
            <a:r>
              <a:rPr lang="fr-FR" b="1" dirty="0" smtClean="0"/>
              <a:t>r</a:t>
            </a:r>
            <a:r>
              <a:rPr lang="fr-FR" dirty="0" smtClean="0"/>
              <a:t> </a:t>
            </a:r>
            <a:r>
              <a:rPr lang="fr-FR" dirty="0"/>
              <a:t>pour modifier un rappel et un calendrier pour vous afficher tous les rappels dont leurs dates existent entre </a:t>
            </a:r>
            <a:r>
              <a:rPr lang="fr-FR" dirty="0" smtClean="0"/>
              <a:t>la </a:t>
            </a:r>
            <a:r>
              <a:rPr lang="fr-FR" sz="2600" b="1" dirty="0" smtClean="0"/>
              <a:t>périodes choisies </a:t>
            </a:r>
            <a:r>
              <a:rPr lang="fr-FR" b="1" dirty="0" smtClean="0"/>
              <a:t>, </a:t>
            </a:r>
            <a:r>
              <a:rPr lang="fr-FR" dirty="0" smtClean="0"/>
              <a:t>pour afficher la demande de rappe</a:t>
            </a:r>
            <a:r>
              <a:rPr lang="fr-FR" b="1" dirty="0" smtClean="0"/>
              <a:t>l </a:t>
            </a:r>
            <a:r>
              <a:rPr lang="fr-FR" dirty="0"/>
              <a:t>« </a:t>
            </a:r>
            <a:r>
              <a:rPr lang="fr-FR" sz="2600" b="1" dirty="0" smtClean="0"/>
              <a:t>on clique </a:t>
            </a:r>
            <a:r>
              <a:rPr lang="fr-FR" dirty="0" smtClean="0"/>
              <a:t>» bouton gaucher afficher demande, si rappel traité </a:t>
            </a:r>
            <a:r>
              <a:rPr lang="fr-FR" dirty="0"/>
              <a:t>« </a:t>
            </a:r>
            <a:r>
              <a:rPr lang="fr-FR" sz="2600" b="1" dirty="0"/>
              <a:t>on clique </a:t>
            </a:r>
            <a:r>
              <a:rPr lang="fr-FR" dirty="0"/>
              <a:t>» bouton gaucher </a:t>
            </a:r>
            <a:r>
              <a:rPr lang="fr-FR" dirty="0" smtClean="0"/>
              <a:t>rappel </a:t>
            </a:r>
            <a:r>
              <a:rPr lang="fr-FR" dirty="0" smtClean="0"/>
              <a:t>traité et si vous voulez ajouter un </a:t>
            </a:r>
            <a:r>
              <a:rPr lang="fr-FR" dirty="0"/>
              <a:t>rappel « </a:t>
            </a:r>
            <a:r>
              <a:rPr lang="fr-FR" b="1" dirty="0"/>
              <a:t>on clique </a:t>
            </a:r>
            <a:r>
              <a:rPr lang="fr-FR" dirty="0"/>
              <a:t>» </a:t>
            </a:r>
            <a:r>
              <a:rPr lang="fr-FR" dirty="0" smtClean="0"/>
              <a:t>Nouveau Rappel</a:t>
            </a:r>
            <a:endParaRPr lang="fr-FR" b="1" dirty="0"/>
          </a:p>
        </p:txBody>
      </p:sp>
      <p:sp>
        <p:nvSpPr>
          <p:cNvPr id="6" name="Rectangle 5"/>
          <p:cNvSpPr/>
          <p:nvPr/>
        </p:nvSpPr>
        <p:spPr>
          <a:xfrm>
            <a:off x="3891539" y="3008576"/>
            <a:ext cx="2202872" cy="1157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3950165" y="3277424"/>
            <a:ext cx="2185539" cy="97543"/>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 name="Connecteur droit avec flèche 8"/>
          <p:cNvCxnSpPr/>
          <p:nvPr/>
        </p:nvCxnSpPr>
        <p:spPr>
          <a:xfrm flipH="1" flipV="1">
            <a:off x="6002246" y="3326195"/>
            <a:ext cx="1811718" cy="251765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V="1">
            <a:off x="2867891" y="3066451"/>
            <a:ext cx="2860285" cy="299041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flipV="1">
            <a:off x="5370022" y="1808649"/>
            <a:ext cx="4988547" cy="376087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flipV="1">
            <a:off x="1745673" y="1808649"/>
            <a:ext cx="2294312" cy="405182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flipH="1" flipV="1">
            <a:off x="4959352" y="3189035"/>
            <a:ext cx="2904943" cy="286783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064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8285" y="94816"/>
            <a:ext cx="9905998" cy="711518"/>
          </a:xfrm>
        </p:spPr>
        <p:txBody>
          <a:bodyPr/>
          <a:lstStyle/>
          <a:p>
            <a:pPr algn="ctr"/>
            <a:r>
              <a:rPr lang="fr-FR" dirty="0"/>
              <a:t>fenêtre mouvement</a:t>
            </a:r>
          </a:p>
        </p:txBody>
      </p:sp>
      <p:sp>
        <p:nvSpPr>
          <p:cNvPr id="3" name="Espace réservé du contenu 2"/>
          <p:cNvSpPr>
            <a:spLocks noGrp="1"/>
          </p:cNvSpPr>
          <p:nvPr>
            <p:ph idx="1"/>
          </p:nvPr>
        </p:nvSpPr>
        <p:spPr>
          <a:xfrm>
            <a:off x="1058285" y="4987636"/>
            <a:ext cx="9905999" cy="1487979"/>
          </a:xfrm>
        </p:spPr>
        <p:txBody>
          <a:bodyPr>
            <a:normAutofit fontScale="85000" lnSpcReduction="10000"/>
          </a:bodyPr>
          <a:lstStyle/>
          <a:p>
            <a:pPr>
              <a:buFont typeface="Courier New" panose="02070309020205020404" pitchFamily="49" charset="0"/>
              <a:buChar char="o"/>
            </a:pPr>
            <a:r>
              <a:rPr lang="fr-FR" dirty="0" smtClean="0"/>
              <a:t>Permet </a:t>
            </a:r>
            <a:r>
              <a:rPr lang="fr-FR" dirty="0"/>
              <a:t>d'afficher le tableau des mouvements entre deux dates choisies et cette fenêtre vous permet également de consulter tous les mouvements notamment  : la modification  des demandes, contact ,</a:t>
            </a:r>
            <a:r>
              <a:rPr lang="fr-FR" dirty="0" smtClean="0"/>
              <a:t> rappel et l'historique </a:t>
            </a:r>
            <a:r>
              <a:rPr lang="fr-FR" dirty="0"/>
              <a:t>des authentification et la déconnexion des </a:t>
            </a:r>
            <a:r>
              <a:rPr lang="fr-FR" dirty="0" err="1" smtClean="0"/>
              <a:t>users</a:t>
            </a:r>
            <a:r>
              <a:rPr lang="fr-FR" dirty="0" smtClean="0"/>
              <a:t> avec </a:t>
            </a:r>
            <a:r>
              <a:rPr lang="fr-FR" dirty="0"/>
              <a:t>le user, pc, date, ID mouvement, motif de </a:t>
            </a:r>
            <a:r>
              <a:rPr lang="fr-FR" dirty="0" smtClean="0"/>
              <a:t>mouvement et interface mouvement </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356" y="640080"/>
            <a:ext cx="8454044" cy="4447310"/>
          </a:xfrm>
          <a:prstGeom prst="rect">
            <a:avLst/>
          </a:prstGeom>
        </p:spPr>
      </p:pic>
    </p:spTree>
    <p:extLst>
      <p:ext uri="{BB962C8B-B14F-4D97-AF65-F5344CB8AC3E}">
        <p14:creationId xmlns:p14="http://schemas.microsoft.com/office/powerpoint/2010/main" val="706242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69878"/>
            <a:ext cx="9905998" cy="628391"/>
          </a:xfrm>
        </p:spPr>
        <p:txBody>
          <a:bodyPr/>
          <a:lstStyle/>
          <a:p>
            <a:pPr algn="ctr"/>
            <a:r>
              <a:rPr lang="fr-FR" dirty="0"/>
              <a:t>fenêtre fiche demande</a:t>
            </a:r>
          </a:p>
        </p:txBody>
      </p:sp>
      <p:sp>
        <p:nvSpPr>
          <p:cNvPr id="3" name="Espace réservé du contenu 2"/>
          <p:cNvSpPr>
            <a:spLocks noGrp="1"/>
          </p:cNvSpPr>
          <p:nvPr>
            <p:ph idx="1"/>
          </p:nvPr>
        </p:nvSpPr>
        <p:spPr>
          <a:xfrm>
            <a:off x="1141412" y="4813069"/>
            <a:ext cx="9905999" cy="1928553"/>
          </a:xfrm>
        </p:spPr>
        <p:txBody>
          <a:bodyPr>
            <a:normAutofit fontScale="55000" lnSpcReduction="20000"/>
          </a:bodyPr>
          <a:lstStyle/>
          <a:p>
            <a:pPr>
              <a:buFont typeface="Courier New" panose="02070309020205020404" pitchFamily="49" charset="0"/>
              <a:buChar char="o"/>
            </a:pPr>
            <a:r>
              <a:rPr lang="fr-FR" dirty="0"/>
              <a:t>Permet d'ajouter un demande et un contact en parallèle avec nom prénom contact , nom prénom patient , téléphone , adresse , ville avec un combo qui contient toutes les villes de Maroc , Age patient , relation patient avec un combo qui contient toutes les relations  , le sexe patient , besoin avec un combo de toutes les besoins  ,  type maladie , source demande avec un combo qui contient toutes les </a:t>
            </a:r>
            <a:r>
              <a:rPr lang="fr-FR" sz="2600" b="1" dirty="0"/>
              <a:t>sources</a:t>
            </a:r>
            <a:r>
              <a:rPr lang="fr-FR" dirty="0"/>
              <a:t> de demande , statut  demande en peux le sélectionner dans le combo statut qui contient tous les statuts de demande et le commentaire en cliquant sur le commentaire la fenêtre commentaire apparaîtra avec une </a:t>
            </a:r>
            <a:r>
              <a:rPr lang="fr-FR" sz="2500" b="1" dirty="0"/>
              <a:t>zone texte commentaire </a:t>
            </a:r>
            <a:r>
              <a:rPr lang="fr-FR" dirty="0"/>
              <a:t>et dans l'ajout </a:t>
            </a:r>
            <a:r>
              <a:rPr lang="fr-FR" dirty="0" smtClean="0"/>
              <a:t>d’un commentaire , </a:t>
            </a:r>
            <a:r>
              <a:rPr lang="fr-FR" dirty="0"/>
              <a:t>le commentaire s'ajoute dans la ficher demande avec user et date heure de commentaire , et tous les champs sont </a:t>
            </a:r>
            <a:r>
              <a:rPr lang="fr-FR" sz="2500" b="1" dirty="0"/>
              <a:t>obligatoires</a:t>
            </a:r>
            <a:r>
              <a:rPr lang="fr-FR" dirty="0"/>
              <a:t> , à chaque modification d'une demande ou bien d'un contact il est obligatoire d'ajouter </a:t>
            </a:r>
            <a:r>
              <a:rPr lang="fr-FR" sz="2500" b="1" dirty="0"/>
              <a:t>un motif</a:t>
            </a:r>
            <a:r>
              <a:rPr lang="fr-FR" dirty="0" smtClean="0"/>
              <a:t>.</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356" y="816446"/>
            <a:ext cx="2720634" cy="3878444"/>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3245" y="780839"/>
            <a:ext cx="2720633" cy="391405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11" y="816446"/>
            <a:ext cx="2720633" cy="3878444"/>
          </a:xfrm>
          <a:prstGeom prst="rect">
            <a:avLst/>
          </a:prstGeom>
        </p:spPr>
      </p:pic>
      <p:sp>
        <p:nvSpPr>
          <p:cNvPr id="9" name="Rectangle 8"/>
          <p:cNvSpPr/>
          <p:nvPr/>
        </p:nvSpPr>
        <p:spPr>
          <a:xfrm>
            <a:off x="9975273" y="1687484"/>
            <a:ext cx="1221971" cy="606829"/>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Connecteur droit avec flèche 10"/>
          <p:cNvCxnSpPr/>
          <p:nvPr/>
        </p:nvCxnSpPr>
        <p:spPr>
          <a:xfrm flipV="1">
            <a:off x="9326880" y="2128058"/>
            <a:ext cx="1587731" cy="322533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660073" y="1354975"/>
            <a:ext cx="164649" cy="2859578"/>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p:cNvCxnSpPr/>
          <p:nvPr/>
        </p:nvCxnSpPr>
        <p:spPr>
          <a:xfrm flipH="1" flipV="1">
            <a:off x="2744835" y="3067396"/>
            <a:ext cx="4844685" cy="290114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H="1" flipV="1">
            <a:off x="3674225" y="2635135"/>
            <a:ext cx="1230284" cy="356616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7" name="Image 16"/>
          <p:cNvPicPr>
            <a:picLocks noChangeAspect="1"/>
          </p:cNvPicPr>
          <p:nvPr/>
        </p:nvPicPr>
        <p:blipFill>
          <a:blip r:embed="rId5"/>
          <a:stretch>
            <a:fillRect/>
          </a:stretch>
        </p:blipFill>
        <p:spPr>
          <a:xfrm>
            <a:off x="5977299" y="780838"/>
            <a:ext cx="2740314" cy="3914051"/>
          </a:xfrm>
          <a:prstGeom prst="rect">
            <a:avLst/>
          </a:prstGeom>
        </p:spPr>
      </p:pic>
      <p:cxnSp>
        <p:nvCxnSpPr>
          <p:cNvPr id="18" name="Connecteur droit avec flèche 17"/>
          <p:cNvCxnSpPr/>
          <p:nvPr/>
        </p:nvCxnSpPr>
        <p:spPr>
          <a:xfrm flipV="1">
            <a:off x="5977300" y="2984827"/>
            <a:ext cx="1179958" cy="279071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97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8286" y="119754"/>
            <a:ext cx="9905998" cy="653329"/>
          </a:xfrm>
        </p:spPr>
        <p:txBody>
          <a:bodyPr/>
          <a:lstStyle/>
          <a:p>
            <a:pPr algn="ctr"/>
            <a:r>
              <a:rPr lang="fr-FR" dirty="0"/>
              <a:t>Fenêtre fiche </a:t>
            </a:r>
            <a:r>
              <a:rPr lang="fr-FR" dirty="0" smtClean="0"/>
              <a:t>rappel</a:t>
            </a:r>
            <a:endParaRPr lang="fr-FR" dirty="0"/>
          </a:p>
        </p:txBody>
      </p:sp>
      <p:sp>
        <p:nvSpPr>
          <p:cNvPr id="3" name="Espace réservé du contenu 2"/>
          <p:cNvSpPr>
            <a:spLocks noGrp="1"/>
          </p:cNvSpPr>
          <p:nvPr>
            <p:ph idx="1"/>
          </p:nvPr>
        </p:nvSpPr>
        <p:spPr>
          <a:xfrm>
            <a:off x="1058285" y="5034251"/>
            <a:ext cx="9905999" cy="1765560"/>
          </a:xfrm>
        </p:spPr>
        <p:txBody>
          <a:bodyPr>
            <a:normAutofit fontScale="85000" lnSpcReduction="20000"/>
          </a:bodyPr>
          <a:lstStyle/>
          <a:p>
            <a:pPr>
              <a:buFont typeface="Courier New" panose="02070309020205020404" pitchFamily="49" charset="0"/>
              <a:buChar char="o"/>
            </a:pPr>
            <a:r>
              <a:rPr lang="fr-FR" dirty="0"/>
              <a:t>Permet d'ajouter un rappel avec sa date de rappel, l'heure de rappel, numéro de demande qui est par défaut et commentaire par défaut et vous pouvez également ajouter des commentaires au commentaire par défaut, modifie un rappel : vous pouvez modifier la date de rappel, l’heure rappel, et d’ajouter un commentaire et à chaque modification il faut ajouter un motif de modification</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0019" y="682854"/>
            <a:ext cx="4077053" cy="4351397"/>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894" y="690475"/>
            <a:ext cx="4069433" cy="4343776"/>
          </a:xfrm>
          <a:prstGeom prst="rect">
            <a:avLst/>
          </a:prstGeom>
        </p:spPr>
      </p:pic>
    </p:spTree>
    <p:extLst>
      <p:ext uri="{BB962C8B-B14F-4D97-AF65-F5344CB8AC3E}">
        <p14:creationId xmlns:p14="http://schemas.microsoft.com/office/powerpoint/2010/main" val="9765825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2255</TotalTime>
  <Words>693</Words>
  <Application>Microsoft Office PowerPoint</Application>
  <PresentationFormat>Grand écran</PresentationFormat>
  <Paragraphs>26</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Courier New</vt:lpstr>
      <vt:lpstr>Trebuchet MS</vt:lpstr>
      <vt:lpstr>Tw Cen MT</vt:lpstr>
      <vt:lpstr>Wingdings</vt:lpstr>
      <vt:lpstr>Circuit</vt:lpstr>
      <vt:lpstr>Guide d’utilisation</vt:lpstr>
      <vt:lpstr>Fenêtre connexion </vt:lpstr>
      <vt:lpstr>Fenêtre Accueil </vt:lpstr>
      <vt:lpstr>Fenêtre demande</vt:lpstr>
      <vt:lpstr>fenêtre contact</vt:lpstr>
      <vt:lpstr>fenêtre rappel</vt:lpstr>
      <vt:lpstr>fenêtre mouvement</vt:lpstr>
      <vt:lpstr>fenêtre fiche demande</vt:lpstr>
      <vt:lpstr>Fenêtre fiche rappel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d’utilisation</dc:title>
  <dc:creator>ADMIN</dc:creator>
  <cp:lastModifiedBy>ADMIN</cp:lastModifiedBy>
  <cp:revision>26</cp:revision>
  <dcterms:created xsi:type="dcterms:W3CDTF">2022-08-16T14:31:52Z</dcterms:created>
  <dcterms:modified xsi:type="dcterms:W3CDTF">2022-09-21T09:58:09Z</dcterms:modified>
</cp:coreProperties>
</file>