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League Spartan" charset="1" panose="00000800000000000000"/>
      <p:regular r:id="rId11"/>
    </p:embeddedFont>
    <p:embeddedFont>
      <p:font typeface="B612" charset="1" panose="020B0606050000020004"/>
      <p:regular r:id="rId12"/>
    </p:embeddedFont>
    <p:embeddedFont>
      <p:font typeface="B612 Bold" charset="1" panose="020B0606050000020004"/>
      <p:regular r:id="rId13"/>
    </p:embeddedFont>
    <p:embeddedFont>
      <p:font typeface="B612 Italics" charset="1" panose="020B0606050000020004"/>
      <p:regular r:id="rId14"/>
    </p:embeddedFont>
    <p:embeddedFont>
      <p:font typeface="B612 Bold Italics" charset="1" panose="020B0606050000020004"/>
      <p:regular r:id="rId15"/>
    </p:embeddedFont>
    <p:embeddedFont>
      <p:font typeface="Telegraf" charset="1" panose="00000500000000000000"/>
      <p:regular r:id="rId16"/>
    </p:embeddedFont>
    <p:embeddedFont>
      <p:font typeface="Telegraf Bold" charset="1" panose="00000800000000000000"/>
      <p:regular r:id="rId17"/>
    </p:embeddedFont>
    <p:embeddedFont>
      <p:font typeface="Telegraf Extra-Light" charset="1" panose="00000300000000000000"/>
      <p:regular r:id="rId18"/>
    </p:embeddedFont>
    <p:embeddedFont>
      <p:font typeface="Telegraf Medium" charset="1" panose="00000600000000000000"/>
      <p:regular r:id="rId19"/>
    </p:embeddedFont>
    <p:embeddedFont>
      <p:font typeface="Telegraf Ultra-Bold" charset="1" panose="00000900000000000000"/>
      <p:regular r:id="rId20"/>
    </p:embeddedFont>
    <p:embeddedFont>
      <p:font typeface="Telegraf Heavy"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909977" y="8498846"/>
            <a:ext cx="468046" cy="735501"/>
          </a:xfrm>
          <a:custGeom>
            <a:avLst/>
            <a:gdLst/>
            <a:ahLst/>
            <a:cxnLst/>
            <a:rect r="r" b="b" t="t" l="l"/>
            <a:pathLst>
              <a:path h="735501" w="468046">
                <a:moveTo>
                  <a:pt x="0" y="0"/>
                </a:moveTo>
                <a:lnTo>
                  <a:pt x="468046" y="0"/>
                </a:lnTo>
                <a:lnTo>
                  <a:pt x="468046" y="735501"/>
                </a:lnTo>
                <a:lnTo>
                  <a:pt x="0" y="73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23174" y="1673789"/>
            <a:ext cx="2818203" cy="2183661"/>
          </a:xfrm>
          <a:custGeom>
            <a:avLst/>
            <a:gdLst/>
            <a:ahLst/>
            <a:cxnLst/>
            <a:rect r="r" b="b" t="t" l="l"/>
            <a:pathLst>
              <a:path h="2183661" w="2818203">
                <a:moveTo>
                  <a:pt x="0" y="0"/>
                </a:moveTo>
                <a:lnTo>
                  <a:pt x="2818203" y="0"/>
                </a:lnTo>
                <a:lnTo>
                  <a:pt x="2818203" y="2183661"/>
                </a:lnTo>
                <a:lnTo>
                  <a:pt x="0" y="2183661"/>
                </a:lnTo>
                <a:lnTo>
                  <a:pt x="0" y="0"/>
                </a:lnTo>
                <a:close/>
              </a:path>
            </a:pathLst>
          </a:custGeom>
          <a:blipFill>
            <a:blip r:embed="rId4"/>
            <a:stretch>
              <a:fillRect l="0" t="-16118" r="0" b="-12940"/>
            </a:stretch>
          </a:blipFill>
        </p:spPr>
      </p:sp>
      <p:sp>
        <p:nvSpPr>
          <p:cNvPr name="Freeform 4" id="4"/>
          <p:cNvSpPr/>
          <p:nvPr/>
        </p:nvSpPr>
        <p:spPr>
          <a:xfrm flipH="false" flipV="false" rot="0">
            <a:off x="14547859" y="3327657"/>
            <a:ext cx="1686388" cy="2050819"/>
          </a:xfrm>
          <a:custGeom>
            <a:avLst/>
            <a:gdLst/>
            <a:ahLst/>
            <a:cxnLst/>
            <a:rect r="r" b="b" t="t" l="l"/>
            <a:pathLst>
              <a:path h="2050819" w="1686388">
                <a:moveTo>
                  <a:pt x="0" y="0"/>
                </a:moveTo>
                <a:lnTo>
                  <a:pt x="1686388" y="0"/>
                </a:lnTo>
                <a:lnTo>
                  <a:pt x="1686388" y="2050819"/>
                </a:lnTo>
                <a:lnTo>
                  <a:pt x="0" y="2050819"/>
                </a:lnTo>
                <a:lnTo>
                  <a:pt x="0" y="0"/>
                </a:lnTo>
                <a:close/>
              </a:path>
            </a:pathLst>
          </a:custGeom>
          <a:blipFill>
            <a:blip r:embed="rId5"/>
            <a:stretch>
              <a:fillRect l="0" t="0" r="0" b="0"/>
            </a:stretch>
          </a:blipFill>
        </p:spPr>
      </p:sp>
      <p:sp>
        <p:nvSpPr>
          <p:cNvPr name="Freeform 5" id="5"/>
          <p:cNvSpPr/>
          <p:nvPr/>
        </p:nvSpPr>
        <p:spPr>
          <a:xfrm flipH="false" flipV="false" rot="0">
            <a:off x="11372490" y="5879036"/>
            <a:ext cx="2455442" cy="1633985"/>
          </a:xfrm>
          <a:custGeom>
            <a:avLst/>
            <a:gdLst/>
            <a:ahLst/>
            <a:cxnLst/>
            <a:rect r="r" b="b" t="t" l="l"/>
            <a:pathLst>
              <a:path h="1633985" w="2455442">
                <a:moveTo>
                  <a:pt x="0" y="0"/>
                </a:moveTo>
                <a:lnTo>
                  <a:pt x="2455441" y="0"/>
                </a:lnTo>
                <a:lnTo>
                  <a:pt x="2455441" y="1633984"/>
                </a:lnTo>
                <a:lnTo>
                  <a:pt x="0" y="1633984"/>
                </a:lnTo>
                <a:lnTo>
                  <a:pt x="0" y="0"/>
                </a:lnTo>
                <a:close/>
              </a:path>
            </a:pathLst>
          </a:custGeom>
          <a:blipFill>
            <a:blip r:embed="rId6"/>
            <a:stretch>
              <a:fillRect l="0" t="0" r="0" b="0"/>
            </a:stretch>
          </a:blipFill>
        </p:spPr>
      </p:sp>
      <p:grpSp>
        <p:nvGrpSpPr>
          <p:cNvPr name="Group 6" id="6"/>
          <p:cNvGrpSpPr/>
          <p:nvPr/>
        </p:nvGrpSpPr>
        <p:grpSpPr>
          <a:xfrm rot="0">
            <a:off x="278402" y="306570"/>
            <a:ext cx="17680520" cy="9699197"/>
            <a:chOff x="0" y="0"/>
            <a:chExt cx="4656598" cy="2554521"/>
          </a:xfrm>
        </p:grpSpPr>
        <p:sp>
          <p:nvSpPr>
            <p:cNvPr name="Freeform 7" id="7"/>
            <p:cNvSpPr/>
            <p:nvPr/>
          </p:nvSpPr>
          <p:spPr>
            <a:xfrm flipH="false" flipV="false" rot="0">
              <a:off x="0" y="0"/>
              <a:ext cx="4656598" cy="2554521"/>
            </a:xfrm>
            <a:custGeom>
              <a:avLst/>
              <a:gdLst/>
              <a:ahLst/>
              <a:cxnLst/>
              <a:rect r="r" b="b" t="t" l="l"/>
              <a:pathLst>
                <a:path h="2554521" w="4656598">
                  <a:moveTo>
                    <a:pt x="22332" y="0"/>
                  </a:moveTo>
                  <a:lnTo>
                    <a:pt x="4634266" y="0"/>
                  </a:lnTo>
                  <a:cubicBezTo>
                    <a:pt x="4646600" y="0"/>
                    <a:pt x="4656598" y="9998"/>
                    <a:pt x="4656598" y="22332"/>
                  </a:cubicBezTo>
                  <a:lnTo>
                    <a:pt x="4656598" y="2532189"/>
                  </a:lnTo>
                  <a:cubicBezTo>
                    <a:pt x="4656598" y="2538112"/>
                    <a:pt x="4654245" y="2543792"/>
                    <a:pt x="4650057" y="2547980"/>
                  </a:cubicBezTo>
                  <a:cubicBezTo>
                    <a:pt x="4645869" y="2552168"/>
                    <a:pt x="4640189" y="2554521"/>
                    <a:pt x="4634266" y="2554521"/>
                  </a:cubicBezTo>
                  <a:lnTo>
                    <a:pt x="22332" y="2554521"/>
                  </a:lnTo>
                  <a:cubicBezTo>
                    <a:pt x="16409" y="2554521"/>
                    <a:pt x="10729" y="2552168"/>
                    <a:pt x="6541" y="2547980"/>
                  </a:cubicBezTo>
                  <a:cubicBezTo>
                    <a:pt x="2353" y="2543792"/>
                    <a:pt x="0" y="2538112"/>
                    <a:pt x="0" y="2532189"/>
                  </a:cubicBezTo>
                  <a:lnTo>
                    <a:pt x="0" y="22332"/>
                  </a:lnTo>
                  <a:cubicBezTo>
                    <a:pt x="0" y="16409"/>
                    <a:pt x="2353" y="10729"/>
                    <a:pt x="6541" y="6541"/>
                  </a:cubicBezTo>
                  <a:cubicBezTo>
                    <a:pt x="10729" y="2353"/>
                    <a:pt x="16409" y="0"/>
                    <a:pt x="22332" y="0"/>
                  </a:cubicBezTo>
                  <a:close/>
                </a:path>
              </a:pathLst>
            </a:custGeom>
            <a:solidFill>
              <a:srgbClr val="000000">
                <a:alpha val="0"/>
              </a:srgbClr>
            </a:solidFill>
            <a:ln w="142875" cap="rnd">
              <a:solidFill>
                <a:srgbClr val="FFFFFF"/>
              </a:solidFill>
              <a:prstDash val="solid"/>
              <a:round/>
            </a:ln>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9" id="9"/>
          <p:cNvSpPr txBox="true"/>
          <p:nvPr/>
        </p:nvSpPr>
        <p:spPr>
          <a:xfrm rot="0">
            <a:off x="1746370" y="1536466"/>
            <a:ext cx="8576804" cy="4632444"/>
          </a:xfrm>
          <a:prstGeom prst="rect">
            <a:avLst/>
          </a:prstGeom>
        </p:spPr>
        <p:txBody>
          <a:bodyPr anchor="t" rtlCol="false" tIns="0" lIns="0" bIns="0" rIns="0">
            <a:spAutoFit/>
          </a:bodyPr>
          <a:lstStyle/>
          <a:p>
            <a:pPr>
              <a:lnSpc>
                <a:spcPts val="11835"/>
              </a:lnSpc>
            </a:pPr>
            <a:r>
              <a:rPr lang="en-US" sz="10759">
                <a:solidFill>
                  <a:srgbClr val="FFFFFF"/>
                </a:solidFill>
                <a:latin typeface="Telegraf Bold"/>
              </a:rPr>
              <a:t>Youtube Transcript Summarizer</a:t>
            </a:r>
          </a:p>
        </p:txBody>
      </p:sp>
      <p:sp>
        <p:nvSpPr>
          <p:cNvPr name="TextBox 10" id="10"/>
          <p:cNvSpPr txBox="true"/>
          <p:nvPr/>
        </p:nvSpPr>
        <p:spPr>
          <a:xfrm rot="0">
            <a:off x="1816102" y="7156263"/>
            <a:ext cx="6369966" cy="1710334"/>
          </a:xfrm>
          <a:prstGeom prst="rect">
            <a:avLst/>
          </a:prstGeom>
        </p:spPr>
        <p:txBody>
          <a:bodyPr anchor="t" rtlCol="false" tIns="0" lIns="0" bIns="0" rIns="0">
            <a:spAutoFit/>
          </a:bodyPr>
          <a:lstStyle/>
          <a:p>
            <a:pPr algn="just">
              <a:lnSpc>
                <a:spcPts val="4509"/>
              </a:lnSpc>
            </a:pPr>
            <a:r>
              <a:rPr lang="en-US" sz="3220" spc="64">
                <a:solidFill>
                  <a:srgbClr val="FFFFFF"/>
                </a:solidFill>
                <a:latin typeface="Telegraf"/>
              </a:rPr>
              <a:t>Presented by:</a:t>
            </a:r>
          </a:p>
          <a:p>
            <a:pPr algn="just">
              <a:lnSpc>
                <a:spcPts val="4509"/>
              </a:lnSpc>
            </a:pPr>
            <a:r>
              <a:rPr lang="en-US" sz="3220" spc="64">
                <a:solidFill>
                  <a:srgbClr val="FFFFFF"/>
                </a:solidFill>
                <a:latin typeface="Telegraf"/>
              </a:rPr>
              <a:t>20BCP151 - Sahaj Bhadja</a:t>
            </a:r>
          </a:p>
          <a:p>
            <a:pPr algn="just">
              <a:lnSpc>
                <a:spcPts val="4509"/>
              </a:lnSpc>
              <a:spcBef>
                <a:spcPct val="0"/>
              </a:spcBef>
            </a:pPr>
            <a:r>
              <a:rPr lang="en-US" sz="3220" spc="64">
                <a:solidFill>
                  <a:srgbClr val="FFFFFF"/>
                </a:solidFill>
                <a:latin typeface="Telegraf"/>
              </a:rPr>
              <a:t>20BCP171 - Vishwa Gajjar</a:t>
            </a:r>
          </a:p>
        </p:txBody>
      </p:sp>
      <p:sp>
        <p:nvSpPr>
          <p:cNvPr name="TextBox 11" id="11"/>
          <p:cNvSpPr txBox="true"/>
          <p:nvPr/>
        </p:nvSpPr>
        <p:spPr>
          <a:xfrm rot="0">
            <a:off x="13827931" y="8527799"/>
            <a:ext cx="6369966" cy="1147877"/>
          </a:xfrm>
          <a:prstGeom prst="rect">
            <a:avLst/>
          </a:prstGeom>
        </p:spPr>
        <p:txBody>
          <a:bodyPr anchor="t" rtlCol="false" tIns="0" lIns="0" bIns="0" rIns="0">
            <a:spAutoFit/>
          </a:bodyPr>
          <a:lstStyle/>
          <a:p>
            <a:pPr algn="just">
              <a:lnSpc>
                <a:spcPts val="4509"/>
              </a:lnSpc>
            </a:pPr>
            <a:r>
              <a:rPr lang="en-US" sz="3220" spc="64">
                <a:solidFill>
                  <a:srgbClr val="FFFFFF"/>
                </a:solidFill>
                <a:latin typeface="Telegraf"/>
              </a:rPr>
              <a:t>Presented to:</a:t>
            </a:r>
          </a:p>
          <a:p>
            <a:pPr algn="just">
              <a:lnSpc>
                <a:spcPts val="4509"/>
              </a:lnSpc>
              <a:spcBef>
                <a:spcPct val="0"/>
              </a:spcBef>
            </a:pPr>
            <a:r>
              <a:rPr lang="en-US" sz="3220" spc="64">
                <a:solidFill>
                  <a:srgbClr val="FFFFFF"/>
                </a:solidFill>
                <a:latin typeface="Telegraf"/>
              </a:rPr>
              <a:t>Dr. Rajeev Gupta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1708814" y="1076495"/>
            <a:ext cx="12352626"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References</a:t>
            </a:r>
          </a:p>
        </p:txBody>
      </p:sp>
      <p:sp>
        <p:nvSpPr>
          <p:cNvPr name="AutoShape 8" id="8"/>
          <p:cNvSpPr/>
          <p:nvPr/>
        </p:nvSpPr>
        <p:spPr>
          <a:xfrm>
            <a:off x="1708814" y="2257370"/>
            <a:ext cx="6492240" cy="0"/>
          </a:xfrm>
          <a:prstGeom prst="line">
            <a:avLst/>
          </a:prstGeom>
          <a:ln cap="flat" w="85725">
            <a:solidFill>
              <a:srgbClr val="DB4242"/>
            </a:solidFill>
            <a:prstDash val="solid"/>
            <a:headEnd type="none" len="sm" w="sm"/>
            <a:tailEnd type="none" len="sm" w="sm"/>
          </a:ln>
        </p:spPr>
      </p:sp>
      <p:sp>
        <p:nvSpPr>
          <p:cNvPr name="TextBox 9" id="9"/>
          <p:cNvSpPr txBox="true"/>
          <p:nvPr/>
        </p:nvSpPr>
        <p:spPr>
          <a:xfrm rot="0">
            <a:off x="1344693" y="2542372"/>
            <a:ext cx="15491670" cy="6577900"/>
          </a:xfrm>
          <a:prstGeom prst="rect">
            <a:avLst/>
          </a:prstGeom>
        </p:spPr>
        <p:txBody>
          <a:bodyPr anchor="t" rtlCol="false" tIns="0" lIns="0" bIns="0" rIns="0">
            <a:spAutoFit/>
          </a:bodyPr>
          <a:lstStyle/>
          <a:p>
            <a:pPr algn="just" marL="481463" indent="-240731" lvl="1">
              <a:lnSpc>
                <a:spcPts val="3456"/>
              </a:lnSpc>
              <a:buFont typeface="Arial"/>
              <a:buChar char="•"/>
            </a:pPr>
            <a:r>
              <a:rPr lang="en-US" sz="2230">
                <a:solidFill>
                  <a:srgbClr val="1E1D1D"/>
                </a:solidFill>
                <a:latin typeface="Telegraf"/>
              </a:rPr>
              <a:t>A. Dilawari and M. U. G. Khan, "ASoVS: Abstractive Summarization of Video Sequences," in IEEE Access, vol. 7, pp. 29253-29263, 2019, doi: 10.1109/ACCESS.2019.2902507.</a:t>
            </a:r>
          </a:p>
          <a:p>
            <a:pPr algn="just" marL="481463" indent="-240731" lvl="1">
              <a:lnSpc>
                <a:spcPts val="3456"/>
              </a:lnSpc>
              <a:buFont typeface="Arial"/>
              <a:buChar char="•"/>
            </a:pPr>
            <a:r>
              <a:rPr lang="en-US" sz="2230">
                <a:solidFill>
                  <a:srgbClr val="1E1D1D"/>
                </a:solidFill>
                <a:latin typeface="Telegraf"/>
              </a:rPr>
              <a:t>P. R. Dedhia, H. P. Pachgade, A. P. Malani, N. Raul and M. Naik, "Study on Abstractive Text Summarization Techniques," 2020 International Conference on Emerging Trends in Information Technology and Engineering (icETITE), 2020, pp. 1-8, doi: 10.1109/ic-ETITE47903.2020.087.</a:t>
            </a:r>
          </a:p>
          <a:p>
            <a:pPr algn="just" marL="481463" indent="-240731" lvl="1">
              <a:lnSpc>
                <a:spcPts val="3456"/>
              </a:lnSpc>
              <a:buFont typeface="Arial"/>
              <a:buChar char="•"/>
            </a:pPr>
            <a:r>
              <a:rPr lang="en-US" sz="2230">
                <a:solidFill>
                  <a:srgbClr val="1E1D1D"/>
                </a:solidFill>
                <a:latin typeface="Telegraf"/>
              </a:rPr>
              <a:t>E. Apostolidis, E. Adamantidou, A. I. Metsai, V. Mezaris and I. Patras, "Video Summarization Using Deep Neural Networks: A Survey," in Proceedings of the IEEE, vol. 109, no. 11, pp. 1838-1863, Nov. 2021, doi:10.1109/JPROC.2021.3117472.</a:t>
            </a:r>
          </a:p>
          <a:p>
            <a:pPr algn="just" marL="481463" indent="-240731" lvl="1">
              <a:lnSpc>
                <a:spcPts val="3456"/>
              </a:lnSpc>
              <a:buFont typeface="Arial"/>
              <a:buChar char="•"/>
            </a:pPr>
            <a:r>
              <a:rPr lang="en-US" sz="2230">
                <a:solidFill>
                  <a:srgbClr val="1E1D1D"/>
                </a:solidFill>
                <a:latin typeface="Telegraf"/>
              </a:rPr>
              <a:t>A. N. S. S. Vybhavi, L. V. Saroja, J. Duvvuru and J. Bayana, "Video Transcript Summarizer," 2022 International Mobile and Embedded Technology Conference (MECON), 2022, pp. 461-465, doi: 10.1109/MECON53876.2022.9751991.</a:t>
            </a:r>
          </a:p>
          <a:p>
            <a:pPr algn="just" marL="481463" indent="-240731" lvl="1">
              <a:lnSpc>
                <a:spcPts val="3456"/>
              </a:lnSpc>
              <a:buFont typeface="Arial"/>
              <a:buChar char="•"/>
            </a:pPr>
            <a:r>
              <a:rPr lang="en-US" sz="2230">
                <a:solidFill>
                  <a:srgbClr val="1E1D1D"/>
                </a:solidFill>
                <a:latin typeface="Telegraf"/>
              </a:rPr>
              <a:t>I. Awasthi, K. Gupta, P. S. Bhogal, S. S. Anand and P. K. Soni, "Natural Language Processing (NLP) based Text Summarization - A Survey," 2021 6th International Conference on Inventive Computation Technologies (ICICT), 2021, pp. 1310-1317, doi: 10.1109/ICICT50816.2021.9358703.</a:t>
            </a:r>
          </a:p>
          <a:p>
            <a:pPr algn="just" marL="481463" indent="-240731" lvl="1">
              <a:lnSpc>
                <a:spcPts val="3456"/>
              </a:lnSpc>
              <a:buFont typeface="Arial"/>
              <a:buChar char="•"/>
            </a:pPr>
            <a:r>
              <a:rPr lang="en-US" sz="2230">
                <a:solidFill>
                  <a:srgbClr val="1E1D1D"/>
                </a:solidFill>
                <a:latin typeface="Telegraf"/>
              </a:rPr>
              <a:t>https://pypi.org/project/youtube-transcript-api/</a:t>
            </a:r>
          </a:p>
          <a:p>
            <a:pPr algn="just" marL="481463" indent="-240731" lvl="1">
              <a:lnSpc>
                <a:spcPts val="3456"/>
              </a:lnSpc>
              <a:buFont typeface="Arial"/>
              <a:buChar char="•"/>
            </a:pPr>
            <a:r>
              <a:rPr lang="en-US" sz="2230">
                <a:solidFill>
                  <a:srgbClr val="1E1D1D"/>
                </a:solidFill>
                <a:latin typeface="Telegraf"/>
              </a:rPr>
              <a:t>https://huggingface.co/transformers/installation.html</a:t>
            </a: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323174" y="1673789"/>
            <a:ext cx="2818203" cy="2183661"/>
          </a:xfrm>
          <a:custGeom>
            <a:avLst/>
            <a:gdLst/>
            <a:ahLst/>
            <a:cxnLst/>
            <a:rect r="r" b="b" t="t" l="l"/>
            <a:pathLst>
              <a:path h="2183661" w="2818203">
                <a:moveTo>
                  <a:pt x="0" y="0"/>
                </a:moveTo>
                <a:lnTo>
                  <a:pt x="2818203" y="0"/>
                </a:lnTo>
                <a:lnTo>
                  <a:pt x="2818203" y="2183661"/>
                </a:lnTo>
                <a:lnTo>
                  <a:pt x="0" y="2183661"/>
                </a:lnTo>
                <a:lnTo>
                  <a:pt x="0" y="0"/>
                </a:lnTo>
                <a:close/>
              </a:path>
            </a:pathLst>
          </a:custGeom>
          <a:blipFill>
            <a:blip r:embed="rId2"/>
            <a:stretch>
              <a:fillRect l="0" t="-16118" r="0" b="-12940"/>
            </a:stretch>
          </a:blipFill>
        </p:spPr>
      </p:sp>
      <p:sp>
        <p:nvSpPr>
          <p:cNvPr name="Freeform 3" id="3"/>
          <p:cNvSpPr/>
          <p:nvPr/>
        </p:nvSpPr>
        <p:spPr>
          <a:xfrm flipH="false" flipV="false" rot="0">
            <a:off x="14877247" y="4645209"/>
            <a:ext cx="1686388" cy="2050819"/>
          </a:xfrm>
          <a:custGeom>
            <a:avLst/>
            <a:gdLst/>
            <a:ahLst/>
            <a:cxnLst/>
            <a:rect r="r" b="b" t="t" l="l"/>
            <a:pathLst>
              <a:path h="2050819" w="1686388">
                <a:moveTo>
                  <a:pt x="0" y="0"/>
                </a:moveTo>
                <a:lnTo>
                  <a:pt x="1686388" y="0"/>
                </a:lnTo>
                <a:lnTo>
                  <a:pt x="1686388" y="2050819"/>
                </a:lnTo>
                <a:lnTo>
                  <a:pt x="0" y="2050819"/>
                </a:lnTo>
                <a:lnTo>
                  <a:pt x="0" y="0"/>
                </a:lnTo>
                <a:close/>
              </a:path>
            </a:pathLst>
          </a:custGeom>
          <a:blipFill>
            <a:blip r:embed="rId3"/>
            <a:stretch>
              <a:fillRect l="0" t="0" r="0" b="0"/>
            </a:stretch>
          </a:blipFill>
        </p:spPr>
      </p:sp>
      <p:sp>
        <p:nvSpPr>
          <p:cNvPr name="Freeform 4" id="4"/>
          <p:cNvSpPr/>
          <p:nvPr/>
        </p:nvSpPr>
        <p:spPr>
          <a:xfrm flipH="false" flipV="false" rot="0">
            <a:off x="10504555" y="6696028"/>
            <a:ext cx="2455442" cy="1633985"/>
          </a:xfrm>
          <a:custGeom>
            <a:avLst/>
            <a:gdLst/>
            <a:ahLst/>
            <a:cxnLst/>
            <a:rect r="r" b="b" t="t" l="l"/>
            <a:pathLst>
              <a:path h="1633985" w="2455442">
                <a:moveTo>
                  <a:pt x="0" y="0"/>
                </a:moveTo>
                <a:lnTo>
                  <a:pt x="2455441" y="0"/>
                </a:lnTo>
                <a:lnTo>
                  <a:pt x="2455441" y="1633985"/>
                </a:lnTo>
                <a:lnTo>
                  <a:pt x="0" y="1633985"/>
                </a:lnTo>
                <a:lnTo>
                  <a:pt x="0" y="0"/>
                </a:lnTo>
                <a:close/>
              </a:path>
            </a:pathLst>
          </a:custGeom>
          <a:blipFill>
            <a:blip r:embed="rId4"/>
            <a:stretch>
              <a:fillRect l="0" t="0" r="0" b="0"/>
            </a:stretch>
          </a:blipFill>
        </p:spPr>
      </p:sp>
      <p:grpSp>
        <p:nvGrpSpPr>
          <p:cNvPr name="Group 5" id="5"/>
          <p:cNvGrpSpPr/>
          <p:nvPr/>
        </p:nvGrpSpPr>
        <p:grpSpPr>
          <a:xfrm rot="0">
            <a:off x="303740" y="293902"/>
            <a:ext cx="17680520" cy="9699197"/>
            <a:chOff x="0" y="0"/>
            <a:chExt cx="4656598" cy="2554521"/>
          </a:xfrm>
        </p:grpSpPr>
        <p:sp>
          <p:nvSpPr>
            <p:cNvPr name="Freeform 6" id="6"/>
            <p:cNvSpPr/>
            <p:nvPr/>
          </p:nvSpPr>
          <p:spPr>
            <a:xfrm flipH="false" flipV="false" rot="0">
              <a:off x="0" y="0"/>
              <a:ext cx="4656598" cy="2554521"/>
            </a:xfrm>
            <a:custGeom>
              <a:avLst/>
              <a:gdLst/>
              <a:ahLst/>
              <a:cxnLst/>
              <a:rect r="r" b="b" t="t" l="l"/>
              <a:pathLst>
                <a:path h="2554521" w="4656598">
                  <a:moveTo>
                    <a:pt x="22332" y="0"/>
                  </a:moveTo>
                  <a:lnTo>
                    <a:pt x="4634266" y="0"/>
                  </a:lnTo>
                  <a:cubicBezTo>
                    <a:pt x="4646600" y="0"/>
                    <a:pt x="4656598" y="9998"/>
                    <a:pt x="4656598" y="22332"/>
                  </a:cubicBezTo>
                  <a:lnTo>
                    <a:pt x="4656598" y="2532189"/>
                  </a:lnTo>
                  <a:cubicBezTo>
                    <a:pt x="4656598" y="2538112"/>
                    <a:pt x="4654245" y="2543792"/>
                    <a:pt x="4650057" y="2547980"/>
                  </a:cubicBezTo>
                  <a:cubicBezTo>
                    <a:pt x="4645869" y="2552168"/>
                    <a:pt x="4640189" y="2554521"/>
                    <a:pt x="4634266" y="2554521"/>
                  </a:cubicBezTo>
                  <a:lnTo>
                    <a:pt x="22332" y="2554521"/>
                  </a:lnTo>
                  <a:cubicBezTo>
                    <a:pt x="16409" y="2554521"/>
                    <a:pt x="10729" y="2552168"/>
                    <a:pt x="6541" y="2547980"/>
                  </a:cubicBezTo>
                  <a:cubicBezTo>
                    <a:pt x="2353" y="2543792"/>
                    <a:pt x="0" y="2538112"/>
                    <a:pt x="0" y="2532189"/>
                  </a:cubicBezTo>
                  <a:lnTo>
                    <a:pt x="0" y="22332"/>
                  </a:lnTo>
                  <a:cubicBezTo>
                    <a:pt x="0" y="16409"/>
                    <a:pt x="2353" y="10729"/>
                    <a:pt x="6541" y="6541"/>
                  </a:cubicBezTo>
                  <a:cubicBezTo>
                    <a:pt x="10729" y="2353"/>
                    <a:pt x="16409" y="0"/>
                    <a:pt x="22332" y="0"/>
                  </a:cubicBezTo>
                  <a:close/>
                </a:path>
              </a:pathLst>
            </a:custGeom>
            <a:solidFill>
              <a:srgbClr val="000000">
                <a:alpha val="0"/>
              </a:srgbClr>
            </a:solidFill>
            <a:ln w="142875" cap="rnd">
              <a:solidFill>
                <a:srgbClr val="FFFFFF"/>
              </a:solidFill>
              <a:prstDash val="solid"/>
              <a:round/>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1590433" y="3205612"/>
            <a:ext cx="7553567" cy="3490416"/>
          </a:xfrm>
          <a:prstGeom prst="rect">
            <a:avLst/>
          </a:prstGeom>
        </p:spPr>
        <p:txBody>
          <a:bodyPr anchor="t" rtlCol="false" tIns="0" lIns="0" bIns="0" rIns="0">
            <a:spAutoFit/>
          </a:bodyPr>
          <a:lstStyle/>
          <a:p>
            <a:pPr algn="ctr">
              <a:lnSpc>
                <a:spcPts val="13906"/>
              </a:lnSpc>
            </a:pPr>
            <a:r>
              <a:rPr lang="en-US" sz="11124" spc="556">
                <a:solidFill>
                  <a:srgbClr val="FFFFFF"/>
                </a:solidFill>
                <a:latin typeface="League Spartan"/>
              </a:rPr>
              <a:t>THANK YOU</a:t>
            </a:r>
          </a:p>
        </p:txBody>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2223176" y="3755575"/>
            <a:ext cx="4613186" cy="9525"/>
          </a:xfrm>
          <a:prstGeom prst="rect">
            <a:avLst/>
          </a:prstGeom>
          <a:solidFill>
            <a:srgbClr val="1E1D1D"/>
          </a:solidFill>
        </p:spPr>
      </p:sp>
      <p:sp>
        <p:nvSpPr>
          <p:cNvPr name="Freeform 4" id="4"/>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58465" y="610621"/>
            <a:ext cx="16971069" cy="9065758"/>
            <a:chOff x="0" y="0"/>
            <a:chExt cx="4469747" cy="2387689"/>
          </a:xfrm>
        </p:grpSpPr>
        <p:sp>
          <p:nvSpPr>
            <p:cNvPr name="Freeform 6" id="6"/>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2961952" y="3580819"/>
            <a:ext cx="3250401"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Introduction</a:t>
            </a:r>
          </a:p>
        </p:txBody>
      </p:sp>
      <p:sp>
        <p:nvSpPr>
          <p:cNvPr name="TextBox 9" id="9"/>
          <p:cNvSpPr txBox="true"/>
          <p:nvPr/>
        </p:nvSpPr>
        <p:spPr>
          <a:xfrm rot="0">
            <a:off x="2961952" y="4484815"/>
            <a:ext cx="3250401"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Literature Survey</a:t>
            </a:r>
          </a:p>
        </p:txBody>
      </p:sp>
      <p:sp>
        <p:nvSpPr>
          <p:cNvPr name="TextBox 10" id="10"/>
          <p:cNvSpPr txBox="true"/>
          <p:nvPr/>
        </p:nvSpPr>
        <p:spPr>
          <a:xfrm rot="0">
            <a:off x="2961952" y="5388811"/>
            <a:ext cx="3250401"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Methodology</a:t>
            </a:r>
          </a:p>
        </p:txBody>
      </p:sp>
      <p:sp>
        <p:nvSpPr>
          <p:cNvPr name="TextBox 11" id="11"/>
          <p:cNvSpPr txBox="true"/>
          <p:nvPr/>
        </p:nvSpPr>
        <p:spPr>
          <a:xfrm rot="0">
            <a:off x="2961952" y="6293686"/>
            <a:ext cx="4677877"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Upcoming improvements</a:t>
            </a:r>
          </a:p>
        </p:txBody>
      </p:sp>
      <p:sp>
        <p:nvSpPr>
          <p:cNvPr name="TextBox 12" id="12"/>
          <p:cNvSpPr txBox="true"/>
          <p:nvPr/>
        </p:nvSpPr>
        <p:spPr>
          <a:xfrm rot="0">
            <a:off x="2961952" y="7198561"/>
            <a:ext cx="3250401"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Conclusion</a:t>
            </a:r>
          </a:p>
        </p:txBody>
      </p:sp>
      <p:sp>
        <p:nvSpPr>
          <p:cNvPr name="TextBox 13" id="13"/>
          <p:cNvSpPr txBox="true"/>
          <p:nvPr/>
        </p:nvSpPr>
        <p:spPr>
          <a:xfrm rot="0">
            <a:off x="2603705" y="1750957"/>
            <a:ext cx="10072248" cy="1024890"/>
          </a:xfrm>
          <a:prstGeom prst="rect">
            <a:avLst/>
          </a:prstGeom>
        </p:spPr>
        <p:txBody>
          <a:bodyPr anchor="t" rtlCol="false" tIns="0" lIns="0" bIns="0" rIns="0">
            <a:spAutoFit/>
          </a:bodyPr>
          <a:lstStyle/>
          <a:p>
            <a:pPr>
              <a:lnSpc>
                <a:spcPts val="7920"/>
              </a:lnSpc>
            </a:pPr>
            <a:r>
              <a:rPr lang="en-US" sz="7200">
                <a:solidFill>
                  <a:srgbClr val="DB4242"/>
                </a:solidFill>
                <a:latin typeface="Archivo Black"/>
              </a:rPr>
              <a:t>Table of Contents</a:t>
            </a:r>
          </a:p>
        </p:txBody>
      </p:sp>
      <p:grpSp>
        <p:nvGrpSpPr>
          <p:cNvPr name="Group 14" id="14"/>
          <p:cNvGrpSpPr/>
          <p:nvPr/>
        </p:nvGrpSpPr>
        <p:grpSpPr>
          <a:xfrm rot="0">
            <a:off x="2401006" y="3765100"/>
            <a:ext cx="202700" cy="4722755"/>
            <a:chOff x="0" y="0"/>
            <a:chExt cx="270266" cy="6297006"/>
          </a:xfrm>
        </p:grpSpPr>
        <p:grpSp>
          <p:nvGrpSpPr>
            <p:cNvPr name="Group 15" id="15"/>
            <p:cNvGrpSpPr/>
            <p:nvPr/>
          </p:nvGrpSpPr>
          <p:grpSpPr>
            <a:xfrm rot="0">
              <a:off x="0" y="0"/>
              <a:ext cx="270266" cy="27026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nvGrpSpPr>
            <p:cNvPr name="Group 18" id="18"/>
            <p:cNvGrpSpPr/>
            <p:nvPr/>
          </p:nvGrpSpPr>
          <p:grpSpPr>
            <a:xfrm rot="0">
              <a:off x="0" y="1205328"/>
              <a:ext cx="270266" cy="27026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nvGrpSpPr>
            <p:cNvPr name="Group 21" id="21"/>
            <p:cNvGrpSpPr/>
            <p:nvPr/>
          </p:nvGrpSpPr>
          <p:grpSpPr>
            <a:xfrm rot="0">
              <a:off x="0" y="2410655"/>
              <a:ext cx="270266" cy="27026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nvGrpSpPr>
            <p:cNvPr name="Group 24" id="24"/>
            <p:cNvGrpSpPr/>
            <p:nvPr/>
          </p:nvGrpSpPr>
          <p:grpSpPr>
            <a:xfrm rot="0">
              <a:off x="0" y="3615983"/>
              <a:ext cx="270266" cy="27026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nvGrpSpPr>
            <p:cNvPr name="Group 27" id="27"/>
            <p:cNvGrpSpPr/>
            <p:nvPr/>
          </p:nvGrpSpPr>
          <p:grpSpPr>
            <a:xfrm rot="0">
              <a:off x="0" y="4821361"/>
              <a:ext cx="270266" cy="27026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nvGrpSpPr>
            <p:cNvPr name="Group 30" id="30"/>
            <p:cNvGrpSpPr/>
            <p:nvPr/>
          </p:nvGrpSpPr>
          <p:grpSpPr>
            <a:xfrm rot="0">
              <a:off x="0" y="6026740"/>
              <a:ext cx="270266" cy="27026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242"/>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100"/>
                  </a:lnSpc>
                </a:pPr>
              </a:p>
            </p:txBody>
          </p:sp>
        </p:grpSp>
      </p:grpSp>
      <p:sp>
        <p:nvSpPr>
          <p:cNvPr name="TextBox 33" id="33"/>
          <p:cNvSpPr txBox="true"/>
          <p:nvPr/>
        </p:nvSpPr>
        <p:spPr>
          <a:xfrm rot="0">
            <a:off x="2961952" y="8103436"/>
            <a:ext cx="3250401" cy="561975"/>
          </a:xfrm>
          <a:prstGeom prst="rect">
            <a:avLst/>
          </a:prstGeom>
        </p:spPr>
        <p:txBody>
          <a:bodyPr anchor="t" rtlCol="false" tIns="0" lIns="0" bIns="0" rIns="0">
            <a:spAutoFit/>
          </a:bodyPr>
          <a:lstStyle/>
          <a:p>
            <a:pPr>
              <a:lnSpc>
                <a:spcPts val="4200"/>
              </a:lnSpc>
            </a:pPr>
            <a:r>
              <a:rPr lang="en-US" sz="3000">
                <a:solidFill>
                  <a:srgbClr val="1E1D1D"/>
                </a:solidFill>
                <a:latin typeface="Telegraf"/>
              </a:rPr>
              <a:t>References</a:t>
            </a:r>
          </a:p>
        </p:txBody>
      </p:sp>
    </p:spTree>
  </p:cSld>
  <p:clrMapOvr>
    <a:masterClrMapping/>
  </p:clrMapOvr>
  <p:transition spd="fast">
    <p:wipe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1930530" y="1190625"/>
            <a:ext cx="6474318"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Introduction</a:t>
            </a:r>
          </a:p>
        </p:txBody>
      </p:sp>
      <p:sp>
        <p:nvSpPr>
          <p:cNvPr name="TextBox 8" id="8"/>
          <p:cNvSpPr txBox="true"/>
          <p:nvPr/>
        </p:nvSpPr>
        <p:spPr>
          <a:xfrm rot="0">
            <a:off x="1930530" y="3389237"/>
            <a:ext cx="14452985" cy="3789045"/>
          </a:xfrm>
          <a:prstGeom prst="rect">
            <a:avLst/>
          </a:prstGeom>
        </p:spPr>
        <p:txBody>
          <a:bodyPr anchor="t" rtlCol="false" tIns="0" lIns="0" bIns="0" rIns="0">
            <a:spAutoFit/>
          </a:bodyPr>
          <a:lstStyle/>
          <a:p>
            <a:pPr algn="just">
              <a:lnSpc>
                <a:spcPts val="3779"/>
              </a:lnSpc>
            </a:pPr>
            <a:r>
              <a:rPr lang="en-US" sz="2700" spc="54">
                <a:solidFill>
                  <a:srgbClr val="1E1D1D"/>
                </a:solidFill>
                <a:latin typeface="B612"/>
              </a:rPr>
              <a:t>Enormous number of video recordings are being created and shared on the Internet through out the day. It becomes really difficult to spend time in watching such videos which may have a longer duration than expected and sometimes our efforts may become futile if we couldn't find relevant information out of it. </a:t>
            </a:r>
          </a:p>
          <a:p>
            <a:pPr algn="just">
              <a:lnSpc>
                <a:spcPts val="3779"/>
              </a:lnSpc>
            </a:pPr>
          </a:p>
          <a:p>
            <a:pPr algn="just">
              <a:lnSpc>
                <a:spcPts val="3779"/>
              </a:lnSpc>
            </a:pPr>
            <a:r>
              <a:rPr lang="en-US" sz="2700" spc="54">
                <a:solidFill>
                  <a:srgbClr val="1E1D1D"/>
                </a:solidFill>
                <a:latin typeface="B612"/>
              </a:rPr>
              <a:t>Summarizing transcripts of such videos automatically allows us to quickly look out for the important patterns in the video and helps us to save time and efforts to go through the whole content of the video.</a:t>
            </a:r>
          </a:p>
        </p:txBody>
      </p:sp>
      <p:sp>
        <p:nvSpPr>
          <p:cNvPr name="TextBox 9" id="9"/>
          <p:cNvSpPr txBox="true"/>
          <p:nvPr/>
        </p:nvSpPr>
        <p:spPr>
          <a:xfrm rot="0">
            <a:off x="2056864" y="7924623"/>
            <a:ext cx="14174272" cy="554356"/>
          </a:xfrm>
          <a:prstGeom prst="rect">
            <a:avLst/>
          </a:prstGeom>
        </p:spPr>
        <p:txBody>
          <a:bodyPr anchor="t" rtlCol="false" tIns="0" lIns="0" bIns="0" rIns="0">
            <a:spAutoFit/>
          </a:bodyPr>
          <a:lstStyle/>
          <a:p>
            <a:pPr>
              <a:lnSpc>
                <a:spcPts val="4290"/>
              </a:lnSpc>
            </a:pPr>
            <a:r>
              <a:rPr lang="en-US" sz="3900">
                <a:solidFill>
                  <a:srgbClr val="1E1D1D"/>
                </a:solidFill>
                <a:latin typeface="Archivo Black"/>
              </a:rPr>
              <a:t>Summarize to Prioritize: Your Time-Saving Tool</a:t>
            </a:r>
          </a:p>
        </p:txBody>
      </p:sp>
      <p:sp>
        <p:nvSpPr>
          <p:cNvPr name="AutoShape 10" id="10"/>
          <p:cNvSpPr/>
          <p:nvPr/>
        </p:nvSpPr>
        <p:spPr>
          <a:xfrm>
            <a:off x="1930530" y="2685759"/>
            <a:ext cx="6492240" cy="0"/>
          </a:xfrm>
          <a:prstGeom prst="line">
            <a:avLst/>
          </a:prstGeom>
          <a:ln cap="flat" w="85725">
            <a:solidFill>
              <a:srgbClr val="DB4242"/>
            </a:solidFill>
            <a:prstDash val="solid"/>
            <a:headEnd type="none" len="sm" w="sm"/>
            <a:tailEnd type="none" len="sm" w="sm"/>
          </a:ln>
        </p:spPr>
      </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1930530" y="1190625"/>
            <a:ext cx="6474318"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Use cases</a:t>
            </a:r>
          </a:p>
        </p:txBody>
      </p:sp>
      <p:sp>
        <p:nvSpPr>
          <p:cNvPr name="AutoShape 8" id="8"/>
          <p:cNvSpPr/>
          <p:nvPr/>
        </p:nvSpPr>
        <p:spPr>
          <a:xfrm>
            <a:off x="1930530" y="2685759"/>
            <a:ext cx="6492240" cy="0"/>
          </a:xfrm>
          <a:prstGeom prst="line">
            <a:avLst/>
          </a:prstGeom>
          <a:ln cap="flat" w="85725">
            <a:solidFill>
              <a:srgbClr val="DB4242"/>
            </a:solidFill>
            <a:prstDash val="solid"/>
            <a:headEnd type="none" len="sm" w="sm"/>
            <a:tailEnd type="none" len="sm" w="sm"/>
          </a:ln>
        </p:spPr>
      </p:sp>
      <p:sp>
        <p:nvSpPr>
          <p:cNvPr name="TextBox 9" id="9"/>
          <p:cNvSpPr txBox="true"/>
          <p:nvPr/>
        </p:nvSpPr>
        <p:spPr>
          <a:xfrm rot="0">
            <a:off x="1487099" y="3252701"/>
            <a:ext cx="15349263" cy="5726479"/>
          </a:xfrm>
          <a:prstGeom prst="rect">
            <a:avLst/>
          </a:prstGeom>
        </p:spPr>
        <p:txBody>
          <a:bodyPr anchor="t" rtlCol="false" tIns="0" lIns="0" bIns="0" rIns="0">
            <a:spAutoFit/>
          </a:bodyPr>
          <a:lstStyle/>
          <a:p>
            <a:pPr algn="just" marL="540675" indent="-270337" lvl="1">
              <a:lnSpc>
                <a:spcPts val="3505"/>
              </a:lnSpc>
              <a:buFont typeface="Arial"/>
              <a:buChar char="•"/>
            </a:pPr>
            <a:r>
              <a:rPr lang="en-US" sz="2504" spc="50">
                <a:solidFill>
                  <a:srgbClr val="1E1D1D"/>
                </a:solidFill>
                <a:latin typeface="B612 Bold"/>
              </a:rPr>
              <a:t>Education:</a:t>
            </a:r>
            <a:r>
              <a:rPr lang="en-US" sz="2504" spc="50">
                <a:solidFill>
                  <a:srgbClr val="1E1D1D"/>
                </a:solidFill>
                <a:latin typeface="B612"/>
              </a:rPr>
              <a:t> In educational settings, teachers and students can benefit from transcript summarization. Teachers can provide summarized transcripts to help students review lessons, and students can use these summaries as study aids.</a:t>
            </a:r>
          </a:p>
          <a:p>
            <a:pPr algn="just" marL="540675" indent="-270337" lvl="1">
              <a:lnSpc>
                <a:spcPts val="3505"/>
              </a:lnSpc>
              <a:buFont typeface="Arial"/>
              <a:buChar char="•"/>
            </a:pPr>
            <a:r>
              <a:rPr lang="en-US" sz="2504" spc="50">
                <a:solidFill>
                  <a:srgbClr val="1E1D1D"/>
                </a:solidFill>
                <a:latin typeface="B612 Bold"/>
              </a:rPr>
              <a:t>Research and Analysis:</a:t>
            </a:r>
            <a:r>
              <a:rPr lang="en-US" sz="2504" spc="50">
                <a:solidFill>
                  <a:srgbClr val="1E1D1D"/>
                </a:solidFill>
                <a:latin typeface="B612"/>
              </a:rPr>
              <a:t> Researchers and analysts can use transcript summarization to quickly review large volumes of video content for insights, trends, or relevant information.</a:t>
            </a:r>
          </a:p>
          <a:p>
            <a:pPr algn="just" marL="540675" indent="-270337" lvl="1">
              <a:lnSpc>
                <a:spcPts val="3505"/>
              </a:lnSpc>
              <a:buFont typeface="Arial"/>
              <a:buChar char="•"/>
            </a:pPr>
            <a:r>
              <a:rPr lang="en-US" sz="2504" spc="50">
                <a:solidFill>
                  <a:srgbClr val="1E1D1D"/>
                </a:solidFill>
                <a:latin typeface="B612 Bold"/>
              </a:rPr>
              <a:t>News and Journalism:</a:t>
            </a:r>
            <a:r>
              <a:rPr lang="en-US" sz="2504" spc="50">
                <a:solidFill>
                  <a:srgbClr val="1E1D1D"/>
                </a:solidFill>
                <a:latin typeface="B612"/>
              </a:rPr>
              <a:t> Journalists and news outlets may use transcript summarization to provide concise summaries of video interviews, press conferences, or speeches.</a:t>
            </a:r>
          </a:p>
          <a:p>
            <a:pPr algn="just" marL="540675" indent="-270337" lvl="1">
              <a:lnSpc>
                <a:spcPts val="3505"/>
              </a:lnSpc>
              <a:buFont typeface="Arial"/>
              <a:buChar char="•"/>
            </a:pPr>
            <a:r>
              <a:rPr lang="en-US" sz="2504" spc="50">
                <a:solidFill>
                  <a:srgbClr val="1E1D1D"/>
                </a:solidFill>
                <a:latin typeface="B612 Bold"/>
              </a:rPr>
              <a:t>Language Translation:</a:t>
            </a:r>
            <a:r>
              <a:rPr lang="en-US" sz="2504" spc="50">
                <a:solidFill>
                  <a:srgbClr val="1E1D1D"/>
                </a:solidFill>
                <a:latin typeface="B612"/>
              </a:rPr>
              <a:t> Transcript summarization can be used as an intermediate step for machine translation, making it easier to translate and understand video content in different languages.</a:t>
            </a:r>
          </a:p>
          <a:p>
            <a:pPr algn="just" marL="540675" indent="-270337" lvl="1">
              <a:lnSpc>
                <a:spcPts val="3505"/>
              </a:lnSpc>
              <a:buFont typeface="Arial"/>
              <a:buChar char="•"/>
            </a:pPr>
            <a:r>
              <a:rPr lang="en-US" sz="2504" spc="50">
                <a:solidFill>
                  <a:srgbClr val="1E1D1D"/>
                </a:solidFill>
                <a:latin typeface="B612 Bold"/>
              </a:rPr>
              <a:t>Social Media Sharing:</a:t>
            </a:r>
            <a:r>
              <a:rPr lang="en-US" sz="2504" spc="50">
                <a:solidFill>
                  <a:srgbClr val="1E1D1D"/>
                </a:solidFill>
                <a:latin typeface="B612"/>
              </a:rPr>
              <a:t> Users can share summarized versions of videos on social media, enabling them to convey the main message or takeaway without requiring followers to watch the entire video.</a:t>
            </a: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graphicFrame>
        <p:nvGraphicFramePr>
          <p:cNvPr name="Table 7" id="7"/>
          <p:cNvGraphicFramePr>
            <a:graphicFrameLocks noGrp="true"/>
          </p:cNvGraphicFramePr>
          <p:nvPr/>
        </p:nvGraphicFramePr>
        <p:xfrm>
          <a:off x="1469368" y="2368830"/>
          <a:ext cx="15349263" cy="6981825"/>
        </p:xfrm>
        <a:graphic>
          <a:graphicData uri="http://schemas.openxmlformats.org/drawingml/2006/table">
            <a:tbl>
              <a:tblPr/>
              <a:tblGrid>
                <a:gridCol w="2728297"/>
                <a:gridCol w="2829132"/>
                <a:gridCol w="2103337"/>
                <a:gridCol w="7688498"/>
              </a:tblGrid>
              <a:tr h="1034344">
                <a:tc>
                  <a:txBody>
                    <a:bodyPr anchor="t" rtlCol="false"/>
                    <a:lstStyle/>
                    <a:p>
                      <a:pPr algn="ctr">
                        <a:lnSpc>
                          <a:spcPts val="4059"/>
                        </a:lnSpc>
                        <a:defRPr/>
                      </a:pPr>
                      <a:r>
                        <a:rPr lang="en-US" sz="2899">
                          <a:solidFill>
                            <a:srgbClr val="EDEDED"/>
                          </a:solidFill>
                          <a:latin typeface="Telegraf Bold"/>
                        </a:rPr>
                        <a:t>Paper Title </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4059"/>
                        </a:lnSpc>
                        <a:defRPr/>
                      </a:pPr>
                      <a:r>
                        <a:rPr lang="en-US" sz="2899">
                          <a:solidFill>
                            <a:srgbClr val="EDEDED"/>
                          </a:solidFill>
                          <a:latin typeface="Telegraf Bold"/>
                        </a:rPr>
                        <a:t>Authors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4059"/>
                        </a:lnSpc>
                        <a:defRPr/>
                      </a:pPr>
                      <a:r>
                        <a:rPr lang="en-US" sz="2899">
                          <a:solidFill>
                            <a:srgbClr val="EDEDED"/>
                          </a:solidFill>
                          <a:latin typeface="Telegraf Bold"/>
                        </a:rPr>
                        <a:t>Year</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4059"/>
                        </a:lnSpc>
                        <a:defRPr/>
                      </a:pPr>
                      <a:r>
                        <a:rPr lang="en-US" sz="2899">
                          <a:solidFill>
                            <a:srgbClr val="EDEDED"/>
                          </a:solidFill>
                          <a:latin typeface="Telegraf Bold"/>
                        </a:rPr>
                        <a:t>Key Contributions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r>
              <a:tr h="1982494">
                <a:tc>
                  <a:txBody>
                    <a:bodyPr anchor="t" rtlCol="false"/>
                    <a:lstStyle/>
                    <a:p>
                      <a:pPr algn="ctr">
                        <a:lnSpc>
                          <a:spcPts val="2939"/>
                        </a:lnSpc>
                        <a:defRPr/>
                      </a:pPr>
                      <a:r>
                        <a:rPr lang="en-US" sz="2099">
                          <a:solidFill>
                            <a:srgbClr val="000000"/>
                          </a:solidFill>
                          <a:latin typeface="Telegraf"/>
                        </a:rPr>
                        <a:t>Abstractive Summarization of video sequences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AniqaDilawari, Muhammad Usman Ghani Khan</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2019</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Telegraf"/>
                        </a:rPr>
                        <a:t>U</a:t>
                      </a:r>
                      <a:r>
                        <a:rPr lang="en-US" sz="2099">
                          <a:solidFill>
                            <a:srgbClr val="000000"/>
                          </a:solidFill>
                          <a:latin typeface="Telegraf"/>
                        </a:rPr>
                        <a:t>sed multi-line video description, RCNN deep neural network model. The drawback is - It focuses only on the conciseness of the summary and not on Memory efficiency and time constraints.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r>
              <a:tr h="1982494">
                <a:tc>
                  <a:txBody>
                    <a:bodyPr anchor="t" rtlCol="false"/>
                    <a:lstStyle/>
                    <a:p>
                      <a:pPr algn="ctr">
                        <a:lnSpc>
                          <a:spcPts val="2939"/>
                        </a:lnSpc>
                        <a:defRPr/>
                      </a:pPr>
                      <a:r>
                        <a:rPr lang="en-US" sz="2099">
                          <a:solidFill>
                            <a:srgbClr val="000000"/>
                          </a:solidFill>
                          <a:latin typeface="Telegraf"/>
                        </a:rPr>
                        <a:t>Study on Abstractive Text Summarization Techniques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Parth Dedhia, Hardik Pradeep, Meghana Naik</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2021</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just">
                        <a:lnSpc>
                          <a:spcPts val="2939"/>
                        </a:lnSpc>
                        <a:defRPr/>
                      </a:pPr>
                      <a:r>
                        <a:rPr lang="en-US" sz="2099">
                          <a:solidFill>
                            <a:srgbClr val="000000"/>
                          </a:solidFill>
                          <a:latin typeface="Telegraf"/>
                        </a:rPr>
                        <a:t>Used Encoder-Decoder, and Pointer Mechanism. Drawback is that the current model does not work if multiple documents are passed to the model.</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r>
              <a:tr h="1982494">
                <a:tc>
                  <a:txBody>
                    <a:bodyPr anchor="t" rtlCol="false"/>
                    <a:lstStyle/>
                    <a:p>
                      <a:pPr algn="ctr">
                        <a:lnSpc>
                          <a:spcPts val="2939"/>
                        </a:lnSpc>
                        <a:defRPr/>
                      </a:pPr>
                      <a:r>
                        <a:rPr lang="en-US" sz="2099">
                          <a:solidFill>
                            <a:srgbClr val="000000"/>
                          </a:solidFill>
                          <a:latin typeface="Telegraf"/>
                        </a:rPr>
                        <a:t>Video Summarization Using Deep Neural Networks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Apostolidis, Evlampios, et al</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2021</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just">
                        <a:lnSpc>
                          <a:spcPts val="2939"/>
                        </a:lnSpc>
                        <a:defRPr/>
                      </a:pPr>
                      <a:r>
                        <a:rPr lang="en-US" sz="2099">
                          <a:solidFill>
                            <a:srgbClr val="000000"/>
                          </a:solidFill>
                          <a:latin typeface="Telegraf"/>
                        </a:rPr>
                        <a:t>Discussed the main characteristics of a typical deep-learning-based analysis pipeline. Then, suggested a taxonomy of the existing algorithms and provide a systematic review of the relevant literature</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r>
            </a:tbl>
          </a:graphicData>
        </a:graphic>
      </p:graphicFrame>
      <p:sp>
        <p:nvSpPr>
          <p:cNvPr name="TextBox 8" id="8"/>
          <p:cNvSpPr txBox="true"/>
          <p:nvPr/>
        </p:nvSpPr>
        <p:spPr>
          <a:xfrm rot="0">
            <a:off x="4759045" y="1095375"/>
            <a:ext cx="8805371"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Literature Survey</a:t>
            </a:r>
          </a:p>
        </p:txBody>
      </p:sp>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2980709" y="1405947"/>
            <a:ext cx="12352626"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Literature Survey Contd.</a:t>
            </a:r>
          </a:p>
        </p:txBody>
      </p:sp>
      <p:graphicFrame>
        <p:nvGraphicFramePr>
          <p:cNvPr name="Table 8" id="8"/>
          <p:cNvGraphicFramePr>
            <a:graphicFrameLocks noGrp="true"/>
          </p:cNvGraphicFramePr>
          <p:nvPr/>
        </p:nvGraphicFramePr>
        <p:xfrm>
          <a:off x="1487099" y="2736774"/>
          <a:ext cx="15349263" cy="5778576"/>
        </p:xfrm>
        <a:graphic>
          <a:graphicData uri="http://schemas.openxmlformats.org/drawingml/2006/table">
            <a:tbl>
              <a:tblPr/>
              <a:tblGrid>
                <a:gridCol w="3013123"/>
                <a:gridCol w="2663521"/>
                <a:gridCol w="1980213"/>
                <a:gridCol w="7692406"/>
              </a:tblGrid>
              <a:tr h="1061173">
                <a:tc>
                  <a:txBody>
                    <a:bodyPr anchor="t" rtlCol="false"/>
                    <a:lstStyle/>
                    <a:p>
                      <a:pPr algn="ctr">
                        <a:lnSpc>
                          <a:spcPts val="3919"/>
                        </a:lnSpc>
                        <a:defRPr/>
                      </a:pPr>
                      <a:r>
                        <a:rPr lang="en-US" sz="2799">
                          <a:solidFill>
                            <a:srgbClr val="EDEDED"/>
                          </a:solidFill>
                          <a:latin typeface="Telegraf Bold"/>
                        </a:rPr>
                        <a:t>Paper Title </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3919"/>
                        </a:lnSpc>
                        <a:defRPr/>
                      </a:pPr>
                      <a:r>
                        <a:rPr lang="en-US" sz="2799">
                          <a:solidFill>
                            <a:srgbClr val="EDEDED"/>
                          </a:solidFill>
                          <a:latin typeface="Telegraf Bold"/>
                        </a:rPr>
                        <a:t>Authors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3919"/>
                        </a:lnSpc>
                        <a:defRPr/>
                      </a:pPr>
                      <a:r>
                        <a:rPr lang="en-US" sz="2799">
                          <a:solidFill>
                            <a:srgbClr val="EDEDED"/>
                          </a:solidFill>
                          <a:latin typeface="Telegraf Bold"/>
                        </a:rPr>
                        <a:t>Year</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c>
                  <a:txBody>
                    <a:bodyPr anchor="t" rtlCol="false"/>
                    <a:lstStyle/>
                    <a:p>
                      <a:pPr algn="ctr">
                        <a:lnSpc>
                          <a:spcPts val="3919"/>
                        </a:lnSpc>
                        <a:defRPr/>
                      </a:pPr>
                      <a:r>
                        <a:rPr lang="en-US" sz="2799">
                          <a:solidFill>
                            <a:srgbClr val="EDEDED"/>
                          </a:solidFill>
                          <a:latin typeface="Telegraf Bold"/>
                        </a:rPr>
                        <a:t>Key Contributions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solidFill>
                      <a:srgbClr val="DB4242"/>
                    </a:solidFill>
                  </a:tcPr>
                </a:tc>
              </a:tr>
              <a:tr h="1984761">
                <a:tc>
                  <a:txBody>
                    <a:bodyPr anchor="t" rtlCol="false"/>
                    <a:lstStyle/>
                    <a:p>
                      <a:pPr algn="ctr">
                        <a:lnSpc>
                          <a:spcPts val="2939"/>
                        </a:lnSpc>
                        <a:defRPr/>
                      </a:pPr>
                      <a:r>
                        <a:rPr lang="en-US" sz="2099">
                          <a:solidFill>
                            <a:srgbClr val="000000"/>
                          </a:solidFill>
                          <a:latin typeface="Telegraf"/>
                        </a:rPr>
                        <a:t>Video Transcript Summarizer</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A. N. S. S. Vybhavi, L. V. Saroja, J. Duvvuru and J. Bayana</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2022</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Telegraf"/>
                        </a:rPr>
                        <a:t>Authors propose a video summarizing system based on natural language processing (NLP) and Machine Learning to summarize the YouTube video transcripts without losing the key elements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r>
              <a:tr h="2732642">
                <a:tc>
                  <a:txBody>
                    <a:bodyPr anchor="t" rtlCol="false"/>
                    <a:lstStyle/>
                    <a:p>
                      <a:pPr algn="ctr">
                        <a:lnSpc>
                          <a:spcPts val="2939"/>
                        </a:lnSpc>
                        <a:defRPr/>
                      </a:pPr>
                      <a:r>
                        <a:rPr lang="en-US" sz="2099">
                          <a:solidFill>
                            <a:srgbClr val="000000"/>
                          </a:solidFill>
                          <a:latin typeface="Telegraf"/>
                        </a:rPr>
                        <a:t>Natural Language Processing (NLP) based Text Summarization - A Survey</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Ishitva Awasthi, Kuntal Gupta, Prajbot Singh Bhojal, Anand, Piyush kumar</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legraf"/>
                        </a:rPr>
                        <a:t>2021</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c>
                  <a:txBody>
                    <a:bodyPr anchor="t" rtlCol="false"/>
                    <a:lstStyle/>
                    <a:p>
                      <a:pPr algn="just">
                        <a:lnSpc>
                          <a:spcPts val="2939"/>
                        </a:lnSpc>
                        <a:defRPr/>
                      </a:pPr>
                      <a:r>
                        <a:rPr lang="en-US" sz="2099">
                          <a:solidFill>
                            <a:srgbClr val="000000"/>
                          </a:solidFill>
                          <a:latin typeface="Telegraf"/>
                        </a:rPr>
                        <a:t>The techniques used are Extractive and abstract methods for summarizing texts. The advantages are: Based on linguistic and statistical characteristics, the implications of sentences are calculated. The disadvantage is each type of summarization technique is useful in different situations</a:t>
                      </a:r>
                      <a:endParaRPr lang="en-US" sz="1100"/>
                    </a:p>
                  </a:txBody>
                  <a:tcPr marL="190500" marR="190500" marT="190500" marB="190500" anchor="ctr">
                    <a:lnL cmpd="sng" algn="ctr" cap="flat" w="38100">
                      <a:solidFill>
                        <a:srgbClr val="DB4242"/>
                      </a:solidFill>
                      <a:prstDash val="solid"/>
                      <a:round/>
                      <a:headEnd type="none" w="med" len="med"/>
                      <a:tailEnd type="none" w="med" len="med"/>
                    </a:lnL>
                    <a:lnR cmpd="sng" algn="ctr" cap="flat" w="38100">
                      <a:solidFill>
                        <a:srgbClr val="DB4242"/>
                      </a:solidFill>
                      <a:prstDash val="solid"/>
                      <a:round/>
                      <a:headEnd type="none" w="med" len="med"/>
                      <a:tailEnd type="none" w="med" len="med"/>
                    </a:lnR>
                    <a:lnT cmpd="sng" algn="ctr" cap="flat" w="38100">
                      <a:solidFill>
                        <a:srgbClr val="DB4242"/>
                      </a:solidFill>
                      <a:prstDash val="solid"/>
                      <a:round/>
                      <a:headEnd type="none" w="med" len="med"/>
                      <a:tailEnd type="none" w="med" len="med"/>
                    </a:lnT>
                    <a:lnB cmpd="sng" algn="ctr" cap="flat" w="38100">
                      <a:solidFill>
                        <a:srgbClr val="DB4242"/>
                      </a:solidFill>
                      <a:prstDash val="solid"/>
                      <a:round/>
                      <a:headEnd type="none" w="med" len="med"/>
                      <a:tailEnd type="none" w="med" len="med"/>
                    </a:lnB>
                  </a:tcPr>
                </a:tc>
              </a:tr>
            </a:tbl>
          </a:graphicData>
        </a:graphic>
      </p:graphicFrame>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8465" y="583452"/>
            <a:ext cx="16971069" cy="9065758"/>
            <a:chOff x="0" y="0"/>
            <a:chExt cx="4469747" cy="2387689"/>
          </a:xfrm>
        </p:grpSpPr>
        <p:sp>
          <p:nvSpPr>
            <p:cNvPr name="Freeform 4" id="4"/>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AutoShape 6" id="6"/>
          <p:cNvSpPr/>
          <p:nvPr/>
        </p:nvSpPr>
        <p:spPr>
          <a:xfrm>
            <a:off x="1930530" y="2685759"/>
            <a:ext cx="6492240" cy="0"/>
          </a:xfrm>
          <a:prstGeom prst="line">
            <a:avLst/>
          </a:prstGeom>
          <a:ln cap="flat" w="85725">
            <a:solidFill>
              <a:srgbClr val="DB4242"/>
            </a:solidFill>
            <a:prstDash val="solid"/>
            <a:headEnd type="none" len="sm" w="sm"/>
            <a:tailEnd type="none" len="sm" w="sm"/>
          </a:ln>
        </p:spPr>
      </p:sp>
      <p:sp>
        <p:nvSpPr>
          <p:cNvPr name="TextBox 7" id="7"/>
          <p:cNvSpPr txBox="true"/>
          <p:nvPr/>
        </p:nvSpPr>
        <p:spPr>
          <a:xfrm rot="0">
            <a:off x="1930530" y="4267491"/>
            <a:ext cx="14679409" cy="4226223"/>
          </a:xfrm>
          <a:prstGeom prst="rect">
            <a:avLst/>
          </a:prstGeom>
        </p:spPr>
        <p:txBody>
          <a:bodyPr anchor="t" rtlCol="false" tIns="0" lIns="0" bIns="0" rIns="0">
            <a:spAutoFit/>
          </a:bodyPr>
          <a:lstStyle/>
          <a:p>
            <a:pPr marL="646204" indent="-323102" lvl="1">
              <a:lnSpc>
                <a:spcPts val="6764"/>
              </a:lnSpc>
              <a:buFont typeface="Arial"/>
              <a:buChar char="•"/>
            </a:pPr>
            <a:r>
              <a:rPr lang="en-US" sz="2993">
                <a:solidFill>
                  <a:srgbClr val="1E1D1D"/>
                </a:solidFill>
                <a:latin typeface="Telegraf Bold"/>
              </a:rPr>
              <a:t>YoutubeTranscriptApi - Get_transcript(video_id): </a:t>
            </a:r>
            <a:r>
              <a:rPr lang="en-US" sz="2993">
                <a:solidFill>
                  <a:srgbClr val="1E1D1D"/>
                </a:solidFill>
                <a:latin typeface="Telegraf Bold"/>
              </a:rPr>
              <a:t> </a:t>
            </a:r>
            <a:r>
              <a:rPr lang="en-US" sz="2993">
                <a:solidFill>
                  <a:srgbClr val="1E1D1D"/>
                </a:solidFill>
                <a:latin typeface="Telegraf"/>
              </a:rPr>
              <a:t>Python library that allows you to get the transcripts or subtitles for a YouTube video.</a:t>
            </a:r>
          </a:p>
          <a:p>
            <a:pPr marL="646204" indent="-323102" lvl="1">
              <a:lnSpc>
                <a:spcPts val="6764"/>
              </a:lnSpc>
              <a:buFont typeface="Arial"/>
              <a:buChar char="•"/>
            </a:pPr>
            <a:r>
              <a:rPr lang="en-US" sz="2993">
                <a:solidFill>
                  <a:srgbClr val="1E1D1D"/>
                </a:solidFill>
                <a:latin typeface="Telegraf"/>
              </a:rPr>
              <a:t>Returns Json objects: </a:t>
            </a:r>
            <a:r>
              <a:rPr lang="en-US" sz="2993">
                <a:solidFill>
                  <a:srgbClr val="1E1D1D"/>
                </a:solidFill>
                <a:latin typeface="Telegraf"/>
              </a:rPr>
              <a:t>For every segment that has some audio and caption, it extracts text.</a:t>
            </a:r>
          </a:p>
          <a:p>
            <a:pPr marL="646204" indent="-323102" lvl="1">
              <a:lnSpc>
                <a:spcPts val="6764"/>
              </a:lnSpc>
              <a:buFont typeface="Arial"/>
              <a:buChar char="•"/>
            </a:pPr>
            <a:r>
              <a:rPr lang="en-US" sz="2993">
                <a:solidFill>
                  <a:srgbClr val="1E1D1D"/>
                </a:solidFill>
                <a:latin typeface="Telegraf"/>
              </a:rPr>
              <a:t>Extract text from Json objects</a:t>
            </a:r>
          </a:p>
        </p:txBody>
      </p:sp>
      <p:sp>
        <p:nvSpPr>
          <p:cNvPr name="Freeform 8" id="8"/>
          <p:cNvSpPr/>
          <p:nvPr/>
        </p:nvSpPr>
        <p:spPr>
          <a:xfrm flipH="false" flipV="false" rot="0">
            <a:off x="5679394" y="7130455"/>
            <a:ext cx="11156968" cy="738872"/>
          </a:xfrm>
          <a:custGeom>
            <a:avLst/>
            <a:gdLst/>
            <a:ahLst/>
            <a:cxnLst/>
            <a:rect r="r" b="b" t="t" l="l"/>
            <a:pathLst>
              <a:path h="738872" w="11156968">
                <a:moveTo>
                  <a:pt x="0" y="0"/>
                </a:moveTo>
                <a:lnTo>
                  <a:pt x="11156968" y="0"/>
                </a:lnTo>
                <a:lnTo>
                  <a:pt x="11156968" y="738872"/>
                </a:lnTo>
                <a:lnTo>
                  <a:pt x="0" y="738872"/>
                </a:lnTo>
                <a:lnTo>
                  <a:pt x="0" y="0"/>
                </a:lnTo>
                <a:close/>
              </a:path>
            </a:pathLst>
          </a:custGeom>
          <a:blipFill>
            <a:blip r:embed="rId4"/>
            <a:stretch>
              <a:fillRect l="0" t="0" r="0" b="0"/>
            </a:stretch>
          </a:blipFill>
          <a:ln w="19050" cap="sq">
            <a:solidFill>
              <a:srgbClr val="7E7E7E"/>
            </a:solidFill>
            <a:prstDash val="solid"/>
            <a:miter/>
          </a:ln>
        </p:spPr>
      </p:sp>
      <p:sp>
        <p:nvSpPr>
          <p:cNvPr name="TextBox 9" id="9"/>
          <p:cNvSpPr txBox="true"/>
          <p:nvPr/>
        </p:nvSpPr>
        <p:spPr>
          <a:xfrm rot="0">
            <a:off x="1930530" y="1405947"/>
            <a:ext cx="12352626"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Methodology</a:t>
            </a:r>
          </a:p>
        </p:txBody>
      </p:sp>
      <p:sp>
        <p:nvSpPr>
          <p:cNvPr name="TextBox 10" id="10"/>
          <p:cNvSpPr txBox="true"/>
          <p:nvPr/>
        </p:nvSpPr>
        <p:spPr>
          <a:xfrm rot="0">
            <a:off x="1930530" y="2966747"/>
            <a:ext cx="9831691" cy="919745"/>
          </a:xfrm>
          <a:prstGeom prst="rect">
            <a:avLst/>
          </a:prstGeom>
        </p:spPr>
        <p:txBody>
          <a:bodyPr anchor="t" rtlCol="false" tIns="0" lIns="0" bIns="0" rIns="0">
            <a:spAutoFit/>
          </a:bodyPr>
          <a:lstStyle/>
          <a:p>
            <a:pPr>
              <a:lnSpc>
                <a:spcPts val="3610"/>
              </a:lnSpc>
            </a:pPr>
          </a:p>
          <a:p>
            <a:pPr>
              <a:lnSpc>
                <a:spcPts val="3610"/>
              </a:lnSpc>
            </a:pPr>
            <a:r>
              <a:rPr lang="en-US" sz="3282">
                <a:solidFill>
                  <a:srgbClr val="1E1D1D"/>
                </a:solidFill>
                <a:latin typeface="B612 Bold"/>
              </a:rPr>
              <a:t>1) Extracting Transcript Text from Video</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AutoShape 7" id="7"/>
          <p:cNvSpPr/>
          <p:nvPr/>
        </p:nvSpPr>
        <p:spPr>
          <a:xfrm>
            <a:off x="1930530" y="2685759"/>
            <a:ext cx="6492240" cy="0"/>
          </a:xfrm>
          <a:prstGeom prst="line">
            <a:avLst/>
          </a:prstGeom>
          <a:ln cap="flat" w="85725">
            <a:solidFill>
              <a:srgbClr val="DB4242"/>
            </a:solidFill>
            <a:prstDash val="solid"/>
            <a:headEnd type="none" len="sm" w="sm"/>
            <a:tailEnd type="none" len="sm" w="sm"/>
          </a:ln>
        </p:spPr>
      </p:sp>
      <p:sp>
        <p:nvSpPr>
          <p:cNvPr name="Freeform 8" id="8"/>
          <p:cNvSpPr/>
          <p:nvPr/>
        </p:nvSpPr>
        <p:spPr>
          <a:xfrm flipH="false" flipV="false" rot="0">
            <a:off x="6406924" y="4412417"/>
            <a:ext cx="10852376" cy="4026224"/>
          </a:xfrm>
          <a:custGeom>
            <a:avLst/>
            <a:gdLst/>
            <a:ahLst/>
            <a:cxnLst/>
            <a:rect r="r" b="b" t="t" l="l"/>
            <a:pathLst>
              <a:path h="4026224" w="10852376">
                <a:moveTo>
                  <a:pt x="0" y="0"/>
                </a:moveTo>
                <a:lnTo>
                  <a:pt x="10852376" y="0"/>
                </a:lnTo>
                <a:lnTo>
                  <a:pt x="10852376" y="4026223"/>
                </a:lnTo>
                <a:lnTo>
                  <a:pt x="0" y="4026223"/>
                </a:lnTo>
                <a:lnTo>
                  <a:pt x="0" y="0"/>
                </a:lnTo>
                <a:close/>
              </a:path>
            </a:pathLst>
          </a:custGeom>
          <a:blipFill>
            <a:blip r:embed="rId6"/>
            <a:stretch>
              <a:fillRect l="0" t="-261" r="0" b="-261"/>
            </a:stretch>
          </a:blipFill>
        </p:spPr>
      </p:sp>
      <p:sp>
        <p:nvSpPr>
          <p:cNvPr name="TextBox 9" id="9"/>
          <p:cNvSpPr txBox="true"/>
          <p:nvPr/>
        </p:nvSpPr>
        <p:spPr>
          <a:xfrm rot="0">
            <a:off x="1930530" y="1405947"/>
            <a:ext cx="12352626"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Methodology</a:t>
            </a:r>
          </a:p>
        </p:txBody>
      </p:sp>
      <p:sp>
        <p:nvSpPr>
          <p:cNvPr name="TextBox 10" id="10"/>
          <p:cNvSpPr txBox="true"/>
          <p:nvPr/>
        </p:nvSpPr>
        <p:spPr>
          <a:xfrm rot="0">
            <a:off x="1708814" y="4693172"/>
            <a:ext cx="6398029" cy="4546601"/>
          </a:xfrm>
          <a:prstGeom prst="rect">
            <a:avLst/>
          </a:prstGeom>
        </p:spPr>
        <p:txBody>
          <a:bodyPr anchor="t" rtlCol="false" tIns="0" lIns="0" bIns="0" rIns="0">
            <a:spAutoFit/>
          </a:bodyPr>
          <a:lstStyle/>
          <a:p>
            <a:pPr>
              <a:lnSpc>
                <a:spcPts val="3960"/>
              </a:lnSpc>
            </a:pPr>
            <a:r>
              <a:rPr lang="en-US" sz="3600">
                <a:solidFill>
                  <a:srgbClr val="1E1D1D"/>
                </a:solidFill>
                <a:latin typeface="B612 Bold"/>
              </a:rPr>
              <a:t>Model:</a:t>
            </a:r>
          </a:p>
          <a:p>
            <a:pPr>
              <a:lnSpc>
                <a:spcPts val="3190"/>
              </a:lnSpc>
            </a:pPr>
          </a:p>
          <a:p>
            <a:pPr>
              <a:lnSpc>
                <a:spcPts val="3190"/>
              </a:lnSpc>
            </a:pPr>
            <a:r>
              <a:rPr lang="en-US" sz="2900">
                <a:solidFill>
                  <a:srgbClr val="1E1D1D"/>
                </a:solidFill>
                <a:latin typeface="B612"/>
              </a:rPr>
              <a:t>BERT Model</a:t>
            </a:r>
          </a:p>
          <a:p>
            <a:pPr>
              <a:lnSpc>
                <a:spcPts val="3190"/>
              </a:lnSpc>
            </a:pPr>
            <a:r>
              <a:rPr lang="en-US" sz="2900">
                <a:solidFill>
                  <a:srgbClr val="1E1D1D"/>
                </a:solidFill>
                <a:latin typeface="B612"/>
              </a:rPr>
              <a:t>(Bidirectional Encoder Representations from Transformers)</a:t>
            </a:r>
          </a:p>
          <a:p>
            <a:pPr>
              <a:lnSpc>
                <a:spcPts val="3190"/>
              </a:lnSpc>
            </a:pPr>
          </a:p>
          <a:p>
            <a:pPr>
              <a:lnSpc>
                <a:spcPts val="3520"/>
              </a:lnSpc>
            </a:pPr>
            <a:r>
              <a:rPr lang="en-US" sz="3200">
                <a:solidFill>
                  <a:srgbClr val="1E1D1D"/>
                </a:solidFill>
                <a:latin typeface="B612 Bold"/>
              </a:rPr>
              <a:t>Process:</a:t>
            </a:r>
          </a:p>
          <a:p>
            <a:pPr marL="626133" indent="-313067" lvl="1">
              <a:lnSpc>
                <a:spcPts val="3190"/>
              </a:lnSpc>
              <a:buFont typeface="Arial"/>
              <a:buChar char="•"/>
            </a:pPr>
            <a:r>
              <a:rPr lang="en-US" sz="2900">
                <a:solidFill>
                  <a:srgbClr val="1E1D1D"/>
                </a:solidFill>
                <a:latin typeface="B612"/>
              </a:rPr>
              <a:t>Initiate a summarization pipeline.</a:t>
            </a:r>
          </a:p>
          <a:p>
            <a:pPr marL="626133" indent="-313067" lvl="1">
              <a:lnSpc>
                <a:spcPts val="3190"/>
              </a:lnSpc>
              <a:buFont typeface="Arial"/>
              <a:buChar char="•"/>
            </a:pPr>
            <a:r>
              <a:rPr lang="en-US" sz="2900">
                <a:solidFill>
                  <a:srgbClr val="1E1D1D"/>
                </a:solidFill>
                <a:latin typeface="B612"/>
              </a:rPr>
              <a:t>Create chunks, iterate and summarize.</a:t>
            </a:r>
          </a:p>
        </p:txBody>
      </p:sp>
      <p:sp>
        <p:nvSpPr>
          <p:cNvPr name="TextBox 11" id="11"/>
          <p:cNvSpPr txBox="true"/>
          <p:nvPr/>
        </p:nvSpPr>
        <p:spPr>
          <a:xfrm rot="0">
            <a:off x="1930530" y="3471572"/>
            <a:ext cx="9831691" cy="512220"/>
          </a:xfrm>
          <a:prstGeom prst="rect">
            <a:avLst/>
          </a:prstGeom>
        </p:spPr>
        <p:txBody>
          <a:bodyPr anchor="t" rtlCol="false" tIns="0" lIns="0" bIns="0" rIns="0">
            <a:spAutoFit/>
          </a:bodyPr>
          <a:lstStyle/>
          <a:p>
            <a:pPr>
              <a:lnSpc>
                <a:spcPts val="3940"/>
              </a:lnSpc>
            </a:pPr>
            <a:r>
              <a:rPr lang="en-US" sz="3582">
                <a:solidFill>
                  <a:srgbClr val="1E1D1D"/>
                </a:solidFill>
                <a:latin typeface="B612 Bold"/>
              </a:rPr>
              <a:t>2) Summarizing the Transcript Text</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B424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7723" y="8898556"/>
            <a:ext cx="282183" cy="443431"/>
          </a:xfrm>
          <a:custGeom>
            <a:avLst/>
            <a:gdLst/>
            <a:ahLst/>
            <a:cxnLst/>
            <a:rect r="r" b="b" t="t" l="l"/>
            <a:pathLst>
              <a:path h="443431" w="282183">
                <a:moveTo>
                  <a:pt x="0" y="0"/>
                </a:moveTo>
                <a:lnTo>
                  <a:pt x="282183" y="0"/>
                </a:lnTo>
                <a:lnTo>
                  <a:pt x="282183" y="443431"/>
                </a:lnTo>
                <a:lnTo>
                  <a:pt x="0" y="443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3515" y="1555603"/>
            <a:ext cx="452847" cy="658905"/>
          </a:xfrm>
          <a:custGeom>
            <a:avLst/>
            <a:gdLst/>
            <a:ahLst/>
            <a:cxnLst/>
            <a:rect r="r" b="b" t="t" l="l"/>
            <a:pathLst>
              <a:path h="658905" w="452847">
                <a:moveTo>
                  <a:pt x="0" y="0"/>
                </a:moveTo>
                <a:lnTo>
                  <a:pt x="452847" y="0"/>
                </a:lnTo>
                <a:lnTo>
                  <a:pt x="452847" y="658904"/>
                </a:lnTo>
                <a:lnTo>
                  <a:pt x="0" y="65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58465" y="583452"/>
            <a:ext cx="16971069" cy="9065758"/>
            <a:chOff x="0" y="0"/>
            <a:chExt cx="4469747" cy="2387689"/>
          </a:xfrm>
        </p:grpSpPr>
        <p:sp>
          <p:nvSpPr>
            <p:cNvPr name="Freeform 5" id="5"/>
            <p:cNvSpPr/>
            <p:nvPr/>
          </p:nvSpPr>
          <p:spPr>
            <a:xfrm flipH="false" flipV="false" rot="0">
              <a:off x="0" y="0"/>
              <a:ext cx="4469747" cy="2387690"/>
            </a:xfrm>
            <a:custGeom>
              <a:avLst/>
              <a:gdLst/>
              <a:ahLst/>
              <a:cxnLst/>
              <a:rect r="r" b="b" t="t" l="l"/>
              <a:pathLst>
                <a:path h="2387690" w="4469747">
                  <a:moveTo>
                    <a:pt x="23265" y="0"/>
                  </a:moveTo>
                  <a:lnTo>
                    <a:pt x="4446481" y="0"/>
                  </a:lnTo>
                  <a:cubicBezTo>
                    <a:pt x="4459330" y="0"/>
                    <a:pt x="4469747" y="10416"/>
                    <a:pt x="4469747" y="23265"/>
                  </a:cubicBezTo>
                  <a:lnTo>
                    <a:pt x="4469747" y="2364424"/>
                  </a:lnTo>
                  <a:cubicBezTo>
                    <a:pt x="4469747" y="2377273"/>
                    <a:pt x="4459330" y="2387690"/>
                    <a:pt x="4446481" y="2387690"/>
                  </a:cubicBezTo>
                  <a:lnTo>
                    <a:pt x="23265" y="2387690"/>
                  </a:lnTo>
                  <a:cubicBezTo>
                    <a:pt x="10416" y="2387690"/>
                    <a:pt x="0" y="2377273"/>
                    <a:pt x="0" y="2364424"/>
                  </a:cubicBezTo>
                  <a:lnTo>
                    <a:pt x="0" y="23265"/>
                  </a:lnTo>
                  <a:cubicBezTo>
                    <a:pt x="0" y="10416"/>
                    <a:pt x="10416" y="0"/>
                    <a:pt x="23265" y="0"/>
                  </a:cubicBezTo>
                  <a:close/>
                </a:path>
              </a:pathLst>
            </a:custGeom>
            <a:solidFill>
              <a:srgbClr val="FFFFFF"/>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2246457" y="1405947"/>
            <a:ext cx="5790205" cy="1024890"/>
          </a:xfrm>
          <a:prstGeom prst="rect">
            <a:avLst/>
          </a:prstGeom>
        </p:spPr>
        <p:txBody>
          <a:bodyPr anchor="t" rtlCol="false" tIns="0" lIns="0" bIns="0" rIns="0">
            <a:spAutoFit/>
          </a:bodyPr>
          <a:lstStyle/>
          <a:p>
            <a:pPr>
              <a:lnSpc>
                <a:spcPts val="7920"/>
              </a:lnSpc>
            </a:pPr>
            <a:r>
              <a:rPr lang="en-US" sz="7200">
                <a:solidFill>
                  <a:srgbClr val="1E1D1D"/>
                </a:solidFill>
                <a:latin typeface="Archivo Black"/>
              </a:rPr>
              <a:t>Conclusion</a:t>
            </a:r>
          </a:p>
        </p:txBody>
      </p:sp>
      <p:sp>
        <p:nvSpPr>
          <p:cNvPr name="AutoShape 8" id="8"/>
          <p:cNvSpPr/>
          <p:nvPr/>
        </p:nvSpPr>
        <p:spPr>
          <a:xfrm>
            <a:off x="1930530" y="2685759"/>
            <a:ext cx="6492240" cy="0"/>
          </a:xfrm>
          <a:prstGeom prst="line">
            <a:avLst/>
          </a:prstGeom>
          <a:ln cap="flat" w="85725">
            <a:solidFill>
              <a:srgbClr val="DB4242"/>
            </a:solidFill>
            <a:prstDash val="solid"/>
            <a:headEnd type="none" len="sm" w="sm"/>
            <a:tailEnd type="none" len="sm" w="sm"/>
          </a:ln>
        </p:spPr>
      </p:sp>
      <p:sp>
        <p:nvSpPr>
          <p:cNvPr name="TextBox 9" id="9"/>
          <p:cNvSpPr txBox="true"/>
          <p:nvPr/>
        </p:nvSpPr>
        <p:spPr>
          <a:xfrm rot="0">
            <a:off x="1183466" y="3343627"/>
            <a:ext cx="15652896" cy="5254499"/>
          </a:xfrm>
          <a:prstGeom prst="rect">
            <a:avLst/>
          </a:prstGeom>
        </p:spPr>
        <p:txBody>
          <a:bodyPr anchor="t" rtlCol="false" tIns="0" lIns="0" bIns="0" rIns="0">
            <a:spAutoFit/>
          </a:bodyPr>
          <a:lstStyle/>
          <a:p>
            <a:pPr algn="just" marL="690876" indent="-345438" lvl="1">
              <a:lnSpc>
                <a:spcPts val="5215"/>
              </a:lnSpc>
              <a:buFont typeface="Arial"/>
              <a:buChar char="•"/>
            </a:pPr>
            <a:r>
              <a:rPr lang="en-US" sz="3199">
                <a:solidFill>
                  <a:srgbClr val="1E1D1D"/>
                </a:solidFill>
                <a:latin typeface="Telegraf"/>
              </a:rPr>
              <a:t>In conclusion, our YouTube Transcript Summarizer project has successfully integrated video text extraction through API.</a:t>
            </a:r>
          </a:p>
          <a:p>
            <a:pPr algn="just" marL="690876" indent="-345438" lvl="1">
              <a:lnSpc>
                <a:spcPts val="5215"/>
              </a:lnSpc>
              <a:buFont typeface="Arial"/>
              <a:buChar char="•"/>
            </a:pPr>
            <a:r>
              <a:rPr lang="en-US" sz="3199">
                <a:solidFill>
                  <a:srgbClr val="1E1D1D"/>
                </a:solidFill>
                <a:latin typeface="Telegraf"/>
              </a:rPr>
              <a:t>We are leveraging the BERT model for text summarization. </a:t>
            </a:r>
          </a:p>
          <a:p>
            <a:pPr algn="just" marL="690876" indent="-345438" lvl="1">
              <a:lnSpc>
                <a:spcPts val="5215"/>
              </a:lnSpc>
              <a:buFont typeface="Arial"/>
              <a:buChar char="•"/>
            </a:pPr>
            <a:r>
              <a:rPr lang="en-US" sz="3199">
                <a:solidFill>
                  <a:srgbClr val="1E1D1D"/>
                </a:solidFill>
                <a:latin typeface="Telegraf"/>
              </a:rPr>
              <a:t>Moving forward, we will explore alternative models like GPT2, XLNET and implement length limits for summaries to enhance user experience and adaptability.</a:t>
            </a:r>
          </a:p>
          <a:p>
            <a:pPr algn="just" marL="690876" indent="-345438" lvl="1">
              <a:lnSpc>
                <a:spcPts val="5215"/>
              </a:lnSpc>
              <a:buFont typeface="Arial"/>
              <a:buChar char="•"/>
            </a:pPr>
            <a:r>
              <a:rPr lang="en-US" sz="3199">
                <a:solidFill>
                  <a:srgbClr val="1E1D1D"/>
                </a:solidFill>
                <a:latin typeface="Telegraf"/>
              </a:rPr>
              <a:t>Our commitment to improvement ensures that we continue to provide valuable video content summarization services.</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DAFu-W9epkk</dc:identifier>
  <dcterms:modified xsi:type="dcterms:W3CDTF">2011-08-01T06:04:30Z</dcterms:modified>
  <cp:revision>1</cp:revision>
  <dc:title>Youtube Transcript Summarizer</dc:title>
</cp:coreProperties>
</file>