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9" r:id="rId3"/>
    <p:sldId id="268" r:id="rId4"/>
    <p:sldId id="272" r:id="rId5"/>
    <p:sldId id="271" r:id="rId6"/>
    <p:sldId id="270" r:id="rId7"/>
    <p:sldId id="273" r:id="rId8"/>
    <p:sldId id="274" r:id="rId9"/>
    <p:sldId id="275" r:id="rId10"/>
    <p:sldId id="276" r:id="rId11"/>
    <p:sldId id="265" r:id="rId12"/>
    <p:sldId id="277"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p:cViewPr>
        <p:scale>
          <a:sx n="75" d="100"/>
          <a:sy n="75"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tijer.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a:ea typeface="Cambria"/>
              </a:rPr>
              <a:t>Predictive analysis on medicines and doctors' availability in government hospitals</a:t>
            </a:r>
            <a:endParaRPr dirty="0">
              <a:solidFill>
                <a:schemeClr val="tx1"/>
              </a:solidFill>
              <a:latin typeface="Cambria"/>
              <a:ea typeface="Cambria"/>
            </a:endParaRPr>
          </a:p>
        </p:txBody>
      </p:sp>
      <p:sp>
        <p:nvSpPr>
          <p:cNvPr id="88" name="Google Shape;88;p13"/>
          <p:cNvSpPr txBox="1">
            <a:spLocks noGrp="1"/>
          </p:cNvSpPr>
          <p:nvPr>
            <p:ph type="subTitle" idx="1"/>
          </p:nvPr>
        </p:nvSpPr>
        <p:spPr>
          <a:xfrm>
            <a:off x="790469" y="2388770"/>
            <a:ext cx="3970500" cy="564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a:ea typeface="Cambria"/>
              </a:rPr>
              <a:t>Batch Number:G-20</a:t>
            </a:r>
            <a:endParaRPr dirty="0">
              <a:latin typeface="Cambria"/>
              <a:ea typeface="Cambria"/>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a:ea typeface="Cambria"/>
                <a:cs typeface="Verdana"/>
                <a:sym typeface="Verdana"/>
              </a:rPr>
              <a:t>Dr</a:t>
            </a:r>
            <a:r>
              <a:rPr lang="en-GB" sz="1700" b="1" dirty="0" err="1">
                <a:solidFill>
                  <a:srgbClr val="17365D"/>
                </a:solidFill>
                <a:latin typeface="Cambria"/>
                <a:ea typeface="Cambria"/>
                <a:cs typeface="Verdana"/>
                <a:sym typeface="Verdana"/>
              </a:rPr>
              <a:t>.Prof</a:t>
            </a:r>
            <a:r>
              <a:rPr lang="en-GB" sz="1700" b="1" i="0" u="none" strike="noStrike" cap="none" dirty="0" err="1">
                <a:solidFill>
                  <a:srgbClr val="17365D"/>
                </a:solidFill>
                <a:latin typeface="Cambria"/>
                <a:ea typeface="Cambria"/>
                <a:cs typeface="Verdana"/>
                <a:sym typeface="Verdana"/>
              </a:rPr>
              <a:t>.Srabana</a:t>
            </a:r>
            <a:r>
              <a:rPr lang="en-GB" sz="1700" b="1" i="0" u="none" strike="noStrike" cap="none" dirty="0">
                <a:solidFill>
                  <a:srgbClr val="17365D"/>
                </a:solidFill>
                <a:latin typeface="Cambria"/>
                <a:ea typeface="Cambria"/>
                <a:cs typeface="Verdana"/>
                <a:sym typeface="Verdana"/>
              </a:rPr>
              <a:t> Pramanik</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dirty="0">
                <a:solidFill>
                  <a:srgbClr val="17365D"/>
                </a:solidFill>
                <a:latin typeface="Cambria"/>
                <a:ea typeface="Cambria"/>
                <a:cs typeface="Verdana"/>
              </a:rPr>
              <a:t>VIVA-VOCE</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CS(data Science)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Bhanu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prof.</a:t>
            </a:r>
            <a:r>
              <a:rPr lang="en-GB"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Srabana Pramanik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FAC26E10-4082-AE60-0374-2471B239E430}"/>
              </a:ext>
            </a:extLst>
          </p:cNvPr>
          <p:cNvSpPr txBox="1"/>
          <p:nvPr/>
        </p:nvSpPr>
        <p:spPr>
          <a:xfrm>
            <a:off x="771559" y="3060915"/>
            <a:ext cx="399120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t>20211CSD0192-Sahana Reddy R</a:t>
            </a:r>
          </a:p>
          <a:p>
            <a:r>
              <a:rPr lang="en-US" sz="1800" b="1" dirty="0"/>
              <a:t>20211CSD0064-Deepika R</a:t>
            </a:r>
          </a:p>
          <a:p>
            <a:r>
              <a:rPr lang="en-US" sz="1800" b="1" dirty="0"/>
              <a:t>20211CSD0063-Lisha 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AD6A-C1B5-00DF-67B7-C502559BB333}"/>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11D052D4-9D2D-12E9-6095-0A3929EFB0EA}"/>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Improving medicines supply chains.</a:t>
            </a:r>
          </a:p>
          <a:p>
            <a:r>
              <a:rPr lang="en-US" dirty="0">
                <a:latin typeface="Times New Roman" panose="02020603050405020304" pitchFamily="18" charset="0"/>
                <a:cs typeface="Times New Roman" panose="02020603050405020304" pitchFamily="18" charset="0"/>
              </a:rPr>
              <a:t>Enhancing Doctor Availability.</a:t>
            </a:r>
          </a:p>
          <a:p>
            <a:r>
              <a:rPr lang="en-US" dirty="0">
                <a:latin typeface="Times New Roman" panose="02020603050405020304" pitchFamily="18" charset="0"/>
                <a:cs typeface="Times New Roman" panose="02020603050405020304" pitchFamily="18" charset="0"/>
              </a:rPr>
              <a:t>Decreasing costs and increasing efficiency. </a:t>
            </a:r>
          </a:p>
          <a:p>
            <a:r>
              <a:rPr lang="en-US" dirty="0">
                <a:latin typeface="Times New Roman" panose="02020603050405020304" pitchFamily="18" charset="0"/>
                <a:cs typeface="Times New Roman" panose="02020603050405020304" pitchFamily="18" charset="0"/>
              </a:rPr>
              <a:t>Building strong public health outcomes.</a:t>
            </a:r>
          </a:p>
          <a:p>
            <a:r>
              <a:rPr lang="en-US" dirty="0">
                <a:latin typeface="Times New Roman" panose="02020603050405020304" pitchFamily="18" charset="0"/>
                <a:cs typeface="Times New Roman" panose="02020603050405020304" pitchFamily="18" charset="0"/>
              </a:rPr>
              <a:t>Challenges and the way forward.</a:t>
            </a:r>
          </a:p>
        </p:txBody>
      </p:sp>
    </p:spTree>
    <p:extLst>
      <p:ext uri="{BB962C8B-B14F-4D97-AF65-F5344CB8AC3E}">
        <p14:creationId xmlns:p14="http://schemas.microsoft.com/office/powerpoint/2010/main" val="41975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a:ea typeface="Cambria"/>
              </a:rPr>
              <a:t>References</a:t>
            </a: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sz="1600" i="1" dirty="0">
                <a:latin typeface="Times New Roman" panose="02020603050405020304" pitchFamily="18" charset="0"/>
                <a:ea typeface="Tahoma" panose="020B0604030504040204" pitchFamily="34" charset="0"/>
                <a:cs typeface="Times New Roman" panose="02020603050405020304" pitchFamily="18" charset="0"/>
              </a:rPr>
              <a:t>Predictive Mechanism for Medicines Availability in Government Health Centers </a:t>
            </a:r>
            <a:r>
              <a:rPr lang="en-US" sz="1600" i="1" dirty="0" err="1">
                <a:latin typeface="Times New Roman" panose="02020603050405020304" pitchFamily="18" charset="0"/>
                <a:ea typeface="Tahoma" panose="020B0604030504040204" pitchFamily="34" charset="0"/>
                <a:cs typeface="Times New Roman" panose="02020603050405020304" pitchFamily="18" charset="0"/>
              </a:rPr>
              <a:t>Neeraja</a:t>
            </a:r>
            <a:r>
              <a:rPr lang="en-US" sz="1600" i="1" dirty="0">
                <a:latin typeface="Times New Roman" panose="02020603050405020304" pitchFamily="18" charset="0"/>
                <a:ea typeface="Tahoma" panose="020B0604030504040204" pitchFamily="34" charset="0"/>
                <a:cs typeface="Times New Roman" panose="02020603050405020304" pitchFamily="18" charset="0"/>
              </a:rPr>
              <a:t>, Pradeep Kumar J </a:t>
            </a:r>
          </a:p>
          <a:p>
            <a:pPr marL="495300" indent="-342900">
              <a:spcBef>
                <a:spcPts val="0"/>
              </a:spcBef>
              <a:buFont typeface="Wingdings" panose="05000000000000000000" pitchFamily="2" charset="2"/>
              <a:buChar char="Ø"/>
            </a:pPr>
            <a:r>
              <a:rPr lang="en-IN" sz="1600" i="1" dirty="0">
                <a:latin typeface="Times New Roman" panose="02020603050405020304" pitchFamily="18" charset="0"/>
                <a:ea typeface="Tahoma" panose="020B0604030504040204" pitchFamily="34" charset="0"/>
                <a:cs typeface="Times New Roman" panose="02020603050405020304" pitchFamily="18" charset="0"/>
              </a:rPr>
              <a:t>Analysis on Medicine and Doctor Availability in Government Hospitals M.D. Boomija1, M.I. Almas Banu2, K. Anu Priya3 1, 2, 3Department of Information Technology,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Prathyusha</a:t>
            </a:r>
            <a:r>
              <a:rPr lang="en-IN" sz="1600" i="1" dirty="0">
                <a:latin typeface="Times New Roman" panose="02020603050405020304" pitchFamily="18" charset="0"/>
                <a:ea typeface="Tahoma" panose="020B0604030504040204" pitchFamily="34" charset="0"/>
                <a:cs typeface="Times New Roman" panose="02020603050405020304" pitchFamily="18" charset="0"/>
              </a:rPr>
              <a:t> Engineering College </a:t>
            </a:r>
            <a:endParaRPr lang="en-US" sz="1600" i="1" dirty="0">
              <a:latin typeface="Times New Roman" panose="02020603050405020304" pitchFamily="18" charset="0"/>
              <a:ea typeface="Tahoma" panose="020B0604030504040204" pitchFamily="34" charset="0"/>
              <a:cs typeface="Times New Roman" panose="02020603050405020304" pitchFamily="18" charset="0"/>
            </a:endParaRPr>
          </a:p>
          <a:p>
            <a:pPr marL="495300" indent="-342900">
              <a:spcBef>
                <a:spcPts val="0"/>
              </a:spcBef>
              <a:buFont typeface="Wingdings" panose="05000000000000000000" pitchFamily="2" charset="2"/>
              <a:buChar char="Ø"/>
            </a:pPr>
            <a:r>
              <a:rPr lang="en-IN" sz="1600" i="1" dirty="0">
                <a:latin typeface="Times New Roman" panose="02020603050405020304" pitchFamily="18" charset="0"/>
                <a:ea typeface="Tahoma" panose="020B0604030504040204" pitchFamily="34" charset="0"/>
                <a:cs typeface="Times New Roman" panose="02020603050405020304" pitchFamily="18" charset="0"/>
              </a:rPr>
              <a:t>Predictive Analytics on Healthcare: A Survey S. Divya Meena1, M. Revathi2 1ME-CSE, Kingston Engineering College, Vellore 632059, India 2Assistant Professor, Department of Computer Science, Kingston Engineering College, Vellore 632059, India </a:t>
            </a:r>
          </a:p>
          <a:p>
            <a:pPr marL="495300" indent="-342900">
              <a:spcBef>
                <a:spcPts val="0"/>
              </a:spcBef>
              <a:buFont typeface="Wingdings" panose="05000000000000000000" pitchFamily="2" charset="2"/>
              <a:buChar char="Ø"/>
            </a:pPr>
            <a:r>
              <a:rPr lang="en-IN" sz="1600" i="1" dirty="0">
                <a:latin typeface="Times New Roman" panose="02020603050405020304" pitchFamily="18" charset="0"/>
                <a:ea typeface="Tahoma" panose="020B0604030504040204" pitchFamily="34" charset="0"/>
                <a:cs typeface="Times New Roman" panose="02020603050405020304" pitchFamily="18" charset="0"/>
              </a:rPr>
              <a:t>Predictive Analytics for better health and disease reduction Smita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Jhajharia</a:t>
            </a:r>
            <a:r>
              <a:rPr lang="en-IN" sz="1600" i="1" dirty="0">
                <a:latin typeface="Times New Roman" panose="02020603050405020304" pitchFamily="18" charset="0"/>
                <a:ea typeface="Tahoma" panose="020B0604030504040204" pitchFamily="34" charset="0"/>
                <a:cs typeface="Times New Roman" panose="02020603050405020304" pitchFamily="18" charset="0"/>
              </a:rPr>
              <a:t>,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Dr.S.K.Pal</a:t>
            </a:r>
            <a:r>
              <a:rPr lang="en-IN" sz="1600" i="1" dirty="0">
                <a:latin typeface="Times New Roman" panose="02020603050405020304" pitchFamily="18" charset="0"/>
                <a:ea typeface="Tahoma" panose="020B0604030504040204" pitchFamily="34" charset="0"/>
                <a:cs typeface="Times New Roman" panose="02020603050405020304" pitchFamily="18" charset="0"/>
              </a:rPr>
              <a:t>,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Dr.</a:t>
            </a:r>
            <a:r>
              <a:rPr lang="en-IN" sz="1600" i="1" dirty="0">
                <a:latin typeface="Times New Roman" panose="02020603050405020304" pitchFamily="18" charset="0"/>
                <a:ea typeface="Tahoma" panose="020B0604030504040204" pitchFamily="34" charset="0"/>
                <a:cs typeface="Times New Roman" panose="02020603050405020304" pitchFamily="18" charset="0"/>
              </a:rPr>
              <a:t>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SeemaVerma</a:t>
            </a:r>
            <a:r>
              <a:rPr lang="en-IN" sz="1600" i="1" dirty="0">
                <a:latin typeface="Times New Roman" panose="02020603050405020304" pitchFamily="18" charset="0"/>
                <a:ea typeface="Tahoma" panose="020B0604030504040204" pitchFamily="34" charset="0"/>
                <a:cs typeface="Times New Roman" panose="02020603050405020304" pitchFamily="18" charset="0"/>
              </a:rPr>
              <a:t>,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Dr.</a:t>
            </a:r>
            <a:r>
              <a:rPr lang="en-IN" sz="1600" i="1" dirty="0">
                <a:latin typeface="Times New Roman" panose="02020603050405020304" pitchFamily="18" charset="0"/>
                <a:ea typeface="Tahoma" panose="020B0604030504040204" pitchFamily="34" charset="0"/>
                <a:cs typeface="Times New Roman" panose="02020603050405020304" pitchFamily="18" charset="0"/>
              </a:rPr>
              <a:t> Manish Kumar Research scholar, SC’F’ , Associate Professor, Fellow in Ped. Intensive Care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Banasthali</a:t>
            </a:r>
            <a:r>
              <a:rPr lang="en-IN" sz="1600" i="1" dirty="0">
                <a:latin typeface="Times New Roman" panose="02020603050405020304" pitchFamily="18" charset="0"/>
                <a:ea typeface="Tahoma" panose="020B0604030504040204" pitchFamily="34" charset="0"/>
                <a:cs typeface="Times New Roman" panose="02020603050405020304" pitchFamily="18" charset="0"/>
              </a:rPr>
              <a:t> University, DRDO,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Banasthali</a:t>
            </a:r>
            <a:r>
              <a:rPr lang="en-IN" sz="1600" i="1" dirty="0">
                <a:latin typeface="Times New Roman" panose="02020603050405020304" pitchFamily="18" charset="0"/>
                <a:ea typeface="Tahoma" panose="020B0604030504040204" pitchFamily="34" charset="0"/>
                <a:cs typeface="Times New Roman" panose="02020603050405020304" pitchFamily="18" charset="0"/>
              </a:rPr>
              <a:t> University,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Forits</a:t>
            </a:r>
            <a:r>
              <a:rPr lang="en-IN" sz="1600" i="1" dirty="0">
                <a:latin typeface="Times New Roman" panose="02020603050405020304" pitchFamily="18" charset="0"/>
                <a:ea typeface="Tahoma" panose="020B0604030504040204" pitchFamily="34" charset="0"/>
                <a:cs typeface="Times New Roman" panose="02020603050405020304" pitchFamily="18" charset="0"/>
              </a:rPr>
              <a:t> Escorts Heart Institute </a:t>
            </a:r>
          </a:p>
          <a:p>
            <a:pPr marL="495300" indent="-342900">
              <a:spcBef>
                <a:spcPts val="0"/>
              </a:spcBef>
              <a:buFont typeface="Wingdings" panose="05000000000000000000" pitchFamily="2" charset="2"/>
              <a:buChar char="Ø"/>
            </a:pPr>
            <a:r>
              <a:rPr lang="en-US" sz="1600" i="1" dirty="0">
                <a:latin typeface="Times New Roman" panose="02020603050405020304" pitchFamily="18" charset="0"/>
                <a:ea typeface="Tahoma" panose="020B0604030504040204" pitchFamily="34" charset="0"/>
                <a:cs typeface="Times New Roman" panose="02020603050405020304" pitchFamily="18" charset="0"/>
              </a:rPr>
              <a:t>Predictive Analysis in Medical Healthcare: A Meta-Analysis Article  in  International Journal of Research - GRANTHAALAYAH · July 2024</a:t>
            </a:r>
            <a:endParaRPr lang="en-IN" sz="1600" i="1" dirty="0">
              <a:latin typeface="Times New Roman" panose="02020603050405020304" pitchFamily="18" charset="0"/>
              <a:ea typeface="Tahoma" panose="020B0604030504040204" pitchFamily="34" charset="0"/>
              <a:cs typeface="Times New Roman" panose="02020603050405020304" pitchFamily="18" charset="0"/>
            </a:endParaRPr>
          </a:p>
          <a:p>
            <a:pPr marL="152400" indent="0">
              <a:spcBef>
                <a:spcPts val="0"/>
              </a:spcBef>
              <a:buNone/>
            </a:pPr>
            <a:r>
              <a:rPr lang="en-US" sz="1600" i="1" dirty="0">
                <a:latin typeface="Times New Roman" panose="02020603050405020304" pitchFamily="18" charset="0"/>
                <a:ea typeface="Tahoma" panose="020B0604030504040204" pitchFamily="34" charset="0"/>
                <a:cs typeface="Times New Roman" panose="02020603050405020304" pitchFamily="18" charset="0"/>
              </a:rPr>
              <a:t>       Healthcare predictive analytics using machine learning and deep learning techniques: a survey</a:t>
            </a:r>
          </a:p>
          <a:p>
            <a:pPr marL="323850" indent="-171450">
              <a:spcBef>
                <a:spcPts val="0"/>
              </a:spcBef>
              <a:buFont typeface="Wingdings" panose="05000000000000000000" pitchFamily="2" charset="2"/>
              <a:buChar char="Ø"/>
            </a:pPr>
            <a:r>
              <a:rPr lang="en-IN" sz="1600" i="1" dirty="0">
                <a:latin typeface="Times New Roman" panose="02020603050405020304" pitchFamily="18" charset="0"/>
                <a:ea typeface="Tahoma" panose="020B0604030504040204" pitchFamily="34" charset="0"/>
                <a:cs typeface="Times New Roman" panose="02020603050405020304" pitchFamily="18" charset="0"/>
              </a:rPr>
              <a:t>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Deployingpredictive</a:t>
            </a:r>
            <a:r>
              <a:rPr lang="en-IN" sz="1600" i="1" dirty="0">
                <a:latin typeface="Times New Roman" panose="02020603050405020304" pitchFamily="18" charset="0"/>
                <a:ea typeface="Tahoma" panose="020B0604030504040204" pitchFamily="34" charset="0"/>
                <a:cs typeface="Times New Roman" panose="02020603050405020304" pitchFamily="18" charset="0"/>
              </a:rPr>
              <a:t> analytics to enhance patient agility and patient value in hospitals: A position paper and research proposal Damien S.E.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Broekharsta</a:t>
            </a:r>
            <a:r>
              <a:rPr lang="en-IN" sz="1600" i="1" dirty="0">
                <a:latin typeface="Times New Roman" panose="02020603050405020304" pitchFamily="18" charset="0"/>
                <a:ea typeface="Tahoma" panose="020B0604030504040204" pitchFamily="34" charset="0"/>
                <a:cs typeface="Times New Roman" panose="02020603050405020304" pitchFamily="18" charset="0"/>
              </a:rPr>
              <a:t>,∗,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Rogier</a:t>
            </a:r>
            <a:r>
              <a:rPr lang="en-IN" sz="1600" i="1" dirty="0">
                <a:latin typeface="Times New Roman" panose="02020603050405020304" pitchFamily="18" charset="0"/>
                <a:ea typeface="Tahoma" panose="020B0604030504040204" pitchFamily="34" charset="0"/>
                <a:cs typeface="Times New Roman" panose="02020603050405020304" pitchFamily="18" charset="0"/>
              </a:rPr>
              <a:t> van de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Weteringa</a:t>
            </a:r>
            <a:r>
              <a:rPr lang="en-IN" sz="1600" i="1" dirty="0">
                <a:latin typeface="Times New Roman" panose="02020603050405020304" pitchFamily="18" charset="0"/>
                <a:ea typeface="Tahoma" panose="020B0604030504040204" pitchFamily="34" charset="0"/>
                <a:cs typeface="Times New Roman" panose="02020603050405020304" pitchFamily="18" charset="0"/>
              </a:rPr>
              <a:t>, Ward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Oomsb</a:t>
            </a:r>
            <a:r>
              <a:rPr lang="en-IN" sz="1600" i="1" dirty="0">
                <a:latin typeface="Times New Roman" panose="02020603050405020304" pitchFamily="18" charset="0"/>
                <a:ea typeface="Tahoma" panose="020B0604030504040204" pitchFamily="34" charset="0"/>
                <a:cs typeface="Times New Roman" panose="02020603050405020304" pitchFamily="18" charset="0"/>
              </a:rPr>
              <a:t>,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Remko</a:t>
            </a:r>
            <a:r>
              <a:rPr lang="en-IN" sz="1600" i="1" dirty="0">
                <a:latin typeface="Times New Roman" panose="02020603050405020304" pitchFamily="18" charset="0"/>
                <a:ea typeface="Tahoma" panose="020B0604030504040204" pitchFamily="34" charset="0"/>
                <a:cs typeface="Times New Roman" panose="02020603050405020304" pitchFamily="18" charset="0"/>
              </a:rPr>
              <a:t> W.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Helmsa</a:t>
            </a:r>
            <a:r>
              <a:rPr lang="en-IN" sz="1600" i="1" dirty="0">
                <a:latin typeface="Times New Roman" panose="02020603050405020304" pitchFamily="18" charset="0"/>
                <a:ea typeface="Tahoma" panose="020B0604030504040204" pitchFamily="34" charset="0"/>
                <a:cs typeface="Times New Roman" panose="02020603050405020304" pitchFamily="18" charset="0"/>
              </a:rPr>
              <a:t>, Nadine </a:t>
            </a:r>
            <a:r>
              <a:rPr lang="en-IN" sz="1600" i="1" dirty="0" err="1">
                <a:latin typeface="Times New Roman" panose="02020603050405020304" pitchFamily="18" charset="0"/>
                <a:ea typeface="Tahoma" panose="020B0604030504040204" pitchFamily="34" charset="0"/>
                <a:cs typeface="Times New Roman" panose="02020603050405020304" pitchFamily="18" charset="0"/>
              </a:rPr>
              <a:t>Roijakkersb</a:t>
            </a:r>
            <a:endParaRPr lang="en-IN" sz="1600" i="1" dirty="0">
              <a:latin typeface="Times New Roman" panose="02020603050405020304" pitchFamily="18" charset="0"/>
              <a:ea typeface="Tahoma" panose="020B0604030504040204" pitchFamily="34" charset="0"/>
              <a:cs typeface="Times New Roman" panose="02020603050405020304" pitchFamily="18" charset="0"/>
            </a:endParaRPr>
          </a:p>
          <a:p>
            <a:pPr marL="495300" indent="-342900">
              <a:spcBef>
                <a:spcPts val="0"/>
              </a:spcBef>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The Impact of Information Technology and Analytics on the Performance of a Hospital: Scale Development in Indian Context</a:t>
            </a:r>
          </a:p>
          <a:p>
            <a:pPr marL="495300" indent="-342900">
              <a:spcBef>
                <a:spcPts val="0"/>
              </a:spcBef>
              <a:buFont typeface="Wingdings" panose="05000000000000000000" pitchFamily="2" charset="2"/>
              <a:buChar char="Ø"/>
            </a:pPr>
            <a:r>
              <a:rPr lang="en-US" sz="1600" i="1" dirty="0">
                <a:latin typeface="Times New Roman" panose="02020603050405020304" pitchFamily="18" charset="0"/>
                <a:ea typeface="Cambria" panose="02040503050406030204" pitchFamily="18" charset="0"/>
                <a:cs typeface="Times New Roman" panose="02020603050405020304" pitchFamily="18" charset="0"/>
              </a:rPr>
              <a:t>O</a:t>
            </a:r>
            <a:r>
              <a:rPr lang="en-US" sz="1600" i="1" dirty="0">
                <a:latin typeface="Times New Roman" panose="02020603050405020304" pitchFamily="18" charset="0"/>
                <a:cs typeface="Times New Roman" panose="02020603050405020304" pitchFamily="18" charset="0"/>
              </a:rPr>
              <a:t>bermeyer Z, Emanuel EJ. Predicting the future — big data, machine learning, and clinical medicine. N Engl J Med. 2016;375:1216–9. </a:t>
            </a:r>
            <a:endParaRPr lang="en-US" sz="1600" i="1"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FC13-D9D9-DA8C-6F8C-A279E17E26CE}"/>
              </a:ext>
            </a:extLst>
          </p:cNvPr>
          <p:cNvSpPr>
            <a:spLocks noGrp="1"/>
          </p:cNvSpPr>
          <p:nvPr>
            <p:ph type="title"/>
          </p:nvPr>
        </p:nvSpPr>
        <p:spPr/>
        <p:txBody>
          <a:bodyPr/>
          <a:lstStyle/>
          <a:p>
            <a:r>
              <a:rPr lang="en-US" dirty="0"/>
              <a:t>Publication details</a:t>
            </a:r>
          </a:p>
        </p:txBody>
      </p:sp>
      <p:sp>
        <p:nvSpPr>
          <p:cNvPr id="3" name="Text Placeholder 2">
            <a:extLst>
              <a:ext uri="{FF2B5EF4-FFF2-40B4-BE49-F238E27FC236}">
                <a16:creationId xmlns:a16="http://schemas.microsoft.com/office/drawing/2014/main" id="{E4D3EE89-35A6-361E-2B9F-01A0AB769816}"/>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hlinkClick r:id="rId2"/>
              </a:rPr>
              <a:t>Www.tijer.org</a:t>
            </a:r>
            <a:endParaRPr lang="en-US" dirty="0">
              <a:latin typeface="Times New Roman" panose="02020603050405020304" pitchFamily="18" charset="0"/>
              <a:cs typeface="Times New Roman" panose="02020603050405020304" pitchFamily="18" charset="0"/>
            </a:endParaRPr>
          </a:p>
          <a:p>
            <a:r>
              <a:rPr lang="en-IN" b="1" i="0" dirty="0">
                <a:solidFill>
                  <a:srgbClr val="000000"/>
                </a:solidFill>
                <a:effectLst/>
                <a:latin typeface="Calibri" panose="020F0502020204030204" pitchFamily="34" charset="0"/>
              </a:rPr>
              <a:t>Paper ID:</a:t>
            </a:r>
            <a:r>
              <a:rPr lang="en-IN" b="1" i="0" dirty="0">
                <a:solidFill>
                  <a:srgbClr val="FF0000"/>
                </a:solidFill>
                <a:effectLst/>
                <a:latin typeface="Calibri" panose="020F0502020204030204" pitchFamily="34" charset="0"/>
              </a:rPr>
              <a:t> 156016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63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a:ea typeface="Cambria"/>
              </a:rPr>
              <a:t>Introduction</a:t>
            </a:r>
            <a:endParaRPr lang="en-GB"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lgn="just"/>
            <a:r>
              <a:rPr lang="en-US" dirty="0">
                <a:latin typeface="Times New Roman" panose="02020603050405020304" pitchFamily="18" charset="0"/>
                <a:cs typeface="Times New Roman" panose="02020603050405020304" pitchFamily="18" charset="0"/>
              </a:rPr>
              <a:t>In the healthcare system the usage of technical and scientific tools has exponentially increased in the last decade and the related information is being applied in all aspects of our day-to-day life, be it superficially or in depth.</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traditional healthcare system when integrated with the modern predictive analytical information and Internet revolutionized the entire healthcare system which linked our health with personal information.</a:t>
            </a:r>
          </a:p>
          <a:p>
            <a:pPr algn="just"/>
            <a:r>
              <a:rPr lang="en-US" dirty="0">
                <a:latin typeface="Times New Roman" panose="02020603050405020304" pitchFamily="18" charset="0"/>
                <a:cs typeface="Times New Roman" panose="02020603050405020304" pitchFamily="18" charset="0"/>
              </a:rPr>
              <a:t>During the peak time when the hospitals are congested, the management of doctors and medicines becomes tricky. </a:t>
            </a:r>
          </a:p>
          <a:p>
            <a:pPr algn="just"/>
            <a:r>
              <a:rPr lang="en-US" dirty="0">
                <a:latin typeface="Times New Roman" panose="02020603050405020304" pitchFamily="18" charset="0"/>
                <a:cs typeface="Times New Roman" panose="02020603050405020304" pitchFamily="18" charset="0"/>
              </a:rPr>
              <a:t>Based on patients past and present data, this application will generate a short analysis on various medicines and drugs and which specialists will be required for the patient</a:t>
            </a:r>
          </a:p>
          <a:p>
            <a:pPr marL="342900" lvl="0" indent="-190500" algn="just">
              <a:spcBef>
                <a:spcPts val="0"/>
              </a:spcBef>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dirty="0">
                <a:latin typeface="Cambria"/>
                <a:ea typeface="Cambria"/>
              </a:rPr>
              <a:t>Literature review</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9A7F0539-DEBB-3595-71ED-7C61C18DD36E}"/>
              </a:ext>
            </a:extLst>
          </p:cNvPr>
          <p:cNvSpPr>
            <a:spLocks noGrp="1"/>
          </p:cNvSpPr>
          <p:nvPr>
            <p:ph type="body" idx="1"/>
          </p:nvPr>
        </p:nvSpPr>
        <p:spPr/>
        <p:txBody>
          <a:bodyPr/>
          <a:lstStyle/>
          <a:p>
            <a:pPr marL="76200" indent="0">
              <a:buNone/>
            </a:pPr>
            <a:r>
              <a:rPr lang="en-US" dirty="0">
                <a:latin typeface="Times New Roman" panose="02020603050405020304" pitchFamily="18" charset="0"/>
                <a:cs typeface="Times New Roman" panose="02020603050405020304" pitchFamily="18" charset="0"/>
              </a:rPr>
              <a:t>The initial version of research to focus upon the application of predictive analytics to aid in making hospitals </a:t>
            </a:r>
            <a:r>
              <a:rPr lang="en-US" dirty="0" err="1">
                <a:latin typeface="Times New Roman" panose="02020603050405020304" pitchFamily="18" charset="0"/>
                <a:cs typeface="Times New Roman" panose="02020603050405020304" pitchFamily="18" charset="0"/>
              </a:rPr>
              <a:t>agile,and</a:t>
            </a:r>
            <a:r>
              <a:rPr lang="en-US" dirty="0">
                <a:latin typeface="Times New Roman" panose="02020603050405020304" pitchFamily="18" charset="0"/>
                <a:cs typeface="Times New Roman" panose="02020603050405020304" pitchFamily="18" charset="0"/>
              </a:rPr>
              <a:t> valuable to the patients. The findings that will be generated by conducting this initial research proposal could support multiple internal and external stakeholders(e.g., hospital patients, healthcare professionals, in their endeavors to harness the power of predictive analytics in the manner that enhances patients' agility and patient value in hospitals and subsequently bridges the identified gap in the scientific literature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sz="2000" dirty="0">
                <a:latin typeface="Cambria"/>
                <a:ea typeface="Cambria"/>
              </a:rPr>
              <a:t>Research gaps identified</a:t>
            </a:r>
            <a:endParaRPr lang="en-US" sz="2000"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D78C416-2B2B-8528-EA1B-4103ADC6D5FA}"/>
              </a:ext>
            </a:extLst>
          </p:cNvPr>
          <p:cNvSpPr>
            <a:spLocks noGrp="1"/>
          </p:cNvSpPr>
          <p:nvPr>
            <p:ph type="body" idx="1"/>
          </p:nvPr>
        </p:nvSpPr>
        <p:spPr>
          <a:xfrm>
            <a:off x="812800" y="957431"/>
            <a:ext cx="10668000" cy="5138570"/>
          </a:xfrm>
        </p:spPr>
        <p:txBody>
          <a:bodyPr>
            <a:normAutofit/>
          </a:bodyPr>
          <a:lstStyle/>
          <a:p>
            <a:r>
              <a:rPr lang="en-US" b="1" dirty="0">
                <a:latin typeface="Times New Roman" panose="02020603050405020304" pitchFamily="18" charset="0"/>
                <a:cs typeface="Times New Roman" panose="02020603050405020304" pitchFamily="18" charset="0"/>
              </a:rPr>
              <a:t>Limited Use of Predictive Analytics </a:t>
            </a:r>
            <a:r>
              <a:rPr lang="en-US" dirty="0">
                <a:latin typeface="Times New Roman" panose="02020603050405020304" pitchFamily="18" charset="0"/>
                <a:cs typeface="Times New Roman" panose="02020603050405020304" pitchFamily="18" charset="0"/>
              </a:rPr>
              <a:t>:While predictive analytics is widely applied in other domains, its use in optimizing resource availability (doctors and medicines) in government hospitals is often limited. Studies may focus more on descriptive or retrospective analysis rather than predictive approaches.</a:t>
            </a:r>
          </a:p>
          <a:p>
            <a:r>
              <a:rPr lang="en-US" b="1" dirty="0">
                <a:latin typeface="Times New Roman" panose="02020603050405020304" pitchFamily="18" charset="0"/>
                <a:cs typeface="Times New Roman" panose="02020603050405020304" pitchFamily="18" charset="0"/>
              </a:rPr>
              <a:t>Data Availability and Quality: </a:t>
            </a:r>
            <a:r>
              <a:rPr lang="en-US" dirty="0">
                <a:latin typeface="Times New Roman" panose="02020603050405020304" pitchFamily="18" charset="0"/>
                <a:cs typeface="Times New Roman" panose="02020603050405020304" pitchFamily="18" charset="0"/>
              </a:rPr>
              <a:t>There might be a lack of structured, high-quality, and comprehensive data from government hospitals, making predictive analytics challenging. Existing studies might not address techniques to handle incomplete or inconsistent datasets.</a:t>
            </a:r>
          </a:p>
          <a:p>
            <a:endParaRPr lang="en-US" dirty="0"/>
          </a:p>
        </p:txBody>
      </p:sp>
    </p:spTree>
    <p:extLst>
      <p:ext uri="{BB962C8B-B14F-4D97-AF65-F5344CB8AC3E}">
        <p14:creationId xmlns:p14="http://schemas.microsoft.com/office/powerpoint/2010/main" val="333883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sz="2000" dirty="0">
                <a:latin typeface="Cambria"/>
                <a:ea typeface="Cambria"/>
              </a:rPr>
              <a:t>Proposed methodology</a:t>
            </a:r>
            <a:endParaRPr lang="en-US" sz="2000"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609600" indent="-457200" algn="just">
              <a:lnSpc>
                <a:spcPct val="200000"/>
              </a:lnSpc>
              <a:spcBef>
                <a:spcPts val="0"/>
              </a:spcBef>
              <a:buSzPct val="100000"/>
              <a:buAutoNum type="arabicPeriod"/>
            </a:pPr>
            <a:r>
              <a:rPr lang="en-US" sz="2000" dirty="0">
                <a:latin typeface="Times New Roman" panose="02020603050405020304" pitchFamily="18" charset="0"/>
                <a:cs typeface="Times New Roman" panose="02020603050405020304" pitchFamily="18" charset="0"/>
              </a:rPr>
              <a:t>Problem statement.</a:t>
            </a:r>
          </a:p>
          <a:p>
            <a:pPr marL="609600" indent="-457200" algn="just">
              <a:lnSpc>
                <a:spcPct val="200000"/>
              </a:lnSpc>
              <a:spcBef>
                <a:spcPts val="0"/>
              </a:spcBef>
              <a:buSzPct val="100000"/>
              <a:buAutoNum type="arabicPeriod"/>
            </a:pPr>
            <a:r>
              <a:rPr lang="en-US" sz="2000" dirty="0">
                <a:latin typeface="Times New Roman" panose="02020603050405020304" pitchFamily="18" charset="0"/>
                <a:cs typeface="Times New Roman" panose="02020603050405020304" pitchFamily="18" charset="0"/>
              </a:rPr>
              <a:t>Data gathering.</a:t>
            </a:r>
          </a:p>
          <a:p>
            <a:pPr marL="609600" indent="-457200" algn="just">
              <a:lnSpc>
                <a:spcPct val="200000"/>
              </a:lnSpc>
              <a:spcBef>
                <a:spcPts val="0"/>
              </a:spcBef>
              <a:buSzPct val="100000"/>
              <a:buAutoNum type="arabicPeriod"/>
            </a:pPr>
            <a:r>
              <a:rPr lang="en-US" sz="2000" dirty="0">
                <a:latin typeface="Times New Roman" panose="02020603050405020304" pitchFamily="18" charset="0"/>
                <a:cs typeface="Times New Roman" panose="02020603050405020304" pitchFamily="18" charset="0"/>
              </a:rPr>
              <a:t>Data preprocessing</a:t>
            </a:r>
          </a:p>
          <a:p>
            <a:pPr marL="609600" indent="-457200" algn="just">
              <a:lnSpc>
                <a:spcPct val="200000"/>
              </a:lnSpc>
              <a:spcBef>
                <a:spcPts val="0"/>
              </a:spcBef>
              <a:buSzPct val="100000"/>
              <a:buAutoNum type="arabicPeriod"/>
            </a:pPr>
            <a:r>
              <a:rPr lang="en-US" sz="2000" dirty="0">
                <a:latin typeface="Times New Roman" panose="02020603050405020304" pitchFamily="18" charset="0"/>
                <a:cs typeface="Times New Roman" panose="02020603050405020304" pitchFamily="18" charset="0"/>
              </a:rPr>
              <a:t>Developing a </a:t>
            </a:r>
            <a:r>
              <a:rPr lang="en-US" sz="2000" dirty="0" err="1">
                <a:latin typeface="Times New Roman" panose="02020603050405020304" pitchFamily="18" charset="0"/>
                <a:cs typeface="Times New Roman" panose="02020603050405020304" pitchFamily="18" charset="0"/>
              </a:rPr>
              <a:t>predective</a:t>
            </a:r>
            <a:r>
              <a:rPr lang="en-US" sz="2000" dirty="0">
                <a:latin typeface="Times New Roman" panose="02020603050405020304" pitchFamily="18" charset="0"/>
                <a:cs typeface="Times New Roman" panose="02020603050405020304" pitchFamily="18" charset="0"/>
              </a:rPr>
              <a:t> model</a:t>
            </a:r>
          </a:p>
          <a:p>
            <a:pPr marL="609600" indent="-457200" algn="just">
              <a:lnSpc>
                <a:spcPct val="200000"/>
              </a:lnSpc>
              <a:spcBef>
                <a:spcPts val="0"/>
              </a:spcBef>
              <a:buSzPct val="100000"/>
              <a:buAutoNum type="arabicPeriod"/>
            </a:pPr>
            <a:r>
              <a:rPr lang="en-US" sz="2000" dirty="0" err="1">
                <a:latin typeface="Times New Roman" panose="02020603050405020304" pitchFamily="18" charset="0"/>
                <a:cs typeface="Times New Roman" panose="02020603050405020304" pitchFamily="18" charset="0"/>
              </a:rPr>
              <a:t>Performace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matrics</a:t>
            </a:r>
            <a:endParaRPr lang="en-US" sz="2000" dirty="0">
              <a:latin typeface="Times New Roman" panose="02020603050405020304" pitchFamily="18" charset="0"/>
              <a:cs typeface="Times New Roman" panose="02020603050405020304" pitchFamily="18" charset="0"/>
            </a:endParaRPr>
          </a:p>
          <a:p>
            <a:pPr marL="609600" indent="-457200" algn="just">
              <a:lnSpc>
                <a:spcPct val="200000"/>
              </a:lnSpc>
              <a:spcBef>
                <a:spcPts val="0"/>
              </a:spcBef>
              <a:buSzPct val="100000"/>
              <a:buAutoNum type="arabicPeriod"/>
            </a:pPr>
            <a:r>
              <a:rPr lang="en-US" sz="2000" dirty="0">
                <a:latin typeface="Times New Roman" panose="02020603050405020304" pitchFamily="18" charset="0"/>
                <a:cs typeface="Times New Roman" panose="02020603050405020304" pitchFamily="18" charset="0"/>
              </a:rPr>
              <a:t>Visualization and reporting</a:t>
            </a:r>
          </a:p>
          <a:p>
            <a:pPr marL="609600" indent="-457200" algn="just">
              <a:lnSpc>
                <a:spcPct val="200000"/>
              </a:lnSpc>
              <a:spcBef>
                <a:spcPts val="0"/>
              </a:spcBef>
              <a:buSzPct val="100000"/>
              <a:buAutoNum type="arabicPeriod"/>
            </a:pPr>
            <a:r>
              <a:rPr lang="en-US" sz="2000" dirty="0">
                <a:latin typeface="Times New Roman" panose="02020603050405020304" pitchFamily="18" charset="0"/>
                <a:cs typeface="Times New Roman" panose="02020603050405020304" pitchFamily="18" charset="0"/>
              </a:rPr>
              <a:t>Implementation and </a:t>
            </a:r>
            <a:r>
              <a:rPr lang="en-US" sz="2000" dirty="0" err="1">
                <a:latin typeface="Times New Roman" panose="02020603050405020304" pitchFamily="18" charset="0"/>
                <a:cs typeface="Times New Roman" panose="02020603050405020304" pitchFamily="18" charset="0"/>
              </a:rPr>
              <a:t>deployement</a:t>
            </a:r>
          </a:p>
          <a:p>
            <a:pPr marL="609600" indent="-457200" algn="just">
              <a:lnSpc>
                <a:spcPct val="200000"/>
              </a:lnSpc>
              <a:spcBef>
                <a:spcPts val="0"/>
              </a:spcBef>
              <a:buSzPct val="100000"/>
              <a:buAutoNum type="arabicPeriod"/>
            </a:pPr>
            <a:r>
              <a:rPr lang="en-US" sz="2000" dirty="0">
                <a:latin typeface="Times New Roman" panose="02020603050405020304" pitchFamily="18" charset="0"/>
                <a:cs typeface="Times New Roman" panose="02020603050405020304" pitchFamily="18" charset="0"/>
              </a:rPr>
              <a:t>Feedback and iteration</a:t>
            </a:r>
          </a:p>
        </p:txBody>
      </p:sp>
    </p:spTree>
    <p:extLst>
      <p:ext uri="{BB962C8B-B14F-4D97-AF65-F5344CB8AC3E}">
        <p14:creationId xmlns:p14="http://schemas.microsoft.com/office/powerpoint/2010/main" val="20004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a:ea typeface="Cambria"/>
              </a:rPr>
              <a:t>Objectives</a:t>
            </a:r>
            <a:endParaRPr lang="en-GB"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09322" y="527931"/>
            <a:ext cx="10124724" cy="4634249"/>
          </a:xfrm>
          <a:prstGeom prst="rect">
            <a:avLst/>
          </a:prstGeom>
          <a:noFill/>
          <a:ln>
            <a:noFill/>
          </a:ln>
        </p:spPr>
        <p:txBody>
          <a:bodyPr spcFirstLastPara="1" wrap="square" lIns="91425" tIns="45700" rIns="91425" bIns="45700" anchor="t" anchorCtr="0">
            <a:normAutofit/>
          </a:bodyPr>
          <a:lstStyle/>
          <a:p>
            <a:pPr>
              <a:buNone/>
            </a:pPr>
            <a:endParaRPr lang="en-IN" sz="2000" dirty="0"/>
          </a:p>
          <a:p>
            <a:pPr>
              <a:buNone/>
            </a:pPr>
            <a:endParaRPr lang="en-IN" sz="2000" dirty="0"/>
          </a:p>
          <a:p>
            <a:pPr marL="76200" indent="0">
              <a:buNone/>
            </a:pPr>
            <a:r>
              <a:rPr lang="en-IN" dirty="0">
                <a:latin typeface="Times New Roman" panose="02020603050405020304" pitchFamily="18" charset="0"/>
                <a:cs typeface="Times New Roman" panose="02020603050405020304" pitchFamily="18" charset="0"/>
              </a:rPr>
              <a:t>During the peak time of a disease, some medicines are not available in the hospital. Based on patients historical and current data, system can generate a report on what all medicines should be available in the hospital and in what quantity at particular time and location of the hospital. Doctors and specialists' availability needs to be managed as per the inflow of patients. Many times, patients do not find the required doctor during the peak of a disease or shortage of doctors in a hospital. Based on patient inflow for a particular ailment or disease, historical data and current data, system could generate the requirement of number of doctors required in a hospital on daily basis and also during a peak of a disease.</a:t>
            </a:r>
          </a:p>
        </p:txBody>
      </p:sp>
    </p:spTree>
    <p:extLst>
      <p:ext uri="{BB962C8B-B14F-4D97-AF65-F5344CB8AC3E}">
        <p14:creationId xmlns:p14="http://schemas.microsoft.com/office/powerpoint/2010/main" val="4798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6F06-F22B-F791-BBA5-890D92A56F62}"/>
              </a:ext>
            </a:extLst>
          </p:cNvPr>
          <p:cNvSpPr>
            <a:spLocks noGrp="1"/>
          </p:cNvSpPr>
          <p:nvPr>
            <p:ph type="title"/>
          </p:nvPr>
        </p:nvSpPr>
        <p:spPr/>
        <p:txBody>
          <a:bodyPr/>
          <a:lstStyle/>
          <a:p>
            <a:r>
              <a:rPr lang="en-US" dirty="0"/>
              <a:t>System Design and implementation</a:t>
            </a:r>
          </a:p>
        </p:txBody>
      </p:sp>
      <p:sp>
        <p:nvSpPr>
          <p:cNvPr id="3" name="Text Placeholder 2">
            <a:extLst>
              <a:ext uri="{FF2B5EF4-FFF2-40B4-BE49-F238E27FC236}">
                <a16:creationId xmlns:a16="http://schemas.microsoft.com/office/drawing/2014/main" id="{CD24B249-C64A-A346-3E4A-0FC8BFD0A547}"/>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Data cleaning</a:t>
            </a:r>
          </a:p>
          <a:p>
            <a:r>
              <a:rPr lang="en-US" dirty="0">
                <a:latin typeface="Times New Roman" panose="02020603050405020304" pitchFamily="18" charset="0"/>
                <a:cs typeface="Times New Roman" panose="02020603050405020304" pitchFamily="18" charset="0"/>
              </a:rPr>
              <a:t>Data transformation</a:t>
            </a:r>
          </a:p>
          <a:p>
            <a:r>
              <a:rPr lang="en-US" dirty="0">
                <a:latin typeface="Times New Roman" panose="02020603050405020304" pitchFamily="18" charset="0"/>
                <a:cs typeface="Times New Roman" panose="02020603050405020304" pitchFamily="18" charset="0"/>
              </a:rPr>
              <a:t>Data integration</a:t>
            </a:r>
          </a:p>
          <a:p>
            <a:r>
              <a:rPr lang="en-US" dirty="0">
                <a:latin typeface="Times New Roman" panose="02020603050405020304" pitchFamily="18" charset="0"/>
                <a:cs typeface="Times New Roman" panose="02020603050405020304" pitchFamily="18" charset="0"/>
              </a:rPr>
              <a:t>Data reduction</a:t>
            </a:r>
          </a:p>
          <a:p>
            <a:r>
              <a:rPr lang="en-US" dirty="0">
                <a:latin typeface="Times New Roman" panose="02020603050405020304" pitchFamily="18" charset="0"/>
                <a:cs typeface="Times New Roman" panose="02020603050405020304" pitchFamily="18" charset="0"/>
              </a:rPr>
              <a:t>Data splitting </a:t>
            </a:r>
          </a:p>
          <a:p>
            <a:r>
              <a:rPr lang="en-US" dirty="0">
                <a:latin typeface="Times New Roman" panose="02020603050405020304" pitchFamily="18" charset="0"/>
                <a:cs typeface="Times New Roman" panose="02020603050405020304" pitchFamily="18" charset="0"/>
              </a:rPr>
              <a:t>Data validation</a:t>
            </a:r>
          </a:p>
        </p:txBody>
      </p:sp>
    </p:spTree>
    <p:extLst>
      <p:ext uri="{BB962C8B-B14F-4D97-AF65-F5344CB8AC3E}">
        <p14:creationId xmlns:p14="http://schemas.microsoft.com/office/powerpoint/2010/main" val="46608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AE62-FAFB-CF67-8925-221FFB44318F}"/>
              </a:ext>
            </a:extLst>
          </p:cNvPr>
          <p:cNvSpPr>
            <a:spLocks noGrp="1"/>
          </p:cNvSpPr>
          <p:nvPr>
            <p:ph type="title"/>
          </p:nvPr>
        </p:nvSpPr>
        <p:spPr/>
        <p:txBody>
          <a:bodyPr/>
          <a:lstStyle/>
          <a:p>
            <a:r>
              <a:rPr lang="en-US" dirty="0"/>
              <a:t>Timeline of project </a:t>
            </a:r>
          </a:p>
        </p:txBody>
      </p:sp>
      <p:sp>
        <p:nvSpPr>
          <p:cNvPr id="3" name="Text Placeholder 2">
            <a:extLst>
              <a:ext uri="{FF2B5EF4-FFF2-40B4-BE49-F238E27FC236}">
                <a16:creationId xmlns:a16="http://schemas.microsoft.com/office/drawing/2014/main" id="{8FCF8FB4-4DA4-E1A3-3425-5702716B6D73}"/>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Project initialization- 2weeks</a:t>
            </a:r>
          </a:p>
          <a:p>
            <a:r>
              <a:rPr lang="en-US" dirty="0">
                <a:latin typeface="Times New Roman" panose="02020603050405020304" pitchFamily="18" charset="0"/>
                <a:cs typeface="Times New Roman" panose="02020603050405020304" pitchFamily="18" charset="0"/>
              </a:rPr>
              <a:t>Data collection-1 week</a:t>
            </a:r>
          </a:p>
          <a:p>
            <a:r>
              <a:rPr lang="en-US" dirty="0">
                <a:latin typeface="Times New Roman" panose="02020603050405020304" pitchFamily="18" charset="0"/>
                <a:cs typeface="Times New Roman" panose="02020603050405020304" pitchFamily="18" charset="0"/>
              </a:rPr>
              <a:t>Predictive model deplopment-4 weeks</a:t>
            </a:r>
          </a:p>
          <a:p>
            <a:r>
              <a:rPr lang="en-US" dirty="0">
                <a:latin typeface="Times New Roman" panose="02020603050405020304" pitchFamily="18" charset="0"/>
                <a:cs typeface="Times New Roman" panose="02020603050405020304" pitchFamily="18" charset="0"/>
              </a:rPr>
              <a:t>Integration and analysis-3 weeks</a:t>
            </a:r>
          </a:p>
          <a:p>
            <a:r>
              <a:rPr lang="en-US" dirty="0">
                <a:latin typeface="Times New Roman" panose="02020603050405020304" pitchFamily="18" charset="0"/>
                <a:cs typeface="Times New Roman" panose="02020603050405020304" pitchFamily="18" charset="0"/>
              </a:rPr>
              <a:t>Reporting and Recommendation-3weeks</a:t>
            </a:r>
          </a:p>
          <a:p>
            <a:endParaRPr lang="en-US" dirty="0"/>
          </a:p>
        </p:txBody>
      </p:sp>
    </p:spTree>
    <p:extLst>
      <p:ext uri="{BB962C8B-B14F-4D97-AF65-F5344CB8AC3E}">
        <p14:creationId xmlns:p14="http://schemas.microsoft.com/office/powerpoint/2010/main" val="367846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F153-F2A5-6D77-A287-CA1D62C573F3}"/>
              </a:ext>
            </a:extLst>
          </p:cNvPr>
          <p:cNvSpPr>
            <a:spLocks noGrp="1"/>
          </p:cNvSpPr>
          <p:nvPr>
            <p:ph type="title"/>
          </p:nvPr>
        </p:nvSpPr>
        <p:spPr/>
        <p:txBody>
          <a:bodyPr/>
          <a:lstStyle/>
          <a:p>
            <a:r>
              <a:rPr lang="en-US" dirty="0"/>
              <a:t>Outcomes /results obtained</a:t>
            </a:r>
          </a:p>
        </p:txBody>
      </p:sp>
      <p:sp>
        <p:nvSpPr>
          <p:cNvPr id="3" name="Text Placeholder 2">
            <a:extLst>
              <a:ext uri="{FF2B5EF4-FFF2-40B4-BE49-F238E27FC236}">
                <a16:creationId xmlns:a16="http://schemas.microsoft.com/office/drawing/2014/main" id="{B6088A24-81C7-4692-CC9B-761ED5520904}"/>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Resource utilization Enhancement</a:t>
            </a:r>
          </a:p>
          <a:p>
            <a:r>
              <a:rPr lang="en-US" dirty="0">
                <a:latin typeface="Times New Roman" panose="02020603050405020304" pitchFamily="18" charset="0"/>
                <a:cs typeface="Times New Roman" panose="02020603050405020304" pitchFamily="18" charset="0"/>
              </a:rPr>
              <a:t>Patients service Enhancement </a:t>
            </a:r>
          </a:p>
          <a:p>
            <a:r>
              <a:rPr lang="en-US" dirty="0">
                <a:latin typeface="Times New Roman" panose="02020603050405020304" pitchFamily="18" charset="0"/>
                <a:cs typeface="Times New Roman" panose="02020603050405020304" pitchFamily="18" charset="0"/>
              </a:rPr>
              <a:t>Facilitate proactive Decision</a:t>
            </a:r>
          </a:p>
          <a:p>
            <a:r>
              <a:rPr lang="en-US" dirty="0">
                <a:latin typeface="Times New Roman" panose="02020603050405020304" pitchFamily="18" charset="0"/>
                <a:cs typeface="Times New Roman" panose="02020603050405020304" pitchFamily="18" charset="0"/>
              </a:rPr>
              <a:t>Costs saving </a:t>
            </a:r>
          </a:p>
          <a:p>
            <a:r>
              <a:rPr lang="en-US" dirty="0">
                <a:latin typeface="Times New Roman" panose="02020603050405020304" pitchFamily="18" charset="0"/>
                <a:cs typeface="Times New Roman" panose="02020603050405020304" pitchFamily="18" charset="0"/>
              </a:rPr>
              <a:t>Service Delivery </a:t>
            </a:r>
          </a:p>
          <a:p>
            <a:r>
              <a:rPr lang="en-US" dirty="0">
                <a:latin typeface="Times New Roman" panose="02020603050405020304" pitchFamily="18" charset="0"/>
                <a:cs typeface="Times New Roman" panose="02020603050405020304" pitchFamily="18" charset="0"/>
              </a:rPr>
              <a:t>Identify patterns and trends</a:t>
            </a:r>
          </a:p>
          <a:p>
            <a:r>
              <a:rPr lang="en-US" dirty="0">
                <a:latin typeface="Times New Roman" panose="02020603050405020304" pitchFamily="18" charset="0"/>
                <a:cs typeface="Times New Roman" panose="02020603050405020304" pitchFamily="18" charset="0"/>
              </a:rPr>
              <a:t>Emergency crisis management support</a:t>
            </a:r>
          </a:p>
        </p:txBody>
      </p:sp>
    </p:spTree>
    <p:extLst>
      <p:ext uri="{BB962C8B-B14F-4D97-AF65-F5344CB8AC3E}">
        <p14:creationId xmlns:p14="http://schemas.microsoft.com/office/powerpoint/2010/main" val="402205658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937</Words>
  <Application>Microsoft Office PowerPoint</Application>
  <PresentationFormat>Widescreen</PresentationFormat>
  <Paragraphs>81</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Times New Roman</vt:lpstr>
      <vt:lpstr>Verdana</vt:lpstr>
      <vt:lpstr>Wingdings</vt:lpstr>
      <vt:lpstr>Bioinformatics</vt:lpstr>
      <vt:lpstr>Predictive analysis on medicines and doctors' availability in government hospitals</vt:lpstr>
      <vt:lpstr>Introduction</vt:lpstr>
      <vt:lpstr>Literature review</vt:lpstr>
      <vt:lpstr>Research gaps identified</vt:lpstr>
      <vt:lpstr>Proposed methodology</vt:lpstr>
      <vt:lpstr>Objectives</vt:lpstr>
      <vt:lpstr>System Design and implementation</vt:lpstr>
      <vt:lpstr>Timeline of project </vt:lpstr>
      <vt:lpstr>Outcomes /results obtained</vt:lpstr>
      <vt:lpstr>Conclusion</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sahanareddyr@outlook.com</cp:lastModifiedBy>
  <cp:revision>380</cp:revision>
  <dcterms:modified xsi:type="dcterms:W3CDTF">2025-01-10T16:58:36Z</dcterms:modified>
</cp:coreProperties>
</file>