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855" autoAdjust="0"/>
  </p:normalViewPr>
  <p:slideViewPr>
    <p:cSldViewPr>
      <p:cViewPr varScale="1">
        <p:scale>
          <a:sx n="79" d="100"/>
          <a:sy n="79" d="100"/>
        </p:scale>
        <p:origin x="318"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shikNainaMohammed\Downloads\NEW%20Employee_Datas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Employee_Dataset.xlsx]PROJECT!PivotTable5</c:name>
    <c:fmtId val="3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dirty="0">
                <a:latin typeface="Times New Roman" panose="02020603050405020304" pitchFamily="18" charset="0"/>
                <a:cs typeface="Times New Roman" panose="02020603050405020304" pitchFamily="18" charset="0"/>
              </a:rPr>
              <a:t>EMPLOYEE</a:t>
            </a:r>
            <a:r>
              <a:rPr lang="en-US" sz="2000" b="1" baseline="0" dirty="0">
                <a:latin typeface="Times New Roman" panose="02020603050405020304" pitchFamily="18" charset="0"/>
                <a:cs typeface="Times New Roman" panose="02020603050405020304" pitchFamily="18" charset="0"/>
              </a:rPr>
              <a:t> SALARY ANALYSIS</a:t>
            </a:r>
            <a:endParaRPr lang="en-US" sz="2000" b="1" dirty="0">
              <a:latin typeface="Times New Roman" panose="02020603050405020304" pitchFamily="18" charset="0"/>
              <a:cs typeface="Times New Roman" panose="02020603050405020304" pitchFamily="18" charset="0"/>
            </a:endParaRPr>
          </a:p>
        </c:rich>
      </c:tx>
      <c:layout>
        <c:manualLayout>
          <c:xMode val="edge"/>
          <c:yMode val="edge"/>
          <c:x val="0.18432244275613605"/>
          <c:y val="7.5379023407016674E-2"/>
        </c:manualLayout>
      </c:layout>
      <c:overlay val="0"/>
      <c:spPr>
        <a:solidFill>
          <a:srgbClr val="FFFF00"/>
        </a:solid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643143415103226"/>
          <c:y val="7.5299953810177178E-2"/>
          <c:w val="0.57240610293851268"/>
          <c:h val="0.67674965094067563"/>
        </c:manualLayout>
      </c:layout>
      <c:barChart>
        <c:barDir val="col"/>
        <c:grouping val="clustered"/>
        <c:varyColors val="0"/>
        <c:ser>
          <c:idx val="0"/>
          <c:order val="0"/>
          <c:tx>
            <c:strRef>
              <c:f>PROJECT!$B$3:$B$5</c:f>
              <c:strCache>
                <c:ptCount val="1"/>
                <c:pt idx="0">
                  <c:v>Fixed Term - Count of Emp ID</c:v>
                </c:pt>
              </c:strCache>
            </c:strRef>
          </c:tx>
          <c:spPr>
            <a:solidFill>
              <a:schemeClr val="accent1"/>
            </a:solidFill>
            <a:ln>
              <a:noFill/>
            </a:ln>
            <a:effectLst/>
          </c:spPr>
          <c:invertIfNegative val="0"/>
          <c:cat>
            <c:strRef>
              <c:f>PROJECT!$A$6:$A$19</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PROJECT!$B$6:$B$19</c:f>
              <c:numCache>
                <c:formatCode>General</c:formatCode>
                <c:ptCount val="13"/>
                <c:pt idx="0">
                  <c:v>4</c:v>
                </c:pt>
                <c:pt idx="1">
                  <c:v>4</c:v>
                </c:pt>
                <c:pt idx="2">
                  <c:v>3</c:v>
                </c:pt>
                <c:pt idx="3">
                  <c:v>4</c:v>
                </c:pt>
                <c:pt idx="4">
                  <c:v>2</c:v>
                </c:pt>
                <c:pt idx="5">
                  <c:v>1</c:v>
                </c:pt>
                <c:pt idx="6">
                  <c:v>1</c:v>
                </c:pt>
                <c:pt idx="7">
                  <c:v>3</c:v>
                </c:pt>
                <c:pt idx="8">
                  <c:v>1</c:v>
                </c:pt>
                <c:pt idx="9">
                  <c:v>1</c:v>
                </c:pt>
                <c:pt idx="10">
                  <c:v>3</c:v>
                </c:pt>
                <c:pt idx="11">
                  <c:v>3</c:v>
                </c:pt>
                <c:pt idx="12">
                  <c:v>5</c:v>
                </c:pt>
              </c:numCache>
            </c:numRef>
          </c:val>
          <c:extLst>
            <c:ext xmlns:c16="http://schemas.microsoft.com/office/drawing/2014/chart" uri="{C3380CC4-5D6E-409C-BE32-E72D297353CC}">
              <c16:uniqueId val="{00000000-2BCC-4BB3-A40F-AE021CBE6CA1}"/>
            </c:ext>
          </c:extLst>
        </c:ser>
        <c:ser>
          <c:idx val="1"/>
          <c:order val="1"/>
          <c:tx>
            <c:strRef>
              <c:f>PROJECT!$C$3:$C$5</c:f>
              <c:strCache>
                <c:ptCount val="1"/>
                <c:pt idx="0">
                  <c:v>Fixed Term - Sum of Salary</c:v>
                </c:pt>
              </c:strCache>
            </c:strRef>
          </c:tx>
          <c:spPr>
            <a:solidFill>
              <a:schemeClr val="accent2"/>
            </a:solidFill>
            <a:ln>
              <a:noFill/>
            </a:ln>
            <a:effectLst/>
          </c:spPr>
          <c:invertIfNegative val="0"/>
          <c:cat>
            <c:strRef>
              <c:f>PROJECT!$A$6:$A$19</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PROJECT!$C$6:$C$19</c:f>
              <c:numCache>
                <c:formatCode>General</c:formatCode>
                <c:ptCount val="13"/>
                <c:pt idx="0">
                  <c:v>210026.99000000002</c:v>
                </c:pt>
                <c:pt idx="1">
                  <c:v>282340.75</c:v>
                </c:pt>
                <c:pt idx="2">
                  <c:v>183397.77</c:v>
                </c:pt>
                <c:pt idx="3">
                  <c:v>338518.85</c:v>
                </c:pt>
                <c:pt idx="4">
                  <c:v>103885.73999999999</c:v>
                </c:pt>
                <c:pt idx="5">
                  <c:v>31816.57</c:v>
                </c:pt>
                <c:pt idx="6">
                  <c:v>51165.37</c:v>
                </c:pt>
                <c:pt idx="7">
                  <c:v>281368.42</c:v>
                </c:pt>
                <c:pt idx="8">
                  <c:v>99683.67</c:v>
                </c:pt>
                <c:pt idx="9">
                  <c:v>84598.88</c:v>
                </c:pt>
                <c:pt idx="10">
                  <c:v>121134.11</c:v>
                </c:pt>
                <c:pt idx="11">
                  <c:v>299427.31</c:v>
                </c:pt>
                <c:pt idx="12">
                  <c:v>499439.95000000007</c:v>
                </c:pt>
              </c:numCache>
            </c:numRef>
          </c:val>
          <c:extLst>
            <c:ext xmlns:c16="http://schemas.microsoft.com/office/drawing/2014/chart" uri="{C3380CC4-5D6E-409C-BE32-E72D297353CC}">
              <c16:uniqueId val="{00000001-2BCC-4BB3-A40F-AE021CBE6CA1}"/>
            </c:ext>
          </c:extLst>
        </c:ser>
        <c:ser>
          <c:idx val="2"/>
          <c:order val="2"/>
          <c:tx>
            <c:strRef>
              <c:f>PROJECT!$D$3:$D$5</c:f>
              <c:strCache>
                <c:ptCount val="1"/>
                <c:pt idx="0">
                  <c:v>Permanent - Count of Emp ID</c:v>
                </c:pt>
              </c:strCache>
            </c:strRef>
          </c:tx>
          <c:spPr>
            <a:solidFill>
              <a:schemeClr val="accent3"/>
            </a:solidFill>
            <a:ln>
              <a:noFill/>
            </a:ln>
            <a:effectLst/>
          </c:spPr>
          <c:invertIfNegative val="0"/>
          <c:cat>
            <c:strRef>
              <c:f>PROJECT!$A$6:$A$19</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PROJECT!$D$6:$D$19</c:f>
              <c:numCache>
                <c:formatCode>General</c:formatCode>
                <c:ptCount val="13"/>
                <c:pt idx="0">
                  <c:v>13</c:v>
                </c:pt>
                <c:pt idx="1">
                  <c:v>15</c:v>
                </c:pt>
                <c:pt idx="2">
                  <c:v>6</c:v>
                </c:pt>
                <c:pt idx="3">
                  <c:v>6</c:v>
                </c:pt>
                <c:pt idx="4">
                  <c:v>12</c:v>
                </c:pt>
                <c:pt idx="5">
                  <c:v>8</c:v>
                </c:pt>
                <c:pt idx="6">
                  <c:v>7</c:v>
                </c:pt>
                <c:pt idx="7">
                  <c:v>12</c:v>
                </c:pt>
                <c:pt idx="8">
                  <c:v>11</c:v>
                </c:pt>
                <c:pt idx="9">
                  <c:v>7</c:v>
                </c:pt>
                <c:pt idx="10">
                  <c:v>11</c:v>
                </c:pt>
                <c:pt idx="11">
                  <c:v>11</c:v>
                </c:pt>
                <c:pt idx="12">
                  <c:v>8</c:v>
                </c:pt>
              </c:numCache>
            </c:numRef>
          </c:val>
          <c:extLst>
            <c:ext xmlns:c16="http://schemas.microsoft.com/office/drawing/2014/chart" uri="{C3380CC4-5D6E-409C-BE32-E72D297353CC}">
              <c16:uniqueId val="{00000002-2BCC-4BB3-A40F-AE021CBE6CA1}"/>
            </c:ext>
          </c:extLst>
        </c:ser>
        <c:ser>
          <c:idx val="3"/>
          <c:order val="3"/>
          <c:tx>
            <c:strRef>
              <c:f>PROJECT!$E$3:$E$5</c:f>
              <c:strCache>
                <c:ptCount val="1"/>
                <c:pt idx="0">
                  <c:v>Permanent - Sum of Salary</c:v>
                </c:pt>
              </c:strCache>
            </c:strRef>
          </c:tx>
          <c:spPr>
            <a:solidFill>
              <a:schemeClr val="accent4"/>
            </a:solidFill>
            <a:ln>
              <a:noFill/>
            </a:ln>
            <a:effectLst/>
          </c:spPr>
          <c:invertIfNegative val="0"/>
          <c:trendline>
            <c:spPr>
              <a:ln w="19050" cap="rnd">
                <a:solidFill>
                  <a:schemeClr val="accent4"/>
                </a:solidFill>
                <a:prstDash val="sysDot"/>
              </a:ln>
              <a:effectLst/>
            </c:spPr>
            <c:trendlineType val="linear"/>
            <c:dispRSqr val="0"/>
            <c:dispEq val="0"/>
          </c:trendline>
          <c:cat>
            <c:strRef>
              <c:f>PROJECT!$A$6:$A$19</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PROJECT!$E$6:$E$19</c:f>
              <c:numCache>
                <c:formatCode>General</c:formatCode>
                <c:ptCount val="13"/>
                <c:pt idx="0">
                  <c:v>970133.37999999989</c:v>
                </c:pt>
                <c:pt idx="1">
                  <c:v>1170550.3900000001</c:v>
                </c:pt>
                <c:pt idx="2">
                  <c:v>578659.92000000004</c:v>
                </c:pt>
                <c:pt idx="3">
                  <c:v>403495.27999999997</c:v>
                </c:pt>
                <c:pt idx="4">
                  <c:v>739156.17</c:v>
                </c:pt>
                <c:pt idx="5">
                  <c:v>549282.11</c:v>
                </c:pt>
                <c:pt idx="6">
                  <c:v>548965.36</c:v>
                </c:pt>
                <c:pt idx="7">
                  <c:v>763450.46000000008</c:v>
                </c:pt>
                <c:pt idx="8">
                  <c:v>523726.74000000005</c:v>
                </c:pt>
                <c:pt idx="9">
                  <c:v>426234.76</c:v>
                </c:pt>
                <c:pt idx="10">
                  <c:v>895624.29000000015</c:v>
                </c:pt>
                <c:pt idx="11">
                  <c:v>605920.33000000007</c:v>
                </c:pt>
                <c:pt idx="12">
                  <c:v>573746.16999999993</c:v>
                </c:pt>
              </c:numCache>
            </c:numRef>
          </c:val>
          <c:extLst>
            <c:ext xmlns:c16="http://schemas.microsoft.com/office/drawing/2014/chart" uri="{C3380CC4-5D6E-409C-BE32-E72D297353CC}">
              <c16:uniqueId val="{00000004-2BCC-4BB3-A40F-AE021CBE6CA1}"/>
            </c:ext>
          </c:extLst>
        </c:ser>
        <c:ser>
          <c:idx val="4"/>
          <c:order val="4"/>
          <c:tx>
            <c:strRef>
              <c:f>PROJECT!$F$3:$F$5</c:f>
              <c:strCache>
                <c:ptCount val="1"/>
                <c:pt idx="0">
                  <c:v>Temporary - Count of Emp ID</c:v>
                </c:pt>
              </c:strCache>
            </c:strRef>
          </c:tx>
          <c:spPr>
            <a:solidFill>
              <a:schemeClr val="accent5"/>
            </a:solidFill>
            <a:ln>
              <a:noFill/>
            </a:ln>
            <a:effectLst/>
          </c:spPr>
          <c:invertIfNegative val="0"/>
          <c:cat>
            <c:strRef>
              <c:f>PROJECT!$A$6:$A$19</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PROJECT!$F$6:$F$19</c:f>
              <c:numCache>
                <c:formatCode>General</c:formatCode>
                <c:ptCount val="13"/>
                <c:pt idx="0">
                  <c:v>3</c:v>
                </c:pt>
                <c:pt idx="1">
                  <c:v>2</c:v>
                </c:pt>
                <c:pt idx="2">
                  <c:v>4</c:v>
                </c:pt>
                <c:pt idx="3">
                  <c:v>2</c:v>
                </c:pt>
                <c:pt idx="4">
                  <c:v>4</c:v>
                </c:pt>
                <c:pt idx="5">
                  <c:v>1</c:v>
                </c:pt>
                <c:pt idx="7">
                  <c:v>3</c:v>
                </c:pt>
                <c:pt idx="8">
                  <c:v>3</c:v>
                </c:pt>
                <c:pt idx="9">
                  <c:v>1</c:v>
                </c:pt>
                <c:pt idx="10">
                  <c:v>2</c:v>
                </c:pt>
                <c:pt idx="11">
                  <c:v>3</c:v>
                </c:pt>
                <c:pt idx="12">
                  <c:v>6</c:v>
                </c:pt>
              </c:numCache>
            </c:numRef>
          </c:val>
          <c:extLst>
            <c:ext xmlns:c16="http://schemas.microsoft.com/office/drawing/2014/chart" uri="{C3380CC4-5D6E-409C-BE32-E72D297353CC}">
              <c16:uniqueId val="{00000005-2BCC-4BB3-A40F-AE021CBE6CA1}"/>
            </c:ext>
          </c:extLst>
        </c:ser>
        <c:ser>
          <c:idx val="5"/>
          <c:order val="5"/>
          <c:tx>
            <c:strRef>
              <c:f>PROJECT!$G$3:$G$5</c:f>
              <c:strCache>
                <c:ptCount val="1"/>
                <c:pt idx="0">
                  <c:v>Temporary - Sum of Salary</c:v>
                </c:pt>
              </c:strCache>
            </c:strRef>
          </c:tx>
          <c:spPr>
            <a:solidFill>
              <a:schemeClr val="accent6"/>
            </a:solidFill>
            <a:ln>
              <a:noFill/>
            </a:ln>
            <a:effectLst/>
          </c:spPr>
          <c:invertIfNegative val="0"/>
          <c:cat>
            <c:strRef>
              <c:f>PROJECT!$A$6:$A$19</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PROJECT!$G$6:$G$19</c:f>
              <c:numCache>
                <c:formatCode>General</c:formatCode>
                <c:ptCount val="13"/>
                <c:pt idx="0">
                  <c:v>195893.41</c:v>
                </c:pt>
                <c:pt idx="1">
                  <c:v>146720.76</c:v>
                </c:pt>
                <c:pt idx="2">
                  <c:v>238334.53</c:v>
                </c:pt>
                <c:pt idx="3">
                  <c:v>159716.94</c:v>
                </c:pt>
                <c:pt idx="4">
                  <c:v>238172.67</c:v>
                </c:pt>
                <c:pt idx="5">
                  <c:v>70755.5</c:v>
                </c:pt>
                <c:pt idx="7">
                  <c:v>307401.34999999998</c:v>
                </c:pt>
                <c:pt idx="8">
                  <c:v>184150.5</c:v>
                </c:pt>
                <c:pt idx="9">
                  <c:v>83191.95</c:v>
                </c:pt>
                <c:pt idx="10">
                  <c:v>223630.98</c:v>
                </c:pt>
                <c:pt idx="11">
                  <c:v>157212.28</c:v>
                </c:pt>
                <c:pt idx="12">
                  <c:v>476941.57999999996</c:v>
                </c:pt>
              </c:numCache>
            </c:numRef>
          </c:val>
          <c:extLst>
            <c:ext xmlns:c16="http://schemas.microsoft.com/office/drawing/2014/chart" uri="{C3380CC4-5D6E-409C-BE32-E72D297353CC}">
              <c16:uniqueId val="{00000006-2BCC-4BB3-A40F-AE021CBE6CA1}"/>
            </c:ext>
          </c:extLst>
        </c:ser>
        <c:dLbls>
          <c:showLegendKey val="0"/>
          <c:showVal val="0"/>
          <c:showCatName val="0"/>
          <c:showSerName val="0"/>
          <c:showPercent val="0"/>
          <c:showBubbleSize val="0"/>
        </c:dLbls>
        <c:gapWidth val="219"/>
        <c:overlap val="-27"/>
        <c:axId val="671575279"/>
        <c:axId val="671573359"/>
      </c:barChart>
      <c:catAx>
        <c:axId val="67157527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000" b="0" dirty="0">
                    <a:solidFill>
                      <a:schemeClr val="tx1"/>
                    </a:solidFill>
                    <a:highlight>
                      <a:srgbClr val="00FFFF"/>
                    </a:highlight>
                    <a:latin typeface="Times New Roman" panose="02020603050405020304" pitchFamily="18" charset="0"/>
                    <a:cs typeface="Times New Roman" panose="02020603050405020304" pitchFamily="18" charset="0"/>
                  </a:rPr>
                  <a:t>DEPARTMENT</a:t>
                </a:r>
              </a:p>
            </c:rich>
          </c:tx>
          <c:layout>
            <c:manualLayout>
              <c:xMode val="edge"/>
              <c:yMode val="edge"/>
              <c:x val="0.47666202326967599"/>
              <c:y val="0.9023891286212373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1573359"/>
        <c:crosses val="autoZero"/>
        <c:auto val="1"/>
        <c:lblAlgn val="ctr"/>
        <c:lblOffset val="100"/>
        <c:noMultiLvlLbl val="0"/>
      </c:catAx>
      <c:valAx>
        <c:axId val="67157335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000" b="0" dirty="0">
                    <a:highlight>
                      <a:srgbClr val="00FFFF"/>
                    </a:highlight>
                    <a:latin typeface="Times New Roman" panose="02020603050405020304" pitchFamily="18" charset="0"/>
                    <a:cs typeface="Times New Roman" panose="02020603050405020304" pitchFamily="18" charset="0"/>
                  </a:rPr>
                  <a:t>SUM</a:t>
                </a:r>
                <a:r>
                  <a:rPr lang="en-US" sz="2000" b="0" baseline="0" dirty="0">
                    <a:highlight>
                      <a:srgbClr val="00FFFF"/>
                    </a:highlight>
                    <a:latin typeface="Times New Roman" panose="02020603050405020304" pitchFamily="18" charset="0"/>
                    <a:cs typeface="Times New Roman" panose="02020603050405020304" pitchFamily="18" charset="0"/>
                  </a:rPr>
                  <a:t> OF SALARY</a:t>
                </a:r>
                <a:endParaRPr lang="en-US" sz="2000" b="0" dirty="0">
                  <a:highlight>
                    <a:srgbClr val="00FFFF"/>
                  </a:highlight>
                  <a:latin typeface="Times New Roman" panose="02020603050405020304" pitchFamily="18" charset="0"/>
                  <a:cs typeface="Times New Roman" panose="02020603050405020304" pitchFamily="18" charset="0"/>
                </a:endParaRPr>
              </a:p>
            </c:rich>
          </c:tx>
          <c:layout>
            <c:manualLayout>
              <c:xMode val="edge"/>
              <c:yMode val="edge"/>
              <c:x val="1.4954312819523757E-2"/>
              <c:y val="0.19478826324420997"/>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15752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3232460"/>
            <a:ext cx="6505576" cy="1938992"/>
          </a:xfrm>
          <a:prstGeom prst="rect">
            <a:avLst/>
          </a:prstGeom>
          <a:noFill/>
        </p:spPr>
        <p:txBody>
          <a:bodyPr wrap="square" rtlCol="0">
            <a:spAutoFit/>
          </a:bodyPr>
          <a:lstStyle/>
          <a:p>
            <a:r>
              <a:rPr lang="en-US" sz="2400" dirty="0"/>
              <a:t>STUDENT NAME:  SAHANA ROSHAN I</a:t>
            </a:r>
          </a:p>
          <a:p>
            <a:r>
              <a:rPr lang="en-US" sz="2400" dirty="0"/>
              <a:t>REGISTER NO:  312209134</a:t>
            </a:r>
          </a:p>
          <a:p>
            <a:r>
              <a:rPr lang="en-US" sz="2400" dirty="0"/>
              <a:t>DEPARTMENT:  B.COM</a:t>
            </a:r>
          </a:p>
          <a:p>
            <a:r>
              <a:rPr lang="en-US" sz="2400" dirty="0"/>
              <a:t>COLLEGE :  ANNA ADARSH COLLEGE FOR WOMEN</a:t>
            </a:r>
          </a:p>
          <a:p>
            <a:r>
              <a:rPr lang="en-US" sz="2400" dirty="0"/>
              <a:t>NM ID:   3B1559F546B6EE396B445A78CC1ACF93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09600" y="381000"/>
            <a:ext cx="3962400"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8" name="TextBox 17">
            <a:extLst>
              <a:ext uri="{FF2B5EF4-FFF2-40B4-BE49-F238E27FC236}">
                <a16:creationId xmlns:a16="http://schemas.microsoft.com/office/drawing/2014/main" id="{A578EBE5-25A2-F2BE-6F33-83F1DD24DFB6}"/>
              </a:ext>
            </a:extLst>
          </p:cNvPr>
          <p:cNvSpPr txBox="1"/>
          <p:nvPr/>
        </p:nvSpPr>
        <p:spPr>
          <a:xfrm>
            <a:off x="457200" y="1447800"/>
            <a:ext cx="9601200" cy="4613058"/>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Certainly! When presenting a step-by-step guide on modeling employee turnover analysis using Excel, it’s helpful to break it down clearly, highlighting each phase of the process from data preparation to analysis and visualization.</a:t>
            </a:r>
            <a:r>
              <a:rPr lang="en-US" b="1" dirty="0">
                <a:latin typeface="Times New Roman" panose="02020603050405020304" pitchFamily="18" charset="0"/>
                <a:cs typeface="Times New Roman" panose="02020603050405020304" pitchFamily="18" charset="0"/>
              </a:rPr>
              <a:t> </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Define Objectives and Gather Data</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Prepare and Clean Data</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Create Pivot Tables</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 Add Slicers and Filters</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Create Charts and Visualizations</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 Analyze and Interpret Data</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Report and Present Findings</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Review and Finalize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CCA5F-7844-7027-31C4-26D204709965}"/>
              </a:ext>
            </a:extLst>
          </p:cNvPr>
          <p:cNvSpPr>
            <a:spLocks noGrp="1"/>
          </p:cNvSpPr>
          <p:nvPr>
            <p:ph type="title"/>
          </p:nvPr>
        </p:nvSpPr>
        <p:spPr>
          <a:xfrm>
            <a:off x="755333" y="385444"/>
            <a:ext cx="3892868" cy="757556"/>
          </a:xfrm>
        </p:spPr>
        <p:txBody>
          <a:bodyPr/>
          <a:lstStyle/>
          <a:p>
            <a:r>
              <a:rPr lang="en-US" sz="4800" b="1" spc="15" dirty="0">
                <a:latin typeface="Trebuchet MS"/>
                <a:cs typeface="Trebuchet MS"/>
              </a:rPr>
              <a:t>M</a:t>
            </a:r>
            <a:r>
              <a:rPr lang="en-US" sz="4800" b="1" dirty="0">
                <a:latin typeface="Trebuchet MS"/>
                <a:cs typeface="Trebuchet MS"/>
              </a:rPr>
              <a:t>O</a:t>
            </a:r>
            <a:r>
              <a:rPr lang="en-US" sz="4800" b="1" spc="-15" dirty="0">
                <a:latin typeface="Trebuchet MS"/>
                <a:cs typeface="Trebuchet MS"/>
              </a:rPr>
              <a:t>D</a:t>
            </a:r>
            <a:r>
              <a:rPr lang="en-US" sz="4800" b="1" spc="-35" dirty="0">
                <a:latin typeface="Trebuchet MS"/>
                <a:cs typeface="Trebuchet MS"/>
              </a:rPr>
              <a:t>E</a:t>
            </a:r>
            <a:r>
              <a:rPr lang="en-US" sz="4800" b="1" spc="-30" dirty="0">
                <a:latin typeface="Trebuchet MS"/>
                <a:cs typeface="Trebuchet MS"/>
              </a:rPr>
              <a:t>LL</a:t>
            </a:r>
            <a:r>
              <a:rPr lang="en-US" sz="4800" b="1" spc="-5" dirty="0">
                <a:latin typeface="Trebuchet MS"/>
                <a:cs typeface="Trebuchet MS"/>
              </a:rPr>
              <a:t>I</a:t>
            </a:r>
            <a:r>
              <a:rPr lang="en-US" sz="4800" b="1" spc="30" dirty="0">
                <a:latin typeface="Trebuchet MS"/>
                <a:cs typeface="Trebuchet MS"/>
              </a:rPr>
              <a:t>N</a:t>
            </a:r>
            <a:r>
              <a:rPr lang="en-US" sz="4800" b="1" spc="5" dirty="0">
                <a:latin typeface="Trebuchet MS"/>
                <a:cs typeface="Trebuchet MS"/>
              </a:rPr>
              <a:t>G</a:t>
            </a:r>
            <a:br>
              <a:rPr lang="en-US" sz="4800" dirty="0">
                <a:latin typeface="Trebuchet MS"/>
                <a:cs typeface="Trebuchet MS"/>
              </a:rPr>
            </a:br>
            <a:endParaRPr lang="en-US" dirty="0"/>
          </a:p>
        </p:txBody>
      </p:sp>
      <p:sp>
        <p:nvSpPr>
          <p:cNvPr id="4" name="object 3">
            <a:extLst>
              <a:ext uri="{FF2B5EF4-FFF2-40B4-BE49-F238E27FC236}">
                <a16:creationId xmlns:a16="http://schemas.microsoft.com/office/drawing/2014/main" id="{03241E40-32D8-CA83-D863-68C9F19DF042}"/>
              </a:ext>
            </a:extLst>
          </p:cNvPr>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5">
            <a:extLst>
              <a:ext uri="{FF2B5EF4-FFF2-40B4-BE49-F238E27FC236}">
                <a16:creationId xmlns:a16="http://schemas.microsoft.com/office/drawing/2014/main" id="{7B7918E2-7B4C-FF32-6E49-85DD8C5F6186}"/>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8" name="TextBox 7">
            <a:extLst>
              <a:ext uri="{FF2B5EF4-FFF2-40B4-BE49-F238E27FC236}">
                <a16:creationId xmlns:a16="http://schemas.microsoft.com/office/drawing/2014/main" id="{962FF171-1CB0-4A58-A8A4-5F3726E10CC4}"/>
              </a:ext>
            </a:extLst>
          </p:cNvPr>
          <p:cNvSpPr txBox="1"/>
          <p:nvPr/>
        </p:nvSpPr>
        <p:spPr>
          <a:xfrm>
            <a:off x="0" y="1143001"/>
            <a:ext cx="11353800" cy="5444054"/>
          </a:xfrm>
          <a:prstGeom prst="rect">
            <a:avLst/>
          </a:prstGeom>
          <a:noFill/>
        </p:spPr>
        <p:txBody>
          <a:bodyPr wrap="square">
            <a:spAutoFit/>
          </a:bodyPr>
          <a:lstStyle/>
          <a:p>
            <a:pPr marL="742950" lvl="1"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Step 1: Define Objectives :  </a:t>
            </a:r>
            <a:r>
              <a:rPr lang="en-US" dirty="0">
                <a:latin typeface="Times New Roman" panose="02020603050405020304" pitchFamily="18" charset="0"/>
                <a:cs typeface="Times New Roman" panose="02020603050405020304" pitchFamily="18" charset="0"/>
              </a:rPr>
              <a:t>Determine what you want to achieve with your analysis. Clearly state the goals of your analysis.</a:t>
            </a:r>
          </a:p>
          <a:p>
            <a:pPr marL="742950" lvl="1"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Step 2: Gather Data:   </a:t>
            </a:r>
            <a:r>
              <a:rPr lang="en-US" dirty="0">
                <a:latin typeface="Times New Roman" panose="02020603050405020304" pitchFamily="18" charset="0"/>
                <a:cs typeface="Times New Roman" panose="02020603050405020304" pitchFamily="18" charset="0"/>
              </a:rPr>
              <a:t>Collect all relevant data related to employee turnover. Ensure data is in a consistent format and clean any inconsistencies.</a:t>
            </a:r>
          </a:p>
          <a:p>
            <a:pPr marL="742950" lvl="1"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Step 3: Data Import and Organization: </a:t>
            </a:r>
            <a:r>
              <a:rPr lang="en-US" dirty="0">
                <a:latin typeface="Times New Roman" panose="02020603050405020304" pitchFamily="18" charset="0"/>
                <a:cs typeface="Times New Roman" panose="02020603050405020304" pitchFamily="18" charset="0"/>
              </a:rPr>
              <a:t>  Import data into Excel and organize it into a structured format. Use Excel’s data import features to bring in your data. Organize data into tables with clear headers.</a:t>
            </a:r>
          </a:p>
          <a:p>
            <a:pPr marL="742950" lvl="1"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Step 4 : Data Cleaning: </a:t>
            </a:r>
            <a:r>
              <a:rPr lang="en-US" dirty="0">
                <a:latin typeface="Times New Roman" panose="02020603050405020304" pitchFamily="18" charset="0"/>
                <a:cs typeface="Times New Roman" panose="02020603050405020304" pitchFamily="18" charset="0"/>
              </a:rPr>
              <a:t>Ensure data accuracy and completeness. Remove duplicates, handle missing values, and correct any errors. Use conditional formatting to highlight inconsistencies or errors.</a:t>
            </a:r>
          </a:p>
          <a:p>
            <a:pPr marL="742950" lvl="1"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Step 5: Insert Pivot Table: </a:t>
            </a:r>
            <a:r>
              <a:rPr lang="en-US" dirty="0">
                <a:latin typeface="Times New Roman" panose="02020603050405020304" pitchFamily="18" charset="0"/>
                <a:cs typeface="Times New Roman" panose="02020603050405020304" pitchFamily="18" charset="0"/>
              </a:rPr>
              <a:t>Create a pivot table to summarize and analyze your </a:t>
            </a:r>
            <a:r>
              <a:rPr lang="en-US" dirty="0" err="1">
                <a:latin typeface="Times New Roman" panose="02020603050405020304" pitchFamily="18" charset="0"/>
                <a:cs typeface="Times New Roman" panose="02020603050405020304" pitchFamily="18" charset="0"/>
              </a:rPr>
              <a:t>data.Select</a:t>
            </a:r>
            <a:r>
              <a:rPr lang="en-US" dirty="0">
                <a:latin typeface="Times New Roman" panose="02020603050405020304" pitchFamily="18" charset="0"/>
                <a:cs typeface="Times New Roman" panose="02020603050405020304" pitchFamily="18" charset="0"/>
              </a:rPr>
              <a:t> your data range, go to the “Insert” tab, and choose “</a:t>
            </a:r>
            <a:r>
              <a:rPr lang="en-US" dirty="0" err="1">
                <a:latin typeface="Times New Roman" panose="02020603050405020304" pitchFamily="18" charset="0"/>
                <a:cs typeface="Times New Roman" panose="02020603050405020304" pitchFamily="18" charset="0"/>
              </a:rPr>
              <a:t>PivotTable.”Place</a:t>
            </a:r>
            <a:r>
              <a:rPr lang="en-US" dirty="0">
                <a:latin typeface="Times New Roman" panose="02020603050405020304" pitchFamily="18" charset="0"/>
                <a:cs typeface="Times New Roman" panose="02020603050405020304" pitchFamily="18" charset="0"/>
              </a:rPr>
              <a:t> pivot table in a new worksheet for better organization.</a:t>
            </a:r>
          </a:p>
          <a:p>
            <a:pPr marL="742950" lvl="1"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Step 6: Configure Pivot Table: </a:t>
            </a:r>
            <a:r>
              <a:rPr lang="en-US" dirty="0">
                <a:latin typeface="Times New Roman" panose="02020603050405020304" pitchFamily="18" charset="0"/>
                <a:cs typeface="Times New Roman" panose="02020603050405020304" pitchFamily="18" charset="0"/>
              </a:rPr>
              <a:t>Set up the pivot table to analyze employee </a:t>
            </a:r>
            <a:r>
              <a:rPr lang="en-US" dirty="0" err="1">
                <a:latin typeface="Times New Roman" panose="02020603050405020304" pitchFamily="18" charset="0"/>
                <a:cs typeface="Times New Roman" panose="02020603050405020304" pitchFamily="18" charset="0"/>
              </a:rPr>
              <a:t>turnover.Drag</a:t>
            </a:r>
            <a:r>
              <a:rPr lang="en-US" dirty="0">
                <a:latin typeface="Times New Roman" panose="02020603050405020304" pitchFamily="18" charset="0"/>
                <a:cs typeface="Times New Roman" panose="02020603050405020304" pitchFamily="18" charset="0"/>
              </a:rPr>
              <a:t> and drop fields into rows, columns, values, and filters to get the desired insights. Use clear and concise labels for rows and columns, and format numerical data for readability.</a:t>
            </a:r>
          </a:p>
        </p:txBody>
      </p:sp>
    </p:spTree>
    <p:extLst>
      <p:ext uri="{BB962C8B-B14F-4D97-AF65-F5344CB8AC3E}">
        <p14:creationId xmlns:p14="http://schemas.microsoft.com/office/powerpoint/2010/main" val="424645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1A4FA-538B-0DB8-AE59-C05B1CBE41B7}"/>
              </a:ext>
            </a:extLst>
          </p:cNvPr>
          <p:cNvSpPr>
            <a:spLocks noGrp="1"/>
          </p:cNvSpPr>
          <p:nvPr>
            <p:ph type="title"/>
          </p:nvPr>
        </p:nvSpPr>
        <p:spPr>
          <a:xfrm>
            <a:off x="755333" y="385444"/>
            <a:ext cx="3511868" cy="833756"/>
          </a:xfrm>
        </p:spPr>
        <p:txBody>
          <a:bodyPr/>
          <a:lstStyle/>
          <a:p>
            <a:r>
              <a:rPr lang="en-US" sz="4800" b="1" spc="15" dirty="0">
                <a:latin typeface="Trebuchet MS"/>
                <a:cs typeface="Trebuchet MS"/>
              </a:rPr>
              <a:t>M</a:t>
            </a:r>
            <a:r>
              <a:rPr lang="en-US" sz="4800" b="1" dirty="0">
                <a:latin typeface="Trebuchet MS"/>
                <a:cs typeface="Trebuchet MS"/>
              </a:rPr>
              <a:t>O</a:t>
            </a:r>
            <a:r>
              <a:rPr lang="en-US" sz="4800" b="1" spc="-15" dirty="0">
                <a:latin typeface="Trebuchet MS"/>
                <a:cs typeface="Trebuchet MS"/>
              </a:rPr>
              <a:t>D</a:t>
            </a:r>
            <a:r>
              <a:rPr lang="en-US" sz="4800" b="1" spc="-35" dirty="0">
                <a:latin typeface="Trebuchet MS"/>
                <a:cs typeface="Trebuchet MS"/>
              </a:rPr>
              <a:t>E</a:t>
            </a:r>
            <a:r>
              <a:rPr lang="en-US" sz="4800" b="1" spc="-30" dirty="0">
                <a:latin typeface="Trebuchet MS"/>
                <a:cs typeface="Trebuchet MS"/>
              </a:rPr>
              <a:t>LL</a:t>
            </a:r>
            <a:r>
              <a:rPr lang="en-US" sz="4800" b="1" spc="-5" dirty="0">
                <a:latin typeface="Trebuchet MS"/>
                <a:cs typeface="Trebuchet MS"/>
              </a:rPr>
              <a:t>I</a:t>
            </a:r>
            <a:r>
              <a:rPr lang="en-US" sz="4800" b="1" spc="30" dirty="0">
                <a:latin typeface="Trebuchet MS"/>
                <a:cs typeface="Trebuchet MS"/>
              </a:rPr>
              <a:t>N</a:t>
            </a:r>
            <a:r>
              <a:rPr lang="en-US" sz="4800" b="1" spc="5" dirty="0">
                <a:latin typeface="Trebuchet MS"/>
                <a:cs typeface="Trebuchet MS"/>
              </a:rPr>
              <a:t>G</a:t>
            </a:r>
            <a:br>
              <a:rPr lang="en-US" sz="4800" dirty="0">
                <a:latin typeface="Trebuchet MS"/>
                <a:cs typeface="Trebuchet MS"/>
              </a:rPr>
            </a:br>
            <a:endParaRPr lang="en-US" dirty="0"/>
          </a:p>
        </p:txBody>
      </p:sp>
      <p:sp>
        <p:nvSpPr>
          <p:cNvPr id="4" name="object 3">
            <a:extLst>
              <a:ext uri="{FF2B5EF4-FFF2-40B4-BE49-F238E27FC236}">
                <a16:creationId xmlns:a16="http://schemas.microsoft.com/office/drawing/2014/main" id="{A49F760A-F6A8-75A9-50C5-79BFA2F01F7C}"/>
              </a:ext>
            </a:extLst>
          </p:cNvPr>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5">
            <a:extLst>
              <a:ext uri="{FF2B5EF4-FFF2-40B4-BE49-F238E27FC236}">
                <a16:creationId xmlns:a16="http://schemas.microsoft.com/office/drawing/2014/main" id="{8D6DE537-947C-1FBF-04CE-BAC1A14024F5}"/>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8" name="TextBox 7">
            <a:extLst>
              <a:ext uri="{FF2B5EF4-FFF2-40B4-BE49-F238E27FC236}">
                <a16:creationId xmlns:a16="http://schemas.microsoft.com/office/drawing/2014/main" id="{CBB9A90C-04B8-C0F8-6928-EC01265A21F8}"/>
              </a:ext>
            </a:extLst>
          </p:cNvPr>
          <p:cNvSpPr txBox="1"/>
          <p:nvPr/>
        </p:nvSpPr>
        <p:spPr>
          <a:xfrm>
            <a:off x="457201" y="1219200"/>
            <a:ext cx="10515600" cy="5444054"/>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 Step 7: Add Slicers: </a:t>
            </a:r>
            <a:r>
              <a:rPr lang="en-US" dirty="0">
                <a:latin typeface="Times New Roman" panose="02020603050405020304" pitchFamily="18" charset="0"/>
                <a:cs typeface="Times New Roman" panose="02020603050405020304" pitchFamily="18" charset="0"/>
              </a:rPr>
              <a:t>Make your pivot table interactive and user-friendly. Go to the “PivotTable Analyze” tab, select “Insert Slicer,” and choose relevant fields. Position slicers neatly on the worksheet and adjust their size for clarity.</a:t>
            </a:r>
          </a:p>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 Step 8: Create Charts: </a:t>
            </a:r>
            <a:r>
              <a:rPr lang="en-US" dirty="0">
                <a:latin typeface="Times New Roman" panose="02020603050405020304" pitchFamily="18" charset="0"/>
                <a:cs typeface="Times New Roman" panose="02020603050405020304" pitchFamily="18" charset="0"/>
              </a:rPr>
              <a:t>Visualize your data for easier interpretation. Insert charts such as pie charts, bar charts, or line graphs to represent key metrics.</a:t>
            </a:r>
          </a:p>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Step 9: Customize Charts: </a:t>
            </a:r>
            <a:r>
              <a:rPr lang="en-US" dirty="0">
                <a:latin typeface="Times New Roman" panose="02020603050405020304" pitchFamily="18" charset="0"/>
                <a:cs typeface="Times New Roman" panose="02020603050405020304" pitchFamily="18" charset="0"/>
              </a:rPr>
              <a:t>Enhance the readability and appeal of your charts. Adjust colors, labels, and styles to improve the visual impact. Ensure charts are aligned with the overall design of your presentation.</a:t>
            </a:r>
          </a:p>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Step 10: Prepare Report: </a:t>
            </a:r>
            <a:r>
              <a:rPr lang="en-US" dirty="0">
                <a:latin typeface="Times New Roman" panose="02020603050405020304" pitchFamily="18" charset="0"/>
                <a:cs typeface="Times New Roman" panose="02020603050405020304" pitchFamily="18" charset="0"/>
              </a:rPr>
              <a:t>Summarize your analysis and findings in a report. Create a structured report that includes an executive summary, detailed findings, and recommendations. </a:t>
            </a:r>
          </a:p>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Step 11: Review and Refine:</a:t>
            </a:r>
            <a:r>
              <a:rPr lang="en-US" dirty="0">
                <a:latin typeface="Times New Roman" panose="02020603050405020304" pitchFamily="18" charset="0"/>
                <a:cs typeface="Times New Roman" panose="02020603050405020304" pitchFamily="18" charset="0"/>
              </a:rPr>
              <a:t> Ensure accuracy and clarity in your </a:t>
            </a:r>
            <a:r>
              <a:rPr lang="en-US" dirty="0" err="1">
                <a:latin typeface="Times New Roman" panose="02020603050405020304" pitchFamily="18" charset="0"/>
                <a:cs typeface="Times New Roman" panose="02020603050405020304" pitchFamily="18" charset="0"/>
              </a:rPr>
              <a:t>presentation.Review</a:t>
            </a:r>
            <a:r>
              <a:rPr lang="en-US" dirty="0">
                <a:latin typeface="Times New Roman" panose="02020603050405020304" pitchFamily="18" charset="0"/>
                <a:cs typeface="Times New Roman" panose="02020603050405020304" pitchFamily="18" charset="0"/>
              </a:rPr>
              <a:t> all data, charts, and slides. Get feedback from colleagues or stakeholders. Make any necessary adjustments based on feedback.</a:t>
            </a:r>
          </a:p>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Step 12: Finalize Presentation:</a:t>
            </a:r>
            <a:r>
              <a:rPr lang="en-US" dirty="0">
                <a:latin typeface="Times New Roman" panose="02020603050405020304" pitchFamily="18" charset="0"/>
                <a:cs typeface="Times New Roman" panose="02020603050405020304" pitchFamily="18" charset="0"/>
              </a:rPr>
              <a:t> Prepare for delivery. Save and back up your presentation. Check formatting and ensure everything is in place. Ensure the final presentation is polished and professional.  </a:t>
            </a:r>
          </a:p>
        </p:txBody>
      </p:sp>
    </p:spTree>
    <p:extLst>
      <p:ext uri="{BB962C8B-B14F-4D97-AF65-F5344CB8AC3E}">
        <p14:creationId xmlns:p14="http://schemas.microsoft.com/office/powerpoint/2010/main" val="437964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0" name="TextBox 9">
            <a:extLst>
              <a:ext uri="{FF2B5EF4-FFF2-40B4-BE49-F238E27FC236}">
                <a16:creationId xmlns:a16="http://schemas.microsoft.com/office/drawing/2014/main" id="{F93F5B15-7D4F-6409-766A-7C856B0521BA}"/>
              </a:ext>
            </a:extLst>
          </p:cNvPr>
          <p:cNvSpPr txBox="1"/>
          <p:nvPr/>
        </p:nvSpPr>
        <p:spPr>
          <a:xfrm>
            <a:off x="3051048" y="3253478"/>
            <a:ext cx="6102096" cy="369332"/>
          </a:xfrm>
          <a:prstGeom prst="rect">
            <a:avLst/>
          </a:prstGeom>
          <a:noFill/>
        </p:spPr>
        <p:txBody>
          <a:bodyPr wrap="square">
            <a:spAutoFit/>
          </a:bodyPr>
          <a:lstStyle/>
          <a:p>
            <a:endParaRPr lang="en-US" dirty="0"/>
          </a:p>
        </p:txBody>
      </p:sp>
      <p:graphicFrame>
        <p:nvGraphicFramePr>
          <p:cNvPr id="11" name="Chart 10">
            <a:extLst>
              <a:ext uri="{FF2B5EF4-FFF2-40B4-BE49-F238E27FC236}">
                <a16:creationId xmlns:a16="http://schemas.microsoft.com/office/drawing/2014/main" id="{01D75BF1-3B5B-21A7-7703-067D465C8734}"/>
              </a:ext>
            </a:extLst>
          </p:cNvPr>
          <p:cNvGraphicFramePr>
            <a:graphicFrameLocks/>
          </p:cNvGraphicFramePr>
          <p:nvPr>
            <p:extLst>
              <p:ext uri="{D42A27DB-BD31-4B8C-83A1-F6EECF244321}">
                <p14:modId xmlns:p14="http://schemas.microsoft.com/office/powerpoint/2010/main" val="1118564854"/>
              </p:ext>
            </p:extLst>
          </p:nvPr>
        </p:nvGraphicFramePr>
        <p:xfrm>
          <a:off x="333375" y="1523999"/>
          <a:ext cx="8943975" cy="46482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414868"/>
            <a:ext cx="10681335" cy="758190"/>
          </a:xfrm>
        </p:spPr>
        <p:txBody>
          <a:bodyPr/>
          <a:lstStyle/>
          <a:p>
            <a:r>
              <a:rPr lang="en-US" dirty="0">
                <a:latin typeface="Trebuchet MS" panose="020B0603020202020204" pitchFamily="34" charset="0"/>
                <a:cs typeface="Times New Roman" panose="02020603050405020304" pitchFamily="18" charset="0"/>
              </a:rPr>
              <a:t>CONCLUSION</a:t>
            </a:r>
            <a:endParaRPr lang="en-IN" dirty="0">
              <a:latin typeface="Trebuchet MS" panose="020B0603020202020204" pitchFamily="34" charset="0"/>
              <a:cs typeface="Times New Roman" panose="02020603050405020304" pitchFamily="18" charset="0"/>
            </a:endParaRPr>
          </a:p>
        </p:txBody>
      </p:sp>
      <p:sp>
        <p:nvSpPr>
          <p:cNvPr id="7" name="Rectangle 3">
            <a:extLst>
              <a:ext uri="{FF2B5EF4-FFF2-40B4-BE49-F238E27FC236}">
                <a16:creationId xmlns:a16="http://schemas.microsoft.com/office/drawing/2014/main" id="{13000700-1894-0BCC-D34B-AE19D091A65D}"/>
              </a:ext>
            </a:extLst>
          </p:cNvPr>
          <p:cNvSpPr>
            <a:spLocks noChangeArrowheads="1"/>
          </p:cNvSpPr>
          <p:nvPr/>
        </p:nvSpPr>
        <p:spPr bwMode="auto">
          <a:xfrm>
            <a:off x="0" y="5919147"/>
            <a:ext cx="13030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AF281B51-CF2F-B9FD-1564-8CE3C228DFB5}"/>
              </a:ext>
            </a:extLst>
          </p:cNvPr>
          <p:cNvSpPr txBox="1"/>
          <p:nvPr/>
        </p:nvSpPr>
        <p:spPr>
          <a:xfrm>
            <a:off x="304800" y="1173059"/>
            <a:ext cx="10820400" cy="5392420"/>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                                    In conclusion, our employee turnover analysis project demonstrates the power and efficiency of leveraging Excel’s pivot tables, slicers, and charts to transform raw data into actionable insights. By following a systematic approach—from defining objectives and gathering data to cleaning, analyzing, and visualizing—the project has provided a comprehensive understanding of turnover trends and their underlying factors.</a:t>
            </a:r>
          </a:p>
          <a:p>
            <a:pPr>
              <a:lnSpc>
                <a:spcPct val="150000"/>
              </a:lnSpc>
            </a:pPr>
            <a:r>
              <a:rPr lang="en-US" b="1" dirty="0">
                <a:latin typeface="Times New Roman" panose="02020603050405020304" pitchFamily="18" charset="0"/>
                <a:cs typeface="Times New Roman" panose="02020603050405020304" pitchFamily="18" charset="0"/>
              </a:rPr>
              <a:t>Key Takeaways:</a:t>
            </a:r>
            <a:endParaRPr lang="en-US"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Enhanced Data Insights:</a:t>
            </a:r>
            <a:r>
              <a:rPr lang="en-US" dirty="0">
                <a:latin typeface="Times New Roman" panose="02020603050405020304" pitchFamily="18" charset="0"/>
                <a:cs typeface="Times New Roman" panose="02020603050405020304" pitchFamily="18" charset="0"/>
              </a:rPr>
              <a:t> Pivot tables have enabled us to summarize and dissect complex datasets, revealing critical patterns and trends in employee turnover. This analytical capability is crucial for identifying high-risk areas and understanding the factors influencing employee retention.</a:t>
            </a: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Interactive Analysis:</a:t>
            </a:r>
            <a:r>
              <a:rPr lang="en-US" dirty="0">
                <a:latin typeface="Times New Roman" panose="02020603050405020304" pitchFamily="18" charset="0"/>
                <a:cs typeface="Times New Roman" panose="02020603050405020304" pitchFamily="18" charset="0"/>
              </a:rPr>
              <a:t> The use of slicers and filters has made our analysis interactive and dynamic, allowing users to drill down into specific segments and make informed decisions based on up-to-date data.</a:t>
            </a: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Visual Clarity:</a:t>
            </a:r>
            <a:r>
              <a:rPr lang="en-US" dirty="0">
                <a:latin typeface="Times New Roman" panose="02020603050405020304" pitchFamily="18" charset="0"/>
                <a:cs typeface="Times New Roman" panose="02020603050405020304" pitchFamily="18" charset="0"/>
              </a:rPr>
              <a:t> Incorporating charts and visualizations has enhanced our ability to communicate findings effectively. By presenting data through intuitive visuals, we have made it easier to identify key trends and patterns at a glance.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Using Pivot Table For Employee Turnover Analysis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18907" y="294620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6" y="533400"/>
            <a:ext cx="579882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6" y="6473337"/>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5565716C-D273-2EE3-8D7B-CED464CCC0CD}"/>
              </a:ext>
            </a:extLst>
          </p:cNvPr>
          <p:cNvSpPr txBox="1"/>
          <p:nvPr/>
        </p:nvSpPr>
        <p:spPr>
          <a:xfrm>
            <a:off x="533401" y="2019300"/>
            <a:ext cx="7628382" cy="3782061"/>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                                    The dataset was created to analyze employee distribution and salary expenditures across different departments and contract types (Fixed Term, Permanent, Temporary). The main objective was to address key issues related to specific problem like “salary distribution” and “resource allocation”.</a:t>
            </a:r>
          </a:p>
          <a:p>
            <a:pPr>
              <a:lnSpc>
                <a:spcPct val="150000"/>
              </a:lnSpc>
            </a:pPr>
            <a:r>
              <a:rPr lang="en-US" dirty="0">
                <a:latin typeface="Times New Roman" panose="02020603050405020304" pitchFamily="18" charset="0"/>
                <a:cs typeface="Times New Roman" panose="02020603050405020304" pitchFamily="18" charset="0"/>
              </a:rPr>
              <a:t>                                   By analyzing salary expenditures and employee counts across departments, the data helps in understanding how financial resources are allocated within the organization. This is crucial for identifying departments with high salary costs and evaluating whether these align with organizational priorities.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76275" y="2133600"/>
            <a:ext cx="8315325" cy="4616648"/>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project is focused on developing a sophisticated performance analysis system using Microsoft Excel to provide a thorough evaluation of employee performance based on clearly defined Key Performance Indicators (KPIs). </a:t>
            </a: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The objective is to create a tool that not only identifies top performers within the organization but also tracks performance trends over time, thereby offering valuable insights that support strategic decision-making and improvement initiatives.   </a:t>
            </a: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The scope of the project includes the comprehensive design and implementation of an Excel-based performance analysis tool that involves several critical components: data collection, data organization, calculation of performance scores, and visualization of the results. </a:t>
            </a:r>
          </a:p>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411A75F-CDA2-F88F-5A9D-654AB6D00ED6}"/>
              </a:ext>
            </a:extLst>
          </p:cNvPr>
          <p:cNvSpPr txBox="1"/>
          <p:nvPr/>
        </p:nvSpPr>
        <p:spPr>
          <a:xfrm>
            <a:off x="687453" y="1524001"/>
            <a:ext cx="9123297" cy="5028556"/>
          </a:xfrm>
          <a:prstGeom prst="rect">
            <a:avLst/>
          </a:prstGeom>
          <a:noFill/>
        </p:spPr>
        <p:txBody>
          <a:bodyPr wrap="square">
            <a:spAutoFit/>
          </a:bodyPr>
          <a:lstStyle/>
          <a:p>
            <a:pPr marL="91440">
              <a:lnSpc>
                <a:spcPct val="150000"/>
              </a:lnSpc>
            </a:pPr>
            <a:r>
              <a:rPr lang="en-US" dirty="0">
                <a:latin typeface="Times New Roman" panose="02020603050405020304" pitchFamily="18" charset="0"/>
                <a:cs typeface="Times New Roman" panose="02020603050405020304" pitchFamily="18" charset="0"/>
              </a:rPr>
              <a:t>The end users of an employee performance analysis system using Excel typically include various stakeholders within an organization.HR Managers will utilize the system to assess overall employee performance and make strategic HR decisions. Employees may also access their performance data to gain clarity on their evaluations and areas for improvement.</a:t>
            </a:r>
          </a:p>
          <a:p>
            <a:pPr marL="91440">
              <a:lnSpc>
                <a:spcPct val="150000"/>
              </a:lnSpc>
            </a:pPr>
            <a:r>
              <a:rPr lang="en-US" dirty="0">
                <a:latin typeface="Times New Roman" panose="02020603050405020304" pitchFamily="18" charset="0"/>
                <a:cs typeface="Times New Roman" panose="02020603050405020304" pitchFamily="18" charset="0"/>
              </a:rPr>
              <a:t> Each user group interacts with the system in different ways and for different purposes:</a:t>
            </a:r>
          </a:p>
          <a:p>
            <a:pPr marL="91440" indent="-342900">
              <a:lnSpc>
                <a:spcPct val="150000"/>
              </a:lnSpc>
              <a:buAutoNum type="arabicPeriod"/>
            </a:pPr>
            <a:r>
              <a:rPr lang="en-US" dirty="0">
                <a:latin typeface="Times New Roman" panose="02020603050405020304" pitchFamily="18" charset="0"/>
                <a:cs typeface="Times New Roman" panose="02020603050405020304" pitchFamily="18" charset="0"/>
              </a:rPr>
              <a:t>HR Managers</a:t>
            </a:r>
          </a:p>
          <a:p>
            <a:pPr marL="91440" indent="-342900">
              <a:lnSpc>
                <a:spcPct val="150000"/>
              </a:lnSpc>
              <a:buAutoNum type="arabicPeriod"/>
            </a:pPr>
            <a:r>
              <a:rPr lang="en-IN" dirty="0">
                <a:latin typeface="Times New Roman" panose="02020603050405020304" pitchFamily="18" charset="0"/>
                <a:cs typeface="Times New Roman" panose="02020603050405020304" pitchFamily="18" charset="0"/>
              </a:rPr>
              <a:t>Department Heads/Managers</a:t>
            </a:r>
          </a:p>
          <a:p>
            <a:pPr marL="91440" indent="-342900">
              <a:lnSpc>
                <a:spcPct val="150000"/>
              </a:lnSpc>
              <a:buAutoNum type="arabicPeriod"/>
            </a:pPr>
            <a:r>
              <a:rPr lang="en-IN" dirty="0">
                <a:latin typeface="Times New Roman" panose="02020603050405020304" pitchFamily="18" charset="0"/>
                <a:cs typeface="Times New Roman" panose="02020603050405020304" pitchFamily="18" charset="0"/>
              </a:rPr>
              <a:t>Executives/Senior Leadership</a:t>
            </a:r>
          </a:p>
          <a:p>
            <a:pPr marL="91440" indent="-342900">
              <a:lnSpc>
                <a:spcPct val="150000"/>
              </a:lnSpc>
              <a:buAutoNum type="arabicPeriod"/>
            </a:pPr>
            <a:r>
              <a:rPr lang="en-IN" dirty="0">
                <a:latin typeface="Times New Roman" panose="02020603050405020304" pitchFamily="18" charset="0"/>
                <a:cs typeface="Times New Roman" panose="02020603050405020304" pitchFamily="18" charset="0"/>
              </a:rPr>
              <a:t>Employees</a:t>
            </a:r>
          </a:p>
          <a:p>
            <a:pPr marL="91440" indent="-342900">
              <a:lnSpc>
                <a:spcPct val="150000"/>
              </a:lnSpc>
              <a:buAutoNum type="arabicPeriod"/>
            </a:pPr>
            <a:r>
              <a:rPr lang="en-IN" dirty="0">
                <a:latin typeface="Times New Roman" panose="02020603050405020304" pitchFamily="18" charset="0"/>
                <a:cs typeface="Times New Roman" panose="02020603050405020304" pitchFamily="18" charset="0"/>
              </a:rPr>
              <a:t>Performance Analysts</a:t>
            </a:r>
          </a:p>
          <a:p>
            <a:pPr marL="91440" indent="-342900">
              <a:lnSpc>
                <a:spcPct val="150000"/>
              </a:lnSpc>
              <a:buFontTx/>
              <a:buAutoNum type="arabicPeriod"/>
            </a:pPr>
            <a:r>
              <a:rPr lang="en-IN" dirty="0">
                <a:latin typeface="Times New Roman" panose="02020603050405020304" pitchFamily="18" charset="0"/>
                <a:cs typeface="Times New Roman" panose="02020603050405020304" pitchFamily="18" charset="0"/>
              </a:rPr>
              <a:t>Training and Development Teams</a:t>
            </a:r>
          </a:p>
          <a:p>
            <a:pPr marL="91440" indent="-342900">
              <a:lnSpc>
                <a:spcPct val="150000"/>
              </a:lnSpc>
              <a:buAutoNum type="arabicPeriod"/>
            </a:pPr>
            <a:r>
              <a:rPr lang="en-IN" dirty="0">
                <a:latin typeface="Times New Roman" panose="02020603050405020304" pitchFamily="18" charset="0"/>
                <a:cs typeface="Times New Roman" panose="02020603050405020304" pitchFamily="18" charset="0"/>
              </a:rPr>
              <a:t>Recruitment Teams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0DD12C1B-17E2-F059-5B6D-26FBF43C2B0D}"/>
              </a:ext>
            </a:extLst>
          </p:cNvPr>
          <p:cNvSpPr txBox="1"/>
          <p:nvPr/>
        </p:nvSpPr>
        <p:spPr>
          <a:xfrm>
            <a:off x="2971800" y="1695451"/>
            <a:ext cx="7772400" cy="4939814"/>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Performance Management Dashboard</a:t>
            </a:r>
            <a:r>
              <a:rPr lang="en-US" dirty="0">
                <a:latin typeface="Times New Roman" panose="02020603050405020304" pitchFamily="18" charset="0"/>
                <a:cs typeface="Times New Roman" panose="02020603050405020304" pitchFamily="18" charset="0"/>
              </a:rPr>
              <a:t> is a comprehensive Excel-based tool designed to analyze, visualize, and manage employee performance data efficiently. </a:t>
            </a:r>
          </a:p>
          <a:p>
            <a:pPr marL="342900" indent="-342900">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Pivot Tables:  </a:t>
            </a:r>
            <a:r>
              <a:rPr lang="en-US" dirty="0">
                <a:latin typeface="Times New Roman" panose="02020603050405020304" pitchFamily="18" charset="0"/>
                <a:cs typeface="Times New Roman" panose="02020603050405020304" pitchFamily="18" charset="0"/>
              </a:rPr>
              <a:t>We designed pivot tables to summarize and analyze employee performance data across various dimensions, such as departments and contract types.</a:t>
            </a:r>
          </a:p>
          <a:p>
            <a:pPr marL="342900" indent="-342900">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Slicers:</a:t>
            </a:r>
            <a:r>
              <a:rPr lang="en-US" dirty="0">
                <a:latin typeface="Times New Roman" panose="02020603050405020304" pitchFamily="18" charset="0"/>
                <a:cs typeface="Times New Roman" panose="02020603050405020304" pitchFamily="18" charset="0"/>
              </a:rPr>
              <a:t>   Slicers were added to the pivot tables to enable interactive filtering of the data. This feature allows users to easily view performance metrics based on specific criteria, such as department or time period</a:t>
            </a:r>
          </a:p>
          <a:p>
            <a:pPr marL="342900" indent="-342900">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Pie Charts:    </a:t>
            </a:r>
            <a:r>
              <a:rPr lang="en-US" dirty="0">
                <a:latin typeface="Times New Roman" panose="02020603050405020304" pitchFamily="18" charset="0"/>
                <a:cs typeface="Times New Roman" panose="02020603050405020304" pitchFamily="18" charset="0"/>
              </a:rPr>
              <a:t>Pie charts were created to provide a visual representation of the performance data, highlighting the distribution of performance scores and salary expenditures across different categories.</a:t>
            </a:r>
          </a:p>
          <a:p>
            <a:pPr lvl="1"/>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BE16F545-EFC4-E02D-A510-F63A067DD27F}"/>
              </a:ext>
            </a:extLst>
          </p:cNvPr>
          <p:cNvSpPr txBox="1"/>
          <p:nvPr/>
        </p:nvSpPr>
        <p:spPr>
          <a:xfrm>
            <a:off x="609600" y="1295400"/>
            <a:ext cx="9836468" cy="5444054"/>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The dataset for the Performance Management Dashboard is designed to capture and analyze key aspects of employee performance. It consists of multiple data fields that provide a comprehensive view of each employee's performance metrics. Here’s a detailed description of the dataset structure and the significance of each data field:</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Employee ID</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Name</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Gender</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Department</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Salary</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Start date</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FTE</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Employee</a:t>
            </a:r>
            <a:r>
              <a:rPr lang="en-IN" dirty="0">
                <a:latin typeface="Times New Roman" panose="02020603050405020304" pitchFamily="18" charset="0"/>
                <a:cs typeface="Times New Roman" panose="02020603050405020304" pitchFamily="18" charset="0"/>
              </a:rPr>
              <a:t> type</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Work location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64238C0-A2A4-B97E-70AF-8691B9FDA160}"/>
              </a:ext>
            </a:extLst>
          </p:cNvPr>
          <p:cNvSpPr txBox="1"/>
          <p:nvPr/>
        </p:nvSpPr>
        <p:spPr>
          <a:xfrm>
            <a:off x="752475" y="1325634"/>
            <a:ext cx="10039349" cy="2126864"/>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Our solution stands out with its innovative use of pivot tables to analyze employee turnover data. By leveraging pivot tables, slicers, and pie charts, we transform complex datasets into clear, actionable insights. This approach not only streamlines the process of identifying turnover trends but also empowers decision-makers with a dynamic tool that offers real-time analysis. Here’s a detailed description of the dataset structure and the significance of each data field:</a:t>
            </a:r>
          </a:p>
        </p:txBody>
      </p:sp>
      <p:sp>
        <p:nvSpPr>
          <p:cNvPr id="13" name="TextBox 12">
            <a:extLst>
              <a:ext uri="{FF2B5EF4-FFF2-40B4-BE49-F238E27FC236}">
                <a16:creationId xmlns:a16="http://schemas.microsoft.com/office/drawing/2014/main" id="{4690199F-4F3B-922A-7987-BE1F82618B3F}"/>
              </a:ext>
            </a:extLst>
          </p:cNvPr>
          <p:cNvSpPr txBox="1"/>
          <p:nvPr/>
        </p:nvSpPr>
        <p:spPr>
          <a:xfrm>
            <a:off x="3048000" y="3452498"/>
            <a:ext cx="4267200" cy="2951064"/>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Dynamic Data Summarization</a:t>
            </a:r>
          </a:p>
          <a:p>
            <a:pPr marL="342900" indent="-342900">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Interactive Data Exploration</a:t>
            </a:r>
          </a:p>
          <a:p>
            <a:pPr marL="342900" indent="-342900">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Customizable Views and Reports</a:t>
            </a:r>
          </a:p>
          <a:p>
            <a:pPr marL="342900" indent="-342900">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Trend Analysis and Comparison</a:t>
            </a:r>
          </a:p>
          <a:p>
            <a:pPr marL="342900" indent="-342900">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Visual Data Representation</a:t>
            </a:r>
          </a:p>
          <a:p>
            <a:pPr marL="342900" indent="-342900">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Efficient Data Management</a:t>
            </a:r>
          </a:p>
          <a:p>
            <a:pPr marL="342900" indent="-342900">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Advanced Filtering and Grouping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464</TotalTime>
  <Words>1391</Words>
  <Application>Microsoft Office PowerPoint</Application>
  <PresentationFormat>Widescreen</PresentationFormat>
  <Paragraphs>107</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Ashik Naina Mohammed</cp:lastModifiedBy>
  <cp:revision>16</cp:revision>
  <dcterms:created xsi:type="dcterms:W3CDTF">2024-03-29T15:07:22Z</dcterms:created>
  <dcterms:modified xsi:type="dcterms:W3CDTF">2024-08-28T08:58:31Z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