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9" r:id="rId4"/>
    <p:sldId id="260" r:id="rId5"/>
    <p:sldId id="266" r:id="rId6"/>
    <p:sldId id="258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70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73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379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6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90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26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3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1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286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1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1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2E2-52E2-71B3-6E69-2B89C8151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3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2163-2668-193B-1825-479FC6EC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Disadvantages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3070-C597-D9D6-2680-C4F26C92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164540"/>
            <a:ext cx="9601196" cy="2711327"/>
          </a:xfrm>
        </p:spPr>
        <p:txBody>
          <a:bodyPr/>
          <a:lstStyle/>
          <a:p>
            <a:r>
              <a:rPr lang="en-US" dirty="0"/>
              <a:t>Overfits on high dimensional data.</a:t>
            </a:r>
          </a:p>
          <a:p>
            <a:r>
              <a:rPr lang="en-US" dirty="0"/>
              <a:t>Only important and relevant features should be used otherwise model’s predictive value will be degraded.</a:t>
            </a:r>
          </a:p>
          <a:p>
            <a:r>
              <a:rPr lang="en-US" dirty="0"/>
              <a:t>It is tough to obtain complex relationships using Logistic Regression.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74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AB10-71DE-C834-2397-07C1FFBA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19F-92E2-58E9-3636-370E5764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Used to calculate or predict the probability of binary event occurring.</a:t>
            </a:r>
          </a:p>
          <a:p>
            <a:r>
              <a:rPr lang="en-US" dirty="0"/>
              <a:t>Credit Scoring.</a:t>
            </a:r>
          </a:p>
          <a:p>
            <a:r>
              <a:rPr lang="en-US" dirty="0"/>
              <a:t>To predict the cancers.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37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24B045-8134-A0AE-53A3-1F6A5462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6" y="681317"/>
            <a:ext cx="9018493" cy="52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3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9795-2481-3983-DC88-3600552B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LOGISTIC REGRESSION: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04D1-A785-FB4A-7147-627F0034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110752"/>
            <a:ext cx="9601196" cy="2765115"/>
          </a:xfrm>
        </p:spPr>
        <p:txBody>
          <a:bodyPr>
            <a:normAutofit/>
          </a:bodyPr>
          <a:lstStyle/>
          <a:p>
            <a:r>
              <a:rPr lang="en-US" dirty="0"/>
              <a:t>Logistic Regression is a supervised Machine Learning algorithm. </a:t>
            </a:r>
          </a:p>
          <a:p>
            <a:r>
              <a:rPr lang="en-US" dirty="0"/>
              <a:t>It falls under Classification technique.</a:t>
            </a:r>
          </a:p>
          <a:p>
            <a:r>
              <a:rPr lang="en-IN" dirty="0"/>
              <a:t>Logistic Regression predicts the output of a categorical dependent variable. Therefore, output must be </a:t>
            </a:r>
            <a:r>
              <a:rPr lang="en-IN" b="1" dirty="0"/>
              <a:t>categorical</a:t>
            </a:r>
            <a:r>
              <a:rPr lang="en-IN" dirty="0"/>
              <a:t> or </a:t>
            </a:r>
            <a:r>
              <a:rPr lang="en-IN" b="1" dirty="0"/>
              <a:t>discrete</a:t>
            </a:r>
            <a:r>
              <a:rPr lang="en-IN" dirty="0"/>
              <a:t> value.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16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CCD45-07C1-1A2C-5977-C1AB6FEB5570}"/>
              </a:ext>
            </a:extLst>
          </p:cNvPr>
          <p:cNvSpPr txBox="1"/>
          <p:nvPr/>
        </p:nvSpPr>
        <p:spPr>
          <a:xfrm>
            <a:off x="726142" y="1905506"/>
            <a:ext cx="7431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Logistic Regression is basically extension of Linear Regression where target variable is categorical nature.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Logistic Regression instead of fitting a regression line (or best fit line) we fit    ‘ S ’ shaped curve, which predicts the two maximum values (0 or 1).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 we use logit or Sigmoid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36595-CEC0-EB79-57F8-C319547E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10" y="755767"/>
            <a:ext cx="2823883" cy="2417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456228-D3A4-D5C5-5B23-553B9A02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293" y="3429000"/>
            <a:ext cx="2743199" cy="26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AD6E-82E5-82FF-AC20-A0476E9C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SIGMOID FUNCTION ( LOGISTIC / LOGIT FUNCTION)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D08A-19A7-56B4-8AD5-C22C930E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366" y="2565897"/>
            <a:ext cx="6620433" cy="3318936"/>
          </a:xfrm>
        </p:spPr>
        <p:txBody>
          <a:bodyPr/>
          <a:lstStyle/>
          <a:p>
            <a:r>
              <a:rPr lang="en-US" dirty="0"/>
              <a:t>It is a mathematical function used to map the predicated values to probabilities.</a:t>
            </a:r>
          </a:p>
          <a:p>
            <a:r>
              <a:rPr lang="en-US" dirty="0"/>
              <a:t>It maps any real value into another value within a range of 0 and 1.</a:t>
            </a:r>
          </a:p>
          <a:p>
            <a:r>
              <a:rPr lang="en-US" dirty="0"/>
              <a:t>In Logistic Regression, we use Threshold value.</a:t>
            </a:r>
          </a:p>
          <a:p>
            <a:r>
              <a:rPr lang="en-US" dirty="0"/>
              <a:t>Threshold value will defines the probability of either 0 or 1.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E98CB-DE15-8909-151F-6FEAF3AA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472" y="2530037"/>
            <a:ext cx="3621740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0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A8D-460F-4F74-D9A3-CD147E2A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1097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F4AAF-9E90-56C2-47C8-6743A2D55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sub>
                    </m:sSub>
                  </m:oMath>
                </a14:m>
                <a:r>
                  <a:rPr lang="en-IN" dirty="0"/>
                  <a:t>(x)</a:t>
                </a:r>
                <a:r>
                  <a:rPr lang="el-GR" dirty="0"/>
                  <a:t>θ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3200" dirty="0"/>
                                  <m:t>θ</m:t>
                                </m:r>
                              </m:e>
                              <m:sub>
                                <m:r>
                                  <a:rPr lang="en-I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sz="3200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pt-BR" sz="3200" dirty="0"/>
                              <m:t> </m:t>
                            </m:r>
                            <m:sSub>
                              <m:sSubPr>
                                <m:ctrlPr>
                                  <a:rPr lang="pt-BR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3200" dirty="0"/>
                                  <m:t>θ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sz="32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IN" sz="3200" dirty="0"/>
                              <m:t> </m:t>
                            </m:r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I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sub>
                    </m:sSub>
                  </m:oMath>
                </a14:m>
                <a:r>
                  <a:rPr lang="en-IN" dirty="0"/>
                  <a:t>(x)= 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intercept (constant)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 slope(co-efficient of x)</a:t>
                </a:r>
              </a:p>
              <a:p>
                <a:r>
                  <a:rPr lang="en-IN" dirty="0"/>
                  <a:t>X= independent variable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F4AAF-9E90-56C2-47C8-6743A2D55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8E49A2C-FA29-9771-2F49-13E6D675D3F5}"/>
              </a:ext>
            </a:extLst>
          </p:cNvPr>
          <p:cNvSpPr/>
          <p:nvPr/>
        </p:nvSpPr>
        <p:spPr>
          <a:xfrm>
            <a:off x="5809129" y="2662518"/>
            <a:ext cx="5020236" cy="1407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81DA77-9C26-277B-A536-E518D4C9ADBC}"/>
              </a:ext>
            </a:extLst>
          </p:cNvPr>
          <p:cNvSpPr/>
          <p:nvPr/>
        </p:nvSpPr>
        <p:spPr>
          <a:xfrm>
            <a:off x="5809129" y="4573996"/>
            <a:ext cx="5020236" cy="1407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7611B-9897-3362-5050-E4859F62FE44}"/>
              </a:ext>
            </a:extLst>
          </p:cNvPr>
          <p:cNvSpPr txBox="1"/>
          <p:nvPr/>
        </p:nvSpPr>
        <p:spPr>
          <a:xfrm>
            <a:off x="5809129" y="2662518"/>
            <a:ext cx="25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CEC83-5FFC-1C76-DA0A-2860B4E18FC0}"/>
              </a:ext>
            </a:extLst>
          </p:cNvPr>
          <p:cNvSpPr txBox="1"/>
          <p:nvPr/>
        </p:nvSpPr>
        <p:spPr>
          <a:xfrm>
            <a:off x="5809129" y="4596408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Sigmoid</a:t>
            </a:r>
            <a:r>
              <a:rPr lang="en-IN" dirty="0"/>
              <a:t> </a:t>
            </a:r>
            <a:r>
              <a:rPr lang="en-IN" b="1" dirty="0"/>
              <a:t>Function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C1E288-B1A1-B276-0529-BEE1FC95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24" y="5003894"/>
            <a:ext cx="4228941" cy="9775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94AD15-191B-D39D-27BB-995BF5B04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424" y="3137436"/>
            <a:ext cx="4228941" cy="94488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672D7E-86A8-7AD7-2A47-23931AE0576C}"/>
              </a:ext>
            </a:extLst>
          </p:cNvPr>
          <p:cNvCxnSpPr>
            <a:cxnSpLocks/>
          </p:cNvCxnSpPr>
          <p:nvPr/>
        </p:nvCxnSpPr>
        <p:spPr>
          <a:xfrm flipV="1">
            <a:off x="1595717" y="3056965"/>
            <a:ext cx="44824" cy="1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7C5953-6024-BA48-2DEC-435B3354F161}"/>
              </a:ext>
            </a:extLst>
          </p:cNvPr>
          <p:cNvCxnSpPr>
            <a:cxnSpLocks/>
          </p:cNvCxnSpPr>
          <p:nvPr/>
        </p:nvCxnSpPr>
        <p:spPr>
          <a:xfrm>
            <a:off x="1927412" y="3756212"/>
            <a:ext cx="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D35ABB-D38C-FB8E-56F6-B12DC6FF0697}"/>
              </a:ext>
            </a:extLst>
          </p:cNvPr>
          <p:cNvCxnSpPr>
            <a:cxnSpLocks/>
          </p:cNvCxnSpPr>
          <p:nvPr/>
        </p:nvCxnSpPr>
        <p:spPr>
          <a:xfrm>
            <a:off x="1936376" y="376218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6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9B62-B293-5244-BBD4-7BB4D235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Why is it named as Logistic Regression?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ADE0-513C-9DF0-F7FE-E8DDD0E3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6" y="2556932"/>
            <a:ext cx="9256056" cy="33189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It is named as so ‘Logistic Regression’ because its underlying technique is quite same as linear regression.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term ‘Logistic’ is taken from the </a:t>
            </a:r>
            <a:r>
              <a:rPr lang="en-US" b="1" dirty="0"/>
              <a:t>logit </a:t>
            </a:r>
            <a:r>
              <a:rPr lang="en-US" dirty="0"/>
              <a:t>function that is used in this method of classification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960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DEE7-9E7B-EFEB-04DE-BEC1D5C5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Types of Logistic Regression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73B5-6DBD-D271-F7D7-8BB8CA16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191434"/>
            <a:ext cx="9601196" cy="2684433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b="1" dirty="0"/>
              <a:t>Binomial</a:t>
            </a: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Multinomial 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Ordinal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55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3032-4002-3F74-CB17-DCCA7688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Assumption of Logistic Regression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8D65-8686-B29D-E9C6-D0EDD512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is minimal or no multicollinearity among the independent variables.</a:t>
            </a:r>
          </a:p>
          <a:p>
            <a:r>
              <a:rPr lang="en-US" dirty="0"/>
              <a:t>Assumes that the observations to be independent of each other.</a:t>
            </a:r>
          </a:p>
          <a:p>
            <a:r>
              <a:rPr lang="en-US" dirty="0"/>
              <a:t>The dependent variable must be categorical in nature.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85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742-148E-E4BF-9F1A-506E4C3A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Advantages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AD9C-1540-FD81-64B6-1E9A7731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implement, interpret and very efficient to train.</a:t>
            </a:r>
          </a:p>
          <a:p>
            <a:r>
              <a:rPr lang="en-US" dirty="0"/>
              <a:t>Good accuracy for many simple datasets.</a:t>
            </a:r>
          </a:p>
          <a:p>
            <a:r>
              <a:rPr lang="en-US" dirty="0"/>
              <a:t>It is very fast at classifying unknown records.</a:t>
            </a:r>
          </a:p>
          <a:p>
            <a:r>
              <a:rPr lang="en-US" dirty="0"/>
              <a:t>Logistic regression is less inclined to overfitting but it can overfit in  high dimensional datasets.</a:t>
            </a:r>
          </a:p>
        </p:txBody>
      </p:sp>
    </p:spTree>
    <p:extLst>
      <p:ext uri="{BB962C8B-B14F-4D97-AF65-F5344CB8AC3E}">
        <p14:creationId xmlns:p14="http://schemas.microsoft.com/office/powerpoint/2010/main" val="2475981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3007</TotalTime>
  <Words>381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Garamond</vt:lpstr>
      <vt:lpstr>Organic</vt:lpstr>
      <vt:lpstr>LOGISTIC REGRESSION</vt:lpstr>
      <vt:lpstr>LOGISTIC REGRESSION:</vt:lpstr>
      <vt:lpstr>PowerPoint Presentation</vt:lpstr>
      <vt:lpstr>SIGMOID FUNCTION ( LOGISTIC / LOGIT FUNCTION)</vt:lpstr>
      <vt:lpstr>FORMULA</vt:lpstr>
      <vt:lpstr>Why is it named as Logistic Regression?</vt:lpstr>
      <vt:lpstr>Types of Logistic Regression</vt:lpstr>
      <vt:lpstr>Assumption of Logistic Regression</vt:lpstr>
      <vt:lpstr>Advantages </vt:lpstr>
      <vt:lpstr>Disadvantages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SAHANA S</dc:creator>
  <cp:lastModifiedBy>SAHANA S</cp:lastModifiedBy>
  <cp:revision>9</cp:revision>
  <dcterms:created xsi:type="dcterms:W3CDTF">2023-02-01T02:09:32Z</dcterms:created>
  <dcterms:modified xsi:type="dcterms:W3CDTF">2023-02-03T12:10:32Z</dcterms:modified>
</cp:coreProperties>
</file>