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0"/>
  </p:notesMasterIdLst>
  <p:sldIdLst>
    <p:sldId id="256" r:id="rId2"/>
    <p:sldId id="257" r:id="rId3"/>
    <p:sldId id="258" r:id="rId4"/>
    <p:sldId id="259" r:id="rId5"/>
    <p:sldId id="260" r:id="rId6"/>
    <p:sldId id="261" r:id="rId7"/>
    <p:sldId id="263" r:id="rId8"/>
    <p:sldId id="264"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306" r:id="rId24"/>
    <p:sldId id="281" r:id="rId25"/>
    <p:sldId id="282" r:id="rId26"/>
    <p:sldId id="283" r:id="rId27"/>
    <p:sldId id="284" r:id="rId28"/>
    <p:sldId id="285" r:id="rId29"/>
    <p:sldId id="286" r:id="rId30"/>
    <p:sldId id="287" r:id="rId31"/>
    <p:sldId id="288" r:id="rId32"/>
    <p:sldId id="289" r:id="rId33"/>
    <p:sldId id="302" r:id="rId34"/>
    <p:sldId id="290" r:id="rId35"/>
    <p:sldId id="307" r:id="rId36"/>
    <p:sldId id="308" r:id="rId37"/>
    <p:sldId id="309" r:id="rId38"/>
    <p:sldId id="310" r:id="rId39"/>
    <p:sldId id="311" r:id="rId40"/>
    <p:sldId id="312" r:id="rId41"/>
    <p:sldId id="313" r:id="rId42"/>
    <p:sldId id="314" r:id="rId43"/>
    <p:sldId id="315" r:id="rId44"/>
    <p:sldId id="316" r:id="rId45"/>
    <p:sldId id="317" r:id="rId46"/>
    <p:sldId id="304" r:id="rId47"/>
    <p:sldId id="305" r:id="rId48"/>
    <p:sldId id="303" r:id="rId4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4" roundtripDataSignature="AMtx7mg2Cd6on8oQjZxWV9BY4pwx9KIoP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2AAE48-0688-4444-AC97-11DCD2B85481}">
  <a:tblStyle styleId="{462AAE48-0688-4444-AC97-11DCD2B85481}"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F4E7"/>
          </a:solidFill>
        </a:fill>
      </a:tcStyle>
    </a:wholeTbl>
    <a:band1H>
      <a:tcTxStyle/>
      <a:tcStyle>
        <a:tcBdr/>
        <a:fill>
          <a:solidFill>
            <a:srgbClr val="DBE9CB"/>
          </a:solidFill>
        </a:fill>
      </a:tcStyle>
    </a:band1H>
    <a:band2H>
      <a:tcTxStyle/>
      <a:tcStyle>
        <a:tcBdr/>
      </a:tcStyle>
    </a:band2H>
    <a:band1V>
      <a:tcTxStyle/>
      <a:tcStyle>
        <a:tcBdr/>
        <a:fill>
          <a:solidFill>
            <a:srgbClr val="DBE9CB"/>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94488"/>
  </p:normalViewPr>
  <p:slideViewPr>
    <p:cSldViewPr snapToGrid="0" snapToObjects="1">
      <p:cViewPr varScale="1">
        <p:scale>
          <a:sx n="64" d="100"/>
          <a:sy n="64" d="100"/>
        </p:scale>
        <p:origin x="192"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8"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5859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96655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37383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51173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2" name="Google Shape;422;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39"/>
          <p:cNvGrpSpPr/>
          <p:nvPr/>
        </p:nvGrpSpPr>
        <p:grpSpPr>
          <a:xfrm>
            <a:off x="0" y="-8467"/>
            <a:ext cx="12192000" cy="6866467"/>
            <a:chOff x="0" y="-8467"/>
            <a:chExt cx="12192000" cy="6866467"/>
          </a:xfrm>
        </p:grpSpPr>
        <p:cxnSp>
          <p:nvCxnSpPr>
            <p:cNvPr id="24" name="Google Shape;24;p39"/>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39"/>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39"/>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39"/>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39"/>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9"/>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39"/>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39"/>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39"/>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9"/>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9"/>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9"/>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6" name="Google Shape;36;p3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49"/>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49"/>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49"/>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4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4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4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49"/>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
        <p:nvSpPr>
          <p:cNvPr id="104" name="Google Shape;104;p49"/>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50"/>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50"/>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5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5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51"/>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1"/>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51"/>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5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5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51"/>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
        <p:nvSpPr>
          <p:cNvPr id="119" name="Google Shape;119;p51"/>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52"/>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52"/>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52"/>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5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5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5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5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53"/>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5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5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5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54"/>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54"/>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5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5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5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4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0"/>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2" name="Google Shape;42;p4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41"/>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1"/>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8" name="Google Shape;48;p4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4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2"/>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4" name="Google Shape;54;p42"/>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4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4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3"/>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1" name="Google Shape;61;p43"/>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43"/>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43"/>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4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46"/>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6"/>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46"/>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4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47"/>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7"/>
          <p:cNvSpPr>
            <a:spLocks noGrp="1"/>
          </p:cNvSpPr>
          <p:nvPr>
            <p:ph type="pic" idx="2"/>
          </p:nvPr>
        </p:nvSpPr>
        <p:spPr>
          <a:xfrm>
            <a:off x="677334" y="609600"/>
            <a:ext cx="8596668" cy="3845718"/>
          </a:xfrm>
          <a:prstGeom prst="rect">
            <a:avLst/>
          </a:prstGeom>
          <a:noFill/>
          <a:ln>
            <a:noFill/>
          </a:ln>
        </p:spPr>
      </p:sp>
      <p:sp>
        <p:nvSpPr>
          <p:cNvPr id="86" name="Google Shape;86;p47"/>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4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4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48"/>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48"/>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4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4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38"/>
          <p:cNvGrpSpPr/>
          <p:nvPr/>
        </p:nvGrpSpPr>
        <p:grpSpPr>
          <a:xfrm>
            <a:off x="0" y="-8467"/>
            <a:ext cx="12192000" cy="6866467"/>
            <a:chOff x="0" y="-8467"/>
            <a:chExt cx="12192000" cy="6866467"/>
          </a:xfrm>
        </p:grpSpPr>
        <p:cxnSp>
          <p:nvCxnSpPr>
            <p:cNvPr id="7" name="Google Shape;7;p38"/>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38"/>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38"/>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38"/>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38"/>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38"/>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38"/>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38"/>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38"/>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8"/>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3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3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3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3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a:spLocks noGrp="1"/>
          </p:cNvSpPr>
          <p:nvPr>
            <p:ph type="ctrTitle"/>
          </p:nvPr>
        </p:nvSpPr>
        <p:spPr>
          <a:xfrm>
            <a:off x="1354667" y="684592"/>
            <a:ext cx="7766936" cy="1646302"/>
          </a:xfrm>
          <a:prstGeom prst="rect">
            <a:avLst/>
          </a:prstGeom>
          <a:noFill/>
          <a:ln>
            <a:noFill/>
          </a:ln>
        </p:spPr>
        <p:txBody>
          <a:bodyPr spcFirstLastPara="1" wrap="square" lIns="91425" tIns="45700" rIns="91425" bIns="45700" anchor="b" anchorCtr="0">
            <a:noAutofit/>
          </a:bodyPr>
          <a:lstStyle/>
          <a:p>
            <a:r>
              <a:rPr lang="en-IN" sz="2700" b="1" dirty="0"/>
              <a:t>Predictive analysis of city based crops using Internet of Things based Hydroponic system </a:t>
            </a:r>
            <a:endParaRPr lang="en-IN" sz="2700" dirty="0"/>
          </a:p>
        </p:txBody>
      </p:sp>
      <p:sp>
        <p:nvSpPr>
          <p:cNvPr id="144" name="Google Shape;144;p1"/>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SzPts val="1440"/>
              <a:buNone/>
            </a:pPr>
            <a:r>
              <a:rPr lang="en-US"/>
              <a:t>S A Hariprasad   18BCE0868</a:t>
            </a:r>
            <a:endParaRPr/>
          </a:p>
          <a:p>
            <a:pPr marL="0" lvl="0" indent="0" algn="r" rtl="0">
              <a:spcBef>
                <a:spcPts val="1000"/>
              </a:spcBef>
              <a:spcAft>
                <a:spcPts val="0"/>
              </a:spcAft>
              <a:buSzPts val="1440"/>
              <a:buNone/>
            </a:pPr>
            <a:r>
              <a:rPr lang="en-US"/>
              <a:t>Nikhil K 18BCE2321</a:t>
            </a:r>
            <a:endParaRPr/>
          </a:p>
          <a:p>
            <a:pPr marL="0" lvl="0" indent="0" algn="r" rtl="0">
              <a:spcBef>
                <a:spcPts val="1000"/>
              </a:spcBef>
              <a:spcAft>
                <a:spcPts val="0"/>
              </a:spcAft>
              <a:buSzPts val="144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i="1"/>
              <a:t>(ii) Necessity for automation </a:t>
            </a:r>
            <a:br>
              <a:rPr lang="en-US" b="1" i="1"/>
            </a:br>
            <a:endParaRPr/>
          </a:p>
        </p:txBody>
      </p:sp>
      <p:sp>
        <p:nvSpPr>
          <p:cNvPr id="216" name="Google Shape;216;p1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The work being done needs constant monitoring as various sensors are used in an confined and controlled environment. </a:t>
            </a:r>
            <a:endParaRPr/>
          </a:p>
          <a:p>
            <a:pPr marL="342900" lvl="0" indent="-342900" algn="l" rtl="0">
              <a:spcBef>
                <a:spcPts val="1000"/>
              </a:spcBef>
              <a:spcAft>
                <a:spcPts val="0"/>
              </a:spcAft>
              <a:buSzPts val="1440"/>
              <a:buChar char="►"/>
            </a:pPr>
            <a:r>
              <a:rPr lang="en-US"/>
              <a:t>But as Human Beings, we tend to make mistakes. </a:t>
            </a:r>
            <a:endParaRPr/>
          </a:p>
          <a:p>
            <a:pPr marL="342900" lvl="0" indent="-342900" algn="l" rtl="0">
              <a:spcBef>
                <a:spcPts val="1000"/>
              </a:spcBef>
              <a:spcAft>
                <a:spcPts val="0"/>
              </a:spcAft>
              <a:buSzPts val="1440"/>
              <a:buChar char="►"/>
            </a:pPr>
            <a:r>
              <a:rPr lang="en-US"/>
              <a:t>To avoid such mistakes that in other ways cannot be avoided, automation is the way.</a:t>
            </a:r>
            <a:endParaRPr/>
          </a:p>
          <a:p>
            <a:pPr marL="342900" lvl="0" indent="-342900" algn="l" rtl="0">
              <a:spcBef>
                <a:spcPts val="1000"/>
              </a:spcBef>
              <a:spcAft>
                <a:spcPts val="0"/>
              </a:spcAft>
              <a:buSzPts val="1440"/>
              <a:buChar char="►"/>
            </a:pPr>
            <a:r>
              <a:rPr lang="en-US"/>
              <a:t>With the help of Arduino , ESp 8266 and aurd Spread Sheet the reading from the sensors are directly stored into the spreads sheet with almost no error.</a:t>
            </a:r>
            <a:endParaRPr/>
          </a:p>
          <a:p>
            <a:pPr marL="342900" lvl="0" indent="-342900" algn="l" rtl="0">
              <a:spcBef>
                <a:spcPts val="1000"/>
              </a:spcBef>
              <a:spcAft>
                <a:spcPts val="0"/>
              </a:spcAft>
              <a:buSzPts val="1440"/>
              <a:buChar char="►"/>
            </a:pPr>
            <a:r>
              <a:rPr lang="en-US"/>
              <a:t> The readings are recorded once every 10 minutes which without automation requires a immense amount of man power which intern may lead to loss or errors in recorded results.</a:t>
            </a:r>
            <a:endParaRPr/>
          </a:p>
          <a:p>
            <a:pPr marL="342900" lvl="0" indent="-251459" algn="l" rtl="0">
              <a:spcBef>
                <a:spcPts val="1000"/>
              </a:spcBef>
              <a:spcAft>
                <a:spcPts val="0"/>
              </a:spcAft>
              <a:buSzPts val="144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i="1"/>
              <a:t>(iii) Climate Maintained</a:t>
            </a:r>
            <a:br>
              <a:rPr lang="en-US" b="1" i="1"/>
            </a:br>
            <a:endParaRPr/>
          </a:p>
        </p:txBody>
      </p:sp>
      <p:sp>
        <p:nvSpPr>
          <p:cNvPr id="222" name="Google Shape;222;p1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SzPct val="79999"/>
              <a:buChar char="►"/>
            </a:pPr>
            <a:r>
              <a:rPr lang="en-US"/>
              <a:t>Farming mainly depends on ambient climatic conditions but the city environment is not suitable for the growth of crops in the traditional way.</a:t>
            </a:r>
            <a:endParaRPr/>
          </a:p>
          <a:p>
            <a:pPr marL="342900" lvl="0" indent="-342900" algn="l" rtl="0">
              <a:spcBef>
                <a:spcPts val="1000"/>
              </a:spcBef>
              <a:spcAft>
                <a:spcPts val="0"/>
              </a:spcAft>
              <a:buSzPct val="79999"/>
              <a:buChar char="►"/>
            </a:pPr>
            <a:r>
              <a:rPr lang="en-US"/>
              <a:t>For our work as we targeted the metropolitan cities we made sure that the temperature rage varied from 28 degree Celsius to 36 degree Celsius. </a:t>
            </a:r>
            <a:endParaRPr/>
          </a:p>
          <a:p>
            <a:pPr marL="342900" lvl="0" indent="-342900" algn="l" rtl="0">
              <a:spcBef>
                <a:spcPts val="1000"/>
              </a:spcBef>
              <a:spcAft>
                <a:spcPts val="0"/>
              </a:spcAft>
              <a:buSzPct val="79999"/>
              <a:buChar char="►"/>
            </a:pPr>
            <a:r>
              <a:rPr lang="en-US"/>
              <a:t>In hydroponic farming, the crops are not exposed to sunlight throughout. </a:t>
            </a:r>
            <a:endParaRPr/>
          </a:p>
          <a:p>
            <a:pPr marL="342900" lvl="0" indent="-342900" algn="l" rtl="0">
              <a:spcBef>
                <a:spcPts val="1000"/>
              </a:spcBef>
              <a:spcAft>
                <a:spcPts val="0"/>
              </a:spcAft>
              <a:buSzPct val="79999"/>
              <a:buChar char="►"/>
            </a:pPr>
            <a:r>
              <a:rPr lang="en-US"/>
              <a:t>Rather than exposing them to sunlight throughout, we made sure that an adequate sunlight was available which in the day reaches approximately 240 candela and in the night for the integrity of the results, we made sure no light from any source was available which resulted in 0 candela. </a:t>
            </a:r>
            <a:endParaRPr/>
          </a:p>
          <a:p>
            <a:pPr marL="342900" lvl="0" indent="-342900" algn="l" rtl="0">
              <a:spcBef>
                <a:spcPts val="1000"/>
              </a:spcBef>
              <a:spcAft>
                <a:spcPts val="0"/>
              </a:spcAft>
              <a:buSzPct val="79999"/>
              <a:buChar char="►"/>
            </a:pPr>
            <a:r>
              <a:rPr lang="en-US"/>
              <a:t>Speaking about the soil moisture, for better understating of the impact of moisture retention of the soil we grew the crops in early summer because of which there is humidity in the air than normal. </a:t>
            </a:r>
            <a:endParaRPr/>
          </a:p>
          <a:p>
            <a:pPr marL="342900" lvl="0" indent="-342900" algn="l" rtl="0">
              <a:spcBef>
                <a:spcPts val="1000"/>
              </a:spcBef>
              <a:spcAft>
                <a:spcPts val="0"/>
              </a:spcAft>
              <a:buSzPct val="79999"/>
              <a:buChar char="►"/>
            </a:pPr>
            <a:r>
              <a:rPr lang="en-US"/>
              <a:t>The humidity varied from 40 percent to 80 percent which is the normal range in a coastal city.</a:t>
            </a:r>
            <a:endParaRPr/>
          </a:p>
          <a:p>
            <a:pPr marL="342900" lvl="0" indent="-258318" algn="l" rtl="0">
              <a:spcBef>
                <a:spcPts val="1000"/>
              </a:spcBef>
              <a:spcAft>
                <a:spcPts val="0"/>
              </a:spcAft>
              <a:buSzPct val="79999"/>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(iv) </a:t>
            </a:r>
            <a:r>
              <a:rPr lang="en-US" i="1"/>
              <a:t>Data Analysis</a:t>
            </a:r>
            <a:br>
              <a:rPr lang="en-US" b="1" i="1"/>
            </a:br>
            <a:endParaRPr/>
          </a:p>
        </p:txBody>
      </p:sp>
      <p:sp>
        <p:nvSpPr>
          <p:cNvPr id="228" name="Google Shape;228;p15"/>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All the information collected from the sensors is stored in the personal systems directly rather than cloud as clod is heavily dependent upon an uninterrupted internet connection which sometimes may not be possible.</a:t>
            </a:r>
            <a:endParaRPr/>
          </a:p>
          <a:p>
            <a:pPr marL="342900" lvl="0" indent="-342900" algn="l" rtl="0">
              <a:spcBef>
                <a:spcPts val="1000"/>
              </a:spcBef>
              <a:spcAft>
                <a:spcPts val="0"/>
              </a:spcAft>
              <a:buSzPts val="1440"/>
              <a:buChar char="►"/>
            </a:pPr>
            <a:r>
              <a:rPr lang="en-US"/>
              <a:t>The data collected is stored and processed with the help of python to create results which help in better understanding of the data.</a:t>
            </a:r>
            <a:endParaRPr/>
          </a:p>
          <a:p>
            <a:pPr marL="342900" lvl="0" indent="-251459" algn="l" rtl="0">
              <a:spcBef>
                <a:spcPts val="1000"/>
              </a:spcBef>
              <a:spcAft>
                <a:spcPts val="0"/>
              </a:spcAft>
              <a:buSzPts val="144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(v) </a:t>
            </a:r>
            <a:r>
              <a:rPr lang="en-US" i="1"/>
              <a:t>Proposed System</a:t>
            </a:r>
            <a:br>
              <a:rPr lang="en-US" b="1" i="1"/>
            </a:br>
            <a:endParaRPr/>
          </a:p>
        </p:txBody>
      </p:sp>
      <p:sp>
        <p:nvSpPr>
          <p:cNvPr id="234" name="Google Shape;234;p16"/>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An innovative form of hydroponic farming is used.</a:t>
            </a:r>
            <a:endParaRPr/>
          </a:p>
          <a:p>
            <a:pPr marL="342900" lvl="0" indent="-342900" algn="l" rtl="0">
              <a:spcBef>
                <a:spcPts val="1000"/>
              </a:spcBef>
              <a:spcAft>
                <a:spcPts val="0"/>
              </a:spcAft>
              <a:buSzPts val="1440"/>
              <a:buChar char="►"/>
            </a:pPr>
            <a:r>
              <a:rPr lang="en-US"/>
              <a:t>Coco pit is used as an soil replacement as the water retention capacity is much higher in this compared to general soil. </a:t>
            </a:r>
            <a:endParaRPr/>
          </a:p>
          <a:p>
            <a:pPr marL="342900" lvl="0" indent="-342900" algn="l" rtl="0">
              <a:spcBef>
                <a:spcPts val="1000"/>
              </a:spcBef>
              <a:spcAft>
                <a:spcPts val="0"/>
              </a:spcAft>
              <a:buSzPts val="1440"/>
              <a:buChar char="►"/>
            </a:pPr>
            <a:r>
              <a:rPr lang="en-US"/>
              <a:t>The coco pit is connected to water supply which is regulated. </a:t>
            </a:r>
            <a:endParaRPr/>
          </a:p>
          <a:p>
            <a:pPr marL="342900" lvl="0" indent="-342900" algn="l" rtl="0">
              <a:spcBef>
                <a:spcPts val="1000"/>
              </a:spcBef>
              <a:spcAft>
                <a:spcPts val="0"/>
              </a:spcAft>
              <a:buSzPts val="1440"/>
              <a:buChar char="►"/>
            </a:pPr>
            <a:r>
              <a:rPr lang="en-US"/>
              <a:t>Six different sensors are connected to the system. The sensors being, pH sensor which monitors the pH of the water in the coco pit. </a:t>
            </a:r>
            <a:endParaRPr/>
          </a:p>
          <a:p>
            <a:pPr marL="0" lvl="0" indent="0" algn="l" rtl="0">
              <a:spcBef>
                <a:spcPts val="1000"/>
              </a:spcBef>
              <a:spcAft>
                <a:spcPts val="0"/>
              </a:spcAft>
              <a:buSzPts val="144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System Architecture</a:t>
            </a:r>
            <a:endParaRPr/>
          </a:p>
        </p:txBody>
      </p:sp>
      <p:sp>
        <p:nvSpPr>
          <p:cNvPr id="240" name="Google Shape;240;p17"/>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251459" algn="l" rtl="0">
              <a:spcBef>
                <a:spcPts val="0"/>
              </a:spcBef>
              <a:spcAft>
                <a:spcPts val="0"/>
              </a:spcAft>
              <a:buSzPts val="1440"/>
              <a:buNone/>
            </a:pPr>
            <a:endParaRPr/>
          </a:p>
        </p:txBody>
      </p:sp>
      <p:pic>
        <p:nvPicPr>
          <p:cNvPr id="241" name="Google Shape;241;p17"/>
          <p:cNvPicPr preferRelativeResize="0"/>
          <p:nvPr/>
        </p:nvPicPr>
        <p:blipFill rotWithShape="1">
          <a:blip r:embed="rId3">
            <a:alphaModFix/>
          </a:blip>
          <a:srcRect/>
          <a:stretch/>
        </p:blipFill>
        <p:spPr>
          <a:xfrm>
            <a:off x="677334" y="2160588"/>
            <a:ext cx="8898466" cy="4087811"/>
          </a:xfrm>
          <a:prstGeom prst="rect">
            <a:avLst/>
          </a:prstGeom>
          <a:noFill/>
          <a:ln>
            <a:noFill/>
          </a:ln>
        </p:spPr>
      </p:pic>
    </p:spTree>
    <p:extLst>
      <p:ext uri="{BB962C8B-B14F-4D97-AF65-F5344CB8AC3E}">
        <p14:creationId xmlns:p14="http://schemas.microsoft.com/office/powerpoint/2010/main" val="4167578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System Architecture Description</a:t>
            </a:r>
            <a:endParaRPr/>
          </a:p>
        </p:txBody>
      </p:sp>
      <p:sp>
        <p:nvSpPr>
          <p:cNvPr id="247" name="Google Shape;247;p1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SzPct val="79999"/>
              <a:buChar char="►"/>
            </a:pPr>
            <a:r>
              <a:rPr lang="en-US" b="1"/>
              <a:t>Water-Level Sensor</a:t>
            </a:r>
            <a:r>
              <a:rPr lang="en-US"/>
              <a:t> - A water-level sensor is a device used in the detection of the water level. Maintaining Water level helps the root absorb correct amount of water and makes sure that the plant doesn't gets spoiled.</a:t>
            </a:r>
            <a:endParaRPr/>
          </a:p>
          <a:p>
            <a:pPr marL="342900" lvl="0" indent="-342900" algn="l" rtl="0">
              <a:spcBef>
                <a:spcPts val="1000"/>
              </a:spcBef>
              <a:spcAft>
                <a:spcPts val="0"/>
              </a:spcAft>
              <a:buSzPct val="79999"/>
              <a:buChar char="►"/>
            </a:pPr>
            <a:r>
              <a:rPr lang="en-US" b="1"/>
              <a:t>pH Sensor</a:t>
            </a:r>
            <a:r>
              <a:rPr lang="en-US"/>
              <a:t> - Optimal pH levels are critical to healthy plants and high yields in both soil and hydroponics gardening. Maintaining those optimal levels, especially in soilless growing systems, calls for frequent, accurate pH testing. Ideal pH levels maximize a plant’s nutrient uptake. Those nutrients, in turn, increase a plant’s vigor and productivity.</a:t>
            </a:r>
            <a:endParaRPr/>
          </a:p>
          <a:p>
            <a:pPr marL="342900" lvl="0" indent="-342900" algn="l" rtl="0">
              <a:spcBef>
                <a:spcPts val="1000"/>
              </a:spcBef>
              <a:spcAft>
                <a:spcPts val="0"/>
              </a:spcAft>
              <a:buSzPct val="79999"/>
              <a:buChar char="►"/>
            </a:pPr>
            <a:r>
              <a:rPr lang="en-US" b="1"/>
              <a:t>Soil Moisture Sensor</a:t>
            </a:r>
            <a:r>
              <a:rPr lang="en-US"/>
              <a:t> - This soil moisture sensor can be used to detect the moisture of soil or judge if there is water around the sensor, let's you know if the plants in the mesh pot require water or not. The units used in calculating is bars.</a:t>
            </a:r>
            <a:endParaRPr/>
          </a:p>
          <a:p>
            <a:pPr marL="342900" lvl="0" indent="-342900" algn="l" rtl="0">
              <a:spcBef>
                <a:spcPts val="1000"/>
              </a:spcBef>
              <a:spcAft>
                <a:spcPts val="0"/>
              </a:spcAft>
              <a:buSzPct val="79999"/>
              <a:buChar char="►"/>
            </a:pPr>
            <a:r>
              <a:rPr lang="en-US" b="1"/>
              <a:t>DHT22 Temperature/Humidity Sensor</a:t>
            </a:r>
            <a:r>
              <a:rPr lang="en-US"/>
              <a:t> - The DHT22 is a humidity and temperature sensor with a single wire digital interface. The sensor is calibrated so you can get right to measuring relative humidity and temperature.</a:t>
            </a:r>
            <a:endParaRPr/>
          </a:p>
          <a:p>
            <a:pPr marL="342900" lvl="0" indent="-342900" algn="l" rtl="0">
              <a:spcBef>
                <a:spcPts val="1000"/>
              </a:spcBef>
              <a:spcAft>
                <a:spcPts val="0"/>
              </a:spcAft>
              <a:buSzPct val="79999"/>
              <a:buChar char="►"/>
            </a:pPr>
            <a:r>
              <a:rPr lang="en-US" b="1"/>
              <a:t>Luminous Intensity Sensor</a:t>
            </a:r>
            <a:r>
              <a:rPr lang="en-US"/>
              <a:t>- Helps to capture the amount of sunlight hitting the product </a:t>
            </a:r>
            <a:endParaRPr/>
          </a:p>
          <a:p>
            <a:pPr marL="342900" lvl="0" indent="-265176" algn="l" rtl="0">
              <a:spcBef>
                <a:spcPts val="1000"/>
              </a:spcBef>
              <a:spcAft>
                <a:spcPts val="0"/>
              </a:spcAft>
              <a:buSzPct val="79999"/>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Flow Chart</a:t>
            </a:r>
            <a:endParaRPr/>
          </a:p>
        </p:txBody>
      </p:sp>
      <p:pic>
        <p:nvPicPr>
          <p:cNvPr id="253" name="Google Shape;253;p19"/>
          <p:cNvPicPr preferRelativeResize="0">
            <a:picLocks noGrp="1"/>
          </p:cNvPicPr>
          <p:nvPr>
            <p:ph type="body" idx="1"/>
          </p:nvPr>
        </p:nvPicPr>
        <p:blipFill rotWithShape="1">
          <a:blip r:embed="rId3">
            <a:alphaModFix/>
          </a:blip>
          <a:srcRect/>
          <a:stretch/>
        </p:blipFill>
        <p:spPr>
          <a:xfrm>
            <a:off x="1281474" y="1832597"/>
            <a:ext cx="2578549" cy="3881437"/>
          </a:xfrm>
          <a:prstGeom prst="rect">
            <a:avLst/>
          </a:prstGeom>
          <a:noFill/>
          <a:ln>
            <a:noFill/>
          </a:ln>
        </p:spPr>
      </p:pic>
      <p:sp>
        <p:nvSpPr>
          <p:cNvPr id="254" name="Google Shape;254;p19"/>
          <p:cNvSpPr txBox="1"/>
          <p:nvPr/>
        </p:nvSpPr>
        <p:spPr>
          <a:xfrm>
            <a:off x="4711148" y="1832597"/>
            <a:ext cx="4562854" cy="2585323"/>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Trebuchet MS"/>
                <a:ea typeface="Trebuchet MS"/>
                <a:cs typeface="Trebuchet MS"/>
                <a:sym typeface="Trebuchet MS"/>
              </a:rPr>
              <a:t>In the following Hydroponic system the data is being collected by a CSV module that collects data from Arduino serial monitor and saves data in a CSV file.</a:t>
            </a:r>
            <a:endParaRPr/>
          </a:p>
          <a:p>
            <a:pPr marL="285750" marR="0" lvl="0"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Trebuchet MS"/>
                <a:ea typeface="Trebuchet MS"/>
                <a:cs typeface="Trebuchet MS"/>
                <a:sym typeface="Trebuchet MS"/>
              </a:rPr>
              <a:t>The Arduino board initializes the sensor and collects data every 10 minutes and sends the data to the CSV file </a:t>
            </a:r>
            <a:endParaRPr/>
          </a:p>
          <a:p>
            <a:pPr marL="285750" marR="0" lvl="0" indent="-171450" algn="l" rtl="0">
              <a:spcBef>
                <a:spcPts val="0"/>
              </a:spcBef>
              <a:spcAft>
                <a:spcPts val="0"/>
              </a:spcAft>
              <a:buClr>
                <a:schemeClr val="dk1"/>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Circuit Diagram</a:t>
            </a:r>
            <a:endParaRPr/>
          </a:p>
        </p:txBody>
      </p:sp>
      <p:pic>
        <p:nvPicPr>
          <p:cNvPr id="260" name="Google Shape;260;p20"/>
          <p:cNvPicPr preferRelativeResize="0">
            <a:picLocks noGrp="1"/>
          </p:cNvPicPr>
          <p:nvPr>
            <p:ph type="body" idx="1"/>
          </p:nvPr>
        </p:nvPicPr>
        <p:blipFill rotWithShape="1">
          <a:blip r:embed="rId3">
            <a:alphaModFix/>
          </a:blip>
          <a:srcRect/>
          <a:stretch/>
        </p:blipFill>
        <p:spPr>
          <a:xfrm>
            <a:off x="1088571" y="2160588"/>
            <a:ext cx="6665085" cy="38814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Circuit Connection</a:t>
            </a:r>
            <a:endParaRPr/>
          </a:p>
        </p:txBody>
      </p:sp>
      <p:graphicFrame>
        <p:nvGraphicFramePr>
          <p:cNvPr id="266" name="Google Shape;266;p21"/>
          <p:cNvGraphicFramePr/>
          <p:nvPr/>
        </p:nvGraphicFramePr>
        <p:xfrm>
          <a:off x="2076926" y="2179159"/>
          <a:ext cx="5798200" cy="3858260"/>
        </p:xfrm>
        <a:graphic>
          <a:graphicData uri="http://schemas.openxmlformats.org/drawingml/2006/table">
            <a:tbl>
              <a:tblPr firstRow="1" firstCol="1" bandRow="1">
                <a:noFill/>
                <a:tableStyleId>{462AAE48-0688-4444-AC97-11DCD2B85481}</a:tableStyleId>
              </a:tblPr>
              <a:tblGrid>
                <a:gridCol w="1330400">
                  <a:extLst>
                    <a:ext uri="{9D8B030D-6E8A-4147-A177-3AD203B41FA5}">
                      <a16:colId xmlns:a16="http://schemas.microsoft.com/office/drawing/2014/main" val="20000"/>
                    </a:ext>
                  </a:extLst>
                </a:gridCol>
                <a:gridCol w="2233900">
                  <a:extLst>
                    <a:ext uri="{9D8B030D-6E8A-4147-A177-3AD203B41FA5}">
                      <a16:colId xmlns:a16="http://schemas.microsoft.com/office/drawing/2014/main" val="20001"/>
                    </a:ext>
                  </a:extLst>
                </a:gridCol>
                <a:gridCol w="2233900">
                  <a:extLst>
                    <a:ext uri="{9D8B030D-6E8A-4147-A177-3AD203B41FA5}">
                      <a16:colId xmlns:a16="http://schemas.microsoft.com/office/drawing/2014/main" val="20002"/>
                    </a:ext>
                  </a:extLst>
                </a:gridCol>
              </a:tblGrid>
              <a:tr h="260350">
                <a:tc gridSpan="3">
                  <a:txBody>
                    <a:bodyPr/>
                    <a:lstStyle/>
                    <a:p>
                      <a:pPr marL="0" marR="0" lvl="0" indent="0" algn="l" rtl="0">
                        <a:lnSpc>
                          <a:spcPct val="115000"/>
                        </a:lnSpc>
                        <a:spcBef>
                          <a:spcPts val="0"/>
                        </a:spcBef>
                        <a:spcAft>
                          <a:spcPts val="0"/>
                        </a:spcAft>
                        <a:buNone/>
                      </a:pPr>
                      <a:r>
                        <a:rPr lang="en-US" sz="1200" u="none" strike="noStrike" cap="none"/>
                        <a:t>Sensor connection from Arduino </a:t>
                      </a:r>
                      <a:endParaRPr sz="1200" u="none" strike="noStrike" cap="none">
                        <a:latin typeface="Times New Roman"/>
                        <a:ea typeface="Times New Roman"/>
                        <a:cs typeface="Times New Roman"/>
                        <a:sym typeface="Times New Roman"/>
                      </a:endParaRPr>
                    </a:p>
                  </a:txBody>
                  <a:tcPr marL="13975" marR="13975" marT="9525" marB="9525"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0950">
                <a:tc>
                  <a:txBody>
                    <a:bodyPr/>
                    <a:lstStyle/>
                    <a:p>
                      <a:pPr marL="0" marR="0" lvl="0" indent="0" algn="l" rtl="0">
                        <a:lnSpc>
                          <a:spcPct val="115000"/>
                        </a:lnSpc>
                        <a:spcBef>
                          <a:spcPts val="0"/>
                        </a:spcBef>
                        <a:spcAft>
                          <a:spcPts val="0"/>
                        </a:spcAft>
                        <a:buNone/>
                      </a:pPr>
                      <a:endParaRPr sz="1100" u="none" strike="noStrike" cap="none">
                        <a:latin typeface="Calibri"/>
                        <a:ea typeface="Calibri"/>
                        <a:cs typeface="Calibri"/>
                        <a:sym typeface="Calibri"/>
                      </a:endParaRPr>
                    </a:p>
                  </a:txBody>
                  <a:tcPr marL="13975" marR="13975" marT="9525" marB="9525" anchor="b"/>
                </a:tc>
                <a:tc>
                  <a:txBody>
                    <a:bodyPr/>
                    <a:lstStyle/>
                    <a:p>
                      <a:pPr marL="0" marR="0" lvl="0" indent="0" algn="l" rtl="0">
                        <a:lnSpc>
                          <a:spcPct val="115000"/>
                        </a:lnSpc>
                        <a:spcBef>
                          <a:spcPts val="0"/>
                        </a:spcBef>
                        <a:spcAft>
                          <a:spcPts val="0"/>
                        </a:spcAft>
                        <a:buNone/>
                      </a:pPr>
                      <a:endParaRPr sz="1100" u="none" strike="noStrike" cap="none">
                        <a:latin typeface="Calibri"/>
                        <a:ea typeface="Calibri"/>
                        <a:cs typeface="Calibri"/>
                        <a:sym typeface="Calibri"/>
                      </a:endParaRPr>
                    </a:p>
                  </a:txBody>
                  <a:tcPr marL="13975" marR="13975" marT="9525" marB="9525" anchor="b"/>
                </a:tc>
                <a:tc>
                  <a:txBody>
                    <a:bodyPr/>
                    <a:lstStyle/>
                    <a:p>
                      <a:pPr marL="0" marR="0" lvl="0" indent="0" algn="l" rtl="0">
                        <a:lnSpc>
                          <a:spcPct val="115000"/>
                        </a:lnSpc>
                        <a:spcBef>
                          <a:spcPts val="0"/>
                        </a:spcBef>
                        <a:spcAft>
                          <a:spcPts val="0"/>
                        </a:spcAft>
                        <a:buNone/>
                      </a:pPr>
                      <a:endParaRPr sz="1100" u="none" strike="noStrike" cap="none">
                        <a:latin typeface="Calibri"/>
                        <a:ea typeface="Calibri"/>
                        <a:cs typeface="Calibri"/>
                        <a:sym typeface="Calibri"/>
                      </a:endParaRPr>
                    </a:p>
                  </a:txBody>
                  <a:tcPr marL="13975" marR="13975" marT="9525" marB="9525" anchor="b"/>
                </a:tc>
                <a:extLst>
                  <a:ext uri="{0D108BD9-81ED-4DB2-BD59-A6C34878D82A}">
                    <a16:rowId xmlns:a16="http://schemas.microsoft.com/office/drawing/2014/main" val="10001"/>
                  </a:ext>
                </a:extLst>
              </a:tr>
              <a:tr h="263525">
                <a:tc>
                  <a:txBody>
                    <a:bodyPr/>
                    <a:lstStyle/>
                    <a:p>
                      <a:pPr marL="0" marR="0" lvl="0" indent="0" algn="l" rtl="0">
                        <a:lnSpc>
                          <a:spcPct val="115000"/>
                        </a:lnSpc>
                        <a:spcBef>
                          <a:spcPts val="0"/>
                        </a:spcBef>
                        <a:spcAft>
                          <a:spcPts val="0"/>
                        </a:spcAft>
                        <a:buNone/>
                      </a:pPr>
                      <a:r>
                        <a:rPr lang="en-US" sz="1200" u="none" strike="noStrike" cap="none"/>
                        <a:t>SENSOR</a:t>
                      </a:r>
                      <a:endParaRPr sz="1200" u="none" strike="noStrike" cap="none">
                        <a:latin typeface="Times New Roman"/>
                        <a:ea typeface="Times New Roman"/>
                        <a:cs typeface="Times New Roman"/>
                        <a:sym typeface="Times New Roman"/>
                      </a:endParaRPr>
                    </a:p>
                  </a:txBody>
                  <a:tcPr marL="13975" marR="13975" marT="9525" marB="9525" anchor="b"/>
                </a:tc>
                <a:tc>
                  <a:txBody>
                    <a:bodyPr/>
                    <a:lstStyle/>
                    <a:p>
                      <a:pPr marL="0" marR="0" lvl="0" indent="0" algn="l" rtl="0">
                        <a:lnSpc>
                          <a:spcPct val="115000"/>
                        </a:lnSpc>
                        <a:spcBef>
                          <a:spcPts val="0"/>
                        </a:spcBef>
                        <a:spcAft>
                          <a:spcPts val="0"/>
                        </a:spcAft>
                        <a:buNone/>
                      </a:pPr>
                      <a:r>
                        <a:rPr lang="en-US" sz="1200" b="1" u="none" strike="noStrike" cap="none"/>
                        <a:t>FROM</a:t>
                      </a:r>
                      <a:endParaRPr sz="1200" b="1" u="none" strike="noStrike" cap="none">
                        <a:latin typeface="Times New Roman"/>
                        <a:ea typeface="Times New Roman"/>
                        <a:cs typeface="Times New Roman"/>
                        <a:sym typeface="Times New Roman"/>
                      </a:endParaRPr>
                    </a:p>
                  </a:txBody>
                  <a:tcPr marL="13975" marR="13975" marT="9525" marB="9525" anchor="b"/>
                </a:tc>
                <a:tc>
                  <a:txBody>
                    <a:bodyPr/>
                    <a:lstStyle/>
                    <a:p>
                      <a:pPr marL="0" marR="0" lvl="0" indent="0" algn="l" rtl="0">
                        <a:lnSpc>
                          <a:spcPct val="115000"/>
                        </a:lnSpc>
                        <a:spcBef>
                          <a:spcPts val="0"/>
                        </a:spcBef>
                        <a:spcAft>
                          <a:spcPts val="0"/>
                        </a:spcAft>
                        <a:buNone/>
                      </a:pPr>
                      <a:r>
                        <a:rPr lang="en-US" sz="1200" b="1" u="none" strike="noStrike" cap="none"/>
                        <a:t>TO</a:t>
                      </a:r>
                      <a:endParaRPr sz="1200" b="1" u="none" strike="noStrike" cap="none">
                        <a:latin typeface="Times New Roman"/>
                        <a:ea typeface="Times New Roman"/>
                        <a:cs typeface="Times New Roman"/>
                        <a:sym typeface="Times New Roman"/>
                      </a:endParaRPr>
                    </a:p>
                  </a:txBody>
                  <a:tcPr marL="13975" marR="13975" marT="9525" marB="9525" anchor="b"/>
                </a:tc>
                <a:extLst>
                  <a:ext uri="{0D108BD9-81ED-4DB2-BD59-A6C34878D82A}">
                    <a16:rowId xmlns:a16="http://schemas.microsoft.com/office/drawing/2014/main" val="10002"/>
                  </a:ext>
                </a:extLst>
              </a:tr>
              <a:tr h="55250">
                <a:tc rowSpan="3">
                  <a:txBody>
                    <a:bodyPr/>
                    <a:lstStyle/>
                    <a:p>
                      <a:pPr marL="0" marR="0" lvl="0" indent="0" algn="l" rtl="0">
                        <a:lnSpc>
                          <a:spcPct val="115000"/>
                        </a:lnSpc>
                        <a:spcBef>
                          <a:spcPts val="0"/>
                        </a:spcBef>
                        <a:spcAft>
                          <a:spcPts val="0"/>
                        </a:spcAft>
                        <a:buNone/>
                      </a:pPr>
                      <a:r>
                        <a:rPr lang="en-US" sz="1200" u="none" strike="noStrike" cap="none"/>
                        <a:t>PH SENSOR</a:t>
                      </a:r>
                      <a:endParaRPr sz="1200" u="none" strike="noStrike" cap="none">
                        <a:latin typeface="Times New Roman"/>
                        <a:ea typeface="Times New Roman"/>
                        <a:cs typeface="Times New Roman"/>
                        <a:sym typeface="Times New Roman"/>
                      </a:endParaRPr>
                    </a:p>
                  </a:txBody>
                  <a:tcPr marL="13975" marR="13975" marT="9525" marB="9525" anchor="b"/>
                </a:tc>
                <a:tc>
                  <a:txBody>
                    <a:bodyPr/>
                    <a:lstStyle/>
                    <a:p>
                      <a:pPr marL="0" marR="0" lvl="0" indent="0" algn="l" rtl="0">
                        <a:lnSpc>
                          <a:spcPct val="115000"/>
                        </a:lnSpc>
                        <a:spcBef>
                          <a:spcPts val="0"/>
                        </a:spcBef>
                        <a:spcAft>
                          <a:spcPts val="0"/>
                        </a:spcAft>
                        <a:buNone/>
                      </a:pPr>
                      <a:r>
                        <a:rPr lang="en-US" sz="1200" b="1" u="none" strike="noStrike" cap="none"/>
                        <a:t>TX</a:t>
                      </a:r>
                      <a:endParaRPr sz="1200" b="1" u="none" strike="noStrike" cap="none">
                        <a:latin typeface="Times New Roman"/>
                        <a:ea typeface="Times New Roman"/>
                        <a:cs typeface="Times New Roman"/>
                        <a:sym typeface="Times New Roman"/>
                      </a:endParaRPr>
                    </a:p>
                  </a:txBody>
                  <a:tcPr marL="13975" marR="13975" marT="9525" marB="9525" anchor="b"/>
                </a:tc>
                <a:tc>
                  <a:txBody>
                    <a:bodyPr/>
                    <a:lstStyle/>
                    <a:p>
                      <a:pPr marL="0" marR="0" lvl="0" indent="0" algn="l" rtl="0">
                        <a:lnSpc>
                          <a:spcPct val="115000"/>
                        </a:lnSpc>
                        <a:spcBef>
                          <a:spcPts val="0"/>
                        </a:spcBef>
                        <a:spcAft>
                          <a:spcPts val="0"/>
                        </a:spcAft>
                        <a:buNone/>
                      </a:pPr>
                      <a:r>
                        <a:rPr lang="en-US" sz="1200" b="1" u="none" strike="noStrike" cap="none"/>
                        <a:t>RX</a:t>
                      </a:r>
                      <a:endParaRPr sz="1200" b="1" u="none" strike="noStrike" cap="none">
                        <a:latin typeface="Times New Roman"/>
                        <a:ea typeface="Times New Roman"/>
                        <a:cs typeface="Times New Roman"/>
                        <a:sym typeface="Times New Roman"/>
                      </a:endParaRPr>
                    </a:p>
                  </a:txBody>
                  <a:tcPr marL="13975" marR="13975" marT="9525" marB="9525" anchor="b"/>
                </a:tc>
                <a:extLst>
                  <a:ext uri="{0D108BD9-81ED-4DB2-BD59-A6C34878D82A}">
                    <a16:rowId xmlns:a16="http://schemas.microsoft.com/office/drawing/2014/main" val="10003"/>
                  </a:ext>
                </a:extLst>
              </a:tr>
              <a:tr h="55250">
                <a:tc vMerge="1">
                  <a:txBody>
                    <a:bodyPr/>
                    <a:lstStyle/>
                    <a:p>
                      <a:endParaRPr lang="en-US"/>
                    </a:p>
                  </a:txBody>
                  <a:tcPr/>
                </a:tc>
                <a:tc>
                  <a:txBody>
                    <a:bodyPr/>
                    <a:lstStyle/>
                    <a:p>
                      <a:pPr marL="0" marR="0" lvl="0" indent="0" algn="l" rtl="0">
                        <a:lnSpc>
                          <a:spcPct val="115000"/>
                        </a:lnSpc>
                        <a:spcBef>
                          <a:spcPts val="0"/>
                        </a:spcBef>
                        <a:spcAft>
                          <a:spcPts val="0"/>
                        </a:spcAft>
                        <a:buNone/>
                      </a:pPr>
                      <a:r>
                        <a:rPr lang="en-US" sz="1200" b="1" u="none" strike="noStrike" cap="none"/>
                        <a:t>VCC</a:t>
                      </a:r>
                      <a:endParaRPr sz="1200" b="1" u="none" strike="noStrike" cap="none">
                        <a:latin typeface="Times New Roman"/>
                        <a:ea typeface="Times New Roman"/>
                        <a:cs typeface="Times New Roman"/>
                        <a:sym typeface="Times New Roman"/>
                      </a:endParaRPr>
                    </a:p>
                  </a:txBody>
                  <a:tcPr marL="13975" marR="13975" marT="9525" marB="9525" anchor="b"/>
                </a:tc>
                <a:tc>
                  <a:txBody>
                    <a:bodyPr/>
                    <a:lstStyle/>
                    <a:p>
                      <a:pPr marL="0" marR="0" lvl="0" indent="0" algn="l" rtl="0">
                        <a:lnSpc>
                          <a:spcPct val="115000"/>
                        </a:lnSpc>
                        <a:spcBef>
                          <a:spcPts val="0"/>
                        </a:spcBef>
                        <a:spcAft>
                          <a:spcPts val="0"/>
                        </a:spcAft>
                        <a:buNone/>
                      </a:pPr>
                      <a:r>
                        <a:rPr lang="en-US" sz="1200" b="1" u="none" strike="noStrike" cap="none"/>
                        <a:t>VCC</a:t>
                      </a:r>
                      <a:endParaRPr sz="1200" b="1" u="none" strike="noStrike" cap="none">
                        <a:latin typeface="Times New Roman"/>
                        <a:ea typeface="Times New Roman"/>
                        <a:cs typeface="Times New Roman"/>
                        <a:sym typeface="Times New Roman"/>
                      </a:endParaRPr>
                    </a:p>
                  </a:txBody>
                  <a:tcPr marL="13975" marR="13975" marT="9525" marB="9525" anchor="b"/>
                </a:tc>
                <a:extLst>
                  <a:ext uri="{0D108BD9-81ED-4DB2-BD59-A6C34878D82A}">
                    <a16:rowId xmlns:a16="http://schemas.microsoft.com/office/drawing/2014/main" val="10004"/>
                  </a:ext>
                </a:extLst>
              </a:tr>
              <a:tr h="237500">
                <a:tc vMerge="1">
                  <a:txBody>
                    <a:bodyPr/>
                    <a:lstStyle/>
                    <a:p>
                      <a:endParaRPr lang="en-US"/>
                    </a:p>
                  </a:txBody>
                  <a:tcPr/>
                </a:tc>
                <a:tc>
                  <a:txBody>
                    <a:bodyPr/>
                    <a:lstStyle/>
                    <a:p>
                      <a:pPr marL="0" marR="0" lvl="0" indent="0" algn="l" rtl="0">
                        <a:lnSpc>
                          <a:spcPct val="115000"/>
                        </a:lnSpc>
                        <a:spcBef>
                          <a:spcPts val="0"/>
                        </a:spcBef>
                        <a:spcAft>
                          <a:spcPts val="0"/>
                        </a:spcAft>
                        <a:buNone/>
                      </a:pPr>
                      <a:r>
                        <a:rPr lang="en-US" sz="1200" b="1" u="none" strike="noStrike" cap="none"/>
                        <a:t>GND</a:t>
                      </a:r>
                      <a:endParaRPr sz="1200" b="1" u="none" strike="noStrike" cap="none">
                        <a:latin typeface="Times New Roman"/>
                        <a:ea typeface="Times New Roman"/>
                        <a:cs typeface="Times New Roman"/>
                        <a:sym typeface="Times New Roman"/>
                      </a:endParaRPr>
                    </a:p>
                  </a:txBody>
                  <a:tcPr marL="13975" marR="13975" marT="9525" marB="9525" anchor="b"/>
                </a:tc>
                <a:tc>
                  <a:txBody>
                    <a:bodyPr/>
                    <a:lstStyle/>
                    <a:p>
                      <a:pPr marL="0" marR="0" lvl="0" indent="0" algn="l" rtl="0">
                        <a:lnSpc>
                          <a:spcPct val="115000"/>
                        </a:lnSpc>
                        <a:spcBef>
                          <a:spcPts val="0"/>
                        </a:spcBef>
                        <a:spcAft>
                          <a:spcPts val="0"/>
                        </a:spcAft>
                        <a:buNone/>
                      </a:pPr>
                      <a:r>
                        <a:rPr lang="en-US" sz="1200" b="1" u="none" strike="noStrike" cap="none"/>
                        <a:t>GND</a:t>
                      </a:r>
                      <a:endParaRPr sz="1200" b="1" u="none" strike="noStrike" cap="none">
                        <a:latin typeface="Times New Roman"/>
                        <a:ea typeface="Times New Roman"/>
                        <a:cs typeface="Times New Roman"/>
                        <a:sym typeface="Times New Roman"/>
                      </a:endParaRPr>
                    </a:p>
                  </a:txBody>
                  <a:tcPr marL="13975" marR="13975" marT="9525" marB="9525" anchor="b"/>
                </a:tc>
                <a:extLst>
                  <a:ext uri="{0D108BD9-81ED-4DB2-BD59-A6C34878D82A}">
                    <a16:rowId xmlns:a16="http://schemas.microsoft.com/office/drawing/2014/main" val="10005"/>
                  </a:ext>
                </a:extLst>
              </a:tr>
              <a:tr h="60950">
                <a:tc rowSpan="3">
                  <a:txBody>
                    <a:bodyPr/>
                    <a:lstStyle/>
                    <a:p>
                      <a:pPr marL="0" marR="0" lvl="0" indent="0" algn="l" rtl="0">
                        <a:lnSpc>
                          <a:spcPct val="115000"/>
                        </a:lnSpc>
                        <a:spcBef>
                          <a:spcPts val="0"/>
                        </a:spcBef>
                        <a:spcAft>
                          <a:spcPts val="0"/>
                        </a:spcAft>
                        <a:buNone/>
                      </a:pPr>
                      <a:r>
                        <a:rPr lang="en-US" sz="1200" u="none" strike="noStrike" cap="none"/>
                        <a:t>DHT 22</a:t>
                      </a:r>
                      <a:endParaRPr sz="1200" u="none" strike="noStrike" cap="none">
                        <a:latin typeface="Times New Roman"/>
                        <a:ea typeface="Times New Roman"/>
                        <a:cs typeface="Times New Roman"/>
                        <a:sym typeface="Times New Roman"/>
                      </a:endParaRPr>
                    </a:p>
                  </a:txBody>
                  <a:tcPr marL="13975" marR="13975" marT="9525" marB="9525" anchor="b"/>
                </a:tc>
                <a:tc>
                  <a:txBody>
                    <a:bodyPr/>
                    <a:lstStyle/>
                    <a:p>
                      <a:pPr marL="0" marR="0" lvl="0" indent="0" algn="l" rtl="0">
                        <a:lnSpc>
                          <a:spcPct val="115000"/>
                        </a:lnSpc>
                        <a:spcBef>
                          <a:spcPts val="0"/>
                        </a:spcBef>
                        <a:spcAft>
                          <a:spcPts val="0"/>
                        </a:spcAft>
                        <a:buNone/>
                      </a:pPr>
                      <a:r>
                        <a:rPr lang="en-US" sz="1200" b="1" u="none" strike="noStrike" cap="none">
                          <a:latin typeface="Calibri"/>
                          <a:ea typeface="Calibri"/>
                          <a:cs typeface="Calibri"/>
                          <a:sym typeface="Calibri"/>
                        </a:rPr>
                        <a:t>D1</a:t>
                      </a:r>
                      <a:endParaRPr/>
                    </a:p>
                  </a:txBody>
                  <a:tcPr marL="13975" marR="13975" marT="9525" marB="9525" anchor="b"/>
                </a:tc>
                <a:tc>
                  <a:txBody>
                    <a:bodyPr/>
                    <a:lstStyle/>
                    <a:p>
                      <a:pPr marL="0" marR="0" lvl="0" indent="0" algn="l" rtl="0">
                        <a:lnSpc>
                          <a:spcPct val="115000"/>
                        </a:lnSpc>
                        <a:spcBef>
                          <a:spcPts val="0"/>
                        </a:spcBef>
                        <a:spcAft>
                          <a:spcPts val="0"/>
                        </a:spcAft>
                        <a:buNone/>
                      </a:pPr>
                      <a:r>
                        <a:rPr lang="en-US" sz="1200" b="1" u="none" strike="noStrike" cap="none">
                          <a:latin typeface="Calibri"/>
                          <a:ea typeface="Calibri"/>
                          <a:cs typeface="Calibri"/>
                          <a:sym typeface="Calibri"/>
                        </a:rPr>
                        <a:t>D0</a:t>
                      </a:r>
                      <a:endParaRPr/>
                    </a:p>
                  </a:txBody>
                  <a:tcPr marL="13975" marR="13975" marT="9525" marB="9525" anchor="b"/>
                </a:tc>
                <a:extLst>
                  <a:ext uri="{0D108BD9-81ED-4DB2-BD59-A6C34878D82A}">
                    <a16:rowId xmlns:a16="http://schemas.microsoft.com/office/drawing/2014/main" val="10006"/>
                  </a:ext>
                </a:extLst>
              </a:tr>
              <a:tr h="55250">
                <a:tc vMerge="1">
                  <a:txBody>
                    <a:bodyPr/>
                    <a:lstStyle/>
                    <a:p>
                      <a:endParaRPr lang="en-US"/>
                    </a:p>
                  </a:txBody>
                  <a:tcPr/>
                </a:tc>
                <a:tc>
                  <a:txBody>
                    <a:bodyPr/>
                    <a:lstStyle/>
                    <a:p>
                      <a:pPr marL="0" marR="0" lvl="0" indent="0" algn="l" rtl="0">
                        <a:lnSpc>
                          <a:spcPct val="115000"/>
                        </a:lnSpc>
                        <a:spcBef>
                          <a:spcPts val="0"/>
                        </a:spcBef>
                        <a:spcAft>
                          <a:spcPts val="0"/>
                        </a:spcAft>
                        <a:buNone/>
                      </a:pPr>
                      <a:r>
                        <a:rPr lang="en-US" sz="1200" b="1" u="none" strike="noStrike" cap="none"/>
                        <a:t>VCC</a:t>
                      </a:r>
                      <a:endParaRPr sz="1200" b="1" u="none" strike="noStrike" cap="none">
                        <a:latin typeface="Times New Roman"/>
                        <a:ea typeface="Times New Roman"/>
                        <a:cs typeface="Times New Roman"/>
                        <a:sym typeface="Times New Roman"/>
                      </a:endParaRPr>
                    </a:p>
                  </a:txBody>
                  <a:tcPr marL="13975" marR="13975" marT="9525" marB="9525" anchor="b"/>
                </a:tc>
                <a:tc>
                  <a:txBody>
                    <a:bodyPr/>
                    <a:lstStyle/>
                    <a:p>
                      <a:pPr marL="0" marR="0" lvl="0" indent="0" algn="l" rtl="0">
                        <a:lnSpc>
                          <a:spcPct val="115000"/>
                        </a:lnSpc>
                        <a:spcBef>
                          <a:spcPts val="0"/>
                        </a:spcBef>
                        <a:spcAft>
                          <a:spcPts val="0"/>
                        </a:spcAft>
                        <a:buNone/>
                      </a:pPr>
                      <a:r>
                        <a:rPr lang="en-US" sz="1200" b="1" u="none" strike="noStrike" cap="none"/>
                        <a:t>VCC</a:t>
                      </a:r>
                      <a:endParaRPr sz="1200" b="1" u="none" strike="noStrike" cap="none">
                        <a:latin typeface="Times New Roman"/>
                        <a:ea typeface="Times New Roman"/>
                        <a:cs typeface="Times New Roman"/>
                        <a:sym typeface="Times New Roman"/>
                      </a:endParaRPr>
                    </a:p>
                  </a:txBody>
                  <a:tcPr marL="13975" marR="13975" marT="9525" marB="9525" anchor="b"/>
                </a:tc>
                <a:extLst>
                  <a:ext uri="{0D108BD9-81ED-4DB2-BD59-A6C34878D82A}">
                    <a16:rowId xmlns:a16="http://schemas.microsoft.com/office/drawing/2014/main" val="10007"/>
                  </a:ext>
                </a:extLst>
              </a:tr>
              <a:tr h="104775">
                <a:tc vMerge="1">
                  <a:txBody>
                    <a:bodyPr/>
                    <a:lstStyle/>
                    <a:p>
                      <a:endParaRPr lang="en-US"/>
                    </a:p>
                  </a:txBody>
                  <a:tcPr/>
                </a:tc>
                <a:tc>
                  <a:txBody>
                    <a:bodyPr/>
                    <a:lstStyle/>
                    <a:p>
                      <a:pPr marL="0" marR="0" lvl="0" indent="0" algn="l" rtl="0">
                        <a:lnSpc>
                          <a:spcPct val="115000"/>
                        </a:lnSpc>
                        <a:spcBef>
                          <a:spcPts val="0"/>
                        </a:spcBef>
                        <a:spcAft>
                          <a:spcPts val="0"/>
                        </a:spcAft>
                        <a:buNone/>
                      </a:pPr>
                      <a:r>
                        <a:rPr lang="en-US" sz="1200" b="1" u="none" strike="noStrike" cap="none"/>
                        <a:t>GND</a:t>
                      </a:r>
                      <a:endParaRPr sz="1200" b="1" u="none" strike="noStrike" cap="none">
                        <a:latin typeface="Times New Roman"/>
                        <a:ea typeface="Times New Roman"/>
                        <a:cs typeface="Times New Roman"/>
                        <a:sym typeface="Times New Roman"/>
                      </a:endParaRPr>
                    </a:p>
                  </a:txBody>
                  <a:tcPr marL="13975" marR="13975" marT="9525" marB="9525" anchor="b"/>
                </a:tc>
                <a:tc>
                  <a:txBody>
                    <a:bodyPr/>
                    <a:lstStyle/>
                    <a:p>
                      <a:pPr marL="0" marR="0" lvl="0" indent="0" algn="l" rtl="0">
                        <a:lnSpc>
                          <a:spcPct val="115000"/>
                        </a:lnSpc>
                        <a:spcBef>
                          <a:spcPts val="0"/>
                        </a:spcBef>
                        <a:spcAft>
                          <a:spcPts val="0"/>
                        </a:spcAft>
                        <a:buNone/>
                      </a:pPr>
                      <a:r>
                        <a:rPr lang="en-US" sz="1200" b="1" u="none" strike="noStrike" cap="none"/>
                        <a:t>GND</a:t>
                      </a:r>
                      <a:endParaRPr sz="1200" b="1" u="none" strike="noStrike" cap="none">
                        <a:latin typeface="Times New Roman"/>
                        <a:ea typeface="Times New Roman"/>
                        <a:cs typeface="Times New Roman"/>
                        <a:sym typeface="Times New Roman"/>
                      </a:endParaRPr>
                    </a:p>
                  </a:txBody>
                  <a:tcPr marL="13975" marR="13975" marT="9525" marB="9525" anchor="b"/>
                </a:tc>
                <a:extLst>
                  <a:ext uri="{0D108BD9-81ED-4DB2-BD59-A6C34878D82A}">
                    <a16:rowId xmlns:a16="http://schemas.microsoft.com/office/drawing/2014/main" val="10008"/>
                  </a:ext>
                </a:extLst>
              </a:tr>
              <a:tr h="55250">
                <a:tc rowSpan="3">
                  <a:txBody>
                    <a:bodyPr/>
                    <a:lstStyle/>
                    <a:p>
                      <a:pPr marL="0" marR="0" lvl="0" indent="0" algn="l" rtl="0">
                        <a:lnSpc>
                          <a:spcPct val="115000"/>
                        </a:lnSpc>
                        <a:spcBef>
                          <a:spcPts val="0"/>
                        </a:spcBef>
                        <a:spcAft>
                          <a:spcPts val="0"/>
                        </a:spcAft>
                        <a:buNone/>
                      </a:pPr>
                      <a:r>
                        <a:rPr lang="en-US" sz="1200" u="none" strike="noStrike" cap="none"/>
                        <a:t>SOIL MOISTURE</a:t>
                      </a:r>
                      <a:endParaRPr sz="1200" u="none" strike="noStrike" cap="none">
                        <a:latin typeface="Times New Roman"/>
                        <a:ea typeface="Times New Roman"/>
                        <a:cs typeface="Times New Roman"/>
                        <a:sym typeface="Times New Roman"/>
                      </a:endParaRPr>
                    </a:p>
                  </a:txBody>
                  <a:tcPr marL="13975" marR="13975" marT="9525" marB="9525" anchor="b"/>
                </a:tc>
                <a:tc>
                  <a:txBody>
                    <a:bodyPr/>
                    <a:lstStyle/>
                    <a:p>
                      <a:pPr marL="0" marR="0" lvl="0" indent="0" algn="l" rtl="0">
                        <a:lnSpc>
                          <a:spcPct val="115000"/>
                        </a:lnSpc>
                        <a:spcBef>
                          <a:spcPts val="0"/>
                        </a:spcBef>
                        <a:spcAft>
                          <a:spcPts val="0"/>
                        </a:spcAft>
                        <a:buNone/>
                      </a:pPr>
                      <a:r>
                        <a:rPr lang="en-US" sz="1200" b="1" u="none" strike="noStrike" cap="none"/>
                        <a:t>DATA</a:t>
                      </a:r>
                      <a:endParaRPr sz="1200" b="1" u="none" strike="noStrike" cap="none">
                        <a:latin typeface="Times New Roman"/>
                        <a:ea typeface="Times New Roman"/>
                        <a:cs typeface="Times New Roman"/>
                        <a:sym typeface="Times New Roman"/>
                      </a:endParaRPr>
                    </a:p>
                  </a:txBody>
                  <a:tcPr marL="13975" marR="13975" marT="9525" marB="9525" anchor="b"/>
                </a:tc>
                <a:tc>
                  <a:txBody>
                    <a:bodyPr/>
                    <a:lstStyle/>
                    <a:p>
                      <a:pPr marL="0" marR="0" lvl="0" indent="0" algn="l" rtl="0">
                        <a:lnSpc>
                          <a:spcPct val="115000"/>
                        </a:lnSpc>
                        <a:spcBef>
                          <a:spcPts val="0"/>
                        </a:spcBef>
                        <a:spcAft>
                          <a:spcPts val="0"/>
                        </a:spcAft>
                        <a:buNone/>
                      </a:pPr>
                      <a:r>
                        <a:rPr lang="en-US" sz="1200" b="1" u="none" strike="noStrike" cap="none"/>
                        <a:t>A1</a:t>
                      </a:r>
                      <a:endParaRPr sz="1200" b="1" u="none" strike="noStrike" cap="none">
                        <a:latin typeface="Times New Roman"/>
                        <a:ea typeface="Times New Roman"/>
                        <a:cs typeface="Times New Roman"/>
                        <a:sym typeface="Times New Roman"/>
                      </a:endParaRPr>
                    </a:p>
                  </a:txBody>
                  <a:tcPr marL="13975" marR="13975" marT="9525" marB="9525" anchor="b"/>
                </a:tc>
                <a:extLst>
                  <a:ext uri="{0D108BD9-81ED-4DB2-BD59-A6C34878D82A}">
                    <a16:rowId xmlns:a16="http://schemas.microsoft.com/office/drawing/2014/main" val="10009"/>
                  </a:ext>
                </a:extLst>
              </a:tr>
              <a:tr h="48900">
                <a:tc vMerge="1">
                  <a:txBody>
                    <a:bodyPr/>
                    <a:lstStyle/>
                    <a:p>
                      <a:endParaRPr lang="en-US"/>
                    </a:p>
                  </a:txBody>
                  <a:tcPr/>
                </a:tc>
                <a:tc>
                  <a:txBody>
                    <a:bodyPr/>
                    <a:lstStyle/>
                    <a:p>
                      <a:pPr marL="0" marR="0" lvl="0" indent="0" algn="l" rtl="0">
                        <a:lnSpc>
                          <a:spcPct val="115000"/>
                        </a:lnSpc>
                        <a:spcBef>
                          <a:spcPts val="0"/>
                        </a:spcBef>
                        <a:spcAft>
                          <a:spcPts val="0"/>
                        </a:spcAft>
                        <a:buNone/>
                      </a:pPr>
                      <a:r>
                        <a:rPr lang="en-US" sz="1200" b="1" u="none" strike="noStrike" cap="none"/>
                        <a:t>VCC</a:t>
                      </a:r>
                      <a:endParaRPr sz="1200" b="1" u="none" strike="noStrike" cap="none">
                        <a:latin typeface="Times New Roman"/>
                        <a:ea typeface="Times New Roman"/>
                        <a:cs typeface="Times New Roman"/>
                        <a:sym typeface="Times New Roman"/>
                      </a:endParaRPr>
                    </a:p>
                  </a:txBody>
                  <a:tcPr marL="13975" marR="13975" marT="9525" marB="9525" anchor="b"/>
                </a:tc>
                <a:tc>
                  <a:txBody>
                    <a:bodyPr/>
                    <a:lstStyle/>
                    <a:p>
                      <a:pPr marL="0" marR="0" lvl="0" indent="0" algn="l" rtl="0">
                        <a:lnSpc>
                          <a:spcPct val="115000"/>
                        </a:lnSpc>
                        <a:spcBef>
                          <a:spcPts val="0"/>
                        </a:spcBef>
                        <a:spcAft>
                          <a:spcPts val="0"/>
                        </a:spcAft>
                        <a:buNone/>
                      </a:pPr>
                      <a:r>
                        <a:rPr lang="en-US" sz="1200" b="1" u="none" strike="noStrike" cap="none"/>
                        <a:t>VCC</a:t>
                      </a:r>
                      <a:endParaRPr sz="1200" b="1" u="none" strike="noStrike" cap="none">
                        <a:latin typeface="Times New Roman"/>
                        <a:ea typeface="Times New Roman"/>
                        <a:cs typeface="Times New Roman"/>
                        <a:sym typeface="Times New Roman"/>
                      </a:endParaRPr>
                    </a:p>
                  </a:txBody>
                  <a:tcPr marL="13975" marR="13975" marT="9525" marB="9525" anchor="b"/>
                </a:tc>
                <a:extLst>
                  <a:ext uri="{0D108BD9-81ED-4DB2-BD59-A6C34878D82A}">
                    <a16:rowId xmlns:a16="http://schemas.microsoft.com/office/drawing/2014/main" val="10010"/>
                  </a:ext>
                </a:extLst>
              </a:tr>
              <a:tr h="406400">
                <a:tc vMerge="1">
                  <a:txBody>
                    <a:bodyPr/>
                    <a:lstStyle/>
                    <a:p>
                      <a:endParaRPr lang="en-US"/>
                    </a:p>
                  </a:txBody>
                  <a:tcPr/>
                </a:tc>
                <a:tc>
                  <a:txBody>
                    <a:bodyPr/>
                    <a:lstStyle/>
                    <a:p>
                      <a:pPr marL="0" marR="0" lvl="0" indent="0" algn="l" rtl="0">
                        <a:lnSpc>
                          <a:spcPct val="115000"/>
                        </a:lnSpc>
                        <a:spcBef>
                          <a:spcPts val="0"/>
                        </a:spcBef>
                        <a:spcAft>
                          <a:spcPts val="0"/>
                        </a:spcAft>
                        <a:buNone/>
                      </a:pPr>
                      <a:r>
                        <a:rPr lang="en-US" sz="1200" b="1" u="none" strike="noStrike" cap="none"/>
                        <a:t>GND</a:t>
                      </a:r>
                      <a:endParaRPr sz="1200" b="1" u="none" strike="noStrike" cap="none">
                        <a:latin typeface="Times New Roman"/>
                        <a:ea typeface="Times New Roman"/>
                        <a:cs typeface="Times New Roman"/>
                        <a:sym typeface="Times New Roman"/>
                      </a:endParaRPr>
                    </a:p>
                  </a:txBody>
                  <a:tcPr marL="13975" marR="13975" marT="9525" marB="9525" anchor="b"/>
                </a:tc>
                <a:tc>
                  <a:txBody>
                    <a:bodyPr/>
                    <a:lstStyle/>
                    <a:p>
                      <a:pPr marL="0" marR="0" lvl="0" indent="0" algn="l" rtl="0">
                        <a:lnSpc>
                          <a:spcPct val="115000"/>
                        </a:lnSpc>
                        <a:spcBef>
                          <a:spcPts val="0"/>
                        </a:spcBef>
                        <a:spcAft>
                          <a:spcPts val="0"/>
                        </a:spcAft>
                        <a:buNone/>
                      </a:pPr>
                      <a:r>
                        <a:rPr lang="en-US" sz="1200" b="1" u="none" strike="noStrike" cap="none"/>
                        <a:t>GND</a:t>
                      </a:r>
                      <a:endParaRPr sz="1200" b="1" u="none" strike="noStrike" cap="none">
                        <a:latin typeface="Times New Roman"/>
                        <a:ea typeface="Times New Roman"/>
                        <a:cs typeface="Times New Roman"/>
                        <a:sym typeface="Times New Roman"/>
                      </a:endParaRPr>
                    </a:p>
                  </a:txBody>
                  <a:tcPr marL="13975" marR="13975" marT="9525" marB="9525" anchor="b"/>
                </a:tc>
                <a:extLst>
                  <a:ext uri="{0D108BD9-81ED-4DB2-BD59-A6C34878D82A}">
                    <a16:rowId xmlns:a16="http://schemas.microsoft.com/office/drawing/2014/main" val="10011"/>
                  </a:ext>
                </a:extLst>
              </a:tr>
              <a:tr h="55250">
                <a:tc rowSpan="3">
                  <a:txBody>
                    <a:bodyPr/>
                    <a:lstStyle/>
                    <a:p>
                      <a:pPr marL="0" marR="0" lvl="0" indent="0" algn="l" rtl="0">
                        <a:lnSpc>
                          <a:spcPct val="115000"/>
                        </a:lnSpc>
                        <a:spcBef>
                          <a:spcPts val="0"/>
                        </a:spcBef>
                        <a:spcAft>
                          <a:spcPts val="0"/>
                        </a:spcAft>
                        <a:buNone/>
                      </a:pPr>
                      <a:r>
                        <a:rPr lang="en-US" sz="1200" u="none" strike="noStrike" cap="none"/>
                        <a:t>WATER LEVEL SENSOR</a:t>
                      </a:r>
                      <a:endParaRPr sz="1200" u="none" strike="noStrike" cap="none">
                        <a:latin typeface="Times New Roman"/>
                        <a:ea typeface="Times New Roman"/>
                        <a:cs typeface="Times New Roman"/>
                        <a:sym typeface="Times New Roman"/>
                      </a:endParaRPr>
                    </a:p>
                  </a:txBody>
                  <a:tcPr marL="13975" marR="13975" marT="9525" marB="9525" anchor="b"/>
                </a:tc>
                <a:tc>
                  <a:txBody>
                    <a:bodyPr/>
                    <a:lstStyle/>
                    <a:p>
                      <a:pPr marL="0" marR="0" lvl="0" indent="0" algn="l" rtl="0">
                        <a:lnSpc>
                          <a:spcPct val="115000"/>
                        </a:lnSpc>
                        <a:spcBef>
                          <a:spcPts val="0"/>
                        </a:spcBef>
                        <a:spcAft>
                          <a:spcPts val="0"/>
                        </a:spcAft>
                        <a:buNone/>
                      </a:pPr>
                      <a:r>
                        <a:rPr lang="en-US" sz="1200" b="1" u="none" strike="noStrike" cap="none"/>
                        <a:t>DATA</a:t>
                      </a:r>
                      <a:endParaRPr sz="1200" b="1" u="none" strike="noStrike" cap="none">
                        <a:latin typeface="Times New Roman"/>
                        <a:ea typeface="Times New Roman"/>
                        <a:cs typeface="Times New Roman"/>
                        <a:sym typeface="Times New Roman"/>
                      </a:endParaRPr>
                    </a:p>
                  </a:txBody>
                  <a:tcPr marL="13975" marR="13975" marT="9525" marB="9525" anchor="b"/>
                </a:tc>
                <a:tc>
                  <a:txBody>
                    <a:bodyPr/>
                    <a:lstStyle/>
                    <a:p>
                      <a:pPr marL="0" marR="0" lvl="0" indent="0" algn="l" rtl="0">
                        <a:lnSpc>
                          <a:spcPct val="115000"/>
                        </a:lnSpc>
                        <a:spcBef>
                          <a:spcPts val="0"/>
                        </a:spcBef>
                        <a:spcAft>
                          <a:spcPts val="0"/>
                        </a:spcAft>
                        <a:buNone/>
                      </a:pPr>
                      <a:r>
                        <a:rPr lang="en-US" sz="1200" b="1" u="none" strike="noStrike" cap="none"/>
                        <a:t>A2</a:t>
                      </a:r>
                      <a:endParaRPr sz="1200" b="1" u="none" strike="noStrike" cap="none">
                        <a:latin typeface="Times New Roman"/>
                        <a:ea typeface="Times New Roman"/>
                        <a:cs typeface="Times New Roman"/>
                        <a:sym typeface="Times New Roman"/>
                      </a:endParaRPr>
                    </a:p>
                  </a:txBody>
                  <a:tcPr marL="13975" marR="13975" marT="9525" marB="9525" anchor="b"/>
                </a:tc>
                <a:extLst>
                  <a:ext uri="{0D108BD9-81ED-4DB2-BD59-A6C34878D82A}">
                    <a16:rowId xmlns:a16="http://schemas.microsoft.com/office/drawing/2014/main" val="10012"/>
                  </a:ext>
                </a:extLst>
              </a:tr>
              <a:tr h="55250">
                <a:tc vMerge="1">
                  <a:txBody>
                    <a:bodyPr/>
                    <a:lstStyle/>
                    <a:p>
                      <a:endParaRPr lang="en-US"/>
                    </a:p>
                  </a:txBody>
                  <a:tcPr/>
                </a:tc>
                <a:tc>
                  <a:txBody>
                    <a:bodyPr/>
                    <a:lstStyle/>
                    <a:p>
                      <a:pPr marL="0" marR="0" lvl="0" indent="0" algn="l" rtl="0">
                        <a:lnSpc>
                          <a:spcPct val="115000"/>
                        </a:lnSpc>
                        <a:spcBef>
                          <a:spcPts val="0"/>
                        </a:spcBef>
                        <a:spcAft>
                          <a:spcPts val="0"/>
                        </a:spcAft>
                        <a:buNone/>
                      </a:pPr>
                      <a:r>
                        <a:rPr lang="en-US" sz="1200" b="1" u="none" strike="noStrike" cap="none"/>
                        <a:t>VCC</a:t>
                      </a:r>
                      <a:endParaRPr sz="1200" b="1" u="none" strike="noStrike" cap="none">
                        <a:latin typeface="Times New Roman"/>
                        <a:ea typeface="Times New Roman"/>
                        <a:cs typeface="Times New Roman"/>
                        <a:sym typeface="Times New Roman"/>
                      </a:endParaRPr>
                    </a:p>
                  </a:txBody>
                  <a:tcPr marL="13975" marR="13975" marT="9525" marB="9525" anchor="b"/>
                </a:tc>
                <a:tc>
                  <a:txBody>
                    <a:bodyPr/>
                    <a:lstStyle/>
                    <a:p>
                      <a:pPr marL="0" marR="0" lvl="0" indent="0" algn="l" rtl="0">
                        <a:lnSpc>
                          <a:spcPct val="115000"/>
                        </a:lnSpc>
                        <a:spcBef>
                          <a:spcPts val="0"/>
                        </a:spcBef>
                        <a:spcAft>
                          <a:spcPts val="0"/>
                        </a:spcAft>
                        <a:buNone/>
                      </a:pPr>
                      <a:r>
                        <a:rPr lang="en-US" sz="1200" b="1" u="none" strike="noStrike" cap="none"/>
                        <a:t>VCC</a:t>
                      </a:r>
                      <a:endParaRPr sz="1200" b="1" u="none" strike="noStrike" cap="none">
                        <a:latin typeface="Times New Roman"/>
                        <a:ea typeface="Times New Roman"/>
                        <a:cs typeface="Times New Roman"/>
                        <a:sym typeface="Times New Roman"/>
                      </a:endParaRPr>
                    </a:p>
                  </a:txBody>
                  <a:tcPr marL="13975" marR="13975" marT="9525" marB="9525" anchor="b"/>
                </a:tc>
                <a:extLst>
                  <a:ext uri="{0D108BD9-81ED-4DB2-BD59-A6C34878D82A}">
                    <a16:rowId xmlns:a16="http://schemas.microsoft.com/office/drawing/2014/main" val="10013"/>
                  </a:ext>
                </a:extLst>
              </a:tr>
              <a:tr h="575300">
                <a:tc vMerge="1">
                  <a:txBody>
                    <a:bodyPr/>
                    <a:lstStyle/>
                    <a:p>
                      <a:endParaRPr lang="en-US"/>
                    </a:p>
                  </a:txBody>
                  <a:tcPr/>
                </a:tc>
                <a:tc>
                  <a:txBody>
                    <a:bodyPr/>
                    <a:lstStyle/>
                    <a:p>
                      <a:pPr marL="0" marR="0" lvl="0" indent="0" algn="l" rtl="0">
                        <a:lnSpc>
                          <a:spcPct val="115000"/>
                        </a:lnSpc>
                        <a:spcBef>
                          <a:spcPts val="0"/>
                        </a:spcBef>
                        <a:spcAft>
                          <a:spcPts val="0"/>
                        </a:spcAft>
                        <a:buNone/>
                      </a:pPr>
                      <a:r>
                        <a:rPr lang="en-US" sz="1200" b="1" u="none" strike="noStrike" cap="none"/>
                        <a:t>GND</a:t>
                      </a:r>
                      <a:endParaRPr sz="1200" b="1" u="none" strike="noStrike" cap="none">
                        <a:latin typeface="Times New Roman"/>
                        <a:ea typeface="Times New Roman"/>
                        <a:cs typeface="Times New Roman"/>
                        <a:sym typeface="Times New Roman"/>
                      </a:endParaRPr>
                    </a:p>
                  </a:txBody>
                  <a:tcPr marL="13975" marR="13975" marT="9525" marB="9525" anchor="b"/>
                </a:tc>
                <a:tc>
                  <a:txBody>
                    <a:bodyPr/>
                    <a:lstStyle/>
                    <a:p>
                      <a:pPr marL="0" marR="0" lvl="0" indent="0" algn="l" rtl="0">
                        <a:lnSpc>
                          <a:spcPct val="115000"/>
                        </a:lnSpc>
                        <a:spcBef>
                          <a:spcPts val="0"/>
                        </a:spcBef>
                        <a:spcAft>
                          <a:spcPts val="0"/>
                        </a:spcAft>
                        <a:buNone/>
                      </a:pPr>
                      <a:r>
                        <a:rPr lang="en-US" sz="1200" b="1" u="none" strike="noStrike" cap="none"/>
                        <a:t>GND</a:t>
                      </a:r>
                      <a:endParaRPr sz="1200" b="1" u="none" strike="noStrike" cap="none">
                        <a:latin typeface="Times New Roman"/>
                        <a:ea typeface="Times New Roman"/>
                        <a:cs typeface="Times New Roman"/>
                        <a:sym typeface="Times New Roman"/>
                      </a:endParaRPr>
                    </a:p>
                  </a:txBody>
                  <a:tcPr marL="13975" marR="13975" marT="9525" marB="9525" anchor="b"/>
                </a:tc>
                <a:extLst>
                  <a:ext uri="{0D108BD9-81ED-4DB2-BD59-A6C34878D82A}">
                    <a16:rowId xmlns:a16="http://schemas.microsoft.com/office/drawing/2014/main" val="1001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Details of Hardware And Software </a:t>
            </a:r>
            <a:endParaRPr/>
          </a:p>
        </p:txBody>
      </p:sp>
      <p:sp>
        <p:nvSpPr>
          <p:cNvPr id="272" name="Google Shape;272;p22"/>
          <p:cNvSpPr txBox="1"/>
          <p:nvPr/>
        </p:nvSpPr>
        <p:spPr>
          <a:xfrm>
            <a:off x="829734" y="1894114"/>
            <a:ext cx="3927323"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sng" strike="noStrike" cap="none">
                <a:solidFill>
                  <a:schemeClr val="dk1"/>
                </a:solidFill>
                <a:latin typeface="Trebuchet MS"/>
                <a:ea typeface="Trebuchet MS"/>
                <a:cs typeface="Trebuchet MS"/>
                <a:sym typeface="Trebuchet MS"/>
              </a:rPr>
              <a:t>Hardware requirements</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Arduino Mega 2560</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Temperature sensor (DHT-22)</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Humidity Sensor (DHT-22)</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Water Level Sensor</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Soil Moisture Sensor </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PH Sensor </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Luminous Intensity Sensor </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WIFI module (ESP 8266)</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Breadboard</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Jumper wires</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Pump</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Water Tube </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5V motor </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5V power supply </a:t>
            </a: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73" name="Google Shape;273;p22"/>
          <p:cNvSpPr txBox="1"/>
          <p:nvPr/>
        </p:nvSpPr>
        <p:spPr>
          <a:xfrm>
            <a:off x="4909457" y="1894113"/>
            <a:ext cx="3622523"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Trebuchet MS"/>
                <a:ea typeface="Trebuchet MS"/>
                <a:cs typeface="Trebuchet MS"/>
                <a:sym typeface="Trebuchet MS"/>
              </a:rPr>
              <a:t>Software requirements</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Python Version 3.9.0</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Sklearn (Machine learning Library and Evaluation )</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Pandas (Handling CSV files)</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Numpy (Handling Arrays in python) </a:t>
            </a:r>
            <a:endParaRPr sz="18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Arduino Software (To upload code to UNO board)</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MAC OS version 11.6 128GB storage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VS code editor</a:t>
            </a:r>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Abstract</a:t>
            </a:r>
            <a:endParaRPr/>
          </a:p>
        </p:txBody>
      </p:sp>
      <p:sp>
        <p:nvSpPr>
          <p:cNvPr id="150" name="Google Shape;150;p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SzPct val="79999"/>
              <a:buChar char="►"/>
            </a:pPr>
            <a:r>
              <a:rPr lang="en-US"/>
              <a:t>In a rapidly developing country like India, which has the world’s highest growing GDP Urbanization is being seen in every nuke and corner of the country. </a:t>
            </a:r>
            <a:endParaRPr/>
          </a:p>
          <a:p>
            <a:pPr marL="342900" lvl="0" indent="-342900" algn="l" rtl="0">
              <a:spcBef>
                <a:spcPts val="1000"/>
              </a:spcBef>
              <a:spcAft>
                <a:spcPts val="0"/>
              </a:spcAft>
              <a:buSzPct val="79999"/>
              <a:buChar char="►"/>
            </a:pPr>
            <a:r>
              <a:rPr lang="en-US"/>
              <a:t>The difference between the population density of the cities and rural areas are very high. The population of the cities are growing exponentially every year, because of which the agricultural farms in and around the cities are being converted into residential sky scrapers. </a:t>
            </a:r>
            <a:endParaRPr/>
          </a:p>
          <a:p>
            <a:pPr marL="342900" lvl="0" indent="-342900" algn="l" rtl="0">
              <a:spcBef>
                <a:spcPts val="1000"/>
              </a:spcBef>
              <a:spcAft>
                <a:spcPts val="0"/>
              </a:spcAft>
              <a:buSzPct val="79999"/>
              <a:buChar char="►"/>
            </a:pPr>
            <a:r>
              <a:rPr lang="en-US"/>
              <a:t>The need and demand for crops and food is growing up but the area to grow is going down. Due to this alarming scenario, hydropic agriculture has risen in popularity and practice. </a:t>
            </a:r>
            <a:endParaRPr/>
          </a:p>
          <a:p>
            <a:pPr marL="342900" lvl="0" indent="-342900" algn="l" rtl="0">
              <a:spcBef>
                <a:spcPts val="1000"/>
              </a:spcBef>
              <a:spcAft>
                <a:spcPts val="0"/>
              </a:spcAft>
              <a:buSzPct val="79999"/>
              <a:buChar char="►"/>
            </a:pPr>
            <a:r>
              <a:rPr lang="en-US"/>
              <a:t>It is a form of agriculture in which the plants are grown with restricted water supply. </a:t>
            </a:r>
            <a:endParaRPr/>
          </a:p>
          <a:p>
            <a:pPr marL="342900" lvl="0" indent="-342900" algn="l" rtl="0">
              <a:spcBef>
                <a:spcPts val="1000"/>
              </a:spcBef>
              <a:spcAft>
                <a:spcPts val="0"/>
              </a:spcAft>
              <a:buSzPct val="79999"/>
              <a:buChar char="►"/>
            </a:pPr>
            <a:r>
              <a:rPr lang="en-US"/>
              <a:t>In this work, we are growing coriander plant in a controlled environment with constant monitoring, the controlled environment being restricted water supply I,e Hydroponic farming. Various parameters like Soil pH, Moisture levels etc. are recorded on daily basis and made into a data set. </a:t>
            </a:r>
            <a:endParaRPr/>
          </a:p>
          <a:p>
            <a:pPr marL="342900" lvl="0" indent="-342900" algn="l" rtl="0">
              <a:spcBef>
                <a:spcPts val="1000"/>
              </a:spcBef>
              <a:spcAft>
                <a:spcPts val="0"/>
              </a:spcAft>
              <a:buSzPct val="79999"/>
              <a:buChar char="►"/>
            </a:pPr>
            <a:r>
              <a:rPr lang="en-US"/>
              <a:t>This data set, then  with the help of Supervised Machine Learning algorithms we are going to Co-Relate the data collected via IOT by the help of Regression Models ,find the trends within the taken parameters and give an idea as to which conditions give a better yield.</a:t>
            </a:r>
            <a:endParaRPr/>
          </a:p>
          <a:p>
            <a:pPr marL="0" lvl="0" indent="0" algn="l" rtl="0">
              <a:spcBef>
                <a:spcPts val="1000"/>
              </a:spcBef>
              <a:spcAft>
                <a:spcPts val="0"/>
              </a:spcAft>
              <a:buSzPct val="79999"/>
              <a:buNone/>
            </a:pPr>
            <a:r>
              <a:rPr lang="en-US" b="1" i="1"/>
              <a:t>Keywords</a:t>
            </a:r>
            <a:r>
              <a:rPr lang="en-US" b="1"/>
              <a:t>: Supervised Machine Learning Algorithms, Regression Models, Controlled Environment, Hydroponic, Urbanization</a:t>
            </a:r>
            <a:endParaRPr/>
          </a:p>
          <a:p>
            <a:pPr marL="342900" lvl="0" indent="-272034" algn="l" rtl="0">
              <a:spcBef>
                <a:spcPts val="1000"/>
              </a:spcBef>
              <a:spcAft>
                <a:spcPts val="0"/>
              </a:spcAft>
              <a:buSzPct val="79999"/>
              <a:buNone/>
            </a:pPr>
            <a:endParaRPr/>
          </a:p>
          <a:p>
            <a:pPr marL="342900" lvl="0" indent="-272034" algn="l" rtl="0">
              <a:spcBef>
                <a:spcPts val="1000"/>
              </a:spcBef>
              <a:spcAft>
                <a:spcPts val="0"/>
              </a:spcAft>
              <a:buSzPct val="79999"/>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Implementation</a:t>
            </a:r>
            <a:br>
              <a:rPr lang="en-US"/>
            </a:br>
            <a:r>
              <a:rPr lang="en-US"/>
              <a:t>(i) Dataset Collection</a:t>
            </a:r>
            <a:endParaRPr/>
          </a:p>
        </p:txBody>
      </p:sp>
      <p:graphicFrame>
        <p:nvGraphicFramePr>
          <p:cNvPr id="279" name="Google Shape;279;p23"/>
          <p:cNvGraphicFramePr/>
          <p:nvPr/>
        </p:nvGraphicFramePr>
        <p:xfrm>
          <a:off x="677334" y="2329112"/>
          <a:ext cx="5721325" cy="1280160"/>
        </p:xfrm>
        <a:graphic>
          <a:graphicData uri="http://schemas.openxmlformats.org/drawingml/2006/table">
            <a:tbl>
              <a:tblPr firstRow="1" firstCol="1" bandRow="1">
                <a:noFill/>
                <a:tableStyleId>{462AAE48-0688-4444-AC97-11DCD2B85481}</a:tableStyleId>
              </a:tblPr>
              <a:tblGrid>
                <a:gridCol w="2087875">
                  <a:extLst>
                    <a:ext uri="{9D8B030D-6E8A-4147-A177-3AD203B41FA5}">
                      <a16:colId xmlns:a16="http://schemas.microsoft.com/office/drawing/2014/main" val="20000"/>
                    </a:ext>
                  </a:extLst>
                </a:gridCol>
                <a:gridCol w="1905625">
                  <a:extLst>
                    <a:ext uri="{9D8B030D-6E8A-4147-A177-3AD203B41FA5}">
                      <a16:colId xmlns:a16="http://schemas.microsoft.com/office/drawing/2014/main" val="20001"/>
                    </a:ext>
                  </a:extLst>
                </a:gridCol>
                <a:gridCol w="1727825">
                  <a:extLst>
                    <a:ext uri="{9D8B030D-6E8A-4147-A177-3AD203B41FA5}">
                      <a16:colId xmlns:a16="http://schemas.microsoft.com/office/drawing/2014/main" val="20002"/>
                    </a:ext>
                  </a:extLst>
                </a:gridCol>
              </a:tblGrid>
              <a:tr h="152400">
                <a:tc>
                  <a:txBody>
                    <a:bodyPr/>
                    <a:lstStyle/>
                    <a:p>
                      <a:pPr marL="0" marR="0" lvl="0" indent="0" algn="l" rtl="0">
                        <a:spcBef>
                          <a:spcPts val="0"/>
                        </a:spcBef>
                        <a:spcAft>
                          <a:spcPts val="0"/>
                        </a:spcAft>
                        <a:buNone/>
                      </a:pPr>
                      <a:r>
                        <a:rPr lang="en-US" sz="1200" u="none" strike="noStrike" cap="none"/>
                        <a:t>PARAMETER</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spcBef>
                          <a:spcPts val="0"/>
                        </a:spcBef>
                        <a:spcAft>
                          <a:spcPts val="0"/>
                        </a:spcAft>
                        <a:buNone/>
                      </a:pPr>
                      <a:r>
                        <a:rPr lang="en-US" sz="1200" u="none" strike="noStrike" cap="none"/>
                        <a:t>MAX</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spcBef>
                          <a:spcPts val="0"/>
                        </a:spcBef>
                        <a:spcAft>
                          <a:spcPts val="0"/>
                        </a:spcAft>
                        <a:buNone/>
                      </a:pPr>
                      <a:r>
                        <a:rPr lang="en-US" sz="1200" u="none" strike="noStrike" cap="none"/>
                        <a:t>MIN</a:t>
                      </a:r>
                      <a:endParaRPr sz="12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0"/>
                  </a:ext>
                </a:extLst>
              </a:tr>
              <a:tr h="152400">
                <a:tc>
                  <a:txBody>
                    <a:bodyPr/>
                    <a:lstStyle/>
                    <a:p>
                      <a:pPr marL="0" marR="0" lvl="0" indent="0" algn="l" rtl="0">
                        <a:spcBef>
                          <a:spcPts val="0"/>
                        </a:spcBef>
                        <a:spcAft>
                          <a:spcPts val="0"/>
                        </a:spcAft>
                        <a:buNone/>
                      </a:pPr>
                      <a:r>
                        <a:rPr lang="en-US" sz="1200" u="none" strike="noStrike" cap="none"/>
                        <a:t>PH</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spcBef>
                          <a:spcPts val="0"/>
                        </a:spcBef>
                        <a:spcAft>
                          <a:spcPts val="0"/>
                        </a:spcAft>
                        <a:buNone/>
                      </a:pPr>
                      <a:r>
                        <a:rPr lang="en-US" sz="1200" u="none" strike="noStrike" cap="none"/>
                        <a:t>27.13</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spcBef>
                          <a:spcPts val="0"/>
                        </a:spcBef>
                        <a:spcAft>
                          <a:spcPts val="0"/>
                        </a:spcAft>
                        <a:buNone/>
                      </a:pPr>
                      <a:r>
                        <a:rPr lang="en-US" sz="1200" u="none" strike="noStrike" cap="none"/>
                        <a:t>0</a:t>
                      </a:r>
                      <a:endParaRPr sz="12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1"/>
                  </a:ext>
                </a:extLst>
              </a:tr>
              <a:tr h="152400">
                <a:tc>
                  <a:txBody>
                    <a:bodyPr/>
                    <a:lstStyle/>
                    <a:p>
                      <a:pPr marL="0" marR="0" lvl="0" indent="0" algn="l" rtl="0">
                        <a:spcBef>
                          <a:spcPts val="0"/>
                        </a:spcBef>
                        <a:spcAft>
                          <a:spcPts val="0"/>
                        </a:spcAft>
                        <a:buNone/>
                      </a:pPr>
                      <a:r>
                        <a:rPr lang="en-US" sz="1200" u="none" strike="noStrike" cap="none"/>
                        <a:t>LUMINOUS INTENSITY</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spcBef>
                          <a:spcPts val="0"/>
                        </a:spcBef>
                        <a:spcAft>
                          <a:spcPts val="0"/>
                        </a:spcAft>
                        <a:buNone/>
                      </a:pPr>
                      <a:r>
                        <a:rPr lang="en-US" sz="1200" u="none" strike="noStrike" cap="none"/>
                        <a:t>228</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spcBef>
                          <a:spcPts val="0"/>
                        </a:spcBef>
                        <a:spcAft>
                          <a:spcPts val="0"/>
                        </a:spcAft>
                        <a:buNone/>
                      </a:pPr>
                      <a:r>
                        <a:rPr lang="en-US" sz="1200" u="none" strike="noStrike" cap="none"/>
                        <a:t>0</a:t>
                      </a:r>
                      <a:endParaRPr sz="12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2"/>
                  </a:ext>
                </a:extLst>
              </a:tr>
              <a:tr h="152400">
                <a:tc>
                  <a:txBody>
                    <a:bodyPr/>
                    <a:lstStyle/>
                    <a:p>
                      <a:pPr marL="0" marR="0" lvl="0" indent="0" algn="l" rtl="0">
                        <a:spcBef>
                          <a:spcPts val="0"/>
                        </a:spcBef>
                        <a:spcAft>
                          <a:spcPts val="0"/>
                        </a:spcAft>
                        <a:buNone/>
                      </a:pPr>
                      <a:r>
                        <a:rPr lang="en-US" sz="1200" u="none" strike="noStrike" cap="none"/>
                        <a:t>HUMIDITY</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spcBef>
                          <a:spcPts val="0"/>
                        </a:spcBef>
                        <a:spcAft>
                          <a:spcPts val="0"/>
                        </a:spcAft>
                        <a:buNone/>
                      </a:pPr>
                      <a:r>
                        <a:rPr lang="en-US" sz="1200" u="none" strike="noStrike" cap="none"/>
                        <a:t>82.5</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spcBef>
                          <a:spcPts val="0"/>
                        </a:spcBef>
                        <a:spcAft>
                          <a:spcPts val="0"/>
                        </a:spcAft>
                        <a:buNone/>
                      </a:pPr>
                      <a:r>
                        <a:rPr lang="en-US" sz="1200" u="none" strike="noStrike" cap="none"/>
                        <a:t>43.6</a:t>
                      </a:r>
                      <a:endParaRPr sz="12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3"/>
                  </a:ext>
                </a:extLst>
              </a:tr>
              <a:tr h="152400">
                <a:tc>
                  <a:txBody>
                    <a:bodyPr/>
                    <a:lstStyle/>
                    <a:p>
                      <a:pPr marL="0" marR="0" lvl="0" indent="0" algn="l" rtl="0">
                        <a:spcBef>
                          <a:spcPts val="0"/>
                        </a:spcBef>
                        <a:spcAft>
                          <a:spcPts val="0"/>
                        </a:spcAft>
                        <a:buNone/>
                      </a:pPr>
                      <a:r>
                        <a:rPr lang="en-US" sz="1200" u="none" strike="noStrike" cap="none"/>
                        <a:t>TEMPERATURE</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spcBef>
                          <a:spcPts val="0"/>
                        </a:spcBef>
                        <a:spcAft>
                          <a:spcPts val="0"/>
                        </a:spcAft>
                        <a:buNone/>
                      </a:pPr>
                      <a:r>
                        <a:rPr lang="en-US" sz="1200" u="none" strike="noStrike" cap="none"/>
                        <a:t>38.6</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spcBef>
                          <a:spcPts val="0"/>
                        </a:spcBef>
                        <a:spcAft>
                          <a:spcPts val="0"/>
                        </a:spcAft>
                        <a:buNone/>
                      </a:pPr>
                      <a:r>
                        <a:rPr lang="en-US" sz="1200" u="none" strike="noStrike" cap="none"/>
                        <a:t>25.5</a:t>
                      </a:r>
                      <a:endParaRPr sz="12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4"/>
                  </a:ext>
                </a:extLst>
              </a:tr>
              <a:tr h="152400">
                <a:tc>
                  <a:txBody>
                    <a:bodyPr/>
                    <a:lstStyle/>
                    <a:p>
                      <a:pPr marL="0" marR="0" lvl="0" indent="0" algn="l" rtl="0">
                        <a:spcBef>
                          <a:spcPts val="0"/>
                        </a:spcBef>
                        <a:spcAft>
                          <a:spcPts val="0"/>
                        </a:spcAft>
                        <a:buNone/>
                      </a:pPr>
                      <a:r>
                        <a:rPr lang="en-US" sz="1200" u="none" strike="noStrike" cap="none"/>
                        <a:t>SOIL MOISTURE</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spcBef>
                          <a:spcPts val="0"/>
                        </a:spcBef>
                        <a:spcAft>
                          <a:spcPts val="0"/>
                        </a:spcAft>
                        <a:buNone/>
                      </a:pPr>
                      <a:r>
                        <a:rPr lang="en-US" sz="1200" u="none" strike="noStrike" cap="none"/>
                        <a:t>693</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spcBef>
                          <a:spcPts val="0"/>
                        </a:spcBef>
                        <a:spcAft>
                          <a:spcPts val="0"/>
                        </a:spcAft>
                        <a:buNone/>
                      </a:pPr>
                      <a:r>
                        <a:rPr lang="en-US" sz="1200" u="none" strike="noStrike" cap="none"/>
                        <a:t>676</a:t>
                      </a:r>
                      <a:endParaRPr sz="12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5"/>
                  </a:ext>
                </a:extLst>
              </a:tr>
              <a:tr h="152400">
                <a:tc>
                  <a:txBody>
                    <a:bodyPr/>
                    <a:lstStyle/>
                    <a:p>
                      <a:pPr marL="0" marR="0" lvl="0" indent="0" algn="l" rtl="0">
                        <a:spcBef>
                          <a:spcPts val="0"/>
                        </a:spcBef>
                        <a:spcAft>
                          <a:spcPts val="0"/>
                        </a:spcAft>
                        <a:buNone/>
                      </a:pPr>
                      <a:r>
                        <a:rPr lang="en-US" sz="1200" u="none" strike="noStrike" cap="none"/>
                        <a:t>WATER LEVEL</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spcBef>
                          <a:spcPts val="0"/>
                        </a:spcBef>
                        <a:spcAft>
                          <a:spcPts val="0"/>
                        </a:spcAft>
                        <a:buNone/>
                      </a:pPr>
                      <a:r>
                        <a:rPr lang="en-US" sz="1200" u="none" strike="noStrike" cap="none"/>
                        <a:t>731</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spcBef>
                          <a:spcPts val="0"/>
                        </a:spcBef>
                        <a:spcAft>
                          <a:spcPts val="0"/>
                        </a:spcAft>
                        <a:buNone/>
                      </a:pPr>
                      <a:r>
                        <a:rPr lang="en-US" sz="1200" u="none" strike="noStrike" cap="none"/>
                        <a:t>153</a:t>
                      </a:r>
                      <a:endParaRPr sz="12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6"/>
                  </a:ext>
                </a:extLst>
              </a:tr>
            </a:tbl>
          </a:graphicData>
        </a:graphic>
      </p:graphicFrame>
      <p:graphicFrame>
        <p:nvGraphicFramePr>
          <p:cNvPr id="280" name="Google Shape;280;p23"/>
          <p:cNvGraphicFramePr/>
          <p:nvPr/>
        </p:nvGraphicFramePr>
        <p:xfrm>
          <a:off x="677334" y="4079399"/>
          <a:ext cx="5721350" cy="1097280"/>
        </p:xfrm>
        <a:graphic>
          <a:graphicData uri="http://schemas.openxmlformats.org/drawingml/2006/table">
            <a:tbl>
              <a:tblPr firstRow="1" firstCol="1" bandRow="1">
                <a:noFill/>
                <a:tableStyleId>{462AAE48-0688-4444-AC97-11DCD2B85481}</a:tableStyleId>
              </a:tblPr>
              <a:tblGrid>
                <a:gridCol w="2860675">
                  <a:extLst>
                    <a:ext uri="{9D8B030D-6E8A-4147-A177-3AD203B41FA5}">
                      <a16:colId xmlns:a16="http://schemas.microsoft.com/office/drawing/2014/main" val="20000"/>
                    </a:ext>
                  </a:extLst>
                </a:gridCol>
                <a:gridCol w="2860675">
                  <a:extLst>
                    <a:ext uri="{9D8B030D-6E8A-4147-A177-3AD203B41FA5}">
                      <a16:colId xmlns:a16="http://schemas.microsoft.com/office/drawing/2014/main" val="20001"/>
                    </a:ext>
                  </a:extLst>
                </a:gridCol>
              </a:tblGrid>
              <a:tr h="152400">
                <a:tc>
                  <a:txBody>
                    <a:bodyPr/>
                    <a:lstStyle/>
                    <a:p>
                      <a:pPr marL="0" marR="0" lvl="0" indent="0" algn="l" rtl="0">
                        <a:spcBef>
                          <a:spcPts val="0"/>
                        </a:spcBef>
                        <a:spcAft>
                          <a:spcPts val="0"/>
                        </a:spcAft>
                        <a:buNone/>
                      </a:pPr>
                      <a:r>
                        <a:rPr lang="en-US" sz="1200" u="none" strike="noStrike" cap="none"/>
                        <a:t>TYPE</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spcBef>
                          <a:spcPts val="0"/>
                        </a:spcBef>
                        <a:spcAft>
                          <a:spcPts val="0"/>
                        </a:spcAft>
                        <a:buNone/>
                      </a:pPr>
                      <a:r>
                        <a:rPr lang="en-US" sz="1200" u="none" strike="noStrike" cap="none"/>
                        <a:t>DESCRIPTION</a:t>
                      </a:r>
                      <a:endParaRPr sz="12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0"/>
                  </a:ext>
                </a:extLst>
              </a:tr>
              <a:tr h="152400">
                <a:tc>
                  <a:txBody>
                    <a:bodyPr/>
                    <a:lstStyle/>
                    <a:p>
                      <a:pPr marL="0" marR="0" lvl="0" indent="0" algn="l" rtl="0">
                        <a:spcBef>
                          <a:spcPts val="0"/>
                        </a:spcBef>
                        <a:spcAft>
                          <a:spcPts val="0"/>
                        </a:spcAft>
                        <a:buNone/>
                      </a:pPr>
                      <a:r>
                        <a:rPr lang="en-US" sz="1200" u="none" strike="noStrike" cap="none"/>
                        <a:t>Data set Characteristic </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spcBef>
                          <a:spcPts val="0"/>
                        </a:spcBef>
                        <a:spcAft>
                          <a:spcPts val="0"/>
                        </a:spcAft>
                        <a:buNone/>
                      </a:pPr>
                      <a:r>
                        <a:rPr lang="en-US" sz="1200" u="none" strike="noStrike" cap="none"/>
                        <a:t>Multivariant</a:t>
                      </a:r>
                      <a:endParaRPr sz="12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1"/>
                  </a:ext>
                </a:extLst>
              </a:tr>
              <a:tr h="152400">
                <a:tc>
                  <a:txBody>
                    <a:bodyPr/>
                    <a:lstStyle/>
                    <a:p>
                      <a:pPr marL="0" marR="0" lvl="0" indent="0" algn="l" rtl="0">
                        <a:spcBef>
                          <a:spcPts val="0"/>
                        </a:spcBef>
                        <a:spcAft>
                          <a:spcPts val="0"/>
                        </a:spcAft>
                        <a:buNone/>
                      </a:pPr>
                      <a:r>
                        <a:rPr lang="en-US" sz="1200" u="none" strike="noStrike" cap="none"/>
                        <a:t>Attribute Characteristics </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spcBef>
                          <a:spcPts val="0"/>
                        </a:spcBef>
                        <a:spcAft>
                          <a:spcPts val="0"/>
                        </a:spcAft>
                        <a:buNone/>
                      </a:pPr>
                      <a:r>
                        <a:rPr lang="en-US" sz="1200" u="none" strike="noStrike" cap="none"/>
                        <a:t>Timestamp, Integer, Real</a:t>
                      </a:r>
                      <a:endParaRPr sz="12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2"/>
                  </a:ext>
                </a:extLst>
              </a:tr>
              <a:tr h="152400">
                <a:tc>
                  <a:txBody>
                    <a:bodyPr/>
                    <a:lstStyle/>
                    <a:p>
                      <a:pPr marL="0" marR="0" lvl="0" indent="0" algn="l" rtl="0">
                        <a:spcBef>
                          <a:spcPts val="0"/>
                        </a:spcBef>
                        <a:spcAft>
                          <a:spcPts val="0"/>
                        </a:spcAft>
                        <a:buNone/>
                      </a:pPr>
                      <a:r>
                        <a:rPr lang="en-US" sz="1200" u="none" strike="noStrike" cap="none"/>
                        <a:t>Associated Tasks </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spcBef>
                          <a:spcPts val="0"/>
                        </a:spcBef>
                        <a:spcAft>
                          <a:spcPts val="0"/>
                        </a:spcAft>
                        <a:buNone/>
                      </a:pPr>
                      <a:r>
                        <a:rPr lang="en-US" sz="1200" u="none" strike="noStrike" cap="none"/>
                        <a:t>Regression</a:t>
                      </a:r>
                      <a:endParaRPr sz="12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3"/>
                  </a:ext>
                </a:extLst>
              </a:tr>
              <a:tr h="152400">
                <a:tc>
                  <a:txBody>
                    <a:bodyPr/>
                    <a:lstStyle/>
                    <a:p>
                      <a:pPr marL="0" marR="0" lvl="0" indent="0" algn="l" rtl="0">
                        <a:spcBef>
                          <a:spcPts val="0"/>
                        </a:spcBef>
                        <a:spcAft>
                          <a:spcPts val="0"/>
                        </a:spcAft>
                        <a:buNone/>
                      </a:pPr>
                      <a:r>
                        <a:rPr lang="en-US" sz="1200" u="none" strike="noStrike" cap="none"/>
                        <a:t>Number of Instances</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spcBef>
                          <a:spcPts val="0"/>
                        </a:spcBef>
                        <a:spcAft>
                          <a:spcPts val="0"/>
                        </a:spcAft>
                        <a:buNone/>
                      </a:pPr>
                      <a:r>
                        <a:rPr lang="en-US" sz="1200" u="none" strike="noStrike" cap="none"/>
                        <a:t>1559</a:t>
                      </a:r>
                      <a:endParaRPr sz="12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4"/>
                  </a:ext>
                </a:extLst>
              </a:tr>
              <a:tr h="152400">
                <a:tc>
                  <a:txBody>
                    <a:bodyPr/>
                    <a:lstStyle/>
                    <a:p>
                      <a:pPr marL="0" marR="0" lvl="0" indent="0" algn="l" rtl="0">
                        <a:spcBef>
                          <a:spcPts val="0"/>
                        </a:spcBef>
                        <a:spcAft>
                          <a:spcPts val="0"/>
                        </a:spcAft>
                        <a:buNone/>
                      </a:pPr>
                      <a:r>
                        <a:rPr lang="en-US" sz="1200" u="none" strike="noStrike" cap="none"/>
                        <a:t>Number of attributes </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spcBef>
                          <a:spcPts val="0"/>
                        </a:spcBef>
                        <a:spcAft>
                          <a:spcPts val="0"/>
                        </a:spcAft>
                        <a:buNone/>
                      </a:pPr>
                      <a:r>
                        <a:rPr lang="en-US" sz="1200" u="none" strike="noStrike" cap="none"/>
                        <a:t>8</a:t>
                      </a:r>
                      <a:endParaRPr sz="12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Implementation</a:t>
            </a:r>
            <a:br>
              <a:rPr lang="en-US"/>
            </a:br>
            <a:r>
              <a:rPr lang="en-US"/>
              <a:t>Dataset Collection -2 </a:t>
            </a:r>
            <a:endParaRPr/>
          </a:p>
        </p:txBody>
      </p:sp>
      <p:pic>
        <p:nvPicPr>
          <p:cNvPr id="286" name="Google Shape;286;p24"/>
          <p:cNvPicPr preferRelativeResize="0">
            <a:picLocks noGrp="1"/>
          </p:cNvPicPr>
          <p:nvPr>
            <p:ph type="body" idx="1"/>
          </p:nvPr>
        </p:nvPicPr>
        <p:blipFill rotWithShape="1">
          <a:blip r:embed="rId3">
            <a:alphaModFix/>
          </a:blip>
          <a:srcRect/>
          <a:stretch/>
        </p:blipFill>
        <p:spPr>
          <a:xfrm>
            <a:off x="1585903" y="2160588"/>
            <a:ext cx="6780231" cy="388143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5"/>
          <p:cNvSpPr txBox="1">
            <a:spLocks noGrp="1"/>
          </p:cNvSpPr>
          <p:nvPr>
            <p:ph type="title"/>
          </p:nvPr>
        </p:nvSpPr>
        <p:spPr>
          <a:xfrm>
            <a:off x="591273" y="10399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Implementation</a:t>
            </a:r>
            <a:br>
              <a:rPr lang="en-US"/>
            </a:br>
            <a:r>
              <a:rPr lang="en-US"/>
              <a:t>(ii) Water Level Consumed By crops</a:t>
            </a:r>
            <a:endParaRPr/>
          </a:p>
        </p:txBody>
      </p:sp>
      <p:graphicFrame>
        <p:nvGraphicFramePr>
          <p:cNvPr id="292" name="Google Shape;292;p25"/>
          <p:cNvGraphicFramePr/>
          <p:nvPr/>
        </p:nvGraphicFramePr>
        <p:xfrm>
          <a:off x="1925875" y="1253266"/>
          <a:ext cx="5846550" cy="5361330"/>
        </p:xfrm>
        <a:graphic>
          <a:graphicData uri="http://schemas.openxmlformats.org/drawingml/2006/table">
            <a:tbl>
              <a:tblPr firstRow="1" bandRow="1">
                <a:noFill/>
                <a:tableStyleId>{462AAE48-0688-4444-AC97-11DCD2B85481}</a:tableStyleId>
              </a:tblPr>
              <a:tblGrid>
                <a:gridCol w="1948850">
                  <a:extLst>
                    <a:ext uri="{9D8B030D-6E8A-4147-A177-3AD203B41FA5}">
                      <a16:colId xmlns:a16="http://schemas.microsoft.com/office/drawing/2014/main" val="20000"/>
                    </a:ext>
                  </a:extLst>
                </a:gridCol>
                <a:gridCol w="1948850">
                  <a:extLst>
                    <a:ext uri="{9D8B030D-6E8A-4147-A177-3AD203B41FA5}">
                      <a16:colId xmlns:a16="http://schemas.microsoft.com/office/drawing/2014/main" val="20001"/>
                    </a:ext>
                  </a:extLst>
                </a:gridCol>
                <a:gridCol w="1948850">
                  <a:extLst>
                    <a:ext uri="{9D8B030D-6E8A-4147-A177-3AD203B41FA5}">
                      <a16:colId xmlns:a16="http://schemas.microsoft.com/office/drawing/2014/main" val="20002"/>
                    </a:ext>
                  </a:extLst>
                </a:gridCol>
              </a:tblGrid>
              <a:tr h="159675">
                <a:tc>
                  <a:txBody>
                    <a:bodyPr/>
                    <a:lstStyle/>
                    <a:p>
                      <a:pPr marL="0" marR="0" lvl="0" indent="0" algn="l" rtl="0">
                        <a:spcBef>
                          <a:spcPts val="0"/>
                        </a:spcBef>
                        <a:spcAft>
                          <a:spcPts val="0"/>
                        </a:spcAft>
                        <a:buNone/>
                      </a:pPr>
                      <a:r>
                        <a:rPr lang="en-US" sz="1100" u="none" strike="noStrike" cap="none"/>
                        <a:t>Date </a:t>
                      </a:r>
                      <a:endParaRPr/>
                    </a:p>
                  </a:txBody>
                  <a:tcPr marL="91450" marR="91450" marT="45725" marB="45725"/>
                </a:tc>
                <a:tc>
                  <a:txBody>
                    <a:bodyPr/>
                    <a:lstStyle/>
                    <a:p>
                      <a:pPr marL="0" marR="0" lvl="0" indent="0" algn="l" rtl="0">
                        <a:spcBef>
                          <a:spcPts val="0"/>
                        </a:spcBef>
                        <a:spcAft>
                          <a:spcPts val="0"/>
                        </a:spcAft>
                        <a:buNone/>
                      </a:pPr>
                      <a:r>
                        <a:rPr lang="en-US" sz="1100"/>
                        <a:t>Water consumed that Day</a:t>
                      </a:r>
                      <a:endParaRPr/>
                    </a:p>
                  </a:txBody>
                  <a:tcPr marL="91450" marR="91450" marT="45725" marB="45725"/>
                </a:tc>
                <a:tc>
                  <a:txBody>
                    <a:bodyPr/>
                    <a:lstStyle/>
                    <a:p>
                      <a:pPr marL="0" marR="0" lvl="0" indent="0" algn="l" rtl="0">
                        <a:spcBef>
                          <a:spcPts val="0"/>
                        </a:spcBef>
                        <a:spcAft>
                          <a:spcPts val="0"/>
                        </a:spcAft>
                        <a:buNone/>
                      </a:pPr>
                      <a:r>
                        <a:rPr lang="en-US" sz="1100"/>
                        <a:t>Total Water consumed</a:t>
                      </a:r>
                      <a:endParaRPr/>
                    </a:p>
                  </a:txBody>
                  <a:tcPr marL="91450" marR="91450" marT="45725" marB="45725"/>
                </a:tc>
                <a:extLst>
                  <a:ext uri="{0D108BD9-81ED-4DB2-BD59-A6C34878D82A}">
                    <a16:rowId xmlns:a16="http://schemas.microsoft.com/office/drawing/2014/main" val="10000"/>
                  </a:ext>
                </a:extLst>
              </a:tr>
              <a:tr h="186275">
                <a:tc>
                  <a:txBody>
                    <a:bodyPr/>
                    <a:lstStyle/>
                    <a:p>
                      <a:pPr marL="0" marR="0" lvl="0" indent="0" algn="r" rtl="0">
                        <a:spcBef>
                          <a:spcPts val="0"/>
                        </a:spcBef>
                        <a:spcAft>
                          <a:spcPts val="0"/>
                        </a:spcAft>
                        <a:buNone/>
                      </a:pPr>
                      <a:r>
                        <a:rPr lang="en-US" sz="1100" b="0" i="0" u="none" strike="noStrike">
                          <a:solidFill>
                            <a:srgbClr val="000000"/>
                          </a:solidFill>
                          <a:latin typeface="Times New Roman"/>
                          <a:ea typeface="Times New Roman"/>
                          <a:cs typeface="Times New Roman"/>
                          <a:sym typeface="Times New Roman"/>
                        </a:rPr>
                        <a:t>11/02/21</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6000</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6000</a:t>
                      </a:r>
                      <a:endParaRPr/>
                    </a:p>
                  </a:txBody>
                  <a:tcPr marL="9525" marR="9525" marT="9525" marB="0" anchor="b"/>
                </a:tc>
                <a:extLst>
                  <a:ext uri="{0D108BD9-81ED-4DB2-BD59-A6C34878D82A}">
                    <a16:rowId xmlns:a16="http://schemas.microsoft.com/office/drawing/2014/main" val="10001"/>
                  </a:ext>
                </a:extLst>
              </a:tr>
              <a:tr h="186275">
                <a:tc>
                  <a:txBody>
                    <a:bodyPr/>
                    <a:lstStyle/>
                    <a:p>
                      <a:pPr marL="0" marR="0" lvl="0" indent="0" algn="r" rtl="0">
                        <a:spcBef>
                          <a:spcPts val="0"/>
                        </a:spcBef>
                        <a:spcAft>
                          <a:spcPts val="0"/>
                        </a:spcAft>
                        <a:buNone/>
                      </a:pPr>
                      <a:r>
                        <a:rPr lang="en-US" sz="1100" b="0" i="0" u="none" strike="noStrike">
                          <a:solidFill>
                            <a:srgbClr val="000000"/>
                          </a:solidFill>
                          <a:latin typeface="Times New Roman"/>
                          <a:ea typeface="Times New Roman"/>
                          <a:cs typeface="Times New Roman"/>
                          <a:sym typeface="Times New Roman"/>
                        </a:rPr>
                        <a:t>12/02/21</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6000</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6000</a:t>
                      </a:r>
                      <a:endParaRPr/>
                    </a:p>
                  </a:txBody>
                  <a:tcPr marL="9525" marR="9525" marT="9525" marB="0" anchor="b"/>
                </a:tc>
                <a:extLst>
                  <a:ext uri="{0D108BD9-81ED-4DB2-BD59-A6C34878D82A}">
                    <a16:rowId xmlns:a16="http://schemas.microsoft.com/office/drawing/2014/main" val="10002"/>
                  </a:ext>
                </a:extLst>
              </a:tr>
              <a:tr h="186275">
                <a:tc>
                  <a:txBody>
                    <a:bodyPr/>
                    <a:lstStyle/>
                    <a:p>
                      <a:pPr marL="0" marR="0" lvl="0" indent="0" algn="r" rtl="0">
                        <a:spcBef>
                          <a:spcPts val="0"/>
                        </a:spcBef>
                        <a:spcAft>
                          <a:spcPts val="0"/>
                        </a:spcAft>
                        <a:buNone/>
                      </a:pPr>
                      <a:r>
                        <a:rPr lang="en-US" sz="1100" b="0" i="0" u="none" strike="noStrike">
                          <a:solidFill>
                            <a:srgbClr val="000000"/>
                          </a:solidFill>
                          <a:latin typeface="Times New Roman"/>
                          <a:ea typeface="Times New Roman"/>
                          <a:cs typeface="Times New Roman"/>
                          <a:sym typeface="Times New Roman"/>
                        </a:rPr>
                        <a:t>13/02/21</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6000</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6000</a:t>
                      </a:r>
                      <a:endParaRPr/>
                    </a:p>
                  </a:txBody>
                  <a:tcPr marL="9525" marR="9525" marT="9525" marB="0" anchor="b"/>
                </a:tc>
                <a:extLst>
                  <a:ext uri="{0D108BD9-81ED-4DB2-BD59-A6C34878D82A}">
                    <a16:rowId xmlns:a16="http://schemas.microsoft.com/office/drawing/2014/main" val="10003"/>
                  </a:ext>
                </a:extLst>
              </a:tr>
              <a:tr h="186275">
                <a:tc>
                  <a:txBody>
                    <a:bodyPr/>
                    <a:lstStyle/>
                    <a:p>
                      <a:pPr marL="0" marR="0" lvl="0" indent="0" algn="r" rtl="0">
                        <a:spcBef>
                          <a:spcPts val="0"/>
                        </a:spcBef>
                        <a:spcAft>
                          <a:spcPts val="0"/>
                        </a:spcAft>
                        <a:buNone/>
                      </a:pPr>
                      <a:r>
                        <a:rPr lang="en-US" sz="1100" b="0" i="0" u="none" strike="noStrike">
                          <a:solidFill>
                            <a:srgbClr val="000000"/>
                          </a:solidFill>
                          <a:latin typeface="Times New Roman"/>
                          <a:ea typeface="Times New Roman"/>
                          <a:cs typeface="Times New Roman"/>
                          <a:sym typeface="Times New Roman"/>
                        </a:rPr>
                        <a:t>14/02/21</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6000</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6000</a:t>
                      </a:r>
                      <a:endParaRPr/>
                    </a:p>
                  </a:txBody>
                  <a:tcPr marL="9525" marR="9525" marT="9525" marB="0" anchor="b"/>
                </a:tc>
                <a:extLst>
                  <a:ext uri="{0D108BD9-81ED-4DB2-BD59-A6C34878D82A}">
                    <a16:rowId xmlns:a16="http://schemas.microsoft.com/office/drawing/2014/main" val="10004"/>
                  </a:ext>
                </a:extLst>
              </a:tr>
              <a:tr h="186275">
                <a:tc>
                  <a:txBody>
                    <a:bodyPr/>
                    <a:lstStyle/>
                    <a:p>
                      <a:pPr marL="0" marR="0" lvl="0" indent="0" algn="r" rtl="0">
                        <a:spcBef>
                          <a:spcPts val="0"/>
                        </a:spcBef>
                        <a:spcAft>
                          <a:spcPts val="0"/>
                        </a:spcAft>
                        <a:buNone/>
                      </a:pPr>
                      <a:r>
                        <a:rPr lang="en-US" sz="1100" b="0" i="0" u="none" strike="noStrike">
                          <a:solidFill>
                            <a:srgbClr val="000000"/>
                          </a:solidFill>
                          <a:latin typeface="Times New Roman"/>
                          <a:ea typeface="Times New Roman"/>
                          <a:cs typeface="Times New Roman"/>
                          <a:sym typeface="Times New Roman"/>
                        </a:rPr>
                        <a:t>15/02/21</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6000</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6000</a:t>
                      </a:r>
                      <a:endParaRPr/>
                    </a:p>
                  </a:txBody>
                  <a:tcPr marL="9525" marR="9525" marT="9525" marB="0" anchor="b"/>
                </a:tc>
                <a:extLst>
                  <a:ext uri="{0D108BD9-81ED-4DB2-BD59-A6C34878D82A}">
                    <a16:rowId xmlns:a16="http://schemas.microsoft.com/office/drawing/2014/main" val="10005"/>
                  </a:ext>
                </a:extLst>
              </a:tr>
              <a:tr h="186275">
                <a:tc>
                  <a:txBody>
                    <a:bodyPr/>
                    <a:lstStyle/>
                    <a:p>
                      <a:pPr marL="0" marR="0" lvl="0" indent="0" algn="r" rtl="0">
                        <a:spcBef>
                          <a:spcPts val="0"/>
                        </a:spcBef>
                        <a:spcAft>
                          <a:spcPts val="0"/>
                        </a:spcAft>
                        <a:buNone/>
                      </a:pPr>
                      <a:r>
                        <a:rPr lang="en-US" sz="1100" b="0" i="0" u="none" strike="noStrike">
                          <a:solidFill>
                            <a:srgbClr val="000000"/>
                          </a:solidFill>
                          <a:latin typeface="Times New Roman"/>
                          <a:ea typeface="Times New Roman"/>
                          <a:cs typeface="Times New Roman"/>
                          <a:sym typeface="Times New Roman"/>
                        </a:rPr>
                        <a:t>16/02/21</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6000</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6000</a:t>
                      </a:r>
                      <a:endParaRPr/>
                    </a:p>
                  </a:txBody>
                  <a:tcPr marL="9525" marR="9525" marT="9525" marB="0" anchor="b"/>
                </a:tc>
                <a:extLst>
                  <a:ext uri="{0D108BD9-81ED-4DB2-BD59-A6C34878D82A}">
                    <a16:rowId xmlns:a16="http://schemas.microsoft.com/office/drawing/2014/main" val="10006"/>
                  </a:ext>
                </a:extLst>
              </a:tr>
              <a:tr h="186275">
                <a:tc>
                  <a:txBody>
                    <a:bodyPr/>
                    <a:lstStyle/>
                    <a:p>
                      <a:pPr marL="0" marR="0" lvl="0" indent="0" algn="r" rtl="0">
                        <a:spcBef>
                          <a:spcPts val="0"/>
                        </a:spcBef>
                        <a:spcAft>
                          <a:spcPts val="0"/>
                        </a:spcAft>
                        <a:buNone/>
                      </a:pPr>
                      <a:r>
                        <a:rPr lang="en-US" sz="1100" b="0" i="0" u="none" strike="noStrike">
                          <a:solidFill>
                            <a:srgbClr val="000000"/>
                          </a:solidFill>
                          <a:latin typeface="Times New Roman"/>
                          <a:ea typeface="Times New Roman"/>
                          <a:cs typeface="Times New Roman"/>
                          <a:sym typeface="Times New Roman"/>
                        </a:rPr>
                        <a:t>17/02/21</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6000</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6000</a:t>
                      </a:r>
                      <a:endParaRPr/>
                    </a:p>
                  </a:txBody>
                  <a:tcPr marL="9525" marR="9525" marT="9525" marB="0" anchor="b"/>
                </a:tc>
                <a:extLst>
                  <a:ext uri="{0D108BD9-81ED-4DB2-BD59-A6C34878D82A}">
                    <a16:rowId xmlns:a16="http://schemas.microsoft.com/office/drawing/2014/main" val="10007"/>
                  </a:ext>
                </a:extLst>
              </a:tr>
              <a:tr h="186275">
                <a:tc>
                  <a:txBody>
                    <a:bodyPr/>
                    <a:lstStyle/>
                    <a:p>
                      <a:pPr marL="0" marR="0" lvl="0" indent="0" algn="r" rtl="0">
                        <a:spcBef>
                          <a:spcPts val="0"/>
                        </a:spcBef>
                        <a:spcAft>
                          <a:spcPts val="0"/>
                        </a:spcAft>
                        <a:buNone/>
                      </a:pPr>
                      <a:r>
                        <a:rPr lang="en-US" sz="1100" b="0" i="0" u="none" strike="noStrike">
                          <a:solidFill>
                            <a:srgbClr val="000000"/>
                          </a:solidFill>
                          <a:latin typeface="Times New Roman"/>
                          <a:ea typeface="Times New Roman"/>
                          <a:cs typeface="Times New Roman"/>
                          <a:sym typeface="Times New Roman"/>
                        </a:rPr>
                        <a:t>18/02/21</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6000</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6000</a:t>
                      </a:r>
                      <a:endParaRPr/>
                    </a:p>
                  </a:txBody>
                  <a:tcPr marL="9525" marR="9525" marT="9525" marB="0" anchor="b"/>
                </a:tc>
                <a:extLst>
                  <a:ext uri="{0D108BD9-81ED-4DB2-BD59-A6C34878D82A}">
                    <a16:rowId xmlns:a16="http://schemas.microsoft.com/office/drawing/2014/main" val="10008"/>
                  </a:ext>
                </a:extLst>
              </a:tr>
              <a:tr h="186275">
                <a:tc>
                  <a:txBody>
                    <a:bodyPr/>
                    <a:lstStyle/>
                    <a:p>
                      <a:pPr marL="0" marR="0" lvl="0" indent="0" algn="r" rtl="0">
                        <a:spcBef>
                          <a:spcPts val="0"/>
                        </a:spcBef>
                        <a:spcAft>
                          <a:spcPts val="0"/>
                        </a:spcAft>
                        <a:buNone/>
                      </a:pPr>
                      <a:r>
                        <a:rPr lang="en-US" sz="1100" b="0" i="0" u="none" strike="noStrike">
                          <a:solidFill>
                            <a:srgbClr val="000000"/>
                          </a:solidFill>
                          <a:latin typeface="Times New Roman"/>
                          <a:ea typeface="Times New Roman"/>
                          <a:cs typeface="Times New Roman"/>
                          <a:sym typeface="Times New Roman"/>
                        </a:rPr>
                        <a:t>19/02/21</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6000</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6000</a:t>
                      </a:r>
                      <a:endParaRPr/>
                    </a:p>
                  </a:txBody>
                  <a:tcPr marL="9525" marR="9525" marT="9525" marB="0" anchor="b"/>
                </a:tc>
                <a:extLst>
                  <a:ext uri="{0D108BD9-81ED-4DB2-BD59-A6C34878D82A}">
                    <a16:rowId xmlns:a16="http://schemas.microsoft.com/office/drawing/2014/main" val="10009"/>
                  </a:ext>
                </a:extLst>
              </a:tr>
              <a:tr h="186275">
                <a:tc>
                  <a:txBody>
                    <a:bodyPr/>
                    <a:lstStyle/>
                    <a:p>
                      <a:pPr marL="0" marR="0" lvl="0" indent="0" algn="r" rtl="0">
                        <a:spcBef>
                          <a:spcPts val="0"/>
                        </a:spcBef>
                        <a:spcAft>
                          <a:spcPts val="0"/>
                        </a:spcAft>
                        <a:buNone/>
                      </a:pPr>
                      <a:r>
                        <a:rPr lang="en-US" sz="1100" b="0" i="0" u="none" strike="noStrike">
                          <a:solidFill>
                            <a:srgbClr val="000000"/>
                          </a:solidFill>
                          <a:latin typeface="Times New Roman"/>
                          <a:ea typeface="Times New Roman"/>
                          <a:cs typeface="Times New Roman"/>
                          <a:sym typeface="Times New Roman"/>
                        </a:rPr>
                        <a:t>20/02/21</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200</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6200</a:t>
                      </a:r>
                      <a:endParaRPr/>
                    </a:p>
                  </a:txBody>
                  <a:tcPr marL="9525" marR="9525" marT="9525" marB="0" anchor="b"/>
                </a:tc>
                <a:extLst>
                  <a:ext uri="{0D108BD9-81ED-4DB2-BD59-A6C34878D82A}">
                    <a16:rowId xmlns:a16="http://schemas.microsoft.com/office/drawing/2014/main" val="10010"/>
                  </a:ext>
                </a:extLst>
              </a:tr>
              <a:tr h="186275">
                <a:tc>
                  <a:txBody>
                    <a:bodyPr/>
                    <a:lstStyle/>
                    <a:p>
                      <a:pPr marL="0" marR="0" lvl="0" indent="0" algn="r" rtl="0">
                        <a:spcBef>
                          <a:spcPts val="0"/>
                        </a:spcBef>
                        <a:spcAft>
                          <a:spcPts val="0"/>
                        </a:spcAft>
                        <a:buNone/>
                      </a:pPr>
                      <a:r>
                        <a:rPr lang="en-US" sz="1100" b="0" i="0" u="none" strike="noStrike">
                          <a:solidFill>
                            <a:srgbClr val="000000"/>
                          </a:solidFill>
                          <a:latin typeface="Times New Roman"/>
                          <a:ea typeface="Times New Roman"/>
                          <a:cs typeface="Times New Roman"/>
                          <a:sym typeface="Times New Roman"/>
                        </a:rPr>
                        <a:t>21/02/21</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200</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6400</a:t>
                      </a:r>
                      <a:endParaRPr/>
                    </a:p>
                  </a:txBody>
                  <a:tcPr marL="9525" marR="9525" marT="9525" marB="0" anchor="b"/>
                </a:tc>
                <a:extLst>
                  <a:ext uri="{0D108BD9-81ED-4DB2-BD59-A6C34878D82A}">
                    <a16:rowId xmlns:a16="http://schemas.microsoft.com/office/drawing/2014/main" val="10011"/>
                  </a:ext>
                </a:extLst>
              </a:tr>
              <a:tr h="186275">
                <a:tc>
                  <a:txBody>
                    <a:bodyPr/>
                    <a:lstStyle/>
                    <a:p>
                      <a:pPr marL="0" marR="0" lvl="0" indent="0" algn="r" rtl="0">
                        <a:spcBef>
                          <a:spcPts val="0"/>
                        </a:spcBef>
                        <a:spcAft>
                          <a:spcPts val="0"/>
                        </a:spcAft>
                        <a:buNone/>
                      </a:pPr>
                      <a:r>
                        <a:rPr lang="en-US" sz="1100" b="0" i="0" u="none" strike="noStrike">
                          <a:solidFill>
                            <a:srgbClr val="000000"/>
                          </a:solidFill>
                          <a:latin typeface="Times New Roman"/>
                          <a:ea typeface="Times New Roman"/>
                          <a:cs typeface="Times New Roman"/>
                          <a:sym typeface="Times New Roman"/>
                        </a:rPr>
                        <a:t>22/02/21</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200</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6600</a:t>
                      </a:r>
                      <a:endParaRPr/>
                    </a:p>
                  </a:txBody>
                  <a:tcPr marL="9525" marR="9525" marT="9525" marB="0" anchor="b"/>
                </a:tc>
                <a:extLst>
                  <a:ext uri="{0D108BD9-81ED-4DB2-BD59-A6C34878D82A}">
                    <a16:rowId xmlns:a16="http://schemas.microsoft.com/office/drawing/2014/main" val="10012"/>
                  </a:ext>
                </a:extLst>
              </a:tr>
              <a:tr h="186275">
                <a:tc>
                  <a:txBody>
                    <a:bodyPr/>
                    <a:lstStyle/>
                    <a:p>
                      <a:pPr marL="0" marR="0" lvl="0" indent="0" algn="r" rtl="0">
                        <a:spcBef>
                          <a:spcPts val="0"/>
                        </a:spcBef>
                        <a:spcAft>
                          <a:spcPts val="0"/>
                        </a:spcAft>
                        <a:buNone/>
                      </a:pPr>
                      <a:r>
                        <a:rPr lang="en-US" sz="1100" b="0" i="0" u="none" strike="noStrike">
                          <a:solidFill>
                            <a:srgbClr val="000000"/>
                          </a:solidFill>
                          <a:latin typeface="Times New Roman"/>
                          <a:ea typeface="Times New Roman"/>
                          <a:cs typeface="Times New Roman"/>
                          <a:sym typeface="Times New Roman"/>
                        </a:rPr>
                        <a:t>23/02/21</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200</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6800</a:t>
                      </a:r>
                      <a:endParaRPr/>
                    </a:p>
                  </a:txBody>
                  <a:tcPr marL="9525" marR="9525" marT="9525" marB="0" anchor="b"/>
                </a:tc>
                <a:extLst>
                  <a:ext uri="{0D108BD9-81ED-4DB2-BD59-A6C34878D82A}">
                    <a16:rowId xmlns:a16="http://schemas.microsoft.com/office/drawing/2014/main" val="10013"/>
                  </a:ext>
                </a:extLst>
              </a:tr>
              <a:tr h="186275">
                <a:tc>
                  <a:txBody>
                    <a:bodyPr/>
                    <a:lstStyle/>
                    <a:p>
                      <a:pPr marL="0" marR="0" lvl="0" indent="0" algn="r" rtl="0">
                        <a:spcBef>
                          <a:spcPts val="0"/>
                        </a:spcBef>
                        <a:spcAft>
                          <a:spcPts val="0"/>
                        </a:spcAft>
                        <a:buNone/>
                      </a:pPr>
                      <a:r>
                        <a:rPr lang="en-US" sz="1100" b="0" i="0" u="none" strike="noStrike">
                          <a:solidFill>
                            <a:srgbClr val="000000"/>
                          </a:solidFill>
                          <a:latin typeface="Times New Roman"/>
                          <a:ea typeface="Times New Roman"/>
                          <a:cs typeface="Times New Roman"/>
                          <a:sym typeface="Times New Roman"/>
                        </a:rPr>
                        <a:t>24/02/21</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200</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7000</a:t>
                      </a:r>
                      <a:endParaRPr/>
                    </a:p>
                  </a:txBody>
                  <a:tcPr marL="9525" marR="9525" marT="9525" marB="0" anchor="b"/>
                </a:tc>
                <a:extLst>
                  <a:ext uri="{0D108BD9-81ED-4DB2-BD59-A6C34878D82A}">
                    <a16:rowId xmlns:a16="http://schemas.microsoft.com/office/drawing/2014/main" val="10014"/>
                  </a:ext>
                </a:extLst>
              </a:tr>
              <a:tr h="186275">
                <a:tc>
                  <a:txBody>
                    <a:bodyPr/>
                    <a:lstStyle/>
                    <a:p>
                      <a:pPr marL="0" marR="0" lvl="0" indent="0" algn="r" rtl="0">
                        <a:spcBef>
                          <a:spcPts val="0"/>
                        </a:spcBef>
                        <a:spcAft>
                          <a:spcPts val="0"/>
                        </a:spcAft>
                        <a:buNone/>
                      </a:pPr>
                      <a:r>
                        <a:rPr lang="en-US" sz="1100" b="0" i="0" u="none" strike="noStrike">
                          <a:solidFill>
                            <a:srgbClr val="000000"/>
                          </a:solidFill>
                          <a:latin typeface="Times New Roman"/>
                          <a:ea typeface="Times New Roman"/>
                          <a:cs typeface="Times New Roman"/>
                          <a:sym typeface="Times New Roman"/>
                        </a:rPr>
                        <a:t>25/02/21</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200</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7200</a:t>
                      </a:r>
                      <a:endParaRPr/>
                    </a:p>
                  </a:txBody>
                  <a:tcPr marL="9525" marR="9525" marT="9525" marB="0" anchor="b"/>
                </a:tc>
                <a:extLst>
                  <a:ext uri="{0D108BD9-81ED-4DB2-BD59-A6C34878D82A}">
                    <a16:rowId xmlns:a16="http://schemas.microsoft.com/office/drawing/2014/main" val="10015"/>
                  </a:ext>
                </a:extLst>
              </a:tr>
              <a:tr h="186275">
                <a:tc>
                  <a:txBody>
                    <a:bodyPr/>
                    <a:lstStyle/>
                    <a:p>
                      <a:pPr marL="0" marR="0" lvl="0" indent="0" algn="r" rtl="0">
                        <a:spcBef>
                          <a:spcPts val="0"/>
                        </a:spcBef>
                        <a:spcAft>
                          <a:spcPts val="0"/>
                        </a:spcAft>
                        <a:buNone/>
                      </a:pPr>
                      <a:r>
                        <a:rPr lang="en-US" sz="1100" b="0" i="0" u="none" strike="noStrike">
                          <a:solidFill>
                            <a:srgbClr val="000000"/>
                          </a:solidFill>
                          <a:latin typeface="Times New Roman"/>
                          <a:ea typeface="Times New Roman"/>
                          <a:cs typeface="Times New Roman"/>
                          <a:sym typeface="Times New Roman"/>
                        </a:rPr>
                        <a:t>26/02/21</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200</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7400</a:t>
                      </a:r>
                      <a:endParaRPr/>
                    </a:p>
                  </a:txBody>
                  <a:tcPr marL="9525" marR="9525" marT="9525" marB="0" anchor="b"/>
                </a:tc>
                <a:extLst>
                  <a:ext uri="{0D108BD9-81ED-4DB2-BD59-A6C34878D82A}">
                    <a16:rowId xmlns:a16="http://schemas.microsoft.com/office/drawing/2014/main" val="10016"/>
                  </a:ext>
                </a:extLst>
              </a:tr>
              <a:tr h="186275">
                <a:tc>
                  <a:txBody>
                    <a:bodyPr/>
                    <a:lstStyle/>
                    <a:p>
                      <a:pPr marL="0" marR="0" lvl="0" indent="0" algn="r" rtl="0">
                        <a:spcBef>
                          <a:spcPts val="0"/>
                        </a:spcBef>
                        <a:spcAft>
                          <a:spcPts val="0"/>
                        </a:spcAft>
                        <a:buNone/>
                      </a:pPr>
                      <a:r>
                        <a:rPr lang="en-US" sz="1100" b="0" i="0" u="none" strike="noStrike">
                          <a:solidFill>
                            <a:srgbClr val="000000"/>
                          </a:solidFill>
                          <a:latin typeface="Times New Roman"/>
                          <a:ea typeface="Times New Roman"/>
                          <a:cs typeface="Times New Roman"/>
                          <a:sym typeface="Times New Roman"/>
                        </a:rPr>
                        <a:t>27/02/21</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200</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7600</a:t>
                      </a:r>
                      <a:endParaRPr/>
                    </a:p>
                  </a:txBody>
                  <a:tcPr marL="9525" marR="9525" marT="9525" marB="0" anchor="b"/>
                </a:tc>
                <a:extLst>
                  <a:ext uri="{0D108BD9-81ED-4DB2-BD59-A6C34878D82A}">
                    <a16:rowId xmlns:a16="http://schemas.microsoft.com/office/drawing/2014/main" val="10017"/>
                  </a:ext>
                </a:extLst>
              </a:tr>
              <a:tr h="186275">
                <a:tc>
                  <a:txBody>
                    <a:bodyPr/>
                    <a:lstStyle/>
                    <a:p>
                      <a:pPr marL="0" marR="0" lvl="0" indent="0" algn="r" rtl="0">
                        <a:spcBef>
                          <a:spcPts val="0"/>
                        </a:spcBef>
                        <a:spcAft>
                          <a:spcPts val="0"/>
                        </a:spcAft>
                        <a:buNone/>
                      </a:pPr>
                      <a:r>
                        <a:rPr lang="en-US" sz="1100" b="0" i="0" u="none" strike="noStrike">
                          <a:solidFill>
                            <a:srgbClr val="000000"/>
                          </a:solidFill>
                          <a:latin typeface="Times New Roman"/>
                          <a:ea typeface="Times New Roman"/>
                          <a:cs typeface="Times New Roman"/>
                          <a:sym typeface="Times New Roman"/>
                        </a:rPr>
                        <a:t>28/02/21</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200</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7800</a:t>
                      </a:r>
                      <a:endParaRPr/>
                    </a:p>
                  </a:txBody>
                  <a:tcPr marL="9525" marR="9525" marT="9525" marB="0" anchor="b"/>
                </a:tc>
                <a:extLst>
                  <a:ext uri="{0D108BD9-81ED-4DB2-BD59-A6C34878D82A}">
                    <a16:rowId xmlns:a16="http://schemas.microsoft.com/office/drawing/2014/main" val="10018"/>
                  </a:ext>
                </a:extLst>
              </a:tr>
              <a:tr h="186275">
                <a:tc>
                  <a:txBody>
                    <a:bodyPr/>
                    <a:lstStyle/>
                    <a:p>
                      <a:pPr marL="0" marR="0" lvl="0" indent="0" algn="r" rtl="0">
                        <a:spcBef>
                          <a:spcPts val="0"/>
                        </a:spcBef>
                        <a:spcAft>
                          <a:spcPts val="0"/>
                        </a:spcAft>
                        <a:buNone/>
                      </a:pPr>
                      <a:r>
                        <a:rPr lang="en-US" sz="1100" b="0" i="0" u="none" strike="noStrike">
                          <a:solidFill>
                            <a:srgbClr val="000000"/>
                          </a:solidFill>
                          <a:latin typeface="Times New Roman"/>
                          <a:ea typeface="Times New Roman"/>
                          <a:cs typeface="Times New Roman"/>
                          <a:sym typeface="Times New Roman"/>
                        </a:rPr>
                        <a:t>01/03/21</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200</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8000</a:t>
                      </a:r>
                      <a:endParaRPr/>
                    </a:p>
                  </a:txBody>
                  <a:tcPr marL="9525" marR="9525" marT="9525" marB="0" anchor="b"/>
                </a:tc>
                <a:extLst>
                  <a:ext uri="{0D108BD9-81ED-4DB2-BD59-A6C34878D82A}">
                    <a16:rowId xmlns:a16="http://schemas.microsoft.com/office/drawing/2014/main" val="10019"/>
                  </a:ext>
                </a:extLst>
              </a:tr>
              <a:tr h="186275">
                <a:tc>
                  <a:txBody>
                    <a:bodyPr/>
                    <a:lstStyle/>
                    <a:p>
                      <a:pPr marL="0" marR="0" lvl="0" indent="0" algn="r" rtl="0">
                        <a:spcBef>
                          <a:spcPts val="0"/>
                        </a:spcBef>
                        <a:spcAft>
                          <a:spcPts val="0"/>
                        </a:spcAft>
                        <a:buNone/>
                      </a:pPr>
                      <a:r>
                        <a:rPr lang="en-US" sz="1100" b="0" i="0" u="none" strike="noStrike">
                          <a:solidFill>
                            <a:srgbClr val="000000"/>
                          </a:solidFill>
                          <a:latin typeface="Times New Roman"/>
                          <a:ea typeface="Times New Roman"/>
                          <a:cs typeface="Times New Roman"/>
                          <a:sym typeface="Times New Roman"/>
                        </a:rPr>
                        <a:t>02/03/21</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200</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8200</a:t>
                      </a:r>
                      <a:endParaRPr/>
                    </a:p>
                  </a:txBody>
                  <a:tcPr marL="9525" marR="9525" marT="9525" marB="0" anchor="b"/>
                </a:tc>
                <a:extLst>
                  <a:ext uri="{0D108BD9-81ED-4DB2-BD59-A6C34878D82A}">
                    <a16:rowId xmlns:a16="http://schemas.microsoft.com/office/drawing/2014/main" val="10020"/>
                  </a:ext>
                </a:extLst>
              </a:tr>
              <a:tr h="186275">
                <a:tc>
                  <a:txBody>
                    <a:bodyPr/>
                    <a:lstStyle/>
                    <a:p>
                      <a:pPr marL="0" marR="0" lvl="0" indent="0" algn="r" rtl="0">
                        <a:spcBef>
                          <a:spcPts val="0"/>
                        </a:spcBef>
                        <a:spcAft>
                          <a:spcPts val="0"/>
                        </a:spcAft>
                        <a:buNone/>
                      </a:pPr>
                      <a:r>
                        <a:rPr lang="en-US" sz="1100" b="0" i="0" u="none" strike="noStrike">
                          <a:solidFill>
                            <a:srgbClr val="000000"/>
                          </a:solidFill>
                          <a:latin typeface="Times New Roman"/>
                          <a:ea typeface="Times New Roman"/>
                          <a:cs typeface="Times New Roman"/>
                          <a:sym typeface="Times New Roman"/>
                        </a:rPr>
                        <a:t>03/03/21</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200</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8400</a:t>
                      </a:r>
                      <a:endParaRPr/>
                    </a:p>
                  </a:txBody>
                  <a:tcPr marL="9525" marR="9525" marT="9525" marB="0" anchor="b"/>
                </a:tc>
                <a:extLst>
                  <a:ext uri="{0D108BD9-81ED-4DB2-BD59-A6C34878D82A}">
                    <a16:rowId xmlns:a16="http://schemas.microsoft.com/office/drawing/2014/main" val="10021"/>
                  </a:ext>
                </a:extLst>
              </a:tr>
              <a:tr h="186275">
                <a:tc>
                  <a:txBody>
                    <a:bodyPr/>
                    <a:lstStyle/>
                    <a:p>
                      <a:pPr marL="0" marR="0" lvl="0" indent="0" algn="r" rtl="0">
                        <a:spcBef>
                          <a:spcPts val="0"/>
                        </a:spcBef>
                        <a:spcAft>
                          <a:spcPts val="0"/>
                        </a:spcAft>
                        <a:buNone/>
                      </a:pPr>
                      <a:r>
                        <a:rPr lang="en-US" sz="1100" b="0" i="0" u="none" strike="noStrike">
                          <a:solidFill>
                            <a:srgbClr val="000000"/>
                          </a:solidFill>
                          <a:latin typeface="Times New Roman"/>
                          <a:ea typeface="Times New Roman"/>
                          <a:cs typeface="Times New Roman"/>
                          <a:sym typeface="Times New Roman"/>
                        </a:rPr>
                        <a:t>04/03/21</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50</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8450</a:t>
                      </a:r>
                      <a:endParaRPr/>
                    </a:p>
                  </a:txBody>
                  <a:tcPr marL="9525" marR="9525" marT="9525" marB="0" anchor="b"/>
                </a:tc>
                <a:extLst>
                  <a:ext uri="{0D108BD9-81ED-4DB2-BD59-A6C34878D82A}">
                    <a16:rowId xmlns:a16="http://schemas.microsoft.com/office/drawing/2014/main" val="10022"/>
                  </a:ext>
                </a:extLst>
              </a:tr>
              <a:tr h="186275">
                <a:tc>
                  <a:txBody>
                    <a:bodyPr/>
                    <a:lstStyle/>
                    <a:p>
                      <a:pPr marL="0" marR="0" lvl="0" indent="0" algn="r" rtl="0">
                        <a:spcBef>
                          <a:spcPts val="0"/>
                        </a:spcBef>
                        <a:spcAft>
                          <a:spcPts val="0"/>
                        </a:spcAft>
                        <a:buNone/>
                      </a:pPr>
                      <a:r>
                        <a:rPr lang="en-US" sz="1100" b="0" i="0" u="none" strike="noStrike">
                          <a:solidFill>
                            <a:srgbClr val="000000"/>
                          </a:solidFill>
                          <a:latin typeface="Times New Roman"/>
                          <a:ea typeface="Times New Roman"/>
                          <a:cs typeface="Times New Roman"/>
                          <a:sym typeface="Times New Roman"/>
                        </a:rPr>
                        <a:t>05/03/21</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50</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8500</a:t>
                      </a:r>
                      <a:endParaRPr/>
                    </a:p>
                  </a:txBody>
                  <a:tcPr marL="9525" marR="9525" marT="9525" marB="0" anchor="b"/>
                </a:tc>
                <a:extLst>
                  <a:ext uri="{0D108BD9-81ED-4DB2-BD59-A6C34878D82A}">
                    <a16:rowId xmlns:a16="http://schemas.microsoft.com/office/drawing/2014/main" val="10023"/>
                  </a:ext>
                </a:extLst>
              </a:tr>
              <a:tr h="186275">
                <a:tc>
                  <a:txBody>
                    <a:bodyPr/>
                    <a:lstStyle/>
                    <a:p>
                      <a:pPr marL="0" marR="0" lvl="0" indent="0" algn="r" rtl="0">
                        <a:spcBef>
                          <a:spcPts val="0"/>
                        </a:spcBef>
                        <a:spcAft>
                          <a:spcPts val="0"/>
                        </a:spcAft>
                        <a:buNone/>
                      </a:pPr>
                      <a:r>
                        <a:rPr lang="en-US" sz="1100" b="0" i="0" u="none" strike="noStrike">
                          <a:solidFill>
                            <a:srgbClr val="000000"/>
                          </a:solidFill>
                          <a:latin typeface="Times New Roman"/>
                          <a:ea typeface="Times New Roman"/>
                          <a:cs typeface="Times New Roman"/>
                          <a:sym typeface="Times New Roman"/>
                        </a:rPr>
                        <a:t>06/03/21</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50</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8550</a:t>
                      </a:r>
                      <a:endParaRPr/>
                    </a:p>
                  </a:txBody>
                  <a:tcPr marL="9525" marR="9525" marT="9525" marB="0" anchor="b"/>
                </a:tc>
                <a:extLst>
                  <a:ext uri="{0D108BD9-81ED-4DB2-BD59-A6C34878D82A}">
                    <a16:rowId xmlns:a16="http://schemas.microsoft.com/office/drawing/2014/main" val="10024"/>
                  </a:ext>
                </a:extLst>
              </a:tr>
              <a:tr h="186275">
                <a:tc>
                  <a:txBody>
                    <a:bodyPr/>
                    <a:lstStyle/>
                    <a:p>
                      <a:pPr marL="0" marR="0" lvl="0" indent="0" algn="r" rtl="0">
                        <a:spcBef>
                          <a:spcPts val="0"/>
                        </a:spcBef>
                        <a:spcAft>
                          <a:spcPts val="0"/>
                        </a:spcAft>
                        <a:buNone/>
                      </a:pPr>
                      <a:r>
                        <a:rPr lang="en-US" sz="1100" b="0" i="0" u="none" strike="noStrike">
                          <a:solidFill>
                            <a:srgbClr val="000000"/>
                          </a:solidFill>
                          <a:latin typeface="Times New Roman"/>
                          <a:ea typeface="Times New Roman"/>
                          <a:cs typeface="Times New Roman"/>
                          <a:sym typeface="Times New Roman"/>
                        </a:rPr>
                        <a:t>07/03/21</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50</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8600</a:t>
                      </a:r>
                      <a:endParaRPr/>
                    </a:p>
                  </a:txBody>
                  <a:tcPr marL="9525" marR="9525" marT="9525" marB="0" anchor="b"/>
                </a:tc>
                <a:extLst>
                  <a:ext uri="{0D108BD9-81ED-4DB2-BD59-A6C34878D82A}">
                    <a16:rowId xmlns:a16="http://schemas.microsoft.com/office/drawing/2014/main" val="10025"/>
                  </a:ext>
                </a:extLst>
              </a:tr>
              <a:tr h="186275">
                <a:tc>
                  <a:txBody>
                    <a:bodyPr/>
                    <a:lstStyle/>
                    <a:p>
                      <a:pPr marL="0" marR="0" lvl="0" indent="0" algn="r" rtl="0">
                        <a:spcBef>
                          <a:spcPts val="0"/>
                        </a:spcBef>
                        <a:spcAft>
                          <a:spcPts val="0"/>
                        </a:spcAft>
                        <a:buNone/>
                      </a:pPr>
                      <a:r>
                        <a:rPr lang="en-US" sz="1100" b="0" i="0" u="none" strike="noStrike">
                          <a:solidFill>
                            <a:srgbClr val="000000"/>
                          </a:solidFill>
                          <a:latin typeface="Times New Roman"/>
                          <a:ea typeface="Times New Roman"/>
                          <a:cs typeface="Times New Roman"/>
                          <a:sym typeface="Times New Roman"/>
                        </a:rPr>
                        <a:t>08/03/21</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50</a:t>
                      </a:r>
                      <a:endParaRPr/>
                    </a:p>
                  </a:txBody>
                  <a:tcPr marL="9525" marR="9525" marT="9525" marB="0" anchor="b"/>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8650</a:t>
                      </a:r>
                      <a:endParaRPr/>
                    </a:p>
                  </a:txBody>
                  <a:tcPr marL="9525" marR="9525" marT="9525" marB="0" anchor="b"/>
                </a:tc>
                <a:extLst>
                  <a:ext uri="{0D108BD9-81ED-4DB2-BD59-A6C34878D82A}">
                    <a16:rowId xmlns:a16="http://schemas.microsoft.com/office/drawing/2014/main" val="10026"/>
                  </a:ext>
                </a:extLst>
              </a:tr>
              <a:tr h="186275">
                <a:tc>
                  <a:txBody>
                    <a:bodyPr/>
                    <a:lstStyle/>
                    <a:p>
                      <a:pPr marL="0" marR="0" lvl="0" indent="0" algn="r" rtl="0">
                        <a:spcBef>
                          <a:spcPts val="0"/>
                        </a:spcBef>
                        <a:spcAft>
                          <a:spcPts val="0"/>
                        </a:spcAft>
                        <a:buNone/>
                      </a:pPr>
                      <a:endParaRPr sz="1100" b="0" i="0" u="none" strike="noStrike">
                        <a:solidFill>
                          <a:srgbClr val="000000"/>
                        </a:solidFill>
                        <a:latin typeface="Times New Roman"/>
                        <a:ea typeface="Times New Roman"/>
                        <a:cs typeface="Times New Roman"/>
                        <a:sym typeface="Times New Roman"/>
                      </a:endParaRPr>
                    </a:p>
                  </a:txBody>
                  <a:tcPr marL="9525" marR="9525" marT="9525" marB="0" anchor="b"/>
                </a:tc>
                <a:tc>
                  <a:txBody>
                    <a:bodyPr/>
                    <a:lstStyle/>
                    <a:p>
                      <a:pPr marL="0" marR="0" lvl="0" indent="0" algn="r" rtl="0">
                        <a:lnSpc>
                          <a:spcPct val="100000"/>
                        </a:lnSpc>
                        <a:spcBef>
                          <a:spcPts val="0"/>
                        </a:spcBef>
                        <a:spcAft>
                          <a:spcPts val="0"/>
                        </a:spcAft>
                        <a:buClr>
                          <a:srgbClr val="000000"/>
                        </a:buClr>
                        <a:buSzPts val="1100"/>
                        <a:buFont typeface="Times New Roman"/>
                        <a:buNone/>
                      </a:pPr>
                      <a:r>
                        <a:rPr lang="en-US" sz="1100" b="0" i="0" u="none" strike="noStrike">
                          <a:solidFill>
                            <a:srgbClr val="000000"/>
                          </a:solidFill>
                          <a:latin typeface="Times New Roman"/>
                          <a:ea typeface="Times New Roman"/>
                          <a:cs typeface="Times New Roman"/>
                          <a:sym typeface="Times New Roman"/>
                        </a:rPr>
                        <a:t>TOTAL WATER</a:t>
                      </a:r>
                      <a:endParaRPr/>
                    </a:p>
                  </a:txBody>
                  <a:tcPr marL="91450" marR="91450" marT="45725" marB="45725"/>
                </a:tc>
                <a:tc>
                  <a:txBody>
                    <a:bodyPr/>
                    <a:lstStyle/>
                    <a:p>
                      <a:pPr marL="0" marR="0" lvl="0" indent="0" algn="r" rtl="0">
                        <a:spcBef>
                          <a:spcPts val="0"/>
                        </a:spcBef>
                        <a:spcAft>
                          <a:spcPts val="0"/>
                        </a:spcAft>
                        <a:buNone/>
                      </a:pPr>
                      <a:r>
                        <a:rPr lang="en-US" sz="1100" dirty="0">
                          <a:latin typeface="Times New Roman"/>
                          <a:ea typeface="Times New Roman"/>
                          <a:cs typeface="Times New Roman"/>
                          <a:sym typeface="Times New Roman"/>
                        </a:rPr>
                        <a:t>8.65 Liters</a:t>
                      </a:r>
                      <a:endParaRPr dirty="0"/>
                    </a:p>
                  </a:txBody>
                  <a:tcPr marL="91450" marR="91450" marT="45725" marB="45725"/>
                </a:tc>
                <a:extLst>
                  <a:ext uri="{0D108BD9-81ED-4DB2-BD59-A6C34878D82A}">
                    <a16:rowId xmlns:a16="http://schemas.microsoft.com/office/drawing/2014/main" val="10027"/>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1EBBC-69C3-6441-B4A1-D909C15E9979}"/>
              </a:ext>
            </a:extLst>
          </p:cNvPr>
          <p:cNvSpPr>
            <a:spLocks noGrp="1"/>
          </p:cNvSpPr>
          <p:nvPr>
            <p:ph type="title"/>
          </p:nvPr>
        </p:nvSpPr>
        <p:spPr/>
        <p:txBody>
          <a:bodyPr/>
          <a:lstStyle/>
          <a:p>
            <a:r>
              <a:rPr lang="en-US" dirty="0"/>
              <a:t>Yield generated with home based hydroponic farming</a:t>
            </a:r>
          </a:p>
        </p:txBody>
      </p:sp>
      <p:graphicFrame>
        <p:nvGraphicFramePr>
          <p:cNvPr id="3" name="Table 2">
            <a:extLst>
              <a:ext uri="{FF2B5EF4-FFF2-40B4-BE49-F238E27FC236}">
                <a16:creationId xmlns:a16="http://schemas.microsoft.com/office/drawing/2014/main" id="{B0452672-5F56-6945-BC23-89C4D13973B6}"/>
              </a:ext>
            </a:extLst>
          </p:cNvPr>
          <p:cNvGraphicFramePr>
            <a:graphicFrameLocks noGrp="1"/>
          </p:cNvGraphicFramePr>
          <p:nvPr>
            <p:extLst>
              <p:ext uri="{D42A27DB-BD31-4B8C-83A1-F6EECF244321}">
                <p14:modId xmlns:p14="http://schemas.microsoft.com/office/powerpoint/2010/main" val="3570641431"/>
              </p:ext>
            </p:extLst>
          </p:nvPr>
        </p:nvGraphicFramePr>
        <p:xfrm>
          <a:off x="677334" y="2229852"/>
          <a:ext cx="8596669" cy="3577391"/>
        </p:xfrm>
        <a:graphic>
          <a:graphicData uri="http://schemas.openxmlformats.org/drawingml/2006/table">
            <a:tbl>
              <a:tblPr firstRow="1" firstCol="1" bandRow="1">
                <a:tableStyleId>{284E427A-3D55-4303-BF80-6455036E1DE7}</a:tableStyleId>
              </a:tblPr>
              <a:tblGrid>
                <a:gridCol w="1718505">
                  <a:extLst>
                    <a:ext uri="{9D8B030D-6E8A-4147-A177-3AD203B41FA5}">
                      <a16:colId xmlns:a16="http://schemas.microsoft.com/office/drawing/2014/main" val="2595051122"/>
                    </a:ext>
                  </a:extLst>
                </a:gridCol>
                <a:gridCol w="1719541">
                  <a:extLst>
                    <a:ext uri="{9D8B030D-6E8A-4147-A177-3AD203B41FA5}">
                      <a16:colId xmlns:a16="http://schemas.microsoft.com/office/drawing/2014/main" val="2238494191"/>
                    </a:ext>
                  </a:extLst>
                </a:gridCol>
                <a:gridCol w="1719541">
                  <a:extLst>
                    <a:ext uri="{9D8B030D-6E8A-4147-A177-3AD203B41FA5}">
                      <a16:colId xmlns:a16="http://schemas.microsoft.com/office/drawing/2014/main" val="3788765752"/>
                    </a:ext>
                  </a:extLst>
                </a:gridCol>
                <a:gridCol w="1719541">
                  <a:extLst>
                    <a:ext uri="{9D8B030D-6E8A-4147-A177-3AD203B41FA5}">
                      <a16:colId xmlns:a16="http://schemas.microsoft.com/office/drawing/2014/main" val="3361795496"/>
                    </a:ext>
                  </a:extLst>
                </a:gridCol>
                <a:gridCol w="1719541">
                  <a:extLst>
                    <a:ext uri="{9D8B030D-6E8A-4147-A177-3AD203B41FA5}">
                      <a16:colId xmlns:a16="http://schemas.microsoft.com/office/drawing/2014/main" val="2285406093"/>
                    </a:ext>
                  </a:extLst>
                </a:gridCol>
              </a:tblGrid>
              <a:tr h="1589951">
                <a:tc>
                  <a:txBody>
                    <a:bodyPr/>
                    <a:lstStyle/>
                    <a:p>
                      <a:pPr>
                        <a:spcAft>
                          <a:spcPts val="0"/>
                        </a:spcAft>
                      </a:pPr>
                      <a:r>
                        <a:rPr lang="en-IN" sz="1200" dirty="0">
                          <a:effectLst/>
                        </a:rPr>
                        <a:t>Container Number</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IN" sz="1200">
                          <a:effectLst/>
                        </a:rPr>
                        <a:t>No of seeds (a)</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IN" sz="1200">
                          <a:effectLst/>
                        </a:rPr>
                        <a:t>No of seeds grown (b)</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IN" sz="1200">
                          <a:effectLst/>
                        </a:rPr>
                        <a:t>No of seeds without growth(c=a-b)</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IN" sz="1200">
                          <a:effectLst/>
                        </a:rPr>
                        <a:t>Yield (c*100/a)</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36863351"/>
                  </a:ext>
                </a:extLst>
              </a:tr>
              <a:tr h="397488">
                <a:tc>
                  <a:txBody>
                    <a:bodyPr/>
                    <a:lstStyle/>
                    <a:p>
                      <a:pPr>
                        <a:spcAft>
                          <a:spcPts val="0"/>
                        </a:spcAft>
                      </a:pPr>
                      <a:r>
                        <a:rPr lang="en-IN" sz="1200">
                          <a:effectLst/>
                        </a:rPr>
                        <a:t>1</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IN" sz="1200">
                          <a:effectLst/>
                        </a:rPr>
                        <a:t>16</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IN" sz="1200">
                          <a:effectLst/>
                        </a:rPr>
                        <a:t>9</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IN" sz="1200">
                          <a:effectLst/>
                        </a:rPr>
                        <a:t>7</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IN" sz="1000">
                          <a:effectLst/>
                        </a:rPr>
                        <a:t>56.25%</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467862548"/>
                  </a:ext>
                </a:extLst>
              </a:tr>
              <a:tr h="397488">
                <a:tc>
                  <a:txBody>
                    <a:bodyPr/>
                    <a:lstStyle/>
                    <a:p>
                      <a:pPr>
                        <a:spcAft>
                          <a:spcPts val="0"/>
                        </a:spcAft>
                      </a:pPr>
                      <a:r>
                        <a:rPr lang="en-IN" sz="1200">
                          <a:effectLst/>
                        </a:rPr>
                        <a:t>2</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IN" sz="1200">
                          <a:effectLst/>
                        </a:rPr>
                        <a:t>19</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IN" sz="1200">
                          <a:effectLst/>
                        </a:rPr>
                        <a:t>12</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IN" sz="1200">
                          <a:effectLst/>
                        </a:rPr>
                        <a:t>7</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IN" sz="1000">
                          <a:effectLst/>
                        </a:rPr>
                        <a:t>63.15789474%</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721168389"/>
                  </a:ext>
                </a:extLst>
              </a:tr>
              <a:tr h="397488">
                <a:tc>
                  <a:txBody>
                    <a:bodyPr/>
                    <a:lstStyle/>
                    <a:p>
                      <a:pPr>
                        <a:spcAft>
                          <a:spcPts val="0"/>
                        </a:spcAft>
                      </a:pPr>
                      <a:r>
                        <a:rPr lang="en-IN" sz="1200">
                          <a:effectLst/>
                        </a:rPr>
                        <a:t>3</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IN" sz="1200">
                          <a:effectLst/>
                        </a:rPr>
                        <a:t>13</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IN" sz="1200">
                          <a:effectLst/>
                        </a:rPr>
                        <a:t>11</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IN" sz="1200">
                          <a:effectLst/>
                        </a:rPr>
                        <a:t>2</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IN" sz="1000">
                          <a:effectLst/>
                        </a:rPr>
                        <a:t>84.61538462%</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101319228"/>
                  </a:ext>
                </a:extLst>
              </a:tr>
              <a:tr h="397488">
                <a:tc>
                  <a:txBody>
                    <a:bodyPr/>
                    <a:lstStyle/>
                    <a:p>
                      <a:pPr>
                        <a:spcAft>
                          <a:spcPts val="0"/>
                        </a:spcAft>
                      </a:pPr>
                      <a:r>
                        <a:rPr lang="en-IN" sz="1200">
                          <a:effectLst/>
                        </a:rPr>
                        <a:t>4</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IN" sz="1200">
                          <a:effectLst/>
                        </a:rPr>
                        <a:t>12</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IN" sz="1200">
                          <a:effectLst/>
                        </a:rPr>
                        <a:t>7</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IN" sz="1200">
                          <a:effectLst/>
                        </a:rPr>
                        <a:t>5</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IN" sz="1000">
                          <a:effectLst/>
                        </a:rPr>
                        <a:t>58.33333333%</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114106825"/>
                  </a:ext>
                </a:extLst>
              </a:tr>
              <a:tr h="397488">
                <a:tc>
                  <a:txBody>
                    <a:bodyPr/>
                    <a:lstStyle/>
                    <a:p>
                      <a:pPr>
                        <a:spcAft>
                          <a:spcPts val="0"/>
                        </a:spcAft>
                      </a:pPr>
                      <a:r>
                        <a:rPr lang="en-IN" sz="1200">
                          <a:effectLst/>
                        </a:rPr>
                        <a:t>5(large)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IN" sz="1200">
                          <a:effectLst/>
                        </a:rPr>
                        <a:t>32</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IN" sz="1200">
                          <a:effectLst/>
                        </a:rPr>
                        <a:t>25</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IN" sz="1200">
                          <a:effectLst/>
                        </a:rPr>
                        <a:t>7</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IN" sz="1000" dirty="0">
                          <a:effectLst/>
                        </a:rPr>
                        <a:t>78.125%</a:t>
                      </a:r>
                      <a:endParaRPr lang="en-IN"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830920334"/>
                  </a:ext>
                </a:extLst>
              </a:tr>
            </a:tbl>
          </a:graphicData>
        </a:graphic>
      </p:graphicFrame>
    </p:spTree>
    <p:extLst>
      <p:ext uri="{BB962C8B-B14F-4D97-AF65-F5344CB8AC3E}">
        <p14:creationId xmlns:p14="http://schemas.microsoft.com/office/powerpoint/2010/main" val="4292884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dirty="0" err="1"/>
              <a:t>Implimentation</a:t>
            </a:r>
            <a:br>
              <a:rPr lang="en-US" dirty="0"/>
            </a:br>
            <a:r>
              <a:rPr lang="en-US" dirty="0"/>
              <a:t>(iii) Time Series Analysis of Dataset </a:t>
            </a:r>
            <a:endParaRPr dirty="0"/>
          </a:p>
        </p:txBody>
      </p:sp>
      <p:sp>
        <p:nvSpPr>
          <p:cNvPr id="298" name="Google Shape;298;p26"/>
          <p:cNvSpPr txBox="1"/>
          <p:nvPr/>
        </p:nvSpPr>
        <p:spPr>
          <a:xfrm>
            <a:off x="4975668" y="1930400"/>
            <a:ext cx="4381363" cy="50783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Description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The minimum value recorded is 5.5 on the ph scale and this was recorded during the Initial phase of the experiment.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The maximum recorded is 13 and it was recorded during the growth phase due to the addition of mineral water to the water supply, it became more basic.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After the growth phase we supplied general water again so, the pH dropped gradually making it more neutral.</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Ideally the crop grows in soil’s with a PH value of 7-8 which has been followed in the hydroponic system.</a:t>
            </a: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pic>
        <p:nvPicPr>
          <p:cNvPr id="299" name="Google Shape;299;p26"/>
          <p:cNvPicPr preferRelativeResize="0"/>
          <p:nvPr/>
        </p:nvPicPr>
        <p:blipFill rotWithShape="1">
          <a:blip r:embed="rId3">
            <a:alphaModFix/>
          </a:blip>
          <a:srcRect/>
          <a:stretch/>
        </p:blipFill>
        <p:spPr>
          <a:xfrm>
            <a:off x="517340" y="2455917"/>
            <a:ext cx="4202144" cy="322221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dirty="0" err="1"/>
              <a:t>Implimentation</a:t>
            </a:r>
            <a:br>
              <a:rPr lang="en-US" dirty="0"/>
            </a:br>
            <a:r>
              <a:rPr lang="en-US" dirty="0"/>
              <a:t>(iii) Time Series Analysis of Dataset </a:t>
            </a:r>
            <a:endParaRPr dirty="0"/>
          </a:p>
        </p:txBody>
      </p:sp>
      <p:sp>
        <p:nvSpPr>
          <p:cNvPr id="305" name="Google Shape;305;p27"/>
          <p:cNvSpPr txBox="1"/>
          <p:nvPr/>
        </p:nvSpPr>
        <p:spPr>
          <a:xfrm>
            <a:off x="5180508" y="2271252"/>
            <a:ext cx="4381363"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Description</a:t>
            </a:r>
            <a:endParaRPr/>
          </a:p>
          <a:p>
            <a:pPr marL="285750" marR="0" lvl="0" indent="-285750" algn="l" rtl="0">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The least recorded is Zero as during the night, it is made sure that the experimental setup is not exposed to any form of light energy. </a:t>
            </a:r>
            <a:endParaRPr/>
          </a:p>
          <a:p>
            <a:pPr marL="285750" marR="0" lvl="0" indent="-285750" algn="l" rtl="0">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The highest value recorded is around 250 candela during the day.</a:t>
            </a:r>
            <a:endParaRPr/>
          </a:p>
          <a:p>
            <a:pPr marL="285750" marR="0" lvl="0" indent="-285750" algn="l" rtl="0">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The recorded values only account for the amount of sunlight received by the crop.</a:t>
            </a:r>
            <a:endParaRPr/>
          </a:p>
          <a:p>
            <a:pPr marL="285750" marR="0" lvl="0" indent="-285750" algn="l" rtl="0">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Ideally the crops grown in field receives sunlight from 225-250 candela which has been the case for an hydroponic system as well.</a:t>
            </a:r>
            <a:endParaRPr/>
          </a:p>
          <a:p>
            <a:pPr marL="285750" marR="0" lvl="0" indent="-17145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pic>
        <p:nvPicPr>
          <p:cNvPr id="306" name="Google Shape;306;p27"/>
          <p:cNvPicPr preferRelativeResize="0"/>
          <p:nvPr/>
        </p:nvPicPr>
        <p:blipFill rotWithShape="1">
          <a:blip r:embed="rId3">
            <a:alphaModFix/>
          </a:blip>
          <a:srcRect/>
          <a:stretch/>
        </p:blipFill>
        <p:spPr>
          <a:xfrm>
            <a:off x="527961" y="2271252"/>
            <a:ext cx="4073536" cy="368709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dirty="0" err="1"/>
              <a:t>Implimentation</a:t>
            </a:r>
            <a:br>
              <a:rPr lang="en-US" dirty="0"/>
            </a:br>
            <a:r>
              <a:rPr lang="en-US" dirty="0"/>
              <a:t>(iii) Time Series Analysis of Dataset </a:t>
            </a:r>
            <a:endParaRPr dirty="0"/>
          </a:p>
        </p:txBody>
      </p:sp>
      <p:sp>
        <p:nvSpPr>
          <p:cNvPr id="312" name="Google Shape;312;p28"/>
          <p:cNvSpPr txBox="1"/>
          <p:nvPr/>
        </p:nvSpPr>
        <p:spPr>
          <a:xfrm>
            <a:off x="5180508" y="2271252"/>
            <a:ext cx="4381363"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Description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The humidity in the surroundings of the setup.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As the experiment setup was in a coastal city, the humidity is relatively high but is under the normal humidity levels for the city.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The lowest recoded is 45% and the highest is around 80%.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To make sure that the humidity level doesn’t go overboard, we conducted the experiment during early summer. </a:t>
            </a:r>
            <a:endParaRPr/>
          </a:p>
        </p:txBody>
      </p:sp>
      <p:pic>
        <p:nvPicPr>
          <p:cNvPr id="313" name="Google Shape;313;p28"/>
          <p:cNvPicPr preferRelativeResize="0"/>
          <p:nvPr/>
        </p:nvPicPr>
        <p:blipFill rotWithShape="1">
          <a:blip r:embed="rId3">
            <a:alphaModFix/>
          </a:blip>
          <a:srcRect/>
          <a:stretch/>
        </p:blipFill>
        <p:spPr>
          <a:xfrm>
            <a:off x="504876" y="2145993"/>
            <a:ext cx="4524324" cy="397458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dirty="0" err="1"/>
              <a:t>Implimentation</a:t>
            </a:r>
            <a:br>
              <a:rPr lang="en-US" dirty="0"/>
            </a:br>
            <a:r>
              <a:rPr lang="en-US" dirty="0"/>
              <a:t>(iii) Time Series Analysis of Dataset </a:t>
            </a:r>
            <a:endParaRPr dirty="0"/>
          </a:p>
        </p:txBody>
      </p:sp>
      <p:sp>
        <p:nvSpPr>
          <p:cNvPr id="319" name="Google Shape;319;p29"/>
          <p:cNvSpPr txBox="1"/>
          <p:nvPr/>
        </p:nvSpPr>
        <p:spPr>
          <a:xfrm>
            <a:off x="5180508" y="2271252"/>
            <a:ext cx="4381363"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Description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The temperature kept on raising during the experiment gradually.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The lowest recoded temperature was 26 degree Celsius and highest was 36 degree Celsius.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The lowest average temperature was during the initial phase and the highest average was during the harvesting phase.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The ideal temperature for crops the grow is 28-32 degrees which has been mostly observed in our system. </a:t>
            </a:r>
            <a:endParaRPr sz="1800">
              <a:solidFill>
                <a:schemeClr val="dk1"/>
              </a:solidFill>
              <a:latin typeface="Trebuchet MS"/>
              <a:ea typeface="Trebuchet MS"/>
              <a:cs typeface="Trebuchet MS"/>
              <a:sym typeface="Trebuchet MS"/>
            </a:endParaRPr>
          </a:p>
        </p:txBody>
      </p:sp>
      <p:pic>
        <p:nvPicPr>
          <p:cNvPr id="320" name="Google Shape;320;p29"/>
          <p:cNvPicPr preferRelativeResize="0"/>
          <p:nvPr/>
        </p:nvPicPr>
        <p:blipFill rotWithShape="1">
          <a:blip r:embed="rId3">
            <a:alphaModFix/>
          </a:blip>
          <a:srcRect/>
          <a:stretch/>
        </p:blipFill>
        <p:spPr>
          <a:xfrm>
            <a:off x="677334" y="2271252"/>
            <a:ext cx="4189634" cy="383458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dirty="0" err="1"/>
              <a:t>Implimentation</a:t>
            </a:r>
            <a:br>
              <a:rPr lang="en-US" dirty="0"/>
            </a:br>
            <a:r>
              <a:rPr lang="en-US" dirty="0"/>
              <a:t>(iii) Time Series Analysis of Dataset </a:t>
            </a:r>
            <a:endParaRPr dirty="0"/>
          </a:p>
        </p:txBody>
      </p:sp>
      <p:sp>
        <p:nvSpPr>
          <p:cNvPr id="326" name="Google Shape;326;p30"/>
          <p:cNvSpPr txBox="1"/>
          <p:nvPr/>
        </p:nvSpPr>
        <p:spPr>
          <a:xfrm>
            <a:off x="5335783" y="2271252"/>
            <a:ext cx="4381363"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Description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During the initial phase the moisture level was between 682-686.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The moisture level was highest during the growth phase which ranges between 680-692.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The moisture level during the harvest phase is lowest in terms of average, its range varies from 676-680.</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Soil moisture is normally very high in a hydroponic system and even with high temperature the coco pit was able to retain moisture and keep the soil moisture constant throughout the growth of the crop.</a:t>
            </a: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pic>
        <p:nvPicPr>
          <p:cNvPr id="327" name="Google Shape;327;p30"/>
          <p:cNvPicPr preferRelativeResize="0"/>
          <p:nvPr/>
        </p:nvPicPr>
        <p:blipFill rotWithShape="1">
          <a:blip r:embed="rId3">
            <a:alphaModFix/>
          </a:blip>
          <a:srcRect/>
          <a:stretch/>
        </p:blipFill>
        <p:spPr>
          <a:xfrm>
            <a:off x="677333" y="2271252"/>
            <a:ext cx="4248627" cy="376083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dirty="0" err="1"/>
              <a:t>Implimentation</a:t>
            </a:r>
            <a:br>
              <a:rPr lang="en-US" dirty="0"/>
            </a:br>
            <a:r>
              <a:rPr lang="en-US" dirty="0"/>
              <a:t>(iii) Time Series Analysis of Dataset </a:t>
            </a:r>
            <a:endParaRPr dirty="0"/>
          </a:p>
        </p:txBody>
      </p:sp>
      <p:sp>
        <p:nvSpPr>
          <p:cNvPr id="333" name="Google Shape;333;p31"/>
          <p:cNvSpPr txBox="1"/>
          <p:nvPr/>
        </p:nvSpPr>
        <p:spPr>
          <a:xfrm>
            <a:off x="5180508" y="2271252"/>
            <a:ext cx="4381363"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Description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The water level gradually increases till the growth phase and decreases there on.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The water level during the initial phase was between 160 and 240ml, during growth phase it is between 200ml and 650ml.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During the harvest phase, the water level required is low , it ranges from 200-500ml.</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The trends were similar to crops grown in fields hence it will be ideal for plants to grow easily In a city based hydroponic system.</a:t>
            </a:r>
            <a:endParaRPr sz="1800">
              <a:solidFill>
                <a:schemeClr val="dk1"/>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Trebuchet MS"/>
              <a:ea typeface="Trebuchet MS"/>
              <a:cs typeface="Trebuchet MS"/>
              <a:sym typeface="Trebuchet MS"/>
            </a:endParaRPr>
          </a:p>
        </p:txBody>
      </p:sp>
      <p:pic>
        <p:nvPicPr>
          <p:cNvPr id="334" name="Google Shape;334;p31"/>
          <p:cNvPicPr preferRelativeResize="0"/>
          <p:nvPr/>
        </p:nvPicPr>
        <p:blipFill rotWithShape="1">
          <a:blip r:embed="rId3">
            <a:alphaModFix/>
          </a:blip>
          <a:srcRect/>
          <a:stretch/>
        </p:blipFill>
        <p:spPr>
          <a:xfrm>
            <a:off x="567249" y="2271252"/>
            <a:ext cx="4432454" cy="412954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b="1"/>
              <a:t>Problem Statement</a:t>
            </a:r>
            <a:endParaRPr/>
          </a:p>
        </p:txBody>
      </p:sp>
      <p:sp>
        <p:nvSpPr>
          <p:cNvPr id="156" name="Google Shape;156;p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In this fast paced world the population in metropolitan Cities is growing exponentially. </a:t>
            </a:r>
            <a:endParaRPr/>
          </a:p>
          <a:p>
            <a:pPr marL="342900" lvl="0" indent="-342900" algn="l" rtl="0">
              <a:spcBef>
                <a:spcPts val="1000"/>
              </a:spcBef>
              <a:spcAft>
                <a:spcPts val="0"/>
              </a:spcAft>
              <a:buSzPts val="1440"/>
              <a:buChar char="►"/>
            </a:pPr>
            <a:r>
              <a:rPr lang="en-US"/>
              <a:t>This is due to both ecological factors and also migration into the cities because of urbanization  for a better lifestyle which is directly proportional to the rise in population density. </a:t>
            </a:r>
            <a:endParaRPr/>
          </a:p>
          <a:p>
            <a:pPr marL="342900" lvl="0" indent="-342900" algn="l" rtl="0">
              <a:spcBef>
                <a:spcPts val="1000"/>
              </a:spcBef>
              <a:spcAft>
                <a:spcPts val="0"/>
              </a:spcAft>
              <a:buSzPts val="1440"/>
              <a:buChar char="►"/>
            </a:pPr>
            <a:r>
              <a:rPr lang="en-US"/>
              <a:t>With increasing urbanization and depleting natural resources, it is getting very difficult to satisfy the  very basic needs of the population. </a:t>
            </a:r>
            <a:endParaRPr/>
          </a:p>
          <a:p>
            <a:pPr marL="342900" lvl="0" indent="-342900" algn="l" rtl="0">
              <a:spcBef>
                <a:spcPts val="1000"/>
              </a:spcBef>
              <a:spcAft>
                <a:spcPts val="0"/>
              </a:spcAft>
              <a:buSzPts val="1440"/>
              <a:buChar char="►"/>
            </a:pPr>
            <a:r>
              <a:rPr lang="en-US"/>
              <a:t>With cities expanding, Once agricultural land is now being made into real estate for development which in turn is leading to scarcity of staple foods.</a:t>
            </a:r>
            <a:endParaRPr/>
          </a:p>
          <a:p>
            <a:pPr marL="342900" lvl="0" indent="-342900" algn="l" rtl="0">
              <a:spcBef>
                <a:spcPts val="1000"/>
              </a:spcBef>
              <a:spcAft>
                <a:spcPts val="0"/>
              </a:spcAft>
              <a:buSzPts val="1440"/>
              <a:buChar char="►"/>
            </a:pPr>
            <a:r>
              <a:rPr lang="en-US"/>
              <a:t>This is the main reason why there is a rise in demand for hydropic and other forms of sustainable agriculture.</a:t>
            </a:r>
            <a:endParaRPr/>
          </a:p>
          <a:p>
            <a:pPr marL="342900" lvl="0" indent="-251459" algn="l" rtl="0">
              <a:spcBef>
                <a:spcPts val="1000"/>
              </a:spcBef>
              <a:spcAft>
                <a:spcPts val="0"/>
              </a:spcAft>
              <a:buSzPts val="144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Implementation</a:t>
            </a:r>
            <a:br>
              <a:rPr lang="en-US"/>
            </a:br>
            <a:r>
              <a:rPr lang="en-US"/>
              <a:t>(iv) Images of Each Phase of Crop Growth</a:t>
            </a:r>
            <a:endParaRPr/>
          </a:p>
        </p:txBody>
      </p:sp>
      <p:pic>
        <p:nvPicPr>
          <p:cNvPr id="340" name="Google Shape;340;p32"/>
          <p:cNvPicPr preferRelativeResize="0">
            <a:picLocks noGrp="1"/>
          </p:cNvPicPr>
          <p:nvPr>
            <p:ph type="body" idx="1"/>
          </p:nvPr>
        </p:nvPicPr>
        <p:blipFill rotWithShape="1">
          <a:blip r:embed="rId3">
            <a:alphaModFix/>
          </a:blip>
          <a:srcRect/>
          <a:stretch/>
        </p:blipFill>
        <p:spPr>
          <a:xfrm>
            <a:off x="677334" y="2160588"/>
            <a:ext cx="8596668" cy="388143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Implementation</a:t>
            </a:r>
            <a:br>
              <a:rPr lang="en-US"/>
            </a:br>
            <a:r>
              <a:rPr lang="en-US"/>
              <a:t>(iv)Hardware Implementation</a:t>
            </a:r>
            <a:endParaRPr/>
          </a:p>
        </p:txBody>
      </p:sp>
      <p:pic>
        <p:nvPicPr>
          <p:cNvPr id="346" name="Google Shape;346;p33"/>
          <p:cNvPicPr preferRelativeResize="0">
            <a:picLocks noGrp="1"/>
          </p:cNvPicPr>
          <p:nvPr>
            <p:ph type="body" idx="1"/>
          </p:nvPr>
        </p:nvPicPr>
        <p:blipFill rotWithShape="1">
          <a:blip r:embed="rId3">
            <a:alphaModFix/>
          </a:blip>
          <a:srcRect/>
          <a:stretch/>
        </p:blipFill>
        <p:spPr>
          <a:xfrm>
            <a:off x="1123122" y="2160588"/>
            <a:ext cx="6361043" cy="388143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Implementation</a:t>
            </a:r>
            <a:br>
              <a:rPr lang="en-US"/>
            </a:br>
            <a:r>
              <a:rPr lang="en-US"/>
              <a:t>(iv)Full Project Setup</a:t>
            </a:r>
            <a:endParaRPr/>
          </a:p>
        </p:txBody>
      </p:sp>
      <p:pic>
        <p:nvPicPr>
          <p:cNvPr id="352" name="Google Shape;352;p34"/>
          <p:cNvPicPr preferRelativeResize="0">
            <a:picLocks noGrp="1"/>
          </p:cNvPicPr>
          <p:nvPr>
            <p:ph type="body" idx="1"/>
          </p:nvPr>
        </p:nvPicPr>
        <p:blipFill rotWithShape="1">
          <a:blip r:embed="rId3">
            <a:alphaModFix/>
          </a:blip>
          <a:srcRect/>
          <a:stretch/>
        </p:blipFill>
        <p:spPr>
          <a:xfrm>
            <a:off x="1043609" y="2160588"/>
            <a:ext cx="7215807" cy="388143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Table Legend </a:t>
            </a:r>
            <a:endParaRPr/>
          </a:p>
        </p:txBody>
      </p:sp>
      <p:sp>
        <p:nvSpPr>
          <p:cNvPr id="419" name="Google Shape;419;p36"/>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0" algn="l" rtl="0">
              <a:spcBef>
                <a:spcPts val="1000"/>
              </a:spcBef>
              <a:spcAft>
                <a:spcPts val="0"/>
              </a:spcAft>
              <a:buNone/>
            </a:pPr>
            <a:endParaRPr dirty="0"/>
          </a:p>
          <a:p>
            <a:pPr marL="342900" lvl="0" indent="-342900" algn="l" rtl="0">
              <a:spcBef>
                <a:spcPts val="1000"/>
              </a:spcBef>
              <a:spcAft>
                <a:spcPts val="0"/>
              </a:spcAft>
              <a:buSzPts val="1440"/>
              <a:buChar char="►"/>
            </a:pPr>
            <a:r>
              <a:rPr lang="en-US" dirty="0"/>
              <a:t>The evaluation parameters used for our project we will be calculating </a:t>
            </a:r>
            <a:endParaRPr dirty="0"/>
          </a:p>
          <a:p>
            <a:pPr marL="342900" lvl="0" indent="-342900" algn="l" rtl="0">
              <a:spcBef>
                <a:spcPts val="1000"/>
              </a:spcBef>
              <a:spcAft>
                <a:spcPts val="0"/>
              </a:spcAft>
              <a:buSzPts val="1440"/>
              <a:buChar char="►"/>
            </a:pPr>
            <a:r>
              <a:rPr lang="en-US" dirty="0"/>
              <a:t>Mean Absolute Error (MAE)</a:t>
            </a:r>
            <a:endParaRPr dirty="0"/>
          </a:p>
          <a:p>
            <a:pPr marL="342900" lvl="0" indent="-342900" algn="l" rtl="0">
              <a:spcBef>
                <a:spcPts val="1000"/>
              </a:spcBef>
              <a:spcAft>
                <a:spcPts val="0"/>
              </a:spcAft>
              <a:buSzPts val="1440"/>
              <a:buChar char="►"/>
            </a:pPr>
            <a:r>
              <a:rPr lang="en-US" dirty="0"/>
              <a:t>Root Mean Square Error (MASE)</a:t>
            </a:r>
            <a:endParaRPr dirty="0"/>
          </a:p>
          <a:p>
            <a:pPr marL="342900" lvl="0" indent="-342900" algn="l" rtl="0">
              <a:spcBef>
                <a:spcPts val="1000"/>
              </a:spcBef>
              <a:spcAft>
                <a:spcPts val="0"/>
              </a:spcAft>
              <a:buSzPts val="1440"/>
              <a:buChar char="►"/>
            </a:pPr>
            <a:r>
              <a:rPr lang="en-US" dirty="0"/>
              <a:t>Root Mean Square Log Error (RMSE)</a:t>
            </a:r>
            <a:endParaRPr dirty="0"/>
          </a:p>
          <a:p>
            <a:pPr marL="342900" lvl="0" indent="-342900" algn="l" rtl="0">
              <a:spcBef>
                <a:spcPts val="1000"/>
              </a:spcBef>
              <a:spcAft>
                <a:spcPts val="0"/>
              </a:spcAft>
              <a:buSzPts val="1440"/>
              <a:buChar char="►"/>
            </a:pPr>
            <a:r>
              <a:rPr lang="en-US" dirty="0"/>
              <a:t>R Squared(R2).</a:t>
            </a:r>
            <a:endParaRPr dirty="0"/>
          </a:p>
          <a:p>
            <a:pPr marL="342900" lvl="0" indent="0" algn="l" rtl="0">
              <a:spcBef>
                <a:spcPts val="1000"/>
              </a:spcBef>
              <a:spcAft>
                <a:spcPts val="0"/>
              </a:spcAft>
              <a:buNone/>
            </a:pPr>
            <a:endParaRPr dirty="0"/>
          </a:p>
          <a:p>
            <a:pPr marL="342900" lvl="0" indent="-251459" algn="l" rtl="0">
              <a:spcBef>
                <a:spcPts val="1000"/>
              </a:spcBef>
              <a:spcAft>
                <a:spcPts val="0"/>
              </a:spcAft>
              <a:buSzPts val="1440"/>
              <a:buNone/>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fontScale="90000"/>
          </a:bodyPr>
          <a:lstStyle/>
          <a:p>
            <a:r>
              <a:rPr lang="en-US" i="1" dirty="0"/>
              <a:t>Linear Regression Between Parameters for Initial Phase of Coriander Plant Growth</a:t>
            </a:r>
            <a:endParaRPr lang="en-IN" i="1" dirty="0"/>
          </a:p>
        </p:txBody>
      </p:sp>
      <p:graphicFrame>
        <p:nvGraphicFramePr>
          <p:cNvPr id="3" name="Table 2">
            <a:extLst>
              <a:ext uri="{FF2B5EF4-FFF2-40B4-BE49-F238E27FC236}">
                <a16:creationId xmlns:a16="http://schemas.microsoft.com/office/drawing/2014/main" id="{8DFE1280-A0F4-174B-AAB6-88AB9854E5E1}"/>
              </a:ext>
            </a:extLst>
          </p:cNvPr>
          <p:cNvGraphicFramePr>
            <a:graphicFrameLocks noGrp="1"/>
          </p:cNvGraphicFramePr>
          <p:nvPr>
            <p:extLst>
              <p:ext uri="{D42A27DB-BD31-4B8C-83A1-F6EECF244321}">
                <p14:modId xmlns:p14="http://schemas.microsoft.com/office/powerpoint/2010/main" val="2361749156"/>
              </p:ext>
            </p:extLst>
          </p:nvPr>
        </p:nvGraphicFramePr>
        <p:xfrm>
          <a:off x="1124465" y="2160588"/>
          <a:ext cx="7203990" cy="3881438"/>
        </p:xfrm>
        <a:graphic>
          <a:graphicData uri="http://schemas.openxmlformats.org/drawingml/2006/table">
            <a:tbl>
              <a:tblPr firstRow="1" firstCol="1" bandRow="1">
                <a:tableStyleId>{3C2FFA5D-87B4-456A-9821-1D502468CF0F}</a:tableStyleId>
              </a:tblPr>
              <a:tblGrid>
                <a:gridCol w="1081483">
                  <a:extLst>
                    <a:ext uri="{9D8B030D-6E8A-4147-A177-3AD203B41FA5}">
                      <a16:colId xmlns:a16="http://schemas.microsoft.com/office/drawing/2014/main" val="3707560970"/>
                    </a:ext>
                  </a:extLst>
                </a:gridCol>
                <a:gridCol w="946491">
                  <a:extLst>
                    <a:ext uri="{9D8B030D-6E8A-4147-A177-3AD203B41FA5}">
                      <a16:colId xmlns:a16="http://schemas.microsoft.com/office/drawing/2014/main" val="3192964133"/>
                    </a:ext>
                  </a:extLst>
                </a:gridCol>
                <a:gridCol w="1005832">
                  <a:extLst>
                    <a:ext uri="{9D8B030D-6E8A-4147-A177-3AD203B41FA5}">
                      <a16:colId xmlns:a16="http://schemas.microsoft.com/office/drawing/2014/main" val="2540768317"/>
                    </a:ext>
                  </a:extLst>
                </a:gridCol>
                <a:gridCol w="953903">
                  <a:extLst>
                    <a:ext uri="{9D8B030D-6E8A-4147-A177-3AD203B41FA5}">
                      <a16:colId xmlns:a16="http://schemas.microsoft.com/office/drawing/2014/main" val="2149384528"/>
                    </a:ext>
                  </a:extLst>
                </a:gridCol>
                <a:gridCol w="1128966">
                  <a:extLst>
                    <a:ext uri="{9D8B030D-6E8A-4147-A177-3AD203B41FA5}">
                      <a16:colId xmlns:a16="http://schemas.microsoft.com/office/drawing/2014/main" val="765434905"/>
                    </a:ext>
                  </a:extLst>
                </a:gridCol>
                <a:gridCol w="1133412">
                  <a:extLst>
                    <a:ext uri="{9D8B030D-6E8A-4147-A177-3AD203B41FA5}">
                      <a16:colId xmlns:a16="http://schemas.microsoft.com/office/drawing/2014/main" val="709738989"/>
                    </a:ext>
                  </a:extLst>
                </a:gridCol>
                <a:gridCol w="953903">
                  <a:extLst>
                    <a:ext uri="{9D8B030D-6E8A-4147-A177-3AD203B41FA5}">
                      <a16:colId xmlns:a16="http://schemas.microsoft.com/office/drawing/2014/main" val="2583107758"/>
                    </a:ext>
                  </a:extLst>
                </a:gridCol>
              </a:tblGrid>
              <a:tr h="342480">
                <a:tc>
                  <a:txBody>
                    <a:bodyPr/>
                    <a:lstStyle/>
                    <a:p>
                      <a:pPr>
                        <a:spcAft>
                          <a:spcPts val="0"/>
                        </a:spcAft>
                      </a:pPr>
                      <a:r>
                        <a:rPr lang="en-IN" sz="800">
                          <a:effectLst/>
                        </a:rPr>
                        <a:t>PARAMETER VS PARAMETER</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PH</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SUNLIGHT</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HUMIDITY</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TEMPERATURE</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SOILMOISTURE</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WATER LEVEL</a:t>
                      </a:r>
                      <a:endParaRPr lang="en-IN" sz="800">
                        <a:effectLst/>
                        <a:latin typeface="Times New Roman" panose="02020603050405020304" pitchFamily="18" charset="0"/>
                        <a:ea typeface="Times New Roman" panose="02020603050405020304" pitchFamily="18" charset="0"/>
                      </a:endParaRPr>
                    </a:p>
                  </a:txBody>
                  <a:tcPr marL="14270" marR="14270" marT="0" marB="0"/>
                </a:tc>
                <a:extLst>
                  <a:ext uri="{0D108BD9-81ED-4DB2-BD59-A6C34878D82A}">
                    <a16:rowId xmlns:a16="http://schemas.microsoft.com/office/drawing/2014/main" val="4135737339"/>
                  </a:ext>
                </a:extLst>
              </a:tr>
              <a:tr h="608853">
                <a:tc>
                  <a:txBody>
                    <a:bodyPr/>
                    <a:lstStyle/>
                    <a:p>
                      <a:pPr>
                        <a:spcAft>
                          <a:spcPts val="0"/>
                        </a:spcAft>
                      </a:pPr>
                      <a:r>
                        <a:rPr lang="en-IN" sz="800">
                          <a:effectLst/>
                        </a:rPr>
                        <a:t>PH</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dirty="0">
                          <a:effectLst/>
                        </a:rPr>
                        <a:t>MAE=26.54 MASE=1702.59 RMSE=41.26 R2=-0.00288</a:t>
                      </a:r>
                      <a:endParaRPr lang="en-IN" sz="800" dirty="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MAE=3.13 MASE=17.055 RMSE=4.1298 R2= 0.03718</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MAE=0.9522 MASE=2.0584 RMSE=1.43474 R2=-0.003785</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MAE=0.9161 MASE=1.1950 RMSE=1.0931 R2=-0.011836</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dirty="0">
                          <a:effectLst/>
                        </a:rPr>
                        <a:t>MAE= 11.9423. MASE= 233.031 RMSE= 15.265 R2=-0.0039</a:t>
                      </a:r>
                      <a:endParaRPr lang="en-IN" sz="800" dirty="0">
                        <a:effectLst/>
                        <a:latin typeface="Times New Roman" panose="02020603050405020304" pitchFamily="18" charset="0"/>
                        <a:ea typeface="Times New Roman" panose="02020603050405020304" pitchFamily="18" charset="0"/>
                      </a:endParaRPr>
                    </a:p>
                  </a:txBody>
                  <a:tcPr marL="14270" marR="14270" marT="0" marB="0"/>
                </a:tc>
                <a:extLst>
                  <a:ext uri="{0D108BD9-81ED-4DB2-BD59-A6C34878D82A}">
                    <a16:rowId xmlns:a16="http://schemas.microsoft.com/office/drawing/2014/main" val="3275225026"/>
                  </a:ext>
                </a:extLst>
              </a:tr>
              <a:tr h="608853">
                <a:tc>
                  <a:txBody>
                    <a:bodyPr/>
                    <a:lstStyle/>
                    <a:p>
                      <a:pPr>
                        <a:spcAft>
                          <a:spcPts val="0"/>
                        </a:spcAft>
                      </a:pPr>
                      <a:r>
                        <a:rPr lang="en-IN" sz="800" dirty="0">
                          <a:effectLst/>
                        </a:rPr>
                        <a:t>SUNLIGHT</a:t>
                      </a:r>
                      <a:endParaRPr lang="en-IN" sz="800" dirty="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MAE=0.3905 MASE= 0.2885 RMSE= 0.5371 R2= -0.00707</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 2.9133 MASE= 16.551 RMSE= 4.0683 R2= 0.0650</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 0.7492 MASE= 1.268 RMSE= 1.126 R2= 0.145</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MAE=0.902 MASE=1.160 RMSE= 1.077 R2=-0.0417</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MAE=1.0388 MASE= 1.521 RMSE= 1.233 R2=0.078</a:t>
                      </a:r>
                      <a:endParaRPr lang="en-IN" sz="800">
                        <a:effectLst/>
                        <a:latin typeface="Times New Roman" panose="02020603050405020304" pitchFamily="18" charset="0"/>
                        <a:ea typeface="Times New Roman" panose="02020603050405020304" pitchFamily="18" charset="0"/>
                      </a:endParaRPr>
                    </a:p>
                  </a:txBody>
                  <a:tcPr marL="14270" marR="14270" marT="0" marB="0"/>
                </a:tc>
                <a:extLst>
                  <a:ext uri="{0D108BD9-81ED-4DB2-BD59-A6C34878D82A}">
                    <a16:rowId xmlns:a16="http://schemas.microsoft.com/office/drawing/2014/main" val="4164494862"/>
                  </a:ext>
                </a:extLst>
              </a:tr>
              <a:tr h="608853">
                <a:tc>
                  <a:txBody>
                    <a:bodyPr/>
                    <a:lstStyle/>
                    <a:p>
                      <a:pPr>
                        <a:spcAft>
                          <a:spcPts val="0"/>
                        </a:spcAft>
                      </a:pPr>
                      <a:r>
                        <a:rPr lang="en-IN" sz="800">
                          <a:effectLst/>
                        </a:rPr>
                        <a:t>HUMIDITY</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MAE=0.3817 MASE=0.253 RMSE= 0.503 R2=-0.0074</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MAE=21.29 MASE= 1630.14 RMSE= 40.375 R2= 0.157</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 0.831 MASE= 1.205 RMSE= 1.097 R2= 0.517</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MAE=0.875 MASE=1.06 RMSE=1.033 R2= -0.0056</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MAE=9.843 MASE=174.68 RMSE=13.21 R2=0.0941</a:t>
                      </a:r>
                      <a:endParaRPr lang="en-IN" sz="800">
                        <a:effectLst/>
                        <a:latin typeface="Times New Roman" panose="02020603050405020304" pitchFamily="18" charset="0"/>
                        <a:ea typeface="Times New Roman" panose="02020603050405020304" pitchFamily="18" charset="0"/>
                      </a:endParaRPr>
                    </a:p>
                  </a:txBody>
                  <a:tcPr marL="14270" marR="14270" marT="0" marB="0"/>
                </a:tc>
                <a:extLst>
                  <a:ext uri="{0D108BD9-81ED-4DB2-BD59-A6C34878D82A}">
                    <a16:rowId xmlns:a16="http://schemas.microsoft.com/office/drawing/2014/main" val="1687623340"/>
                  </a:ext>
                </a:extLst>
              </a:tr>
              <a:tr h="532746">
                <a:tc>
                  <a:txBody>
                    <a:bodyPr/>
                    <a:lstStyle/>
                    <a:p>
                      <a:pPr>
                        <a:spcAft>
                          <a:spcPts val="0"/>
                        </a:spcAft>
                      </a:pPr>
                      <a:r>
                        <a:rPr lang="en-IN" sz="800">
                          <a:effectLst/>
                        </a:rPr>
                        <a:t>TEMPERATURE</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MAE=0.409 MASE=0.316 RMSE= 0.562 R2=0.0032</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MAE=22.06 MASE=1529.58 RMSE=39.109 R2=0.216</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MAE=2.64 MASE=10.3 RMSE=3.214 R2=0.505</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MAE=0.9160 MASE=1.190 RMSE=1.090 R2=-0.012</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MAE=9.714 MASE=168.86 RMSE=12.99 R2=0.087</a:t>
                      </a:r>
                      <a:endParaRPr lang="en-IN" sz="800">
                        <a:effectLst/>
                        <a:latin typeface="Times New Roman" panose="02020603050405020304" pitchFamily="18" charset="0"/>
                        <a:ea typeface="Times New Roman" panose="02020603050405020304" pitchFamily="18" charset="0"/>
                      </a:endParaRPr>
                    </a:p>
                  </a:txBody>
                  <a:tcPr marL="14270" marR="14270" marT="0" marB="0"/>
                </a:tc>
                <a:extLst>
                  <a:ext uri="{0D108BD9-81ED-4DB2-BD59-A6C34878D82A}">
                    <a16:rowId xmlns:a16="http://schemas.microsoft.com/office/drawing/2014/main" val="2224705177"/>
                  </a:ext>
                </a:extLst>
              </a:tr>
              <a:tr h="608853">
                <a:tc>
                  <a:txBody>
                    <a:bodyPr/>
                    <a:lstStyle/>
                    <a:p>
                      <a:pPr>
                        <a:spcAft>
                          <a:spcPts val="0"/>
                        </a:spcAft>
                      </a:pPr>
                      <a:r>
                        <a:rPr lang="en-IN" sz="800">
                          <a:effectLst/>
                        </a:rPr>
                        <a:t>SOILMOISTURE</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 0.389 MASE= 0.278 RMSE= 0.527 R2= = -0.0094</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MAE=24.12 MASE= 1462.23 RMSE= 38.23 R2=0.0032</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 0.933 MASE=2.1119 RMSE= 1.453 R2= -0.0231</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MAE=2.890 MASE=15.77 RMSE= 3.97 R2=-0.018</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MAE=11.212 MASE=229.93 RMSE= 15.16 R2= -0.0049</a:t>
                      </a:r>
                      <a:endParaRPr lang="en-IN" sz="800">
                        <a:effectLst/>
                        <a:latin typeface="Times New Roman" panose="02020603050405020304" pitchFamily="18" charset="0"/>
                        <a:ea typeface="Times New Roman" panose="02020603050405020304" pitchFamily="18" charset="0"/>
                      </a:endParaRPr>
                    </a:p>
                  </a:txBody>
                  <a:tcPr marL="14270" marR="14270" marT="0" marB="0"/>
                </a:tc>
                <a:extLst>
                  <a:ext uri="{0D108BD9-81ED-4DB2-BD59-A6C34878D82A}">
                    <a16:rowId xmlns:a16="http://schemas.microsoft.com/office/drawing/2014/main" val="1417899506"/>
                  </a:ext>
                </a:extLst>
              </a:tr>
              <a:tr h="570800">
                <a:tc>
                  <a:txBody>
                    <a:bodyPr/>
                    <a:lstStyle/>
                    <a:p>
                      <a:pPr>
                        <a:spcAft>
                          <a:spcPts val="0"/>
                        </a:spcAft>
                      </a:pPr>
                      <a:r>
                        <a:rPr lang="en-IN" sz="800">
                          <a:effectLst/>
                        </a:rPr>
                        <a:t>WATER LEVEL</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 0.339 MASE=0.232 RMSE=0.4819 R2=0.0221</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 22.450 MASE= 1350.67 RMSE= 36.75 R2= 0.190</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 3.35 MASE=2.043 RMSE=1.4296 R2=0.0010</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MAE=3.356 MASE=18.41 RMSE=4.29 R2=0.039</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MAE=0.797 MASE=1.540 RMSE= 1.240 R2= 0.0032</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dirty="0">
                          <a:effectLst/>
                        </a:rPr>
                        <a:t>X</a:t>
                      </a:r>
                      <a:endParaRPr lang="en-IN" sz="800" dirty="0">
                        <a:effectLst/>
                        <a:latin typeface="Times New Roman" panose="02020603050405020304" pitchFamily="18" charset="0"/>
                        <a:ea typeface="Times New Roman" panose="02020603050405020304" pitchFamily="18" charset="0"/>
                      </a:endParaRPr>
                    </a:p>
                  </a:txBody>
                  <a:tcPr marL="14270" marR="14270" marT="0" marB="0"/>
                </a:tc>
                <a:extLst>
                  <a:ext uri="{0D108BD9-81ED-4DB2-BD59-A6C34878D82A}">
                    <a16:rowId xmlns:a16="http://schemas.microsoft.com/office/drawing/2014/main" val="2696537922"/>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fontScale="90000"/>
          </a:bodyPr>
          <a:lstStyle/>
          <a:p>
            <a:r>
              <a:rPr lang="en-US" i="1" dirty="0"/>
              <a:t>Linear Regression Between Parameters for Growing Phase of Coriander Plant Growth</a:t>
            </a:r>
            <a:endParaRPr lang="en-IN" i="1" dirty="0"/>
          </a:p>
        </p:txBody>
      </p:sp>
      <p:graphicFrame>
        <p:nvGraphicFramePr>
          <p:cNvPr id="2" name="Table 1">
            <a:extLst>
              <a:ext uri="{FF2B5EF4-FFF2-40B4-BE49-F238E27FC236}">
                <a16:creationId xmlns:a16="http://schemas.microsoft.com/office/drawing/2014/main" id="{1998D5D2-1BCF-FC4A-9301-C6F1AD7B10AF}"/>
              </a:ext>
            </a:extLst>
          </p:cNvPr>
          <p:cNvGraphicFramePr>
            <a:graphicFrameLocks noGrp="1"/>
          </p:cNvGraphicFramePr>
          <p:nvPr>
            <p:extLst>
              <p:ext uri="{D42A27DB-BD31-4B8C-83A1-F6EECF244321}">
                <p14:modId xmlns:p14="http://schemas.microsoft.com/office/powerpoint/2010/main" val="2982057035"/>
              </p:ext>
            </p:extLst>
          </p:nvPr>
        </p:nvGraphicFramePr>
        <p:xfrm>
          <a:off x="1025611" y="2160587"/>
          <a:ext cx="7611760" cy="3881439"/>
        </p:xfrm>
        <a:graphic>
          <a:graphicData uri="http://schemas.openxmlformats.org/drawingml/2006/table">
            <a:tbl>
              <a:tblPr firstRow="1" firstCol="1" bandRow="1">
                <a:tableStyleId>{3C2FFA5D-87B4-456A-9821-1D502468CF0F}</a:tableStyleId>
              </a:tblPr>
              <a:tblGrid>
                <a:gridCol w="1084714">
                  <a:extLst>
                    <a:ext uri="{9D8B030D-6E8A-4147-A177-3AD203B41FA5}">
                      <a16:colId xmlns:a16="http://schemas.microsoft.com/office/drawing/2014/main" val="2633307214"/>
                    </a:ext>
                  </a:extLst>
                </a:gridCol>
                <a:gridCol w="1022003">
                  <a:extLst>
                    <a:ext uri="{9D8B030D-6E8A-4147-A177-3AD203B41FA5}">
                      <a16:colId xmlns:a16="http://schemas.microsoft.com/office/drawing/2014/main" val="1796946498"/>
                    </a:ext>
                  </a:extLst>
                </a:gridCol>
                <a:gridCol w="1083135">
                  <a:extLst>
                    <a:ext uri="{9D8B030D-6E8A-4147-A177-3AD203B41FA5}">
                      <a16:colId xmlns:a16="http://schemas.microsoft.com/office/drawing/2014/main" val="1107148108"/>
                    </a:ext>
                  </a:extLst>
                </a:gridCol>
                <a:gridCol w="1022003">
                  <a:extLst>
                    <a:ext uri="{9D8B030D-6E8A-4147-A177-3AD203B41FA5}">
                      <a16:colId xmlns:a16="http://schemas.microsoft.com/office/drawing/2014/main" val="1966504666"/>
                    </a:ext>
                  </a:extLst>
                </a:gridCol>
                <a:gridCol w="1092544">
                  <a:extLst>
                    <a:ext uri="{9D8B030D-6E8A-4147-A177-3AD203B41FA5}">
                      <a16:colId xmlns:a16="http://schemas.microsoft.com/office/drawing/2014/main" val="807576873"/>
                    </a:ext>
                  </a:extLst>
                </a:gridCol>
                <a:gridCol w="1101950">
                  <a:extLst>
                    <a:ext uri="{9D8B030D-6E8A-4147-A177-3AD203B41FA5}">
                      <a16:colId xmlns:a16="http://schemas.microsoft.com/office/drawing/2014/main" val="478198079"/>
                    </a:ext>
                  </a:extLst>
                </a:gridCol>
                <a:gridCol w="1205411">
                  <a:extLst>
                    <a:ext uri="{9D8B030D-6E8A-4147-A177-3AD203B41FA5}">
                      <a16:colId xmlns:a16="http://schemas.microsoft.com/office/drawing/2014/main" val="2338846271"/>
                    </a:ext>
                  </a:extLst>
                </a:gridCol>
              </a:tblGrid>
              <a:tr h="342480">
                <a:tc>
                  <a:txBody>
                    <a:bodyPr/>
                    <a:lstStyle/>
                    <a:p>
                      <a:pPr>
                        <a:spcAft>
                          <a:spcPts val="0"/>
                        </a:spcAft>
                      </a:pPr>
                      <a:r>
                        <a:rPr lang="en-IN" sz="800">
                          <a:effectLst/>
                        </a:rPr>
                        <a:t>PARAMETER VS PARAMETER</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PH</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SUNLIGHT</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HUMIDITY</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TEMPERATURE</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SOILMOISTURE</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WATER LEVEL</a:t>
                      </a:r>
                      <a:endParaRPr lang="en-IN" sz="800">
                        <a:effectLst/>
                        <a:latin typeface="Times New Roman" panose="02020603050405020304" pitchFamily="18" charset="0"/>
                        <a:ea typeface="Times New Roman" panose="02020603050405020304" pitchFamily="18" charset="0"/>
                      </a:endParaRPr>
                    </a:p>
                  </a:txBody>
                  <a:tcPr marL="14270" marR="14270" marT="0" marB="0"/>
                </a:tc>
                <a:extLst>
                  <a:ext uri="{0D108BD9-81ED-4DB2-BD59-A6C34878D82A}">
                    <a16:rowId xmlns:a16="http://schemas.microsoft.com/office/drawing/2014/main" val="4128338638"/>
                  </a:ext>
                </a:extLst>
              </a:tr>
              <a:tr h="608853">
                <a:tc>
                  <a:txBody>
                    <a:bodyPr/>
                    <a:lstStyle/>
                    <a:p>
                      <a:pPr>
                        <a:spcAft>
                          <a:spcPts val="0"/>
                        </a:spcAft>
                      </a:pPr>
                      <a:r>
                        <a:rPr lang="en-IN" sz="800">
                          <a:effectLst/>
                        </a:rPr>
                        <a:t>PH</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MAE=21.157 MASE=1228.42 RMSE=35.04 R2=-0.0048</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MAE=3.400 MASE=21.329 RMSE=4.618 R2= -0.0108</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MAE=1.155 MASE=3.1804 RMSE=1.783 R2=-0.0061</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MAE=1.6315 MASE=3.9975 RMSE=1.999 R2=0.0096</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 136.46. MASE= 23789.17 RMSE= 154.2 R2=0.1199</a:t>
                      </a:r>
                      <a:endParaRPr lang="en-IN" sz="800">
                        <a:effectLst/>
                        <a:latin typeface="Times New Roman" panose="02020603050405020304" pitchFamily="18" charset="0"/>
                        <a:ea typeface="Times New Roman" panose="02020603050405020304" pitchFamily="18" charset="0"/>
                      </a:endParaRPr>
                    </a:p>
                  </a:txBody>
                  <a:tcPr marL="14270" marR="14270" marT="0" marB="0"/>
                </a:tc>
                <a:extLst>
                  <a:ext uri="{0D108BD9-81ED-4DB2-BD59-A6C34878D82A}">
                    <a16:rowId xmlns:a16="http://schemas.microsoft.com/office/drawing/2014/main" val="3089045141"/>
                  </a:ext>
                </a:extLst>
              </a:tr>
              <a:tr h="570800">
                <a:tc>
                  <a:txBody>
                    <a:bodyPr/>
                    <a:lstStyle/>
                    <a:p>
                      <a:pPr>
                        <a:spcAft>
                          <a:spcPts val="0"/>
                        </a:spcAft>
                      </a:pPr>
                      <a:r>
                        <a:rPr lang="en-IN" sz="800">
                          <a:effectLst/>
                        </a:rPr>
                        <a:t>SUNLIGHT</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MAE=0.944 MASE= 2.5054 RMSE= 1.582 R2= 0.0000523 </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 3.309 MASE= 20.457 RMSE= 4.522 R2=0.194 </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 1.010 MASE= 2.544 RMSE= 1.595 R2= 0.1704 </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MAE=1.556 MASE=3.836 RMSE= 1.958 R2=0.0247 </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MAE=1.562 MASE= 3.678 RMSE= 1.917 R2=0.033 </a:t>
                      </a:r>
                      <a:endParaRPr lang="en-IN" sz="800">
                        <a:effectLst/>
                        <a:latin typeface="Times New Roman" panose="02020603050405020304" pitchFamily="18" charset="0"/>
                        <a:ea typeface="Times New Roman" panose="02020603050405020304" pitchFamily="18" charset="0"/>
                      </a:endParaRPr>
                    </a:p>
                  </a:txBody>
                  <a:tcPr marL="14270" marR="14270" marT="0" marB="0"/>
                </a:tc>
                <a:extLst>
                  <a:ext uri="{0D108BD9-81ED-4DB2-BD59-A6C34878D82A}">
                    <a16:rowId xmlns:a16="http://schemas.microsoft.com/office/drawing/2014/main" val="2462357011"/>
                  </a:ext>
                </a:extLst>
              </a:tr>
              <a:tr h="570800">
                <a:tc>
                  <a:txBody>
                    <a:bodyPr/>
                    <a:lstStyle/>
                    <a:p>
                      <a:pPr>
                        <a:spcAft>
                          <a:spcPts val="0"/>
                        </a:spcAft>
                      </a:pPr>
                      <a:r>
                        <a:rPr lang="en-IN" sz="800">
                          <a:effectLst/>
                        </a:rPr>
                        <a:t>HUMIDITY</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MAE=0.9677 MASE=2.328 RMSE= 1.525 R2=0.00814 </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MAE=19.44 MASE= 1072.59 RMSE= 32.750 R2= 0.1304 </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 0.943 MASE= 1.686 RMSE= 1.298 R2= 0.5603 </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MAE=1.6009 MASE=3.845 RMSE=1.96 R2= 0.00245 </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MAE=134.715 MASE=24155.87 RMSE=155.42 R2=0.1037 </a:t>
                      </a:r>
                      <a:endParaRPr lang="en-IN" sz="800">
                        <a:effectLst/>
                        <a:latin typeface="Times New Roman" panose="02020603050405020304" pitchFamily="18" charset="0"/>
                        <a:ea typeface="Times New Roman" panose="02020603050405020304" pitchFamily="18" charset="0"/>
                      </a:endParaRPr>
                    </a:p>
                  </a:txBody>
                  <a:tcPr marL="14270" marR="14270" marT="0" marB="0"/>
                </a:tc>
                <a:extLst>
                  <a:ext uri="{0D108BD9-81ED-4DB2-BD59-A6C34878D82A}">
                    <a16:rowId xmlns:a16="http://schemas.microsoft.com/office/drawing/2014/main" val="1184974592"/>
                  </a:ext>
                </a:extLst>
              </a:tr>
              <a:tr h="608853">
                <a:tc>
                  <a:txBody>
                    <a:bodyPr/>
                    <a:lstStyle/>
                    <a:p>
                      <a:pPr>
                        <a:spcAft>
                          <a:spcPts val="0"/>
                        </a:spcAft>
                      </a:pPr>
                      <a:r>
                        <a:rPr lang="en-IN" sz="800">
                          <a:effectLst/>
                        </a:rPr>
                        <a:t>TEMPERATURE</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MAE=0.8932 MASE=1.6079 RMSE=1.268 R2=-0.0076 </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MAE=18.107 MASE=888.58 RMSE=29.80 R2=0.165</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MAE=2.487 MASE=10.05 RMSE=3.171 R2=0.563</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MAE=1.780 MASE=4.511 RMSE=2.123 R2=-0.0042</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MAE=142.16 MASE=25289.25</a:t>
                      </a:r>
                    </a:p>
                    <a:p>
                      <a:pPr>
                        <a:spcAft>
                          <a:spcPts val="0"/>
                        </a:spcAft>
                      </a:pPr>
                      <a:r>
                        <a:rPr lang="en-IN" sz="800">
                          <a:effectLst/>
                        </a:rPr>
                        <a:t>RMSE=159.02 R2=0.0057</a:t>
                      </a:r>
                      <a:endParaRPr lang="en-IN" sz="800">
                        <a:effectLst/>
                        <a:latin typeface="Times New Roman" panose="02020603050405020304" pitchFamily="18" charset="0"/>
                        <a:ea typeface="Times New Roman" panose="02020603050405020304" pitchFamily="18" charset="0"/>
                      </a:endParaRPr>
                    </a:p>
                  </a:txBody>
                  <a:tcPr marL="14270" marR="14270" marT="0" marB="0"/>
                </a:tc>
                <a:extLst>
                  <a:ext uri="{0D108BD9-81ED-4DB2-BD59-A6C34878D82A}">
                    <a16:rowId xmlns:a16="http://schemas.microsoft.com/office/drawing/2014/main" val="1478810632"/>
                  </a:ext>
                </a:extLst>
              </a:tr>
              <a:tr h="608853">
                <a:tc>
                  <a:txBody>
                    <a:bodyPr/>
                    <a:lstStyle/>
                    <a:p>
                      <a:pPr>
                        <a:spcAft>
                          <a:spcPts val="0"/>
                        </a:spcAft>
                      </a:pPr>
                      <a:r>
                        <a:rPr lang="en-IN" sz="800">
                          <a:effectLst/>
                        </a:rPr>
                        <a:t>SOILMOISTURE</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 0.959 MASE= 2.385 RMSE= 1.544 R2= = 0.01081 </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MAE=19.289 MASE= 834.443 RMSE= 28.88 R2=0.0037 </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 1.0317 MASE=2.1168 RMSE=1.454 R2= -0.0373 </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MAE=3.3324 MASE=21.27 RMSE= 4.612 R2=-0.00273 </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MAE=130.00 MASE=23137.316 </a:t>
                      </a:r>
                    </a:p>
                    <a:p>
                      <a:pPr>
                        <a:spcAft>
                          <a:spcPts val="0"/>
                        </a:spcAft>
                      </a:pPr>
                      <a:r>
                        <a:rPr lang="en-IN" sz="800">
                          <a:effectLst/>
                        </a:rPr>
                        <a:t>RMSE= 152.109 </a:t>
                      </a:r>
                    </a:p>
                    <a:p>
                      <a:pPr>
                        <a:spcAft>
                          <a:spcPts val="0"/>
                        </a:spcAft>
                      </a:pPr>
                      <a:r>
                        <a:rPr lang="en-IN" sz="800">
                          <a:effectLst/>
                        </a:rPr>
                        <a:t>R2= 0.0110 </a:t>
                      </a:r>
                      <a:endParaRPr lang="en-IN" sz="800">
                        <a:effectLst/>
                        <a:latin typeface="Times New Roman" panose="02020603050405020304" pitchFamily="18" charset="0"/>
                        <a:ea typeface="Times New Roman" panose="02020603050405020304" pitchFamily="18" charset="0"/>
                      </a:endParaRPr>
                    </a:p>
                  </a:txBody>
                  <a:tcPr marL="14270" marR="14270" marT="0" marB="0"/>
                </a:tc>
                <a:extLst>
                  <a:ext uri="{0D108BD9-81ED-4DB2-BD59-A6C34878D82A}">
                    <a16:rowId xmlns:a16="http://schemas.microsoft.com/office/drawing/2014/main" val="2970001246"/>
                  </a:ext>
                </a:extLst>
              </a:tr>
              <a:tr h="570800">
                <a:tc>
                  <a:txBody>
                    <a:bodyPr/>
                    <a:lstStyle/>
                    <a:p>
                      <a:pPr>
                        <a:spcAft>
                          <a:spcPts val="0"/>
                        </a:spcAft>
                      </a:pPr>
                      <a:r>
                        <a:rPr lang="en-IN" sz="800">
                          <a:effectLst/>
                        </a:rPr>
                        <a:t>WATER LEVEL</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 0.886 MASE=2.728 RMSE=1.65 R2=0.1177 </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 20.0011 MASE= 1183.82 RMSE= 34.406 R2= 0.0038 </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 1.563 MASE=3.701 RMSE= 1.923 R2=0.0199 </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MAE=3.494 MASE=20.4542 RMSE=4.5226 R2=0.073 </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a:effectLst/>
                        </a:rPr>
                        <a:t>MAE=1.173 MASE=2.624 RMSE= 1.62 R2= 0.0017 </a:t>
                      </a:r>
                      <a:endParaRPr lang="en-IN" sz="800">
                        <a:effectLst/>
                        <a:latin typeface="Times New Roman" panose="02020603050405020304" pitchFamily="18" charset="0"/>
                        <a:ea typeface="Times New Roman" panose="02020603050405020304" pitchFamily="18" charset="0"/>
                      </a:endParaRPr>
                    </a:p>
                  </a:txBody>
                  <a:tcPr marL="14270" marR="14270" marT="0" marB="0"/>
                </a:tc>
                <a:tc>
                  <a:txBody>
                    <a:bodyPr/>
                    <a:lstStyle/>
                    <a:p>
                      <a:pPr>
                        <a:spcAft>
                          <a:spcPts val="0"/>
                        </a:spcAft>
                      </a:pPr>
                      <a:r>
                        <a:rPr lang="en-IN" sz="800" dirty="0">
                          <a:effectLst/>
                        </a:rPr>
                        <a:t>X</a:t>
                      </a:r>
                      <a:endParaRPr lang="en-IN" sz="800" dirty="0">
                        <a:effectLst/>
                        <a:latin typeface="Times New Roman" panose="02020603050405020304" pitchFamily="18" charset="0"/>
                        <a:ea typeface="Times New Roman" panose="02020603050405020304" pitchFamily="18" charset="0"/>
                      </a:endParaRPr>
                    </a:p>
                  </a:txBody>
                  <a:tcPr marL="14270" marR="14270" marT="0" marB="0"/>
                </a:tc>
                <a:extLst>
                  <a:ext uri="{0D108BD9-81ED-4DB2-BD59-A6C34878D82A}">
                    <a16:rowId xmlns:a16="http://schemas.microsoft.com/office/drawing/2014/main" val="3886397732"/>
                  </a:ext>
                </a:extLst>
              </a:tr>
            </a:tbl>
          </a:graphicData>
        </a:graphic>
      </p:graphicFrame>
    </p:spTree>
    <p:extLst>
      <p:ext uri="{BB962C8B-B14F-4D97-AF65-F5344CB8AC3E}">
        <p14:creationId xmlns:p14="http://schemas.microsoft.com/office/powerpoint/2010/main" val="543282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fontScale="90000"/>
          </a:bodyPr>
          <a:lstStyle/>
          <a:p>
            <a:r>
              <a:rPr lang="en-US" dirty="0"/>
              <a:t>Linear Regression Between Parameters for Harvesting Phase of Coriander Plant Growth</a:t>
            </a:r>
            <a:endParaRPr lang="en-IN" dirty="0"/>
          </a:p>
        </p:txBody>
      </p:sp>
      <p:graphicFrame>
        <p:nvGraphicFramePr>
          <p:cNvPr id="2" name="Table 1">
            <a:extLst>
              <a:ext uri="{FF2B5EF4-FFF2-40B4-BE49-F238E27FC236}">
                <a16:creationId xmlns:a16="http://schemas.microsoft.com/office/drawing/2014/main" id="{EB8ACCEA-ECD3-8048-9C62-6C0FE26723C0}"/>
              </a:ext>
            </a:extLst>
          </p:cNvPr>
          <p:cNvGraphicFramePr>
            <a:graphicFrameLocks noGrp="1"/>
          </p:cNvGraphicFramePr>
          <p:nvPr>
            <p:extLst>
              <p:ext uri="{D42A27DB-BD31-4B8C-83A1-F6EECF244321}">
                <p14:modId xmlns:p14="http://schemas.microsoft.com/office/powerpoint/2010/main" val="1047918864"/>
              </p:ext>
            </p:extLst>
          </p:nvPr>
        </p:nvGraphicFramePr>
        <p:xfrm>
          <a:off x="1495168" y="2160588"/>
          <a:ext cx="7129846" cy="3881437"/>
        </p:xfrm>
        <a:graphic>
          <a:graphicData uri="http://schemas.openxmlformats.org/drawingml/2006/table">
            <a:tbl>
              <a:tblPr firstRow="1" firstCol="1" bandRow="1">
                <a:tableStyleId>{3C2FFA5D-87B4-456A-9821-1D502468CF0F}</a:tableStyleId>
              </a:tblPr>
              <a:tblGrid>
                <a:gridCol w="960242">
                  <a:extLst>
                    <a:ext uri="{9D8B030D-6E8A-4147-A177-3AD203B41FA5}">
                      <a16:colId xmlns:a16="http://schemas.microsoft.com/office/drawing/2014/main" val="2096047803"/>
                    </a:ext>
                  </a:extLst>
                </a:gridCol>
                <a:gridCol w="853048">
                  <a:extLst>
                    <a:ext uri="{9D8B030D-6E8A-4147-A177-3AD203B41FA5}">
                      <a16:colId xmlns:a16="http://schemas.microsoft.com/office/drawing/2014/main" val="2685714179"/>
                    </a:ext>
                  </a:extLst>
                </a:gridCol>
                <a:gridCol w="941156">
                  <a:extLst>
                    <a:ext uri="{9D8B030D-6E8A-4147-A177-3AD203B41FA5}">
                      <a16:colId xmlns:a16="http://schemas.microsoft.com/office/drawing/2014/main" val="680428188"/>
                    </a:ext>
                  </a:extLst>
                </a:gridCol>
                <a:gridCol w="897108">
                  <a:extLst>
                    <a:ext uri="{9D8B030D-6E8A-4147-A177-3AD203B41FA5}">
                      <a16:colId xmlns:a16="http://schemas.microsoft.com/office/drawing/2014/main" val="2305515416"/>
                    </a:ext>
                  </a:extLst>
                </a:gridCol>
                <a:gridCol w="1001351">
                  <a:extLst>
                    <a:ext uri="{9D8B030D-6E8A-4147-A177-3AD203B41FA5}">
                      <a16:colId xmlns:a16="http://schemas.microsoft.com/office/drawing/2014/main" val="565369294"/>
                    </a:ext>
                  </a:extLst>
                </a:gridCol>
                <a:gridCol w="1005750">
                  <a:extLst>
                    <a:ext uri="{9D8B030D-6E8A-4147-A177-3AD203B41FA5}">
                      <a16:colId xmlns:a16="http://schemas.microsoft.com/office/drawing/2014/main" val="692618354"/>
                    </a:ext>
                  </a:extLst>
                </a:gridCol>
                <a:gridCol w="1471191">
                  <a:extLst>
                    <a:ext uri="{9D8B030D-6E8A-4147-A177-3AD203B41FA5}">
                      <a16:colId xmlns:a16="http://schemas.microsoft.com/office/drawing/2014/main" val="3106115219"/>
                    </a:ext>
                  </a:extLst>
                </a:gridCol>
              </a:tblGrid>
              <a:tr h="349966">
                <a:tc>
                  <a:txBody>
                    <a:bodyPr/>
                    <a:lstStyle/>
                    <a:p>
                      <a:pPr>
                        <a:spcAft>
                          <a:spcPts val="0"/>
                        </a:spcAft>
                      </a:pPr>
                      <a:r>
                        <a:rPr lang="en-IN" sz="800">
                          <a:effectLst/>
                        </a:rPr>
                        <a:t>PARAMETER VS PARAMETER</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PH</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SUNLIGHT</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HUMIDITY</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TEMPERATURE</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SOILMOISTURE</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WATER LEVEL</a:t>
                      </a:r>
                      <a:endParaRPr lang="en-IN" sz="800">
                        <a:effectLst/>
                        <a:latin typeface="Times New Roman" panose="02020603050405020304" pitchFamily="18" charset="0"/>
                        <a:ea typeface="Times New Roman" panose="02020603050405020304" pitchFamily="18" charset="0"/>
                      </a:endParaRPr>
                    </a:p>
                  </a:txBody>
                  <a:tcPr marL="11931" marR="11931" marT="0" marB="0"/>
                </a:tc>
                <a:extLst>
                  <a:ext uri="{0D108BD9-81ED-4DB2-BD59-A6C34878D82A}">
                    <a16:rowId xmlns:a16="http://schemas.microsoft.com/office/drawing/2014/main" val="254542619"/>
                  </a:ext>
                </a:extLst>
              </a:tr>
              <a:tr h="540856">
                <a:tc>
                  <a:txBody>
                    <a:bodyPr/>
                    <a:lstStyle/>
                    <a:p>
                      <a:pPr>
                        <a:spcAft>
                          <a:spcPts val="0"/>
                        </a:spcAft>
                      </a:pPr>
                      <a:r>
                        <a:rPr lang="en-IN" sz="800" dirty="0">
                          <a:effectLst/>
                        </a:rPr>
                        <a:t>PH</a:t>
                      </a:r>
                      <a:endParaRPr lang="en-IN" sz="800" dirty="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MAE=22.685 MASE=1027.818 RMSE=32.059 R2=-0.020</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MAE=4.589 MASE=33.367 RMSE=5.77 R2= -0.154</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MAE=0.906 MASE=1.836 RMSE=1.35 R2=0.0653</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MAE=1.1328 MASE=1.821 RMSE=1.349 R2=0.032</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MAE= 100.54. MASE=15723.309 RMSE= 125.392 R2=-0.05177</a:t>
                      </a:r>
                      <a:endParaRPr lang="en-IN" sz="800">
                        <a:effectLst/>
                        <a:latin typeface="Times New Roman" panose="02020603050405020304" pitchFamily="18" charset="0"/>
                        <a:ea typeface="Times New Roman" panose="02020603050405020304" pitchFamily="18" charset="0"/>
                      </a:endParaRPr>
                    </a:p>
                  </a:txBody>
                  <a:tcPr marL="11931" marR="11931" marT="0" marB="0"/>
                </a:tc>
                <a:extLst>
                  <a:ext uri="{0D108BD9-81ED-4DB2-BD59-A6C34878D82A}">
                    <a16:rowId xmlns:a16="http://schemas.microsoft.com/office/drawing/2014/main" val="2812551615"/>
                  </a:ext>
                </a:extLst>
              </a:tr>
              <a:tr h="604486">
                <a:tc>
                  <a:txBody>
                    <a:bodyPr/>
                    <a:lstStyle/>
                    <a:p>
                      <a:pPr>
                        <a:spcAft>
                          <a:spcPts val="0"/>
                        </a:spcAft>
                      </a:pPr>
                      <a:r>
                        <a:rPr lang="en-IN" sz="800">
                          <a:effectLst/>
                        </a:rPr>
                        <a:t>SUNLIGHT</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MAE=0.9731 MASE= 1.421 RMSE= 1.192 R2= -0.0967 </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MAE= 3.446 MASE= 20.575 RMSE= 4.535 R2= 0.1587 </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MAE= 0.7630 MASE=1.6451 RMSE= 1.282 R2= 0.2184 </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MAE=0.945 MASE=1.470 RMSE= 1.212 R2=-0.0047 </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MAE=1.0651 MASE= 1.972 RMSE= 1.404 R2=0.00676 </a:t>
                      </a:r>
                      <a:endParaRPr lang="en-IN" sz="800">
                        <a:effectLst/>
                        <a:latin typeface="Times New Roman" panose="02020603050405020304" pitchFamily="18" charset="0"/>
                        <a:ea typeface="Times New Roman" panose="02020603050405020304" pitchFamily="18" charset="0"/>
                      </a:endParaRPr>
                    </a:p>
                  </a:txBody>
                  <a:tcPr marL="11931" marR="11931" marT="0" marB="0"/>
                </a:tc>
                <a:extLst>
                  <a:ext uri="{0D108BD9-81ED-4DB2-BD59-A6C34878D82A}">
                    <a16:rowId xmlns:a16="http://schemas.microsoft.com/office/drawing/2014/main" val="3305659878"/>
                  </a:ext>
                </a:extLst>
              </a:tr>
              <a:tr h="572671">
                <a:tc>
                  <a:txBody>
                    <a:bodyPr/>
                    <a:lstStyle/>
                    <a:p>
                      <a:pPr>
                        <a:spcAft>
                          <a:spcPts val="0"/>
                        </a:spcAft>
                      </a:pPr>
                      <a:r>
                        <a:rPr lang="en-IN" sz="800">
                          <a:effectLst/>
                        </a:rPr>
                        <a:t>HUMIDITY</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MAE=0.8707 MASE=1.2903 RMSE= 1.1359 R2=0.153 </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MAE=19.1465 MASE= 1114.27 RMSE= 33.38 R2= 0.205 </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MAE=0.725 MASE= 1.277 RMSE= 1.130 R2= 0.290 </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MAE=1.008 MASE=1.796 RMSE=1.340 R2= 0.01474 </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MAE=108.25 MASE=14820.36 RMSE=121.738 R2=0.207 </a:t>
                      </a:r>
                      <a:endParaRPr lang="en-IN" sz="800">
                        <a:effectLst/>
                        <a:latin typeface="Times New Roman" panose="02020603050405020304" pitchFamily="18" charset="0"/>
                        <a:ea typeface="Times New Roman" panose="02020603050405020304" pitchFamily="18" charset="0"/>
                      </a:endParaRPr>
                    </a:p>
                  </a:txBody>
                  <a:tcPr marL="11931" marR="11931" marT="0" marB="0"/>
                </a:tc>
                <a:extLst>
                  <a:ext uri="{0D108BD9-81ED-4DB2-BD59-A6C34878D82A}">
                    <a16:rowId xmlns:a16="http://schemas.microsoft.com/office/drawing/2014/main" val="2981538847"/>
                  </a:ext>
                </a:extLst>
              </a:tr>
              <a:tr h="572671">
                <a:tc>
                  <a:txBody>
                    <a:bodyPr/>
                    <a:lstStyle/>
                    <a:p>
                      <a:pPr>
                        <a:spcAft>
                          <a:spcPts val="0"/>
                        </a:spcAft>
                      </a:pPr>
                      <a:r>
                        <a:rPr lang="en-IN" sz="800">
                          <a:effectLst/>
                        </a:rPr>
                        <a:t>TEMPERATURE</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MAE=0.9607 MASE=1.441 RMSE=1.2004 R2=0.075 </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MAE=20.242 MASE=1750.404 RMSE=41.837 R2=0.2634</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MAE=3.8819 MASE=25.495 RMSE=5.049 R2=0.3559</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MAE=1.130 MASE=2.060 RMSE=1.435 R2=0.00103</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MAE=111.24 MASE=16898.54RMSE=129.99 R2=0.026065</a:t>
                      </a:r>
                      <a:endParaRPr lang="en-IN" sz="800">
                        <a:effectLst/>
                        <a:latin typeface="Times New Roman" panose="02020603050405020304" pitchFamily="18" charset="0"/>
                        <a:ea typeface="Times New Roman" panose="02020603050405020304" pitchFamily="18" charset="0"/>
                      </a:endParaRPr>
                    </a:p>
                  </a:txBody>
                  <a:tcPr marL="11931" marR="11931" marT="0" marB="0"/>
                </a:tc>
                <a:extLst>
                  <a:ext uri="{0D108BD9-81ED-4DB2-BD59-A6C34878D82A}">
                    <a16:rowId xmlns:a16="http://schemas.microsoft.com/office/drawing/2014/main" val="2714306374"/>
                  </a:ext>
                </a:extLst>
              </a:tr>
              <a:tr h="636301">
                <a:tc>
                  <a:txBody>
                    <a:bodyPr/>
                    <a:lstStyle/>
                    <a:p>
                      <a:pPr>
                        <a:spcAft>
                          <a:spcPts val="0"/>
                        </a:spcAft>
                      </a:pPr>
                      <a:r>
                        <a:rPr lang="en-IN" sz="800">
                          <a:effectLst/>
                        </a:rPr>
                        <a:t>SOILMOISTURE</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MAE= 0.9433 MASE= 2.2974 RMSE= 1.515 R2= = -0.0189 </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MAE=23.149 MASE= 1434.32 RMSE= 37.87 R2=-0.00766 </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MAE= 1.0291 MASE=1.813 RMSE= 1.346 R2= -0.1067 </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MAE=4.599 MASE=33.304 RMSE= 5.770 R2=-0.0732 </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MAE=105.00 MASE=16357.032 RMSE=127.894 R2= -0.004 </a:t>
                      </a:r>
                      <a:endParaRPr lang="en-IN" sz="800">
                        <a:effectLst/>
                        <a:latin typeface="Times New Roman" panose="02020603050405020304" pitchFamily="18" charset="0"/>
                        <a:ea typeface="Times New Roman" panose="02020603050405020304" pitchFamily="18" charset="0"/>
                      </a:endParaRPr>
                    </a:p>
                  </a:txBody>
                  <a:tcPr marL="11931" marR="11931" marT="0" marB="0"/>
                </a:tc>
                <a:extLst>
                  <a:ext uri="{0D108BD9-81ED-4DB2-BD59-A6C34878D82A}">
                    <a16:rowId xmlns:a16="http://schemas.microsoft.com/office/drawing/2014/main" val="3094552563"/>
                  </a:ext>
                </a:extLst>
              </a:tr>
              <a:tr h="604486">
                <a:tc>
                  <a:txBody>
                    <a:bodyPr/>
                    <a:lstStyle/>
                    <a:p>
                      <a:pPr>
                        <a:spcAft>
                          <a:spcPts val="0"/>
                        </a:spcAft>
                      </a:pPr>
                      <a:r>
                        <a:rPr lang="en-IN" sz="800">
                          <a:effectLst/>
                        </a:rPr>
                        <a:t>WATER LEVEL</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MAE= 0.9163 MASE=1.311 RMSE=1.145 R2=0.0459 </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MAE= 28.312 MASE= 2365.95 RMSE= 48.641 R2= 0.000481 </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MAE=1.055 MASE=1.63225 RMSE=1.2775 RE=0.0771</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MAE=4.03624 MASE= 25.24 RMSE=5.024 R2=0.16178 </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a:effectLst/>
                        </a:rPr>
                        <a:t>MAE=0.9096 MASE=1.342 RMSE= 1.158 R2= 0.0436 </a:t>
                      </a:r>
                      <a:endParaRPr lang="en-IN" sz="800">
                        <a:effectLst/>
                        <a:latin typeface="Times New Roman" panose="02020603050405020304" pitchFamily="18" charset="0"/>
                        <a:ea typeface="Times New Roman" panose="02020603050405020304" pitchFamily="18" charset="0"/>
                      </a:endParaRPr>
                    </a:p>
                  </a:txBody>
                  <a:tcPr marL="11931" marR="11931" marT="0" marB="0"/>
                </a:tc>
                <a:tc>
                  <a:txBody>
                    <a:bodyPr/>
                    <a:lstStyle/>
                    <a:p>
                      <a:pPr>
                        <a:spcAft>
                          <a:spcPts val="0"/>
                        </a:spcAft>
                      </a:pPr>
                      <a:r>
                        <a:rPr lang="en-IN" sz="800" dirty="0">
                          <a:effectLst/>
                        </a:rPr>
                        <a:t>X</a:t>
                      </a:r>
                      <a:endParaRPr lang="en-IN" sz="800" dirty="0">
                        <a:effectLst/>
                        <a:latin typeface="Times New Roman" panose="02020603050405020304" pitchFamily="18" charset="0"/>
                        <a:ea typeface="Times New Roman" panose="02020603050405020304" pitchFamily="18" charset="0"/>
                      </a:endParaRPr>
                    </a:p>
                  </a:txBody>
                  <a:tcPr marL="11931" marR="11931" marT="0" marB="0"/>
                </a:tc>
                <a:extLst>
                  <a:ext uri="{0D108BD9-81ED-4DB2-BD59-A6C34878D82A}">
                    <a16:rowId xmlns:a16="http://schemas.microsoft.com/office/drawing/2014/main" val="295118450"/>
                  </a:ext>
                </a:extLst>
              </a:tr>
            </a:tbl>
          </a:graphicData>
        </a:graphic>
      </p:graphicFrame>
    </p:spTree>
    <p:extLst>
      <p:ext uri="{BB962C8B-B14F-4D97-AF65-F5344CB8AC3E}">
        <p14:creationId xmlns:p14="http://schemas.microsoft.com/office/powerpoint/2010/main" val="11803436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lvl="0"/>
            <a:r>
              <a:rPr lang="en-US" sz="1800" dirty="0"/>
              <a:t> </a:t>
            </a:r>
            <a:r>
              <a:rPr lang="en-IN" dirty="0"/>
              <a:t>Linear Regression Between Parameters for Full Phase of Coriander Plant Growth</a:t>
            </a:r>
            <a:endParaRPr dirty="0"/>
          </a:p>
        </p:txBody>
      </p:sp>
      <p:graphicFrame>
        <p:nvGraphicFramePr>
          <p:cNvPr id="2" name="Table 1">
            <a:extLst>
              <a:ext uri="{FF2B5EF4-FFF2-40B4-BE49-F238E27FC236}">
                <a16:creationId xmlns:a16="http://schemas.microsoft.com/office/drawing/2014/main" id="{B42CE9C9-795A-8F44-8DCC-C9412DD4D2D8}"/>
              </a:ext>
            </a:extLst>
          </p:cNvPr>
          <p:cNvGraphicFramePr>
            <a:graphicFrameLocks noGrp="1"/>
          </p:cNvGraphicFramePr>
          <p:nvPr>
            <p:extLst>
              <p:ext uri="{D42A27DB-BD31-4B8C-83A1-F6EECF244321}">
                <p14:modId xmlns:p14="http://schemas.microsoft.com/office/powerpoint/2010/main" val="2896303803"/>
              </p:ext>
            </p:extLst>
          </p:nvPr>
        </p:nvGraphicFramePr>
        <p:xfrm>
          <a:off x="677335" y="2160588"/>
          <a:ext cx="8219533" cy="3881436"/>
        </p:xfrm>
        <a:graphic>
          <a:graphicData uri="http://schemas.openxmlformats.org/drawingml/2006/table">
            <a:tbl>
              <a:tblPr firstRow="1" firstCol="1" bandRow="1">
                <a:tableStyleId>{3C2FFA5D-87B4-456A-9821-1D502468CF0F}</a:tableStyleId>
              </a:tblPr>
              <a:tblGrid>
                <a:gridCol w="1178089">
                  <a:extLst>
                    <a:ext uri="{9D8B030D-6E8A-4147-A177-3AD203B41FA5}">
                      <a16:colId xmlns:a16="http://schemas.microsoft.com/office/drawing/2014/main" val="3952473623"/>
                    </a:ext>
                  </a:extLst>
                </a:gridCol>
                <a:gridCol w="1051143">
                  <a:extLst>
                    <a:ext uri="{9D8B030D-6E8A-4147-A177-3AD203B41FA5}">
                      <a16:colId xmlns:a16="http://schemas.microsoft.com/office/drawing/2014/main" val="2781305020"/>
                    </a:ext>
                  </a:extLst>
                </a:gridCol>
                <a:gridCol w="1178089">
                  <a:extLst>
                    <a:ext uri="{9D8B030D-6E8A-4147-A177-3AD203B41FA5}">
                      <a16:colId xmlns:a16="http://schemas.microsoft.com/office/drawing/2014/main" val="129157596"/>
                    </a:ext>
                  </a:extLst>
                </a:gridCol>
                <a:gridCol w="1112077">
                  <a:extLst>
                    <a:ext uri="{9D8B030D-6E8A-4147-A177-3AD203B41FA5}">
                      <a16:colId xmlns:a16="http://schemas.microsoft.com/office/drawing/2014/main" val="1777700570"/>
                    </a:ext>
                  </a:extLst>
                </a:gridCol>
                <a:gridCol w="1188237">
                  <a:extLst>
                    <a:ext uri="{9D8B030D-6E8A-4147-A177-3AD203B41FA5}">
                      <a16:colId xmlns:a16="http://schemas.microsoft.com/office/drawing/2014/main" val="1685131522"/>
                    </a:ext>
                  </a:extLst>
                </a:gridCol>
                <a:gridCol w="1200088">
                  <a:extLst>
                    <a:ext uri="{9D8B030D-6E8A-4147-A177-3AD203B41FA5}">
                      <a16:colId xmlns:a16="http://schemas.microsoft.com/office/drawing/2014/main" val="1526055270"/>
                    </a:ext>
                  </a:extLst>
                </a:gridCol>
                <a:gridCol w="1311810">
                  <a:extLst>
                    <a:ext uri="{9D8B030D-6E8A-4147-A177-3AD203B41FA5}">
                      <a16:colId xmlns:a16="http://schemas.microsoft.com/office/drawing/2014/main" val="2911200445"/>
                    </a:ext>
                  </a:extLst>
                </a:gridCol>
              </a:tblGrid>
              <a:tr h="314711">
                <a:tc>
                  <a:txBody>
                    <a:bodyPr/>
                    <a:lstStyle/>
                    <a:p>
                      <a:pPr>
                        <a:spcAft>
                          <a:spcPts val="0"/>
                        </a:spcAft>
                      </a:pPr>
                      <a:r>
                        <a:rPr lang="en-IN" sz="800">
                          <a:effectLst/>
                        </a:rPr>
                        <a:t>PARAMETER VS PARAMETER</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PH</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SUNLIGHT</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HUMIDITY</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TEMPERATURE</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SOILMOISTURE</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WATER LEVEL</a:t>
                      </a:r>
                      <a:endParaRPr lang="en-IN" sz="800">
                        <a:effectLst/>
                        <a:latin typeface="Times New Roman" panose="02020603050405020304" pitchFamily="18" charset="0"/>
                        <a:ea typeface="Times New Roman" panose="02020603050405020304" pitchFamily="18" charset="0"/>
                      </a:endParaRPr>
                    </a:p>
                  </a:txBody>
                  <a:tcPr marL="13113" marR="13113" marT="0" marB="0"/>
                </a:tc>
                <a:extLst>
                  <a:ext uri="{0D108BD9-81ED-4DB2-BD59-A6C34878D82A}">
                    <a16:rowId xmlns:a16="http://schemas.microsoft.com/office/drawing/2014/main" val="3840432019"/>
                  </a:ext>
                </a:extLst>
              </a:tr>
              <a:tr h="524519">
                <a:tc>
                  <a:txBody>
                    <a:bodyPr/>
                    <a:lstStyle/>
                    <a:p>
                      <a:pPr>
                        <a:spcAft>
                          <a:spcPts val="0"/>
                        </a:spcAft>
                      </a:pPr>
                      <a:r>
                        <a:rPr lang="en-IN" sz="800">
                          <a:effectLst/>
                        </a:rPr>
                        <a:t>PH</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MAE=23.313 MASE=1591.03 RMSE=39.88 R2=0.00118</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MAE=3.9601 MASE=27.939 RMSE=5.285 R2= 0.00598</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MAE=1.210 MASE=3.0650 RMSE=1.750 R2=0.0599</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MAE=1.8210 MASE=4.899 RMSE=2.213 R2=0.0378</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MAE= 137.684 MASE= 22732.459 RMSE= 150.772 R2=0.2893</a:t>
                      </a:r>
                      <a:endParaRPr lang="en-IN" sz="800">
                        <a:effectLst/>
                        <a:latin typeface="Times New Roman" panose="02020603050405020304" pitchFamily="18" charset="0"/>
                        <a:ea typeface="Times New Roman" panose="02020603050405020304" pitchFamily="18" charset="0"/>
                      </a:endParaRPr>
                    </a:p>
                  </a:txBody>
                  <a:tcPr marL="13113" marR="13113" marT="0" marB="0"/>
                </a:tc>
                <a:extLst>
                  <a:ext uri="{0D108BD9-81ED-4DB2-BD59-A6C34878D82A}">
                    <a16:rowId xmlns:a16="http://schemas.microsoft.com/office/drawing/2014/main" val="638636172"/>
                  </a:ext>
                </a:extLst>
              </a:tr>
              <a:tr h="664390">
                <a:tc>
                  <a:txBody>
                    <a:bodyPr/>
                    <a:lstStyle/>
                    <a:p>
                      <a:pPr>
                        <a:spcAft>
                          <a:spcPts val="0"/>
                        </a:spcAft>
                      </a:pPr>
                      <a:r>
                        <a:rPr lang="en-IN" sz="800">
                          <a:effectLst/>
                        </a:rPr>
                        <a:t>SUNLIGHT</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MAE=1.0360 MASE= 2.128 RMSE= 1.459 R2= -0.000246 </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MAE= 3.419 MASE= 21.26 RMSE= 4.61 R2= 0.157 </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MAE= 1.147 MASE= 2.604 RMSE= 1.613 R2= 0.185 </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MAE=1.921 MASE=5.188 RMSE= 2.277 R2=-0.0118 </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MAE=1.8404 MASE= 4.6457 RMSE=2.155 R2=-0.0026 </a:t>
                      </a:r>
                      <a:endParaRPr lang="en-IN" sz="800">
                        <a:effectLst/>
                        <a:latin typeface="Times New Roman" panose="02020603050405020304" pitchFamily="18" charset="0"/>
                        <a:ea typeface="Times New Roman" panose="02020603050405020304" pitchFamily="18" charset="0"/>
                      </a:endParaRPr>
                    </a:p>
                  </a:txBody>
                  <a:tcPr marL="13113" marR="13113" marT="0" marB="0"/>
                </a:tc>
                <a:extLst>
                  <a:ext uri="{0D108BD9-81ED-4DB2-BD59-A6C34878D82A}">
                    <a16:rowId xmlns:a16="http://schemas.microsoft.com/office/drawing/2014/main" val="1612733039"/>
                  </a:ext>
                </a:extLst>
              </a:tr>
              <a:tr h="594454">
                <a:tc>
                  <a:txBody>
                    <a:bodyPr/>
                    <a:lstStyle/>
                    <a:p>
                      <a:pPr>
                        <a:spcAft>
                          <a:spcPts val="0"/>
                        </a:spcAft>
                      </a:pPr>
                      <a:r>
                        <a:rPr lang="en-IN" sz="800">
                          <a:effectLst/>
                        </a:rPr>
                        <a:t>HUMIDITY</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dirty="0">
                          <a:effectLst/>
                        </a:rPr>
                        <a:t>MAE=0.9411 MASE=1.633 RMSE= 1.278 R2=0.0245 </a:t>
                      </a:r>
                      <a:endParaRPr lang="en-IN" sz="800" dirty="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MAE=20.003 MASE= 1241.13 RMSE= 35.22 R2= 0.1857 </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MAE= 0.929 MASE= 1.478 RMSE= 1.216 R2= 0.375 </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MAE=1.811 MASE=4.672 RMSE=2.161 R2= 0.023 </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MAE=165.664 MASE=31591.99 RMSE=31591.99 R2=0.02649 </a:t>
                      </a:r>
                      <a:endParaRPr lang="en-IN" sz="800">
                        <a:effectLst/>
                        <a:latin typeface="Times New Roman" panose="02020603050405020304" pitchFamily="18" charset="0"/>
                        <a:ea typeface="Times New Roman" panose="02020603050405020304" pitchFamily="18" charset="0"/>
                      </a:endParaRPr>
                    </a:p>
                  </a:txBody>
                  <a:tcPr marL="13113" marR="13113" marT="0" marB="0"/>
                </a:tc>
                <a:extLst>
                  <a:ext uri="{0D108BD9-81ED-4DB2-BD59-A6C34878D82A}">
                    <a16:rowId xmlns:a16="http://schemas.microsoft.com/office/drawing/2014/main" val="827964359"/>
                  </a:ext>
                </a:extLst>
              </a:tr>
              <a:tr h="594454">
                <a:tc>
                  <a:txBody>
                    <a:bodyPr/>
                    <a:lstStyle/>
                    <a:p>
                      <a:pPr>
                        <a:spcAft>
                          <a:spcPts val="0"/>
                        </a:spcAft>
                      </a:pPr>
                      <a:r>
                        <a:rPr lang="en-IN" sz="800">
                          <a:effectLst/>
                        </a:rPr>
                        <a:t>TEMPERATURE</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MAE=0.9259 MASE=2.554 RMSE= 1.598 R2=0.0676 </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MAE=20.468 MASE=1358.52 RMSE=36.85 R2=0.176</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MAE=3.1046 MASE=16.046 RMSE=4.005 R2=0.4775</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MAE=1.658 MASE=4.024 RMSE=2.006 R2=0.0590</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MAE=166.6700 MASE=31745.512 RMSE=178.172 R2=0.0422</a:t>
                      </a:r>
                      <a:endParaRPr lang="en-IN" sz="800">
                        <a:effectLst/>
                        <a:latin typeface="Times New Roman" panose="02020603050405020304" pitchFamily="18" charset="0"/>
                        <a:ea typeface="Times New Roman" panose="02020603050405020304" pitchFamily="18" charset="0"/>
                      </a:endParaRPr>
                    </a:p>
                  </a:txBody>
                  <a:tcPr marL="13113" marR="13113" marT="0" marB="0"/>
                </a:tc>
                <a:extLst>
                  <a:ext uri="{0D108BD9-81ED-4DB2-BD59-A6C34878D82A}">
                    <a16:rowId xmlns:a16="http://schemas.microsoft.com/office/drawing/2014/main" val="878950041"/>
                  </a:ext>
                </a:extLst>
              </a:tr>
              <a:tr h="629422">
                <a:tc>
                  <a:txBody>
                    <a:bodyPr/>
                    <a:lstStyle/>
                    <a:p>
                      <a:pPr>
                        <a:spcAft>
                          <a:spcPts val="0"/>
                        </a:spcAft>
                      </a:pPr>
                      <a:r>
                        <a:rPr lang="en-IN" sz="800">
                          <a:effectLst/>
                        </a:rPr>
                        <a:t>SOILMOISTURE</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MAE= 0.936 MASE= 1.618 RMSE= 1.27 R2= =0.113 </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MAE=22.930 MASE= 1473.35 RMSE= 38.23 R2=-0.0140 </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MAE=1.185 MASE=3.058 RMSE= 1.748 R2= 0.0505 </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MAE=3.6435 MASE=24.41 RMSE= 4.94 R2=0.0159 </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MAE=125.65 MASE=22858.07 RMSE= 151.18 R2= 0.288 </a:t>
                      </a:r>
                      <a:endParaRPr lang="en-IN" sz="800">
                        <a:effectLst/>
                        <a:latin typeface="Times New Roman" panose="02020603050405020304" pitchFamily="18" charset="0"/>
                        <a:ea typeface="Times New Roman" panose="02020603050405020304" pitchFamily="18" charset="0"/>
                      </a:endParaRPr>
                    </a:p>
                  </a:txBody>
                  <a:tcPr marL="13113" marR="13113" marT="0" marB="0"/>
                </a:tc>
                <a:extLst>
                  <a:ext uri="{0D108BD9-81ED-4DB2-BD59-A6C34878D82A}">
                    <a16:rowId xmlns:a16="http://schemas.microsoft.com/office/drawing/2014/main" val="3836354024"/>
                  </a:ext>
                </a:extLst>
              </a:tr>
              <a:tr h="559486">
                <a:tc>
                  <a:txBody>
                    <a:bodyPr/>
                    <a:lstStyle/>
                    <a:p>
                      <a:pPr>
                        <a:spcAft>
                          <a:spcPts val="0"/>
                        </a:spcAft>
                      </a:pPr>
                      <a:r>
                        <a:rPr lang="en-IN" sz="800">
                          <a:effectLst/>
                        </a:rPr>
                        <a:t>WATER LEVEL</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MAE= 0.850 MASE=1.518 RMSE=1.23 R2=0.2719 </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MAE= 23.489 MASE= 1536.91 RMSE= 39.20 R2= 0.0056 </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MAE= 3.864 MASE= 28.33 RMSE= 5.322 R2= 0.0316 </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MAE=1.185 MASE=2.916 RMSE=1.707 R2=0.0823 </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a:effectLst/>
                        </a:rPr>
                        <a:t>MAE=1.451 MASE=3.329 RMSE= 1.824 R2= 0.3089 </a:t>
                      </a:r>
                      <a:endParaRPr lang="en-IN" sz="800">
                        <a:effectLst/>
                        <a:latin typeface="Times New Roman" panose="02020603050405020304" pitchFamily="18" charset="0"/>
                        <a:ea typeface="Times New Roman" panose="02020603050405020304" pitchFamily="18" charset="0"/>
                      </a:endParaRPr>
                    </a:p>
                  </a:txBody>
                  <a:tcPr marL="13113" marR="13113" marT="0" marB="0"/>
                </a:tc>
                <a:tc>
                  <a:txBody>
                    <a:bodyPr/>
                    <a:lstStyle/>
                    <a:p>
                      <a:pPr>
                        <a:spcAft>
                          <a:spcPts val="0"/>
                        </a:spcAft>
                      </a:pPr>
                      <a:r>
                        <a:rPr lang="en-IN" sz="800" dirty="0">
                          <a:effectLst/>
                        </a:rPr>
                        <a:t>X</a:t>
                      </a:r>
                      <a:endParaRPr lang="en-IN" sz="800" dirty="0">
                        <a:effectLst/>
                        <a:latin typeface="Times New Roman" panose="02020603050405020304" pitchFamily="18" charset="0"/>
                        <a:ea typeface="Times New Roman" panose="02020603050405020304" pitchFamily="18" charset="0"/>
                      </a:endParaRPr>
                    </a:p>
                  </a:txBody>
                  <a:tcPr marL="13113" marR="13113" marT="0" marB="0"/>
                </a:tc>
                <a:extLst>
                  <a:ext uri="{0D108BD9-81ED-4DB2-BD59-A6C34878D82A}">
                    <a16:rowId xmlns:a16="http://schemas.microsoft.com/office/drawing/2014/main" val="4000574343"/>
                  </a:ext>
                </a:extLst>
              </a:tr>
            </a:tbl>
          </a:graphicData>
        </a:graphic>
      </p:graphicFrame>
    </p:spTree>
    <p:extLst>
      <p:ext uri="{BB962C8B-B14F-4D97-AF65-F5344CB8AC3E}">
        <p14:creationId xmlns:p14="http://schemas.microsoft.com/office/powerpoint/2010/main" val="3385658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D162A-3954-2D46-877A-711B353F424C}"/>
              </a:ext>
            </a:extLst>
          </p:cNvPr>
          <p:cNvSpPr>
            <a:spLocks noGrp="1"/>
          </p:cNvSpPr>
          <p:nvPr>
            <p:ph type="title"/>
          </p:nvPr>
        </p:nvSpPr>
        <p:spPr/>
        <p:txBody>
          <a:bodyPr>
            <a:noAutofit/>
          </a:bodyPr>
          <a:lstStyle/>
          <a:p>
            <a:r>
              <a:rPr lang="en-US" sz="3100" dirty="0"/>
              <a:t>Support Vector Regression Between Parameters for Initial Phase of Coriander Plant Growth</a:t>
            </a:r>
            <a:br>
              <a:rPr lang="en-IN" sz="3100" dirty="0"/>
            </a:br>
            <a:endParaRPr lang="en-US" sz="3100" dirty="0"/>
          </a:p>
        </p:txBody>
      </p:sp>
      <p:graphicFrame>
        <p:nvGraphicFramePr>
          <p:cNvPr id="4" name="Table 3">
            <a:extLst>
              <a:ext uri="{FF2B5EF4-FFF2-40B4-BE49-F238E27FC236}">
                <a16:creationId xmlns:a16="http://schemas.microsoft.com/office/drawing/2014/main" id="{5691B395-8C91-EF4B-AFB3-91FF937B74A2}"/>
              </a:ext>
            </a:extLst>
          </p:cNvPr>
          <p:cNvGraphicFramePr>
            <a:graphicFrameLocks noGrp="1"/>
          </p:cNvGraphicFramePr>
          <p:nvPr>
            <p:extLst>
              <p:ext uri="{D42A27DB-BD31-4B8C-83A1-F6EECF244321}">
                <p14:modId xmlns:p14="http://schemas.microsoft.com/office/powerpoint/2010/main" val="2208539765"/>
              </p:ext>
            </p:extLst>
          </p:nvPr>
        </p:nvGraphicFramePr>
        <p:xfrm>
          <a:off x="1223319" y="2160587"/>
          <a:ext cx="7043349" cy="3881439"/>
        </p:xfrm>
        <a:graphic>
          <a:graphicData uri="http://schemas.openxmlformats.org/drawingml/2006/table">
            <a:tbl>
              <a:tblPr firstRow="1" firstCol="1" bandRow="1">
                <a:tableStyleId>{69C7853C-536D-4A76-A0AE-DD22124D55A5}</a:tableStyleId>
              </a:tblPr>
              <a:tblGrid>
                <a:gridCol w="1035619">
                  <a:extLst>
                    <a:ext uri="{9D8B030D-6E8A-4147-A177-3AD203B41FA5}">
                      <a16:colId xmlns:a16="http://schemas.microsoft.com/office/drawing/2014/main" val="3728257627"/>
                    </a:ext>
                  </a:extLst>
                </a:gridCol>
                <a:gridCol w="934079">
                  <a:extLst>
                    <a:ext uri="{9D8B030D-6E8A-4147-A177-3AD203B41FA5}">
                      <a16:colId xmlns:a16="http://schemas.microsoft.com/office/drawing/2014/main" val="2146903125"/>
                    </a:ext>
                  </a:extLst>
                </a:gridCol>
                <a:gridCol w="980493">
                  <a:extLst>
                    <a:ext uri="{9D8B030D-6E8A-4147-A177-3AD203B41FA5}">
                      <a16:colId xmlns:a16="http://schemas.microsoft.com/office/drawing/2014/main" val="1629197355"/>
                    </a:ext>
                  </a:extLst>
                </a:gridCol>
                <a:gridCol w="987754">
                  <a:extLst>
                    <a:ext uri="{9D8B030D-6E8A-4147-A177-3AD203B41FA5}">
                      <a16:colId xmlns:a16="http://schemas.microsoft.com/office/drawing/2014/main" val="3579585098"/>
                    </a:ext>
                  </a:extLst>
                </a:gridCol>
                <a:gridCol w="1035619">
                  <a:extLst>
                    <a:ext uri="{9D8B030D-6E8A-4147-A177-3AD203B41FA5}">
                      <a16:colId xmlns:a16="http://schemas.microsoft.com/office/drawing/2014/main" val="4253597431"/>
                    </a:ext>
                  </a:extLst>
                </a:gridCol>
                <a:gridCol w="1035619">
                  <a:extLst>
                    <a:ext uri="{9D8B030D-6E8A-4147-A177-3AD203B41FA5}">
                      <a16:colId xmlns:a16="http://schemas.microsoft.com/office/drawing/2014/main" val="2281983958"/>
                    </a:ext>
                  </a:extLst>
                </a:gridCol>
                <a:gridCol w="1034166">
                  <a:extLst>
                    <a:ext uri="{9D8B030D-6E8A-4147-A177-3AD203B41FA5}">
                      <a16:colId xmlns:a16="http://schemas.microsoft.com/office/drawing/2014/main" val="1386392878"/>
                    </a:ext>
                  </a:extLst>
                </a:gridCol>
              </a:tblGrid>
              <a:tr h="339155">
                <a:tc>
                  <a:txBody>
                    <a:bodyPr/>
                    <a:lstStyle/>
                    <a:p>
                      <a:pPr>
                        <a:spcAft>
                          <a:spcPts val="0"/>
                        </a:spcAft>
                      </a:pPr>
                      <a:r>
                        <a:rPr lang="en-IN" sz="800" dirty="0">
                          <a:effectLst/>
                        </a:rPr>
                        <a:t>PARAMETER VS PARAMETER</a:t>
                      </a:r>
                      <a:endParaRPr lang="en-IN" sz="800" dirty="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PH</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SUNLIGHT</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HUMIDITY</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TEMPERATURE</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SOILMOISTURE</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WATER LEVEL</a:t>
                      </a:r>
                      <a:endParaRPr lang="en-IN" sz="800">
                        <a:effectLst/>
                        <a:latin typeface="Times New Roman" panose="02020603050405020304" pitchFamily="18" charset="0"/>
                        <a:ea typeface="Times New Roman" panose="02020603050405020304" pitchFamily="18" charset="0"/>
                      </a:endParaRPr>
                    </a:p>
                  </a:txBody>
                  <a:tcPr marL="14131" marR="14131" marT="0" marB="0"/>
                </a:tc>
                <a:extLst>
                  <a:ext uri="{0D108BD9-81ED-4DB2-BD59-A6C34878D82A}">
                    <a16:rowId xmlns:a16="http://schemas.microsoft.com/office/drawing/2014/main" val="2137709149"/>
                  </a:ext>
                </a:extLst>
              </a:tr>
              <a:tr h="602942">
                <a:tc>
                  <a:txBody>
                    <a:bodyPr/>
                    <a:lstStyle/>
                    <a:p>
                      <a:pPr>
                        <a:spcAft>
                          <a:spcPts val="0"/>
                        </a:spcAft>
                      </a:pPr>
                      <a:r>
                        <a:rPr lang="en-IN" sz="800" dirty="0">
                          <a:effectLst/>
                        </a:rPr>
                        <a:t>PH</a:t>
                      </a:r>
                      <a:endParaRPr lang="en-IN" sz="800" dirty="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MAE=22.102 MASE=2351.64 RMSE=48.493 R2=-0.0852</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MAE=2.9432 MASE=15.363 RMSE=3.919 R2= 0.2227</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MAE=0.82803 MASE=1.598 RMSE=1.2642 R2=0.0446</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MAE=0.8812 MASE=1.423 RMSE=1.193 R2=-0.174</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MAE= 10.6116 MASE= 218.732 RMSE= 14.789 R2=-0.0377</a:t>
                      </a:r>
                      <a:endParaRPr lang="en-IN" sz="800">
                        <a:effectLst/>
                        <a:latin typeface="Times New Roman" panose="02020603050405020304" pitchFamily="18" charset="0"/>
                        <a:ea typeface="Times New Roman" panose="02020603050405020304" pitchFamily="18" charset="0"/>
                      </a:endParaRPr>
                    </a:p>
                  </a:txBody>
                  <a:tcPr marL="14131" marR="14131" marT="0" marB="0"/>
                </a:tc>
                <a:extLst>
                  <a:ext uri="{0D108BD9-81ED-4DB2-BD59-A6C34878D82A}">
                    <a16:rowId xmlns:a16="http://schemas.microsoft.com/office/drawing/2014/main" val="1519765070"/>
                  </a:ext>
                </a:extLst>
              </a:tr>
              <a:tr h="602942">
                <a:tc>
                  <a:txBody>
                    <a:bodyPr/>
                    <a:lstStyle/>
                    <a:p>
                      <a:pPr>
                        <a:spcAft>
                          <a:spcPts val="0"/>
                        </a:spcAft>
                      </a:pPr>
                      <a:r>
                        <a:rPr lang="en-IN" sz="800" dirty="0">
                          <a:effectLst/>
                        </a:rPr>
                        <a:t>SUNLIGHT</a:t>
                      </a:r>
                      <a:endParaRPr lang="en-IN" sz="800" dirty="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MAE=0.3460 MASE= 0.227 RMSE= 0.4766      R2= -0.0458 </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MAE= 2.836 MASE=13.770 RMSE= 3.710 R2= 0.264 </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MAE= 0.518 MASE= 0.871 RMSE= 0.933 R2= 0.450 </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MAE=0.8686 MASE=1.362 RMSE= 1.167 R2=-0.120 </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MAE=0.989 MASE= 1.627 RMSE= 1.275 R2=-0.225 </a:t>
                      </a:r>
                      <a:endParaRPr lang="en-IN" sz="800">
                        <a:effectLst/>
                        <a:latin typeface="Times New Roman" panose="02020603050405020304" pitchFamily="18" charset="0"/>
                        <a:ea typeface="Times New Roman" panose="02020603050405020304" pitchFamily="18" charset="0"/>
                      </a:endParaRPr>
                    </a:p>
                  </a:txBody>
                  <a:tcPr marL="14131" marR="14131" marT="0" marB="0"/>
                </a:tc>
                <a:extLst>
                  <a:ext uri="{0D108BD9-81ED-4DB2-BD59-A6C34878D82A}">
                    <a16:rowId xmlns:a16="http://schemas.microsoft.com/office/drawing/2014/main" val="841580190"/>
                  </a:ext>
                </a:extLst>
              </a:tr>
              <a:tr h="565258">
                <a:tc>
                  <a:txBody>
                    <a:bodyPr/>
                    <a:lstStyle/>
                    <a:p>
                      <a:pPr>
                        <a:spcAft>
                          <a:spcPts val="0"/>
                        </a:spcAft>
                      </a:pPr>
                      <a:r>
                        <a:rPr lang="en-IN" sz="800">
                          <a:effectLst/>
                        </a:rPr>
                        <a:t>HUMIDITY</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dirty="0">
                          <a:effectLst/>
                        </a:rPr>
                        <a:t>MAE=0.310 MASE=0.174 RMSE= 0.417 R2=0.275 </a:t>
                      </a:r>
                      <a:endParaRPr lang="en-IN" sz="800" dirty="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MAE=17.27 MASE= 1259.407 RMSE= 35.48 R2= 0.0078 </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MAE= 0.683 MASE= 0.825 RMSE=0.908 R2= 0.3423 </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MAE=0.833 MASE=1.378 RMSE=1.174 R2= -0.057 </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MAE=9.329 MASE=169.081 RMSE=13.0031 R2=0.0302 </a:t>
                      </a:r>
                      <a:endParaRPr lang="en-IN" sz="800">
                        <a:effectLst/>
                        <a:latin typeface="Times New Roman" panose="02020603050405020304" pitchFamily="18" charset="0"/>
                        <a:ea typeface="Times New Roman" panose="02020603050405020304" pitchFamily="18" charset="0"/>
                      </a:endParaRPr>
                    </a:p>
                  </a:txBody>
                  <a:tcPr marL="14131" marR="14131" marT="0" marB="0"/>
                </a:tc>
                <a:extLst>
                  <a:ext uri="{0D108BD9-81ED-4DB2-BD59-A6C34878D82A}">
                    <a16:rowId xmlns:a16="http://schemas.microsoft.com/office/drawing/2014/main" val="3922645938"/>
                  </a:ext>
                </a:extLst>
              </a:tr>
              <a:tr h="527574">
                <a:tc>
                  <a:txBody>
                    <a:bodyPr/>
                    <a:lstStyle/>
                    <a:p>
                      <a:pPr>
                        <a:spcAft>
                          <a:spcPts val="0"/>
                        </a:spcAft>
                      </a:pPr>
                      <a:r>
                        <a:rPr lang="en-IN" sz="800">
                          <a:effectLst/>
                        </a:rPr>
                        <a:t>TEMPERATURE</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MAE=0.396 MASE=0.317 RMSE= 0.563 R2=0.00755 </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MAE=13.68 MASE=1172.59 RMSE=34.24 R2=0.2142</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MAE=2.742 MASE=11.737 RMSE=3.425 R2=0.466</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MAE=0.842 MASE=1.325 RMSE=1.151 R2=-0.1810</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MAE=7.9547 MASE=137.199 RMSE=11.713 R2=0.25006</a:t>
                      </a:r>
                      <a:endParaRPr lang="en-IN" sz="800">
                        <a:effectLst/>
                        <a:latin typeface="Times New Roman" panose="02020603050405020304" pitchFamily="18" charset="0"/>
                        <a:ea typeface="Times New Roman" panose="02020603050405020304" pitchFamily="18" charset="0"/>
                      </a:endParaRPr>
                    </a:p>
                  </a:txBody>
                  <a:tcPr marL="14131" marR="14131" marT="0" marB="0"/>
                </a:tc>
                <a:extLst>
                  <a:ext uri="{0D108BD9-81ED-4DB2-BD59-A6C34878D82A}">
                    <a16:rowId xmlns:a16="http://schemas.microsoft.com/office/drawing/2014/main" val="2593932959"/>
                  </a:ext>
                </a:extLst>
              </a:tr>
              <a:tr h="640626">
                <a:tc>
                  <a:txBody>
                    <a:bodyPr/>
                    <a:lstStyle/>
                    <a:p>
                      <a:pPr>
                        <a:spcAft>
                          <a:spcPts val="0"/>
                        </a:spcAft>
                      </a:pPr>
                      <a:r>
                        <a:rPr lang="en-IN" sz="800">
                          <a:effectLst/>
                        </a:rPr>
                        <a:t>SOILMOISTURE</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MAE= 0.348 MASE= 0.199 RMSE= 0.4461 R2= = -0.0110 </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MAE=20.962 MASE= 2052.051 RMSE= 45.299 R2=-0.0695 </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MAE=3.7415 MASE=23.297 RMSE=4.8267 R2= -0.0293 </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MAE=0.896 MASE=1.852 RMSE= 1.3611 R2=-0.1329 </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MAE=8.9695 MASE=161.8012 RMSE= 12.7201 R2= -0.00836 </a:t>
                      </a:r>
                      <a:endParaRPr lang="en-IN" sz="800">
                        <a:effectLst/>
                        <a:latin typeface="Times New Roman" panose="02020603050405020304" pitchFamily="18" charset="0"/>
                        <a:ea typeface="Times New Roman" panose="02020603050405020304" pitchFamily="18" charset="0"/>
                      </a:endParaRPr>
                    </a:p>
                  </a:txBody>
                  <a:tcPr marL="14131" marR="14131" marT="0" marB="0"/>
                </a:tc>
                <a:extLst>
                  <a:ext uri="{0D108BD9-81ED-4DB2-BD59-A6C34878D82A}">
                    <a16:rowId xmlns:a16="http://schemas.microsoft.com/office/drawing/2014/main" val="1047168000"/>
                  </a:ext>
                </a:extLst>
              </a:tr>
              <a:tr h="602942">
                <a:tc>
                  <a:txBody>
                    <a:bodyPr/>
                    <a:lstStyle/>
                    <a:p>
                      <a:pPr>
                        <a:spcAft>
                          <a:spcPts val="0"/>
                        </a:spcAft>
                      </a:pPr>
                      <a:r>
                        <a:rPr lang="en-IN" sz="800">
                          <a:effectLst/>
                        </a:rPr>
                        <a:t>WATER LEVEL</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MAE= 0.359 MASE=0.2667 RMSE=0.5165 R2=-0.0788 </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MAE= 23.2524 MASE= 2417.059 RMSE= 49.1636 R2=0.0059 </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MAE= 2.9750 MASE=16.440 RMSE=4.05465 R2=0.02438 </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MAE=1.00006 MASE=2.70294 RMSE=1.6440 R2=0.1164 </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a:effectLst/>
                        </a:rPr>
                        <a:t>MAE=0.7492 MASE=1.0809 RMSE= 1.0396 R2= -0.1662 </a:t>
                      </a:r>
                      <a:endParaRPr lang="en-IN" sz="800">
                        <a:effectLst/>
                        <a:latin typeface="Times New Roman" panose="02020603050405020304" pitchFamily="18" charset="0"/>
                        <a:ea typeface="Times New Roman" panose="02020603050405020304" pitchFamily="18" charset="0"/>
                      </a:endParaRPr>
                    </a:p>
                  </a:txBody>
                  <a:tcPr marL="14131" marR="14131" marT="0" marB="0"/>
                </a:tc>
                <a:tc>
                  <a:txBody>
                    <a:bodyPr/>
                    <a:lstStyle/>
                    <a:p>
                      <a:pPr>
                        <a:spcAft>
                          <a:spcPts val="0"/>
                        </a:spcAft>
                      </a:pPr>
                      <a:r>
                        <a:rPr lang="en-IN" sz="800" dirty="0">
                          <a:effectLst/>
                        </a:rPr>
                        <a:t>X</a:t>
                      </a:r>
                      <a:endParaRPr lang="en-IN" sz="800" dirty="0">
                        <a:effectLst/>
                        <a:latin typeface="Times New Roman" panose="02020603050405020304" pitchFamily="18" charset="0"/>
                        <a:ea typeface="Times New Roman" panose="02020603050405020304" pitchFamily="18" charset="0"/>
                      </a:endParaRPr>
                    </a:p>
                  </a:txBody>
                  <a:tcPr marL="14131" marR="14131" marT="0" marB="0"/>
                </a:tc>
                <a:extLst>
                  <a:ext uri="{0D108BD9-81ED-4DB2-BD59-A6C34878D82A}">
                    <a16:rowId xmlns:a16="http://schemas.microsoft.com/office/drawing/2014/main" val="2318190970"/>
                  </a:ext>
                </a:extLst>
              </a:tr>
            </a:tbl>
          </a:graphicData>
        </a:graphic>
      </p:graphicFrame>
    </p:spTree>
    <p:extLst>
      <p:ext uri="{BB962C8B-B14F-4D97-AF65-F5344CB8AC3E}">
        <p14:creationId xmlns:p14="http://schemas.microsoft.com/office/powerpoint/2010/main" val="6119883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6FAD1-0E10-9445-A273-AF2F5FA50142}"/>
              </a:ext>
            </a:extLst>
          </p:cNvPr>
          <p:cNvSpPr>
            <a:spLocks noGrp="1"/>
          </p:cNvSpPr>
          <p:nvPr>
            <p:ph type="title"/>
          </p:nvPr>
        </p:nvSpPr>
        <p:spPr/>
        <p:txBody>
          <a:bodyPr>
            <a:normAutofit fontScale="90000"/>
          </a:bodyPr>
          <a:lstStyle/>
          <a:p>
            <a:r>
              <a:rPr lang="en-US" i="1" dirty="0"/>
              <a:t>Support Vector Regression Between Parameters for Growing Phase of Coriander Plant Growth</a:t>
            </a:r>
            <a:br>
              <a:rPr lang="en-IN" i="1" dirty="0"/>
            </a:br>
            <a:endParaRPr lang="en-US" dirty="0"/>
          </a:p>
        </p:txBody>
      </p:sp>
      <p:graphicFrame>
        <p:nvGraphicFramePr>
          <p:cNvPr id="3" name="Table 2">
            <a:extLst>
              <a:ext uri="{FF2B5EF4-FFF2-40B4-BE49-F238E27FC236}">
                <a16:creationId xmlns:a16="http://schemas.microsoft.com/office/drawing/2014/main" id="{D2CE9CB4-B9B2-5A4F-A2F0-01C9DD33C32A}"/>
              </a:ext>
            </a:extLst>
          </p:cNvPr>
          <p:cNvGraphicFramePr>
            <a:graphicFrameLocks noGrp="1"/>
          </p:cNvGraphicFramePr>
          <p:nvPr>
            <p:extLst>
              <p:ext uri="{D42A27DB-BD31-4B8C-83A1-F6EECF244321}">
                <p14:modId xmlns:p14="http://schemas.microsoft.com/office/powerpoint/2010/main" val="3584214"/>
              </p:ext>
            </p:extLst>
          </p:nvPr>
        </p:nvGraphicFramePr>
        <p:xfrm>
          <a:off x="677335" y="2160588"/>
          <a:ext cx="8268956" cy="3881436"/>
        </p:xfrm>
        <a:graphic>
          <a:graphicData uri="http://schemas.openxmlformats.org/drawingml/2006/table">
            <a:tbl>
              <a:tblPr firstRow="1" firstCol="1" bandRow="1">
                <a:tableStyleId>{69C7853C-536D-4A76-A0AE-DD22124D55A5}</a:tableStyleId>
              </a:tblPr>
              <a:tblGrid>
                <a:gridCol w="1231587">
                  <a:extLst>
                    <a:ext uri="{9D8B030D-6E8A-4147-A177-3AD203B41FA5}">
                      <a16:colId xmlns:a16="http://schemas.microsoft.com/office/drawing/2014/main" val="82995857"/>
                    </a:ext>
                  </a:extLst>
                </a:gridCol>
                <a:gridCol w="1051261">
                  <a:extLst>
                    <a:ext uri="{9D8B030D-6E8A-4147-A177-3AD203B41FA5}">
                      <a16:colId xmlns:a16="http://schemas.microsoft.com/office/drawing/2014/main" val="1260039486"/>
                    </a:ext>
                  </a:extLst>
                </a:gridCol>
                <a:gridCol w="1172039">
                  <a:extLst>
                    <a:ext uri="{9D8B030D-6E8A-4147-A177-3AD203B41FA5}">
                      <a16:colId xmlns:a16="http://schemas.microsoft.com/office/drawing/2014/main" val="2202160569"/>
                    </a:ext>
                  </a:extLst>
                </a:gridCol>
                <a:gridCol w="1114211">
                  <a:extLst>
                    <a:ext uri="{9D8B030D-6E8A-4147-A177-3AD203B41FA5}">
                      <a16:colId xmlns:a16="http://schemas.microsoft.com/office/drawing/2014/main" val="3326405368"/>
                    </a:ext>
                  </a:extLst>
                </a:gridCol>
                <a:gridCol w="1231587">
                  <a:extLst>
                    <a:ext uri="{9D8B030D-6E8A-4147-A177-3AD203B41FA5}">
                      <a16:colId xmlns:a16="http://schemas.microsoft.com/office/drawing/2014/main" val="1936487327"/>
                    </a:ext>
                  </a:extLst>
                </a:gridCol>
                <a:gridCol w="1231587">
                  <a:extLst>
                    <a:ext uri="{9D8B030D-6E8A-4147-A177-3AD203B41FA5}">
                      <a16:colId xmlns:a16="http://schemas.microsoft.com/office/drawing/2014/main" val="2779324747"/>
                    </a:ext>
                  </a:extLst>
                </a:gridCol>
                <a:gridCol w="1236684">
                  <a:extLst>
                    <a:ext uri="{9D8B030D-6E8A-4147-A177-3AD203B41FA5}">
                      <a16:colId xmlns:a16="http://schemas.microsoft.com/office/drawing/2014/main" val="4266238561"/>
                    </a:ext>
                  </a:extLst>
                </a:gridCol>
              </a:tblGrid>
              <a:tr h="317572">
                <a:tc>
                  <a:txBody>
                    <a:bodyPr/>
                    <a:lstStyle/>
                    <a:p>
                      <a:pPr>
                        <a:spcAft>
                          <a:spcPts val="0"/>
                        </a:spcAft>
                      </a:pPr>
                      <a:r>
                        <a:rPr lang="en-IN" sz="800">
                          <a:effectLst/>
                        </a:rPr>
                        <a:t>PARAMETER VS PARAMETER</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PH</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SUNLIGHT</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HUMIDITY</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TEMPERATURE</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SOILMOISTURE</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WATER LEVEL</a:t>
                      </a:r>
                      <a:endParaRPr lang="en-IN" sz="800">
                        <a:effectLst/>
                        <a:latin typeface="Times New Roman" panose="02020603050405020304" pitchFamily="18" charset="0"/>
                        <a:ea typeface="Times New Roman" panose="02020603050405020304" pitchFamily="18" charset="0"/>
                      </a:endParaRPr>
                    </a:p>
                  </a:txBody>
                  <a:tcPr marL="13232" marR="13232" marT="0" marB="0"/>
                </a:tc>
                <a:extLst>
                  <a:ext uri="{0D108BD9-81ED-4DB2-BD59-A6C34878D82A}">
                    <a16:rowId xmlns:a16="http://schemas.microsoft.com/office/drawing/2014/main" val="2773084360"/>
                  </a:ext>
                </a:extLst>
              </a:tr>
              <a:tr h="599858">
                <a:tc>
                  <a:txBody>
                    <a:bodyPr/>
                    <a:lstStyle/>
                    <a:p>
                      <a:pPr>
                        <a:spcAft>
                          <a:spcPts val="0"/>
                        </a:spcAft>
                      </a:pPr>
                      <a:r>
                        <a:rPr lang="en-IN" sz="800">
                          <a:effectLst/>
                        </a:rPr>
                        <a:t>PH</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dirty="0">
                          <a:effectLst/>
                        </a:rPr>
                        <a:t>X</a:t>
                      </a:r>
                      <a:endParaRPr lang="en-IN" sz="800" dirty="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MAE=17.013 MASE=1014.28 RMSE=31.84 R2=-0.0743</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MAE=3.8003 MASE=25.36 RMSE=5.0361 R2= 0.0470</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MAE=0.995 MASE=2.330 RMSE=1.526 R2=0.1112</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MAE=1.638 MASE=4.429 RMSE=2.104 R2=0.0109</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MAE= 120.94.        </a:t>
                      </a:r>
                    </a:p>
                    <a:p>
                      <a:pPr>
                        <a:spcAft>
                          <a:spcPts val="0"/>
                        </a:spcAft>
                      </a:pPr>
                      <a:r>
                        <a:rPr lang="en-IN" sz="800">
                          <a:effectLst/>
                        </a:rPr>
                        <a:t> MASE= 24176.55</a:t>
                      </a:r>
                    </a:p>
                    <a:p>
                      <a:pPr>
                        <a:spcAft>
                          <a:spcPts val="0"/>
                        </a:spcAft>
                      </a:pPr>
                      <a:r>
                        <a:rPr lang="en-IN" sz="800">
                          <a:effectLst/>
                        </a:rPr>
                        <a:t> RMSE= 155.48 </a:t>
                      </a:r>
                    </a:p>
                    <a:p>
                      <a:pPr>
                        <a:spcAft>
                          <a:spcPts val="0"/>
                        </a:spcAft>
                      </a:pPr>
                      <a:r>
                        <a:rPr lang="en-IN" sz="800">
                          <a:effectLst/>
                        </a:rPr>
                        <a:t>R2=0.026</a:t>
                      </a:r>
                      <a:endParaRPr lang="en-IN" sz="800">
                        <a:effectLst/>
                        <a:latin typeface="Times New Roman" panose="02020603050405020304" pitchFamily="18" charset="0"/>
                        <a:ea typeface="Times New Roman" panose="02020603050405020304" pitchFamily="18" charset="0"/>
                      </a:endParaRPr>
                    </a:p>
                  </a:txBody>
                  <a:tcPr marL="13232" marR="13232" marT="0" marB="0"/>
                </a:tc>
                <a:extLst>
                  <a:ext uri="{0D108BD9-81ED-4DB2-BD59-A6C34878D82A}">
                    <a16:rowId xmlns:a16="http://schemas.microsoft.com/office/drawing/2014/main" val="3929927544"/>
                  </a:ext>
                </a:extLst>
              </a:tr>
              <a:tr h="635144">
                <a:tc>
                  <a:txBody>
                    <a:bodyPr/>
                    <a:lstStyle/>
                    <a:p>
                      <a:pPr>
                        <a:spcAft>
                          <a:spcPts val="0"/>
                        </a:spcAft>
                      </a:pPr>
                      <a:r>
                        <a:rPr lang="en-IN" sz="800">
                          <a:effectLst/>
                        </a:rPr>
                        <a:t>SUNLIGHT</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MAE=1.005 MASE= 4.719 RMSE= 2.172 R2= -0.0719 </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MAE= 3.602 MASE=23.974 RMSE=4.896 R2= 0.1506 </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MAE= 0.802 MASE=1.444 RMSE=1.2019 R2=0.430 </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MAE=1.6199 MASE=4.0536 RMSE=2.013 R2=0.0220 </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MAE=139.698 </a:t>
                      </a:r>
                    </a:p>
                    <a:p>
                      <a:pPr>
                        <a:spcAft>
                          <a:spcPts val="0"/>
                        </a:spcAft>
                      </a:pPr>
                      <a:r>
                        <a:rPr lang="en-IN" sz="800">
                          <a:effectLst/>
                        </a:rPr>
                        <a:t>MASE=29287.10 RMSE=171.134 </a:t>
                      </a:r>
                    </a:p>
                    <a:p>
                      <a:pPr>
                        <a:spcAft>
                          <a:spcPts val="0"/>
                        </a:spcAft>
                      </a:pPr>
                      <a:r>
                        <a:rPr lang="en-IN" sz="800">
                          <a:effectLst/>
                        </a:rPr>
                        <a:t>R2=-0.1414 </a:t>
                      </a:r>
                      <a:endParaRPr lang="en-IN" sz="800">
                        <a:effectLst/>
                        <a:latin typeface="Times New Roman" panose="02020603050405020304" pitchFamily="18" charset="0"/>
                        <a:ea typeface="Times New Roman" panose="02020603050405020304" pitchFamily="18" charset="0"/>
                      </a:endParaRPr>
                    </a:p>
                  </a:txBody>
                  <a:tcPr marL="13232" marR="13232" marT="0" marB="0"/>
                </a:tc>
                <a:extLst>
                  <a:ext uri="{0D108BD9-81ED-4DB2-BD59-A6C34878D82A}">
                    <a16:rowId xmlns:a16="http://schemas.microsoft.com/office/drawing/2014/main" val="3624411389"/>
                  </a:ext>
                </a:extLst>
              </a:tr>
              <a:tr h="599858">
                <a:tc>
                  <a:txBody>
                    <a:bodyPr/>
                    <a:lstStyle/>
                    <a:p>
                      <a:pPr>
                        <a:spcAft>
                          <a:spcPts val="0"/>
                        </a:spcAft>
                      </a:pPr>
                      <a:r>
                        <a:rPr lang="en-IN" sz="800">
                          <a:effectLst/>
                        </a:rPr>
                        <a:t>HUMIDITY</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MAE=0.822 MASE=1.879 RMSE= 1.370 R2=-0.0892 </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MAE=17.210 MASE=1090.04 RMSE=33.015 R2= 0.0421 </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MAE=0.745 MASE=0.958 RMSE=0.979 R2= 0.7400 </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MAE=1.749 MASE=4.602 RMSE=2.1453 R2=0.0295 </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MAE=134.739 </a:t>
                      </a:r>
                    </a:p>
                    <a:p>
                      <a:pPr>
                        <a:spcAft>
                          <a:spcPts val="0"/>
                        </a:spcAft>
                      </a:pPr>
                      <a:r>
                        <a:rPr lang="en-IN" sz="800">
                          <a:effectLst/>
                        </a:rPr>
                        <a:t>MASE= 24557.95 RMSE=156.709 </a:t>
                      </a:r>
                    </a:p>
                    <a:p>
                      <a:pPr>
                        <a:spcAft>
                          <a:spcPts val="0"/>
                        </a:spcAft>
                      </a:pPr>
                      <a:r>
                        <a:rPr lang="en-IN" sz="800">
                          <a:effectLst/>
                        </a:rPr>
                        <a:t>R2=-0.0675 </a:t>
                      </a:r>
                      <a:endParaRPr lang="en-IN" sz="800">
                        <a:effectLst/>
                        <a:latin typeface="Times New Roman" panose="02020603050405020304" pitchFamily="18" charset="0"/>
                        <a:ea typeface="Times New Roman" panose="02020603050405020304" pitchFamily="18" charset="0"/>
                      </a:endParaRPr>
                    </a:p>
                  </a:txBody>
                  <a:tcPr marL="13232" marR="13232" marT="0" marB="0"/>
                </a:tc>
                <a:extLst>
                  <a:ext uri="{0D108BD9-81ED-4DB2-BD59-A6C34878D82A}">
                    <a16:rowId xmlns:a16="http://schemas.microsoft.com/office/drawing/2014/main" val="578414701"/>
                  </a:ext>
                </a:extLst>
              </a:tr>
              <a:tr h="564573">
                <a:tc>
                  <a:txBody>
                    <a:bodyPr/>
                    <a:lstStyle/>
                    <a:p>
                      <a:pPr>
                        <a:spcAft>
                          <a:spcPts val="0"/>
                        </a:spcAft>
                      </a:pPr>
                      <a:r>
                        <a:rPr lang="en-IN" sz="800">
                          <a:effectLst/>
                        </a:rPr>
                        <a:t>TEMPERATURE</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MAE=0.839 MASE=1.934 RMSE=1.391 R2=-0.0447 </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MAE=18.473 MASE=1451.83 RMSE=38.102 R2=0.1318</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MAE=2.618 MASE=11.78 RMSE=3.43 R2=0.572</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MAE=1.564 MASE=3.69 RMSE=1.922 R2=0.0255</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MAE=139.68 MASE=26889.48</a:t>
                      </a:r>
                    </a:p>
                    <a:p>
                      <a:pPr>
                        <a:spcAft>
                          <a:spcPts val="0"/>
                        </a:spcAft>
                      </a:pPr>
                      <a:r>
                        <a:rPr lang="en-IN" sz="800">
                          <a:effectLst/>
                        </a:rPr>
                        <a:t>RMSE=163.980 R2=-0.00359</a:t>
                      </a:r>
                      <a:endParaRPr lang="en-IN" sz="800">
                        <a:effectLst/>
                        <a:latin typeface="Times New Roman" panose="02020603050405020304" pitchFamily="18" charset="0"/>
                        <a:ea typeface="Times New Roman" panose="02020603050405020304" pitchFamily="18" charset="0"/>
                      </a:endParaRPr>
                    </a:p>
                  </a:txBody>
                  <a:tcPr marL="13232" marR="13232" marT="0" marB="0"/>
                </a:tc>
                <a:extLst>
                  <a:ext uri="{0D108BD9-81ED-4DB2-BD59-A6C34878D82A}">
                    <a16:rowId xmlns:a16="http://schemas.microsoft.com/office/drawing/2014/main" val="2167962342"/>
                  </a:ext>
                </a:extLst>
              </a:tr>
              <a:tr h="599858">
                <a:tc>
                  <a:txBody>
                    <a:bodyPr/>
                    <a:lstStyle/>
                    <a:p>
                      <a:pPr>
                        <a:spcAft>
                          <a:spcPts val="0"/>
                        </a:spcAft>
                      </a:pPr>
                      <a:r>
                        <a:rPr lang="en-IN" sz="800">
                          <a:effectLst/>
                        </a:rPr>
                        <a:t>SOILMOISTURE</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MAE= 0.886 MASE= 2.831 RMSE=1.682 R2= -0.037 </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MAE=18.183 MASE= 1149.82 RMSE= 33.909 R2=-0.0549 </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MAE= 4.1329 MASE=30.32 RMSE= 5.5065 R2= 0.0070 </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MAE=1.1566 MASE=3.419 RMSE= 1.84 R2=-0.0083 </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MAE=136.775 MASE=24782.89 RMSE=157.42 R2=0.0698 </a:t>
                      </a:r>
                      <a:endParaRPr lang="en-IN" sz="800">
                        <a:effectLst/>
                        <a:latin typeface="Times New Roman" panose="02020603050405020304" pitchFamily="18" charset="0"/>
                        <a:ea typeface="Times New Roman" panose="02020603050405020304" pitchFamily="18" charset="0"/>
                      </a:endParaRPr>
                    </a:p>
                  </a:txBody>
                  <a:tcPr marL="13232" marR="13232" marT="0" marB="0"/>
                </a:tc>
                <a:extLst>
                  <a:ext uri="{0D108BD9-81ED-4DB2-BD59-A6C34878D82A}">
                    <a16:rowId xmlns:a16="http://schemas.microsoft.com/office/drawing/2014/main" val="31962906"/>
                  </a:ext>
                </a:extLst>
              </a:tr>
              <a:tr h="564573">
                <a:tc>
                  <a:txBody>
                    <a:bodyPr/>
                    <a:lstStyle/>
                    <a:p>
                      <a:pPr>
                        <a:spcAft>
                          <a:spcPts val="0"/>
                        </a:spcAft>
                      </a:pPr>
                      <a:r>
                        <a:rPr lang="en-IN" sz="800">
                          <a:effectLst/>
                        </a:rPr>
                        <a:t>WATER LEVEL</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MAE=0.5868 MASE=1.542 RMSE=1.241 R2=0.3133 </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MAE=17.654 MASE=1008.07 RMSE=31.750 R2=-0.04008 </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MAE=3.581 MASE=24.307 RMSE=4.930 R2=0.1196 </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MAE=1.176 MASE=3.361 RMSE=1.83 R2=0.0380 </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a:effectLst/>
                        </a:rPr>
                        <a:t>MAE=1.2847 MASE=2.611 RMSE=1.616 R2=0.368 </a:t>
                      </a:r>
                      <a:endParaRPr lang="en-IN" sz="800">
                        <a:effectLst/>
                        <a:latin typeface="Times New Roman" panose="02020603050405020304" pitchFamily="18" charset="0"/>
                        <a:ea typeface="Times New Roman" panose="02020603050405020304" pitchFamily="18" charset="0"/>
                      </a:endParaRPr>
                    </a:p>
                  </a:txBody>
                  <a:tcPr marL="13232" marR="13232" marT="0" marB="0"/>
                </a:tc>
                <a:tc>
                  <a:txBody>
                    <a:bodyPr/>
                    <a:lstStyle/>
                    <a:p>
                      <a:pPr>
                        <a:spcAft>
                          <a:spcPts val="0"/>
                        </a:spcAft>
                      </a:pPr>
                      <a:r>
                        <a:rPr lang="en-IN" sz="800" dirty="0">
                          <a:effectLst/>
                        </a:rPr>
                        <a:t>X</a:t>
                      </a:r>
                      <a:endParaRPr lang="en-IN" sz="800" dirty="0">
                        <a:effectLst/>
                        <a:latin typeface="Times New Roman" panose="02020603050405020304" pitchFamily="18" charset="0"/>
                        <a:ea typeface="Times New Roman" panose="02020603050405020304" pitchFamily="18" charset="0"/>
                      </a:endParaRPr>
                    </a:p>
                  </a:txBody>
                  <a:tcPr marL="13232" marR="13232" marT="0" marB="0"/>
                </a:tc>
                <a:extLst>
                  <a:ext uri="{0D108BD9-81ED-4DB2-BD59-A6C34878D82A}">
                    <a16:rowId xmlns:a16="http://schemas.microsoft.com/office/drawing/2014/main" val="339530712"/>
                  </a:ext>
                </a:extLst>
              </a:tr>
            </a:tbl>
          </a:graphicData>
        </a:graphic>
      </p:graphicFrame>
    </p:spTree>
    <p:extLst>
      <p:ext uri="{BB962C8B-B14F-4D97-AF65-F5344CB8AC3E}">
        <p14:creationId xmlns:p14="http://schemas.microsoft.com/office/powerpoint/2010/main" val="2549661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i="1"/>
              <a:t>Exponential growth in metropolitan cities in India</a:t>
            </a:r>
            <a:br>
              <a:rPr lang="en-US" i="1"/>
            </a:br>
            <a:endParaRPr/>
          </a:p>
        </p:txBody>
      </p:sp>
      <p:pic>
        <p:nvPicPr>
          <p:cNvPr id="162" name="Google Shape;162;p4"/>
          <p:cNvPicPr preferRelativeResize="0">
            <a:picLocks noGrp="1"/>
          </p:cNvPicPr>
          <p:nvPr>
            <p:ph type="body" idx="1"/>
          </p:nvPr>
        </p:nvPicPr>
        <p:blipFill rotWithShape="1">
          <a:blip r:embed="rId3">
            <a:alphaModFix/>
          </a:blip>
          <a:srcRect b="189"/>
          <a:stretch/>
        </p:blipFill>
        <p:spPr>
          <a:xfrm>
            <a:off x="677863" y="3016200"/>
            <a:ext cx="8596312" cy="217021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0A31D-B032-2E4F-AF91-9511970B1EB8}"/>
              </a:ext>
            </a:extLst>
          </p:cNvPr>
          <p:cNvSpPr>
            <a:spLocks noGrp="1"/>
          </p:cNvSpPr>
          <p:nvPr>
            <p:ph type="title"/>
          </p:nvPr>
        </p:nvSpPr>
        <p:spPr/>
        <p:txBody>
          <a:bodyPr>
            <a:normAutofit fontScale="90000"/>
          </a:bodyPr>
          <a:lstStyle/>
          <a:p>
            <a:r>
              <a:rPr lang="en-US" i="1" dirty="0"/>
              <a:t>Support Vector Regression Between Parameters for Harvesting Phase of Coriander Plant Growth</a:t>
            </a:r>
            <a:br>
              <a:rPr lang="en-IN" i="1" dirty="0"/>
            </a:br>
            <a:endParaRPr lang="en-US" dirty="0"/>
          </a:p>
        </p:txBody>
      </p:sp>
      <p:graphicFrame>
        <p:nvGraphicFramePr>
          <p:cNvPr id="3" name="Table 2">
            <a:extLst>
              <a:ext uri="{FF2B5EF4-FFF2-40B4-BE49-F238E27FC236}">
                <a16:creationId xmlns:a16="http://schemas.microsoft.com/office/drawing/2014/main" id="{E7B9F40F-7A9F-3D4B-8DF2-F7B6515E0481}"/>
              </a:ext>
            </a:extLst>
          </p:cNvPr>
          <p:cNvGraphicFramePr>
            <a:graphicFrameLocks noGrp="1"/>
          </p:cNvGraphicFramePr>
          <p:nvPr>
            <p:extLst>
              <p:ext uri="{D42A27DB-BD31-4B8C-83A1-F6EECF244321}">
                <p14:modId xmlns:p14="http://schemas.microsoft.com/office/powerpoint/2010/main" val="1917383323"/>
              </p:ext>
            </p:extLst>
          </p:nvPr>
        </p:nvGraphicFramePr>
        <p:xfrm>
          <a:off x="914400" y="2160588"/>
          <a:ext cx="7574690" cy="3899580"/>
        </p:xfrm>
        <a:graphic>
          <a:graphicData uri="http://schemas.openxmlformats.org/drawingml/2006/table">
            <a:tbl>
              <a:tblPr firstRow="1" firstCol="1" bandRow="1">
                <a:tableStyleId>{69C7853C-536D-4A76-A0AE-DD22124D55A5}</a:tableStyleId>
              </a:tblPr>
              <a:tblGrid>
                <a:gridCol w="1102826">
                  <a:extLst>
                    <a:ext uri="{9D8B030D-6E8A-4147-A177-3AD203B41FA5}">
                      <a16:colId xmlns:a16="http://schemas.microsoft.com/office/drawing/2014/main" val="3461834475"/>
                    </a:ext>
                  </a:extLst>
                </a:gridCol>
                <a:gridCol w="999868">
                  <a:extLst>
                    <a:ext uri="{9D8B030D-6E8A-4147-A177-3AD203B41FA5}">
                      <a16:colId xmlns:a16="http://schemas.microsoft.com/office/drawing/2014/main" val="84732604"/>
                    </a:ext>
                  </a:extLst>
                </a:gridCol>
                <a:gridCol w="1107504">
                  <a:extLst>
                    <a:ext uri="{9D8B030D-6E8A-4147-A177-3AD203B41FA5}">
                      <a16:colId xmlns:a16="http://schemas.microsoft.com/office/drawing/2014/main" val="1360683063"/>
                    </a:ext>
                  </a:extLst>
                </a:gridCol>
                <a:gridCol w="995190">
                  <a:extLst>
                    <a:ext uri="{9D8B030D-6E8A-4147-A177-3AD203B41FA5}">
                      <a16:colId xmlns:a16="http://schemas.microsoft.com/office/drawing/2014/main" val="1543482330"/>
                    </a:ext>
                  </a:extLst>
                </a:gridCol>
                <a:gridCol w="1102826">
                  <a:extLst>
                    <a:ext uri="{9D8B030D-6E8A-4147-A177-3AD203B41FA5}">
                      <a16:colId xmlns:a16="http://schemas.microsoft.com/office/drawing/2014/main" val="1801706334"/>
                    </a:ext>
                  </a:extLst>
                </a:gridCol>
                <a:gridCol w="1102826">
                  <a:extLst>
                    <a:ext uri="{9D8B030D-6E8A-4147-A177-3AD203B41FA5}">
                      <a16:colId xmlns:a16="http://schemas.microsoft.com/office/drawing/2014/main" val="3652860487"/>
                    </a:ext>
                  </a:extLst>
                </a:gridCol>
                <a:gridCol w="1163650">
                  <a:extLst>
                    <a:ext uri="{9D8B030D-6E8A-4147-A177-3AD203B41FA5}">
                      <a16:colId xmlns:a16="http://schemas.microsoft.com/office/drawing/2014/main" val="336001844"/>
                    </a:ext>
                  </a:extLst>
                </a:gridCol>
              </a:tblGrid>
              <a:tr h="406627">
                <a:tc>
                  <a:txBody>
                    <a:bodyPr/>
                    <a:lstStyle/>
                    <a:p>
                      <a:pPr>
                        <a:spcAft>
                          <a:spcPts val="0"/>
                        </a:spcAft>
                      </a:pPr>
                      <a:r>
                        <a:rPr lang="en-IN" sz="800" dirty="0">
                          <a:effectLst/>
                        </a:rPr>
                        <a:t>PARAMETER VS PARAMETER</a:t>
                      </a:r>
                      <a:endParaRPr lang="en-IN" sz="800" dirty="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PH</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SUNLIGHT</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HUMIDITY</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TEMPERATURE</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SOILMOISTURE</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WATER LEVEL</a:t>
                      </a:r>
                      <a:endParaRPr lang="en-IN" sz="800">
                        <a:effectLst/>
                        <a:latin typeface="Times New Roman" panose="02020603050405020304" pitchFamily="18" charset="0"/>
                        <a:ea typeface="Times New Roman" panose="02020603050405020304" pitchFamily="18" charset="0"/>
                      </a:endParaRPr>
                    </a:p>
                  </a:txBody>
                  <a:tcPr marL="13862" marR="13862" marT="0" marB="0"/>
                </a:tc>
                <a:extLst>
                  <a:ext uri="{0D108BD9-81ED-4DB2-BD59-A6C34878D82A}">
                    <a16:rowId xmlns:a16="http://schemas.microsoft.com/office/drawing/2014/main" val="103086832"/>
                  </a:ext>
                </a:extLst>
              </a:tr>
              <a:tr h="591457">
                <a:tc>
                  <a:txBody>
                    <a:bodyPr/>
                    <a:lstStyle/>
                    <a:p>
                      <a:pPr>
                        <a:spcAft>
                          <a:spcPts val="0"/>
                        </a:spcAft>
                      </a:pPr>
                      <a:r>
                        <a:rPr lang="en-IN" sz="800">
                          <a:effectLst/>
                        </a:rPr>
                        <a:t>PH</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MAE=14.519 MASE=1121.40 RMSE=33.487 R2=-0.055</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MAE=3.750 MASE=23.179 RMSE=4.814 R2= 0.2572</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MAE=0.8486 MASE=1.7209 RMSE=1.311 R2=0.0536</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MAE=1.2121 MASE=2.518 RMSE=1.586 R2=0.0438</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 109.77 </a:t>
                      </a:r>
                    </a:p>
                    <a:p>
                      <a:pPr>
                        <a:spcAft>
                          <a:spcPts val="0"/>
                        </a:spcAft>
                      </a:pPr>
                      <a:r>
                        <a:rPr lang="en-IN" sz="800">
                          <a:effectLst/>
                        </a:rPr>
                        <a:t>MASE= 21901.17 </a:t>
                      </a:r>
                    </a:p>
                    <a:p>
                      <a:pPr>
                        <a:spcAft>
                          <a:spcPts val="0"/>
                        </a:spcAft>
                      </a:pPr>
                      <a:r>
                        <a:rPr lang="en-IN" sz="800">
                          <a:effectLst/>
                        </a:rPr>
                        <a:t>RMSE= 147.99 </a:t>
                      </a:r>
                    </a:p>
                    <a:p>
                      <a:pPr>
                        <a:spcAft>
                          <a:spcPts val="0"/>
                        </a:spcAft>
                      </a:pPr>
                      <a:r>
                        <a:rPr lang="en-IN" sz="800">
                          <a:effectLst/>
                        </a:rPr>
                        <a:t>R2=-0.1792</a:t>
                      </a:r>
                      <a:endParaRPr lang="en-IN" sz="800">
                        <a:effectLst/>
                        <a:latin typeface="Times New Roman" panose="02020603050405020304" pitchFamily="18" charset="0"/>
                        <a:ea typeface="Times New Roman" panose="02020603050405020304" pitchFamily="18" charset="0"/>
                      </a:endParaRPr>
                    </a:p>
                  </a:txBody>
                  <a:tcPr marL="13862" marR="13862" marT="0" marB="0"/>
                </a:tc>
                <a:extLst>
                  <a:ext uri="{0D108BD9-81ED-4DB2-BD59-A6C34878D82A}">
                    <a16:rowId xmlns:a16="http://schemas.microsoft.com/office/drawing/2014/main" val="842208221"/>
                  </a:ext>
                </a:extLst>
              </a:tr>
              <a:tr h="554491">
                <a:tc>
                  <a:txBody>
                    <a:bodyPr/>
                    <a:lstStyle/>
                    <a:p>
                      <a:pPr>
                        <a:spcAft>
                          <a:spcPts val="0"/>
                        </a:spcAft>
                      </a:pPr>
                      <a:r>
                        <a:rPr lang="en-IN" sz="800">
                          <a:effectLst/>
                        </a:rPr>
                        <a:t>SUNLIGHT</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MAE=0.975 MASE= 1.782 RMSE= 1.334 R2= 0.0502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 3.642 MASE= 23.84 RMSE= 4.883 R2= 0.2922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 0.5587 MASE= 0.9602 RMSE= 0.979 R2= 0.537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MAE=1.033 MASE=1.731 RMSE= 1.315 R2=-0.109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MAE=110.02 </a:t>
                      </a:r>
                    </a:p>
                    <a:p>
                      <a:pPr>
                        <a:spcAft>
                          <a:spcPts val="0"/>
                        </a:spcAft>
                      </a:pPr>
                      <a:r>
                        <a:rPr lang="en-IN" sz="800">
                          <a:effectLst/>
                        </a:rPr>
                        <a:t>MASE=21459.37 </a:t>
                      </a:r>
                    </a:p>
                    <a:p>
                      <a:pPr>
                        <a:spcAft>
                          <a:spcPts val="0"/>
                        </a:spcAft>
                      </a:pPr>
                      <a:r>
                        <a:rPr lang="en-IN" sz="800">
                          <a:effectLst/>
                        </a:rPr>
                        <a:t>RMSE= 146.49 </a:t>
                      </a:r>
                    </a:p>
                    <a:p>
                      <a:pPr>
                        <a:spcAft>
                          <a:spcPts val="0"/>
                        </a:spcAft>
                      </a:pPr>
                      <a:r>
                        <a:rPr lang="en-IN" sz="800">
                          <a:effectLst/>
                        </a:rPr>
                        <a:t>R2=0.334 </a:t>
                      </a:r>
                      <a:endParaRPr lang="en-IN" sz="800">
                        <a:effectLst/>
                        <a:latin typeface="Times New Roman" panose="02020603050405020304" pitchFamily="18" charset="0"/>
                        <a:ea typeface="Times New Roman" panose="02020603050405020304" pitchFamily="18" charset="0"/>
                      </a:endParaRPr>
                    </a:p>
                  </a:txBody>
                  <a:tcPr marL="13862" marR="13862" marT="0" marB="0"/>
                </a:tc>
                <a:extLst>
                  <a:ext uri="{0D108BD9-81ED-4DB2-BD59-A6C34878D82A}">
                    <a16:rowId xmlns:a16="http://schemas.microsoft.com/office/drawing/2014/main" val="1692401664"/>
                  </a:ext>
                </a:extLst>
              </a:tr>
              <a:tr h="591457">
                <a:tc>
                  <a:txBody>
                    <a:bodyPr/>
                    <a:lstStyle/>
                    <a:p>
                      <a:pPr>
                        <a:spcAft>
                          <a:spcPts val="0"/>
                        </a:spcAft>
                      </a:pPr>
                      <a:r>
                        <a:rPr lang="en-IN" sz="800">
                          <a:effectLst/>
                        </a:rPr>
                        <a:t>HUMIDITY</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MAE=0.733 MASE=1.0997 RMSE=1.0487 R2=0.1170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MAE=15.693 MASE= 1416.608 RMSE=37.637 R2=0.1004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MAE=0.6907 MASE=1.549 RMSE=1.244 R2=0.144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MAE=1.197 MASE=2.227 RMSE=1.492 R2= -0.087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MAE=112.208 </a:t>
                      </a:r>
                    </a:p>
                    <a:p>
                      <a:pPr>
                        <a:spcAft>
                          <a:spcPts val="0"/>
                        </a:spcAft>
                      </a:pPr>
                      <a:r>
                        <a:rPr lang="en-IN" sz="800">
                          <a:effectLst/>
                        </a:rPr>
                        <a:t>MASE=21545.41 </a:t>
                      </a:r>
                    </a:p>
                    <a:p>
                      <a:pPr>
                        <a:spcAft>
                          <a:spcPts val="0"/>
                        </a:spcAft>
                      </a:pPr>
                      <a:r>
                        <a:rPr lang="en-IN" sz="800">
                          <a:effectLst/>
                        </a:rPr>
                        <a:t>RMSE=146.783 </a:t>
                      </a:r>
                    </a:p>
                    <a:p>
                      <a:pPr>
                        <a:spcAft>
                          <a:spcPts val="0"/>
                        </a:spcAft>
                      </a:pPr>
                      <a:r>
                        <a:rPr lang="en-IN" sz="800">
                          <a:effectLst/>
                        </a:rPr>
                        <a:t>R2=-0.1230 </a:t>
                      </a:r>
                    </a:p>
                    <a:p>
                      <a:pPr>
                        <a:spcAft>
                          <a:spcPts val="0"/>
                        </a:spcAft>
                      </a:pPr>
                      <a:r>
                        <a:rPr lang="en-IN" sz="800">
                          <a:effectLst/>
                        </a:rPr>
                        <a:t> </a:t>
                      </a:r>
                      <a:endParaRPr lang="en-IN" sz="800">
                        <a:effectLst/>
                        <a:latin typeface="Times New Roman" panose="02020603050405020304" pitchFamily="18" charset="0"/>
                        <a:ea typeface="Times New Roman" panose="02020603050405020304" pitchFamily="18" charset="0"/>
                      </a:endParaRPr>
                    </a:p>
                  </a:txBody>
                  <a:tcPr marL="13862" marR="13862" marT="0" marB="0"/>
                </a:tc>
                <a:extLst>
                  <a:ext uri="{0D108BD9-81ED-4DB2-BD59-A6C34878D82A}">
                    <a16:rowId xmlns:a16="http://schemas.microsoft.com/office/drawing/2014/main" val="4020072662"/>
                  </a:ext>
                </a:extLst>
              </a:tr>
              <a:tr h="554491">
                <a:tc>
                  <a:txBody>
                    <a:bodyPr/>
                    <a:lstStyle/>
                    <a:p>
                      <a:pPr>
                        <a:spcAft>
                          <a:spcPts val="0"/>
                        </a:spcAft>
                      </a:pPr>
                      <a:r>
                        <a:rPr lang="en-IN" sz="800">
                          <a:effectLst/>
                        </a:rPr>
                        <a:t>TEMPERATURE</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MAE=0.848 MASE=1.307 RMSE= 1.143 R2=-0.0404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MAE=7.830 MASE=209.74 RMSE=14.482 R2=0.491</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MAE=2.654 MASE=13.02 RMSE=3.609 R2=0.3560</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MAE=0.9160 MASE=1.190 RMSE=1.090 R2=-0.012</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MAE=103.405 MASE=18617.395</a:t>
                      </a:r>
                    </a:p>
                    <a:p>
                      <a:pPr>
                        <a:spcAft>
                          <a:spcPts val="0"/>
                        </a:spcAft>
                      </a:pPr>
                      <a:r>
                        <a:rPr lang="en-IN" sz="800">
                          <a:effectLst/>
                        </a:rPr>
                        <a:t>RMSE=136.445 R2=-0.0513</a:t>
                      </a:r>
                      <a:endParaRPr lang="en-IN" sz="800">
                        <a:effectLst/>
                        <a:latin typeface="Times New Roman" panose="02020603050405020304" pitchFamily="18" charset="0"/>
                        <a:ea typeface="Times New Roman" panose="02020603050405020304" pitchFamily="18" charset="0"/>
                      </a:endParaRPr>
                    </a:p>
                  </a:txBody>
                  <a:tcPr marL="13862" marR="13862" marT="0" marB="0"/>
                </a:tc>
                <a:extLst>
                  <a:ext uri="{0D108BD9-81ED-4DB2-BD59-A6C34878D82A}">
                    <a16:rowId xmlns:a16="http://schemas.microsoft.com/office/drawing/2014/main" val="4230844257"/>
                  </a:ext>
                </a:extLst>
              </a:tr>
              <a:tr h="591457">
                <a:tc>
                  <a:txBody>
                    <a:bodyPr/>
                    <a:lstStyle/>
                    <a:p>
                      <a:pPr>
                        <a:spcAft>
                          <a:spcPts val="0"/>
                        </a:spcAft>
                      </a:pPr>
                      <a:r>
                        <a:rPr lang="en-IN" sz="800">
                          <a:effectLst/>
                        </a:rPr>
                        <a:t>SOILMOISTURE</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MAE=0.908 MASE=1.576 RMSE=1.255 R2=0.0711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MAE=14.502 MASE=1074.906 RMSE=32.785 R2=-0.0437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MAE=4.892 MASE=38.307 RMSE=6.189 R2= 0.0917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MAE=1.027 MASE=2.190 RMSE=1.480 R2=-0.0648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MAE=117.428 MASE=22258.28 RMSE=149.192 R2= 0.1749 </a:t>
                      </a:r>
                      <a:endParaRPr lang="en-IN" sz="800">
                        <a:effectLst/>
                        <a:latin typeface="Times New Roman" panose="02020603050405020304" pitchFamily="18" charset="0"/>
                        <a:ea typeface="Times New Roman" panose="02020603050405020304" pitchFamily="18" charset="0"/>
                      </a:endParaRPr>
                    </a:p>
                  </a:txBody>
                  <a:tcPr marL="13862" marR="13862" marT="0" marB="0"/>
                </a:tc>
                <a:extLst>
                  <a:ext uri="{0D108BD9-81ED-4DB2-BD59-A6C34878D82A}">
                    <a16:rowId xmlns:a16="http://schemas.microsoft.com/office/drawing/2014/main" val="4010371827"/>
                  </a:ext>
                </a:extLst>
              </a:tr>
              <a:tr h="591457">
                <a:tc>
                  <a:txBody>
                    <a:bodyPr/>
                    <a:lstStyle/>
                    <a:p>
                      <a:pPr>
                        <a:spcAft>
                          <a:spcPts val="0"/>
                        </a:spcAft>
                      </a:pPr>
                      <a:r>
                        <a:rPr lang="en-IN" sz="800">
                          <a:effectLst/>
                        </a:rPr>
                        <a:t>WATER LEVEL</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MAE=0.868 MASE=2.479 RMSE=1.574 R2=0.069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MAE=13.670 MASE=525.301 RMSE=22.919 R2= -0.1050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 3.9546 MASE=25.571 RMSE=5.056 R2=0.3047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MAE=0.785 MASE=1.084 RMSE=1.041 R2=-0.011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MAE=0.9191 MASE=1.329 RMSE= 1.152 R2=0.298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dirty="0">
                          <a:effectLst/>
                        </a:rPr>
                        <a:t>X</a:t>
                      </a:r>
                      <a:endParaRPr lang="en-IN" sz="800" dirty="0">
                        <a:effectLst/>
                        <a:latin typeface="Times New Roman" panose="02020603050405020304" pitchFamily="18" charset="0"/>
                        <a:ea typeface="Times New Roman" panose="02020603050405020304" pitchFamily="18" charset="0"/>
                      </a:endParaRPr>
                    </a:p>
                  </a:txBody>
                  <a:tcPr marL="13862" marR="13862" marT="0" marB="0"/>
                </a:tc>
                <a:extLst>
                  <a:ext uri="{0D108BD9-81ED-4DB2-BD59-A6C34878D82A}">
                    <a16:rowId xmlns:a16="http://schemas.microsoft.com/office/drawing/2014/main" val="2370431500"/>
                  </a:ext>
                </a:extLst>
              </a:tr>
            </a:tbl>
          </a:graphicData>
        </a:graphic>
      </p:graphicFrame>
    </p:spTree>
    <p:extLst>
      <p:ext uri="{BB962C8B-B14F-4D97-AF65-F5344CB8AC3E}">
        <p14:creationId xmlns:p14="http://schemas.microsoft.com/office/powerpoint/2010/main" val="23361534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B6D8-8EF4-9B40-ACA2-0997A634D7C0}"/>
              </a:ext>
            </a:extLst>
          </p:cNvPr>
          <p:cNvSpPr>
            <a:spLocks noGrp="1"/>
          </p:cNvSpPr>
          <p:nvPr>
            <p:ph type="title"/>
          </p:nvPr>
        </p:nvSpPr>
        <p:spPr/>
        <p:txBody>
          <a:bodyPr>
            <a:normAutofit fontScale="90000"/>
          </a:bodyPr>
          <a:lstStyle/>
          <a:p>
            <a:r>
              <a:rPr lang="en-US" i="1" dirty="0"/>
              <a:t>Support Vector Regression Between Parameters for Full Phase of Coriander Plant Growth</a:t>
            </a:r>
            <a:br>
              <a:rPr lang="en-IN" i="1" dirty="0"/>
            </a:br>
            <a:endParaRPr lang="en-US" dirty="0"/>
          </a:p>
        </p:txBody>
      </p:sp>
      <p:graphicFrame>
        <p:nvGraphicFramePr>
          <p:cNvPr id="3" name="Table 2">
            <a:extLst>
              <a:ext uri="{FF2B5EF4-FFF2-40B4-BE49-F238E27FC236}">
                <a16:creationId xmlns:a16="http://schemas.microsoft.com/office/drawing/2014/main" id="{475B63FA-0A8D-AD40-A096-5D82AA268446}"/>
              </a:ext>
            </a:extLst>
          </p:cNvPr>
          <p:cNvGraphicFramePr>
            <a:graphicFrameLocks noGrp="1"/>
          </p:cNvGraphicFramePr>
          <p:nvPr>
            <p:extLst>
              <p:ext uri="{D42A27DB-BD31-4B8C-83A1-F6EECF244321}">
                <p14:modId xmlns:p14="http://schemas.microsoft.com/office/powerpoint/2010/main" val="88274395"/>
              </p:ext>
            </p:extLst>
          </p:nvPr>
        </p:nvGraphicFramePr>
        <p:xfrm>
          <a:off x="677334" y="2160588"/>
          <a:ext cx="8071249" cy="3881437"/>
        </p:xfrm>
        <a:graphic>
          <a:graphicData uri="http://schemas.openxmlformats.org/drawingml/2006/table">
            <a:tbl>
              <a:tblPr firstRow="1" firstCol="1" bandRow="1">
                <a:tableStyleId>{69C7853C-536D-4A76-A0AE-DD22124D55A5}</a:tableStyleId>
              </a:tblPr>
              <a:tblGrid>
                <a:gridCol w="1176779">
                  <a:extLst>
                    <a:ext uri="{9D8B030D-6E8A-4147-A177-3AD203B41FA5}">
                      <a16:colId xmlns:a16="http://schemas.microsoft.com/office/drawing/2014/main" val="1186575998"/>
                    </a:ext>
                  </a:extLst>
                </a:gridCol>
                <a:gridCol w="1060429">
                  <a:extLst>
                    <a:ext uri="{9D8B030D-6E8A-4147-A177-3AD203B41FA5}">
                      <a16:colId xmlns:a16="http://schemas.microsoft.com/office/drawing/2014/main" val="1856562605"/>
                    </a:ext>
                  </a:extLst>
                </a:gridCol>
                <a:gridCol w="1180107">
                  <a:extLst>
                    <a:ext uri="{9D8B030D-6E8A-4147-A177-3AD203B41FA5}">
                      <a16:colId xmlns:a16="http://schemas.microsoft.com/office/drawing/2014/main" val="3316476779"/>
                    </a:ext>
                  </a:extLst>
                </a:gridCol>
                <a:gridCol w="1120269">
                  <a:extLst>
                    <a:ext uri="{9D8B030D-6E8A-4147-A177-3AD203B41FA5}">
                      <a16:colId xmlns:a16="http://schemas.microsoft.com/office/drawing/2014/main" val="133497563"/>
                    </a:ext>
                  </a:extLst>
                </a:gridCol>
                <a:gridCol w="1176779">
                  <a:extLst>
                    <a:ext uri="{9D8B030D-6E8A-4147-A177-3AD203B41FA5}">
                      <a16:colId xmlns:a16="http://schemas.microsoft.com/office/drawing/2014/main" val="131502873"/>
                    </a:ext>
                  </a:extLst>
                </a:gridCol>
                <a:gridCol w="1176779">
                  <a:extLst>
                    <a:ext uri="{9D8B030D-6E8A-4147-A177-3AD203B41FA5}">
                      <a16:colId xmlns:a16="http://schemas.microsoft.com/office/drawing/2014/main" val="2375495136"/>
                    </a:ext>
                  </a:extLst>
                </a:gridCol>
                <a:gridCol w="1180107">
                  <a:extLst>
                    <a:ext uri="{9D8B030D-6E8A-4147-A177-3AD203B41FA5}">
                      <a16:colId xmlns:a16="http://schemas.microsoft.com/office/drawing/2014/main" val="1012597377"/>
                    </a:ext>
                  </a:extLst>
                </a:gridCol>
              </a:tblGrid>
              <a:tr h="406627">
                <a:tc>
                  <a:txBody>
                    <a:bodyPr/>
                    <a:lstStyle/>
                    <a:p>
                      <a:pPr>
                        <a:spcAft>
                          <a:spcPts val="0"/>
                        </a:spcAft>
                      </a:pPr>
                      <a:r>
                        <a:rPr lang="en-IN" sz="800">
                          <a:effectLst/>
                        </a:rPr>
                        <a:t>PARAMETER VS PARAMETER</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PH</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SUNLIGHT</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HUMIDITY</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TEMPERATURE</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SOILMOISTURE</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WATER LEVEL</a:t>
                      </a:r>
                      <a:endParaRPr lang="en-IN" sz="800">
                        <a:effectLst/>
                        <a:latin typeface="Times New Roman" panose="02020603050405020304" pitchFamily="18" charset="0"/>
                        <a:ea typeface="Times New Roman" panose="02020603050405020304" pitchFamily="18" charset="0"/>
                      </a:endParaRPr>
                    </a:p>
                  </a:txBody>
                  <a:tcPr marL="13862" marR="13862" marT="0" marB="0"/>
                </a:tc>
                <a:extLst>
                  <a:ext uri="{0D108BD9-81ED-4DB2-BD59-A6C34878D82A}">
                    <a16:rowId xmlns:a16="http://schemas.microsoft.com/office/drawing/2014/main" val="1377324178"/>
                  </a:ext>
                </a:extLst>
              </a:tr>
              <a:tr h="554491">
                <a:tc>
                  <a:txBody>
                    <a:bodyPr/>
                    <a:lstStyle/>
                    <a:p>
                      <a:pPr>
                        <a:spcAft>
                          <a:spcPts val="0"/>
                        </a:spcAft>
                      </a:pPr>
                      <a:r>
                        <a:rPr lang="en-IN" sz="800">
                          <a:effectLst/>
                        </a:rPr>
                        <a:t>PH</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MAE=18.38 MASE=1347.984 RMSE=36.71 R2=-0.0432</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MAE=3.538 MASE=22.984 RMSE=4.7942 R2=0.0380</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MAE=1.002 MASE=2.368 RMSE=1.539 R2=0.189</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MAE=1.506 MASE=3.971 RMSE=1.992 R2=0.1733</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 127.77. MASE= 22839.3 RMSE= 151.12 R2=0.288</a:t>
                      </a:r>
                      <a:endParaRPr lang="en-IN" sz="800">
                        <a:effectLst/>
                        <a:latin typeface="Times New Roman" panose="02020603050405020304" pitchFamily="18" charset="0"/>
                        <a:ea typeface="Times New Roman" panose="02020603050405020304" pitchFamily="18" charset="0"/>
                      </a:endParaRPr>
                    </a:p>
                  </a:txBody>
                  <a:tcPr marL="13862" marR="13862" marT="0" marB="0"/>
                </a:tc>
                <a:extLst>
                  <a:ext uri="{0D108BD9-81ED-4DB2-BD59-A6C34878D82A}">
                    <a16:rowId xmlns:a16="http://schemas.microsoft.com/office/drawing/2014/main" val="936818118"/>
                  </a:ext>
                </a:extLst>
              </a:tr>
              <a:tr h="591457">
                <a:tc>
                  <a:txBody>
                    <a:bodyPr/>
                    <a:lstStyle/>
                    <a:p>
                      <a:pPr>
                        <a:spcAft>
                          <a:spcPts val="0"/>
                        </a:spcAft>
                      </a:pPr>
                      <a:r>
                        <a:rPr lang="en-IN" sz="800" dirty="0">
                          <a:effectLst/>
                        </a:rPr>
                        <a:t>SUNLIGHT</a:t>
                      </a:r>
                      <a:endParaRPr lang="en-IN" sz="800" dirty="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MAE=0.9430 MASE= 2.927 RMSE=1.711 R2= -0.00975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 3.621 MASE= 23.651 RMSE= 4.8632 R2=0.21463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 1.111 MASE=2.539 RMSE=1.593 R2= 0.3130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MAE=1.9406 MASE=5.305 RMSE= 2.3033 R2=-0.0322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MAE=162.013 MASE= 31499.0 RMSE=177.479 R2=0.0218 </a:t>
                      </a:r>
                      <a:endParaRPr lang="en-IN" sz="800">
                        <a:effectLst/>
                        <a:latin typeface="Times New Roman" panose="02020603050405020304" pitchFamily="18" charset="0"/>
                        <a:ea typeface="Times New Roman" panose="02020603050405020304" pitchFamily="18" charset="0"/>
                      </a:endParaRPr>
                    </a:p>
                  </a:txBody>
                  <a:tcPr marL="13862" marR="13862" marT="0" marB="0"/>
                </a:tc>
                <a:extLst>
                  <a:ext uri="{0D108BD9-81ED-4DB2-BD59-A6C34878D82A}">
                    <a16:rowId xmlns:a16="http://schemas.microsoft.com/office/drawing/2014/main" val="1716655787"/>
                  </a:ext>
                </a:extLst>
              </a:tr>
              <a:tr h="591457">
                <a:tc>
                  <a:txBody>
                    <a:bodyPr/>
                    <a:lstStyle/>
                    <a:p>
                      <a:pPr>
                        <a:spcAft>
                          <a:spcPts val="0"/>
                        </a:spcAft>
                      </a:pPr>
                      <a:r>
                        <a:rPr lang="en-IN" sz="800">
                          <a:effectLst/>
                        </a:rPr>
                        <a:t>HUMIDITY</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MAE=0.9039 MASE=1.6860 RMSE=1.298 R2=-0.0062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MAE=18.2066 MASE=1258.105 RMSE=35.469 R2= 0.0738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 0.974 MASE= 1.814 RMSE= 1.3470 R2=0.486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MAE=1.715 MASE=4.422 RMSE=2.102 R2= 0.0019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MAE=161.61 MASE=30181.06 RMSE=173.72 R2=0.057 </a:t>
                      </a:r>
                      <a:endParaRPr lang="en-IN" sz="800">
                        <a:effectLst/>
                        <a:latin typeface="Times New Roman" panose="02020603050405020304" pitchFamily="18" charset="0"/>
                        <a:ea typeface="Times New Roman" panose="02020603050405020304" pitchFamily="18" charset="0"/>
                      </a:endParaRPr>
                    </a:p>
                  </a:txBody>
                  <a:tcPr marL="13862" marR="13862" marT="0" marB="0"/>
                </a:tc>
                <a:extLst>
                  <a:ext uri="{0D108BD9-81ED-4DB2-BD59-A6C34878D82A}">
                    <a16:rowId xmlns:a16="http://schemas.microsoft.com/office/drawing/2014/main" val="3275206377"/>
                  </a:ext>
                </a:extLst>
              </a:tr>
              <a:tr h="554491">
                <a:tc>
                  <a:txBody>
                    <a:bodyPr/>
                    <a:lstStyle/>
                    <a:p>
                      <a:pPr>
                        <a:spcAft>
                          <a:spcPts val="0"/>
                        </a:spcAft>
                      </a:pPr>
                      <a:r>
                        <a:rPr lang="en-IN" sz="800">
                          <a:effectLst/>
                        </a:rPr>
                        <a:t>TEMPERATURE</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MAE=0.898 MASE=2.785 RMSE= 1.668 R2=0.0656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MAE=18.518 MASE=1583.68 RMSE=39.109 R2=0.115</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MAE=2.86 MASE=13.61 RMSE=3.689 R2=0.4670</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MAE=1.609 MASE=4.139 RMSE=2.034 R2=0.0995</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MAE=136.567 MASE=26169.03 RMSE=161.76 R2=0.148</a:t>
                      </a:r>
                      <a:endParaRPr lang="en-IN" sz="800">
                        <a:effectLst/>
                        <a:latin typeface="Times New Roman" panose="02020603050405020304" pitchFamily="18" charset="0"/>
                        <a:ea typeface="Times New Roman" panose="02020603050405020304" pitchFamily="18" charset="0"/>
                      </a:endParaRPr>
                    </a:p>
                  </a:txBody>
                  <a:tcPr marL="13862" marR="13862" marT="0" marB="0"/>
                </a:tc>
                <a:extLst>
                  <a:ext uri="{0D108BD9-81ED-4DB2-BD59-A6C34878D82A}">
                    <a16:rowId xmlns:a16="http://schemas.microsoft.com/office/drawing/2014/main" val="4255770064"/>
                  </a:ext>
                </a:extLst>
              </a:tr>
              <a:tr h="591457">
                <a:tc>
                  <a:txBody>
                    <a:bodyPr/>
                    <a:lstStyle/>
                    <a:p>
                      <a:pPr>
                        <a:spcAft>
                          <a:spcPts val="0"/>
                        </a:spcAft>
                      </a:pPr>
                      <a:r>
                        <a:rPr lang="en-IN" sz="800">
                          <a:effectLst/>
                        </a:rPr>
                        <a:t>SOILMOISTURE</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MAE=0.8068 MASE=1.744 RMSE=1.320 R2=0.0942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MAE=20.280 MASE=1555.81 RMSE= 39.443 R2=-0.055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 3.8521 MASE=27.5794 RMSE= 5.251 R2= 0.0213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MAE=1.179 MASE=3.128 RMSE= 1.768 R2=0.0436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MAE=110.411 MASE=21951.64 RMSE=148.160 R2= 0.312 </a:t>
                      </a:r>
                      <a:endParaRPr lang="en-IN" sz="800">
                        <a:effectLst/>
                        <a:latin typeface="Times New Roman" panose="02020603050405020304" pitchFamily="18" charset="0"/>
                        <a:ea typeface="Times New Roman" panose="02020603050405020304" pitchFamily="18" charset="0"/>
                      </a:endParaRPr>
                    </a:p>
                  </a:txBody>
                  <a:tcPr marL="13862" marR="13862" marT="0" marB="0"/>
                </a:tc>
                <a:extLst>
                  <a:ext uri="{0D108BD9-81ED-4DB2-BD59-A6C34878D82A}">
                    <a16:rowId xmlns:a16="http://schemas.microsoft.com/office/drawing/2014/main" val="3211504083"/>
                  </a:ext>
                </a:extLst>
              </a:tr>
              <a:tr h="591457">
                <a:tc>
                  <a:txBody>
                    <a:bodyPr/>
                    <a:lstStyle/>
                    <a:p>
                      <a:pPr>
                        <a:spcAft>
                          <a:spcPts val="0"/>
                        </a:spcAft>
                      </a:pPr>
                      <a:r>
                        <a:rPr lang="en-IN" sz="800">
                          <a:effectLst/>
                        </a:rPr>
                        <a:t>WATER LEVEL</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 0.682 MASE=1.331 RMSE=1.153 R2=0.388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 19.253 MASE= 1462.55 RMSE= 38.243 R2= -0.0474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 3.608 MASE=25.069 RMSE=5.0069 R2=-0.00369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MAE=1.0911 MASE=2.591 RMSE=1.609 R2=0.1359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a:effectLst/>
                        </a:rPr>
                        <a:t>MAE=1.237 MASE=2.696 RMSE= 1.642 R2= 0.4985 </a:t>
                      </a:r>
                      <a:endParaRPr lang="en-IN" sz="800">
                        <a:effectLst/>
                        <a:latin typeface="Times New Roman" panose="02020603050405020304" pitchFamily="18" charset="0"/>
                        <a:ea typeface="Times New Roman" panose="02020603050405020304" pitchFamily="18" charset="0"/>
                      </a:endParaRPr>
                    </a:p>
                  </a:txBody>
                  <a:tcPr marL="13862" marR="13862" marT="0" marB="0"/>
                </a:tc>
                <a:tc>
                  <a:txBody>
                    <a:bodyPr/>
                    <a:lstStyle/>
                    <a:p>
                      <a:pPr>
                        <a:spcAft>
                          <a:spcPts val="0"/>
                        </a:spcAft>
                      </a:pPr>
                      <a:r>
                        <a:rPr lang="en-IN" sz="800" dirty="0">
                          <a:effectLst/>
                        </a:rPr>
                        <a:t>X</a:t>
                      </a:r>
                      <a:endParaRPr lang="en-IN" sz="800" dirty="0">
                        <a:effectLst/>
                        <a:latin typeface="Times New Roman" panose="02020603050405020304" pitchFamily="18" charset="0"/>
                        <a:ea typeface="Times New Roman" panose="02020603050405020304" pitchFamily="18" charset="0"/>
                      </a:endParaRPr>
                    </a:p>
                  </a:txBody>
                  <a:tcPr marL="13862" marR="13862" marT="0" marB="0"/>
                </a:tc>
                <a:extLst>
                  <a:ext uri="{0D108BD9-81ED-4DB2-BD59-A6C34878D82A}">
                    <a16:rowId xmlns:a16="http://schemas.microsoft.com/office/drawing/2014/main" val="2362994017"/>
                  </a:ext>
                </a:extLst>
              </a:tr>
            </a:tbl>
          </a:graphicData>
        </a:graphic>
      </p:graphicFrame>
    </p:spTree>
    <p:extLst>
      <p:ext uri="{BB962C8B-B14F-4D97-AF65-F5344CB8AC3E}">
        <p14:creationId xmlns:p14="http://schemas.microsoft.com/office/powerpoint/2010/main" val="6023127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CA6C-F6A5-C148-941C-89ED25DDE3F3}"/>
              </a:ext>
            </a:extLst>
          </p:cNvPr>
          <p:cNvSpPr>
            <a:spLocks noGrp="1"/>
          </p:cNvSpPr>
          <p:nvPr>
            <p:ph type="title"/>
          </p:nvPr>
        </p:nvSpPr>
        <p:spPr/>
        <p:txBody>
          <a:bodyPr>
            <a:normAutofit fontScale="90000"/>
          </a:bodyPr>
          <a:lstStyle/>
          <a:p>
            <a:r>
              <a:rPr lang="en-US" i="1" dirty="0"/>
              <a:t>Decision Tree Regression Between Parameters for Initial Phase of Coriander Plant Growth</a:t>
            </a:r>
            <a:br>
              <a:rPr lang="en-IN" i="1" dirty="0"/>
            </a:br>
            <a:endParaRPr lang="en-US" dirty="0"/>
          </a:p>
        </p:txBody>
      </p:sp>
      <p:graphicFrame>
        <p:nvGraphicFramePr>
          <p:cNvPr id="3" name="Table 2">
            <a:extLst>
              <a:ext uri="{FF2B5EF4-FFF2-40B4-BE49-F238E27FC236}">
                <a16:creationId xmlns:a16="http://schemas.microsoft.com/office/drawing/2014/main" id="{97AC1810-9913-6049-A59B-499590907589}"/>
              </a:ext>
            </a:extLst>
          </p:cNvPr>
          <p:cNvGraphicFramePr>
            <a:graphicFrameLocks noGrp="1"/>
          </p:cNvGraphicFramePr>
          <p:nvPr>
            <p:extLst>
              <p:ext uri="{D42A27DB-BD31-4B8C-83A1-F6EECF244321}">
                <p14:modId xmlns:p14="http://schemas.microsoft.com/office/powerpoint/2010/main" val="2208831753"/>
              </p:ext>
            </p:extLst>
          </p:nvPr>
        </p:nvGraphicFramePr>
        <p:xfrm>
          <a:off x="677335" y="2160588"/>
          <a:ext cx="8083606" cy="3881436"/>
        </p:xfrm>
        <a:graphic>
          <a:graphicData uri="http://schemas.openxmlformats.org/drawingml/2006/table">
            <a:tbl>
              <a:tblPr firstRow="1" firstCol="1" bandRow="1">
                <a:tableStyleId>{08FB837D-C827-4EFA-A057-4D05807E0F7C}</a:tableStyleId>
              </a:tblPr>
              <a:tblGrid>
                <a:gridCol w="1176914">
                  <a:extLst>
                    <a:ext uri="{9D8B030D-6E8A-4147-A177-3AD203B41FA5}">
                      <a16:colId xmlns:a16="http://schemas.microsoft.com/office/drawing/2014/main" val="1416665700"/>
                    </a:ext>
                  </a:extLst>
                </a:gridCol>
                <a:gridCol w="1102011">
                  <a:extLst>
                    <a:ext uri="{9D8B030D-6E8A-4147-A177-3AD203B41FA5}">
                      <a16:colId xmlns:a16="http://schemas.microsoft.com/office/drawing/2014/main" val="896838869"/>
                    </a:ext>
                  </a:extLst>
                </a:gridCol>
                <a:gridCol w="1241842">
                  <a:extLst>
                    <a:ext uri="{9D8B030D-6E8A-4147-A177-3AD203B41FA5}">
                      <a16:colId xmlns:a16="http://schemas.microsoft.com/office/drawing/2014/main" val="3090985084"/>
                    </a:ext>
                  </a:extLst>
                </a:gridCol>
                <a:gridCol w="1106999">
                  <a:extLst>
                    <a:ext uri="{9D8B030D-6E8A-4147-A177-3AD203B41FA5}">
                      <a16:colId xmlns:a16="http://schemas.microsoft.com/office/drawing/2014/main" val="753105000"/>
                    </a:ext>
                  </a:extLst>
                </a:gridCol>
                <a:gridCol w="1173589">
                  <a:extLst>
                    <a:ext uri="{9D8B030D-6E8A-4147-A177-3AD203B41FA5}">
                      <a16:colId xmlns:a16="http://schemas.microsoft.com/office/drawing/2014/main" val="2293666619"/>
                    </a:ext>
                  </a:extLst>
                </a:gridCol>
                <a:gridCol w="1175252">
                  <a:extLst>
                    <a:ext uri="{9D8B030D-6E8A-4147-A177-3AD203B41FA5}">
                      <a16:colId xmlns:a16="http://schemas.microsoft.com/office/drawing/2014/main" val="1266739095"/>
                    </a:ext>
                  </a:extLst>
                </a:gridCol>
                <a:gridCol w="1106999">
                  <a:extLst>
                    <a:ext uri="{9D8B030D-6E8A-4147-A177-3AD203B41FA5}">
                      <a16:colId xmlns:a16="http://schemas.microsoft.com/office/drawing/2014/main" val="3762228214"/>
                    </a:ext>
                  </a:extLst>
                </a:gridCol>
              </a:tblGrid>
              <a:tr h="402791">
                <a:tc>
                  <a:txBody>
                    <a:bodyPr/>
                    <a:lstStyle/>
                    <a:p>
                      <a:pPr>
                        <a:spcAft>
                          <a:spcPts val="0"/>
                        </a:spcAft>
                      </a:pPr>
                      <a:r>
                        <a:rPr lang="en-IN" sz="800">
                          <a:effectLst/>
                        </a:rPr>
                        <a:t>PARAMETER VS PARAMETER</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PH</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SUNLIGHT</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HUMIDITY</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TEMPERATURE</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SOILMOISTURE</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WATER LEVEL</a:t>
                      </a:r>
                      <a:endParaRPr lang="en-IN" sz="800">
                        <a:effectLst/>
                        <a:latin typeface="Times New Roman" panose="02020603050405020304" pitchFamily="18" charset="0"/>
                        <a:ea typeface="Times New Roman" panose="02020603050405020304" pitchFamily="18" charset="0"/>
                      </a:endParaRPr>
                    </a:p>
                  </a:txBody>
                  <a:tcPr marL="13731" marR="13731" marT="0" marB="0"/>
                </a:tc>
                <a:extLst>
                  <a:ext uri="{0D108BD9-81ED-4DB2-BD59-A6C34878D82A}">
                    <a16:rowId xmlns:a16="http://schemas.microsoft.com/office/drawing/2014/main" val="230009233"/>
                  </a:ext>
                </a:extLst>
              </a:tr>
              <a:tr h="585877">
                <a:tc>
                  <a:txBody>
                    <a:bodyPr/>
                    <a:lstStyle/>
                    <a:p>
                      <a:pPr>
                        <a:spcAft>
                          <a:spcPts val="0"/>
                        </a:spcAft>
                      </a:pPr>
                      <a:r>
                        <a:rPr lang="en-IN" sz="800">
                          <a:effectLst/>
                        </a:rPr>
                        <a:t>PH</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dirty="0">
                          <a:effectLst/>
                        </a:rPr>
                        <a:t>X</a:t>
                      </a:r>
                      <a:endParaRPr lang="en-IN" sz="800" dirty="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MAE=25.117 MASE=1570.68 RMSE=39.631 R2=-0.0493</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MAE=3.4989 MASE=21.020 RMSE=4.584 R2=0.262</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MAE=1.085 MASE=2.704 RMSE=1.644 R2=-0.415</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MAE=0.952 MASE=1.3727 RMSE=1.171 R2=-0.1289</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MAE=11.330 MASE=266.11 RMSE= 16.312 R2=-0.303</a:t>
                      </a:r>
                      <a:endParaRPr lang="en-IN" sz="800">
                        <a:effectLst/>
                        <a:latin typeface="Times New Roman" panose="02020603050405020304" pitchFamily="18" charset="0"/>
                        <a:ea typeface="Times New Roman" panose="02020603050405020304" pitchFamily="18" charset="0"/>
                      </a:endParaRPr>
                    </a:p>
                  </a:txBody>
                  <a:tcPr marL="13731" marR="13731" marT="0" marB="0"/>
                </a:tc>
                <a:extLst>
                  <a:ext uri="{0D108BD9-81ED-4DB2-BD59-A6C34878D82A}">
                    <a16:rowId xmlns:a16="http://schemas.microsoft.com/office/drawing/2014/main" val="3387995079"/>
                  </a:ext>
                </a:extLst>
              </a:tr>
              <a:tr h="585877">
                <a:tc>
                  <a:txBody>
                    <a:bodyPr/>
                    <a:lstStyle/>
                    <a:p>
                      <a:pPr>
                        <a:spcAft>
                          <a:spcPts val="0"/>
                        </a:spcAft>
                      </a:pPr>
                      <a:r>
                        <a:rPr lang="en-IN" sz="800">
                          <a:effectLst/>
                        </a:rPr>
                        <a:t>SUNLIGHT</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dirty="0">
                          <a:effectLst/>
                        </a:rPr>
                        <a:t>MAE=0.4213 MASE= 0.329 RMSE=0.573 R2= -0.227 </a:t>
                      </a:r>
                      <a:endParaRPr lang="en-IN" sz="800" dirty="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 3.117 MASE=16.69 RMSE=4.085 R2= 0.216 </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 0.637 MASE=1.028 RMSE=1.014 R2=0.5450 </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MAE=1.126 MASE=2.266 RMSE=1.505 R2=-0.0655 </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MAE=0.996 MASE=1.558 RMSE= 1.248 R2=-0.3035 </a:t>
                      </a:r>
                      <a:endParaRPr lang="en-IN" sz="800">
                        <a:effectLst/>
                        <a:latin typeface="Times New Roman" panose="02020603050405020304" pitchFamily="18" charset="0"/>
                        <a:ea typeface="Times New Roman" panose="02020603050405020304" pitchFamily="18" charset="0"/>
                      </a:endParaRPr>
                    </a:p>
                  </a:txBody>
                  <a:tcPr marL="13731" marR="13731" marT="0" marB="0"/>
                </a:tc>
                <a:extLst>
                  <a:ext uri="{0D108BD9-81ED-4DB2-BD59-A6C34878D82A}">
                    <a16:rowId xmlns:a16="http://schemas.microsoft.com/office/drawing/2014/main" val="4030088524"/>
                  </a:ext>
                </a:extLst>
              </a:tr>
              <a:tr h="585877">
                <a:tc>
                  <a:txBody>
                    <a:bodyPr/>
                    <a:lstStyle/>
                    <a:p>
                      <a:pPr>
                        <a:spcAft>
                          <a:spcPts val="0"/>
                        </a:spcAft>
                      </a:pPr>
                      <a:r>
                        <a:rPr lang="en-IN" sz="800">
                          <a:effectLst/>
                        </a:rPr>
                        <a:t>HUMIDITY</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MAE=0.408 MASE=0.292 RMSE=0.541 R2=-0.365</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MAE=36.44 MASE=4653.88 RMSE=68.219 R2=-0.3042 </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MAE=0.9103 MASE=1.477 RMSE=1.215 R2=0.174 </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MAE=1.0399 MASE=2.304 RMSE=1.517 R2=-0.2165 </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MAE=11.833 MASE=332.31 RMSE=18.22 R2=-1.0522 </a:t>
                      </a:r>
                      <a:endParaRPr lang="en-IN" sz="800">
                        <a:effectLst/>
                        <a:latin typeface="Times New Roman" panose="02020603050405020304" pitchFamily="18" charset="0"/>
                        <a:ea typeface="Times New Roman" panose="02020603050405020304" pitchFamily="18" charset="0"/>
                      </a:endParaRPr>
                    </a:p>
                  </a:txBody>
                  <a:tcPr marL="13731" marR="13731" marT="0" marB="0"/>
                </a:tc>
                <a:extLst>
                  <a:ext uri="{0D108BD9-81ED-4DB2-BD59-A6C34878D82A}">
                    <a16:rowId xmlns:a16="http://schemas.microsoft.com/office/drawing/2014/main" val="247419353"/>
                  </a:ext>
                </a:extLst>
              </a:tr>
              <a:tr h="549260">
                <a:tc>
                  <a:txBody>
                    <a:bodyPr/>
                    <a:lstStyle/>
                    <a:p>
                      <a:pPr>
                        <a:spcAft>
                          <a:spcPts val="0"/>
                        </a:spcAft>
                      </a:pPr>
                      <a:r>
                        <a:rPr lang="en-IN" sz="800">
                          <a:effectLst/>
                        </a:rPr>
                        <a:t>TEMPERATURE</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MAE=0.389 MASE=0.280 RMSE= 0.529 R2=-0.0033 </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MAE=23.802 MASE=2150.406 RMSE=46.37 R2=0.322</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MAE=2.903 MASE=11.880 RMSE=3.446 R2=0.410</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MAE=1.1320 MASE=1.858 RMSE=1.363 R2=-0.433</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MAE=8.271 MASE=122.69 RMSE=11.07 R2=0.303</a:t>
                      </a:r>
                      <a:endParaRPr lang="en-IN" sz="800">
                        <a:effectLst/>
                        <a:latin typeface="Times New Roman" panose="02020603050405020304" pitchFamily="18" charset="0"/>
                        <a:ea typeface="Times New Roman" panose="02020603050405020304" pitchFamily="18" charset="0"/>
                      </a:endParaRPr>
                    </a:p>
                  </a:txBody>
                  <a:tcPr marL="13731" marR="13731" marT="0" marB="0"/>
                </a:tc>
                <a:extLst>
                  <a:ext uri="{0D108BD9-81ED-4DB2-BD59-A6C34878D82A}">
                    <a16:rowId xmlns:a16="http://schemas.microsoft.com/office/drawing/2014/main" val="1365630250"/>
                  </a:ext>
                </a:extLst>
              </a:tr>
              <a:tr h="585877">
                <a:tc>
                  <a:txBody>
                    <a:bodyPr/>
                    <a:lstStyle/>
                    <a:p>
                      <a:pPr>
                        <a:spcAft>
                          <a:spcPts val="0"/>
                        </a:spcAft>
                      </a:pPr>
                      <a:r>
                        <a:rPr lang="en-IN" sz="800">
                          <a:effectLst/>
                        </a:rPr>
                        <a:t>SOILMOISTURE</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 0.406 MASE=0.294 RMSE= 0.542 R2= = -0.0160 </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MAE=28.44 MASE= 2407.91 RMSE=49.070 R2=-0.0055 </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MAE=3.018 MASE=16.75 RMSE=4.093 R2= -0.020 </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MAE=0.7735 MASE=1.104 RMSE=1.050 R2=-0.0059 </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MAE=11.341 MASE=217.46 RMSE=14.74 R2= -0.205 </a:t>
                      </a:r>
                      <a:endParaRPr lang="en-IN" sz="800">
                        <a:effectLst/>
                        <a:latin typeface="Times New Roman" panose="02020603050405020304" pitchFamily="18" charset="0"/>
                        <a:ea typeface="Times New Roman" panose="02020603050405020304" pitchFamily="18" charset="0"/>
                      </a:endParaRPr>
                    </a:p>
                  </a:txBody>
                  <a:tcPr marL="13731" marR="13731" marT="0" marB="0"/>
                </a:tc>
                <a:extLst>
                  <a:ext uri="{0D108BD9-81ED-4DB2-BD59-A6C34878D82A}">
                    <a16:rowId xmlns:a16="http://schemas.microsoft.com/office/drawing/2014/main" val="248568097"/>
                  </a:ext>
                </a:extLst>
              </a:tr>
              <a:tr h="585877">
                <a:tc>
                  <a:txBody>
                    <a:bodyPr/>
                    <a:lstStyle/>
                    <a:p>
                      <a:pPr>
                        <a:spcAft>
                          <a:spcPts val="0"/>
                        </a:spcAft>
                      </a:pPr>
                      <a:r>
                        <a:rPr lang="en-IN" sz="800">
                          <a:effectLst/>
                        </a:rPr>
                        <a:t>WATER LEVEL</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 0.334 MASE=0.218 RMSE=0.4672 R2=-0.129 </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MAE=21.03 MASE=1526.93 RMSE=39.075 R2=0.2402 </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 3.323 MASE=18.834 RMSE=4.339 R2=0.05843 </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MAE=0.919 MASE=2.70294 RMSE=1.5006 R2=0.0072 </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MAE=1.0835 MASE=1.879 RMSE=1.3707 R2= -0.5531 </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dirty="0">
                          <a:effectLst/>
                        </a:rPr>
                        <a:t>X</a:t>
                      </a:r>
                      <a:endParaRPr lang="en-IN" sz="800" dirty="0">
                        <a:effectLst/>
                        <a:latin typeface="Times New Roman" panose="02020603050405020304" pitchFamily="18" charset="0"/>
                        <a:ea typeface="Times New Roman" panose="02020603050405020304" pitchFamily="18" charset="0"/>
                      </a:endParaRPr>
                    </a:p>
                  </a:txBody>
                  <a:tcPr marL="13731" marR="13731" marT="0" marB="0"/>
                </a:tc>
                <a:extLst>
                  <a:ext uri="{0D108BD9-81ED-4DB2-BD59-A6C34878D82A}">
                    <a16:rowId xmlns:a16="http://schemas.microsoft.com/office/drawing/2014/main" val="269977724"/>
                  </a:ext>
                </a:extLst>
              </a:tr>
            </a:tbl>
          </a:graphicData>
        </a:graphic>
      </p:graphicFrame>
    </p:spTree>
    <p:extLst>
      <p:ext uri="{BB962C8B-B14F-4D97-AF65-F5344CB8AC3E}">
        <p14:creationId xmlns:p14="http://schemas.microsoft.com/office/powerpoint/2010/main" val="36372459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8E90-0C30-6343-9F8F-6DFD336388EF}"/>
              </a:ext>
            </a:extLst>
          </p:cNvPr>
          <p:cNvSpPr>
            <a:spLocks noGrp="1"/>
          </p:cNvSpPr>
          <p:nvPr>
            <p:ph type="title"/>
          </p:nvPr>
        </p:nvSpPr>
        <p:spPr/>
        <p:txBody>
          <a:bodyPr>
            <a:normAutofit fontScale="90000"/>
          </a:bodyPr>
          <a:lstStyle/>
          <a:p>
            <a:r>
              <a:rPr lang="en-US" i="1" dirty="0"/>
              <a:t>Decision Tree Regression Between Parameters for Growing Phase of Coriander Plant Growth</a:t>
            </a:r>
            <a:br>
              <a:rPr lang="en-IN" i="1" dirty="0"/>
            </a:br>
            <a:endParaRPr lang="en-US" dirty="0"/>
          </a:p>
        </p:txBody>
      </p:sp>
      <p:graphicFrame>
        <p:nvGraphicFramePr>
          <p:cNvPr id="3" name="Table 2">
            <a:extLst>
              <a:ext uri="{FF2B5EF4-FFF2-40B4-BE49-F238E27FC236}">
                <a16:creationId xmlns:a16="http://schemas.microsoft.com/office/drawing/2014/main" id="{CA095A96-F5C0-D742-AB79-8073531E260F}"/>
              </a:ext>
            </a:extLst>
          </p:cNvPr>
          <p:cNvGraphicFramePr>
            <a:graphicFrameLocks noGrp="1"/>
          </p:cNvGraphicFramePr>
          <p:nvPr>
            <p:extLst>
              <p:ext uri="{D42A27DB-BD31-4B8C-83A1-F6EECF244321}">
                <p14:modId xmlns:p14="http://schemas.microsoft.com/office/powerpoint/2010/main" val="1453607117"/>
              </p:ext>
            </p:extLst>
          </p:nvPr>
        </p:nvGraphicFramePr>
        <p:xfrm>
          <a:off x="677333" y="2160588"/>
          <a:ext cx="8021822" cy="3881437"/>
        </p:xfrm>
        <a:graphic>
          <a:graphicData uri="http://schemas.openxmlformats.org/drawingml/2006/table">
            <a:tbl>
              <a:tblPr firstRow="1" firstCol="1" bandRow="1">
                <a:tableStyleId>{08FB837D-C827-4EFA-A057-4D05807E0F7C}</a:tableStyleId>
              </a:tblPr>
              <a:tblGrid>
                <a:gridCol w="1154703">
                  <a:extLst>
                    <a:ext uri="{9D8B030D-6E8A-4147-A177-3AD203B41FA5}">
                      <a16:colId xmlns:a16="http://schemas.microsoft.com/office/drawing/2014/main" val="2609034357"/>
                    </a:ext>
                  </a:extLst>
                </a:gridCol>
                <a:gridCol w="1030811">
                  <a:extLst>
                    <a:ext uri="{9D8B030D-6E8A-4147-A177-3AD203B41FA5}">
                      <a16:colId xmlns:a16="http://schemas.microsoft.com/office/drawing/2014/main" val="678714022"/>
                    </a:ext>
                  </a:extLst>
                </a:gridCol>
                <a:gridCol w="1220784">
                  <a:extLst>
                    <a:ext uri="{9D8B030D-6E8A-4147-A177-3AD203B41FA5}">
                      <a16:colId xmlns:a16="http://schemas.microsoft.com/office/drawing/2014/main" val="1305598018"/>
                    </a:ext>
                  </a:extLst>
                </a:gridCol>
                <a:gridCol w="1090278">
                  <a:extLst>
                    <a:ext uri="{9D8B030D-6E8A-4147-A177-3AD203B41FA5}">
                      <a16:colId xmlns:a16="http://schemas.microsoft.com/office/drawing/2014/main" val="4165643136"/>
                    </a:ext>
                  </a:extLst>
                </a:gridCol>
                <a:gridCol w="1148103">
                  <a:extLst>
                    <a:ext uri="{9D8B030D-6E8A-4147-A177-3AD203B41FA5}">
                      <a16:colId xmlns:a16="http://schemas.microsoft.com/office/drawing/2014/main" val="3221366570"/>
                    </a:ext>
                  </a:extLst>
                </a:gridCol>
                <a:gridCol w="1156359">
                  <a:extLst>
                    <a:ext uri="{9D8B030D-6E8A-4147-A177-3AD203B41FA5}">
                      <a16:colId xmlns:a16="http://schemas.microsoft.com/office/drawing/2014/main" val="1116711663"/>
                    </a:ext>
                  </a:extLst>
                </a:gridCol>
                <a:gridCol w="1220784">
                  <a:extLst>
                    <a:ext uri="{9D8B030D-6E8A-4147-A177-3AD203B41FA5}">
                      <a16:colId xmlns:a16="http://schemas.microsoft.com/office/drawing/2014/main" val="3047938504"/>
                    </a:ext>
                  </a:extLst>
                </a:gridCol>
              </a:tblGrid>
              <a:tr h="391705">
                <a:tc>
                  <a:txBody>
                    <a:bodyPr/>
                    <a:lstStyle/>
                    <a:p>
                      <a:pPr>
                        <a:spcAft>
                          <a:spcPts val="0"/>
                        </a:spcAft>
                      </a:pPr>
                      <a:r>
                        <a:rPr lang="en-IN" sz="800" dirty="0">
                          <a:effectLst/>
                        </a:rPr>
                        <a:t>PARAMETER VS PARAMETER</a:t>
                      </a:r>
                      <a:endParaRPr lang="en-IN" sz="800" dirty="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PH</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SUNLIGHT</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HUMIDITY</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TEMPERATURE</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SOILMOISTURE</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WATER LEVEL</a:t>
                      </a:r>
                      <a:endParaRPr lang="en-IN" sz="800">
                        <a:effectLst/>
                        <a:latin typeface="Times New Roman" panose="02020603050405020304" pitchFamily="18" charset="0"/>
                        <a:ea typeface="Times New Roman" panose="02020603050405020304" pitchFamily="18" charset="0"/>
                      </a:endParaRPr>
                    </a:p>
                  </a:txBody>
                  <a:tcPr marL="13354" marR="13354" marT="0" marB="0"/>
                </a:tc>
                <a:extLst>
                  <a:ext uri="{0D108BD9-81ED-4DB2-BD59-A6C34878D82A}">
                    <a16:rowId xmlns:a16="http://schemas.microsoft.com/office/drawing/2014/main" val="2687367980"/>
                  </a:ext>
                </a:extLst>
              </a:tr>
              <a:tr h="569752">
                <a:tc>
                  <a:txBody>
                    <a:bodyPr/>
                    <a:lstStyle/>
                    <a:p>
                      <a:pPr>
                        <a:spcAft>
                          <a:spcPts val="0"/>
                        </a:spcAft>
                      </a:pPr>
                      <a:r>
                        <a:rPr lang="en-IN" sz="800">
                          <a:effectLst/>
                        </a:rPr>
                        <a:t>PH</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MAE=23.487 MASE=1556.330 RMSE=39.450 R2=-0.133</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MAE=4.4440 MASE=33.518 RMSE=5.789 R2= -0.066</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MAE=1.067 MASE=2.294 RMSE=1.514 R2=0.0555</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MAE=1.662    MASE=4.845 RMSE=2.201     R2=0.0173</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MAE= 86.23 MASE=14214.92 RMSE= 119.22 R2=0.422</a:t>
                      </a:r>
                      <a:endParaRPr lang="en-IN" sz="800">
                        <a:effectLst/>
                        <a:latin typeface="Times New Roman" panose="02020603050405020304" pitchFamily="18" charset="0"/>
                        <a:ea typeface="Times New Roman" panose="02020603050405020304" pitchFamily="18" charset="0"/>
                      </a:endParaRPr>
                    </a:p>
                  </a:txBody>
                  <a:tcPr marL="13354" marR="13354" marT="0" marB="0"/>
                </a:tc>
                <a:extLst>
                  <a:ext uri="{0D108BD9-81ED-4DB2-BD59-A6C34878D82A}">
                    <a16:rowId xmlns:a16="http://schemas.microsoft.com/office/drawing/2014/main" val="386201847"/>
                  </a:ext>
                </a:extLst>
              </a:tr>
              <a:tr h="569752">
                <a:tc>
                  <a:txBody>
                    <a:bodyPr/>
                    <a:lstStyle/>
                    <a:p>
                      <a:pPr>
                        <a:spcAft>
                          <a:spcPts val="0"/>
                        </a:spcAft>
                      </a:pPr>
                      <a:r>
                        <a:rPr lang="en-IN" sz="800">
                          <a:effectLst/>
                        </a:rPr>
                        <a:t>SUNLIGHT</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MAE=1.210 MASE=5.287 RMSE=2.299 R2= -0.220 </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MAE=3.764 MASE=24.775 RMSE=4.977 R2=0.1022 </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MAE=0.902 MASE=2.036 RMSE= 2.036 R2= 0.3970 </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MAE=1.852 </a:t>
                      </a:r>
                    </a:p>
                    <a:p>
                      <a:pPr>
                        <a:spcAft>
                          <a:spcPts val="0"/>
                        </a:spcAft>
                      </a:pPr>
                      <a:r>
                        <a:rPr lang="en-IN" sz="800">
                          <a:effectLst/>
                        </a:rPr>
                        <a:t>MASE=5.100 RMSE=2.258 </a:t>
                      </a:r>
                    </a:p>
                    <a:p>
                      <a:pPr>
                        <a:spcAft>
                          <a:spcPts val="0"/>
                        </a:spcAft>
                      </a:pPr>
                      <a:r>
                        <a:rPr lang="en-IN" sz="800">
                          <a:effectLst/>
                        </a:rPr>
                        <a:t>R2=-0.126 </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MAE=140.63 MASE=28070.58 RMSE=167.54 R2=-0.131 </a:t>
                      </a:r>
                      <a:endParaRPr lang="en-IN" sz="800">
                        <a:effectLst/>
                        <a:latin typeface="Times New Roman" panose="02020603050405020304" pitchFamily="18" charset="0"/>
                        <a:ea typeface="Times New Roman" panose="02020603050405020304" pitchFamily="18" charset="0"/>
                      </a:endParaRPr>
                    </a:p>
                  </a:txBody>
                  <a:tcPr marL="13354" marR="13354" marT="0" marB="0"/>
                </a:tc>
                <a:extLst>
                  <a:ext uri="{0D108BD9-81ED-4DB2-BD59-A6C34878D82A}">
                    <a16:rowId xmlns:a16="http://schemas.microsoft.com/office/drawing/2014/main" val="3048294697"/>
                  </a:ext>
                </a:extLst>
              </a:tr>
              <a:tr h="605362">
                <a:tc>
                  <a:txBody>
                    <a:bodyPr/>
                    <a:lstStyle/>
                    <a:p>
                      <a:pPr>
                        <a:spcAft>
                          <a:spcPts val="0"/>
                        </a:spcAft>
                      </a:pPr>
                      <a:r>
                        <a:rPr lang="en-IN" sz="800">
                          <a:effectLst/>
                        </a:rPr>
                        <a:t>HUMIDITY</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MAE=1.085 MASE=2.475 RMSE= 1.57 R2=-0.264 </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MAE=19.74 MASE= 1059.71 RMSE= 32.55 R2= -0.2786 </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MAE=0.9107 MASE=1.569 RMSE=1.252 R2=0.438 </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MAE=1.816 </a:t>
                      </a:r>
                    </a:p>
                    <a:p>
                      <a:pPr>
                        <a:spcAft>
                          <a:spcPts val="0"/>
                        </a:spcAft>
                      </a:pPr>
                      <a:r>
                        <a:rPr lang="en-IN" sz="800">
                          <a:effectLst/>
                        </a:rPr>
                        <a:t>MASE=5.153 RMSE=2.270 </a:t>
                      </a:r>
                    </a:p>
                    <a:p>
                      <a:pPr>
                        <a:spcAft>
                          <a:spcPts val="0"/>
                        </a:spcAft>
                      </a:pPr>
                      <a:r>
                        <a:rPr lang="en-IN" sz="800">
                          <a:effectLst/>
                        </a:rPr>
                        <a:t>R2= -0.4041 </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MAE=142.944 MASE=32162.22 RMSE=179.338 R2=-0.161 </a:t>
                      </a:r>
                      <a:endParaRPr lang="en-IN" sz="800">
                        <a:effectLst/>
                        <a:latin typeface="Times New Roman" panose="02020603050405020304" pitchFamily="18" charset="0"/>
                        <a:ea typeface="Times New Roman" panose="02020603050405020304" pitchFamily="18" charset="0"/>
                      </a:endParaRPr>
                    </a:p>
                  </a:txBody>
                  <a:tcPr marL="13354" marR="13354" marT="0" marB="0"/>
                </a:tc>
                <a:extLst>
                  <a:ext uri="{0D108BD9-81ED-4DB2-BD59-A6C34878D82A}">
                    <a16:rowId xmlns:a16="http://schemas.microsoft.com/office/drawing/2014/main" val="3979948723"/>
                  </a:ext>
                </a:extLst>
              </a:tr>
              <a:tr h="569752">
                <a:tc>
                  <a:txBody>
                    <a:bodyPr/>
                    <a:lstStyle/>
                    <a:p>
                      <a:pPr>
                        <a:spcAft>
                          <a:spcPts val="0"/>
                        </a:spcAft>
                      </a:pPr>
                      <a:r>
                        <a:rPr lang="en-IN" sz="800">
                          <a:effectLst/>
                        </a:rPr>
                        <a:t>TEMPERATURE</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MAE=0.947 MASE=1.723 RMSE=1.312 R2=-0.142 </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MAE=15.279 MASE=791.16 RMSE=28.127 R2=0.2953</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MAE=2.512 MASE=11.047 RMSE=3.323 R2=0.475</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MAE=1.775 MASE=4.988</a:t>
                      </a:r>
                    </a:p>
                    <a:p>
                      <a:pPr>
                        <a:spcAft>
                          <a:spcPts val="0"/>
                        </a:spcAft>
                      </a:pPr>
                      <a:r>
                        <a:rPr lang="en-IN" sz="800">
                          <a:effectLst/>
                        </a:rPr>
                        <a:t>RMSE=2.233 R2=-0.105</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MAE=134.80 MASE=25756.83 RMSE=160.48 R2=-0.010</a:t>
                      </a:r>
                      <a:endParaRPr lang="en-IN" sz="800">
                        <a:effectLst/>
                        <a:latin typeface="Times New Roman" panose="02020603050405020304" pitchFamily="18" charset="0"/>
                        <a:ea typeface="Times New Roman" panose="02020603050405020304" pitchFamily="18" charset="0"/>
                      </a:endParaRPr>
                    </a:p>
                  </a:txBody>
                  <a:tcPr marL="13354" marR="13354" marT="0" marB="0"/>
                </a:tc>
                <a:extLst>
                  <a:ext uri="{0D108BD9-81ED-4DB2-BD59-A6C34878D82A}">
                    <a16:rowId xmlns:a16="http://schemas.microsoft.com/office/drawing/2014/main" val="949087800"/>
                  </a:ext>
                </a:extLst>
              </a:tr>
              <a:tr h="605362">
                <a:tc>
                  <a:txBody>
                    <a:bodyPr/>
                    <a:lstStyle/>
                    <a:p>
                      <a:pPr>
                        <a:spcAft>
                          <a:spcPts val="0"/>
                        </a:spcAft>
                      </a:pPr>
                      <a:r>
                        <a:rPr lang="en-IN" sz="800">
                          <a:effectLst/>
                        </a:rPr>
                        <a:t>SOILMOISTURE</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MAE=1.0263 MASE=4.360 RMSE=2.088 R2= =-0.0082 </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MAE=21.63 MASE= 1319.71 RMSE=36.32 R2=-0.0284 </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MAE=3.285 MASE=19.059 RMSE=4.365 R2= -0.0023 </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MAE=1.063 MASE=2.231 RMSE=1.493 R2=0.0132 </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MAE=121.68 MASE=22438.58 RMSE=149.79 R2=0.1508 </a:t>
                      </a:r>
                      <a:endParaRPr lang="en-IN" sz="800">
                        <a:effectLst/>
                        <a:latin typeface="Times New Roman" panose="02020603050405020304" pitchFamily="18" charset="0"/>
                        <a:ea typeface="Times New Roman" panose="02020603050405020304" pitchFamily="18" charset="0"/>
                      </a:endParaRPr>
                    </a:p>
                  </a:txBody>
                  <a:tcPr marL="13354" marR="13354" marT="0" marB="0"/>
                </a:tc>
                <a:extLst>
                  <a:ext uri="{0D108BD9-81ED-4DB2-BD59-A6C34878D82A}">
                    <a16:rowId xmlns:a16="http://schemas.microsoft.com/office/drawing/2014/main" val="3511692001"/>
                  </a:ext>
                </a:extLst>
              </a:tr>
              <a:tr h="569752">
                <a:tc>
                  <a:txBody>
                    <a:bodyPr/>
                    <a:lstStyle/>
                    <a:p>
                      <a:pPr>
                        <a:spcAft>
                          <a:spcPts val="0"/>
                        </a:spcAft>
                      </a:pPr>
                      <a:r>
                        <a:rPr lang="en-IN" sz="800">
                          <a:effectLst/>
                        </a:rPr>
                        <a:t>WATER LEVEL</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MAE= 0.698 MASE=1.371 RMSE=1.171 R2=0.0499 </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MAE=22.549 MASE=1676.62 RMSE=40.94 R2=-0.261 </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MAE=3.063 MASE=20.044 RMSE=4.477 R2=0.2023 </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MAE=1.067 MASE=3.0071 RMSE=1.734 R2=0.09765 </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a:effectLst/>
                        </a:rPr>
                        <a:t>MAE=1.528 MASE=3.8184 RMSE=1.9540 R2= 0.0723 </a:t>
                      </a:r>
                      <a:endParaRPr lang="en-IN" sz="800">
                        <a:effectLst/>
                        <a:latin typeface="Times New Roman" panose="02020603050405020304" pitchFamily="18" charset="0"/>
                        <a:ea typeface="Times New Roman" panose="02020603050405020304" pitchFamily="18" charset="0"/>
                      </a:endParaRPr>
                    </a:p>
                  </a:txBody>
                  <a:tcPr marL="13354" marR="13354" marT="0" marB="0"/>
                </a:tc>
                <a:tc>
                  <a:txBody>
                    <a:bodyPr/>
                    <a:lstStyle/>
                    <a:p>
                      <a:pPr>
                        <a:spcAft>
                          <a:spcPts val="0"/>
                        </a:spcAft>
                      </a:pPr>
                      <a:r>
                        <a:rPr lang="en-IN" sz="800" dirty="0">
                          <a:effectLst/>
                        </a:rPr>
                        <a:t>X</a:t>
                      </a:r>
                      <a:endParaRPr lang="en-IN" sz="800" dirty="0">
                        <a:effectLst/>
                        <a:latin typeface="Times New Roman" panose="02020603050405020304" pitchFamily="18" charset="0"/>
                        <a:ea typeface="Times New Roman" panose="02020603050405020304" pitchFamily="18" charset="0"/>
                      </a:endParaRPr>
                    </a:p>
                  </a:txBody>
                  <a:tcPr marL="13354" marR="13354" marT="0" marB="0"/>
                </a:tc>
                <a:extLst>
                  <a:ext uri="{0D108BD9-81ED-4DB2-BD59-A6C34878D82A}">
                    <a16:rowId xmlns:a16="http://schemas.microsoft.com/office/drawing/2014/main" val="1342931078"/>
                  </a:ext>
                </a:extLst>
              </a:tr>
            </a:tbl>
          </a:graphicData>
        </a:graphic>
      </p:graphicFrame>
    </p:spTree>
    <p:extLst>
      <p:ext uri="{BB962C8B-B14F-4D97-AF65-F5344CB8AC3E}">
        <p14:creationId xmlns:p14="http://schemas.microsoft.com/office/powerpoint/2010/main" val="14012555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7838-14B3-F74D-8928-906FD174227E}"/>
              </a:ext>
            </a:extLst>
          </p:cNvPr>
          <p:cNvSpPr>
            <a:spLocks noGrp="1"/>
          </p:cNvSpPr>
          <p:nvPr>
            <p:ph type="title"/>
          </p:nvPr>
        </p:nvSpPr>
        <p:spPr/>
        <p:txBody>
          <a:bodyPr>
            <a:normAutofit fontScale="90000"/>
          </a:bodyPr>
          <a:lstStyle/>
          <a:p>
            <a:r>
              <a:rPr lang="en-US" i="1" dirty="0"/>
              <a:t>Decision Tree Regression Between Parameters for Harvesting Phase of Coriander Plant Growth</a:t>
            </a:r>
            <a:br>
              <a:rPr lang="en-IN" i="1" dirty="0"/>
            </a:br>
            <a:endParaRPr lang="en-US" dirty="0"/>
          </a:p>
        </p:txBody>
      </p:sp>
      <p:graphicFrame>
        <p:nvGraphicFramePr>
          <p:cNvPr id="3" name="Table 2">
            <a:extLst>
              <a:ext uri="{FF2B5EF4-FFF2-40B4-BE49-F238E27FC236}">
                <a16:creationId xmlns:a16="http://schemas.microsoft.com/office/drawing/2014/main" id="{D5B906BA-C2CE-6640-8396-A0E140617C97}"/>
              </a:ext>
            </a:extLst>
          </p:cNvPr>
          <p:cNvGraphicFramePr>
            <a:graphicFrameLocks noGrp="1"/>
          </p:cNvGraphicFramePr>
          <p:nvPr>
            <p:extLst>
              <p:ext uri="{D42A27DB-BD31-4B8C-83A1-F6EECF244321}">
                <p14:modId xmlns:p14="http://schemas.microsoft.com/office/powerpoint/2010/main" val="3524099747"/>
              </p:ext>
            </p:extLst>
          </p:nvPr>
        </p:nvGraphicFramePr>
        <p:xfrm>
          <a:off x="677334" y="2160588"/>
          <a:ext cx="8479023" cy="3881436"/>
        </p:xfrm>
        <a:graphic>
          <a:graphicData uri="http://schemas.openxmlformats.org/drawingml/2006/table">
            <a:tbl>
              <a:tblPr firstRow="1" firstCol="1" bandRow="1">
                <a:tableStyleId>{08FB837D-C827-4EFA-A057-4D05807E0F7C}</a:tableStyleId>
              </a:tblPr>
              <a:tblGrid>
                <a:gridCol w="1222260">
                  <a:extLst>
                    <a:ext uri="{9D8B030D-6E8A-4147-A177-3AD203B41FA5}">
                      <a16:colId xmlns:a16="http://schemas.microsoft.com/office/drawing/2014/main" val="1243932440"/>
                    </a:ext>
                  </a:extLst>
                </a:gridCol>
                <a:gridCol w="1082579">
                  <a:extLst>
                    <a:ext uri="{9D8B030D-6E8A-4147-A177-3AD203B41FA5}">
                      <a16:colId xmlns:a16="http://schemas.microsoft.com/office/drawing/2014/main" val="839735315"/>
                    </a:ext>
                  </a:extLst>
                </a:gridCol>
                <a:gridCol w="1292107">
                  <a:extLst>
                    <a:ext uri="{9D8B030D-6E8A-4147-A177-3AD203B41FA5}">
                      <a16:colId xmlns:a16="http://schemas.microsoft.com/office/drawing/2014/main" val="1773149313"/>
                    </a:ext>
                  </a:extLst>
                </a:gridCol>
                <a:gridCol w="1152426">
                  <a:extLst>
                    <a:ext uri="{9D8B030D-6E8A-4147-A177-3AD203B41FA5}">
                      <a16:colId xmlns:a16="http://schemas.microsoft.com/office/drawing/2014/main" val="1635583288"/>
                    </a:ext>
                  </a:extLst>
                </a:gridCol>
                <a:gridCol w="1215284">
                  <a:extLst>
                    <a:ext uri="{9D8B030D-6E8A-4147-A177-3AD203B41FA5}">
                      <a16:colId xmlns:a16="http://schemas.microsoft.com/office/drawing/2014/main" val="170227117"/>
                    </a:ext>
                  </a:extLst>
                </a:gridCol>
                <a:gridCol w="1222260">
                  <a:extLst>
                    <a:ext uri="{9D8B030D-6E8A-4147-A177-3AD203B41FA5}">
                      <a16:colId xmlns:a16="http://schemas.microsoft.com/office/drawing/2014/main" val="3768637118"/>
                    </a:ext>
                  </a:extLst>
                </a:gridCol>
                <a:gridCol w="1292107">
                  <a:extLst>
                    <a:ext uri="{9D8B030D-6E8A-4147-A177-3AD203B41FA5}">
                      <a16:colId xmlns:a16="http://schemas.microsoft.com/office/drawing/2014/main" val="2281709858"/>
                    </a:ext>
                  </a:extLst>
                </a:gridCol>
              </a:tblGrid>
              <a:tr h="329556">
                <a:tc>
                  <a:txBody>
                    <a:bodyPr/>
                    <a:lstStyle/>
                    <a:p>
                      <a:pPr>
                        <a:spcAft>
                          <a:spcPts val="0"/>
                        </a:spcAft>
                      </a:pPr>
                      <a:r>
                        <a:rPr lang="en-IN" sz="800">
                          <a:effectLst/>
                        </a:rPr>
                        <a:t>PARAMETER VS PARAMETER</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PH</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SUNLIGHT</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HUMIDITY</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TEMPERATURE</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SOILMOISTURE</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WATER LEVEL</a:t>
                      </a:r>
                      <a:endParaRPr lang="en-IN" sz="800">
                        <a:effectLst/>
                        <a:latin typeface="Times New Roman" panose="02020603050405020304" pitchFamily="18" charset="0"/>
                        <a:ea typeface="Times New Roman" panose="02020603050405020304" pitchFamily="18" charset="0"/>
                      </a:endParaRPr>
                    </a:p>
                  </a:txBody>
                  <a:tcPr marL="13731" marR="13731" marT="0" marB="0"/>
                </a:tc>
                <a:extLst>
                  <a:ext uri="{0D108BD9-81ED-4DB2-BD59-A6C34878D82A}">
                    <a16:rowId xmlns:a16="http://schemas.microsoft.com/office/drawing/2014/main" val="1316535357"/>
                  </a:ext>
                </a:extLst>
              </a:tr>
              <a:tr h="549260">
                <a:tc>
                  <a:txBody>
                    <a:bodyPr/>
                    <a:lstStyle/>
                    <a:p>
                      <a:pPr>
                        <a:spcAft>
                          <a:spcPts val="0"/>
                        </a:spcAft>
                      </a:pPr>
                      <a:r>
                        <a:rPr lang="en-IN" sz="800">
                          <a:effectLst/>
                        </a:rPr>
                        <a:t>PH</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MAE=22.732 MASE=2045.76 RMSE=45.230 R2=-0.0708</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MAE=4.569 MASE=45.141 RMSE=6.718 R2= -0.4399</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MAE=0.882 MASE=2.502 RMSE=1.581 R2=-0.225</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MAE=1.471 MASE=4.134 RMSE=2.0333 R2=-0.8793</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 83.55 MASE= 18340.29 RMSE=135.42  R2=-0.069</a:t>
                      </a:r>
                      <a:endParaRPr lang="en-IN" sz="800">
                        <a:effectLst/>
                        <a:latin typeface="Times New Roman" panose="02020603050405020304" pitchFamily="18" charset="0"/>
                        <a:ea typeface="Times New Roman" panose="02020603050405020304" pitchFamily="18" charset="0"/>
                      </a:endParaRPr>
                    </a:p>
                  </a:txBody>
                  <a:tcPr marL="13731" marR="13731" marT="0" marB="0"/>
                </a:tc>
                <a:extLst>
                  <a:ext uri="{0D108BD9-81ED-4DB2-BD59-A6C34878D82A}">
                    <a16:rowId xmlns:a16="http://schemas.microsoft.com/office/drawing/2014/main" val="1800465937"/>
                  </a:ext>
                </a:extLst>
              </a:tr>
              <a:tr h="585877">
                <a:tc>
                  <a:txBody>
                    <a:bodyPr/>
                    <a:lstStyle/>
                    <a:p>
                      <a:pPr>
                        <a:spcAft>
                          <a:spcPts val="0"/>
                        </a:spcAft>
                      </a:pPr>
                      <a:r>
                        <a:rPr lang="en-IN" sz="800">
                          <a:effectLst/>
                        </a:rPr>
                        <a:t>SUNLIGHT</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MAE=1.146 MASE=2.743 RMSE=1.656 R2= -0.0261 </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MAE=3.395 MASE=21.554 RMSE=4.642 R2=0.414 </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 0.6377 MASE= 1.307 RMSE=1.143 R2= 0.498 </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MAE=1.5740 MASE=3.8384 RMSE=1.959 R2=-0.453 </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MAE=129.51 MASE=25884.24 RMSE=160.885 R2=0.4367 </a:t>
                      </a:r>
                      <a:endParaRPr lang="en-IN" sz="800">
                        <a:effectLst/>
                        <a:latin typeface="Times New Roman" panose="02020603050405020304" pitchFamily="18" charset="0"/>
                        <a:ea typeface="Times New Roman" panose="02020603050405020304" pitchFamily="18" charset="0"/>
                      </a:endParaRPr>
                    </a:p>
                  </a:txBody>
                  <a:tcPr marL="13731" marR="13731" marT="0" marB="0"/>
                </a:tc>
                <a:extLst>
                  <a:ext uri="{0D108BD9-81ED-4DB2-BD59-A6C34878D82A}">
                    <a16:rowId xmlns:a16="http://schemas.microsoft.com/office/drawing/2014/main" val="2304014389"/>
                  </a:ext>
                </a:extLst>
              </a:tr>
              <a:tr h="585877">
                <a:tc>
                  <a:txBody>
                    <a:bodyPr/>
                    <a:lstStyle/>
                    <a:p>
                      <a:pPr>
                        <a:spcAft>
                          <a:spcPts val="0"/>
                        </a:spcAft>
                      </a:pPr>
                      <a:r>
                        <a:rPr lang="en-IN" sz="800">
                          <a:effectLst/>
                        </a:rPr>
                        <a:t>HUMIDITY</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dirty="0">
                          <a:effectLst/>
                        </a:rPr>
                        <a:t>MAE=1.062 MASE=2.186 RMSE=1.478 R2=-0.724 </a:t>
                      </a:r>
                      <a:endParaRPr lang="en-IN" sz="800" dirty="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MAE=15.92 MASE=505.16 RMSE=22.47 R2=0.59 </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MAE=0.841 MASE=2.206 RMSE=1.485 R2= -0.262 </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MAE=1.522 MASE=3.722 RMSE=1.929 R2= -0.926 </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MAE=87.022 MASE=15484.1 RMSE=124.43 R2=0.135 </a:t>
                      </a:r>
                      <a:endParaRPr lang="en-IN" sz="800">
                        <a:effectLst/>
                        <a:latin typeface="Times New Roman" panose="02020603050405020304" pitchFamily="18" charset="0"/>
                        <a:ea typeface="Times New Roman" panose="02020603050405020304" pitchFamily="18" charset="0"/>
                      </a:endParaRPr>
                    </a:p>
                  </a:txBody>
                  <a:tcPr marL="13731" marR="13731" marT="0" marB="0"/>
                </a:tc>
                <a:extLst>
                  <a:ext uri="{0D108BD9-81ED-4DB2-BD59-A6C34878D82A}">
                    <a16:rowId xmlns:a16="http://schemas.microsoft.com/office/drawing/2014/main" val="399369723"/>
                  </a:ext>
                </a:extLst>
              </a:tr>
              <a:tr h="585877">
                <a:tc>
                  <a:txBody>
                    <a:bodyPr/>
                    <a:lstStyle/>
                    <a:p>
                      <a:pPr>
                        <a:spcAft>
                          <a:spcPts val="0"/>
                        </a:spcAft>
                      </a:pPr>
                      <a:r>
                        <a:rPr lang="en-IN" sz="800">
                          <a:effectLst/>
                        </a:rPr>
                        <a:t>TEMPERATURE</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MAE=0.723 MASE=0.985 RMSE=0.992 R2=0.4802 </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MAE=7.183 MASE=198.86 RMSE=14.102 R2=0.787</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MAE=3.359 MASE=23.251 RMSE=4.822 R2=0.342</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MAE=1.123 MASE=1.954 RMSE=1.397 R2=-0.4325</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MAE=93.27 MASE=15132.8 RMSE=123.01  R2=-0.0493</a:t>
                      </a:r>
                      <a:endParaRPr lang="en-IN" sz="800">
                        <a:effectLst/>
                        <a:latin typeface="Times New Roman" panose="02020603050405020304" pitchFamily="18" charset="0"/>
                        <a:ea typeface="Times New Roman" panose="02020603050405020304" pitchFamily="18" charset="0"/>
                      </a:endParaRPr>
                    </a:p>
                  </a:txBody>
                  <a:tcPr marL="13731" marR="13731" marT="0" marB="0"/>
                </a:tc>
                <a:extLst>
                  <a:ext uri="{0D108BD9-81ED-4DB2-BD59-A6C34878D82A}">
                    <a16:rowId xmlns:a16="http://schemas.microsoft.com/office/drawing/2014/main" val="1410746483"/>
                  </a:ext>
                </a:extLst>
              </a:tr>
              <a:tr h="659112">
                <a:tc>
                  <a:txBody>
                    <a:bodyPr/>
                    <a:lstStyle/>
                    <a:p>
                      <a:pPr>
                        <a:spcAft>
                          <a:spcPts val="0"/>
                        </a:spcAft>
                      </a:pPr>
                      <a:r>
                        <a:rPr lang="en-IN" sz="800">
                          <a:effectLst/>
                        </a:rPr>
                        <a:t>SOILMOISTURE</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MAE=1.046 MASE=1.781 RMSE= 1.33 R2= = -0.018 </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MAE=28.62 MASE=2623.48 RMSE=51.220 R2=-0.0750 </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MAE=4.297 MASE=29.772 RMSE=5.456 R2= -0.190 </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MAE=1.060 MASE=1.905 RMSE=1.380 R2=-0.3879 </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MAE=117.64 MASE=22102.11 RMSE=148.66   R2= -0.1676 </a:t>
                      </a:r>
                      <a:endParaRPr lang="en-IN" sz="800">
                        <a:effectLst/>
                        <a:latin typeface="Times New Roman" panose="02020603050405020304" pitchFamily="18" charset="0"/>
                        <a:ea typeface="Times New Roman" panose="02020603050405020304" pitchFamily="18" charset="0"/>
                      </a:endParaRPr>
                    </a:p>
                  </a:txBody>
                  <a:tcPr marL="13731" marR="13731" marT="0" marB="0"/>
                </a:tc>
                <a:extLst>
                  <a:ext uri="{0D108BD9-81ED-4DB2-BD59-A6C34878D82A}">
                    <a16:rowId xmlns:a16="http://schemas.microsoft.com/office/drawing/2014/main" val="2808259082"/>
                  </a:ext>
                </a:extLst>
              </a:tr>
              <a:tr h="585877">
                <a:tc>
                  <a:txBody>
                    <a:bodyPr/>
                    <a:lstStyle/>
                    <a:p>
                      <a:pPr>
                        <a:spcAft>
                          <a:spcPts val="0"/>
                        </a:spcAft>
                      </a:pPr>
                      <a:r>
                        <a:rPr lang="en-IN" sz="800">
                          <a:effectLst/>
                        </a:rPr>
                        <a:t>WATER LEVEL</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 0.7400 MASE=1.444 RMSE=1.201 R2=0.158 </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MAE=22.803 MASE=1843.464 RMSE=42.935 R2=-0.616 </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MAE=4.103 MASE=32.056 RMSE=5.661 R2=0.0454 </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MAE=1.00740 MASE=2.8656 RMSE=1.6928 R2=-0.9196 </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a:effectLst/>
                        </a:rPr>
                        <a:t>MAE=1.197 MASE=2.6819 RMSE=1.6376 R2= -0.33059 </a:t>
                      </a:r>
                      <a:endParaRPr lang="en-IN" sz="800">
                        <a:effectLst/>
                        <a:latin typeface="Times New Roman" panose="02020603050405020304" pitchFamily="18" charset="0"/>
                        <a:ea typeface="Times New Roman" panose="02020603050405020304" pitchFamily="18" charset="0"/>
                      </a:endParaRPr>
                    </a:p>
                  </a:txBody>
                  <a:tcPr marL="13731" marR="13731" marT="0" marB="0"/>
                </a:tc>
                <a:tc>
                  <a:txBody>
                    <a:bodyPr/>
                    <a:lstStyle/>
                    <a:p>
                      <a:pPr>
                        <a:spcAft>
                          <a:spcPts val="0"/>
                        </a:spcAft>
                      </a:pPr>
                      <a:r>
                        <a:rPr lang="en-IN" sz="800" dirty="0">
                          <a:effectLst/>
                        </a:rPr>
                        <a:t>X</a:t>
                      </a:r>
                      <a:endParaRPr lang="en-IN" sz="800" dirty="0">
                        <a:effectLst/>
                        <a:latin typeface="Times New Roman" panose="02020603050405020304" pitchFamily="18" charset="0"/>
                        <a:ea typeface="Times New Roman" panose="02020603050405020304" pitchFamily="18" charset="0"/>
                      </a:endParaRPr>
                    </a:p>
                  </a:txBody>
                  <a:tcPr marL="13731" marR="13731" marT="0" marB="0"/>
                </a:tc>
                <a:extLst>
                  <a:ext uri="{0D108BD9-81ED-4DB2-BD59-A6C34878D82A}">
                    <a16:rowId xmlns:a16="http://schemas.microsoft.com/office/drawing/2014/main" val="2782849340"/>
                  </a:ext>
                </a:extLst>
              </a:tr>
            </a:tbl>
          </a:graphicData>
        </a:graphic>
      </p:graphicFrame>
    </p:spTree>
    <p:extLst>
      <p:ext uri="{BB962C8B-B14F-4D97-AF65-F5344CB8AC3E}">
        <p14:creationId xmlns:p14="http://schemas.microsoft.com/office/powerpoint/2010/main" val="1843185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FB3E1-68AC-E042-B424-87AB5D79EEA8}"/>
              </a:ext>
            </a:extLst>
          </p:cNvPr>
          <p:cNvSpPr>
            <a:spLocks noGrp="1"/>
          </p:cNvSpPr>
          <p:nvPr>
            <p:ph type="title"/>
          </p:nvPr>
        </p:nvSpPr>
        <p:spPr/>
        <p:txBody>
          <a:bodyPr>
            <a:normAutofit fontScale="90000"/>
          </a:bodyPr>
          <a:lstStyle/>
          <a:p>
            <a:r>
              <a:rPr lang="en-US" i="1" dirty="0"/>
              <a:t>Decision Tree Regression Between Parameters for Full Phase of Coriander Plant Growth</a:t>
            </a:r>
            <a:br>
              <a:rPr lang="en-IN" i="1" dirty="0"/>
            </a:br>
            <a:endParaRPr lang="en-US" dirty="0"/>
          </a:p>
        </p:txBody>
      </p:sp>
      <p:graphicFrame>
        <p:nvGraphicFramePr>
          <p:cNvPr id="3" name="Table 2">
            <a:extLst>
              <a:ext uri="{FF2B5EF4-FFF2-40B4-BE49-F238E27FC236}">
                <a16:creationId xmlns:a16="http://schemas.microsoft.com/office/drawing/2014/main" id="{8CCC6187-1A8E-CD43-B846-D048F1BAC5C7}"/>
              </a:ext>
            </a:extLst>
          </p:cNvPr>
          <p:cNvGraphicFramePr>
            <a:graphicFrameLocks noGrp="1"/>
          </p:cNvGraphicFramePr>
          <p:nvPr>
            <p:extLst>
              <p:ext uri="{D42A27DB-BD31-4B8C-83A1-F6EECF244321}">
                <p14:modId xmlns:p14="http://schemas.microsoft.com/office/powerpoint/2010/main" val="2341272375"/>
              </p:ext>
            </p:extLst>
          </p:nvPr>
        </p:nvGraphicFramePr>
        <p:xfrm>
          <a:off x="677334" y="2325642"/>
          <a:ext cx="8112466" cy="3881437"/>
        </p:xfrm>
        <a:graphic>
          <a:graphicData uri="http://schemas.openxmlformats.org/drawingml/2006/table">
            <a:tbl>
              <a:tblPr firstRow="1" firstCol="1" bandRow="1">
                <a:tableStyleId>{08FB837D-C827-4EFA-A057-4D05807E0F7C}</a:tableStyleId>
              </a:tblPr>
              <a:tblGrid>
                <a:gridCol w="1161068">
                  <a:extLst>
                    <a:ext uri="{9D8B030D-6E8A-4147-A177-3AD203B41FA5}">
                      <a16:colId xmlns:a16="http://schemas.microsoft.com/office/drawing/2014/main" val="619404369"/>
                    </a:ext>
                  </a:extLst>
                </a:gridCol>
                <a:gridCol w="1094251">
                  <a:extLst>
                    <a:ext uri="{9D8B030D-6E8A-4147-A177-3AD203B41FA5}">
                      <a16:colId xmlns:a16="http://schemas.microsoft.com/office/drawing/2014/main" val="3711798624"/>
                    </a:ext>
                  </a:extLst>
                </a:gridCol>
                <a:gridCol w="1224555">
                  <a:extLst>
                    <a:ext uri="{9D8B030D-6E8A-4147-A177-3AD203B41FA5}">
                      <a16:colId xmlns:a16="http://schemas.microsoft.com/office/drawing/2014/main" val="3653379967"/>
                    </a:ext>
                  </a:extLst>
                </a:gridCol>
                <a:gridCol w="1094251">
                  <a:extLst>
                    <a:ext uri="{9D8B030D-6E8A-4147-A177-3AD203B41FA5}">
                      <a16:colId xmlns:a16="http://schemas.microsoft.com/office/drawing/2014/main" val="389822768"/>
                    </a:ext>
                  </a:extLst>
                </a:gridCol>
                <a:gridCol w="1152718">
                  <a:extLst>
                    <a:ext uri="{9D8B030D-6E8A-4147-A177-3AD203B41FA5}">
                      <a16:colId xmlns:a16="http://schemas.microsoft.com/office/drawing/2014/main" val="1067380401"/>
                    </a:ext>
                  </a:extLst>
                </a:gridCol>
                <a:gridCol w="1161068">
                  <a:extLst>
                    <a:ext uri="{9D8B030D-6E8A-4147-A177-3AD203B41FA5}">
                      <a16:colId xmlns:a16="http://schemas.microsoft.com/office/drawing/2014/main" val="1389590165"/>
                    </a:ext>
                  </a:extLst>
                </a:gridCol>
                <a:gridCol w="1224555">
                  <a:extLst>
                    <a:ext uri="{9D8B030D-6E8A-4147-A177-3AD203B41FA5}">
                      <a16:colId xmlns:a16="http://schemas.microsoft.com/office/drawing/2014/main" val="376828333"/>
                    </a:ext>
                  </a:extLst>
                </a:gridCol>
              </a:tblGrid>
              <a:tr h="345871">
                <a:tc>
                  <a:txBody>
                    <a:bodyPr/>
                    <a:lstStyle/>
                    <a:p>
                      <a:pPr>
                        <a:spcAft>
                          <a:spcPts val="0"/>
                        </a:spcAft>
                      </a:pPr>
                      <a:r>
                        <a:rPr lang="en-IN" sz="800" dirty="0">
                          <a:effectLst/>
                        </a:rPr>
                        <a:t>PARAMETER VS PARAMETER</a:t>
                      </a:r>
                      <a:endParaRPr lang="en-IN" sz="800" dirty="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PH</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SUNLIGHT</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HUMIDITY</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TEMPERATURE</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SOILMOISTURE</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WATER LEVEL</a:t>
                      </a:r>
                      <a:endParaRPr lang="en-IN" sz="800">
                        <a:effectLst/>
                        <a:latin typeface="Times New Roman" panose="02020603050405020304" pitchFamily="18" charset="0"/>
                        <a:ea typeface="Times New Roman" panose="02020603050405020304" pitchFamily="18" charset="0"/>
                      </a:endParaRPr>
                    </a:p>
                  </a:txBody>
                  <a:tcPr marL="14411" marR="14411" marT="0" marB="0"/>
                </a:tc>
                <a:extLst>
                  <a:ext uri="{0D108BD9-81ED-4DB2-BD59-A6C34878D82A}">
                    <a16:rowId xmlns:a16="http://schemas.microsoft.com/office/drawing/2014/main" val="75587848"/>
                  </a:ext>
                </a:extLst>
              </a:tr>
              <a:tr h="576451">
                <a:tc>
                  <a:txBody>
                    <a:bodyPr/>
                    <a:lstStyle/>
                    <a:p>
                      <a:pPr>
                        <a:spcAft>
                          <a:spcPts val="0"/>
                        </a:spcAft>
                      </a:pPr>
                      <a:r>
                        <a:rPr lang="en-IN" sz="800">
                          <a:effectLst/>
                        </a:rPr>
                        <a:t>PH</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MAE=23.667 MASE=1574.28 RMSE=39.67 R2=-0.0871</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MAE=3.77 MASE=26.197 RMSE=5.118 R2= 0.0070</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MAE=1.162 MASE=3.1117 RMSE=1.764 R2=0.0277</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MAE=1.375 MASE=3.4744 RMSE=1.863 R2=0.2968</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MAE= 70.152 MASE=13362.83 RMSE=115.597 R2=0.589</a:t>
                      </a:r>
                      <a:endParaRPr lang="en-IN" sz="800">
                        <a:effectLst/>
                        <a:latin typeface="Times New Roman" panose="02020603050405020304" pitchFamily="18" charset="0"/>
                        <a:ea typeface="Times New Roman" panose="02020603050405020304" pitchFamily="18" charset="0"/>
                      </a:endParaRPr>
                    </a:p>
                  </a:txBody>
                  <a:tcPr marL="14411" marR="14411" marT="0" marB="0"/>
                </a:tc>
                <a:extLst>
                  <a:ext uri="{0D108BD9-81ED-4DB2-BD59-A6C34878D82A}">
                    <a16:rowId xmlns:a16="http://schemas.microsoft.com/office/drawing/2014/main" val="1473381301"/>
                  </a:ext>
                </a:extLst>
              </a:tr>
              <a:tr h="614881">
                <a:tc>
                  <a:txBody>
                    <a:bodyPr/>
                    <a:lstStyle/>
                    <a:p>
                      <a:pPr>
                        <a:spcAft>
                          <a:spcPts val="0"/>
                        </a:spcAft>
                      </a:pPr>
                      <a:r>
                        <a:rPr lang="en-IN" sz="800">
                          <a:effectLst/>
                        </a:rPr>
                        <a:t>SUNLIGHT</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MAE=1.0190 MASE=2.469 RMSE=1.571 R2= -0.1476 </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MAE=3.674 MASE=22.97 RMSE=4.7930 R2=0.171 </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MAE=1.0661 MASE=2.232 RMSE=1.494 R2=0.2434 </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MAE=1.857 MASE=5.101 RMSE=2.258 R2=-0.155 </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MAE=163.11 MASE=34396.27 RMSE=185.46 R2=-0.0659 </a:t>
                      </a:r>
                      <a:endParaRPr lang="en-IN" sz="800">
                        <a:effectLst/>
                        <a:latin typeface="Times New Roman" panose="02020603050405020304" pitchFamily="18" charset="0"/>
                        <a:ea typeface="Times New Roman" panose="02020603050405020304" pitchFamily="18" charset="0"/>
                      </a:endParaRPr>
                    </a:p>
                  </a:txBody>
                  <a:tcPr marL="14411" marR="14411" marT="0" marB="0"/>
                </a:tc>
                <a:extLst>
                  <a:ext uri="{0D108BD9-81ED-4DB2-BD59-A6C34878D82A}">
                    <a16:rowId xmlns:a16="http://schemas.microsoft.com/office/drawing/2014/main" val="3536344231"/>
                  </a:ext>
                </a:extLst>
              </a:tr>
              <a:tr h="576451">
                <a:tc>
                  <a:txBody>
                    <a:bodyPr/>
                    <a:lstStyle/>
                    <a:p>
                      <a:pPr>
                        <a:spcAft>
                          <a:spcPts val="0"/>
                        </a:spcAft>
                      </a:pPr>
                      <a:r>
                        <a:rPr lang="en-IN" sz="800">
                          <a:effectLst/>
                        </a:rPr>
                        <a:t>HUMIDITY</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MAE=1.032 MASE=1.956 RMSE=1.398 R2=-0.219 </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MAE=22.217 MASE=1540.602 RMSE=39.250 R2=0.1037 </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MAE=0.961 MASE=1.620 RMSE=1.272 R2=0.3378 </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MAE=1.906 MASE=5.624 RMSE=2.371 R2= -0.1596 </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MAE=162.59 MASE=36533.3 RMSE=191.13 R2=-0.152 </a:t>
                      </a:r>
                      <a:endParaRPr lang="en-IN" sz="800">
                        <a:effectLst/>
                        <a:latin typeface="Times New Roman" panose="02020603050405020304" pitchFamily="18" charset="0"/>
                        <a:ea typeface="Times New Roman" panose="02020603050405020304" pitchFamily="18" charset="0"/>
                      </a:endParaRPr>
                    </a:p>
                  </a:txBody>
                  <a:tcPr marL="14411" marR="14411" marT="0" marB="0"/>
                </a:tc>
                <a:extLst>
                  <a:ext uri="{0D108BD9-81ED-4DB2-BD59-A6C34878D82A}">
                    <a16:rowId xmlns:a16="http://schemas.microsoft.com/office/drawing/2014/main" val="3847261818"/>
                  </a:ext>
                </a:extLst>
              </a:tr>
              <a:tr h="576451">
                <a:tc>
                  <a:txBody>
                    <a:bodyPr/>
                    <a:lstStyle/>
                    <a:p>
                      <a:pPr>
                        <a:spcAft>
                          <a:spcPts val="0"/>
                        </a:spcAft>
                      </a:pPr>
                      <a:r>
                        <a:rPr lang="en-IN" sz="800">
                          <a:effectLst/>
                        </a:rPr>
                        <a:t>TEMPERATURE</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MAE=0.911 MASE=1.703 RMSE=1.305 R2=0.11710 </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MAE=17.664 MASE=1005.81 RMSE=31.714 R2=0.0440</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MAE=3.0675 MASE=16.238 RMSE=4.0296 R2=0.3001</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MAE=1.650 MASE=4.224 RMSE=2.055 R2=0.0587</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MAE=147.269 MASE=29019.5 RMSE=170.351 R2=0.1299</a:t>
                      </a:r>
                      <a:endParaRPr lang="en-IN" sz="800">
                        <a:effectLst/>
                        <a:latin typeface="Times New Roman" panose="02020603050405020304" pitchFamily="18" charset="0"/>
                        <a:ea typeface="Times New Roman" panose="02020603050405020304" pitchFamily="18" charset="0"/>
                      </a:endParaRPr>
                    </a:p>
                  </a:txBody>
                  <a:tcPr marL="14411" marR="14411" marT="0" marB="0"/>
                </a:tc>
                <a:extLst>
                  <a:ext uri="{0D108BD9-81ED-4DB2-BD59-A6C34878D82A}">
                    <a16:rowId xmlns:a16="http://schemas.microsoft.com/office/drawing/2014/main" val="1830304460"/>
                  </a:ext>
                </a:extLst>
              </a:tr>
              <a:tr h="576451">
                <a:tc>
                  <a:txBody>
                    <a:bodyPr/>
                    <a:lstStyle/>
                    <a:p>
                      <a:pPr>
                        <a:spcAft>
                          <a:spcPts val="0"/>
                        </a:spcAft>
                      </a:pPr>
                      <a:r>
                        <a:rPr lang="en-IN" sz="800">
                          <a:effectLst/>
                        </a:rPr>
                        <a:t>SOILMOISTURE</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MAE=0.9751 MASE=2.7447 RMSE=1.656 R2=0.0873 </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MAE=20.854 MASE=1216.04 RMSE=34.87 R2=0.00587 </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MAE=3.995 MASE=28.318 RMSE=5.321 R2= -0.0553 </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MAE=1.0834 MASE=2.619 RMSE=1.618 R2=0.109 </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X</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MAE=112.74 MASE=20885.92 RMSE=144.519 R2= 0.3583 </a:t>
                      </a:r>
                      <a:endParaRPr lang="en-IN" sz="800">
                        <a:effectLst/>
                        <a:latin typeface="Times New Roman" panose="02020603050405020304" pitchFamily="18" charset="0"/>
                        <a:ea typeface="Times New Roman" panose="02020603050405020304" pitchFamily="18" charset="0"/>
                      </a:endParaRPr>
                    </a:p>
                  </a:txBody>
                  <a:tcPr marL="14411" marR="14411" marT="0" marB="0"/>
                </a:tc>
                <a:extLst>
                  <a:ext uri="{0D108BD9-81ED-4DB2-BD59-A6C34878D82A}">
                    <a16:rowId xmlns:a16="http://schemas.microsoft.com/office/drawing/2014/main" val="4239378658"/>
                  </a:ext>
                </a:extLst>
              </a:tr>
              <a:tr h="614881">
                <a:tc>
                  <a:txBody>
                    <a:bodyPr/>
                    <a:lstStyle/>
                    <a:p>
                      <a:pPr>
                        <a:spcAft>
                          <a:spcPts val="0"/>
                        </a:spcAft>
                      </a:pPr>
                      <a:r>
                        <a:rPr lang="en-IN" sz="800">
                          <a:effectLst/>
                        </a:rPr>
                        <a:t>WATER LEVEL</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MAE= 0.706 MASE=1.328 RMSE=1.152 R2=0.210 </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MAE=23.019 MASE=1913.38 RMSE=43.74 R2=0.0553 </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MAE=3.665 MASE=25.972 RMSE=5.096 R2=0.0735 </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MAE=1.1366 MASE=3.302 RMSE=1.8172 R2=-0.2404 </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a:effectLst/>
                        </a:rPr>
                        <a:t>MAE=1.253 MASE=2.836 RMSE=1.684 R2=0.4258 </a:t>
                      </a:r>
                      <a:endParaRPr lang="en-IN" sz="800">
                        <a:effectLst/>
                        <a:latin typeface="Times New Roman" panose="02020603050405020304" pitchFamily="18" charset="0"/>
                        <a:ea typeface="Times New Roman" panose="02020603050405020304" pitchFamily="18" charset="0"/>
                      </a:endParaRPr>
                    </a:p>
                  </a:txBody>
                  <a:tcPr marL="14411" marR="14411" marT="0" marB="0"/>
                </a:tc>
                <a:tc>
                  <a:txBody>
                    <a:bodyPr/>
                    <a:lstStyle/>
                    <a:p>
                      <a:pPr>
                        <a:spcAft>
                          <a:spcPts val="0"/>
                        </a:spcAft>
                      </a:pPr>
                      <a:r>
                        <a:rPr lang="en-IN" sz="800" dirty="0">
                          <a:effectLst/>
                        </a:rPr>
                        <a:t>X</a:t>
                      </a:r>
                      <a:endParaRPr lang="en-IN" sz="800" dirty="0">
                        <a:effectLst/>
                        <a:latin typeface="Times New Roman" panose="02020603050405020304" pitchFamily="18" charset="0"/>
                        <a:ea typeface="Times New Roman" panose="02020603050405020304" pitchFamily="18" charset="0"/>
                      </a:endParaRPr>
                    </a:p>
                  </a:txBody>
                  <a:tcPr marL="14411" marR="14411" marT="0" marB="0"/>
                </a:tc>
                <a:extLst>
                  <a:ext uri="{0D108BD9-81ED-4DB2-BD59-A6C34878D82A}">
                    <a16:rowId xmlns:a16="http://schemas.microsoft.com/office/drawing/2014/main" val="3756207193"/>
                  </a:ext>
                </a:extLst>
              </a:tr>
            </a:tbl>
          </a:graphicData>
        </a:graphic>
      </p:graphicFrame>
    </p:spTree>
    <p:extLst>
      <p:ext uri="{BB962C8B-B14F-4D97-AF65-F5344CB8AC3E}">
        <p14:creationId xmlns:p14="http://schemas.microsoft.com/office/powerpoint/2010/main" val="19220577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879E3-6409-EA48-A20D-D20942875898}"/>
              </a:ext>
            </a:extLst>
          </p:cNvPr>
          <p:cNvSpPr>
            <a:spLocks noGrp="1"/>
          </p:cNvSpPr>
          <p:nvPr>
            <p:ph type="title"/>
          </p:nvPr>
        </p:nvSpPr>
        <p:spPr/>
        <p:txBody>
          <a:bodyPr/>
          <a:lstStyle/>
          <a:p>
            <a:r>
              <a:rPr lang="en-US" dirty="0"/>
              <a:t>Mobile app Interface</a:t>
            </a:r>
          </a:p>
        </p:txBody>
      </p:sp>
      <p:pic>
        <p:nvPicPr>
          <p:cNvPr id="4" name="Picture 3">
            <a:extLst>
              <a:ext uri="{FF2B5EF4-FFF2-40B4-BE49-F238E27FC236}">
                <a16:creationId xmlns:a16="http://schemas.microsoft.com/office/drawing/2014/main" id="{AFA74CC2-2F25-5D4E-BBF0-D2B06E7BADA9}"/>
              </a:ext>
            </a:extLst>
          </p:cNvPr>
          <p:cNvPicPr/>
          <p:nvPr/>
        </p:nvPicPr>
        <p:blipFill>
          <a:blip r:embed="rId2">
            <a:extLst>
              <a:ext uri="{28A0092B-C50C-407E-A947-70E740481C1C}">
                <a14:useLocalDpi xmlns:a14="http://schemas.microsoft.com/office/drawing/2010/main" val="0"/>
              </a:ext>
            </a:extLst>
          </a:blip>
          <a:stretch>
            <a:fillRect/>
          </a:stretch>
        </p:blipFill>
        <p:spPr>
          <a:xfrm>
            <a:off x="948497" y="1491916"/>
            <a:ext cx="6831923" cy="4989095"/>
          </a:xfrm>
          <a:prstGeom prst="rect">
            <a:avLst/>
          </a:prstGeom>
        </p:spPr>
      </p:pic>
    </p:spTree>
    <p:extLst>
      <p:ext uri="{BB962C8B-B14F-4D97-AF65-F5344CB8AC3E}">
        <p14:creationId xmlns:p14="http://schemas.microsoft.com/office/powerpoint/2010/main" val="22643245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50B50-98CD-2B46-9052-507BE9494E29}"/>
              </a:ext>
            </a:extLst>
          </p:cNvPr>
          <p:cNvSpPr>
            <a:spLocks noGrp="1"/>
          </p:cNvSpPr>
          <p:nvPr>
            <p:ph type="title"/>
          </p:nvPr>
        </p:nvSpPr>
        <p:spPr/>
        <p:txBody>
          <a:bodyPr/>
          <a:lstStyle/>
          <a:p>
            <a:r>
              <a:rPr lang="en-US" dirty="0"/>
              <a:t>Web App Predictor</a:t>
            </a:r>
          </a:p>
        </p:txBody>
      </p:sp>
      <p:pic>
        <p:nvPicPr>
          <p:cNvPr id="5" name="Picture 4">
            <a:extLst>
              <a:ext uri="{FF2B5EF4-FFF2-40B4-BE49-F238E27FC236}">
                <a16:creationId xmlns:a16="http://schemas.microsoft.com/office/drawing/2014/main" id="{CD06167B-3D19-F742-B595-AC6F48ABACA2}"/>
              </a:ext>
            </a:extLst>
          </p:cNvPr>
          <p:cNvPicPr>
            <a:picLocks noChangeAspect="1"/>
          </p:cNvPicPr>
          <p:nvPr/>
        </p:nvPicPr>
        <p:blipFill>
          <a:blip r:embed="rId2"/>
          <a:stretch>
            <a:fillRect/>
          </a:stretch>
        </p:blipFill>
        <p:spPr>
          <a:xfrm>
            <a:off x="818147" y="1850362"/>
            <a:ext cx="8117306" cy="4191000"/>
          </a:xfrm>
          <a:prstGeom prst="rect">
            <a:avLst/>
          </a:prstGeom>
        </p:spPr>
      </p:pic>
    </p:spTree>
    <p:extLst>
      <p:ext uri="{BB962C8B-B14F-4D97-AF65-F5344CB8AC3E}">
        <p14:creationId xmlns:p14="http://schemas.microsoft.com/office/powerpoint/2010/main" val="25242240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References</a:t>
            </a:r>
            <a:endParaRPr/>
          </a:p>
        </p:txBody>
      </p:sp>
      <p:sp>
        <p:nvSpPr>
          <p:cNvPr id="425" name="Google Shape;425;p37"/>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l" rtl="0">
              <a:spcBef>
                <a:spcPts val="0"/>
              </a:spcBef>
              <a:spcAft>
                <a:spcPts val="0"/>
              </a:spcAft>
              <a:buSzPct val="79999"/>
              <a:buFont typeface="Trebuchet MS"/>
              <a:buAutoNum type="arabicPeriod"/>
            </a:pPr>
            <a:r>
              <a:rPr lang="en-US"/>
              <a:t>A. Nichani, S. Saha, T. Upadhyay, A. Ramya and M. Tolia, "Data Acquisition and Actuation for Aquaponics using IoT," 2018 3rd IEEE International Conference on Recent Trends in Electronics, Information &amp; Communication Technology (RTEICT), 2018, pp. 46-51, doi: 10.1109/RTEICT42901.2018.9012260.</a:t>
            </a:r>
            <a:endParaRPr/>
          </a:p>
          <a:p>
            <a:pPr marL="342900" lvl="0" indent="-342900" algn="l" rtl="0">
              <a:spcBef>
                <a:spcPts val="1000"/>
              </a:spcBef>
              <a:spcAft>
                <a:spcPts val="0"/>
              </a:spcAft>
              <a:buSzPct val="79999"/>
              <a:buFont typeface="Trebuchet MS"/>
              <a:buAutoNum type="arabicPeriod"/>
            </a:pPr>
            <a:r>
              <a:rPr lang="en-US"/>
              <a:t> H. K. Srinidhi, H. S. Shreenidhi and G. S. Vishnu, "Smart Hydroponics system integrating with IoT and Machine learning algorithm," 2020 International Conference on Recent Trends on Electronics, Information, Communication &amp; Technology (RTEICT), 2020, pp. 261-264, doi: 10.1109/RTEICT49044.2020.9315549.</a:t>
            </a:r>
            <a:endParaRPr/>
          </a:p>
          <a:p>
            <a:pPr marL="342900" lvl="0" indent="-342900" algn="l" rtl="0">
              <a:spcBef>
                <a:spcPts val="1000"/>
              </a:spcBef>
              <a:spcAft>
                <a:spcPts val="0"/>
              </a:spcAft>
              <a:buSzPct val="79999"/>
              <a:buFont typeface="Trebuchet MS"/>
              <a:buAutoNum type="arabicPeriod"/>
            </a:pPr>
            <a:r>
              <a:rPr lang="en-US"/>
              <a:t> P. Srivani, Y. Devi C. and S. H. Manjula, "A Controlled Environment Agriculture with Hydroponics: Variants, Parameters, Methodologies and Challenges for Smart Farming," 2019 Fifteenth International Conference on Information Processing (ICINPRO), 2019, pp. 1-8, doi: 10.1109/ICInPro47689.2019.9092043.</a:t>
            </a:r>
            <a:endParaRPr/>
          </a:p>
          <a:p>
            <a:pPr marL="342900" lvl="0" indent="-342900" algn="l" rtl="0">
              <a:spcBef>
                <a:spcPts val="1000"/>
              </a:spcBef>
              <a:spcAft>
                <a:spcPts val="0"/>
              </a:spcAft>
              <a:buSzPct val="79999"/>
              <a:buFont typeface="Trebuchet MS"/>
              <a:buAutoNum type="arabicPeriod"/>
            </a:pPr>
            <a:r>
              <a:rPr lang="en-US"/>
              <a:t>C. Joshitha, P. Kanakaraja, K. S. Kumar, P. Akanksha and G. Satish, "An eye on hydroponics: The IoT initiative," 2021 7th International Conference on Electrical Energy Systems (ICEES), 2021, pp. 553-557, doi: 10.1109/ICEES51510.2021.9383694.</a:t>
            </a:r>
            <a:endParaRPr/>
          </a:p>
          <a:p>
            <a:pPr marL="342900" lvl="0" indent="-342900" algn="l" rtl="0">
              <a:spcBef>
                <a:spcPts val="1000"/>
              </a:spcBef>
              <a:spcAft>
                <a:spcPts val="0"/>
              </a:spcAft>
              <a:buSzPct val="79999"/>
              <a:buFont typeface="Trebuchet MS"/>
              <a:buAutoNum type="arabicPeriod"/>
            </a:pPr>
            <a:r>
              <a:rPr lang="en-US"/>
              <a:t> S. Gertphol, P. Chulaka and T. Changmai, "Predictive models for Lettuce quality from Internet of Things-based hydroponic farm," 2018 22nd International Computer Science and Engineering Conference (ICSEC), 2018, pp. 1-5, doi: 10.1109/ICSEC.2018.8712676.</a:t>
            </a:r>
            <a:endParaRPr/>
          </a:p>
          <a:p>
            <a:pPr marL="342900" lvl="0" indent="-342900" algn="l" rtl="0">
              <a:spcBef>
                <a:spcPts val="1000"/>
              </a:spcBef>
              <a:spcAft>
                <a:spcPts val="0"/>
              </a:spcAft>
              <a:buSzPct val="79999"/>
              <a:buFont typeface="Trebuchet MS"/>
              <a:buAutoNum type="arabicPeriod"/>
            </a:pPr>
            <a:r>
              <a:rPr lang="en-US"/>
              <a:t> S. Jaisankar, P. Nalini and K. K. Rubigha, "A Study on IoT based Low-Cost Smart Kit for Coconut Farm Management," 2020 Fourth International Conference on I-SMAC (IoT in Social, Mobile, Analytics and Cloud) (I-SMAC), 2020, pp. 161-165, doi: 10.1109/I-SMAC49090.2020.9243486.</a:t>
            </a:r>
            <a:endParaRPr/>
          </a:p>
          <a:p>
            <a:pPr marL="342900" lvl="0" indent="-342900" algn="l" rtl="0">
              <a:spcBef>
                <a:spcPts val="1000"/>
              </a:spcBef>
              <a:spcAft>
                <a:spcPts val="0"/>
              </a:spcAft>
              <a:buSzPct val="79999"/>
              <a:buFont typeface="Trebuchet MS"/>
              <a:buAutoNum type="arabicPeriod"/>
            </a:pPr>
            <a:r>
              <a:rPr lang="en-US"/>
              <a:t> M. S. Farooq, S. Riaz, A. Abid, K. Abid and M. A. Naeem, "A Survey on the Role of IoT in Agriculture for the Implementation of Smart Farming," in IEEE Access, vol. 7, pp. 156237-156271, 2019, doi: 10.1109/ACCESS.2019.2949703.</a:t>
            </a:r>
            <a:endParaRPr/>
          </a:p>
          <a:p>
            <a:pPr marL="342900" lvl="0" indent="-285750" algn="l" rtl="0">
              <a:spcBef>
                <a:spcPts val="1000"/>
              </a:spcBef>
              <a:spcAft>
                <a:spcPts val="0"/>
              </a:spcAft>
              <a:buSzPct val="79999"/>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i="1"/>
              <a:t>The population density in Indian metropolitan cities</a:t>
            </a:r>
            <a:endParaRPr/>
          </a:p>
        </p:txBody>
      </p:sp>
      <p:pic>
        <p:nvPicPr>
          <p:cNvPr id="168" name="Google Shape;168;p5"/>
          <p:cNvPicPr preferRelativeResize="0">
            <a:picLocks noGrp="1"/>
          </p:cNvPicPr>
          <p:nvPr>
            <p:ph type="body" idx="1"/>
          </p:nvPr>
        </p:nvPicPr>
        <p:blipFill rotWithShape="1">
          <a:blip r:embed="rId3">
            <a:alphaModFix/>
          </a:blip>
          <a:srcRect b="202"/>
          <a:stretch/>
        </p:blipFill>
        <p:spPr>
          <a:xfrm>
            <a:off x="677863" y="2793923"/>
            <a:ext cx="8596312" cy="26147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i="1"/>
              <a:t>World Hunger Index in India</a:t>
            </a:r>
            <a:br>
              <a:rPr lang="en-US" i="1"/>
            </a:br>
            <a:endParaRPr/>
          </a:p>
        </p:txBody>
      </p:sp>
      <p:pic>
        <p:nvPicPr>
          <p:cNvPr id="174" name="Google Shape;174;p6"/>
          <p:cNvPicPr preferRelativeResize="0">
            <a:picLocks noGrp="1"/>
          </p:cNvPicPr>
          <p:nvPr>
            <p:ph type="body" idx="1"/>
          </p:nvPr>
        </p:nvPicPr>
        <p:blipFill rotWithShape="1">
          <a:blip r:embed="rId3">
            <a:alphaModFix/>
          </a:blip>
          <a:srcRect/>
          <a:stretch/>
        </p:blipFill>
        <p:spPr>
          <a:xfrm>
            <a:off x="1914232" y="2160588"/>
            <a:ext cx="6123574" cy="38814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Introduction</a:t>
            </a:r>
            <a:endParaRPr/>
          </a:p>
        </p:txBody>
      </p:sp>
      <p:sp>
        <p:nvSpPr>
          <p:cNvPr id="186" name="Google Shape;186;p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SzPct val="79999"/>
              <a:buChar char="►"/>
            </a:pPr>
            <a:r>
              <a:rPr lang="en-US"/>
              <a:t>Agriculture is the primary occupation in India and is the backbone of Indian economic system. </a:t>
            </a:r>
            <a:endParaRPr/>
          </a:p>
          <a:p>
            <a:pPr marL="342900" lvl="0" indent="-342900" algn="l" rtl="0">
              <a:spcBef>
                <a:spcPts val="1000"/>
              </a:spcBef>
              <a:spcAft>
                <a:spcPts val="0"/>
              </a:spcAft>
              <a:buSzPct val="79999"/>
              <a:buChar char="►"/>
            </a:pPr>
            <a:r>
              <a:rPr lang="en-US"/>
              <a:t>Agriculture provides employment opportunities to rural people on a large scale in underdeveloped and developing countries in addition to providing food. It is the process of producing food, fibre and many other desired products by the cultivation and raising of domestic animals.</a:t>
            </a:r>
            <a:endParaRPr/>
          </a:p>
          <a:p>
            <a:pPr marL="342900" lvl="0" indent="-342900" algn="l" rtl="0">
              <a:spcBef>
                <a:spcPts val="1000"/>
              </a:spcBef>
              <a:spcAft>
                <a:spcPts val="0"/>
              </a:spcAft>
              <a:buSzPct val="79999"/>
              <a:buChar char="►"/>
            </a:pPr>
            <a:r>
              <a:rPr lang="en-US"/>
              <a:t> Agriculture is the primary source of livelihood for about more than 58% of India’s population.</a:t>
            </a:r>
            <a:endParaRPr/>
          </a:p>
          <a:p>
            <a:pPr marL="342900" lvl="0" indent="-342900" algn="l" rtl="0">
              <a:spcBef>
                <a:spcPts val="1000"/>
              </a:spcBef>
              <a:spcAft>
                <a:spcPts val="0"/>
              </a:spcAft>
              <a:buSzPct val="79999"/>
              <a:buChar char="►"/>
            </a:pPr>
            <a:r>
              <a:rPr lang="en-US"/>
              <a:t>As the population of the city grows significantly the need to feed the city heavily lays on the need of agricultural land. </a:t>
            </a:r>
            <a:endParaRPr/>
          </a:p>
          <a:p>
            <a:pPr marL="342900" lvl="0" indent="-342900" algn="l" rtl="0">
              <a:spcBef>
                <a:spcPts val="1000"/>
              </a:spcBef>
              <a:spcAft>
                <a:spcPts val="0"/>
              </a:spcAft>
              <a:buSzPct val="79999"/>
              <a:buChar char="►"/>
            </a:pPr>
            <a:r>
              <a:rPr lang="en-US"/>
              <a:t>As most of the agriculture lands are dried up due to lack of water the need for starvation increases.</a:t>
            </a:r>
            <a:endParaRPr/>
          </a:p>
          <a:p>
            <a:pPr marL="342900" lvl="0" indent="-342900" algn="l" rtl="0">
              <a:spcBef>
                <a:spcPts val="1000"/>
              </a:spcBef>
              <a:spcAft>
                <a:spcPts val="0"/>
              </a:spcAft>
              <a:buSzPct val="79999"/>
              <a:buChar char="►"/>
            </a:pPr>
            <a:r>
              <a:rPr lang="en-US"/>
              <a:t> Hence cities have to start cultivating crops and the need for automated farming in cities becomes crucial.  </a:t>
            </a:r>
            <a:endParaRPr/>
          </a:p>
          <a:p>
            <a:pPr marL="342900" lvl="0" indent="-258318" algn="l" rtl="0">
              <a:spcBef>
                <a:spcPts val="1000"/>
              </a:spcBef>
              <a:spcAft>
                <a:spcPts val="0"/>
              </a:spcAft>
              <a:buSzPct val="79999"/>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9"/>
          <p:cNvSpPr txBox="1">
            <a:spLocks noGrp="1"/>
          </p:cNvSpPr>
          <p:nvPr>
            <p:ph type="body" idx="1"/>
          </p:nvPr>
        </p:nvSpPr>
        <p:spPr>
          <a:xfrm>
            <a:off x="677334" y="441065"/>
            <a:ext cx="8596668" cy="560029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Agriculture is the primary occupation in India and is the backbone of Indian economic system. </a:t>
            </a:r>
            <a:endParaRPr/>
          </a:p>
          <a:p>
            <a:pPr marL="342900" lvl="0" indent="-342900" algn="l" rtl="0">
              <a:spcBef>
                <a:spcPts val="1000"/>
              </a:spcBef>
              <a:spcAft>
                <a:spcPts val="0"/>
              </a:spcAft>
              <a:buSzPts val="1440"/>
              <a:buChar char="►"/>
            </a:pPr>
            <a:r>
              <a:rPr lang="en-US"/>
              <a:t>Agriculture provides employment opportunities to rural people on a large scale in underdeveloped and developing countries in addition to providing food. </a:t>
            </a:r>
            <a:endParaRPr/>
          </a:p>
          <a:p>
            <a:pPr marL="342900" lvl="0" indent="-342900" algn="l" rtl="0">
              <a:spcBef>
                <a:spcPts val="1000"/>
              </a:spcBef>
              <a:spcAft>
                <a:spcPts val="0"/>
              </a:spcAft>
              <a:buSzPts val="1440"/>
              <a:buChar char="►"/>
            </a:pPr>
            <a:r>
              <a:rPr lang="en-US"/>
              <a:t>It is the process of producing food, fibre and many other desired products by the cultivation and raising of domestic animals. </a:t>
            </a:r>
            <a:endParaRPr/>
          </a:p>
          <a:p>
            <a:pPr marL="342900" lvl="0" indent="-342900" algn="l" rtl="0">
              <a:spcBef>
                <a:spcPts val="1000"/>
              </a:spcBef>
              <a:spcAft>
                <a:spcPts val="0"/>
              </a:spcAft>
              <a:buSzPts val="1440"/>
              <a:buChar char="►"/>
            </a:pPr>
            <a:r>
              <a:rPr lang="en-US"/>
              <a:t>Agriculture is the primary source of livelihood for about more than 58% of India’s population.</a:t>
            </a:r>
            <a:endParaRPr/>
          </a:p>
          <a:p>
            <a:pPr marL="342900" lvl="0" indent="-342900" algn="l" rtl="0">
              <a:spcBef>
                <a:spcPts val="1000"/>
              </a:spcBef>
              <a:spcAft>
                <a:spcPts val="0"/>
              </a:spcAft>
              <a:buSzPts val="1440"/>
              <a:buChar char="►"/>
            </a:pPr>
            <a:r>
              <a:rPr lang="en-US"/>
              <a:t>As the population of the city grows significantly the need to feed the city heavily lays on the need of agricultural land. As most of the agriculture lands are dried up due to lack of water the need for starvation increases. </a:t>
            </a:r>
            <a:endParaRPr/>
          </a:p>
          <a:p>
            <a:pPr marL="342900" lvl="0" indent="-342900" algn="l" rtl="0">
              <a:spcBef>
                <a:spcPts val="1000"/>
              </a:spcBef>
              <a:spcAft>
                <a:spcPts val="0"/>
              </a:spcAft>
              <a:buSzPts val="1440"/>
              <a:buChar char="►"/>
            </a:pPr>
            <a:r>
              <a:rPr lang="en-US"/>
              <a:t>Hence cities have to start cultivating crops and the need for automated farming in cities becomes crucial.  </a:t>
            </a:r>
            <a:endParaRPr/>
          </a:p>
          <a:p>
            <a:pPr marL="342900" lvl="0" indent="-251459" algn="l" rtl="0">
              <a:spcBef>
                <a:spcPts val="1000"/>
              </a:spcBef>
              <a:spcAft>
                <a:spcPts val="0"/>
              </a:spcAft>
              <a:buSzPts val="144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Methodology Adapted</a:t>
            </a:r>
            <a:br>
              <a:rPr lang="en-US"/>
            </a:br>
            <a:r>
              <a:rPr lang="en-US"/>
              <a:t>(i) </a:t>
            </a:r>
            <a:r>
              <a:rPr lang="en-US" i="1"/>
              <a:t>Hydroponic Farming</a:t>
            </a:r>
            <a:br>
              <a:rPr lang="en-US" b="1" i="1"/>
            </a:br>
            <a:endParaRPr/>
          </a:p>
        </p:txBody>
      </p:sp>
      <p:sp>
        <p:nvSpPr>
          <p:cNvPr id="210" name="Google Shape;210;p1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In the present fast pace world, the form of hydroponic farming is taking over. The ongoing research paved new ways and paths for a better and substantial way of farming. </a:t>
            </a:r>
            <a:endParaRPr/>
          </a:p>
          <a:p>
            <a:pPr marL="342900" lvl="0" indent="-342900" algn="l" rtl="0">
              <a:spcBef>
                <a:spcPts val="1000"/>
              </a:spcBef>
              <a:spcAft>
                <a:spcPts val="0"/>
              </a:spcAft>
              <a:buSzPts val="1440"/>
              <a:buChar char="►"/>
            </a:pPr>
            <a:r>
              <a:rPr lang="en-US"/>
              <a:t>Noticing the ways and researching the present trends, mainly followed in metropolitan cities and  technologically advanced countries makes lives a lot easier in terms of  hydroponic farming.</a:t>
            </a:r>
            <a:endParaRPr/>
          </a:p>
          <a:p>
            <a:pPr marL="342900" lvl="0" indent="-342900" algn="l" rtl="0">
              <a:spcBef>
                <a:spcPts val="1000"/>
              </a:spcBef>
              <a:spcAft>
                <a:spcPts val="0"/>
              </a:spcAft>
              <a:buSzPts val="1440"/>
              <a:buChar char="►"/>
            </a:pPr>
            <a:r>
              <a:rPr lang="en-US"/>
              <a:t>The work done by us addresses the key issues of automation and IoT integration into the way of sustainable farming in constraints such as limited water supply and space.</a:t>
            </a:r>
            <a:endParaRPr/>
          </a:p>
          <a:p>
            <a:pPr marL="342900" lvl="0" indent="-251459" algn="l" rtl="0">
              <a:spcBef>
                <a:spcPts val="1000"/>
              </a:spcBef>
              <a:spcAft>
                <a:spcPts val="0"/>
              </a:spcAft>
              <a:buSzPts val="1440"/>
              <a:buNone/>
            </a:pPr>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2316</TotalTime>
  <Words>7367</Words>
  <Application>Microsoft Macintosh PowerPoint</Application>
  <PresentationFormat>Widescreen</PresentationFormat>
  <Paragraphs>959</Paragraphs>
  <Slides>48</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Noto Sans Symbols</vt:lpstr>
      <vt:lpstr>Times New Roman</vt:lpstr>
      <vt:lpstr>Trebuchet MS</vt:lpstr>
      <vt:lpstr>Facet</vt:lpstr>
      <vt:lpstr>Predictive analysis of city based crops using Internet of Things based Hydroponic system </vt:lpstr>
      <vt:lpstr>Abstract</vt:lpstr>
      <vt:lpstr>Problem Statement</vt:lpstr>
      <vt:lpstr>Exponential growth in metropolitan cities in India </vt:lpstr>
      <vt:lpstr>The population density in Indian metropolitan cities</vt:lpstr>
      <vt:lpstr>World Hunger Index in India </vt:lpstr>
      <vt:lpstr>Introduction</vt:lpstr>
      <vt:lpstr>PowerPoint Presentation</vt:lpstr>
      <vt:lpstr>Methodology Adapted (i) Hydroponic Farming </vt:lpstr>
      <vt:lpstr>(ii) Necessity for automation  </vt:lpstr>
      <vt:lpstr>(iii) Climate Maintained </vt:lpstr>
      <vt:lpstr>(iv) Data Analysis </vt:lpstr>
      <vt:lpstr>(v) Proposed System </vt:lpstr>
      <vt:lpstr>System Architecture</vt:lpstr>
      <vt:lpstr>System Architecture Description</vt:lpstr>
      <vt:lpstr>Flow Chart</vt:lpstr>
      <vt:lpstr>Circuit Diagram</vt:lpstr>
      <vt:lpstr>Circuit Connection</vt:lpstr>
      <vt:lpstr>Details of Hardware And Software </vt:lpstr>
      <vt:lpstr>Implementation (i) Dataset Collection</vt:lpstr>
      <vt:lpstr>Implementation Dataset Collection -2 </vt:lpstr>
      <vt:lpstr>Implementation (ii) Water Level Consumed By crops</vt:lpstr>
      <vt:lpstr>Yield generated with home based hydroponic farming</vt:lpstr>
      <vt:lpstr>Implimentation (iii) Time Series Analysis of Dataset </vt:lpstr>
      <vt:lpstr>Implimentation (iii) Time Series Analysis of Dataset </vt:lpstr>
      <vt:lpstr>Implimentation (iii) Time Series Analysis of Dataset </vt:lpstr>
      <vt:lpstr>Implimentation (iii) Time Series Analysis of Dataset </vt:lpstr>
      <vt:lpstr>Implimentation (iii) Time Series Analysis of Dataset </vt:lpstr>
      <vt:lpstr>Implimentation (iii) Time Series Analysis of Dataset </vt:lpstr>
      <vt:lpstr>Implementation (iv) Images of Each Phase of Crop Growth</vt:lpstr>
      <vt:lpstr>Implementation (iv)Hardware Implementation</vt:lpstr>
      <vt:lpstr>Implementation (iv)Full Project Setup</vt:lpstr>
      <vt:lpstr>Table Legend </vt:lpstr>
      <vt:lpstr>Linear Regression Between Parameters for Initial Phase of Coriander Plant Growth</vt:lpstr>
      <vt:lpstr>Linear Regression Between Parameters for Growing Phase of Coriander Plant Growth</vt:lpstr>
      <vt:lpstr>Linear Regression Between Parameters for Harvesting Phase of Coriander Plant Growth</vt:lpstr>
      <vt:lpstr> Linear Regression Between Parameters for Full Phase of Coriander Plant Growth</vt:lpstr>
      <vt:lpstr>Support Vector Regression Between Parameters for Initial Phase of Coriander Plant Growth </vt:lpstr>
      <vt:lpstr>Support Vector Regression Between Parameters for Growing Phase of Coriander Plant Growth </vt:lpstr>
      <vt:lpstr>Support Vector Regression Between Parameters for Harvesting Phase of Coriander Plant Growth </vt:lpstr>
      <vt:lpstr>Support Vector Regression Between Parameters for Full Phase of Coriander Plant Growth </vt:lpstr>
      <vt:lpstr>Decision Tree Regression Between Parameters for Initial Phase of Coriander Plant Growth </vt:lpstr>
      <vt:lpstr>Decision Tree Regression Between Parameters for Growing Phase of Coriander Plant Growth </vt:lpstr>
      <vt:lpstr>Decision Tree Regression Between Parameters for Harvesting Phase of Coriander Plant Growth </vt:lpstr>
      <vt:lpstr>Decision Tree Regression Between Parameters for Full Phase of Coriander Plant Growth </vt:lpstr>
      <vt:lpstr>Mobile app Interface</vt:lpstr>
      <vt:lpstr>Web App Predictor</vt:lpstr>
      <vt:lpstr>References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of ambient conditions for crop growth using Internet of Things</dc:title>
  <dc:creator>sahariprasad anand</dc:creator>
  <cp:lastModifiedBy>sahariprasad anand</cp:lastModifiedBy>
  <cp:revision>9</cp:revision>
  <dcterms:created xsi:type="dcterms:W3CDTF">2022-03-27T15:45:24Z</dcterms:created>
  <dcterms:modified xsi:type="dcterms:W3CDTF">2022-06-04T06:03:04Z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1056943</vt:lpwstr>
  </property>
  <property fmtid="{D5CDD505-2E9C-101B-9397-08002B2CF9AE}" pid="3" name="NXPowerLiteSettings">
    <vt:lpwstr>F7000400038000</vt:lpwstr>
  </property>
  <property fmtid="{D5CDD505-2E9C-101B-9397-08002B2CF9AE}" pid="4" name="NXPowerLiteVersion">
    <vt:lpwstr>S9.1.4</vt:lpwstr>
  </property>
</Properties>
</file>