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1"/>
    <p:restoredTop sz="96281"/>
  </p:normalViewPr>
  <p:slideViewPr>
    <p:cSldViewPr snapToGrid="0" snapToObjects="1">
      <p:cViewPr varScale="1">
        <p:scale>
          <a:sx n="85" d="100"/>
          <a:sy n="85" d="100"/>
        </p:scale>
        <p:origin x="12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469-F734-DC40-931F-687B5730C878}"/>
              </a:ext>
            </a:extLst>
          </p:cNvPr>
          <p:cNvSpPr>
            <a:spLocks noGrp="1"/>
          </p:cNvSpPr>
          <p:nvPr>
            <p:ph type="ctrTitle"/>
          </p:nvPr>
        </p:nvSpPr>
        <p:spPr>
          <a:xfrm>
            <a:off x="1507067" y="770606"/>
            <a:ext cx="7766936" cy="1646302"/>
          </a:xfrm>
        </p:spPr>
        <p:txBody>
          <a:bodyPr/>
          <a:lstStyle/>
          <a:p>
            <a:r>
              <a:rPr lang="en-IN" sz="2800" b="1" dirty="0"/>
              <a:t>Predictive analysis of ambient conditions for crop growth using Internet of Things</a:t>
            </a:r>
            <a:endParaRPr lang="en-US" dirty="0"/>
          </a:p>
        </p:txBody>
      </p:sp>
      <p:sp>
        <p:nvSpPr>
          <p:cNvPr id="3" name="Subtitle 2">
            <a:extLst>
              <a:ext uri="{FF2B5EF4-FFF2-40B4-BE49-F238E27FC236}">
                <a16:creationId xmlns:a16="http://schemas.microsoft.com/office/drawing/2014/main" id="{7AFD0545-FB1C-D440-BDF2-09E9E0ACCCA5}"/>
              </a:ext>
            </a:extLst>
          </p:cNvPr>
          <p:cNvSpPr>
            <a:spLocks noGrp="1"/>
          </p:cNvSpPr>
          <p:nvPr>
            <p:ph type="subTitle" idx="1"/>
          </p:nvPr>
        </p:nvSpPr>
        <p:spPr/>
        <p:txBody>
          <a:bodyPr/>
          <a:lstStyle/>
          <a:p>
            <a:r>
              <a:rPr lang="en-US" dirty="0"/>
              <a:t>S A </a:t>
            </a:r>
            <a:r>
              <a:rPr lang="en-US" dirty="0" err="1"/>
              <a:t>Hariprasad</a:t>
            </a:r>
            <a:r>
              <a:rPr lang="en-IN" dirty="0"/>
              <a:t>   </a:t>
            </a:r>
            <a:r>
              <a:rPr lang="en-US" dirty="0"/>
              <a:t>18BCE0868</a:t>
            </a:r>
            <a:endParaRPr lang="en-IN" dirty="0"/>
          </a:p>
          <a:p>
            <a:r>
              <a:rPr lang="en-US" dirty="0"/>
              <a:t>Nikhil K 18BCE2321</a:t>
            </a:r>
            <a:endParaRPr lang="en-IN" dirty="0"/>
          </a:p>
          <a:p>
            <a:endParaRPr lang="en-IN" dirty="0"/>
          </a:p>
          <a:p>
            <a:endParaRPr lang="en-US" dirty="0"/>
          </a:p>
        </p:txBody>
      </p:sp>
    </p:spTree>
    <p:extLst>
      <p:ext uri="{BB962C8B-B14F-4D97-AF65-F5344CB8AC3E}">
        <p14:creationId xmlns:p14="http://schemas.microsoft.com/office/powerpoint/2010/main" val="168396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A15D7-CC3E-4946-B66D-50169AB7B38F}"/>
              </a:ext>
            </a:extLst>
          </p:cNvPr>
          <p:cNvSpPr>
            <a:spLocks noGrp="1"/>
          </p:cNvSpPr>
          <p:nvPr>
            <p:ph idx="1"/>
          </p:nvPr>
        </p:nvSpPr>
        <p:spPr>
          <a:xfrm>
            <a:off x="677334" y="478971"/>
            <a:ext cx="8596668" cy="5562391"/>
          </a:xfrm>
        </p:spPr>
        <p:txBody>
          <a:bodyPr/>
          <a:lstStyle/>
          <a:p>
            <a:r>
              <a:rPr lang="en-IN" dirty="0"/>
              <a:t>Climate changes will have a significant impact on agriculture by increasing water demand and limiting crop productivity in areas where irrigation is most needed. Irrigation system, rain fed agriculture, groundwater irrigation are some of the methods introduced to produce healthier crops which may not use water efficiently. In order to use water efficiently a smart system is designed. In the system farmers need not make the water flow into fields manually, but the system automatically does that efficiently.</a:t>
            </a:r>
          </a:p>
          <a:p>
            <a:r>
              <a:rPr lang="en-IN" dirty="0"/>
              <a:t>The traditional methods practiced by people may result in huge wastage of water. Hence, the concept of robotized farming with a mix of IoT has been developed. The technological advancements began to increase the efficiency of production remarkably thus, making it a reliable system. The knowledge of properties of soil determines the water supply to be driven in a smart way. The practice of agriculture in a smart way helps to acquire knowledge of soil and temperature conditions. Developing the smart agriculture using IoT based systems not only increases the production but also avoids wastage of water</a:t>
            </a:r>
          </a:p>
          <a:p>
            <a:endParaRPr lang="en-US" dirty="0"/>
          </a:p>
        </p:txBody>
      </p:sp>
    </p:spTree>
    <p:extLst>
      <p:ext uri="{BB962C8B-B14F-4D97-AF65-F5344CB8AC3E}">
        <p14:creationId xmlns:p14="http://schemas.microsoft.com/office/powerpoint/2010/main" val="50798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F368-A383-B24C-91C5-E0FC762B4999}"/>
              </a:ext>
            </a:extLst>
          </p:cNvPr>
          <p:cNvSpPr>
            <a:spLocks noGrp="1"/>
          </p:cNvSpPr>
          <p:nvPr>
            <p:ph type="title"/>
          </p:nvPr>
        </p:nvSpPr>
        <p:spPr/>
        <p:txBody>
          <a:bodyPr/>
          <a:lstStyle/>
          <a:p>
            <a:r>
              <a:rPr lang="en-US" dirty="0"/>
              <a:t>Circuit Diagram</a:t>
            </a:r>
          </a:p>
        </p:txBody>
      </p:sp>
      <p:pic>
        <p:nvPicPr>
          <p:cNvPr id="4" name="Content Placeholder 3">
            <a:extLst>
              <a:ext uri="{FF2B5EF4-FFF2-40B4-BE49-F238E27FC236}">
                <a16:creationId xmlns:a16="http://schemas.microsoft.com/office/drawing/2014/main" id="{06BF4AF6-C742-1141-9C9B-BB4316CFE37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0006" y="2160588"/>
            <a:ext cx="7856112" cy="3881437"/>
          </a:xfrm>
          <a:prstGeom prst="rect">
            <a:avLst/>
          </a:prstGeom>
        </p:spPr>
      </p:pic>
    </p:spTree>
    <p:extLst>
      <p:ext uri="{BB962C8B-B14F-4D97-AF65-F5344CB8AC3E}">
        <p14:creationId xmlns:p14="http://schemas.microsoft.com/office/powerpoint/2010/main" val="105615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D22B66-E9E4-324C-AF8F-33359C7BC8C1}"/>
              </a:ext>
            </a:extLst>
          </p:cNvPr>
          <p:cNvSpPr>
            <a:spLocks noGrp="1"/>
          </p:cNvSpPr>
          <p:nvPr>
            <p:ph type="title"/>
          </p:nvPr>
        </p:nvSpPr>
        <p:spPr/>
        <p:txBody>
          <a:bodyPr/>
          <a:lstStyle/>
          <a:p>
            <a:endParaRPr lang="en-US"/>
          </a:p>
        </p:txBody>
      </p:sp>
      <p:graphicFrame>
        <p:nvGraphicFramePr>
          <p:cNvPr id="9" name="Content Placeholder 8">
            <a:extLst>
              <a:ext uri="{FF2B5EF4-FFF2-40B4-BE49-F238E27FC236}">
                <a16:creationId xmlns:a16="http://schemas.microsoft.com/office/drawing/2014/main" id="{9B648BB7-C0ED-2F48-AB77-69412A4AE04E}"/>
              </a:ext>
            </a:extLst>
          </p:cNvPr>
          <p:cNvGraphicFramePr>
            <a:graphicFrameLocks noGrp="1"/>
          </p:cNvGraphicFramePr>
          <p:nvPr>
            <p:ph idx="1"/>
            <p:extLst>
              <p:ext uri="{D42A27DB-BD31-4B8C-83A1-F6EECF244321}">
                <p14:modId xmlns:p14="http://schemas.microsoft.com/office/powerpoint/2010/main" val="2362922844"/>
              </p:ext>
            </p:extLst>
          </p:nvPr>
        </p:nvGraphicFramePr>
        <p:xfrm>
          <a:off x="883396" y="1788428"/>
          <a:ext cx="8003028" cy="5069572"/>
        </p:xfrm>
        <a:graphic>
          <a:graphicData uri="http://schemas.openxmlformats.org/drawingml/2006/table">
            <a:tbl>
              <a:tblPr firstRow="1" firstCol="1" bandRow="1">
                <a:tableStyleId>{5C22544A-7EE6-4342-B048-85BDC9FD1C3A}</a:tableStyleId>
              </a:tblPr>
              <a:tblGrid>
                <a:gridCol w="1402273">
                  <a:extLst>
                    <a:ext uri="{9D8B030D-6E8A-4147-A177-3AD203B41FA5}">
                      <a16:colId xmlns:a16="http://schemas.microsoft.com/office/drawing/2014/main" val="3691086900"/>
                    </a:ext>
                  </a:extLst>
                </a:gridCol>
                <a:gridCol w="2669370">
                  <a:extLst>
                    <a:ext uri="{9D8B030D-6E8A-4147-A177-3AD203B41FA5}">
                      <a16:colId xmlns:a16="http://schemas.microsoft.com/office/drawing/2014/main" val="3040823299"/>
                    </a:ext>
                  </a:extLst>
                </a:gridCol>
                <a:gridCol w="3931385">
                  <a:extLst>
                    <a:ext uri="{9D8B030D-6E8A-4147-A177-3AD203B41FA5}">
                      <a16:colId xmlns:a16="http://schemas.microsoft.com/office/drawing/2014/main" val="3771337692"/>
                    </a:ext>
                  </a:extLst>
                </a:gridCol>
              </a:tblGrid>
              <a:tr h="469402">
                <a:tc gridSpan="3">
                  <a:txBody>
                    <a:bodyPr/>
                    <a:lstStyle/>
                    <a:p>
                      <a:pPr algn="ctr">
                        <a:spcAft>
                          <a:spcPts val="0"/>
                        </a:spcAft>
                      </a:pPr>
                      <a:r>
                        <a:rPr lang="en-IN" sz="1400" dirty="0">
                          <a:effectLst/>
                        </a:rPr>
                        <a:t>Sensor connection from Arduino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54700692"/>
                  </a:ext>
                </a:extLst>
              </a:tr>
              <a:tr h="110328">
                <a:tc>
                  <a:txBody>
                    <a:bodyPr/>
                    <a:lstStyle/>
                    <a:p>
                      <a:endParaRPr lang="en-IN" sz="600">
                        <a:effectLst/>
                        <a:latin typeface="Calibri" panose="020F0502020204030204" pitchFamily="34" charset="0"/>
                      </a:endParaRPr>
                    </a:p>
                  </a:txBody>
                  <a:tcPr marL="14266" marR="14266" marT="9511" marB="9511" anchor="b"/>
                </a:tc>
                <a:tc>
                  <a:txBody>
                    <a:bodyPr/>
                    <a:lstStyle/>
                    <a:p>
                      <a:endParaRPr lang="en-IN" sz="600">
                        <a:effectLst/>
                        <a:latin typeface="Calibri" panose="020F0502020204030204" pitchFamily="34" charset="0"/>
                      </a:endParaRPr>
                    </a:p>
                  </a:txBody>
                  <a:tcPr marL="14266" marR="14266" marT="9511" marB="9511" anchor="b"/>
                </a:tc>
                <a:tc>
                  <a:txBody>
                    <a:bodyPr/>
                    <a:lstStyle/>
                    <a:p>
                      <a:endParaRPr lang="en-IN" sz="600">
                        <a:effectLst/>
                        <a:latin typeface="Calibri" panose="020F0502020204030204" pitchFamily="34" charset="0"/>
                      </a:endParaRPr>
                    </a:p>
                  </a:txBody>
                  <a:tcPr marL="14266" marR="14266" marT="9511" marB="9511" anchor="b"/>
                </a:tc>
                <a:extLst>
                  <a:ext uri="{0D108BD9-81ED-4DB2-BD59-A6C34878D82A}">
                    <a16:rowId xmlns:a16="http://schemas.microsoft.com/office/drawing/2014/main" val="342801662"/>
                  </a:ext>
                </a:extLst>
              </a:tr>
              <a:tr h="475550">
                <a:tc>
                  <a:txBody>
                    <a:bodyPr/>
                    <a:lstStyle/>
                    <a:p>
                      <a:pPr algn="l">
                        <a:spcAft>
                          <a:spcPts val="0"/>
                        </a:spcAft>
                      </a:pPr>
                      <a:r>
                        <a:rPr lang="en-IN" sz="1200" dirty="0">
                          <a:effectLst/>
                        </a:rPr>
                        <a:t>SENSOR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dirty="0">
                          <a:effectLst/>
                        </a:rPr>
                        <a:t>FROM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TO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1717490058"/>
                  </a:ext>
                </a:extLst>
              </a:tr>
              <a:tr h="99865">
                <a:tc rowSpan="3">
                  <a:txBody>
                    <a:bodyPr/>
                    <a:lstStyle/>
                    <a:p>
                      <a:pPr algn="l">
                        <a:spcAft>
                          <a:spcPts val="0"/>
                        </a:spcAft>
                      </a:pPr>
                      <a:r>
                        <a:rPr lang="en-IN" sz="1200" dirty="0">
                          <a:effectLst/>
                        </a:rPr>
                        <a:t>PH SENSOR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dirty="0">
                          <a:effectLst/>
                        </a:rPr>
                        <a:t>TX</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RX</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1441720791"/>
                  </a:ext>
                </a:extLst>
              </a:tr>
              <a:tr h="99865">
                <a:tc vMerge="1">
                  <a:txBody>
                    <a:bodyPr/>
                    <a:lstStyle/>
                    <a:p>
                      <a:endParaRPr lang="en-US"/>
                    </a:p>
                  </a:txBody>
                  <a:tcPr/>
                </a:tc>
                <a:tc>
                  <a:txBody>
                    <a:bodyPr/>
                    <a:lstStyle/>
                    <a:p>
                      <a:pPr>
                        <a:spcAft>
                          <a:spcPts val="0"/>
                        </a:spcAft>
                      </a:pPr>
                      <a:r>
                        <a:rPr lang="en-IN" sz="1200" dirty="0">
                          <a:effectLst/>
                        </a:rPr>
                        <a:t>VCC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VCC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286169202"/>
                  </a:ext>
                </a:extLst>
              </a:tr>
              <a:tr h="427995">
                <a:tc vMerge="1">
                  <a:txBody>
                    <a:bodyPr/>
                    <a:lstStyle/>
                    <a:p>
                      <a:endParaRPr lang="en-US"/>
                    </a:p>
                  </a:txBody>
                  <a:tcPr/>
                </a:tc>
                <a:tc>
                  <a:txBody>
                    <a:bodyPr/>
                    <a:lstStyle/>
                    <a:p>
                      <a:pPr>
                        <a:spcAft>
                          <a:spcPts val="0"/>
                        </a:spcAft>
                      </a:pPr>
                      <a:r>
                        <a:rPr lang="en-IN" sz="1200" dirty="0">
                          <a:effectLst/>
                        </a:rPr>
                        <a:t>GND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GND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4005679068"/>
                  </a:ext>
                </a:extLst>
              </a:tr>
              <a:tr h="110328">
                <a:tc rowSpan="3">
                  <a:txBody>
                    <a:bodyPr/>
                    <a:lstStyle/>
                    <a:p>
                      <a:pPr algn="l">
                        <a:spcAft>
                          <a:spcPts val="0"/>
                        </a:spcAft>
                      </a:pPr>
                      <a:r>
                        <a:rPr lang="en-IN" sz="1200" dirty="0">
                          <a:effectLst/>
                        </a:rPr>
                        <a:t>DHT 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endParaRPr lang="en-IN" sz="1200">
                        <a:effectLst/>
                        <a:latin typeface="Calibri" panose="020F0502020204030204" pitchFamily="34" charset="0"/>
                      </a:endParaRPr>
                    </a:p>
                  </a:txBody>
                  <a:tcPr marL="14266" marR="14266" marT="9511" marB="9511" anchor="b"/>
                </a:tc>
                <a:tc>
                  <a:txBody>
                    <a:bodyPr/>
                    <a:lstStyle/>
                    <a:p>
                      <a:endParaRPr lang="en-IN" sz="1200">
                        <a:effectLst/>
                        <a:latin typeface="Calibri" panose="020F0502020204030204" pitchFamily="34" charset="0"/>
                      </a:endParaRPr>
                    </a:p>
                  </a:txBody>
                  <a:tcPr marL="14266" marR="14266" marT="9511" marB="9511" anchor="b"/>
                </a:tc>
                <a:extLst>
                  <a:ext uri="{0D108BD9-81ED-4DB2-BD59-A6C34878D82A}">
                    <a16:rowId xmlns:a16="http://schemas.microsoft.com/office/drawing/2014/main" val="2300437825"/>
                  </a:ext>
                </a:extLst>
              </a:tr>
              <a:tr h="99865">
                <a:tc vMerge="1">
                  <a:txBody>
                    <a:bodyPr/>
                    <a:lstStyle/>
                    <a:p>
                      <a:endParaRPr lang="en-US"/>
                    </a:p>
                  </a:txBody>
                  <a:tcPr/>
                </a:tc>
                <a:tc>
                  <a:txBody>
                    <a:bodyPr/>
                    <a:lstStyle/>
                    <a:p>
                      <a:pPr>
                        <a:spcAft>
                          <a:spcPts val="0"/>
                        </a:spcAft>
                      </a:pPr>
                      <a:r>
                        <a:rPr lang="en-IN" sz="1200">
                          <a:effectLst/>
                        </a:rPr>
                        <a:t>VCC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VCC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3758470801"/>
                  </a:ext>
                </a:extLst>
              </a:tr>
              <a:tr h="189269">
                <a:tc vMerge="1">
                  <a:txBody>
                    <a:bodyPr/>
                    <a:lstStyle/>
                    <a:p>
                      <a:endParaRPr lang="en-US"/>
                    </a:p>
                  </a:txBody>
                  <a:tcPr/>
                </a:tc>
                <a:tc>
                  <a:txBody>
                    <a:bodyPr/>
                    <a:lstStyle/>
                    <a:p>
                      <a:pPr>
                        <a:spcAft>
                          <a:spcPts val="0"/>
                        </a:spcAft>
                      </a:pPr>
                      <a:r>
                        <a:rPr lang="en-IN" sz="1200">
                          <a:effectLst/>
                        </a:rPr>
                        <a:t>GND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GND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1770043350"/>
                  </a:ext>
                </a:extLst>
              </a:tr>
              <a:tr h="99865">
                <a:tc rowSpan="3">
                  <a:txBody>
                    <a:bodyPr/>
                    <a:lstStyle/>
                    <a:p>
                      <a:pPr algn="l">
                        <a:spcAft>
                          <a:spcPts val="0"/>
                        </a:spcAft>
                      </a:pPr>
                      <a:r>
                        <a:rPr lang="en-IN" sz="1200" dirty="0">
                          <a:effectLst/>
                        </a:rPr>
                        <a:t>SOIL MOISTURE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DATA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A1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3429174316"/>
                  </a:ext>
                </a:extLst>
              </a:tr>
              <a:tr h="88431">
                <a:tc vMerge="1">
                  <a:txBody>
                    <a:bodyPr/>
                    <a:lstStyle/>
                    <a:p>
                      <a:endParaRPr lang="en-US"/>
                    </a:p>
                  </a:txBody>
                  <a:tcPr/>
                </a:tc>
                <a:tc>
                  <a:txBody>
                    <a:bodyPr/>
                    <a:lstStyle/>
                    <a:p>
                      <a:pPr>
                        <a:spcAft>
                          <a:spcPts val="0"/>
                        </a:spcAft>
                      </a:pPr>
                      <a:r>
                        <a:rPr lang="en-IN" sz="1200">
                          <a:effectLst/>
                        </a:rPr>
                        <a:t>VCC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VCC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2839754931"/>
                  </a:ext>
                </a:extLst>
              </a:tr>
              <a:tr h="732347">
                <a:tc vMerge="1">
                  <a:txBody>
                    <a:bodyPr/>
                    <a:lstStyle/>
                    <a:p>
                      <a:endParaRPr lang="en-US"/>
                    </a:p>
                  </a:txBody>
                  <a:tcPr/>
                </a:tc>
                <a:tc>
                  <a:txBody>
                    <a:bodyPr/>
                    <a:lstStyle/>
                    <a:p>
                      <a:pPr>
                        <a:spcAft>
                          <a:spcPts val="0"/>
                        </a:spcAft>
                      </a:pPr>
                      <a:r>
                        <a:rPr lang="en-IN" sz="1200" dirty="0">
                          <a:effectLst/>
                        </a:rPr>
                        <a:t>GND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dirty="0">
                          <a:effectLst/>
                        </a:rPr>
                        <a:t>GND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2967345374"/>
                  </a:ext>
                </a:extLst>
              </a:tr>
              <a:tr h="99865">
                <a:tc rowSpan="3">
                  <a:txBody>
                    <a:bodyPr/>
                    <a:lstStyle/>
                    <a:p>
                      <a:pPr algn="l">
                        <a:spcAft>
                          <a:spcPts val="0"/>
                        </a:spcAft>
                      </a:pPr>
                      <a:r>
                        <a:rPr lang="en-IN" sz="1200" dirty="0">
                          <a:effectLst/>
                        </a:rPr>
                        <a:t>WATER LEVEL SENSOR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DATA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a:effectLst/>
                        </a:rPr>
                        <a:t>A2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699875360"/>
                  </a:ext>
                </a:extLst>
              </a:tr>
              <a:tr h="99865">
                <a:tc vMerge="1">
                  <a:txBody>
                    <a:bodyPr/>
                    <a:lstStyle/>
                    <a:p>
                      <a:endParaRPr lang="en-US"/>
                    </a:p>
                  </a:txBody>
                  <a:tcPr/>
                </a:tc>
                <a:tc>
                  <a:txBody>
                    <a:bodyPr/>
                    <a:lstStyle/>
                    <a:p>
                      <a:pPr>
                        <a:spcAft>
                          <a:spcPts val="0"/>
                        </a:spcAft>
                      </a:pPr>
                      <a:r>
                        <a:rPr lang="en-IN" sz="1200">
                          <a:effectLst/>
                        </a:rPr>
                        <a:t>VCC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dirty="0">
                          <a:effectLst/>
                        </a:rPr>
                        <a:t>VCC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3911905210"/>
                  </a:ext>
                </a:extLst>
              </a:tr>
              <a:tr h="1036698">
                <a:tc vMerge="1">
                  <a:txBody>
                    <a:bodyPr/>
                    <a:lstStyle/>
                    <a:p>
                      <a:endParaRPr lang="en-US"/>
                    </a:p>
                  </a:txBody>
                  <a:tcPr/>
                </a:tc>
                <a:tc>
                  <a:txBody>
                    <a:bodyPr/>
                    <a:lstStyle/>
                    <a:p>
                      <a:pPr>
                        <a:spcAft>
                          <a:spcPts val="0"/>
                        </a:spcAft>
                      </a:pPr>
                      <a:r>
                        <a:rPr lang="en-IN" sz="1200">
                          <a:effectLst/>
                        </a:rPr>
                        <a:t>GND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tc>
                  <a:txBody>
                    <a:bodyPr/>
                    <a:lstStyle/>
                    <a:p>
                      <a:pPr>
                        <a:spcAft>
                          <a:spcPts val="0"/>
                        </a:spcAft>
                      </a:pPr>
                      <a:r>
                        <a:rPr lang="en-IN" sz="1200" dirty="0">
                          <a:effectLst/>
                        </a:rPr>
                        <a:t>GND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4266" marR="14266" marT="9511" marB="9511" anchor="b"/>
                </a:tc>
                <a:extLst>
                  <a:ext uri="{0D108BD9-81ED-4DB2-BD59-A6C34878D82A}">
                    <a16:rowId xmlns:a16="http://schemas.microsoft.com/office/drawing/2014/main" val="2258015697"/>
                  </a:ext>
                </a:extLst>
              </a:tr>
            </a:tbl>
          </a:graphicData>
        </a:graphic>
      </p:graphicFrame>
    </p:spTree>
    <p:extLst>
      <p:ext uri="{BB962C8B-B14F-4D97-AF65-F5344CB8AC3E}">
        <p14:creationId xmlns:p14="http://schemas.microsoft.com/office/powerpoint/2010/main" val="117693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F30E-8783-0A47-B5DA-289DAD1CC9E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3974F3-1B03-C142-9BBD-B3B3E4218B59}"/>
              </a:ext>
            </a:extLst>
          </p:cNvPr>
          <p:cNvSpPr>
            <a:spLocks noGrp="1"/>
          </p:cNvSpPr>
          <p:nvPr>
            <p:ph idx="1"/>
          </p:nvPr>
        </p:nvSpPr>
        <p:spPr/>
        <p:txBody>
          <a:bodyPr/>
          <a:lstStyle/>
          <a:p>
            <a:r>
              <a:rPr lang="en-IN" dirty="0"/>
              <a:t>In the current stage of our project we have implemented a hydroponic system to cultivate coriander crop where we are collecting data parameters such as </a:t>
            </a:r>
            <a:r>
              <a:rPr lang="en-IN" dirty="0" err="1"/>
              <a:t>ph</a:t>
            </a:r>
            <a:r>
              <a:rPr lang="en-IN" dirty="0"/>
              <a:t> value, temperature, humidity, soil moisture, and water level in the system. We are planning to collect data till the plant reaches its full growth and we will be analysing the trends in data using regression model and data analysis. After analysing the data we will be able to implement a prototype that can help people grow crops in cities through automation and improve more cultivation in urban areas. Hydroponic systems are going to become the future of agriculture in urban areas and help farmers to reduce the burden to provide food to urban regions.</a:t>
            </a:r>
          </a:p>
          <a:p>
            <a:endParaRPr lang="en-US" dirty="0"/>
          </a:p>
        </p:txBody>
      </p:sp>
    </p:spTree>
    <p:extLst>
      <p:ext uri="{BB962C8B-B14F-4D97-AF65-F5344CB8AC3E}">
        <p14:creationId xmlns:p14="http://schemas.microsoft.com/office/powerpoint/2010/main" val="11617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6F1C-CB37-2A4A-9D3E-A5DD438C6F80}"/>
              </a:ext>
            </a:extLst>
          </p:cNvPr>
          <p:cNvSpPr>
            <a:spLocks noGrp="1"/>
          </p:cNvSpPr>
          <p:nvPr>
            <p:ph type="title"/>
          </p:nvPr>
        </p:nvSpPr>
        <p:spPr/>
        <p:txBody>
          <a:bodyPr/>
          <a:lstStyle/>
          <a:p>
            <a:r>
              <a:rPr lang="en-US" b="1" dirty="0"/>
              <a:t>Abstract</a:t>
            </a:r>
            <a:br>
              <a:rPr lang="en-IN" dirty="0"/>
            </a:br>
            <a:endParaRPr lang="en-US" dirty="0"/>
          </a:p>
        </p:txBody>
      </p:sp>
      <p:sp>
        <p:nvSpPr>
          <p:cNvPr id="3" name="Content Placeholder 2">
            <a:extLst>
              <a:ext uri="{FF2B5EF4-FFF2-40B4-BE49-F238E27FC236}">
                <a16:creationId xmlns:a16="http://schemas.microsoft.com/office/drawing/2014/main" id="{A908A894-0865-5648-BED8-9F94D5360E2B}"/>
              </a:ext>
            </a:extLst>
          </p:cNvPr>
          <p:cNvSpPr>
            <a:spLocks noGrp="1"/>
          </p:cNvSpPr>
          <p:nvPr>
            <p:ph idx="1"/>
          </p:nvPr>
        </p:nvSpPr>
        <p:spPr/>
        <p:txBody>
          <a:bodyPr>
            <a:normAutofit fontScale="85000" lnSpcReduction="10000"/>
          </a:bodyPr>
          <a:lstStyle/>
          <a:p>
            <a:r>
              <a:rPr lang="en-US" dirty="0"/>
              <a:t>In a rapidly developing country like India, which has the world’s highest growing GDP Urbanization is being seen in every nuke and corner of the country. The difference between the population density of the cities and rural areas are very high. The population of the cities are growing exponentially every year, because of which the agricultural farms in and around the cities are being converted into residential sky scrapers. The need and demand for crops and food is growing up but the area to grow is going down. Due to this alarming scenario, hydropic agriculture has risen in popularity and practice. It is a form of agriculture in which the plants are grown with restricted water supply. In this work, we are growing coriander plant in a controlled environment with constant monitoring, the controlled environment being restricted water supply </a:t>
            </a:r>
            <a:r>
              <a:rPr lang="en-US" dirty="0" err="1"/>
              <a:t>I,e</a:t>
            </a:r>
            <a:r>
              <a:rPr lang="en-US" dirty="0"/>
              <a:t> Hydroponic farming. Various parameters like Soil pH, Moisture levels etc. are recorded on daily basis and made into a data set. This data set, then  with the help of Supervised Machine Learning algorithms we are going to Co-Relate the data collected via IOT by the help of Regression Models ,find the trends within the taken parameters and give an idea as to which conditions give a better yield.</a:t>
            </a:r>
          </a:p>
          <a:p>
            <a:pPr marL="0" indent="0">
              <a:buNone/>
            </a:pPr>
            <a:r>
              <a:rPr lang="en-US" b="1" i="1" dirty="0"/>
              <a:t>Keywords</a:t>
            </a:r>
            <a:r>
              <a:rPr lang="en-US" b="1" dirty="0"/>
              <a:t>: Supervised Machine Learning Algorithms, Regression Models, Controlled Environment, Hydroponic, Urbanization</a:t>
            </a:r>
            <a:endParaRPr lang="en-IN" dirty="0"/>
          </a:p>
          <a:p>
            <a:endParaRPr lang="en-US" dirty="0"/>
          </a:p>
        </p:txBody>
      </p:sp>
    </p:spTree>
    <p:extLst>
      <p:ext uri="{BB962C8B-B14F-4D97-AF65-F5344CB8AC3E}">
        <p14:creationId xmlns:p14="http://schemas.microsoft.com/office/powerpoint/2010/main" val="45059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C70B-9576-1347-8ECA-6F74B566755E}"/>
              </a:ext>
            </a:extLst>
          </p:cNvPr>
          <p:cNvSpPr>
            <a:spLocks noGrp="1"/>
          </p:cNvSpPr>
          <p:nvPr>
            <p:ph type="title"/>
          </p:nvPr>
        </p:nvSpPr>
        <p:spPr/>
        <p:txBody>
          <a:bodyPr/>
          <a:lstStyle/>
          <a:p>
            <a:r>
              <a:rPr lang="en-US" b="1" dirty="0"/>
              <a:t>Objective</a:t>
            </a:r>
            <a:endParaRPr lang="en-US" dirty="0"/>
          </a:p>
        </p:txBody>
      </p:sp>
      <p:sp>
        <p:nvSpPr>
          <p:cNvPr id="3" name="Content Placeholder 2">
            <a:extLst>
              <a:ext uri="{FF2B5EF4-FFF2-40B4-BE49-F238E27FC236}">
                <a16:creationId xmlns:a16="http://schemas.microsoft.com/office/drawing/2014/main" id="{D7851145-DF63-4A4D-955E-71A1A6C6ADB6}"/>
              </a:ext>
            </a:extLst>
          </p:cNvPr>
          <p:cNvSpPr>
            <a:spLocks noGrp="1"/>
          </p:cNvSpPr>
          <p:nvPr>
            <p:ph idx="1"/>
          </p:nvPr>
        </p:nvSpPr>
        <p:spPr/>
        <p:txBody>
          <a:bodyPr/>
          <a:lstStyle/>
          <a:p>
            <a:r>
              <a:rPr lang="en-US" dirty="0"/>
              <a:t>The main objective of our work is to find and show the correlation between various parameters take into account while growing a crop through hydroponic agriculture and predict the range of parameters which result in the best growth of the crops.</a:t>
            </a:r>
            <a:endParaRPr lang="en-IN" dirty="0"/>
          </a:p>
          <a:p>
            <a:pPr marL="0" indent="0">
              <a:buNone/>
            </a:pPr>
            <a:endParaRPr lang="en-US" dirty="0"/>
          </a:p>
        </p:txBody>
      </p:sp>
    </p:spTree>
    <p:extLst>
      <p:ext uri="{BB962C8B-B14F-4D97-AF65-F5344CB8AC3E}">
        <p14:creationId xmlns:p14="http://schemas.microsoft.com/office/powerpoint/2010/main" val="54631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A865-0FEA-FC40-A0BA-97DD7C64448C}"/>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4649B9DF-B4EF-5A4A-9087-0D6321C1B885}"/>
              </a:ext>
            </a:extLst>
          </p:cNvPr>
          <p:cNvSpPr>
            <a:spLocks noGrp="1"/>
          </p:cNvSpPr>
          <p:nvPr>
            <p:ph idx="1"/>
          </p:nvPr>
        </p:nvSpPr>
        <p:spPr/>
        <p:txBody>
          <a:bodyPr/>
          <a:lstStyle/>
          <a:p>
            <a:r>
              <a:rPr lang="en-US" dirty="0"/>
              <a:t>In this fast paced world the population in metropolitan Cities is growing exponentially. This is due to both ecological factors and also migration into the cities because of urbanization  for a better lifestyle which is directly proportional to the rise in population density. With increasing urbanization and depleting natural resources, it is getting very difficult to satisfy the  very basic needs of the population. With cities expanding, Once agricultural land is now being made into real estate for development which in turn is leading to scarcity of staple foods.</a:t>
            </a:r>
            <a:endParaRPr lang="en-IN" dirty="0"/>
          </a:p>
          <a:p>
            <a:r>
              <a:rPr lang="en-US" dirty="0"/>
              <a:t>This is the main reason why there is a rise in demand for hydropic and other forms of sustainable agriculture.</a:t>
            </a:r>
            <a:endParaRPr lang="en-IN" dirty="0"/>
          </a:p>
          <a:p>
            <a:endParaRPr lang="en-US" dirty="0"/>
          </a:p>
        </p:txBody>
      </p:sp>
    </p:spTree>
    <p:extLst>
      <p:ext uri="{BB962C8B-B14F-4D97-AF65-F5344CB8AC3E}">
        <p14:creationId xmlns:p14="http://schemas.microsoft.com/office/powerpoint/2010/main" val="1797221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2F10-8EB8-7940-8B8A-2D07808B11DA}"/>
              </a:ext>
            </a:extLst>
          </p:cNvPr>
          <p:cNvSpPr>
            <a:spLocks noGrp="1"/>
          </p:cNvSpPr>
          <p:nvPr>
            <p:ph type="title"/>
          </p:nvPr>
        </p:nvSpPr>
        <p:spPr/>
        <p:txBody>
          <a:bodyPr>
            <a:normAutofit fontScale="90000"/>
          </a:bodyPr>
          <a:lstStyle/>
          <a:p>
            <a:r>
              <a:rPr lang="en-US" i="1" dirty="0"/>
              <a:t>Exponential growth in metropolitan cities in India</a:t>
            </a:r>
            <a:br>
              <a:rPr lang="en-IN" i="1" dirty="0"/>
            </a:br>
            <a:endParaRPr lang="en-US" dirty="0"/>
          </a:p>
        </p:txBody>
      </p:sp>
      <p:pic>
        <p:nvPicPr>
          <p:cNvPr id="4" name="Content Placeholder 3">
            <a:extLst>
              <a:ext uri="{FF2B5EF4-FFF2-40B4-BE49-F238E27FC236}">
                <a16:creationId xmlns:a16="http://schemas.microsoft.com/office/drawing/2014/main" id="{A80FFC73-665E-0742-8BEA-86805AF6F8D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27990"/>
          <a:stretch/>
        </p:blipFill>
        <p:spPr bwMode="auto">
          <a:xfrm>
            <a:off x="677863" y="3016200"/>
            <a:ext cx="8596312" cy="21702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002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661A-65D2-294A-9747-8DA7CF69AB75}"/>
              </a:ext>
            </a:extLst>
          </p:cNvPr>
          <p:cNvSpPr>
            <a:spLocks noGrp="1"/>
          </p:cNvSpPr>
          <p:nvPr>
            <p:ph type="title"/>
          </p:nvPr>
        </p:nvSpPr>
        <p:spPr/>
        <p:txBody>
          <a:bodyPr>
            <a:normAutofit fontScale="90000"/>
          </a:bodyPr>
          <a:lstStyle/>
          <a:p>
            <a:r>
              <a:rPr lang="en-US" i="1" dirty="0"/>
              <a:t>The population density in Indian metropolitan cities</a:t>
            </a:r>
            <a:br>
              <a:rPr lang="en-IN" i="1" dirty="0"/>
            </a:br>
            <a:endParaRPr lang="en-US" dirty="0"/>
          </a:p>
        </p:txBody>
      </p:sp>
      <p:pic>
        <p:nvPicPr>
          <p:cNvPr id="5" name="Content Placeholder 4">
            <a:extLst>
              <a:ext uri="{FF2B5EF4-FFF2-40B4-BE49-F238E27FC236}">
                <a16:creationId xmlns:a16="http://schemas.microsoft.com/office/drawing/2014/main" id="{8820535C-320A-EB42-ADB2-83DC5847675A}"/>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8081"/>
          <a:stretch/>
        </p:blipFill>
        <p:spPr bwMode="auto">
          <a:xfrm>
            <a:off x="677863" y="2793923"/>
            <a:ext cx="8596312" cy="26147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482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50AB-DB06-894D-93CB-495373A8D008}"/>
              </a:ext>
            </a:extLst>
          </p:cNvPr>
          <p:cNvSpPr>
            <a:spLocks noGrp="1"/>
          </p:cNvSpPr>
          <p:nvPr>
            <p:ph type="title"/>
          </p:nvPr>
        </p:nvSpPr>
        <p:spPr/>
        <p:txBody>
          <a:bodyPr/>
          <a:lstStyle/>
          <a:p>
            <a:r>
              <a:rPr lang="en-US" i="1" dirty="0"/>
              <a:t>World Hunger Index in India</a:t>
            </a:r>
            <a:br>
              <a:rPr lang="en-IN" i="1" dirty="0"/>
            </a:br>
            <a:endParaRPr lang="en-US" dirty="0"/>
          </a:p>
        </p:txBody>
      </p:sp>
      <p:pic>
        <p:nvPicPr>
          <p:cNvPr id="4" name="Content Placeholder 3">
            <a:extLst>
              <a:ext uri="{FF2B5EF4-FFF2-40B4-BE49-F238E27FC236}">
                <a16:creationId xmlns:a16="http://schemas.microsoft.com/office/drawing/2014/main" id="{9A8B4611-FA1E-9549-997F-37C6A21DBC4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232" y="2160588"/>
            <a:ext cx="6123574" cy="3881437"/>
          </a:xfrm>
          <a:prstGeom prst="rect">
            <a:avLst/>
          </a:prstGeom>
          <a:noFill/>
          <a:ln>
            <a:noFill/>
          </a:ln>
        </p:spPr>
      </p:pic>
    </p:spTree>
    <p:extLst>
      <p:ext uri="{BB962C8B-B14F-4D97-AF65-F5344CB8AC3E}">
        <p14:creationId xmlns:p14="http://schemas.microsoft.com/office/powerpoint/2010/main" val="7774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8863-6FD2-324E-B05A-A7F97A5A055E}"/>
              </a:ext>
            </a:extLst>
          </p:cNvPr>
          <p:cNvSpPr>
            <a:spLocks noGrp="1"/>
          </p:cNvSpPr>
          <p:nvPr>
            <p:ph type="title"/>
          </p:nvPr>
        </p:nvSpPr>
        <p:spPr/>
        <p:txBody>
          <a:bodyPr/>
          <a:lstStyle/>
          <a:p>
            <a:r>
              <a:rPr lang="en-US" i="1" dirty="0"/>
              <a:t>Per capita Net Availability in India</a:t>
            </a:r>
            <a:br>
              <a:rPr lang="en-IN" i="1" dirty="0"/>
            </a:br>
            <a:endParaRPr lang="en-US" dirty="0"/>
          </a:p>
        </p:txBody>
      </p:sp>
      <p:pic>
        <p:nvPicPr>
          <p:cNvPr id="4" name="Content Placeholder 3">
            <a:extLst>
              <a:ext uri="{FF2B5EF4-FFF2-40B4-BE49-F238E27FC236}">
                <a16:creationId xmlns:a16="http://schemas.microsoft.com/office/drawing/2014/main" id="{E1A19272-FE75-2C4F-A0D4-8B00E67F543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310408"/>
            <a:ext cx="8596312" cy="3581796"/>
          </a:xfrm>
          <a:prstGeom prst="rect">
            <a:avLst/>
          </a:prstGeom>
          <a:noFill/>
          <a:ln>
            <a:noFill/>
          </a:ln>
        </p:spPr>
      </p:pic>
    </p:spTree>
    <p:extLst>
      <p:ext uri="{BB962C8B-B14F-4D97-AF65-F5344CB8AC3E}">
        <p14:creationId xmlns:p14="http://schemas.microsoft.com/office/powerpoint/2010/main" val="94297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0F19-D384-DF42-A6B6-E8DD98246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11CFD2D-56B3-B64B-911A-465CD984291B}"/>
              </a:ext>
            </a:extLst>
          </p:cNvPr>
          <p:cNvSpPr>
            <a:spLocks noGrp="1"/>
          </p:cNvSpPr>
          <p:nvPr>
            <p:ph idx="1"/>
          </p:nvPr>
        </p:nvSpPr>
        <p:spPr/>
        <p:txBody>
          <a:bodyPr>
            <a:normAutofit/>
          </a:bodyPr>
          <a:lstStyle/>
          <a:p>
            <a:r>
              <a:rPr lang="en-IN" dirty="0"/>
              <a:t>Agriculture is the primary occupation in India and is the backbone of Indian economic system. Agriculture provides employment opportunities to rural people on a large scale in underdeveloped and developing countries in addition to providing food. It is the process of producing food, fibre and many other desired products by the cultivation and raising of domestic animals. Agriculture is the primary source of livelihood for about more than 58% of India’s population.</a:t>
            </a:r>
          </a:p>
          <a:p>
            <a:r>
              <a:rPr lang="en-IN" dirty="0"/>
              <a:t>As the population of the city grows significantly the need to feed the city heavily lays on the need of agricultural land. As most of the agriculture lands are dried up due to lack of water the need for starvation increases. Hence cities have to start cultivating crops and the need for automated farming in cities becomes crucial.  </a:t>
            </a:r>
          </a:p>
          <a:p>
            <a:endParaRPr lang="en-US" dirty="0"/>
          </a:p>
        </p:txBody>
      </p:sp>
    </p:spTree>
    <p:extLst>
      <p:ext uri="{BB962C8B-B14F-4D97-AF65-F5344CB8AC3E}">
        <p14:creationId xmlns:p14="http://schemas.microsoft.com/office/powerpoint/2010/main" val="3907451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960</Words>
  <Application>Microsoft Macintosh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Predictive analysis of ambient conditions for crop growth using Internet of Things</vt:lpstr>
      <vt:lpstr>Abstract </vt:lpstr>
      <vt:lpstr>Objective</vt:lpstr>
      <vt:lpstr>Problem Statement</vt:lpstr>
      <vt:lpstr>Exponential growth in metropolitan cities in India </vt:lpstr>
      <vt:lpstr>The population density in Indian metropolitan cities </vt:lpstr>
      <vt:lpstr>World Hunger Index in India </vt:lpstr>
      <vt:lpstr>Per capita Net Availability in India </vt:lpstr>
      <vt:lpstr>Introduction</vt:lpstr>
      <vt:lpstr>PowerPoint Presentation</vt:lpstr>
      <vt:lpstr>Circuit Diagram</vt:lpstr>
      <vt:lpstr>PowerPoint Presentation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city based crops using Internet of Things based Hydroponic system </dc:title>
  <dc:creator>sahariprasad anand</dc:creator>
  <cp:lastModifiedBy>sahariprasad anand</cp:lastModifiedBy>
  <cp:revision>5</cp:revision>
  <dcterms:created xsi:type="dcterms:W3CDTF">2022-02-15T10:44:50Z</dcterms:created>
  <dcterms:modified xsi:type="dcterms:W3CDTF">2022-02-16T04:35:39Z</dcterms:modified>
</cp:coreProperties>
</file>