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6" r:id="rId4"/>
    <p:sldId id="287" r:id="rId5"/>
    <p:sldId id="281" r:id="rId6"/>
    <p:sldId id="288" r:id="rId7"/>
    <p:sldId id="289" r:id="rId8"/>
    <p:sldId id="290" r:id="rId9"/>
    <p:sldId id="285" r:id="rId10"/>
    <p:sldId id="291" r:id="rId11"/>
    <p:sldId id="292" r:id="rId12"/>
    <p:sldId id="262" r:id="rId13"/>
    <p:sldId id="278" r:id="rId14"/>
    <p:sldId id="279" r:id="rId15"/>
    <p:sldId id="263" r:id="rId16"/>
    <p:sldId id="280" r:id="rId17"/>
    <p:sldId id="258" r:id="rId18"/>
    <p:sldId id="259" r:id="rId19"/>
    <p:sldId id="277" r:id="rId20"/>
    <p:sldId id="260" r:id="rId21"/>
    <p:sldId id="261" r:id="rId22"/>
    <p:sldId id="265" r:id="rId23"/>
    <p:sldId id="264" r:id="rId24"/>
    <p:sldId id="284" r:id="rId25"/>
    <p:sldId id="267" r:id="rId26"/>
    <p:sldId id="268" r:id="rId27"/>
    <p:sldId id="269" r:id="rId28"/>
    <p:sldId id="270" r:id="rId29"/>
    <p:sldId id="271" r:id="rId30"/>
    <p:sldId id="272" r:id="rId31"/>
    <p:sldId id="273" r:id="rId32"/>
    <p:sldId id="274" r:id="rId33"/>
    <p:sldId id="275" r:id="rId34"/>
    <p:sldId id="276" r:id="rId35"/>
    <p:sldId id="282" r:id="rId36"/>
    <p:sldId id="283" r:id="rId37"/>
    <p:sldId id="26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0BABA1-B650-2F4F-8535-807FB1E1AF28}">
          <p14:sldIdLst>
            <p14:sldId id="256"/>
            <p14:sldId id="257"/>
            <p14:sldId id="286"/>
            <p14:sldId id="287"/>
            <p14:sldId id="281"/>
            <p14:sldId id="288"/>
            <p14:sldId id="289"/>
            <p14:sldId id="290"/>
            <p14:sldId id="285"/>
            <p14:sldId id="291"/>
            <p14:sldId id="292"/>
            <p14:sldId id="262"/>
            <p14:sldId id="278"/>
            <p14:sldId id="279"/>
            <p14:sldId id="263"/>
            <p14:sldId id="280"/>
            <p14:sldId id="258"/>
            <p14:sldId id="259"/>
            <p14:sldId id="277"/>
            <p14:sldId id="260"/>
            <p14:sldId id="261"/>
            <p14:sldId id="265"/>
            <p14:sldId id="264"/>
            <p14:sldId id="284"/>
            <p14:sldId id="267"/>
            <p14:sldId id="268"/>
            <p14:sldId id="269"/>
            <p14:sldId id="270"/>
            <p14:sldId id="271"/>
            <p14:sldId id="272"/>
            <p14:sldId id="273"/>
            <p14:sldId id="274"/>
            <p14:sldId id="275"/>
            <p14:sldId id="276"/>
            <p14:sldId id="282"/>
            <p14:sldId id="28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86"/>
    <p:restoredTop sz="96281"/>
  </p:normalViewPr>
  <p:slideViewPr>
    <p:cSldViewPr snapToGrid="0" snapToObjects="1">
      <p:cViewPr varScale="1">
        <p:scale>
          <a:sx n="64" d="100"/>
          <a:sy n="64" d="100"/>
        </p:scale>
        <p:origin x="192" y="10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06E6-C2A6-DC4E-A961-5C5F505BA753}"/>
              </a:ext>
            </a:extLst>
          </p:cNvPr>
          <p:cNvSpPr>
            <a:spLocks noGrp="1"/>
          </p:cNvSpPr>
          <p:nvPr>
            <p:ph type="ctrTitle"/>
          </p:nvPr>
        </p:nvSpPr>
        <p:spPr>
          <a:xfrm>
            <a:off x="1354667" y="684592"/>
            <a:ext cx="7766936" cy="1646302"/>
          </a:xfrm>
        </p:spPr>
        <p:txBody>
          <a:bodyPr/>
          <a:lstStyle/>
          <a:p>
            <a:r>
              <a:rPr lang="en-IN" sz="2800" b="1" dirty="0"/>
              <a:t>Predictive analysis of ambient conditions for crop growth using Internet of Things</a:t>
            </a:r>
            <a:endParaRPr lang="en-US" sz="2800" dirty="0"/>
          </a:p>
        </p:txBody>
      </p:sp>
      <p:sp>
        <p:nvSpPr>
          <p:cNvPr id="3" name="Subtitle 2">
            <a:extLst>
              <a:ext uri="{FF2B5EF4-FFF2-40B4-BE49-F238E27FC236}">
                <a16:creationId xmlns:a16="http://schemas.microsoft.com/office/drawing/2014/main" id="{7BACD019-6B8F-5F48-A349-F24D3F0D769B}"/>
              </a:ext>
            </a:extLst>
          </p:cNvPr>
          <p:cNvSpPr>
            <a:spLocks noGrp="1"/>
          </p:cNvSpPr>
          <p:nvPr>
            <p:ph type="subTitle" idx="1"/>
          </p:nvPr>
        </p:nvSpPr>
        <p:spPr/>
        <p:txBody>
          <a:bodyPr/>
          <a:lstStyle/>
          <a:p>
            <a:r>
              <a:rPr lang="en-US" dirty="0"/>
              <a:t>S A </a:t>
            </a:r>
            <a:r>
              <a:rPr lang="en-US" dirty="0" err="1"/>
              <a:t>Hariprasad</a:t>
            </a:r>
            <a:r>
              <a:rPr lang="en-IN" dirty="0"/>
              <a:t>   </a:t>
            </a:r>
            <a:r>
              <a:rPr lang="en-US" dirty="0"/>
              <a:t>18BCE0868</a:t>
            </a:r>
            <a:endParaRPr lang="en-IN" dirty="0"/>
          </a:p>
          <a:p>
            <a:r>
              <a:rPr lang="en-US" dirty="0"/>
              <a:t>Nikhil K 18BCE2321</a:t>
            </a:r>
            <a:endParaRPr lang="en-IN" dirty="0"/>
          </a:p>
          <a:p>
            <a:endParaRPr lang="en-US" dirty="0"/>
          </a:p>
        </p:txBody>
      </p:sp>
    </p:spTree>
    <p:extLst>
      <p:ext uri="{BB962C8B-B14F-4D97-AF65-F5344CB8AC3E}">
        <p14:creationId xmlns:p14="http://schemas.microsoft.com/office/powerpoint/2010/main" val="43699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F881-5659-574E-A699-DADB97C5D024}"/>
              </a:ext>
            </a:extLst>
          </p:cNvPr>
          <p:cNvSpPr>
            <a:spLocks noGrp="1"/>
          </p:cNvSpPr>
          <p:nvPr>
            <p:ph type="title"/>
          </p:nvPr>
        </p:nvSpPr>
        <p:spPr/>
        <p:txBody>
          <a:bodyPr/>
          <a:lstStyle/>
          <a:p>
            <a:r>
              <a:rPr lang="en-US" dirty="0"/>
              <a:t>System Architecture Description</a:t>
            </a:r>
          </a:p>
        </p:txBody>
      </p:sp>
      <p:sp>
        <p:nvSpPr>
          <p:cNvPr id="3" name="Content Placeholder 2">
            <a:extLst>
              <a:ext uri="{FF2B5EF4-FFF2-40B4-BE49-F238E27FC236}">
                <a16:creationId xmlns:a16="http://schemas.microsoft.com/office/drawing/2014/main" id="{8BE0DA5F-5409-1941-8E30-DAEF87C59E7B}"/>
              </a:ext>
            </a:extLst>
          </p:cNvPr>
          <p:cNvSpPr>
            <a:spLocks noGrp="1"/>
          </p:cNvSpPr>
          <p:nvPr>
            <p:ph idx="1"/>
          </p:nvPr>
        </p:nvSpPr>
        <p:spPr/>
        <p:txBody>
          <a:bodyPr>
            <a:normAutofit fontScale="85000" lnSpcReduction="10000"/>
          </a:bodyPr>
          <a:lstStyle/>
          <a:p>
            <a:pPr lvl="0" fontAlgn="base"/>
            <a:r>
              <a:rPr lang="en-IN" b="1" dirty="0"/>
              <a:t>Water-Level Sensor</a:t>
            </a:r>
            <a:r>
              <a:rPr lang="en-IN" dirty="0"/>
              <a:t> - A water-level sensor is a device used in the detection of the water level. Maintaining Water level helps the root absorb correct amount of water and makes sure that the plant doesn't gets spoiled.</a:t>
            </a:r>
          </a:p>
          <a:p>
            <a:pPr lvl="0" fontAlgn="base"/>
            <a:r>
              <a:rPr lang="en-IN" b="1" dirty="0"/>
              <a:t>pH Sensor</a:t>
            </a:r>
            <a:r>
              <a:rPr lang="en-IN" dirty="0"/>
              <a:t> - Optimal pH levels are critical to healthy plants and high yields in both soil and hydroponics gardening. Maintaining those optimal levels, especially in soilless growing systems, calls for frequent, accurate pH testing. Ideal pH levels maximize a plant’s nutrient uptake. Those nutrients, in turn, increase a plant’s </a:t>
            </a:r>
            <a:r>
              <a:rPr lang="en-IN" dirty="0" err="1"/>
              <a:t>vigor</a:t>
            </a:r>
            <a:r>
              <a:rPr lang="en-IN" dirty="0"/>
              <a:t> and productivity.</a:t>
            </a:r>
          </a:p>
          <a:p>
            <a:pPr lvl="0" fontAlgn="base"/>
            <a:r>
              <a:rPr lang="en-IN" b="1" dirty="0"/>
              <a:t>Soil Moisture Sensor</a:t>
            </a:r>
            <a:r>
              <a:rPr lang="en-IN" dirty="0"/>
              <a:t> - This soil moisture sensor can be used to detect the moisture of soil or judge if there is water around the sensor, let's you know if the plants in the mesh pot require water or not. The units used in calculating is bars.</a:t>
            </a:r>
          </a:p>
          <a:p>
            <a:pPr lvl="0" fontAlgn="base"/>
            <a:r>
              <a:rPr lang="en-IN" b="1" dirty="0"/>
              <a:t>DHT22 Temperature/Humidity Sensor</a:t>
            </a:r>
            <a:r>
              <a:rPr lang="en-IN" dirty="0"/>
              <a:t> - The DHT22 is a humidity and temperature sensor with a single wire digital interface. The sensor is calibrated so you can get right to measuring relative humidity and temperature.</a:t>
            </a:r>
          </a:p>
          <a:p>
            <a:pPr lvl="0" fontAlgn="base"/>
            <a:r>
              <a:rPr lang="en-IN" b="1" dirty="0"/>
              <a:t>Luminous Intensity Sensor</a:t>
            </a:r>
            <a:r>
              <a:rPr lang="en-IN" dirty="0"/>
              <a:t>- Helps to capture the amount of sunlight hitting the product </a:t>
            </a:r>
          </a:p>
          <a:p>
            <a:endParaRPr lang="en-US" dirty="0"/>
          </a:p>
        </p:txBody>
      </p:sp>
    </p:spTree>
    <p:extLst>
      <p:ext uri="{BB962C8B-B14F-4D97-AF65-F5344CB8AC3E}">
        <p14:creationId xmlns:p14="http://schemas.microsoft.com/office/powerpoint/2010/main" val="32304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0C05-10F5-4346-94EC-E015BD28AB66}"/>
              </a:ext>
            </a:extLst>
          </p:cNvPr>
          <p:cNvSpPr>
            <a:spLocks noGrp="1"/>
          </p:cNvSpPr>
          <p:nvPr>
            <p:ph type="title"/>
          </p:nvPr>
        </p:nvSpPr>
        <p:spPr/>
        <p:txBody>
          <a:bodyPr/>
          <a:lstStyle/>
          <a:p>
            <a:r>
              <a:rPr lang="en-US" dirty="0"/>
              <a:t>Flow Chart</a:t>
            </a:r>
          </a:p>
        </p:txBody>
      </p:sp>
      <p:pic>
        <p:nvPicPr>
          <p:cNvPr id="5" name="Content Placeholder 4">
            <a:extLst>
              <a:ext uri="{FF2B5EF4-FFF2-40B4-BE49-F238E27FC236}">
                <a16:creationId xmlns:a16="http://schemas.microsoft.com/office/drawing/2014/main" id="{8F78BA21-7B2D-BC48-B7BC-43264EC51972}"/>
              </a:ext>
            </a:extLst>
          </p:cNvPr>
          <p:cNvPicPr>
            <a:picLocks noGrp="1" noChangeAspect="1"/>
          </p:cNvPicPr>
          <p:nvPr>
            <p:ph idx="1"/>
          </p:nvPr>
        </p:nvPicPr>
        <p:blipFill>
          <a:blip r:embed="rId2"/>
          <a:stretch>
            <a:fillRect/>
          </a:stretch>
        </p:blipFill>
        <p:spPr>
          <a:xfrm>
            <a:off x="1281474" y="1832597"/>
            <a:ext cx="2578549" cy="3881437"/>
          </a:xfrm>
        </p:spPr>
      </p:pic>
      <p:sp>
        <p:nvSpPr>
          <p:cNvPr id="7" name="TextBox 6">
            <a:extLst>
              <a:ext uri="{FF2B5EF4-FFF2-40B4-BE49-F238E27FC236}">
                <a16:creationId xmlns:a16="http://schemas.microsoft.com/office/drawing/2014/main" id="{07022A0F-7BEA-764A-910B-C9EFFB6BB4B2}"/>
              </a:ext>
            </a:extLst>
          </p:cNvPr>
          <p:cNvSpPr txBox="1"/>
          <p:nvPr/>
        </p:nvSpPr>
        <p:spPr>
          <a:xfrm>
            <a:off x="4711148" y="1832597"/>
            <a:ext cx="45628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the following Hydroponic system the data is being collected by a CSV module that collects data from Arduino serial monitor and saves data in a CSV file.</a:t>
            </a:r>
          </a:p>
          <a:p>
            <a:pPr marL="285750" indent="-285750">
              <a:buFont typeface="Arial" panose="020B0604020202020204" pitchFamily="34" charset="0"/>
              <a:buChar char="•"/>
            </a:pPr>
            <a:r>
              <a:rPr lang="en-US" dirty="0"/>
              <a:t>The Arduino board initializes the sensor and collects data every 10 minutes and sends the data to the CSV file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534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C0CA-9501-094F-A846-3AEB6918F1E5}"/>
              </a:ext>
            </a:extLst>
          </p:cNvPr>
          <p:cNvSpPr>
            <a:spLocks noGrp="1"/>
          </p:cNvSpPr>
          <p:nvPr>
            <p:ph type="title"/>
          </p:nvPr>
        </p:nvSpPr>
        <p:spPr/>
        <p:txBody>
          <a:bodyPr>
            <a:normAutofit fontScale="90000"/>
          </a:bodyPr>
          <a:lstStyle/>
          <a:p>
            <a:r>
              <a:rPr lang="en-US" dirty="0"/>
              <a:t>Methodology Adapted</a:t>
            </a:r>
            <a:br>
              <a:rPr lang="en-US" dirty="0"/>
            </a:br>
            <a:r>
              <a:rPr lang="en-US" dirty="0"/>
              <a:t>(</a:t>
            </a:r>
            <a:r>
              <a:rPr lang="en-US" dirty="0" err="1"/>
              <a:t>i</a:t>
            </a:r>
            <a:r>
              <a:rPr lang="en-US" dirty="0"/>
              <a:t>) </a:t>
            </a:r>
            <a:r>
              <a:rPr lang="en-US" i="1" dirty="0">
                <a:effectLst>
                  <a:outerShdw sx="0" sy="0">
                    <a:srgbClr val="000000"/>
                  </a:outerShdw>
                </a:effectLst>
              </a:rPr>
              <a:t>Hydroponic Farming</a:t>
            </a:r>
            <a:br>
              <a:rPr lang="en-IN" b="1" i="1"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0D90EA6F-7512-D944-AE1B-44E838F95FB7}"/>
              </a:ext>
            </a:extLst>
          </p:cNvPr>
          <p:cNvSpPr>
            <a:spLocks noGrp="1"/>
          </p:cNvSpPr>
          <p:nvPr>
            <p:ph idx="1"/>
          </p:nvPr>
        </p:nvSpPr>
        <p:spPr/>
        <p:txBody>
          <a:bodyPr/>
          <a:lstStyle/>
          <a:p>
            <a:r>
              <a:rPr lang="en-IN" dirty="0"/>
              <a:t>In the present fast pace world, the form of hydroponic farming is taking over. The ongoing research paved new ways and paths for a better and substantial way of farming. </a:t>
            </a:r>
          </a:p>
          <a:p>
            <a:r>
              <a:rPr lang="en-IN" dirty="0"/>
              <a:t>Noticing the ways and researching the present trends, mainly followed in metropolitan cities and  technologically advanced countries makes lives a lot easier in terms of  hydroponic farming.</a:t>
            </a:r>
          </a:p>
          <a:p>
            <a:r>
              <a:rPr lang="en-IN" dirty="0"/>
              <a:t>The work done by us addresses the key issues of automation and IoT integration into the way of sustainable farming in constraints such as limited water supply and space.</a:t>
            </a:r>
          </a:p>
          <a:p>
            <a:endParaRPr lang="en-US" dirty="0"/>
          </a:p>
        </p:txBody>
      </p:sp>
    </p:spTree>
    <p:extLst>
      <p:ext uri="{BB962C8B-B14F-4D97-AF65-F5344CB8AC3E}">
        <p14:creationId xmlns:p14="http://schemas.microsoft.com/office/powerpoint/2010/main" val="2776574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209B-031B-F24E-B698-DB2B4096F2B3}"/>
              </a:ext>
            </a:extLst>
          </p:cNvPr>
          <p:cNvSpPr>
            <a:spLocks noGrp="1"/>
          </p:cNvSpPr>
          <p:nvPr>
            <p:ph type="title"/>
          </p:nvPr>
        </p:nvSpPr>
        <p:spPr/>
        <p:txBody>
          <a:bodyPr/>
          <a:lstStyle/>
          <a:p>
            <a:r>
              <a:rPr lang="en-US" i="1" dirty="0"/>
              <a:t>(ii)</a:t>
            </a:r>
            <a:r>
              <a:rPr lang="en-US" i="1" dirty="0">
                <a:effectLst>
                  <a:outerShdw sx="0" sy="0">
                    <a:srgbClr val="000000"/>
                  </a:outerShdw>
                </a:effectLst>
              </a:rPr>
              <a:t> Necessity for automation </a:t>
            </a:r>
            <a:br>
              <a:rPr lang="en-IN" b="1" i="1"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90FC0565-A5B8-0E42-A96F-26E69F73AA60}"/>
              </a:ext>
            </a:extLst>
          </p:cNvPr>
          <p:cNvSpPr>
            <a:spLocks noGrp="1"/>
          </p:cNvSpPr>
          <p:nvPr>
            <p:ph idx="1"/>
          </p:nvPr>
        </p:nvSpPr>
        <p:spPr/>
        <p:txBody>
          <a:bodyPr/>
          <a:lstStyle/>
          <a:p>
            <a:r>
              <a:rPr lang="en-IN" dirty="0"/>
              <a:t>The work being done needs constant monitoring as various sensors are used in an confined and controlled environment. </a:t>
            </a:r>
          </a:p>
          <a:p>
            <a:r>
              <a:rPr lang="en-IN" dirty="0"/>
              <a:t>But as Human Beings, we tend to make mistakes. </a:t>
            </a:r>
          </a:p>
          <a:p>
            <a:r>
              <a:rPr lang="en-IN" dirty="0"/>
              <a:t>To avoid such mistakes that in other ways cannot be avoided, automation is the way.</a:t>
            </a:r>
          </a:p>
          <a:p>
            <a:r>
              <a:rPr lang="en-IN" dirty="0"/>
              <a:t>With the help of Arduino , </a:t>
            </a:r>
            <a:r>
              <a:rPr lang="en-IN" dirty="0" err="1"/>
              <a:t>ESp</a:t>
            </a:r>
            <a:r>
              <a:rPr lang="en-IN" dirty="0"/>
              <a:t> 8266 and </a:t>
            </a:r>
            <a:r>
              <a:rPr lang="en-IN" dirty="0" err="1"/>
              <a:t>aurd</a:t>
            </a:r>
            <a:r>
              <a:rPr lang="en-IN" dirty="0"/>
              <a:t> Spread Sheet the reading from the sensors are directly stored into the spreads sheet with almost no error.</a:t>
            </a:r>
          </a:p>
          <a:p>
            <a:r>
              <a:rPr lang="en-IN" dirty="0"/>
              <a:t> The readings are recorded once every 10 minutes which without automation requires a immense amount of man power which intern may lead to loss or errors in recorded results.</a:t>
            </a:r>
          </a:p>
          <a:p>
            <a:endParaRPr lang="en-US" dirty="0"/>
          </a:p>
        </p:txBody>
      </p:sp>
    </p:spTree>
    <p:extLst>
      <p:ext uri="{BB962C8B-B14F-4D97-AF65-F5344CB8AC3E}">
        <p14:creationId xmlns:p14="http://schemas.microsoft.com/office/powerpoint/2010/main" val="175948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3407-769C-464B-B409-3CB0FAB4B5D7}"/>
              </a:ext>
            </a:extLst>
          </p:cNvPr>
          <p:cNvSpPr>
            <a:spLocks noGrp="1"/>
          </p:cNvSpPr>
          <p:nvPr>
            <p:ph type="title"/>
          </p:nvPr>
        </p:nvSpPr>
        <p:spPr/>
        <p:txBody>
          <a:bodyPr/>
          <a:lstStyle/>
          <a:p>
            <a:r>
              <a:rPr lang="en-US" i="1" dirty="0">
                <a:effectLst>
                  <a:outerShdw sx="0" sy="0">
                    <a:srgbClr val="000000"/>
                  </a:outerShdw>
                </a:effectLst>
              </a:rPr>
              <a:t>(iii) Climate Maintained</a:t>
            </a:r>
            <a:br>
              <a:rPr lang="en-IN" b="1" i="1"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C25AAB1A-5A48-0646-A874-C3DE46CC5E67}"/>
              </a:ext>
            </a:extLst>
          </p:cNvPr>
          <p:cNvSpPr>
            <a:spLocks noGrp="1"/>
          </p:cNvSpPr>
          <p:nvPr>
            <p:ph idx="1"/>
          </p:nvPr>
        </p:nvSpPr>
        <p:spPr/>
        <p:txBody>
          <a:bodyPr>
            <a:normAutofit fontScale="92500" lnSpcReduction="20000"/>
          </a:bodyPr>
          <a:lstStyle/>
          <a:p>
            <a:r>
              <a:rPr lang="en-IN" dirty="0"/>
              <a:t>Farming mainly depends on ambient climatic conditions but the city environment is not suitable for the growth of crops in the traditional way.</a:t>
            </a:r>
          </a:p>
          <a:p>
            <a:r>
              <a:rPr lang="en-IN" dirty="0"/>
              <a:t>For our work as we targeted the metropolitan cities we made sure that the temperature rage varied from 28 degree Celsius to 36 degree Celsius. </a:t>
            </a:r>
          </a:p>
          <a:p>
            <a:r>
              <a:rPr lang="en-IN" dirty="0"/>
              <a:t>In hydroponic farming, the crops are not exposed to sunlight throughout. </a:t>
            </a:r>
          </a:p>
          <a:p>
            <a:r>
              <a:rPr lang="en-IN" dirty="0"/>
              <a:t>Rather than exposing them to sunlight throughout, we made sure that an adequate sunlight was available which in the day reaches approximately 240 candela and in the night for the integrity of the results, we made sure no light from any source was available which resulted in 0 candela. </a:t>
            </a:r>
          </a:p>
          <a:p>
            <a:r>
              <a:rPr lang="en-IN" dirty="0"/>
              <a:t>Speaking about the soil moisture, for better understating of the impact of moisture retention of the soil we grew the crops in early summer because of which there is humidity in the air than normal. </a:t>
            </a:r>
          </a:p>
          <a:p>
            <a:r>
              <a:rPr lang="en-IN" dirty="0"/>
              <a:t>The humidity varied from 40 percent to 80 percent which is the normal range in a coastal city.</a:t>
            </a:r>
          </a:p>
          <a:p>
            <a:endParaRPr lang="en-US" dirty="0"/>
          </a:p>
        </p:txBody>
      </p:sp>
    </p:spTree>
    <p:extLst>
      <p:ext uri="{BB962C8B-B14F-4D97-AF65-F5344CB8AC3E}">
        <p14:creationId xmlns:p14="http://schemas.microsoft.com/office/powerpoint/2010/main" val="96954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F823-B691-7347-A134-894E64BE8807}"/>
              </a:ext>
            </a:extLst>
          </p:cNvPr>
          <p:cNvSpPr>
            <a:spLocks noGrp="1"/>
          </p:cNvSpPr>
          <p:nvPr>
            <p:ph type="title"/>
          </p:nvPr>
        </p:nvSpPr>
        <p:spPr/>
        <p:txBody>
          <a:bodyPr/>
          <a:lstStyle/>
          <a:p>
            <a:r>
              <a:rPr lang="en-US" dirty="0"/>
              <a:t>(iv) </a:t>
            </a:r>
            <a:r>
              <a:rPr lang="en-US" i="1" dirty="0">
                <a:effectLst>
                  <a:outerShdw sx="0" sy="0">
                    <a:srgbClr val="000000"/>
                  </a:outerShdw>
                </a:effectLst>
              </a:rPr>
              <a:t>Data Analysis</a:t>
            </a:r>
            <a:br>
              <a:rPr lang="en-IN" b="1" i="1"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56B97FA8-84A1-384D-9D90-438964E0F222}"/>
              </a:ext>
            </a:extLst>
          </p:cNvPr>
          <p:cNvSpPr>
            <a:spLocks noGrp="1"/>
          </p:cNvSpPr>
          <p:nvPr>
            <p:ph idx="1"/>
          </p:nvPr>
        </p:nvSpPr>
        <p:spPr/>
        <p:txBody>
          <a:bodyPr/>
          <a:lstStyle/>
          <a:p>
            <a:r>
              <a:rPr lang="en-IN" dirty="0"/>
              <a:t>All the information collected from the sensors is stored in the personal systems directly rather than cloud as clod is heavily dependent upon an uninterrupted internet connection which sometimes may not be possible.</a:t>
            </a:r>
          </a:p>
          <a:p>
            <a:r>
              <a:rPr lang="en-IN" dirty="0"/>
              <a:t>The data collected is stored and processed with the help of python to create results which help in better understanding of the data.</a:t>
            </a:r>
          </a:p>
          <a:p>
            <a:endParaRPr lang="en-US" dirty="0"/>
          </a:p>
        </p:txBody>
      </p:sp>
    </p:spTree>
    <p:extLst>
      <p:ext uri="{BB962C8B-B14F-4D97-AF65-F5344CB8AC3E}">
        <p14:creationId xmlns:p14="http://schemas.microsoft.com/office/powerpoint/2010/main" val="133562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178A-B801-CE4F-86B1-E31720E77415}"/>
              </a:ext>
            </a:extLst>
          </p:cNvPr>
          <p:cNvSpPr>
            <a:spLocks noGrp="1"/>
          </p:cNvSpPr>
          <p:nvPr>
            <p:ph type="title"/>
          </p:nvPr>
        </p:nvSpPr>
        <p:spPr/>
        <p:txBody>
          <a:bodyPr/>
          <a:lstStyle/>
          <a:p>
            <a:r>
              <a:rPr lang="en-US" dirty="0"/>
              <a:t>(v) </a:t>
            </a:r>
            <a:r>
              <a:rPr lang="en-US" i="1" dirty="0">
                <a:effectLst>
                  <a:outerShdw sx="0" sy="0">
                    <a:srgbClr val="000000"/>
                  </a:outerShdw>
                </a:effectLst>
              </a:rPr>
              <a:t>Proposed System</a:t>
            </a:r>
            <a:br>
              <a:rPr lang="en-IN" b="1" i="1" dirty="0">
                <a:effectLst>
                  <a:outerShdw sx="0" sy="0">
                    <a:srgbClr val="000000"/>
                  </a:outerShdw>
                </a:effectLst>
              </a:rPr>
            </a:br>
            <a:endParaRPr lang="en-US" dirty="0"/>
          </a:p>
        </p:txBody>
      </p:sp>
      <p:sp>
        <p:nvSpPr>
          <p:cNvPr id="3" name="Content Placeholder 2">
            <a:extLst>
              <a:ext uri="{FF2B5EF4-FFF2-40B4-BE49-F238E27FC236}">
                <a16:creationId xmlns:a16="http://schemas.microsoft.com/office/drawing/2014/main" id="{FF2E8122-AC6D-364A-A3DE-DF8EEC7076D9}"/>
              </a:ext>
            </a:extLst>
          </p:cNvPr>
          <p:cNvSpPr>
            <a:spLocks noGrp="1"/>
          </p:cNvSpPr>
          <p:nvPr>
            <p:ph idx="1"/>
          </p:nvPr>
        </p:nvSpPr>
        <p:spPr/>
        <p:txBody>
          <a:bodyPr>
            <a:normAutofit/>
          </a:bodyPr>
          <a:lstStyle/>
          <a:p>
            <a:r>
              <a:rPr lang="en-US" dirty="0"/>
              <a:t>An innovative form of hydroponic farming is used.</a:t>
            </a:r>
          </a:p>
          <a:p>
            <a:r>
              <a:rPr lang="en-US" dirty="0"/>
              <a:t>Coco pit is used as an soil replacement as the water retention capacity is much higher in this compared to general soil. </a:t>
            </a:r>
          </a:p>
          <a:p>
            <a:r>
              <a:rPr lang="en-US" dirty="0"/>
              <a:t>The coco pit is connected to water supply which is regulated. </a:t>
            </a:r>
          </a:p>
          <a:p>
            <a:r>
              <a:rPr lang="en-US" dirty="0"/>
              <a:t>Six different sensors are connected to the system. The sensors being, pH sensor which monitors the pH of the water in the coco pit. </a:t>
            </a:r>
          </a:p>
          <a:p>
            <a:pPr marL="0" indent="0">
              <a:buNone/>
            </a:pPr>
            <a:endParaRPr lang="en-US" dirty="0"/>
          </a:p>
        </p:txBody>
      </p:sp>
    </p:spTree>
    <p:extLst>
      <p:ext uri="{BB962C8B-B14F-4D97-AF65-F5344CB8AC3E}">
        <p14:creationId xmlns:p14="http://schemas.microsoft.com/office/powerpoint/2010/main" val="210188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75B4-98CC-294C-B995-9AFB788907DF}"/>
              </a:ext>
            </a:extLst>
          </p:cNvPr>
          <p:cNvSpPr>
            <a:spLocks noGrp="1"/>
          </p:cNvSpPr>
          <p:nvPr>
            <p:ph type="title"/>
          </p:nvPr>
        </p:nvSpPr>
        <p:spPr/>
        <p:txBody>
          <a:bodyPr/>
          <a:lstStyle/>
          <a:p>
            <a:r>
              <a:rPr lang="en-US" dirty="0"/>
              <a:t>System Architecture</a:t>
            </a:r>
          </a:p>
        </p:txBody>
      </p:sp>
      <p:sp>
        <p:nvSpPr>
          <p:cNvPr id="4" name="Content Placeholder 3">
            <a:extLst>
              <a:ext uri="{FF2B5EF4-FFF2-40B4-BE49-F238E27FC236}">
                <a16:creationId xmlns:a16="http://schemas.microsoft.com/office/drawing/2014/main" id="{3DF393CF-563B-E44F-8820-E641CAABCC1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3F48711-152D-8240-A10F-74D950C6AFD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77334" y="2160588"/>
            <a:ext cx="8898466" cy="4087811"/>
          </a:xfrm>
          <a:prstGeom prst="rect">
            <a:avLst/>
          </a:prstGeom>
        </p:spPr>
      </p:pic>
    </p:spTree>
    <p:extLst>
      <p:ext uri="{BB962C8B-B14F-4D97-AF65-F5344CB8AC3E}">
        <p14:creationId xmlns:p14="http://schemas.microsoft.com/office/powerpoint/2010/main" val="80724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F881-5659-574E-A699-DADB97C5D024}"/>
              </a:ext>
            </a:extLst>
          </p:cNvPr>
          <p:cNvSpPr>
            <a:spLocks noGrp="1"/>
          </p:cNvSpPr>
          <p:nvPr>
            <p:ph type="title"/>
          </p:nvPr>
        </p:nvSpPr>
        <p:spPr/>
        <p:txBody>
          <a:bodyPr/>
          <a:lstStyle/>
          <a:p>
            <a:r>
              <a:rPr lang="en-US" dirty="0"/>
              <a:t>System Architecture Description</a:t>
            </a:r>
          </a:p>
        </p:txBody>
      </p:sp>
      <p:sp>
        <p:nvSpPr>
          <p:cNvPr id="3" name="Content Placeholder 2">
            <a:extLst>
              <a:ext uri="{FF2B5EF4-FFF2-40B4-BE49-F238E27FC236}">
                <a16:creationId xmlns:a16="http://schemas.microsoft.com/office/drawing/2014/main" id="{8BE0DA5F-5409-1941-8E30-DAEF87C59E7B}"/>
              </a:ext>
            </a:extLst>
          </p:cNvPr>
          <p:cNvSpPr>
            <a:spLocks noGrp="1"/>
          </p:cNvSpPr>
          <p:nvPr>
            <p:ph idx="1"/>
          </p:nvPr>
        </p:nvSpPr>
        <p:spPr/>
        <p:txBody>
          <a:bodyPr>
            <a:normAutofit fontScale="85000" lnSpcReduction="10000"/>
          </a:bodyPr>
          <a:lstStyle/>
          <a:p>
            <a:pPr lvl="0" fontAlgn="base"/>
            <a:r>
              <a:rPr lang="en-IN" b="1" dirty="0"/>
              <a:t>Water-Level Sensor</a:t>
            </a:r>
            <a:r>
              <a:rPr lang="en-IN" dirty="0"/>
              <a:t> - A water-level sensor is a device used in the detection of the water level. Maintaining Water level helps the root absorb correct amount of water and makes sure that the plant doesn't gets spoiled.</a:t>
            </a:r>
          </a:p>
          <a:p>
            <a:pPr lvl="0" fontAlgn="base"/>
            <a:r>
              <a:rPr lang="en-IN" b="1" dirty="0"/>
              <a:t>pH Sensor</a:t>
            </a:r>
            <a:r>
              <a:rPr lang="en-IN" dirty="0"/>
              <a:t> - Optimal pH levels are critical to healthy plants and high yields in both soil and hydroponics gardening. Maintaining those optimal levels, especially in soilless growing systems, calls for frequent, accurate pH testing. Ideal pH levels maximize a plant’s nutrient uptake. Those nutrients, in turn, increase a plant’s </a:t>
            </a:r>
            <a:r>
              <a:rPr lang="en-IN" dirty="0" err="1"/>
              <a:t>vigor</a:t>
            </a:r>
            <a:r>
              <a:rPr lang="en-IN" dirty="0"/>
              <a:t> and productivity.</a:t>
            </a:r>
          </a:p>
          <a:p>
            <a:pPr lvl="0" fontAlgn="base"/>
            <a:r>
              <a:rPr lang="en-IN" b="1" dirty="0"/>
              <a:t>Soil Moisture Sensor</a:t>
            </a:r>
            <a:r>
              <a:rPr lang="en-IN" dirty="0"/>
              <a:t> - This soil moisture sensor can be used to detect the moisture of soil or judge if there is water around the sensor, let's you know if the plants in the mesh pot require water or not. The units used in calculating is bars.</a:t>
            </a:r>
          </a:p>
          <a:p>
            <a:pPr lvl="0" fontAlgn="base"/>
            <a:r>
              <a:rPr lang="en-IN" b="1" dirty="0"/>
              <a:t>DHT22 Temperature/Humidity Sensor</a:t>
            </a:r>
            <a:r>
              <a:rPr lang="en-IN" dirty="0"/>
              <a:t> - The DHT22 is a humidity and temperature sensor with a single wire digital interface. The sensor is calibrated so you can get right to measuring relative humidity and temperature.</a:t>
            </a:r>
          </a:p>
          <a:p>
            <a:pPr lvl="0" fontAlgn="base"/>
            <a:r>
              <a:rPr lang="en-IN" b="1" dirty="0"/>
              <a:t>Luminous Intensity Sensor</a:t>
            </a:r>
            <a:r>
              <a:rPr lang="en-IN" dirty="0"/>
              <a:t>- Helps to capture the amount of sunlight hitting the product </a:t>
            </a:r>
          </a:p>
          <a:p>
            <a:endParaRPr lang="en-US" dirty="0"/>
          </a:p>
        </p:txBody>
      </p:sp>
    </p:spTree>
    <p:extLst>
      <p:ext uri="{BB962C8B-B14F-4D97-AF65-F5344CB8AC3E}">
        <p14:creationId xmlns:p14="http://schemas.microsoft.com/office/powerpoint/2010/main" val="416828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0C05-10F5-4346-94EC-E015BD28AB66}"/>
              </a:ext>
            </a:extLst>
          </p:cNvPr>
          <p:cNvSpPr>
            <a:spLocks noGrp="1"/>
          </p:cNvSpPr>
          <p:nvPr>
            <p:ph type="title"/>
          </p:nvPr>
        </p:nvSpPr>
        <p:spPr/>
        <p:txBody>
          <a:bodyPr/>
          <a:lstStyle/>
          <a:p>
            <a:r>
              <a:rPr lang="en-US" dirty="0"/>
              <a:t>Flow Chart</a:t>
            </a:r>
          </a:p>
        </p:txBody>
      </p:sp>
      <p:pic>
        <p:nvPicPr>
          <p:cNvPr id="5" name="Content Placeholder 4">
            <a:extLst>
              <a:ext uri="{FF2B5EF4-FFF2-40B4-BE49-F238E27FC236}">
                <a16:creationId xmlns:a16="http://schemas.microsoft.com/office/drawing/2014/main" id="{8F78BA21-7B2D-BC48-B7BC-43264EC51972}"/>
              </a:ext>
            </a:extLst>
          </p:cNvPr>
          <p:cNvPicPr>
            <a:picLocks noGrp="1" noChangeAspect="1"/>
          </p:cNvPicPr>
          <p:nvPr>
            <p:ph idx="1"/>
          </p:nvPr>
        </p:nvPicPr>
        <p:blipFill>
          <a:blip r:embed="rId2"/>
          <a:stretch>
            <a:fillRect/>
          </a:stretch>
        </p:blipFill>
        <p:spPr>
          <a:xfrm>
            <a:off x="1281474" y="1832597"/>
            <a:ext cx="2578549" cy="3881437"/>
          </a:xfrm>
        </p:spPr>
      </p:pic>
      <p:sp>
        <p:nvSpPr>
          <p:cNvPr id="7" name="TextBox 6">
            <a:extLst>
              <a:ext uri="{FF2B5EF4-FFF2-40B4-BE49-F238E27FC236}">
                <a16:creationId xmlns:a16="http://schemas.microsoft.com/office/drawing/2014/main" id="{07022A0F-7BEA-764A-910B-C9EFFB6BB4B2}"/>
              </a:ext>
            </a:extLst>
          </p:cNvPr>
          <p:cNvSpPr txBox="1"/>
          <p:nvPr/>
        </p:nvSpPr>
        <p:spPr>
          <a:xfrm>
            <a:off x="4711148" y="1832597"/>
            <a:ext cx="456285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 the following Hydroponic system the data is being collected by a CSV module that collects data from Arduino serial monitor and saves data in a CSV file.</a:t>
            </a:r>
          </a:p>
          <a:p>
            <a:pPr marL="285750" indent="-285750">
              <a:buFont typeface="Arial" panose="020B0604020202020204" pitchFamily="34" charset="0"/>
              <a:buChar char="•"/>
            </a:pPr>
            <a:r>
              <a:rPr lang="en-US" dirty="0"/>
              <a:t>The Arduino board initializes the sensor and collects data every 10 minutes and sends the data to the CSV file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3908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8736-7812-5A4F-96AF-F26A2B9A0F2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2C003CC-4373-BD47-AD37-2F2C7BEF292E}"/>
              </a:ext>
            </a:extLst>
          </p:cNvPr>
          <p:cNvSpPr>
            <a:spLocks noGrp="1"/>
          </p:cNvSpPr>
          <p:nvPr>
            <p:ph idx="1"/>
          </p:nvPr>
        </p:nvSpPr>
        <p:spPr/>
        <p:txBody>
          <a:bodyPr>
            <a:normAutofit fontScale="77500" lnSpcReduction="20000"/>
          </a:bodyPr>
          <a:lstStyle/>
          <a:p>
            <a:r>
              <a:rPr lang="en-US" dirty="0"/>
              <a:t>In a rapidly developing country like India, which has the world’s highest growing GDP Urbanization is being seen in every nuke and corner of the country. </a:t>
            </a:r>
          </a:p>
          <a:p>
            <a:r>
              <a:rPr lang="en-US" dirty="0"/>
              <a:t>The difference between the population density of the cities and rural areas are very high. The population of the cities are growing exponentially every year, because of which the agricultural farms in and around the cities are being converted into residential sky scrapers. </a:t>
            </a:r>
          </a:p>
          <a:p>
            <a:r>
              <a:rPr lang="en-US" dirty="0"/>
              <a:t>The need and demand for crops and food is growing up but the area to grow is going down. Due to this alarming scenario, hydropic agriculture has risen in popularity and practice. </a:t>
            </a:r>
          </a:p>
          <a:p>
            <a:r>
              <a:rPr lang="en-US" dirty="0"/>
              <a:t>It is a form of agriculture in which the plants are grown with restricted water supply. </a:t>
            </a:r>
          </a:p>
          <a:p>
            <a:r>
              <a:rPr lang="en-US" dirty="0"/>
              <a:t>In this work, we are growing coriander plant in a controlled environment with constant monitoring, the controlled environment being restricted water supply </a:t>
            </a:r>
            <a:r>
              <a:rPr lang="en-US" dirty="0" err="1"/>
              <a:t>I,e</a:t>
            </a:r>
            <a:r>
              <a:rPr lang="en-US" dirty="0"/>
              <a:t> Hydroponic farming. Various parameters like Soil pH, Moisture levels etc. are recorded on daily basis and made into a data set. </a:t>
            </a:r>
          </a:p>
          <a:p>
            <a:r>
              <a:rPr lang="en-US" dirty="0"/>
              <a:t>This data set, then  with the help of Supervised Machine Learning algorithms we are going to Co-Relate the data collected via IOT by the help of Regression Models ,find the trends within the taken parameters and give an idea as to which conditions give a better yield.</a:t>
            </a:r>
          </a:p>
          <a:p>
            <a:pPr marL="0" indent="0">
              <a:buNone/>
            </a:pPr>
            <a:r>
              <a:rPr lang="en-US" b="1" i="1" dirty="0"/>
              <a:t>Keywords</a:t>
            </a:r>
            <a:r>
              <a:rPr lang="en-US" b="1" dirty="0"/>
              <a:t>: Supervised Machine Learning Algorithms, Regression Models, Controlled Environment, Hydroponic, Urbanization</a:t>
            </a:r>
            <a:endParaRPr lang="en-IN" dirty="0"/>
          </a:p>
          <a:p>
            <a:endParaRPr lang="en-US" dirty="0"/>
          </a:p>
          <a:p>
            <a:endParaRPr lang="en-US" dirty="0"/>
          </a:p>
        </p:txBody>
      </p:sp>
    </p:spTree>
    <p:extLst>
      <p:ext uri="{BB962C8B-B14F-4D97-AF65-F5344CB8AC3E}">
        <p14:creationId xmlns:p14="http://schemas.microsoft.com/office/powerpoint/2010/main" val="122065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B27B-BFAF-A842-9B83-E4055E6103A6}"/>
              </a:ext>
            </a:extLst>
          </p:cNvPr>
          <p:cNvSpPr>
            <a:spLocks noGrp="1"/>
          </p:cNvSpPr>
          <p:nvPr>
            <p:ph type="title"/>
          </p:nvPr>
        </p:nvSpPr>
        <p:spPr/>
        <p:txBody>
          <a:bodyPr/>
          <a:lstStyle/>
          <a:p>
            <a:r>
              <a:rPr lang="en-US" dirty="0"/>
              <a:t>Circuit Diagram</a:t>
            </a:r>
          </a:p>
        </p:txBody>
      </p:sp>
      <p:pic>
        <p:nvPicPr>
          <p:cNvPr id="4" name="Content Placeholder 3">
            <a:extLst>
              <a:ext uri="{FF2B5EF4-FFF2-40B4-BE49-F238E27FC236}">
                <a16:creationId xmlns:a16="http://schemas.microsoft.com/office/drawing/2014/main" id="{06BF4AF6-C742-1141-9C9B-BB4316CFE37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88571" y="2160588"/>
            <a:ext cx="6665085" cy="3881437"/>
          </a:xfrm>
          <a:prstGeom prst="rect">
            <a:avLst/>
          </a:prstGeom>
        </p:spPr>
      </p:pic>
    </p:spTree>
    <p:extLst>
      <p:ext uri="{BB962C8B-B14F-4D97-AF65-F5344CB8AC3E}">
        <p14:creationId xmlns:p14="http://schemas.microsoft.com/office/powerpoint/2010/main" val="418744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5694-5023-FC4F-8CAF-30F10BA3F422}"/>
              </a:ext>
            </a:extLst>
          </p:cNvPr>
          <p:cNvSpPr>
            <a:spLocks noGrp="1"/>
          </p:cNvSpPr>
          <p:nvPr>
            <p:ph type="title"/>
          </p:nvPr>
        </p:nvSpPr>
        <p:spPr/>
        <p:txBody>
          <a:bodyPr/>
          <a:lstStyle/>
          <a:p>
            <a:r>
              <a:rPr lang="en-US" dirty="0"/>
              <a:t>Circuit Connection</a:t>
            </a:r>
          </a:p>
        </p:txBody>
      </p:sp>
      <p:graphicFrame>
        <p:nvGraphicFramePr>
          <p:cNvPr id="5" name="Content Placeholder 4">
            <a:extLst>
              <a:ext uri="{FF2B5EF4-FFF2-40B4-BE49-F238E27FC236}">
                <a16:creationId xmlns:a16="http://schemas.microsoft.com/office/drawing/2014/main" id="{8DB08619-61EE-6549-8631-7E760299A65D}"/>
              </a:ext>
            </a:extLst>
          </p:cNvPr>
          <p:cNvGraphicFramePr>
            <a:graphicFrameLocks noGrp="1"/>
          </p:cNvGraphicFramePr>
          <p:nvPr>
            <p:ph idx="1"/>
            <p:extLst>
              <p:ext uri="{D42A27DB-BD31-4B8C-83A1-F6EECF244321}">
                <p14:modId xmlns:p14="http://schemas.microsoft.com/office/powerpoint/2010/main" val="1823245914"/>
              </p:ext>
            </p:extLst>
          </p:nvPr>
        </p:nvGraphicFramePr>
        <p:xfrm>
          <a:off x="2076926" y="2179159"/>
          <a:ext cx="5798185" cy="3859403"/>
        </p:xfrm>
        <a:graphic>
          <a:graphicData uri="http://schemas.openxmlformats.org/drawingml/2006/table">
            <a:tbl>
              <a:tblPr firstRow="1" firstCol="1" bandRow="1">
                <a:tableStyleId>{5C22544A-7EE6-4342-B048-85BDC9FD1C3A}</a:tableStyleId>
              </a:tblPr>
              <a:tblGrid>
                <a:gridCol w="1330391">
                  <a:extLst>
                    <a:ext uri="{9D8B030D-6E8A-4147-A177-3AD203B41FA5}">
                      <a16:colId xmlns:a16="http://schemas.microsoft.com/office/drawing/2014/main" val="2169152308"/>
                    </a:ext>
                  </a:extLst>
                </a:gridCol>
                <a:gridCol w="2233897">
                  <a:extLst>
                    <a:ext uri="{9D8B030D-6E8A-4147-A177-3AD203B41FA5}">
                      <a16:colId xmlns:a16="http://schemas.microsoft.com/office/drawing/2014/main" val="841938987"/>
                    </a:ext>
                  </a:extLst>
                </a:gridCol>
                <a:gridCol w="2233897">
                  <a:extLst>
                    <a:ext uri="{9D8B030D-6E8A-4147-A177-3AD203B41FA5}">
                      <a16:colId xmlns:a16="http://schemas.microsoft.com/office/drawing/2014/main" val="2574682865"/>
                    </a:ext>
                  </a:extLst>
                </a:gridCol>
              </a:tblGrid>
              <a:tr h="260350">
                <a:tc gridSpan="3">
                  <a:txBody>
                    <a:bodyPr/>
                    <a:lstStyle/>
                    <a:p>
                      <a:pPr>
                        <a:lnSpc>
                          <a:spcPct val="115000"/>
                        </a:lnSpc>
                        <a:spcAft>
                          <a:spcPts val="0"/>
                        </a:spcAft>
                      </a:pPr>
                      <a:r>
                        <a:rPr lang="en-IN" sz="1200">
                          <a:effectLst/>
                        </a:rPr>
                        <a:t>Sensor connection from Arduino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5368986"/>
                  </a:ext>
                </a:extLst>
              </a:tr>
              <a:tr h="60960">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tc>
                  <a:txBody>
                    <a:bodyPr/>
                    <a:lstStyle/>
                    <a:p>
                      <a:pPr>
                        <a:lnSpc>
                          <a:spcPct val="115000"/>
                        </a:lnSpc>
                      </a:pPr>
                      <a:endParaRPr lang="en-IN" sz="1100">
                        <a:effectLst/>
                        <a:latin typeface="Calibri" panose="020F0502020204030204" pitchFamily="34" charset="0"/>
                        <a:cs typeface="Times New Roman" panose="02020603050405020304" pitchFamily="18" charset="0"/>
                      </a:endParaRPr>
                    </a:p>
                  </a:txBody>
                  <a:tcPr marL="13970" marR="13970" marT="9525" marB="9525" anchor="b"/>
                </a:tc>
                <a:extLst>
                  <a:ext uri="{0D108BD9-81ED-4DB2-BD59-A6C34878D82A}">
                    <a16:rowId xmlns:a16="http://schemas.microsoft.com/office/drawing/2014/main" val="2355645909"/>
                  </a:ext>
                </a:extLst>
              </a:tr>
              <a:tr h="263525">
                <a:tc>
                  <a:txBody>
                    <a:bodyPr/>
                    <a:lstStyle/>
                    <a:p>
                      <a:pPr>
                        <a:lnSpc>
                          <a:spcPct val="115000"/>
                        </a:lnSpc>
                        <a:spcAft>
                          <a:spcPts val="0"/>
                        </a:spcAft>
                      </a:pPr>
                      <a:r>
                        <a:rPr lang="en-IN" sz="1200">
                          <a:effectLst/>
                        </a:rPr>
                        <a:t>SENSOR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dirty="0">
                          <a:effectLst/>
                        </a:rPr>
                        <a:t>FROM</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TO</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4148647063"/>
                  </a:ext>
                </a:extLst>
              </a:tr>
              <a:tr h="55245">
                <a:tc rowSpan="3">
                  <a:txBody>
                    <a:bodyPr/>
                    <a:lstStyle/>
                    <a:p>
                      <a:pPr>
                        <a:lnSpc>
                          <a:spcPct val="115000"/>
                        </a:lnSpc>
                        <a:spcAft>
                          <a:spcPts val="0"/>
                        </a:spcAft>
                      </a:pPr>
                      <a:r>
                        <a:rPr lang="en-IN" sz="1200">
                          <a:effectLst/>
                        </a:rPr>
                        <a:t>PH SENSOR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dirty="0">
                          <a:effectLst/>
                        </a:rPr>
                        <a:t>TX</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RX</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3209595732"/>
                  </a:ext>
                </a:extLst>
              </a:tr>
              <a:tr h="55245">
                <a:tc vMerge="1">
                  <a:txBody>
                    <a:bodyPr/>
                    <a:lstStyle/>
                    <a:p>
                      <a:endParaRPr lang="en-US"/>
                    </a:p>
                  </a:txBody>
                  <a:tcPr/>
                </a:tc>
                <a:tc>
                  <a:txBody>
                    <a:bodyPr/>
                    <a:lstStyle/>
                    <a:p>
                      <a:pPr>
                        <a:lnSpc>
                          <a:spcPct val="115000"/>
                        </a:lnSpc>
                        <a:spcAft>
                          <a:spcPts val="0"/>
                        </a:spcAft>
                      </a:pPr>
                      <a:r>
                        <a:rPr lang="en-IN" sz="1200" b="1" dirty="0">
                          <a:effectLst/>
                        </a:rPr>
                        <a:t>VCC</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VCC</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643834454"/>
                  </a:ext>
                </a:extLst>
              </a:tr>
              <a:tr h="237490">
                <a:tc vMerge="1">
                  <a:txBody>
                    <a:bodyPr/>
                    <a:lstStyle/>
                    <a:p>
                      <a:endParaRPr lang="en-US"/>
                    </a:p>
                  </a:txBody>
                  <a:tcPr/>
                </a:tc>
                <a:tc>
                  <a:txBody>
                    <a:bodyPr/>
                    <a:lstStyle/>
                    <a:p>
                      <a:pPr>
                        <a:lnSpc>
                          <a:spcPct val="115000"/>
                        </a:lnSpc>
                        <a:spcAft>
                          <a:spcPts val="0"/>
                        </a:spcAft>
                      </a:pPr>
                      <a:r>
                        <a:rPr lang="en-IN" sz="1200" b="1">
                          <a:effectLst/>
                        </a:rPr>
                        <a:t>GND</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GND</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3154229276"/>
                  </a:ext>
                </a:extLst>
              </a:tr>
              <a:tr h="60960">
                <a:tc rowSpan="3">
                  <a:txBody>
                    <a:bodyPr/>
                    <a:lstStyle/>
                    <a:p>
                      <a:pPr>
                        <a:lnSpc>
                          <a:spcPct val="115000"/>
                        </a:lnSpc>
                        <a:spcAft>
                          <a:spcPts val="0"/>
                        </a:spcAft>
                      </a:pPr>
                      <a:r>
                        <a:rPr lang="en-IN" sz="1200">
                          <a:effectLst/>
                        </a:rPr>
                        <a:t>DHT 22</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pPr>
                      <a:r>
                        <a:rPr lang="en-IN" sz="1200" b="1" dirty="0">
                          <a:effectLst/>
                          <a:latin typeface="Calibri" panose="020F0502020204030204" pitchFamily="34" charset="0"/>
                          <a:cs typeface="Times New Roman" panose="02020603050405020304" pitchFamily="18" charset="0"/>
                        </a:rPr>
                        <a:t>D1</a:t>
                      </a:r>
                    </a:p>
                  </a:txBody>
                  <a:tcPr marL="13970" marR="13970" marT="9525" marB="9525" anchor="b"/>
                </a:tc>
                <a:tc>
                  <a:txBody>
                    <a:bodyPr/>
                    <a:lstStyle/>
                    <a:p>
                      <a:pPr>
                        <a:lnSpc>
                          <a:spcPct val="115000"/>
                        </a:lnSpc>
                      </a:pPr>
                      <a:r>
                        <a:rPr lang="en-IN" sz="1200" b="1" dirty="0">
                          <a:effectLst/>
                          <a:latin typeface="Calibri" panose="020F0502020204030204" pitchFamily="34" charset="0"/>
                          <a:cs typeface="Times New Roman" panose="02020603050405020304" pitchFamily="18" charset="0"/>
                        </a:rPr>
                        <a:t>D0</a:t>
                      </a:r>
                    </a:p>
                  </a:txBody>
                  <a:tcPr marL="13970" marR="13970" marT="9525" marB="9525" anchor="b"/>
                </a:tc>
                <a:extLst>
                  <a:ext uri="{0D108BD9-81ED-4DB2-BD59-A6C34878D82A}">
                    <a16:rowId xmlns:a16="http://schemas.microsoft.com/office/drawing/2014/main" val="1318998700"/>
                  </a:ext>
                </a:extLst>
              </a:tr>
              <a:tr h="55245">
                <a:tc vMerge="1">
                  <a:txBody>
                    <a:bodyPr/>
                    <a:lstStyle/>
                    <a:p>
                      <a:endParaRPr lang="en-US"/>
                    </a:p>
                  </a:txBody>
                  <a:tcPr/>
                </a:tc>
                <a:tc>
                  <a:txBody>
                    <a:bodyPr/>
                    <a:lstStyle/>
                    <a:p>
                      <a:pPr>
                        <a:lnSpc>
                          <a:spcPct val="115000"/>
                        </a:lnSpc>
                        <a:spcAft>
                          <a:spcPts val="0"/>
                        </a:spcAft>
                      </a:pPr>
                      <a:r>
                        <a:rPr lang="en-IN" sz="1200" b="1" dirty="0">
                          <a:effectLst/>
                        </a:rPr>
                        <a:t>VCC</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VCC</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629669760"/>
                  </a:ext>
                </a:extLst>
              </a:tr>
              <a:tr h="104775">
                <a:tc vMerge="1">
                  <a:txBody>
                    <a:bodyPr/>
                    <a:lstStyle/>
                    <a:p>
                      <a:endParaRPr lang="en-US"/>
                    </a:p>
                  </a:txBody>
                  <a:tcPr/>
                </a:tc>
                <a:tc>
                  <a:txBody>
                    <a:bodyPr/>
                    <a:lstStyle/>
                    <a:p>
                      <a:pPr>
                        <a:lnSpc>
                          <a:spcPct val="115000"/>
                        </a:lnSpc>
                        <a:spcAft>
                          <a:spcPts val="0"/>
                        </a:spcAft>
                      </a:pPr>
                      <a:r>
                        <a:rPr lang="en-IN" sz="1200" b="1">
                          <a:effectLst/>
                        </a:rPr>
                        <a:t>GND</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dirty="0">
                          <a:effectLst/>
                        </a:rPr>
                        <a:t>GND</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558294238"/>
                  </a:ext>
                </a:extLst>
              </a:tr>
              <a:tr h="55245">
                <a:tc rowSpan="3">
                  <a:txBody>
                    <a:bodyPr/>
                    <a:lstStyle/>
                    <a:p>
                      <a:pPr>
                        <a:lnSpc>
                          <a:spcPct val="115000"/>
                        </a:lnSpc>
                        <a:spcAft>
                          <a:spcPts val="0"/>
                        </a:spcAft>
                      </a:pPr>
                      <a:r>
                        <a:rPr lang="en-IN" sz="1200">
                          <a:effectLst/>
                        </a:rPr>
                        <a:t>SOIL MOISTURE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DATA</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dirty="0">
                          <a:effectLst/>
                        </a:rPr>
                        <a:t>A1</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2759249255"/>
                  </a:ext>
                </a:extLst>
              </a:tr>
              <a:tr h="48895">
                <a:tc vMerge="1">
                  <a:txBody>
                    <a:bodyPr/>
                    <a:lstStyle/>
                    <a:p>
                      <a:endParaRPr lang="en-US"/>
                    </a:p>
                  </a:txBody>
                  <a:tcPr/>
                </a:tc>
                <a:tc>
                  <a:txBody>
                    <a:bodyPr/>
                    <a:lstStyle/>
                    <a:p>
                      <a:pPr>
                        <a:lnSpc>
                          <a:spcPct val="115000"/>
                        </a:lnSpc>
                        <a:spcAft>
                          <a:spcPts val="0"/>
                        </a:spcAft>
                      </a:pPr>
                      <a:r>
                        <a:rPr lang="en-IN" sz="1200" b="1">
                          <a:effectLst/>
                        </a:rPr>
                        <a:t>VCC</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dirty="0">
                          <a:effectLst/>
                        </a:rPr>
                        <a:t>VCC</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37358586"/>
                  </a:ext>
                </a:extLst>
              </a:tr>
              <a:tr h="406400">
                <a:tc vMerge="1">
                  <a:txBody>
                    <a:bodyPr/>
                    <a:lstStyle/>
                    <a:p>
                      <a:endParaRPr lang="en-US"/>
                    </a:p>
                  </a:txBody>
                  <a:tcPr/>
                </a:tc>
                <a:tc>
                  <a:txBody>
                    <a:bodyPr/>
                    <a:lstStyle/>
                    <a:p>
                      <a:pPr>
                        <a:lnSpc>
                          <a:spcPct val="115000"/>
                        </a:lnSpc>
                        <a:spcAft>
                          <a:spcPts val="0"/>
                        </a:spcAft>
                      </a:pPr>
                      <a:r>
                        <a:rPr lang="en-IN" sz="1200" b="1">
                          <a:effectLst/>
                        </a:rPr>
                        <a:t>GND</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GND</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045659359"/>
                  </a:ext>
                </a:extLst>
              </a:tr>
              <a:tr h="55245">
                <a:tc rowSpan="3">
                  <a:txBody>
                    <a:bodyPr/>
                    <a:lstStyle/>
                    <a:p>
                      <a:pPr>
                        <a:lnSpc>
                          <a:spcPct val="115000"/>
                        </a:lnSpc>
                        <a:spcAft>
                          <a:spcPts val="0"/>
                        </a:spcAft>
                      </a:pPr>
                      <a:r>
                        <a:rPr lang="en-IN" sz="1200">
                          <a:effectLst/>
                        </a:rPr>
                        <a:t>WATER LEVEL SENSOR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DATA</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A2</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858917170"/>
                  </a:ext>
                </a:extLst>
              </a:tr>
              <a:tr h="55245">
                <a:tc vMerge="1">
                  <a:txBody>
                    <a:bodyPr/>
                    <a:lstStyle/>
                    <a:p>
                      <a:endParaRPr lang="en-US"/>
                    </a:p>
                  </a:txBody>
                  <a:tcPr/>
                </a:tc>
                <a:tc>
                  <a:txBody>
                    <a:bodyPr/>
                    <a:lstStyle/>
                    <a:p>
                      <a:pPr>
                        <a:lnSpc>
                          <a:spcPct val="115000"/>
                        </a:lnSpc>
                        <a:spcAft>
                          <a:spcPts val="0"/>
                        </a:spcAft>
                      </a:pPr>
                      <a:r>
                        <a:rPr lang="en-IN" sz="1200" b="1">
                          <a:effectLst/>
                        </a:rPr>
                        <a:t>VCC</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a:effectLst/>
                        </a:rPr>
                        <a:t>VCC</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866898590"/>
                  </a:ext>
                </a:extLst>
              </a:tr>
              <a:tr h="575310">
                <a:tc vMerge="1">
                  <a:txBody>
                    <a:bodyPr/>
                    <a:lstStyle/>
                    <a:p>
                      <a:endParaRPr lang="en-US"/>
                    </a:p>
                  </a:txBody>
                  <a:tcPr/>
                </a:tc>
                <a:tc>
                  <a:txBody>
                    <a:bodyPr/>
                    <a:lstStyle/>
                    <a:p>
                      <a:pPr>
                        <a:lnSpc>
                          <a:spcPct val="115000"/>
                        </a:lnSpc>
                        <a:spcAft>
                          <a:spcPts val="0"/>
                        </a:spcAft>
                      </a:pPr>
                      <a:r>
                        <a:rPr lang="en-IN" sz="1200" b="1">
                          <a:effectLst/>
                        </a:rPr>
                        <a:t>GND</a:t>
                      </a:r>
                      <a:endParaRPr lang="en-IN" sz="1200" b="1">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tc>
                  <a:txBody>
                    <a:bodyPr/>
                    <a:lstStyle/>
                    <a:p>
                      <a:pPr>
                        <a:lnSpc>
                          <a:spcPct val="115000"/>
                        </a:lnSpc>
                        <a:spcAft>
                          <a:spcPts val="0"/>
                        </a:spcAft>
                      </a:pPr>
                      <a:r>
                        <a:rPr lang="en-IN" sz="1200" b="1" dirty="0">
                          <a:effectLst/>
                        </a:rPr>
                        <a:t>GND</a:t>
                      </a:r>
                      <a:endParaRPr lang="en-IN" sz="1200" b="1"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13970" marR="13970" marT="9525" marB="9525" anchor="b"/>
                </a:tc>
                <a:extLst>
                  <a:ext uri="{0D108BD9-81ED-4DB2-BD59-A6C34878D82A}">
                    <a16:rowId xmlns:a16="http://schemas.microsoft.com/office/drawing/2014/main" val="1004986351"/>
                  </a:ext>
                </a:extLst>
              </a:tr>
            </a:tbl>
          </a:graphicData>
        </a:graphic>
      </p:graphicFrame>
    </p:spTree>
    <p:extLst>
      <p:ext uri="{BB962C8B-B14F-4D97-AF65-F5344CB8AC3E}">
        <p14:creationId xmlns:p14="http://schemas.microsoft.com/office/powerpoint/2010/main" val="85363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D2F8-67AF-224F-9536-B47CF614F4F9}"/>
              </a:ext>
            </a:extLst>
          </p:cNvPr>
          <p:cNvSpPr>
            <a:spLocks noGrp="1"/>
          </p:cNvSpPr>
          <p:nvPr>
            <p:ph type="title"/>
          </p:nvPr>
        </p:nvSpPr>
        <p:spPr/>
        <p:txBody>
          <a:bodyPr/>
          <a:lstStyle/>
          <a:p>
            <a:r>
              <a:rPr lang="en-US" dirty="0"/>
              <a:t>Details of Hardware And Software </a:t>
            </a:r>
          </a:p>
        </p:txBody>
      </p:sp>
      <p:sp>
        <p:nvSpPr>
          <p:cNvPr id="8" name="TextBox 7">
            <a:extLst>
              <a:ext uri="{FF2B5EF4-FFF2-40B4-BE49-F238E27FC236}">
                <a16:creationId xmlns:a16="http://schemas.microsoft.com/office/drawing/2014/main" id="{0DEB4840-F345-DA4C-ADC8-2FFC82D3577F}"/>
              </a:ext>
            </a:extLst>
          </p:cNvPr>
          <p:cNvSpPr txBox="1"/>
          <p:nvPr/>
        </p:nvSpPr>
        <p:spPr>
          <a:xfrm>
            <a:off x="829734" y="1894114"/>
            <a:ext cx="3927323" cy="4524315"/>
          </a:xfrm>
          <a:prstGeom prst="rect">
            <a:avLst/>
          </a:prstGeom>
          <a:noFill/>
        </p:spPr>
        <p:txBody>
          <a:bodyPr wrap="square" rtlCol="0">
            <a:spAutoFit/>
          </a:bodyPr>
          <a:lstStyle/>
          <a:p>
            <a:r>
              <a:rPr lang="en-US" u="sng" dirty="0"/>
              <a:t>Hardware requirements</a:t>
            </a:r>
            <a:endParaRPr lang="en-IN" dirty="0"/>
          </a:p>
          <a:p>
            <a:pPr marL="285750" lvl="0" indent="-285750">
              <a:buFont typeface="Arial" panose="020B0604020202020204" pitchFamily="34" charset="0"/>
              <a:buChar char="•"/>
            </a:pPr>
            <a:r>
              <a:rPr lang="en-US" dirty="0"/>
              <a:t>Arduino Mega 2560</a:t>
            </a:r>
            <a:endParaRPr lang="en-IN" dirty="0"/>
          </a:p>
          <a:p>
            <a:pPr marL="285750" lvl="0" indent="-285750">
              <a:buFont typeface="Arial" panose="020B0604020202020204" pitchFamily="34" charset="0"/>
              <a:buChar char="•"/>
            </a:pPr>
            <a:r>
              <a:rPr lang="en-US" dirty="0"/>
              <a:t>Temperature sensor (DHT-22)</a:t>
            </a:r>
            <a:endParaRPr lang="en-IN" dirty="0"/>
          </a:p>
          <a:p>
            <a:pPr marL="285750" lvl="0" indent="-285750">
              <a:buFont typeface="Arial" panose="020B0604020202020204" pitchFamily="34" charset="0"/>
              <a:buChar char="•"/>
            </a:pPr>
            <a:r>
              <a:rPr lang="en-US" dirty="0"/>
              <a:t>Humidity Sensor (DHT-22)</a:t>
            </a:r>
            <a:endParaRPr lang="en-IN" dirty="0"/>
          </a:p>
          <a:p>
            <a:pPr marL="285750" lvl="0" indent="-285750">
              <a:buFont typeface="Arial" panose="020B0604020202020204" pitchFamily="34" charset="0"/>
              <a:buChar char="•"/>
            </a:pPr>
            <a:r>
              <a:rPr lang="en-US" dirty="0"/>
              <a:t>Water Level Sensor</a:t>
            </a:r>
            <a:endParaRPr lang="en-IN" dirty="0"/>
          </a:p>
          <a:p>
            <a:pPr marL="285750" lvl="0" indent="-285750">
              <a:buFont typeface="Arial" panose="020B0604020202020204" pitchFamily="34" charset="0"/>
              <a:buChar char="•"/>
            </a:pPr>
            <a:r>
              <a:rPr lang="en-US" dirty="0"/>
              <a:t>Soil Moisture Sensor </a:t>
            </a:r>
            <a:endParaRPr lang="en-IN" dirty="0"/>
          </a:p>
          <a:p>
            <a:pPr marL="285750" lvl="0" indent="-285750">
              <a:buFont typeface="Arial" panose="020B0604020202020204" pitchFamily="34" charset="0"/>
              <a:buChar char="•"/>
            </a:pPr>
            <a:r>
              <a:rPr lang="en-US" dirty="0"/>
              <a:t>PH Sensor </a:t>
            </a:r>
            <a:endParaRPr lang="en-IN" dirty="0"/>
          </a:p>
          <a:p>
            <a:pPr marL="285750" lvl="0" indent="-285750">
              <a:buFont typeface="Arial" panose="020B0604020202020204" pitchFamily="34" charset="0"/>
              <a:buChar char="•"/>
            </a:pPr>
            <a:r>
              <a:rPr lang="en-US" dirty="0"/>
              <a:t>Luminous Intensity Sensor </a:t>
            </a:r>
            <a:endParaRPr lang="en-IN" dirty="0"/>
          </a:p>
          <a:p>
            <a:pPr marL="285750" lvl="0" indent="-285750">
              <a:buFont typeface="Arial" panose="020B0604020202020204" pitchFamily="34" charset="0"/>
              <a:buChar char="•"/>
            </a:pPr>
            <a:r>
              <a:rPr lang="en-US" dirty="0"/>
              <a:t>WIFI module (ESP 8266)</a:t>
            </a:r>
            <a:endParaRPr lang="en-IN" dirty="0"/>
          </a:p>
          <a:p>
            <a:pPr marL="285750" lvl="0" indent="-285750">
              <a:buFont typeface="Arial" panose="020B0604020202020204" pitchFamily="34" charset="0"/>
              <a:buChar char="•"/>
            </a:pPr>
            <a:r>
              <a:rPr lang="en-US" dirty="0"/>
              <a:t>Breadboard</a:t>
            </a:r>
            <a:endParaRPr lang="en-IN" dirty="0"/>
          </a:p>
          <a:p>
            <a:pPr marL="285750" lvl="0" indent="-285750">
              <a:buFont typeface="Arial" panose="020B0604020202020204" pitchFamily="34" charset="0"/>
              <a:buChar char="•"/>
            </a:pPr>
            <a:r>
              <a:rPr lang="en-US" dirty="0"/>
              <a:t>Jumper wires</a:t>
            </a:r>
            <a:endParaRPr lang="en-IN" dirty="0"/>
          </a:p>
          <a:p>
            <a:pPr marL="285750" lvl="0" indent="-285750">
              <a:buFont typeface="Arial" panose="020B0604020202020204" pitchFamily="34" charset="0"/>
              <a:buChar char="•"/>
            </a:pPr>
            <a:r>
              <a:rPr lang="en-US" dirty="0"/>
              <a:t>Pump</a:t>
            </a:r>
            <a:endParaRPr lang="en-IN" dirty="0"/>
          </a:p>
          <a:p>
            <a:pPr marL="285750" lvl="0" indent="-285750">
              <a:buFont typeface="Arial" panose="020B0604020202020204" pitchFamily="34" charset="0"/>
              <a:buChar char="•"/>
            </a:pPr>
            <a:r>
              <a:rPr lang="en-US" dirty="0"/>
              <a:t>Water Tube </a:t>
            </a:r>
            <a:endParaRPr lang="en-IN" dirty="0"/>
          </a:p>
          <a:p>
            <a:pPr marL="285750" lvl="0" indent="-285750">
              <a:buFont typeface="Arial" panose="020B0604020202020204" pitchFamily="34" charset="0"/>
              <a:buChar char="•"/>
            </a:pPr>
            <a:r>
              <a:rPr lang="en-US" dirty="0"/>
              <a:t>5V motor </a:t>
            </a:r>
            <a:endParaRPr lang="en-IN" dirty="0"/>
          </a:p>
          <a:p>
            <a:pPr marL="285750" lvl="0" indent="-285750">
              <a:buFont typeface="Arial" panose="020B0604020202020204" pitchFamily="34" charset="0"/>
              <a:buChar char="•"/>
            </a:pPr>
            <a:r>
              <a:rPr lang="en-US" dirty="0"/>
              <a:t>5V power supply </a:t>
            </a:r>
            <a:endParaRPr lang="en-IN" dirty="0"/>
          </a:p>
          <a:p>
            <a:endParaRPr lang="en-US" dirty="0"/>
          </a:p>
        </p:txBody>
      </p:sp>
      <p:sp>
        <p:nvSpPr>
          <p:cNvPr id="9" name="TextBox 8">
            <a:extLst>
              <a:ext uri="{FF2B5EF4-FFF2-40B4-BE49-F238E27FC236}">
                <a16:creationId xmlns:a16="http://schemas.microsoft.com/office/drawing/2014/main" id="{AADF4BD5-8FF7-374C-BF60-4D72CAED46FB}"/>
              </a:ext>
            </a:extLst>
          </p:cNvPr>
          <p:cNvSpPr txBox="1"/>
          <p:nvPr/>
        </p:nvSpPr>
        <p:spPr>
          <a:xfrm>
            <a:off x="4909457" y="1894113"/>
            <a:ext cx="3622523" cy="3693319"/>
          </a:xfrm>
          <a:prstGeom prst="rect">
            <a:avLst/>
          </a:prstGeom>
          <a:noFill/>
        </p:spPr>
        <p:txBody>
          <a:bodyPr wrap="square" rtlCol="0">
            <a:spAutoFit/>
          </a:bodyPr>
          <a:lstStyle/>
          <a:p>
            <a:r>
              <a:rPr lang="en-US" u="sng" dirty="0"/>
              <a:t>Software requirements</a:t>
            </a:r>
            <a:endParaRPr lang="en-IN" dirty="0"/>
          </a:p>
          <a:p>
            <a:pPr marL="285750" lvl="0" indent="-285750">
              <a:buFont typeface="Arial" panose="020B0604020202020204" pitchFamily="34" charset="0"/>
              <a:buChar char="•"/>
            </a:pPr>
            <a:r>
              <a:rPr lang="en-US" dirty="0"/>
              <a:t>Python Version 3.9.0</a:t>
            </a:r>
            <a:endParaRPr lang="en-IN" dirty="0"/>
          </a:p>
          <a:p>
            <a:pPr marL="285750" lvl="0" indent="-285750">
              <a:buFont typeface="Arial" panose="020B0604020202020204" pitchFamily="34" charset="0"/>
              <a:buChar char="•"/>
            </a:pPr>
            <a:r>
              <a:rPr lang="en-US" dirty="0" err="1"/>
              <a:t>Sklearn</a:t>
            </a:r>
            <a:r>
              <a:rPr lang="en-US" dirty="0"/>
              <a:t> (Machine learning Library and Evaluation )</a:t>
            </a:r>
            <a:endParaRPr lang="en-IN" dirty="0"/>
          </a:p>
          <a:p>
            <a:pPr marL="285750" lvl="0" indent="-285750">
              <a:buFont typeface="Arial" panose="020B0604020202020204" pitchFamily="34" charset="0"/>
              <a:buChar char="•"/>
            </a:pPr>
            <a:r>
              <a:rPr lang="en-US" dirty="0"/>
              <a:t>Pandas (Handling CSV files)</a:t>
            </a:r>
            <a:endParaRPr lang="en-IN" dirty="0"/>
          </a:p>
          <a:p>
            <a:pPr marL="285750" lvl="0" indent="-285750">
              <a:buFont typeface="Arial" panose="020B0604020202020204" pitchFamily="34" charset="0"/>
              <a:buChar char="•"/>
            </a:pPr>
            <a:r>
              <a:rPr lang="en-US" dirty="0" err="1"/>
              <a:t>Numpy</a:t>
            </a:r>
            <a:r>
              <a:rPr lang="en-US" dirty="0"/>
              <a:t> (Handling Arrays in python) </a:t>
            </a:r>
            <a:endParaRPr lang="en-IN" dirty="0"/>
          </a:p>
          <a:p>
            <a:pPr marL="285750" lvl="0" indent="-285750">
              <a:buFont typeface="Arial" panose="020B0604020202020204" pitchFamily="34" charset="0"/>
              <a:buChar char="•"/>
            </a:pPr>
            <a:r>
              <a:rPr lang="en-IN" dirty="0"/>
              <a:t>Arduino Software (To upload code to UNO board)</a:t>
            </a:r>
          </a:p>
          <a:p>
            <a:pPr marL="285750" lvl="0" indent="-285750">
              <a:buFont typeface="Arial" panose="020B0604020202020204" pitchFamily="34" charset="0"/>
              <a:buChar char="•"/>
            </a:pPr>
            <a:r>
              <a:rPr lang="en-IN" dirty="0"/>
              <a:t>MAC OS version 11.6 128GB storage </a:t>
            </a:r>
          </a:p>
          <a:p>
            <a:pPr marL="285750" lvl="0" indent="-285750">
              <a:buFont typeface="Arial" panose="020B0604020202020204" pitchFamily="34" charset="0"/>
              <a:buChar char="•"/>
            </a:pPr>
            <a:r>
              <a:rPr lang="en-IN" dirty="0"/>
              <a:t>VS code editor</a:t>
            </a:r>
          </a:p>
          <a:p>
            <a:endParaRPr lang="en-US" dirty="0"/>
          </a:p>
        </p:txBody>
      </p:sp>
    </p:spTree>
    <p:extLst>
      <p:ext uri="{BB962C8B-B14F-4D97-AF65-F5344CB8AC3E}">
        <p14:creationId xmlns:p14="http://schemas.microsoft.com/office/powerpoint/2010/main" val="736887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8671-B4A5-D843-AF49-F96046CA9463}"/>
              </a:ext>
            </a:extLst>
          </p:cNvPr>
          <p:cNvSpPr>
            <a:spLocks noGrp="1"/>
          </p:cNvSpPr>
          <p:nvPr>
            <p:ph type="title"/>
          </p:nvPr>
        </p:nvSpPr>
        <p:spPr/>
        <p:txBody>
          <a:bodyPr/>
          <a:lstStyle/>
          <a:p>
            <a:r>
              <a:rPr lang="en-US" dirty="0"/>
              <a:t>Implementation</a:t>
            </a:r>
            <a:br>
              <a:rPr lang="en-US" dirty="0"/>
            </a:br>
            <a:r>
              <a:rPr lang="en-US" dirty="0"/>
              <a:t>(</a:t>
            </a:r>
            <a:r>
              <a:rPr lang="en-US" dirty="0" err="1"/>
              <a:t>i</a:t>
            </a:r>
            <a:r>
              <a:rPr lang="en-US" dirty="0"/>
              <a:t>) Dataset Collection</a:t>
            </a:r>
          </a:p>
        </p:txBody>
      </p:sp>
      <p:graphicFrame>
        <p:nvGraphicFramePr>
          <p:cNvPr id="5" name="Content Placeholder 4">
            <a:extLst>
              <a:ext uri="{FF2B5EF4-FFF2-40B4-BE49-F238E27FC236}">
                <a16:creationId xmlns:a16="http://schemas.microsoft.com/office/drawing/2014/main" id="{CD31EB3E-4C3A-C549-BB17-8675988D25D1}"/>
              </a:ext>
            </a:extLst>
          </p:cNvPr>
          <p:cNvGraphicFramePr>
            <a:graphicFrameLocks noGrp="1"/>
          </p:cNvGraphicFramePr>
          <p:nvPr>
            <p:ph idx="1"/>
            <p:extLst>
              <p:ext uri="{D42A27DB-BD31-4B8C-83A1-F6EECF244321}">
                <p14:modId xmlns:p14="http://schemas.microsoft.com/office/powerpoint/2010/main" val="3773765339"/>
              </p:ext>
            </p:extLst>
          </p:nvPr>
        </p:nvGraphicFramePr>
        <p:xfrm>
          <a:off x="677334" y="2329112"/>
          <a:ext cx="5721350" cy="1280160"/>
        </p:xfrm>
        <a:graphic>
          <a:graphicData uri="http://schemas.openxmlformats.org/drawingml/2006/table">
            <a:tbl>
              <a:tblPr firstRow="1" firstCol="1" bandRow="1">
                <a:tableStyleId>{5C22544A-7EE6-4342-B048-85BDC9FD1C3A}</a:tableStyleId>
              </a:tblPr>
              <a:tblGrid>
                <a:gridCol w="2087880">
                  <a:extLst>
                    <a:ext uri="{9D8B030D-6E8A-4147-A177-3AD203B41FA5}">
                      <a16:colId xmlns:a16="http://schemas.microsoft.com/office/drawing/2014/main" val="2065730185"/>
                    </a:ext>
                  </a:extLst>
                </a:gridCol>
                <a:gridCol w="1905635">
                  <a:extLst>
                    <a:ext uri="{9D8B030D-6E8A-4147-A177-3AD203B41FA5}">
                      <a16:colId xmlns:a16="http://schemas.microsoft.com/office/drawing/2014/main" val="895013319"/>
                    </a:ext>
                  </a:extLst>
                </a:gridCol>
                <a:gridCol w="1727835">
                  <a:extLst>
                    <a:ext uri="{9D8B030D-6E8A-4147-A177-3AD203B41FA5}">
                      <a16:colId xmlns:a16="http://schemas.microsoft.com/office/drawing/2014/main" val="587560466"/>
                    </a:ext>
                  </a:extLst>
                </a:gridCol>
              </a:tblGrid>
              <a:tr h="0">
                <a:tc>
                  <a:txBody>
                    <a:bodyPr/>
                    <a:lstStyle/>
                    <a:p>
                      <a:pPr>
                        <a:spcAft>
                          <a:spcPts val="0"/>
                        </a:spcAft>
                      </a:pPr>
                      <a:r>
                        <a:rPr lang="en-US" sz="1200">
                          <a:effectLst/>
                        </a:rPr>
                        <a:t>PARAMETER</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MAX</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MIN</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1080801345"/>
                  </a:ext>
                </a:extLst>
              </a:tr>
              <a:tr h="0">
                <a:tc>
                  <a:txBody>
                    <a:bodyPr/>
                    <a:lstStyle/>
                    <a:p>
                      <a:pPr>
                        <a:spcAft>
                          <a:spcPts val="0"/>
                        </a:spcAft>
                      </a:pPr>
                      <a:r>
                        <a:rPr lang="en-US" sz="1200">
                          <a:effectLst/>
                        </a:rPr>
                        <a:t>PH</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27.13</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0</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819377730"/>
                  </a:ext>
                </a:extLst>
              </a:tr>
              <a:tr h="0">
                <a:tc>
                  <a:txBody>
                    <a:bodyPr/>
                    <a:lstStyle/>
                    <a:p>
                      <a:pPr>
                        <a:spcAft>
                          <a:spcPts val="0"/>
                        </a:spcAft>
                      </a:pPr>
                      <a:r>
                        <a:rPr lang="en-US" sz="1200">
                          <a:effectLst/>
                        </a:rPr>
                        <a:t>LUMINOUS INTENSITY</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228</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0</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727796107"/>
                  </a:ext>
                </a:extLst>
              </a:tr>
              <a:tr h="0">
                <a:tc>
                  <a:txBody>
                    <a:bodyPr/>
                    <a:lstStyle/>
                    <a:p>
                      <a:pPr>
                        <a:spcAft>
                          <a:spcPts val="0"/>
                        </a:spcAft>
                      </a:pPr>
                      <a:r>
                        <a:rPr lang="en-US" sz="1200">
                          <a:effectLst/>
                        </a:rPr>
                        <a:t>HUMIDITY</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82.5</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43.6</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529007721"/>
                  </a:ext>
                </a:extLst>
              </a:tr>
              <a:tr h="0">
                <a:tc>
                  <a:txBody>
                    <a:bodyPr/>
                    <a:lstStyle/>
                    <a:p>
                      <a:pPr>
                        <a:spcAft>
                          <a:spcPts val="0"/>
                        </a:spcAft>
                      </a:pPr>
                      <a:r>
                        <a:rPr lang="en-US" sz="1200">
                          <a:effectLst/>
                        </a:rPr>
                        <a:t>TEMPERATURE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38.6</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25.5</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337524268"/>
                  </a:ext>
                </a:extLst>
              </a:tr>
              <a:tr h="0">
                <a:tc>
                  <a:txBody>
                    <a:bodyPr/>
                    <a:lstStyle/>
                    <a:p>
                      <a:pPr>
                        <a:spcAft>
                          <a:spcPts val="0"/>
                        </a:spcAft>
                      </a:pPr>
                      <a:r>
                        <a:rPr lang="en-US" sz="1200">
                          <a:effectLst/>
                        </a:rPr>
                        <a:t>SOIL MOISTURE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693</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676</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678756963"/>
                  </a:ext>
                </a:extLst>
              </a:tr>
              <a:tr h="0">
                <a:tc>
                  <a:txBody>
                    <a:bodyPr/>
                    <a:lstStyle/>
                    <a:p>
                      <a:pPr>
                        <a:spcAft>
                          <a:spcPts val="0"/>
                        </a:spcAft>
                      </a:pPr>
                      <a:r>
                        <a:rPr lang="en-US" sz="1200">
                          <a:effectLst/>
                        </a:rPr>
                        <a:t>WATER LEVEL</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731</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153</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3210112277"/>
                  </a:ext>
                </a:extLst>
              </a:tr>
            </a:tbl>
          </a:graphicData>
        </a:graphic>
      </p:graphicFrame>
      <p:graphicFrame>
        <p:nvGraphicFramePr>
          <p:cNvPr id="6" name="Table 5">
            <a:extLst>
              <a:ext uri="{FF2B5EF4-FFF2-40B4-BE49-F238E27FC236}">
                <a16:creationId xmlns:a16="http://schemas.microsoft.com/office/drawing/2014/main" id="{B3853570-BF30-1540-8F6E-952E07A1FA9D}"/>
              </a:ext>
            </a:extLst>
          </p:cNvPr>
          <p:cNvGraphicFramePr>
            <a:graphicFrameLocks noGrp="1"/>
          </p:cNvGraphicFramePr>
          <p:nvPr>
            <p:extLst>
              <p:ext uri="{D42A27DB-BD31-4B8C-83A1-F6EECF244321}">
                <p14:modId xmlns:p14="http://schemas.microsoft.com/office/powerpoint/2010/main" val="1713938499"/>
              </p:ext>
            </p:extLst>
          </p:nvPr>
        </p:nvGraphicFramePr>
        <p:xfrm>
          <a:off x="677334" y="4079399"/>
          <a:ext cx="5721350" cy="1097280"/>
        </p:xfrm>
        <a:graphic>
          <a:graphicData uri="http://schemas.openxmlformats.org/drawingml/2006/table">
            <a:tbl>
              <a:tblPr firstRow="1" firstCol="1" bandRow="1">
                <a:tableStyleId>{5C22544A-7EE6-4342-B048-85BDC9FD1C3A}</a:tableStyleId>
              </a:tblPr>
              <a:tblGrid>
                <a:gridCol w="2860675">
                  <a:extLst>
                    <a:ext uri="{9D8B030D-6E8A-4147-A177-3AD203B41FA5}">
                      <a16:colId xmlns:a16="http://schemas.microsoft.com/office/drawing/2014/main" val="1917307788"/>
                    </a:ext>
                  </a:extLst>
                </a:gridCol>
                <a:gridCol w="2860675">
                  <a:extLst>
                    <a:ext uri="{9D8B030D-6E8A-4147-A177-3AD203B41FA5}">
                      <a16:colId xmlns:a16="http://schemas.microsoft.com/office/drawing/2014/main" val="3851595946"/>
                    </a:ext>
                  </a:extLst>
                </a:gridCol>
              </a:tblGrid>
              <a:tr h="0">
                <a:tc>
                  <a:txBody>
                    <a:bodyPr/>
                    <a:lstStyle/>
                    <a:p>
                      <a:pPr>
                        <a:spcAft>
                          <a:spcPts val="0"/>
                        </a:spcAft>
                      </a:pPr>
                      <a:r>
                        <a:rPr lang="en-US" sz="1200">
                          <a:effectLst/>
                        </a:rPr>
                        <a:t>TYPE</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DESCRIPTION</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1207323034"/>
                  </a:ext>
                </a:extLst>
              </a:tr>
              <a:tr h="0">
                <a:tc>
                  <a:txBody>
                    <a:bodyPr/>
                    <a:lstStyle/>
                    <a:p>
                      <a:pPr>
                        <a:spcAft>
                          <a:spcPts val="0"/>
                        </a:spcAft>
                      </a:pPr>
                      <a:r>
                        <a:rPr lang="en-US" sz="1200">
                          <a:effectLst/>
                        </a:rPr>
                        <a:t>Data set Characteristic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Multivariant</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4214946707"/>
                  </a:ext>
                </a:extLst>
              </a:tr>
              <a:tr h="0">
                <a:tc>
                  <a:txBody>
                    <a:bodyPr/>
                    <a:lstStyle/>
                    <a:p>
                      <a:pPr>
                        <a:spcAft>
                          <a:spcPts val="0"/>
                        </a:spcAft>
                      </a:pPr>
                      <a:r>
                        <a:rPr lang="en-US" sz="1200">
                          <a:effectLst/>
                        </a:rPr>
                        <a:t>Attribute Characteristics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Timestamp, Integer, Real</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3340406776"/>
                  </a:ext>
                </a:extLst>
              </a:tr>
              <a:tr h="0">
                <a:tc>
                  <a:txBody>
                    <a:bodyPr/>
                    <a:lstStyle/>
                    <a:p>
                      <a:pPr>
                        <a:spcAft>
                          <a:spcPts val="0"/>
                        </a:spcAft>
                      </a:pPr>
                      <a:r>
                        <a:rPr lang="en-US" sz="1200">
                          <a:effectLst/>
                        </a:rPr>
                        <a:t>Associated Tasks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Regression</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005738883"/>
                  </a:ext>
                </a:extLst>
              </a:tr>
              <a:tr h="0">
                <a:tc>
                  <a:txBody>
                    <a:bodyPr/>
                    <a:lstStyle/>
                    <a:p>
                      <a:pPr>
                        <a:spcAft>
                          <a:spcPts val="0"/>
                        </a:spcAft>
                      </a:pPr>
                      <a:r>
                        <a:rPr lang="en-US" sz="1200">
                          <a:effectLst/>
                        </a:rPr>
                        <a:t>Number of Instances</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a:effectLst/>
                        </a:rPr>
                        <a:t>1559</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2592489057"/>
                  </a:ext>
                </a:extLst>
              </a:tr>
              <a:tr h="0">
                <a:tc>
                  <a:txBody>
                    <a:bodyPr/>
                    <a:lstStyle/>
                    <a:p>
                      <a:pPr>
                        <a:spcAft>
                          <a:spcPts val="0"/>
                        </a:spcAft>
                      </a:pPr>
                      <a:r>
                        <a:rPr lang="en-US" sz="1200">
                          <a:effectLst/>
                        </a:rPr>
                        <a:t>Number of attributes </a:t>
                      </a:r>
                      <a:endParaRPr lang="en-IN" sz="120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tc>
                  <a:txBody>
                    <a:bodyPr/>
                    <a:lstStyle/>
                    <a:p>
                      <a:pPr>
                        <a:spcAft>
                          <a:spcPts val="0"/>
                        </a:spcAft>
                      </a:pPr>
                      <a:r>
                        <a:rPr lang="en-US" sz="1200" dirty="0">
                          <a:effectLst/>
                        </a:rPr>
                        <a:t>8</a:t>
                      </a:r>
                      <a:endParaRPr lang="en-IN" sz="1200" dirty="0">
                        <a:effectLst/>
                        <a:latin typeface="Times New Roman" panose="02020603050405020304" pitchFamily="18" charset="0"/>
                        <a:ea typeface="Batang" panose="02030600000101010101" pitchFamily="18" charset="-127"/>
                        <a:cs typeface="Times New Roman" panose="02020603050405020304" pitchFamily="18" charset="0"/>
                      </a:endParaRPr>
                    </a:p>
                  </a:txBody>
                  <a:tcPr marL="68580" marR="68580" marT="0" marB="0"/>
                </a:tc>
                <a:extLst>
                  <a:ext uri="{0D108BD9-81ED-4DB2-BD59-A6C34878D82A}">
                    <a16:rowId xmlns:a16="http://schemas.microsoft.com/office/drawing/2014/main" val="1185159890"/>
                  </a:ext>
                </a:extLst>
              </a:tr>
            </a:tbl>
          </a:graphicData>
        </a:graphic>
      </p:graphicFrame>
    </p:spTree>
    <p:extLst>
      <p:ext uri="{BB962C8B-B14F-4D97-AF65-F5344CB8AC3E}">
        <p14:creationId xmlns:p14="http://schemas.microsoft.com/office/powerpoint/2010/main" val="10208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7F24-FB0F-2649-AFDA-C71B4F0A33EA}"/>
              </a:ext>
            </a:extLst>
          </p:cNvPr>
          <p:cNvSpPr>
            <a:spLocks noGrp="1"/>
          </p:cNvSpPr>
          <p:nvPr>
            <p:ph type="title"/>
          </p:nvPr>
        </p:nvSpPr>
        <p:spPr/>
        <p:txBody>
          <a:bodyPr/>
          <a:lstStyle/>
          <a:p>
            <a:r>
              <a:rPr lang="en-US" dirty="0"/>
              <a:t>Implementation</a:t>
            </a:r>
            <a:br>
              <a:rPr lang="en-US" dirty="0"/>
            </a:br>
            <a:r>
              <a:rPr lang="en-US" dirty="0"/>
              <a:t>Dataset Collection -2 </a:t>
            </a:r>
          </a:p>
        </p:txBody>
      </p:sp>
      <p:pic>
        <p:nvPicPr>
          <p:cNvPr id="5" name="Content Placeholder 4">
            <a:extLst>
              <a:ext uri="{FF2B5EF4-FFF2-40B4-BE49-F238E27FC236}">
                <a16:creationId xmlns:a16="http://schemas.microsoft.com/office/drawing/2014/main" id="{B4E1289B-EFE9-B44E-8E33-DE37A372E9DD}"/>
              </a:ext>
            </a:extLst>
          </p:cNvPr>
          <p:cNvPicPr>
            <a:picLocks noGrp="1" noChangeAspect="1"/>
          </p:cNvPicPr>
          <p:nvPr>
            <p:ph idx="1"/>
          </p:nvPr>
        </p:nvPicPr>
        <p:blipFill>
          <a:blip r:embed="rId2"/>
          <a:stretch>
            <a:fillRect/>
          </a:stretch>
        </p:blipFill>
        <p:spPr>
          <a:xfrm>
            <a:off x="1585903" y="2160588"/>
            <a:ext cx="6780231" cy="3881437"/>
          </a:xfrm>
        </p:spPr>
      </p:pic>
    </p:spTree>
    <p:extLst>
      <p:ext uri="{BB962C8B-B14F-4D97-AF65-F5344CB8AC3E}">
        <p14:creationId xmlns:p14="http://schemas.microsoft.com/office/powerpoint/2010/main" val="2782029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24BD-30F2-684B-A4E3-6D14C00E3C01}"/>
              </a:ext>
            </a:extLst>
          </p:cNvPr>
          <p:cNvSpPr>
            <a:spLocks noGrp="1"/>
          </p:cNvSpPr>
          <p:nvPr>
            <p:ph type="title"/>
          </p:nvPr>
        </p:nvSpPr>
        <p:spPr>
          <a:xfrm>
            <a:off x="591273" y="103990"/>
            <a:ext cx="8596668" cy="1320800"/>
          </a:xfrm>
        </p:spPr>
        <p:txBody>
          <a:bodyPr/>
          <a:lstStyle/>
          <a:p>
            <a:r>
              <a:rPr lang="en-US" dirty="0"/>
              <a:t>Implementation</a:t>
            </a:r>
            <a:br>
              <a:rPr lang="en-US" dirty="0"/>
            </a:br>
            <a:r>
              <a:rPr lang="en-US" dirty="0"/>
              <a:t>(ii) Water Level Consumed By crops</a:t>
            </a:r>
          </a:p>
        </p:txBody>
      </p:sp>
      <p:graphicFrame>
        <p:nvGraphicFramePr>
          <p:cNvPr id="4" name="Content Placeholder 3">
            <a:extLst>
              <a:ext uri="{FF2B5EF4-FFF2-40B4-BE49-F238E27FC236}">
                <a16:creationId xmlns:a16="http://schemas.microsoft.com/office/drawing/2014/main" id="{22F4E31A-EF25-E04F-9C6C-27B4471E9599}"/>
              </a:ext>
            </a:extLst>
          </p:cNvPr>
          <p:cNvGraphicFramePr>
            <a:graphicFrameLocks noGrp="1"/>
          </p:cNvGraphicFramePr>
          <p:nvPr>
            <p:ph idx="1"/>
            <p:extLst>
              <p:ext uri="{D42A27DB-BD31-4B8C-83A1-F6EECF244321}">
                <p14:modId xmlns:p14="http://schemas.microsoft.com/office/powerpoint/2010/main" val="3738375596"/>
              </p:ext>
            </p:extLst>
          </p:nvPr>
        </p:nvGraphicFramePr>
        <p:xfrm>
          <a:off x="1925875" y="1253266"/>
          <a:ext cx="5846526" cy="5361310"/>
        </p:xfrm>
        <a:graphic>
          <a:graphicData uri="http://schemas.openxmlformats.org/drawingml/2006/table">
            <a:tbl>
              <a:tblPr firstRow="1" bandRow="1">
                <a:tableStyleId>{5C22544A-7EE6-4342-B048-85BDC9FD1C3A}</a:tableStyleId>
              </a:tblPr>
              <a:tblGrid>
                <a:gridCol w="1948842">
                  <a:extLst>
                    <a:ext uri="{9D8B030D-6E8A-4147-A177-3AD203B41FA5}">
                      <a16:colId xmlns:a16="http://schemas.microsoft.com/office/drawing/2014/main" val="2923560001"/>
                    </a:ext>
                  </a:extLst>
                </a:gridCol>
                <a:gridCol w="1948842">
                  <a:extLst>
                    <a:ext uri="{9D8B030D-6E8A-4147-A177-3AD203B41FA5}">
                      <a16:colId xmlns:a16="http://schemas.microsoft.com/office/drawing/2014/main" val="3700610147"/>
                    </a:ext>
                  </a:extLst>
                </a:gridCol>
                <a:gridCol w="1948842">
                  <a:extLst>
                    <a:ext uri="{9D8B030D-6E8A-4147-A177-3AD203B41FA5}">
                      <a16:colId xmlns:a16="http://schemas.microsoft.com/office/drawing/2014/main" val="4164463103"/>
                    </a:ext>
                  </a:extLst>
                </a:gridCol>
              </a:tblGrid>
              <a:tr h="159665">
                <a:tc>
                  <a:txBody>
                    <a:bodyPr/>
                    <a:lstStyle/>
                    <a:p>
                      <a:r>
                        <a:rPr lang="en-US" sz="1100" dirty="0"/>
                        <a:t>Date </a:t>
                      </a:r>
                    </a:p>
                  </a:txBody>
                  <a:tcPr/>
                </a:tc>
                <a:tc>
                  <a:txBody>
                    <a:bodyPr/>
                    <a:lstStyle/>
                    <a:p>
                      <a:r>
                        <a:rPr lang="en-US" sz="1100" dirty="0"/>
                        <a:t>Water consumed that Day</a:t>
                      </a:r>
                    </a:p>
                  </a:txBody>
                  <a:tcPr/>
                </a:tc>
                <a:tc>
                  <a:txBody>
                    <a:bodyPr/>
                    <a:lstStyle/>
                    <a:p>
                      <a:r>
                        <a:rPr lang="en-US" sz="1100" dirty="0"/>
                        <a:t>Total Water consumed</a:t>
                      </a:r>
                    </a:p>
                  </a:txBody>
                  <a:tcPr/>
                </a:tc>
                <a:extLst>
                  <a:ext uri="{0D108BD9-81ED-4DB2-BD59-A6C34878D82A}">
                    <a16:rowId xmlns:a16="http://schemas.microsoft.com/office/drawing/2014/main" val="2617120968"/>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11/02/21</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006038940"/>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12/02/21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464151581"/>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13/02/21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383943528"/>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14/02/21</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733806375"/>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15/02/21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2600828197"/>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16/02/21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2154126466"/>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17/02/21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3902155240"/>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18/02/21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778248529"/>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19/02/21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6000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6000</a:t>
                      </a:r>
                    </a:p>
                  </a:txBody>
                  <a:tcPr marL="9525" marR="9525" marT="9525" marB="0" anchor="b"/>
                </a:tc>
                <a:extLst>
                  <a:ext uri="{0D108BD9-81ED-4DB2-BD59-A6C34878D82A}">
                    <a16:rowId xmlns:a16="http://schemas.microsoft.com/office/drawing/2014/main" val="1972395420"/>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6200</a:t>
                      </a:r>
                    </a:p>
                  </a:txBody>
                  <a:tcPr marL="9525" marR="9525" marT="9525" marB="0" anchor="b"/>
                </a:tc>
                <a:extLst>
                  <a:ext uri="{0D108BD9-81ED-4DB2-BD59-A6C34878D82A}">
                    <a16:rowId xmlns:a16="http://schemas.microsoft.com/office/drawing/2014/main" val="213211541"/>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21/02/21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6400</a:t>
                      </a:r>
                    </a:p>
                  </a:txBody>
                  <a:tcPr marL="9525" marR="9525" marT="9525" marB="0" anchor="b"/>
                </a:tc>
                <a:extLst>
                  <a:ext uri="{0D108BD9-81ED-4DB2-BD59-A6C34878D82A}">
                    <a16:rowId xmlns:a16="http://schemas.microsoft.com/office/drawing/2014/main" val="2168816041"/>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22/02/21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6600</a:t>
                      </a:r>
                    </a:p>
                  </a:txBody>
                  <a:tcPr marL="9525" marR="9525" marT="9525" marB="0" anchor="b"/>
                </a:tc>
                <a:extLst>
                  <a:ext uri="{0D108BD9-81ED-4DB2-BD59-A6C34878D82A}">
                    <a16:rowId xmlns:a16="http://schemas.microsoft.com/office/drawing/2014/main" val="2435133446"/>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23/02/21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6800</a:t>
                      </a:r>
                    </a:p>
                  </a:txBody>
                  <a:tcPr marL="9525" marR="9525" marT="9525" marB="0" anchor="b"/>
                </a:tc>
                <a:extLst>
                  <a:ext uri="{0D108BD9-81ED-4DB2-BD59-A6C34878D82A}">
                    <a16:rowId xmlns:a16="http://schemas.microsoft.com/office/drawing/2014/main" val="857528262"/>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24/02/21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7000</a:t>
                      </a:r>
                    </a:p>
                  </a:txBody>
                  <a:tcPr marL="9525" marR="9525" marT="9525" marB="0" anchor="b"/>
                </a:tc>
                <a:extLst>
                  <a:ext uri="{0D108BD9-81ED-4DB2-BD59-A6C34878D82A}">
                    <a16:rowId xmlns:a16="http://schemas.microsoft.com/office/drawing/2014/main" val="1036036976"/>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25/02/21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7200</a:t>
                      </a:r>
                    </a:p>
                  </a:txBody>
                  <a:tcPr marL="9525" marR="9525" marT="9525" marB="0" anchor="b"/>
                </a:tc>
                <a:extLst>
                  <a:ext uri="{0D108BD9-81ED-4DB2-BD59-A6C34878D82A}">
                    <a16:rowId xmlns:a16="http://schemas.microsoft.com/office/drawing/2014/main" val="1646195012"/>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26/02/21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7400</a:t>
                      </a:r>
                    </a:p>
                  </a:txBody>
                  <a:tcPr marL="9525" marR="9525" marT="9525" marB="0" anchor="b"/>
                </a:tc>
                <a:extLst>
                  <a:ext uri="{0D108BD9-81ED-4DB2-BD59-A6C34878D82A}">
                    <a16:rowId xmlns:a16="http://schemas.microsoft.com/office/drawing/2014/main" val="1219913448"/>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27/02/21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7600</a:t>
                      </a:r>
                    </a:p>
                  </a:txBody>
                  <a:tcPr marL="9525" marR="9525" marT="9525" marB="0" anchor="b"/>
                </a:tc>
                <a:extLst>
                  <a:ext uri="{0D108BD9-81ED-4DB2-BD59-A6C34878D82A}">
                    <a16:rowId xmlns:a16="http://schemas.microsoft.com/office/drawing/2014/main" val="3910406010"/>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28/02/21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7800</a:t>
                      </a:r>
                    </a:p>
                  </a:txBody>
                  <a:tcPr marL="9525" marR="9525" marT="9525" marB="0" anchor="b"/>
                </a:tc>
                <a:extLst>
                  <a:ext uri="{0D108BD9-81ED-4DB2-BD59-A6C34878D82A}">
                    <a16:rowId xmlns:a16="http://schemas.microsoft.com/office/drawing/2014/main" val="967019392"/>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01/03/21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8000</a:t>
                      </a:r>
                    </a:p>
                  </a:txBody>
                  <a:tcPr marL="9525" marR="9525" marT="9525" marB="0" anchor="b"/>
                </a:tc>
                <a:extLst>
                  <a:ext uri="{0D108BD9-81ED-4DB2-BD59-A6C34878D82A}">
                    <a16:rowId xmlns:a16="http://schemas.microsoft.com/office/drawing/2014/main" val="677545015"/>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02/03/21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8200</a:t>
                      </a:r>
                    </a:p>
                  </a:txBody>
                  <a:tcPr marL="9525" marR="9525" marT="9525" marB="0" anchor="b"/>
                </a:tc>
                <a:extLst>
                  <a:ext uri="{0D108BD9-81ED-4DB2-BD59-A6C34878D82A}">
                    <a16:rowId xmlns:a16="http://schemas.microsoft.com/office/drawing/2014/main" val="3511807068"/>
                  </a:ext>
                </a:extLst>
              </a:tr>
              <a:tr h="186275">
                <a:tc>
                  <a:txBody>
                    <a:bodyPr/>
                    <a:lstStyle/>
                    <a:p>
                      <a:pPr algn="r" fontAlgn="b"/>
                      <a:r>
                        <a:rPr lang="en-IN" sz="1100" b="0" i="0" u="none" strike="noStrike">
                          <a:solidFill>
                            <a:srgbClr val="000000"/>
                          </a:solidFill>
                          <a:effectLst/>
                          <a:latin typeface="Times New Roman" panose="02020603050405020304" pitchFamily="18" charset="0"/>
                          <a:cs typeface="Times New Roman" panose="02020603050405020304" pitchFamily="18" charset="0"/>
                        </a:rPr>
                        <a:t>03/03/21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8400</a:t>
                      </a:r>
                    </a:p>
                  </a:txBody>
                  <a:tcPr marL="9525" marR="9525" marT="9525" marB="0" anchor="b"/>
                </a:tc>
                <a:extLst>
                  <a:ext uri="{0D108BD9-81ED-4DB2-BD59-A6C34878D82A}">
                    <a16:rowId xmlns:a16="http://schemas.microsoft.com/office/drawing/2014/main" val="3433046546"/>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04/03/21</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8450</a:t>
                      </a:r>
                    </a:p>
                  </a:txBody>
                  <a:tcPr marL="9525" marR="9525" marT="9525" marB="0" anchor="b"/>
                </a:tc>
                <a:extLst>
                  <a:ext uri="{0D108BD9-81ED-4DB2-BD59-A6C34878D82A}">
                    <a16:rowId xmlns:a16="http://schemas.microsoft.com/office/drawing/2014/main" val="1823538479"/>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05/03/21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8500</a:t>
                      </a:r>
                    </a:p>
                  </a:txBody>
                  <a:tcPr marL="9525" marR="9525" marT="9525" marB="0" anchor="b"/>
                </a:tc>
                <a:extLst>
                  <a:ext uri="{0D108BD9-81ED-4DB2-BD59-A6C34878D82A}">
                    <a16:rowId xmlns:a16="http://schemas.microsoft.com/office/drawing/2014/main" val="2747182406"/>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06/03/21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8550</a:t>
                      </a:r>
                    </a:p>
                  </a:txBody>
                  <a:tcPr marL="9525" marR="9525" marT="9525" marB="0" anchor="b"/>
                </a:tc>
                <a:extLst>
                  <a:ext uri="{0D108BD9-81ED-4DB2-BD59-A6C34878D82A}">
                    <a16:rowId xmlns:a16="http://schemas.microsoft.com/office/drawing/2014/main" val="4182567528"/>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07/03/21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8600</a:t>
                      </a:r>
                    </a:p>
                  </a:txBody>
                  <a:tcPr marL="9525" marR="9525" marT="9525" marB="0" anchor="b"/>
                </a:tc>
                <a:extLst>
                  <a:ext uri="{0D108BD9-81ED-4DB2-BD59-A6C34878D82A}">
                    <a16:rowId xmlns:a16="http://schemas.microsoft.com/office/drawing/2014/main" val="3309348972"/>
                  </a:ext>
                </a:extLst>
              </a:tr>
              <a:tr h="186275">
                <a:tc>
                  <a:txBody>
                    <a:bodyPr/>
                    <a:lstStyle/>
                    <a:p>
                      <a:pPr algn="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08/03/21</a:t>
                      </a:r>
                    </a:p>
                  </a:txBody>
                  <a:tcPr marL="9525" marR="9525" marT="9525"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tc>
                <a:tc>
                  <a:txBody>
                    <a:bodyPr/>
                    <a:lstStyle/>
                    <a:p>
                      <a:pPr algn="r" fontAlgn="b"/>
                      <a:r>
                        <a:rPr lang="en-IN" sz="1100" b="0" i="0" u="none" strike="noStrike" dirty="0">
                          <a:solidFill>
                            <a:srgbClr val="000000"/>
                          </a:solidFill>
                          <a:effectLst/>
                          <a:latin typeface="Calibri" panose="020F0502020204030204" pitchFamily="34" charset="0"/>
                        </a:rPr>
                        <a:t>8650</a:t>
                      </a:r>
                    </a:p>
                  </a:txBody>
                  <a:tcPr marL="9525" marR="9525" marT="9525" marB="0" anchor="b"/>
                </a:tc>
                <a:extLst>
                  <a:ext uri="{0D108BD9-81ED-4DB2-BD59-A6C34878D82A}">
                    <a16:rowId xmlns:a16="http://schemas.microsoft.com/office/drawing/2014/main" val="617099264"/>
                  </a:ext>
                </a:extLst>
              </a:tr>
              <a:tr h="186275">
                <a:tc>
                  <a:txBody>
                    <a:bodyPr/>
                    <a:lstStyle/>
                    <a:p>
                      <a:pPr algn="r" fontAlgn="b"/>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100" b="0" i="0" u="none" strike="noStrike" dirty="0">
                          <a:solidFill>
                            <a:srgbClr val="000000"/>
                          </a:solidFill>
                          <a:effectLst/>
                          <a:latin typeface="Times New Roman" panose="02020603050405020304" pitchFamily="18" charset="0"/>
                          <a:cs typeface="Times New Roman" panose="02020603050405020304" pitchFamily="18" charset="0"/>
                        </a:rPr>
                        <a:t>TOTAL WATER</a:t>
                      </a:r>
                    </a:p>
                  </a:txBody>
                  <a:tcPr/>
                </a:tc>
                <a:tc>
                  <a:txBody>
                    <a:bodyPr/>
                    <a:lstStyle/>
                    <a:p>
                      <a:pPr algn="r"/>
                      <a:r>
                        <a:rPr lang="en-US" sz="1100" dirty="0">
                          <a:latin typeface="Times New Roman" panose="02020603050405020304" pitchFamily="18" charset="0"/>
                          <a:cs typeface="Times New Roman" panose="02020603050405020304" pitchFamily="18" charset="0"/>
                        </a:rPr>
                        <a:t>8.65 Liters</a:t>
                      </a:r>
                    </a:p>
                  </a:txBody>
                  <a:tcPr/>
                </a:tc>
                <a:extLst>
                  <a:ext uri="{0D108BD9-81ED-4DB2-BD59-A6C34878D82A}">
                    <a16:rowId xmlns:a16="http://schemas.microsoft.com/office/drawing/2014/main" val="3732658549"/>
                  </a:ext>
                </a:extLst>
              </a:tr>
            </a:tbl>
          </a:graphicData>
        </a:graphic>
      </p:graphicFrame>
    </p:spTree>
    <p:extLst>
      <p:ext uri="{BB962C8B-B14F-4D97-AF65-F5344CB8AC3E}">
        <p14:creationId xmlns:p14="http://schemas.microsoft.com/office/powerpoint/2010/main" val="2914715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4975668" y="1930400"/>
            <a:ext cx="4381363" cy="5078313"/>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dirty="0"/>
              <a:t>The minimum value recorded is 5.5 on the </a:t>
            </a:r>
            <a:r>
              <a:rPr lang="en-US" dirty="0" err="1"/>
              <a:t>ph</a:t>
            </a:r>
            <a:r>
              <a:rPr lang="en-US" dirty="0"/>
              <a:t> scale and this was recorded during the Initial phase of the experiment. </a:t>
            </a:r>
          </a:p>
          <a:p>
            <a:pPr marL="285750" indent="-285750">
              <a:buFont typeface="Arial" panose="020B0604020202020204" pitchFamily="34" charset="0"/>
              <a:buChar char="•"/>
            </a:pPr>
            <a:r>
              <a:rPr lang="en-US" dirty="0"/>
              <a:t>The maximum recorded is 13 and it was recorded during the growth phase due to the addition of mineral water to the water supply, it became more basic. </a:t>
            </a:r>
          </a:p>
          <a:p>
            <a:pPr marL="285750" indent="-285750">
              <a:buFont typeface="Arial" panose="020B0604020202020204" pitchFamily="34" charset="0"/>
              <a:buChar char="•"/>
            </a:pPr>
            <a:r>
              <a:rPr lang="en-US" dirty="0"/>
              <a:t>After the growth phase we supplied general water again so, the pH dropped gradually making it more neutral.</a:t>
            </a:r>
          </a:p>
          <a:p>
            <a:pPr marL="285750" indent="-285750">
              <a:buFont typeface="Arial" panose="020B0604020202020204" pitchFamily="34" charset="0"/>
              <a:buChar char="•"/>
            </a:pPr>
            <a:r>
              <a:rPr lang="en-US" dirty="0"/>
              <a:t>Ideally the crop grows in soil’s with a PH value of 7-8 which has been followed in the hydroponic system.</a:t>
            </a:r>
            <a:endParaRPr lang="en-IN" dirty="0"/>
          </a:p>
          <a:p>
            <a:endParaRPr lang="en-US" dirty="0"/>
          </a:p>
        </p:txBody>
      </p:sp>
      <p:pic>
        <p:nvPicPr>
          <p:cNvPr id="10" name="Picture 9">
            <a:extLst>
              <a:ext uri="{FF2B5EF4-FFF2-40B4-BE49-F238E27FC236}">
                <a16:creationId xmlns:a16="http://schemas.microsoft.com/office/drawing/2014/main" id="{D8C927EE-0D3F-2843-AAC3-DA0E79E998A5}"/>
              </a:ext>
            </a:extLst>
          </p:cNvPr>
          <p:cNvPicPr/>
          <p:nvPr/>
        </p:nvPicPr>
        <p:blipFill>
          <a:blip r:embed="rId2">
            <a:extLst>
              <a:ext uri="{28A0092B-C50C-407E-A947-70E740481C1C}">
                <a14:useLocalDpi xmlns:a14="http://schemas.microsoft.com/office/drawing/2010/main" val="0"/>
              </a:ext>
            </a:extLst>
          </a:blip>
          <a:stretch>
            <a:fillRect/>
          </a:stretch>
        </p:blipFill>
        <p:spPr>
          <a:xfrm>
            <a:off x="517340" y="2455917"/>
            <a:ext cx="4202144" cy="3222211"/>
          </a:xfrm>
          <a:prstGeom prst="rect">
            <a:avLst/>
          </a:prstGeom>
        </p:spPr>
      </p:pic>
    </p:spTree>
    <p:extLst>
      <p:ext uri="{BB962C8B-B14F-4D97-AF65-F5344CB8AC3E}">
        <p14:creationId xmlns:p14="http://schemas.microsoft.com/office/powerpoint/2010/main" val="3477970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4524315"/>
          </a:xfrm>
          <a:prstGeom prst="rect">
            <a:avLst/>
          </a:prstGeom>
          <a:noFill/>
        </p:spPr>
        <p:txBody>
          <a:bodyPr wrap="square" rtlCol="0">
            <a:spAutoFit/>
          </a:bodyPr>
          <a:lstStyle/>
          <a:p>
            <a:r>
              <a:rPr lang="en-US" dirty="0"/>
              <a:t>Description</a:t>
            </a:r>
          </a:p>
          <a:p>
            <a:pPr marL="285750" indent="-285750">
              <a:buFontTx/>
              <a:buChar char="-"/>
            </a:pPr>
            <a:r>
              <a:rPr lang="en-US" dirty="0"/>
              <a:t>The least recorded is Zero as during the night, it is made sure that the experimental setup is not exposed to any form of light energy. </a:t>
            </a:r>
          </a:p>
          <a:p>
            <a:pPr marL="285750" indent="-285750">
              <a:buFontTx/>
              <a:buChar char="-"/>
            </a:pPr>
            <a:r>
              <a:rPr lang="en-US" dirty="0"/>
              <a:t>The highest value recorded is around 250 candela during the day.</a:t>
            </a:r>
          </a:p>
          <a:p>
            <a:pPr marL="285750" indent="-285750">
              <a:buFontTx/>
              <a:buChar char="-"/>
            </a:pPr>
            <a:r>
              <a:rPr lang="en-US" dirty="0"/>
              <a:t>The recorded values only account for the amount of sunlight received by the crop.</a:t>
            </a:r>
          </a:p>
          <a:p>
            <a:pPr marL="285750" indent="-285750">
              <a:buFontTx/>
              <a:buChar char="-"/>
            </a:pPr>
            <a:r>
              <a:rPr lang="en-US" dirty="0"/>
              <a:t>Ideally the crops grown in field receives sunlight from 225-250 candela which has been the case for an hydroponic system as well.</a:t>
            </a:r>
          </a:p>
          <a:p>
            <a:pPr marL="285750" indent="-285750">
              <a:buFontTx/>
              <a:buChar char="-"/>
            </a:pPr>
            <a:endParaRPr lang="en-IN" dirty="0"/>
          </a:p>
          <a:p>
            <a:endParaRPr lang="en-US" dirty="0"/>
          </a:p>
        </p:txBody>
      </p:sp>
      <p:pic>
        <p:nvPicPr>
          <p:cNvPr id="5" name="Picture 4">
            <a:extLst>
              <a:ext uri="{FF2B5EF4-FFF2-40B4-BE49-F238E27FC236}">
                <a16:creationId xmlns:a16="http://schemas.microsoft.com/office/drawing/2014/main" id="{B2306562-96EA-9D44-9D42-AEEC7BA3F569}"/>
              </a:ext>
            </a:extLst>
          </p:cNvPr>
          <p:cNvPicPr/>
          <p:nvPr/>
        </p:nvPicPr>
        <p:blipFill>
          <a:blip r:embed="rId2">
            <a:extLst>
              <a:ext uri="{28A0092B-C50C-407E-A947-70E740481C1C}">
                <a14:useLocalDpi xmlns:a14="http://schemas.microsoft.com/office/drawing/2010/main" val="0"/>
              </a:ext>
            </a:extLst>
          </a:blip>
          <a:stretch>
            <a:fillRect/>
          </a:stretch>
        </p:blipFill>
        <p:spPr>
          <a:xfrm>
            <a:off x="527961" y="2271252"/>
            <a:ext cx="4073536" cy="3687096"/>
          </a:xfrm>
          <a:prstGeom prst="rect">
            <a:avLst/>
          </a:prstGeom>
        </p:spPr>
      </p:pic>
    </p:spTree>
    <p:extLst>
      <p:ext uri="{BB962C8B-B14F-4D97-AF65-F5344CB8AC3E}">
        <p14:creationId xmlns:p14="http://schemas.microsoft.com/office/powerpoint/2010/main" val="3526870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416320"/>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dirty="0"/>
              <a:t>The humidity in the surroundings of the setup. </a:t>
            </a:r>
          </a:p>
          <a:p>
            <a:pPr marL="285750" indent="-285750">
              <a:buFont typeface="Arial" panose="020B0604020202020204" pitchFamily="34" charset="0"/>
              <a:buChar char="•"/>
            </a:pPr>
            <a:r>
              <a:rPr lang="en-US" dirty="0"/>
              <a:t>As the experiment setup was in a coastal city, the humidity is relatively high but is under the normal humidity levels for the city. </a:t>
            </a:r>
          </a:p>
          <a:p>
            <a:pPr marL="285750" indent="-285750">
              <a:buFont typeface="Arial" panose="020B0604020202020204" pitchFamily="34" charset="0"/>
              <a:buChar char="•"/>
            </a:pPr>
            <a:r>
              <a:rPr lang="en-US" dirty="0"/>
              <a:t>The lowest recoded is 45% and the highest is around 80%. </a:t>
            </a:r>
          </a:p>
          <a:p>
            <a:pPr marL="285750" indent="-285750">
              <a:buFont typeface="Arial" panose="020B0604020202020204" pitchFamily="34" charset="0"/>
              <a:buChar char="•"/>
            </a:pPr>
            <a:r>
              <a:rPr lang="en-US" dirty="0"/>
              <a:t>To make sure that the humidity level doesn’t go overboard, we conducted the experiment during early summer. </a:t>
            </a:r>
          </a:p>
        </p:txBody>
      </p:sp>
      <p:pic>
        <p:nvPicPr>
          <p:cNvPr id="5" name="Picture 4">
            <a:extLst>
              <a:ext uri="{FF2B5EF4-FFF2-40B4-BE49-F238E27FC236}">
                <a16:creationId xmlns:a16="http://schemas.microsoft.com/office/drawing/2014/main" id="{045FEDC0-B9D7-2047-9A42-A3B9DD073488}"/>
              </a:ext>
            </a:extLst>
          </p:cNvPr>
          <p:cNvPicPr/>
          <p:nvPr/>
        </p:nvPicPr>
        <p:blipFill>
          <a:blip r:embed="rId2">
            <a:extLst>
              <a:ext uri="{28A0092B-C50C-407E-A947-70E740481C1C}">
                <a14:useLocalDpi xmlns:a14="http://schemas.microsoft.com/office/drawing/2010/main" val="0"/>
              </a:ext>
            </a:extLst>
          </a:blip>
          <a:stretch>
            <a:fillRect/>
          </a:stretch>
        </p:blipFill>
        <p:spPr>
          <a:xfrm>
            <a:off x="504876" y="2145993"/>
            <a:ext cx="4524324" cy="3974588"/>
          </a:xfrm>
          <a:prstGeom prst="rect">
            <a:avLst/>
          </a:prstGeom>
        </p:spPr>
      </p:pic>
    </p:spTree>
    <p:extLst>
      <p:ext uri="{BB962C8B-B14F-4D97-AF65-F5344CB8AC3E}">
        <p14:creationId xmlns:p14="http://schemas.microsoft.com/office/powerpoint/2010/main" val="1186616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3693319"/>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dirty="0"/>
              <a:t>The temperature kept on raising during the experiment gradually. </a:t>
            </a:r>
          </a:p>
          <a:p>
            <a:pPr marL="285750" indent="-285750">
              <a:buFont typeface="Arial" panose="020B0604020202020204" pitchFamily="34" charset="0"/>
              <a:buChar char="•"/>
            </a:pPr>
            <a:r>
              <a:rPr lang="en-US" dirty="0"/>
              <a:t>The lowest recoded temperature was 26 degree Celsius and highest was 36 degree Celsius. </a:t>
            </a:r>
          </a:p>
          <a:p>
            <a:pPr marL="285750" indent="-285750">
              <a:buFont typeface="Arial" panose="020B0604020202020204" pitchFamily="34" charset="0"/>
              <a:buChar char="•"/>
            </a:pPr>
            <a:r>
              <a:rPr lang="en-US" dirty="0"/>
              <a:t>The lowest average temperature was during the initial phase and the highest average was during the harvesting phase</a:t>
            </a:r>
            <a:r>
              <a:rPr lang="en-IN" dirty="0"/>
              <a:t>.</a:t>
            </a:r>
          </a:p>
          <a:p>
            <a:pPr marL="285750" indent="-285750">
              <a:buFont typeface="Arial" panose="020B0604020202020204" pitchFamily="34" charset="0"/>
              <a:buChar char="•"/>
            </a:pPr>
            <a:r>
              <a:rPr lang="en-IN" dirty="0"/>
              <a:t>The ideal temperature for crops the grow is 28-32 degrees which has been mostly observed in our system. </a:t>
            </a:r>
            <a:endParaRPr lang="en-US" dirty="0"/>
          </a:p>
        </p:txBody>
      </p:sp>
      <p:pic>
        <p:nvPicPr>
          <p:cNvPr id="5" name="Picture 4">
            <a:extLst>
              <a:ext uri="{FF2B5EF4-FFF2-40B4-BE49-F238E27FC236}">
                <a16:creationId xmlns:a16="http://schemas.microsoft.com/office/drawing/2014/main" id="{3F40B3F7-8155-914C-92FA-E5507E22DEFC}"/>
              </a:ext>
            </a:extLst>
          </p:cNvPr>
          <p:cNvPicPr/>
          <p:nvPr/>
        </p:nvPicPr>
        <p:blipFill>
          <a:blip r:embed="rId2">
            <a:extLst>
              <a:ext uri="{28A0092B-C50C-407E-A947-70E740481C1C}">
                <a14:useLocalDpi xmlns:a14="http://schemas.microsoft.com/office/drawing/2010/main" val="0"/>
              </a:ext>
            </a:extLst>
          </a:blip>
          <a:stretch>
            <a:fillRect/>
          </a:stretch>
        </p:blipFill>
        <p:spPr>
          <a:xfrm>
            <a:off x="677334" y="2271252"/>
            <a:ext cx="4189634" cy="3834580"/>
          </a:xfrm>
          <a:prstGeom prst="rect">
            <a:avLst/>
          </a:prstGeom>
        </p:spPr>
      </p:pic>
    </p:spTree>
    <p:extLst>
      <p:ext uri="{BB962C8B-B14F-4D97-AF65-F5344CB8AC3E}">
        <p14:creationId xmlns:p14="http://schemas.microsoft.com/office/powerpoint/2010/main" val="301509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35-6F0F-154B-84BF-9B661F23C562}"/>
              </a:ext>
            </a:extLst>
          </p:cNvPr>
          <p:cNvSpPr>
            <a:spLocks noGrp="1"/>
          </p:cNvSpPr>
          <p:nvPr>
            <p:ph type="title"/>
          </p:nvPr>
        </p:nvSpPr>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F2B7459C-27A6-2745-9048-A8D1FABFADF3}"/>
              </a:ext>
            </a:extLst>
          </p:cNvPr>
          <p:cNvSpPr>
            <a:spLocks noGrp="1"/>
          </p:cNvSpPr>
          <p:nvPr>
            <p:ph idx="1"/>
          </p:nvPr>
        </p:nvSpPr>
        <p:spPr/>
        <p:txBody>
          <a:bodyPr/>
          <a:lstStyle/>
          <a:p>
            <a:r>
              <a:rPr lang="en-US" dirty="0"/>
              <a:t>In this fast paced world the population in metropolitan Cities is growing exponentially. </a:t>
            </a:r>
          </a:p>
          <a:p>
            <a:r>
              <a:rPr lang="en-US" dirty="0"/>
              <a:t>This is due to both ecological factors and also migration into the cities because of urbanization  for a better lifestyle which is directly proportional to the rise in population density. </a:t>
            </a:r>
          </a:p>
          <a:p>
            <a:r>
              <a:rPr lang="en-US" dirty="0"/>
              <a:t>With increasing urbanization and depleting natural resources, it is getting very difficult to satisfy the  very basic needs of the population. </a:t>
            </a:r>
          </a:p>
          <a:p>
            <a:r>
              <a:rPr lang="en-US" dirty="0"/>
              <a:t>With cities expanding, Once agricultural land is now being made into real estate for development which in turn is leading to scarcity of staple foods.</a:t>
            </a:r>
            <a:endParaRPr lang="en-IN" dirty="0"/>
          </a:p>
          <a:p>
            <a:r>
              <a:rPr lang="en-US" dirty="0"/>
              <a:t>This is the main reason why there is a rise in demand for hydropic and other forms of sustainable agriculture.</a:t>
            </a:r>
            <a:endParaRPr lang="en-IN" dirty="0"/>
          </a:p>
          <a:p>
            <a:endParaRPr lang="en-US" dirty="0"/>
          </a:p>
        </p:txBody>
      </p:sp>
    </p:spTree>
    <p:extLst>
      <p:ext uri="{BB962C8B-B14F-4D97-AF65-F5344CB8AC3E}">
        <p14:creationId xmlns:p14="http://schemas.microsoft.com/office/powerpoint/2010/main" val="14051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335783" y="2271252"/>
            <a:ext cx="4381363" cy="4524315"/>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dirty="0"/>
              <a:t>During the initial phase the moisture level was between 682-686. </a:t>
            </a:r>
          </a:p>
          <a:p>
            <a:pPr marL="285750" indent="-285750">
              <a:buFont typeface="Arial" panose="020B0604020202020204" pitchFamily="34" charset="0"/>
              <a:buChar char="•"/>
            </a:pPr>
            <a:r>
              <a:rPr lang="en-US" dirty="0"/>
              <a:t>The moisture level was highest during the growth phase which ranges between 680-692. </a:t>
            </a:r>
          </a:p>
          <a:p>
            <a:pPr marL="285750" indent="-285750">
              <a:buFont typeface="Arial" panose="020B0604020202020204" pitchFamily="34" charset="0"/>
              <a:buChar char="•"/>
            </a:pPr>
            <a:r>
              <a:rPr lang="en-US" dirty="0"/>
              <a:t>The moisture level during the harvest phase is lowest in terms of average, its range varies from 676-680.</a:t>
            </a:r>
          </a:p>
          <a:p>
            <a:pPr marL="285750" indent="-285750">
              <a:buFont typeface="Arial" panose="020B0604020202020204" pitchFamily="34" charset="0"/>
              <a:buChar char="•"/>
            </a:pPr>
            <a:r>
              <a:rPr lang="en-US" dirty="0"/>
              <a:t>Soil moisture is normally very high in a hydroponic system and even with high temperature the coco pit was able to retain moisture and keep the soil moisture constant throughout the growth of the crop.</a:t>
            </a:r>
            <a:endParaRPr lang="en-IN" dirty="0"/>
          </a:p>
          <a:p>
            <a:endParaRPr lang="en-US" dirty="0"/>
          </a:p>
        </p:txBody>
      </p:sp>
      <p:pic>
        <p:nvPicPr>
          <p:cNvPr id="5" name="Picture 4">
            <a:extLst>
              <a:ext uri="{FF2B5EF4-FFF2-40B4-BE49-F238E27FC236}">
                <a16:creationId xmlns:a16="http://schemas.microsoft.com/office/drawing/2014/main" id="{4F24FBCF-1B12-B74C-87C4-72251EF21AD0}"/>
              </a:ext>
            </a:extLst>
          </p:cNvPr>
          <p:cNvPicPr/>
          <p:nvPr/>
        </p:nvPicPr>
        <p:blipFill>
          <a:blip r:embed="rId2">
            <a:extLst>
              <a:ext uri="{28A0092B-C50C-407E-A947-70E740481C1C}">
                <a14:useLocalDpi xmlns:a14="http://schemas.microsoft.com/office/drawing/2010/main" val="0"/>
              </a:ext>
            </a:extLst>
          </a:blip>
          <a:stretch>
            <a:fillRect/>
          </a:stretch>
        </p:blipFill>
        <p:spPr>
          <a:xfrm>
            <a:off x="677333" y="2271252"/>
            <a:ext cx="4248627" cy="3760838"/>
          </a:xfrm>
          <a:prstGeom prst="rect">
            <a:avLst/>
          </a:prstGeom>
        </p:spPr>
      </p:pic>
    </p:spTree>
    <p:extLst>
      <p:ext uri="{BB962C8B-B14F-4D97-AF65-F5344CB8AC3E}">
        <p14:creationId xmlns:p14="http://schemas.microsoft.com/office/powerpoint/2010/main" val="581005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D1B1-4C4B-FE4B-8750-7A92E2A9CF6B}"/>
              </a:ext>
            </a:extLst>
          </p:cNvPr>
          <p:cNvSpPr>
            <a:spLocks noGrp="1"/>
          </p:cNvSpPr>
          <p:nvPr>
            <p:ph type="title"/>
          </p:nvPr>
        </p:nvSpPr>
        <p:spPr/>
        <p:txBody>
          <a:bodyPr/>
          <a:lstStyle/>
          <a:p>
            <a:r>
              <a:rPr lang="en-US" dirty="0"/>
              <a:t>Implementation</a:t>
            </a:r>
            <a:br>
              <a:rPr lang="en-US" dirty="0"/>
            </a:br>
            <a:r>
              <a:rPr lang="en-US" dirty="0"/>
              <a:t>(iii) Time Series Analysis of Dataset </a:t>
            </a:r>
          </a:p>
        </p:txBody>
      </p:sp>
      <p:sp>
        <p:nvSpPr>
          <p:cNvPr id="9" name="TextBox 8">
            <a:extLst>
              <a:ext uri="{FF2B5EF4-FFF2-40B4-BE49-F238E27FC236}">
                <a16:creationId xmlns:a16="http://schemas.microsoft.com/office/drawing/2014/main" id="{BACF7A5C-F7F3-814D-B23A-4C7AAE66FC0E}"/>
              </a:ext>
            </a:extLst>
          </p:cNvPr>
          <p:cNvSpPr txBox="1"/>
          <p:nvPr/>
        </p:nvSpPr>
        <p:spPr>
          <a:xfrm>
            <a:off x="5180508" y="2271252"/>
            <a:ext cx="4381363" cy="4524315"/>
          </a:xfrm>
          <a:prstGeom prst="rect">
            <a:avLst/>
          </a:prstGeom>
          <a:noFill/>
        </p:spPr>
        <p:txBody>
          <a:bodyPr wrap="square" rtlCol="0">
            <a:spAutoFit/>
          </a:bodyPr>
          <a:lstStyle/>
          <a:p>
            <a:r>
              <a:rPr lang="en-US" dirty="0"/>
              <a:t>Description</a:t>
            </a:r>
          </a:p>
          <a:p>
            <a:pPr marL="285750" indent="-285750">
              <a:buFont typeface="Arial" panose="020B0604020202020204" pitchFamily="34" charset="0"/>
              <a:buChar char="•"/>
            </a:pPr>
            <a:r>
              <a:rPr lang="en-US" dirty="0"/>
              <a:t>The water level gradually increases till the growth phase and decreases there on. </a:t>
            </a:r>
          </a:p>
          <a:p>
            <a:pPr marL="285750" indent="-285750">
              <a:buFont typeface="Arial" panose="020B0604020202020204" pitchFamily="34" charset="0"/>
              <a:buChar char="•"/>
            </a:pPr>
            <a:r>
              <a:rPr lang="en-US" dirty="0"/>
              <a:t>The water level during the initial phase was between 160 and 240ml, during growth phase it is between 200ml and 650ml. </a:t>
            </a:r>
          </a:p>
          <a:p>
            <a:pPr marL="285750" indent="-285750">
              <a:buFont typeface="Arial" panose="020B0604020202020204" pitchFamily="34" charset="0"/>
              <a:buChar char="•"/>
            </a:pPr>
            <a:r>
              <a:rPr lang="en-US" dirty="0"/>
              <a:t>During the harvest phase, the water level required is low , it ranges from 200-500ml.</a:t>
            </a:r>
          </a:p>
          <a:p>
            <a:pPr marL="285750" indent="-285750">
              <a:buFont typeface="Arial" panose="020B0604020202020204" pitchFamily="34" charset="0"/>
              <a:buChar char="•"/>
            </a:pPr>
            <a:r>
              <a:rPr lang="en-US" dirty="0"/>
              <a:t>The trends were similar to crops grown in fields hence it will be ideal for plants to grow easily In a city based hydroponic system.</a:t>
            </a:r>
            <a:endParaRPr lang="en-IN"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7341D915-941B-B04C-A5CB-3E0C63669EE0}"/>
              </a:ext>
            </a:extLst>
          </p:cNvPr>
          <p:cNvPicPr/>
          <p:nvPr/>
        </p:nvPicPr>
        <p:blipFill>
          <a:blip r:embed="rId2">
            <a:extLst>
              <a:ext uri="{28A0092B-C50C-407E-A947-70E740481C1C}">
                <a14:useLocalDpi xmlns:a14="http://schemas.microsoft.com/office/drawing/2010/main" val="0"/>
              </a:ext>
            </a:extLst>
          </a:blip>
          <a:stretch>
            <a:fillRect/>
          </a:stretch>
        </p:blipFill>
        <p:spPr>
          <a:xfrm>
            <a:off x="567249" y="2271252"/>
            <a:ext cx="4432454" cy="4129548"/>
          </a:xfrm>
          <a:prstGeom prst="rect">
            <a:avLst/>
          </a:prstGeom>
        </p:spPr>
      </p:pic>
    </p:spTree>
    <p:extLst>
      <p:ext uri="{BB962C8B-B14F-4D97-AF65-F5344CB8AC3E}">
        <p14:creationId xmlns:p14="http://schemas.microsoft.com/office/powerpoint/2010/main" val="1047473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DA29-A3FF-7046-968C-3BDE953B4B33}"/>
              </a:ext>
            </a:extLst>
          </p:cNvPr>
          <p:cNvSpPr>
            <a:spLocks noGrp="1"/>
          </p:cNvSpPr>
          <p:nvPr>
            <p:ph type="title"/>
          </p:nvPr>
        </p:nvSpPr>
        <p:spPr/>
        <p:txBody>
          <a:bodyPr>
            <a:normAutofit fontScale="90000"/>
          </a:bodyPr>
          <a:lstStyle/>
          <a:p>
            <a:r>
              <a:rPr lang="en-US" dirty="0"/>
              <a:t>Implementation</a:t>
            </a:r>
            <a:br>
              <a:rPr lang="en-US" dirty="0"/>
            </a:br>
            <a:r>
              <a:rPr lang="en-US" dirty="0"/>
              <a:t>(iv) Images of Each Phase of Crop Growth</a:t>
            </a:r>
          </a:p>
        </p:txBody>
      </p:sp>
      <p:pic>
        <p:nvPicPr>
          <p:cNvPr id="5" name="Content Placeholder 4">
            <a:extLst>
              <a:ext uri="{FF2B5EF4-FFF2-40B4-BE49-F238E27FC236}">
                <a16:creationId xmlns:a16="http://schemas.microsoft.com/office/drawing/2014/main" id="{381B42EE-CD3C-0F4C-94CC-74A6F70B8F3C}"/>
              </a:ext>
            </a:extLst>
          </p:cNvPr>
          <p:cNvPicPr>
            <a:picLocks noGrp="1" noChangeAspect="1"/>
          </p:cNvPicPr>
          <p:nvPr>
            <p:ph idx="1"/>
          </p:nvPr>
        </p:nvPicPr>
        <p:blipFill>
          <a:blip r:embed="rId2"/>
          <a:stretch>
            <a:fillRect/>
          </a:stretch>
        </p:blipFill>
        <p:spPr>
          <a:xfrm>
            <a:off x="677334" y="2160588"/>
            <a:ext cx="8596668" cy="3881437"/>
          </a:xfrm>
        </p:spPr>
      </p:pic>
    </p:spTree>
    <p:extLst>
      <p:ext uri="{BB962C8B-B14F-4D97-AF65-F5344CB8AC3E}">
        <p14:creationId xmlns:p14="http://schemas.microsoft.com/office/powerpoint/2010/main" val="2725628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3AC0-2263-A545-AE3F-EDB0EDDD6496}"/>
              </a:ext>
            </a:extLst>
          </p:cNvPr>
          <p:cNvSpPr>
            <a:spLocks noGrp="1"/>
          </p:cNvSpPr>
          <p:nvPr>
            <p:ph type="title"/>
          </p:nvPr>
        </p:nvSpPr>
        <p:spPr/>
        <p:txBody>
          <a:bodyPr>
            <a:normAutofit/>
          </a:bodyPr>
          <a:lstStyle/>
          <a:p>
            <a:r>
              <a:rPr lang="en-US" dirty="0"/>
              <a:t>Implementation</a:t>
            </a:r>
            <a:br>
              <a:rPr lang="en-US" dirty="0"/>
            </a:br>
            <a:r>
              <a:rPr lang="en-US" dirty="0"/>
              <a:t>(iv)Hardware Implementation</a:t>
            </a:r>
          </a:p>
        </p:txBody>
      </p:sp>
      <p:pic>
        <p:nvPicPr>
          <p:cNvPr id="5" name="Content Placeholder 4">
            <a:extLst>
              <a:ext uri="{FF2B5EF4-FFF2-40B4-BE49-F238E27FC236}">
                <a16:creationId xmlns:a16="http://schemas.microsoft.com/office/drawing/2014/main" id="{A610B649-13BA-8A43-AEB3-7F3A775F2CD1}"/>
              </a:ext>
            </a:extLst>
          </p:cNvPr>
          <p:cNvPicPr>
            <a:picLocks noGrp="1" noChangeAspect="1"/>
          </p:cNvPicPr>
          <p:nvPr>
            <p:ph idx="1"/>
          </p:nvPr>
        </p:nvPicPr>
        <p:blipFill>
          <a:blip r:embed="rId2"/>
          <a:stretch>
            <a:fillRect/>
          </a:stretch>
        </p:blipFill>
        <p:spPr>
          <a:xfrm>
            <a:off x="1123122" y="2160588"/>
            <a:ext cx="6361043" cy="3881437"/>
          </a:xfrm>
        </p:spPr>
      </p:pic>
    </p:spTree>
    <p:extLst>
      <p:ext uri="{BB962C8B-B14F-4D97-AF65-F5344CB8AC3E}">
        <p14:creationId xmlns:p14="http://schemas.microsoft.com/office/powerpoint/2010/main" val="409805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F650-EAB5-444F-8FD4-1B2A53D57770}"/>
              </a:ext>
            </a:extLst>
          </p:cNvPr>
          <p:cNvSpPr>
            <a:spLocks noGrp="1"/>
          </p:cNvSpPr>
          <p:nvPr>
            <p:ph type="title"/>
          </p:nvPr>
        </p:nvSpPr>
        <p:spPr/>
        <p:txBody>
          <a:bodyPr/>
          <a:lstStyle/>
          <a:p>
            <a:r>
              <a:rPr lang="en-US" dirty="0"/>
              <a:t>Implementation</a:t>
            </a:r>
            <a:br>
              <a:rPr lang="en-US" dirty="0"/>
            </a:br>
            <a:r>
              <a:rPr lang="en-US" dirty="0"/>
              <a:t>(iv)Full Project Setup</a:t>
            </a:r>
          </a:p>
        </p:txBody>
      </p:sp>
      <p:pic>
        <p:nvPicPr>
          <p:cNvPr id="5" name="Content Placeholder 4">
            <a:extLst>
              <a:ext uri="{FF2B5EF4-FFF2-40B4-BE49-F238E27FC236}">
                <a16:creationId xmlns:a16="http://schemas.microsoft.com/office/drawing/2014/main" id="{0FF334DC-FBDD-DD46-BBF5-EEE4A5E27AB7}"/>
              </a:ext>
            </a:extLst>
          </p:cNvPr>
          <p:cNvPicPr>
            <a:picLocks noGrp="1" noChangeAspect="1"/>
          </p:cNvPicPr>
          <p:nvPr>
            <p:ph idx="1"/>
          </p:nvPr>
        </p:nvPicPr>
        <p:blipFill>
          <a:blip r:embed="rId2"/>
          <a:stretch>
            <a:fillRect/>
          </a:stretch>
        </p:blipFill>
        <p:spPr>
          <a:xfrm>
            <a:off x="1043609" y="2160588"/>
            <a:ext cx="7215807" cy="3881437"/>
          </a:xfrm>
        </p:spPr>
      </p:pic>
    </p:spTree>
    <p:extLst>
      <p:ext uri="{BB962C8B-B14F-4D97-AF65-F5344CB8AC3E}">
        <p14:creationId xmlns:p14="http://schemas.microsoft.com/office/powerpoint/2010/main" val="399429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06C6-6D94-E14C-A2F0-7BF8782225DB}"/>
              </a:ext>
            </a:extLst>
          </p:cNvPr>
          <p:cNvSpPr>
            <a:spLocks noGrp="1"/>
          </p:cNvSpPr>
          <p:nvPr>
            <p:ph type="title"/>
          </p:nvPr>
        </p:nvSpPr>
        <p:spPr/>
        <p:txBody>
          <a:bodyPr>
            <a:normAutofit/>
          </a:bodyPr>
          <a:lstStyle/>
          <a:p>
            <a:r>
              <a:rPr lang="en-US" dirty="0"/>
              <a:t>Results</a:t>
            </a:r>
            <a:br>
              <a:rPr lang="en-US" dirty="0"/>
            </a:br>
            <a:r>
              <a:rPr lang="en-US" sz="1800" dirty="0"/>
              <a:t> Regression within parameters in a hydroponic system for initial phase of crop Growth</a:t>
            </a:r>
          </a:p>
        </p:txBody>
      </p:sp>
      <p:graphicFrame>
        <p:nvGraphicFramePr>
          <p:cNvPr id="4" name="Content Placeholder 3">
            <a:extLst>
              <a:ext uri="{FF2B5EF4-FFF2-40B4-BE49-F238E27FC236}">
                <a16:creationId xmlns:a16="http://schemas.microsoft.com/office/drawing/2014/main" id="{EA31EFBC-5E98-DC48-B1D2-3C9D37DE1AD2}"/>
              </a:ext>
            </a:extLst>
          </p:cNvPr>
          <p:cNvGraphicFramePr>
            <a:graphicFrameLocks noGrp="1"/>
          </p:cNvGraphicFramePr>
          <p:nvPr>
            <p:ph idx="1"/>
            <p:extLst>
              <p:ext uri="{D42A27DB-BD31-4B8C-83A1-F6EECF244321}">
                <p14:modId xmlns:p14="http://schemas.microsoft.com/office/powerpoint/2010/main" val="951195823"/>
              </p:ext>
            </p:extLst>
          </p:nvPr>
        </p:nvGraphicFramePr>
        <p:xfrm>
          <a:off x="863105" y="2109562"/>
          <a:ext cx="8225126" cy="3962400"/>
        </p:xfrm>
        <a:graphic>
          <a:graphicData uri="http://schemas.openxmlformats.org/drawingml/2006/table">
            <a:tbl>
              <a:tblPr firstRow="1" firstCol="1" bandRow="1">
                <a:tableStyleId>{5C22544A-7EE6-4342-B048-85BDC9FD1C3A}</a:tableStyleId>
              </a:tblPr>
              <a:tblGrid>
                <a:gridCol w="1234785">
                  <a:extLst>
                    <a:ext uri="{9D8B030D-6E8A-4147-A177-3AD203B41FA5}">
                      <a16:colId xmlns:a16="http://schemas.microsoft.com/office/drawing/2014/main" val="826408155"/>
                    </a:ext>
                  </a:extLst>
                </a:gridCol>
                <a:gridCol w="1080649">
                  <a:extLst>
                    <a:ext uri="{9D8B030D-6E8A-4147-A177-3AD203B41FA5}">
                      <a16:colId xmlns:a16="http://schemas.microsoft.com/office/drawing/2014/main" val="2672351338"/>
                    </a:ext>
                  </a:extLst>
                </a:gridCol>
                <a:gridCol w="1148401">
                  <a:extLst>
                    <a:ext uri="{9D8B030D-6E8A-4147-A177-3AD203B41FA5}">
                      <a16:colId xmlns:a16="http://schemas.microsoft.com/office/drawing/2014/main" val="2151815814"/>
                    </a:ext>
                  </a:extLst>
                </a:gridCol>
                <a:gridCol w="1089117">
                  <a:extLst>
                    <a:ext uri="{9D8B030D-6E8A-4147-A177-3AD203B41FA5}">
                      <a16:colId xmlns:a16="http://schemas.microsoft.com/office/drawing/2014/main" val="2813758177"/>
                    </a:ext>
                  </a:extLst>
                </a:gridCol>
                <a:gridCol w="1288988">
                  <a:extLst>
                    <a:ext uri="{9D8B030D-6E8A-4147-A177-3AD203B41FA5}">
                      <a16:colId xmlns:a16="http://schemas.microsoft.com/office/drawing/2014/main" val="1157979990"/>
                    </a:ext>
                  </a:extLst>
                </a:gridCol>
                <a:gridCol w="1294069">
                  <a:extLst>
                    <a:ext uri="{9D8B030D-6E8A-4147-A177-3AD203B41FA5}">
                      <a16:colId xmlns:a16="http://schemas.microsoft.com/office/drawing/2014/main" val="3646138368"/>
                    </a:ext>
                  </a:extLst>
                </a:gridCol>
                <a:gridCol w="1089117">
                  <a:extLst>
                    <a:ext uri="{9D8B030D-6E8A-4147-A177-3AD203B41FA5}">
                      <a16:colId xmlns:a16="http://schemas.microsoft.com/office/drawing/2014/main" val="3379247265"/>
                    </a:ext>
                  </a:extLst>
                </a:gridCol>
              </a:tblGrid>
              <a:tr h="191770">
                <a:tc>
                  <a:txBody>
                    <a:bodyPr/>
                    <a:lstStyle/>
                    <a:p>
                      <a:pPr algn="ctr">
                        <a:spcAft>
                          <a:spcPts val="0"/>
                        </a:spcAft>
                      </a:pPr>
                      <a:r>
                        <a:rPr lang="en-US" sz="1000">
                          <a:effectLst/>
                        </a:rPr>
                        <a:t>PARAMETER VS PARAMETER</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PH</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SUNLIGHT</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HUMIDITY</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TEMPERATURE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SOILMOISTURE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WATER LEVEL</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15009124"/>
                  </a:ext>
                </a:extLst>
              </a:tr>
              <a:tr h="375920">
                <a:tc>
                  <a:txBody>
                    <a:bodyPr/>
                    <a:lstStyle/>
                    <a:p>
                      <a:pPr algn="ctr">
                        <a:spcAft>
                          <a:spcPts val="0"/>
                        </a:spcAft>
                      </a:pPr>
                      <a:r>
                        <a:rPr lang="en-US" sz="1000">
                          <a:effectLst/>
                        </a:rPr>
                        <a:t>PH</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X</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MAE=26.54 MASE=1702.59 RMSE=41.26 R2=-0.00288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MAE=3.13 MASE=17.055 RMSE=4.1298 R2= 0.03718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MAE=0.9522 MASE=2.0584 RMSE=1.43474 R2=-0.003785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MAE=0.9161 MASE=1.1950 RMSE=1.0931 R2=-0.011836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11.9423. MASE= 233.031 RMSE= 15.265 R2=-0.0039</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22541942"/>
                  </a:ext>
                </a:extLst>
              </a:tr>
              <a:tr h="375920">
                <a:tc>
                  <a:txBody>
                    <a:bodyPr/>
                    <a:lstStyle/>
                    <a:p>
                      <a:pPr algn="ctr">
                        <a:spcAft>
                          <a:spcPts val="0"/>
                        </a:spcAft>
                      </a:pPr>
                      <a:r>
                        <a:rPr lang="en-US" sz="1000">
                          <a:effectLst/>
                        </a:rPr>
                        <a:t>SUNLIGHT</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MAE=0.3905 MASE= 0.2885 RMSE= 0.5371 R2= -0.00707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X</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2.9133 MASE= 16.551 RMSE= 4.0683 R2= 0.0650</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0.7492 MASE= 1.268 RMSE= 1.126 R2= 0.145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MAE=0.902 MASE=1.160 RMSE= 1.077 R2=-0.0417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MAE=1.0388 MASE= 1.521 RMSE= 1.233 R2=0.078</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222753595"/>
                  </a:ext>
                </a:extLst>
              </a:tr>
              <a:tr h="480060">
                <a:tc>
                  <a:txBody>
                    <a:bodyPr/>
                    <a:lstStyle/>
                    <a:p>
                      <a:pPr algn="ctr">
                        <a:spcAft>
                          <a:spcPts val="0"/>
                        </a:spcAft>
                      </a:pPr>
                      <a:r>
                        <a:rPr lang="en-US" sz="1000">
                          <a:effectLst/>
                        </a:rPr>
                        <a:t>HUMIDITY</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dirty="0">
                          <a:effectLst/>
                        </a:rPr>
                        <a:t>MAE=0.3817 MASE=0.253 RMSE= 0.503 R2=-0.0074</a:t>
                      </a:r>
                      <a:endParaRPr lang="en-IN" sz="10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MAE=21.29 MASE= 1630.14 RMSE= 40.375 R2= 0.157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X</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0.831 MASE= 1.205 RMSE= 1.097 R2= 0.517</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MAE=0.875 MASE=1.06 RMSE=1.033 R2= -0.0056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MAE=9.843 MASE=174.68 RMSE=13.21 R2=0.0941</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12933841"/>
                  </a:ext>
                </a:extLst>
              </a:tr>
              <a:tr h="375920">
                <a:tc>
                  <a:txBody>
                    <a:bodyPr/>
                    <a:lstStyle/>
                    <a:p>
                      <a:pPr algn="ctr">
                        <a:spcAft>
                          <a:spcPts val="0"/>
                        </a:spcAft>
                      </a:pPr>
                      <a:r>
                        <a:rPr lang="en-US" sz="1000">
                          <a:effectLst/>
                        </a:rPr>
                        <a:t>TEMPERATURE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MAE=0.409 MASE=0.316 RMSE= 0.562 R2=0.0032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MAE=22.06 MASE=1529.58 RMSE=39.109 R2=0.216</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MAE=2.64 MASE=10.3 RMSE=3.214 R2=0.505</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X</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MAE=0.9160 MASE=1.190 RMSE=1.090 R2=-0.012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MAE=9.714 MASE=168.86 RMSE=12.99 R2=0.087</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92937779"/>
                  </a:ext>
                </a:extLst>
              </a:tr>
              <a:tr h="471805">
                <a:tc>
                  <a:txBody>
                    <a:bodyPr/>
                    <a:lstStyle/>
                    <a:p>
                      <a:pPr algn="ctr">
                        <a:spcAft>
                          <a:spcPts val="0"/>
                        </a:spcAft>
                      </a:pPr>
                      <a:r>
                        <a:rPr lang="en-US" sz="1000">
                          <a:effectLst/>
                        </a:rPr>
                        <a:t>SOILMOISTURE</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0.389 MASE= 0.278 RMSE= 0.527 R2= = -0.0094</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MAE=24.12 MASE= 1462.23 RMSE= 38.23 R2=0.0032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0.933 MASE=2.1119 RMSE= 1.453 R2= -0.0231</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MAE=2.890 MASE=15.77 RMSE= 3.97 R2=-0.018</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X</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MAE=11.212 MASE=229.93 RMSE= 15.16 R2= -0.0049</a:t>
                      </a:r>
                      <a:endParaRPr lang="en-IN"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52954186"/>
                  </a:ext>
                </a:extLst>
              </a:tr>
              <a:tr h="471805">
                <a:tc>
                  <a:txBody>
                    <a:bodyPr/>
                    <a:lstStyle/>
                    <a:p>
                      <a:pPr algn="ctr">
                        <a:spcAft>
                          <a:spcPts val="0"/>
                        </a:spcAft>
                      </a:pPr>
                      <a:r>
                        <a:rPr lang="en-US" sz="1000">
                          <a:effectLst/>
                        </a:rPr>
                        <a:t>WATER LEVEL</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0.339 MASE=0.232 RMSE=0.4819 R2=0.0221</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22.450 MASE= 1350.67 RMSE= 36.75 R2= 0.190</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 3.35 MASE=2.043 RMSE=1.4296 R2=0.0010</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MAE=3.356 MASE=18.41 RMSE=4.29 R2=0.039</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a:effectLst/>
                        </a:rPr>
                        <a:t>MAE=0.797 MASE=1.540 RMSE= 1.240 R2= 0.0032</a:t>
                      </a:r>
                      <a:endParaRPr lang="en-IN"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en-US" sz="1000" dirty="0">
                          <a:effectLst/>
                        </a:rPr>
                        <a:t>X</a:t>
                      </a:r>
                      <a:endParaRPr lang="en-IN"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31669312"/>
                  </a:ext>
                </a:extLst>
              </a:tr>
            </a:tbl>
          </a:graphicData>
        </a:graphic>
      </p:graphicFrame>
    </p:spTree>
    <p:extLst>
      <p:ext uri="{BB962C8B-B14F-4D97-AF65-F5344CB8AC3E}">
        <p14:creationId xmlns:p14="http://schemas.microsoft.com/office/powerpoint/2010/main" val="3883996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2685-2524-2041-A681-13DF30F13DE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89A5882-C79D-4148-A2F9-77F93536DA6A}"/>
              </a:ext>
            </a:extLst>
          </p:cNvPr>
          <p:cNvSpPr>
            <a:spLocks noGrp="1"/>
          </p:cNvSpPr>
          <p:nvPr>
            <p:ph idx="1"/>
          </p:nvPr>
        </p:nvSpPr>
        <p:spPr/>
        <p:txBody>
          <a:bodyPr>
            <a:normAutofit lnSpcReduction="10000"/>
          </a:bodyPr>
          <a:lstStyle/>
          <a:p>
            <a:r>
              <a:rPr lang="en-US" dirty="0"/>
              <a:t>Just like our linear regression table we will be performing regressions within our parameters to evaluate the correlation between the parameters.</a:t>
            </a:r>
          </a:p>
          <a:p>
            <a:r>
              <a:rPr lang="en-US" dirty="0"/>
              <a:t>This will be performed for all 3 phases of farming and also for the complete dataset and the evaluation parameters will be explained with graphical representation. </a:t>
            </a:r>
          </a:p>
          <a:p>
            <a:pPr lvl="0"/>
            <a:r>
              <a:rPr lang="en-US" dirty="0"/>
              <a:t>The evaluation parameters used for our project we will be calculating Mean Absolute Error (MAE)</a:t>
            </a:r>
            <a:r>
              <a:rPr lang="en-IN" dirty="0"/>
              <a:t>, </a:t>
            </a:r>
            <a:r>
              <a:rPr lang="en-US" dirty="0"/>
              <a:t>Root Mean Square Error (MASE)</a:t>
            </a:r>
            <a:r>
              <a:rPr lang="en-IN" dirty="0"/>
              <a:t>,</a:t>
            </a:r>
            <a:r>
              <a:rPr lang="en-US" dirty="0"/>
              <a:t>Root Mean Square Log Error (RMSE)</a:t>
            </a:r>
            <a:r>
              <a:rPr lang="en-IN" dirty="0"/>
              <a:t>,</a:t>
            </a:r>
            <a:r>
              <a:rPr lang="en-US" dirty="0"/>
              <a:t>R Squared(R2).</a:t>
            </a:r>
          </a:p>
          <a:p>
            <a:pPr lvl="0"/>
            <a:r>
              <a:rPr lang="en-US" dirty="0"/>
              <a:t>We will also be doing a comparative study between multiple regression models.</a:t>
            </a:r>
          </a:p>
          <a:p>
            <a:pPr lvl="0"/>
            <a:r>
              <a:rPr lang="en-US" dirty="0"/>
              <a:t>With respect to hardware component we will be incorporating a water pump with water supply and GUI interface to provide water to the crops. This will provide a completely automated hydroponic system. </a:t>
            </a:r>
            <a:endParaRPr lang="en-IN" dirty="0"/>
          </a:p>
          <a:p>
            <a:endParaRPr lang="en-US" dirty="0"/>
          </a:p>
        </p:txBody>
      </p:sp>
    </p:spTree>
    <p:extLst>
      <p:ext uri="{BB962C8B-B14F-4D97-AF65-F5344CB8AC3E}">
        <p14:creationId xmlns:p14="http://schemas.microsoft.com/office/powerpoint/2010/main" val="1394309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36A3-62CA-B149-85EE-F805FAE454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8909EE-8742-4244-B1E3-70F91771968C}"/>
              </a:ext>
            </a:extLst>
          </p:cNvPr>
          <p:cNvSpPr>
            <a:spLocks noGrp="1"/>
          </p:cNvSpPr>
          <p:nvPr>
            <p:ph idx="1"/>
          </p:nvPr>
        </p:nvSpPr>
        <p:spPr/>
        <p:txBody>
          <a:bodyPr>
            <a:normAutofit fontScale="62500" lnSpcReduction="20000"/>
          </a:bodyPr>
          <a:lstStyle/>
          <a:p>
            <a:pPr>
              <a:buFont typeface="+mj-lt"/>
              <a:buAutoNum type="arabicPeriod"/>
            </a:pPr>
            <a:r>
              <a:rPr lang="en-IN" dirty="0"/>
              <a:t>A. </a:t>
            </a:r>
            <a:r>
              <a:rPr lang="en-IN" dirty="0" err="1"/>
              <a:t>Nichani</a:t>
            </a:r>
            <a:r>
              <a:rPr lang="en-IN" dirty="0"/>
              <a:t>, S. </a:t>
            </a:r>
            <a:r>
              <a:rPr lang="en-IN" dirty="0" err="1"/>
              <a:t>Saha</a:t>
            </a:r>
            <a:r>
              <a:rPr lang="en-IN" dirty="0"/>
              <a:t>, T. Upadhyay, A. Ramya and M. </a:t>
            </a:r>
            <a:r>
              <a:rPr lang="en-IN" dirty="0" err="1"/>
              <a:t>Tolia</a:t>
            </a:r>
            <a:r>
              <a:rPr lang="en-IN" dirty="0"/>
              <a:t>, "Data Acquisition and Actuation for Aquaponics using IoT," 2018 3rd IEEE International Conference on Recent Trends in Electronics, Information &amp; Communication Technology (RTEICT), 2018, pp. 46-51, </a:t>
            </a:r>
            <a:r>
              <a:rPr lang="en-IN" dirty="0" err="1"/>
              <a:t>doi</a:t>
            </a:r>
            <a:r>
              <a:rPr lang="en-IN" dirty="0"/>
              <a:t>: 10.1109/RTEICT42901.2018.9012260.</a:t>
            </a:r>
          </a:p>
          <a:p>
            <a:pPr>
              <a:buFont typeface="+mj-lt"/>
              <a:buAutoNum type="arabicPeriod"/>
            </a:pPr>
            <a:r>
              <a:rPr lang="en-IN" dirty="0"/>
              <a:t> H. K. </a:t>
            </a:r>
            <a:r>
              <a:rPr lang="en-IN" dirty="0" err="1"/>
              <a:t>Srinidhi</a:t>
            </a:r>
            <a:r>
              <a:rPr lang="en-IN" dirty="0"/>
              <a:t>, H. S. </a:t>
            </a:r>
            <a:r>
              <a:rPr lang="en-IN" dirty="0" err="1"/>
              <a:t>Shreenidhi</a:t>
            </a:r>
            <a:r>
              <a:rPr lang="en-IN" dirty="0"/>
              <a:t> and G. S. Vishnu, "Smart Hydroponics system integrating with IoT and Machine learning algorithm," 2020 International Conference on Recent Trends on Electronics, Information, Communication &amp; Technology (RTEICT), 2020, pp. 261-264, </a:t>
            </a:r>
            <a:r>
              <a:rPr lang="en-IN" dirty="0" err="1"/>
              <a:t>doi</a:t>
            </a:r>
            <a:r>
              <a:rPr lang="en-IN" dirty="0"/>
              <a:t>: 10.1109/RTEICT49044.2020.9315549.</a:t>
            </a:r>
          </a:p>
          <a:p>
            <a:pPr>
              <a:buFont typeface="+mj-lt"/>
              <a:buAutoNum type="arabicPeriod"/>
            </a:pPr>
            <a:r>
              <a:rPr lang="en-IN" dirty="0"/>
              <a:t> P. </a:t>
            </a:r>
            <a:r>
              <a:rPr lang="en-IN" dirty="0" err="1"/>
              <a:t>Srivani</a:t>
            </a:r>
            <a:r>
              <a:rPr lang="en-IN" dirty="0"/>
              <a:t>, Y. Devi C. and S. H. Manjula, "A Controlled Environment Agriculture with Hydroponics: Variants, Parameters, Methodologies and Challenges for Smart Farming," 2019 Fifteenth International Conference on Information Processing (ICINPRO), 2019, pp. 1-8, </a:t>
            </a:r>
            <a:r>
              <a:rPr lang="en-IN" dirty="0" err="1"/>
              <a:t>doi</a:t>
            </a:r>
            <a:r>
              <a:rPr lang="en-IN" dirty="0"/>
              <a:t>: 10.1109/ICInPro47689.2019.9092043.</a:t>
            </a:r>
          </a:p>
          <a:p>
            <a:pPr>
              <a:buFont typeface="+mj-lt"/>
              <a:buAutoNum type="arabicPeriod"/>
            </a:pPr>
            <a:r>
              <a:rPr lang="en-IN" dirty="0"/>
              <a:t>C. </a:t>
            </a:r>
            <a:r>
              <a:rPr lang="en-IN" dirty="0" err="1"/>
              <a:t>Joshitha</a:t>
            </a:r>
            <a:r>
              <a:rPr lang="en-IN" dirty="0"/>
              <a:t>, P. </a:t>
            </a:r>
            <a:r>
              <a:rPr lang="en-IN" dirty="0" err="1"/>
              <a:t>Kanakaraja</a:t>
            </a:r>
            <a:r>
              <a:rPr lang="en-IN" dirty="0"/>
              <a:t>, K. S. Kumar, P. Akanksha and G. Satish, "An eye on hydroponics: The IoT initiative," 2021 7th International Conference on Electrical Energy Systems (ICEES), 2021, pp. 553-557, </a:t>
            </a:r>
            <a:r>
              <a:rPr lang="en-IN" dirty="0" err="1"/>
              <a:t>doi</a:t>
            </a:r>
            <a:r>
              <a:rPr lang="en-IN" dirty="0"/>
              <a:t>: 10.1109/ICEES51510.2021.9383694.</a:t>
            </a:r>
          </a:p>
          <a:p>
            <a:pPr>
              <a:buFont typeface="+mj-lt"/>
              <a:buAutoNum type="arabicPeriod"/>
            </a:pPr>
            <a:r>
              <a:rPr lang="en-IN" dirty="0"/>
              <a:t> S. </a:t>
            </a:r>
            <a:r>
              <a:rPr lang="en-IN" dirty="0" err="1"/>
              <a:t>Gertphol</a:t>
            </a:r>
            <a:r>
              <a:rPr lang="en-IN" dirty="0"/>
              <a:t>, P. </a:t>
            </a:r>
            <a:r>
              <a:rPr lang="en-IN" dirty="0" err="1"/>
              <a:t>Chulaka</a:t>
            </a:r>
            <a:r>
              <a:rPr lang="en-IN" dirty="0"/>
              <a:t> and T. </a:t>
            </a:r>
            <a:r>
              <a:rPr lang="en-IN" dirty="0" err="1"/>
              <a:t>Changmai</a:t>
            </a:r>
            <a:r>
              <a:rPr lang="en-IN" dirty="0"/>
              <a:t>, "Predictive models for Lettuce quality from Internet of Things-based hydroponic farm," 2018 22nd International Computer Science and Engineering Conference (ICSEC), 2018, pp. 1-5, </a:t>
            </a:r>
            <a:r>
              <a:rPr lang="en-IN" dirty="0" err="1"/>
              <a:t>doi</a:t>
            </a:r>
            <a:r>
              <a:rPr lang="en-IN" dirty="0"/>
              <a:t>: 10.1109/ICSEC.2018.8712676.</a:t>
            </a:r>
          </a:p>
          <a:p>
            <a:pPr>
              <a:buFont typeface="+mj-lt"/>
              <a:buAutoNum type="arabicPeriod"/>
            </a:pPr>
            <a:r>
              <a:rPr lang="en-IN" dirty="0"/>
              <a:t> S. </a:t>
            </a:r>
            <a:r>
              <a:rPr lang="en-IN" dirty="0" err="1"/>
              <a:t>Jaisankar</a:t>
            </a:r>
            <a:r>
              <a:rPr lang="en-IN" dirty="0"/>
              <a:t>, P. Nalini and K. K. </a:t>
            </a:r>
            <a:r>
              <a:rPr lang="en-IN" dirty="0" err="1"/>
              <a:t>Rubigha</a:t>
            </a:r>
            <a:r>
              <a:rPr lang="en-IN" dirty="0"/>
              <a:t>, "A Study on IoT based Low-Cost Smart Kit for Coconut Farm Management," 2020 Fourth International Conference on I-SMAC (IoT in Social, Mobile, Analytics and Cloud) (I-SMAC), 2020, pp. 161-165, </a:t>
            </a:r>
            <a:r>
              <a:rPr lang="en-IN" dirty="0" err="1"/>
              <a:t>doi</a:t>
            </a:r>
            <a:r>
              <a:rPr lang="en-IN" dirty="0"/>
              <a:t>: 10.1109/I-SMAC49090.2020.9243486.</a:t>
            </a:r>
          </a:p>
          <a:p>
            <a:pPr>
              <a:buFont typeface="+mj-lt"/>
              <a:buAutoNum type="arabicPeriod"/>
            </a:pPr>
            <a:r>
              <a:rPr lang="en-IN" dirty="0"/>
              <a:t> M. S. Farooq, S. Riaz, A. </a:t>
            </a:r>
            <a:r>
              <a:rPr lang="en-IN" dirty="0" err="1"/>
              <a:t>Abid</a:t>
            </a:r>
            <a:r>
              <a:rPr lang="en-IN" dirty="0"/>
              <a:t>, K. </a:t>
            </a:r>
            <a:r>
              <a:rPr lang="en-IN" dirty="0" err="1"/>
              <a:t>Abid</a:t>
            </a:r>
            <a:r>
              <a:rPr lang="en-IN" dirty="0"/>
              <a:t> and M. A. Naeem, "A Survey on the Role of IoT in Agriculture for the Implementation of Smart Farming," in IEEE Access, vol. 7, pp. 156237-156271, 2019, </a:t>
            </a:r>
            <a:r>
              <a:rPr lang="en-IN" dirty="0" err="1"/>
              <a:t>doi</a:t>
            </a:r>
            <a:r>
              <a:rPr lang="en-IN" dirty="0"/>
              <a:t>: 10.1109/ACCESS.2019.2949703.</a:t>
            </a:r>
          </a:p>
          <a:p>
            <a:endParaRPr lang="en-US" dirty="0"/>
          </a:p>
        </p:txBody>
      </p:sp>
    </p:spTree>
    <p:extLst>
      <p:ext uri="{BB962C8B-B14F-4D97-AF65-F5344CB8AC3E}">
        <p14:creationId xmlns:p14="http://schemas.microsoft.com/office/powerpoint/2010/main" val="208567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78E8-47D7-DF45-A45E-62C749B9599A}"/>
              </a:ext>
            </a:extLst>
          </p:cNvPr>
          <p:cNvSpPr>
            <a:spLocks noGrp="1"/>
          </p:cNvSpPr>
          <p:nvPr>
            <p:ph type="title"/>
          </p:nvPr>
        </p:nvSpPr>
        <p:spPr/>
        <p:txBody>
          <a:bodyPr>
            <a:normAutofit fontScale="90000"/>
          </a:bodyPr>
          <a:lstStyle/>
          <a:p>
            <a:r>
              <a:rPr lang="en-US" i="1" dirty="0"/>
              <a:t>Exponential growth in metropolitan cities in India</a:t>
            </a:r>
            <a:br>
              <a:rPr lang="en-IN" i="1" dirty="0"/>
            </a:br>
            <a:endParaRPr lang="en-US" dirty="0"/>
          </a:p>
        </p:txBody>
      </p:sp>
      <p:pic>
        <p:nvPicPr>
          <p:cNvPr id="4" name="Content Placeholder 3">
            <a:extLst>
              <a:ext uri="{FF2B5EF4-FFF2-40B4-BE49-F238E27FC236}">
                <a16:creationId xmlns:a16="http://schemas.microsoft.com/office/drawing/2014/main" id="{AF50CF66-2056-A94B-93B1-D8BACB83504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b="27990"/>
          <a:stretch/>
        </p:blipFill>
        <p:spPr bwMode="auto">
          <a:xfrm>
            <a:off x="677863" y="3016200"/>
            <a:ext cx="8596312" cy="21702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909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47AE-C48F-9140-8C01-8F76AAA6D50C}"/>
              </a:ext>
            </a:extLst>
          </p:cNvPr>
          <p:cNvSpPr>
            <a:spLocks noGrp="1"/>
          </p:cNvSpPr>
          <p:nvPr>
            <p:ph type="title"/>
          </p:nvPr>
        </p:nvSpPr>
        <p:spPr/>
        <p:txBody>
          <a:bodyPr/>
          <a:lstStyle/>
          <a:p>
            <a:r>
              <a:rPr lang="en-US" i="1" dirty="0"/>
              <a:t>The population density in Indian metropolitan cities</a:t>
            </a:r>
            <a:endParaRPr lang="en-US" dirty="0"/>
          </a:p>
        </p:txBody>
      </p:sp>
      <p:pic>
        <p:nvPicPr>
          <p:cNvPr id="4" name="Content Placeholder 4">
            <a:extLst>
              <a:ext uri="{FF2B5EF4-FFF2-40B4-BE49-F238E27FC236}">
                <a16:creationId xmlns:a16="http://schemas.microsoft.com/office/drawing/2014/main" id="{9793D04A-671B-F248-96ED-E6B3B107F3A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8081"/>
          <a:stretch/>
        </p:blipFill>
        <p:spPr bwMode="auto">
          <a:xfrm>
            <a:off x="677863" y="2793923"/>
            <a:ext cx="8596312" cy="26147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112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6EAC-5CDC-8F49-A3BB-D3DBCAB2476F}"/>
              </a:ext>
            </a:extLst>
          </p:cNvPr>
          <p:cNvSpPr>
            <a:spLocks noGrp="1"/>
          </p:cNvSpPr>
          <p:nvPr>
            <p:ph type="title"/>
          </p:nvPr>
        </p:nvSpPr>
        <p:spPr/>
        <p:txBody>
          <a:bodyPr/>
          <a:lstStyle/>
          <a:p>
            <a:r>
              <a:rPr lang="en-US" i="1" dirty="0"/>
              <a:t>World Hunger Index in India</a:t>
            </a:r>
            <a:br>
              <a:rPr lang="en-IN" i="1" dirty="0"/>
            </a:br>
            <a:endParaRPr lang="en-US" dirty="0"/>
          </a:p>
        </p:txBody>
      </p:sp>
      <p:pic>
        <p:nvPicPr>
          <p:cNvPr id="4" name="Content Placeholder 3">
            <a:extLst>
              <a:ext uri="{FF2B5EF4-FFF2-40B4-BE49-F238E27FC236}">
                <a16:creationId xmlns:a16="http://schemas.microsoft.com/office/drawing/2014/main" id="{52AACBF3-BF46-994A-A4EA-6C0786984C1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4232" y="2160588"/>
            <a:ext cx="6123574" cy="3881437"/>
          </a:xfrm>
          <a:prstGeom prst="rect">
            <a:avLst/>
          </a:prstGeom>
          <a:noFill/>
          <a:ln>
            <a:noFill/>
          </a:ln>
        </p:spPr>
      </p:pic>
    </p:spTree>
    <p:extLst>
      <p:ext uri="{BB962C8B-B14F-4D97-AF65-F5344CB8AC3E}">
        <p14:creationId xmlns:p14="http://schemas.microsoft.com/office/powerpoint/2010/main" val="238103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B169-E298-0048-9A40-A6564F2EB4C1}"/>
              </a:ext>
            </a:extLst>
          </p:cNvPr>
          <p:cNvSpPr>
            <a:spLocks noGrp="1"/>
          </p:cNvSpPr>
          <p:nvPr>
            <p:ph type="title"/>
          </p:nvPr>
        </p:nvSpPr>
        <p:spPr/>
        <p:txBody>
          <a:bodyPr/>
          <a:lstStyle/>
          <a:p>
            <a:r>
              <a:rPr lang="en-US" i="1" dirty="0"/>
              <a:t>Per capita Net Availability in India</a:t>
            </a:r>
            <a:br>
              <a:rPr lang="en-IN" i="1" dirty="0"/>
            </a:br>
            <a:endParaRPr lang="en-US" dirty="0"/>
          </a:p>
        </p:txBody>
      </p:sp>
      <p:pic>
        <p:nvPicPr>
          <p:cNvPr id="4" name="Content Placeholder 3">
            <a:extLst>
              <a:ext uri="{FF2B5EF4-FFF2-40B4-BE49-F238E27FC236}">
                <a16:creationId xmlns:a16="http://schemas.microsoft.com/office/drawing/2014/main" id="{26607320-B84F-974C-90D5-1E5710C42B1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310408"/>
            <a:ext cx="8596312" cy="3581796"/>
          </a:xfrm>
          <a:prstGeom prst="rect">
            <a:avLst/>
          </a:prstGeom>
          <a:noFill/>
          <a:ln>
            <a:noFill/>
          </a:ln>
        </p:spPr>
      </p:pic>
    </p:spTree>
    <p:extLst>
      <p:ext uri="{BB962C8B-B14F-4D97-AF65-F5344CB8AC3E}">
        <p14:creationId xmlns:p14="http://schemas.microsoft.com/office/powerpoint/2010/main" val="191100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8B3D-C6F7-E64B-8C62-4A78CD71A48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D00A26B-2875-1F40-B1C2-65AF30A46104}"/>
              </a:ext>
            </a:extLst>
          </p:cNvPr>
          <p:cNvSpPr>
            <a:spLocks noGrp="1"/>
          </p:cNvSpPr>
          <p:nvPr>
            <p:ph idx="1"/>
          </p:nvPr>
        </p:nvSpPr>
        <p:spPr/>
        <p:txBody>
          <a:bodyPr>
            <a:normAutofit fontScale="92500" lnSpcReduction="20000"/>
          </a:bodyPr>
          <a:lstStyle/>
          <a:p>
            <a:r>
              <a:rPr lang="en-IN" dirty="0"/>
              <a:t>Agriculture is the primary occupation in India and is the backbone of Indian economic system. </a:t>
            </a:r>
          </a:p>
          <a:p>
            <a:r>
              <a:rPr lang="en-IN" dirty="0"/>
              <a:t>Agriculture provides employment opportunities to rural people on a large scale in underdeveloped and developing countries in addition to providing food. It is the process of producing food, fibre and many other desired products by the cultivation and raising of domestic animals.</a:t>
            </a:r>
          </a:p>
          <a:p>
            <a:r>
              <a:rPr lang="en-IN" dirty="0"/>
              <a:t> Agriculture is the primary source of livelihood for about more than 58% of India’s population.</a:t>
            </a:r>
          </a:p>
          <a:p>
            <a:r>
              <a:rPr lang="en-IN" dirty="0"/>
              <a:t>As the population of the city grows significantly the need to feed the city heavily lays on the need of agricultural land. </a:t>
            </a:r>
          </a:p>
          <a:p>
            <a:r>
              <a:rPr lang="en-IN" dirty="0"/>
              <a:t>As most of the agriculture lands are dried up due to lack of water the need for starvation increases.</a:t>
            </a:r>
          </a:p>
          <a:p>
            <a:r>
              <a:rPr lang="en-IN" dirty="0"/>
              <a:t> Hence cities have to start cultivating crops and the need for automated farming in cities becomes crucial.  </a:t>
            </a:r>
          </a:p>
          <a:p>
            <a:endParaRPr lang="en-US" dirty="0"/>
          </a:p>
        </p:txBody>
      </p:sp>
    </p:spTree>
    <p:extLst>
      <p:ext uri="{BB962C8B-B14F-4D97-AF65-F5344CB8AC3E}">
        <p14:creationId xmlns:p14="http://schemas.microsoft.com/office/powerpoint/2010/main" val="97534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639AB-0F0C-F446-9AB8-2DB0BB1C234F}"/>
              </a:ext>
            </a:extLst>
          </p:cNvPr>
          <p:cNvSpPr>
            <a:spLocks noGrp="1"/>
          </p:cNvSpPr>
          <p:nvPr>
            <p:ph idx="1"/>
          </p:nvPr>
        </p:nvSpPr>
        <p:spPr>
          <a:xfrm>
            <a:off x="677334" y="441065"/>
            <a:ext cx="8596668" cy="5600298"/>
          </a:xfrm>
        </p:spPr>
        <p:txBody>
          <a:bodyPr/>
          <a:lstStyle/>
          <a:p>
            <a:r>
              <a:rPr lang="en-IN" dirty="0"/>
              <a:t>Agriculture is the primary occupation in India and is the backbone of Indian economic system. </a:t>
            </a:r>
          </a:p>
          <a:p>
            <a:r>
              <a:rPr lang="en-IN" dirty="0"/>
              <a:t>Agriculture provides employment opportunities to rural people on a large scale in underdeveloped and developing countries in addition to providing food. </a:t>
            </a:r>
          </a:p>
          <a:p>
            <a:r>
              <a:rPr lang="en-IN" dirty="0"/>
              <a:t>It is the process of producing food, fibre and many other desired products by the cultivation and raising of domestic animals. </a:t>
            </a:r>
          </a:p>
          <a:p>
            <a:r>
              <a:rPr lang="en-IN" dirty="0"/>
              <a:t>Agriculture is the primary source of livelihood for about more than 58% of India’s population.</a:t>
            </a:r>
          </a:p>
          <a:p>
            <a:r>
              <a:rPr lang="en-IN" dirty="0"/>
              <a:t>As the population of the city grows significantly the need to feed the city heavily lays on the need of agricultural land. As most of the agriculture lands are dried up due to lack of water the need for starvation increases. </a:t>
            </a:r>
          </a:p>
          <a:p>
            <a:r>
              <a:rPr lang="en-IN" dirty="0"/>
              <a:t>Hence cities have to start cultivating crops and the need for automated farming in cities becomes crucial.  </a:t>
            </a:r>
          </a:p>
          <a:p>
            <a:endParaRPr lang="en-US" dirty="0"/>
          </a:p>
        </p:txBody>
      </p:sp>
    </p:spTree>
    <p:extLst>
      <p:ext uri="{BB962C8B-B14F-4D97-AF65-F5344CB8AC3E}">
        <p14:creationId xmlns:p14="http://schemas.microsoft.com/office/powerpoint/2010/main" val="4088387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2530</TotalTime>
  <Words>3531</Words>
  <Application>Microsoft Macintosh PowerPoint</Application>
  <PresentationFormat>Widescreen</PresentationFormat>
  <Paragraphs>358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Batang</vt:lpstr>
      <vt:lpstr>SimSun</vt:lpstr>
      <vt:lpstr>Arial</vt:lpstr>
      <vt:lpstr>Calibri</vt:lpstr>
      <vt:lpstr>Times New Roman</vt:lpstr>
      <vt:lpstr>Trebuchet MS</vt:lpstr>
      <vt:lpstr>Wingdings 3</vt:lpstr>
      <vt:lpstr>Facet</vt:lpstr>
      <vt:lpstr>Predictive analysis of ambient conditions for crop growth using Internet of Things</vt:lpstr>
      <vt:lpstr>Abstract</vt:lpstr>
      <vt:lpstr>Problem Statement</vt:lpstr>
      <vt:lpstr>Exponential growth in metropolitan cities in India </vt:lpstr>
      <vt:lpstr>The population density in Indian metropolitan cities</vt:lpstr>
      <vt:lpstr>World Hunger Index in India </vt:lpstr>
      <vt:lpstr>Per capita Net Availability in India </vt:lpstr>
      <vt:lpstr>Introduction</vt:lpstr>
      <vt:lpstr>PowerPoint Presentation</vt:lpstr>
      <vt:lpstr>System Architecture Description</vt:lpstr>
      <vt:lpstr>Flow Chart</vt:lpstr>
      <vt:lpstr>Methodology Adapted (i) Hydroponic Farming </vt:lpstr>
      <vt:lpstr>(ii) Necessity for automation  </vt:lpstr>
      <vt:lpstr>(iii) Climate Maintained </vt:lpstr>
      <vt:lpstr>(iv) Data Analysis </vt:lpstr>
      <vt:lpstr>(v) Proposed System </vt:lpstr>
      <vt:lpstr>System Architecture</vt:lpstr>
      <vt:lpstr>System Architecture Description</vt:lpstr>
      <vt:lpstr>Flow Chart</vt:lpstr>
      <vt:lpstr>Circuit Diagram</vt:lpstr>
      <vt:lpstr>Circuit Connection</vt:lpstr>
      <vt:lpstr>Details of Hardware And Software </vt:lpstr>
      <vt:lpstr>Implementation (i) Dataset Collection</vt:lpstr>
      <vt:lpstr>Implementation Dataset Collection -2 </vt:lpstr>
      <vt:lpstr>Implementation (ii) Water Level Consumed By crops</vt:lpstr>
      <vt:lpstr>Implementation (iii) Time Series Analysis of Dataset </vt:lpstr>
      <vt:lpstr>Implementation (iii) Time Series Analysis of Dataset </vt:lpstr>
      <vt:lpstr>Implementation (iii) Time Series Analysis of Dataset </vt:lpstr>
      <vt:lpstr>Implementation (iii) Time Series Analysis of Dataset </vt:lpstr>
      <vt:lpstr>Implementation (iii) Time Series Analysis of Dataset </vt:lpstr>
      <vt:lpstr>Implementation (iii) Time Series Analysis of Dataset </vt:lpstr>
      <vt:lpstr>Implementation (iv) Images of Each Phase of Crop Growth</vt:lpstr>
      <vt:lpstr>Implementation (iv)Hardware Implementation</vt:lpstr>
      <vt:lpstr>Implementation (iv)Full Project Setup</vt:lpstr>
      <vt:lpstr>Results  Regression within parameters in a hydroponic system for initial phase of crop Growth</vt:lpstr>
      <vt:lpstr>Results</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ambient conditions for crop growth using Internet of Things</dc:title>
  <dc:creator>sahariprasad anand</dc:creator>
  <cp:lastModifiedBy>sahariprasad anand</cp:lastModifiedBy>
  <cp:revision>24</cp:revision>
  <dcterms:created xsi:type="dcterms:W3CDTF">2022-03-27T15:45:24Z</dcterms:created>
  <dcterms:modified xsi:type="dcterms:W3CDTF">2022-06-01T12:47:04Z</dcterms:modified>
</cp:coreProperties>
</file>