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7" r:id="rId6"/>
    <p:sldId id="260" r:id="rId7"/>
    <p:sldId id="261" r:id="rId8"/>
    <p:sldId id="262" r:id="rId9"/>
    <p:sldId id="263" r:id="rId10"/>
    <p:sldId id="264" r:id="rId11"/>
    <p:sldId id="267" r:id="rId12"/>
    <p:sldId id="268" r:id="rId13"/>
    <p:sldId id="269" r:id="rId14"/>
    <p:sldId id="270" r:id="rId15"/>
    <p:sldId id="271" r:id="rId16"/>
    <p:sldId id="272" r:id="rId17"/>
    <p:sldId id="273" r:id="rId18"/>
    <p:sldId id="274" r:id="rId19"/>
    <p:sldId id="275" r:id="rId20"/>
    <p:sldId id="276" r:id="rId21"/>
    <p:sldId id="265"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0BABA1-B650-2F4F-8535-807FB1E1AF28}">
          <p14:sldIdLst>
            <p14:sldId id="256"/>
            <p14:sldId id="257"/>
            <p14:sldId id="258"/>
            <p14:sldId id="259"/>
            <p14:sldId id="277"/>
            <p14:sldId id="260"/>
            <p14:sldId id="261"/>
            <p14:sldId id="262"/>
            <p14:sldId id="263"/>
            <p14:sldId id="264"/>
            <p14:sldId id="267"/>
            <p14:sldId id="268"/>
            <p14:sldId id="269"/>
            <p14:sldId id="270"/>
            <p14:sldId id="271"/>
            <p14:sldId id="272"/>
            <p14:sldId id="273"/>
            <p14:sldId id="274"/>
            <p14:sldId id="275"/>
            <p14:sldId id="276"/>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13"/>
    <p:restoredTop sz="96281"/>
  </p:normalViewPr>
  <p:slideViewPr>
    <p:cSldViewPr snapToGrid="0" snapToObjects="1">
      <p:cViewPr>
        <p:scale>
          <a:sx n="128" d="100"/>
          <a:sy n="128" d="100"/>
        </p:scale>
        <p:origin x="-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3/28/22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806E6-C2A6-DC4E-A961-5C5F505BA753}"/>
              </a:ext>
            </a:extLst>
          </p:cNvPr>
          <p:cNvSpPr>
            <a:spLocks noGrp="1"/>
          </p:cNvSpPr>
          <p:nvPr>
            <p:ph type="ctrTitle"/>
          </p:nvPr>
        </p:nvSpPr>
        <p:spPr>
          <a:xfrm>
            <a:off x="1354667" y="684592"/>
            <a:ext cx="7766936" cy="1646302"/>
          </a:xfrm>
        </p:spPr>
        <p:txBody>
          <a:bodyPr/>
          <a:lstStyle/>
          <a:p>
            <a:r>
              <a:rPr lang="en-IN" sz="2800" b="1" dirty="0"/>
              <a:t>Predictive analysis of ambient conditions for crop growth using Internet of Things</a:t>
            </a:r>
            <a:endParaRPr lang="en-US" sz="2800" dirty="0"/>
          </a:p>
        </p:txBody>
      </p:sp>
      <p:sp>
        <p:nvSpPr>
          <p:cNvPr id="3" name="Subtitle 2">
            <a:extLst>
              <a:ext uri="{FF2B5EF4-FFF2-40B4-BE49-F238E27FC236}">
                <a16:creationId xmlns:a16="http://schemas.microsoft.com/office/drawing/2014/main" id="{7BACD019-6B8F-5F48-A349-F24D3F0D769B}"/>
              </a:ext>
            </a:extLst>
          </p:cNvPr>
          <p:cNvSpPr>
            <a:spLocks noGrp="1"/>
          </p:cNvSpPr>
          <p:nvPr>
            <p:ph type="subTitle" idx="1"/>
          </p:nvPr>
        </p:nvSpPr>
        <p:spPr/>
        <p:txBody>
          <a:bodyPr/>
          <a:lstStyle/>
          <a:p>
            <a:r>
              <a:rPr lang="en-US" dirty="0"/>
              <a:t>S A </a:t>
            </a:r>
            <a:r>
              <a:rPr lang="en-US" dirty="0" err="1"/>
              <a:t>Hariprasad</a:t>
            </a:r>
            <a:r>
              <a:rPr lang="en-IN" dirty="0"/>
              <a:t>   </a:t>
            </a:r>
            <a:r>
              <a:rPr lang="en-US" dirty="0"/>
              <a:t>18BCE0868</a:t>
            </a:r>
            <a:endParaRPr lang="en-IN" dirty="0"/>
          </a:p>
          <a:p>
            <a:r>
              <a:rPr lang="en-US" dirty="0"/>
              <a:t>Nikhil K 18BCE2321</a:t>
            </a:r>
            <a:endParaRPr lang="en-IN" dirty="0"/>
          </a:p>
          <a:p>
            <a:endParaRPr lang="en-US" dirty="0"/>
          </a:p>
        </p:txBody>
      </p:sp>
    </p:spTree>
    <p:extLst>
      <p:ext uri="{BB962C8B-B14F-4D97-AF65-F5344CB8AC3E}">
        <p14:creationId xmlns:p14="http://schemas.microsoft.com/office/powerpoint/2010/main" val="43699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8671-B4A5-D843-AF49-F96046CA9463}"/>
              </a:ext>
            </a:extLst>
          </p:cNvPr>
          <p:cNvSpPr>
            <a:spLocks noGrp="1"/>
          </p:cNvSpPr>
          <p:nvPr>
            <p:ph type="title"/>
          </p:nvPr>
        </p:nvSpPr>
        <p:spPr/>
        <p:txBody>
          <a:bodyPr/>
          <a:lstStyle/>
          <a:p>
            <a:r>
              <a:rPr lang="en-US" dirty="0"/>
              <a:t>Implementation</a:t>
            </a:r>
            <a:br>
              <a:rPr lang="en-US" dirty="0"/>
            </a:br>
            <a:r>
              <a:rPr lang="en-US" dirty="0"/>
              <a:t>(</a:t>
            </a:r>
            <a:r>
              <a:rPr lang="en-US" dirty="0" err="1"/>
              <a:t>i</a:t>
            </a:r>
            <a:r>
              <a:rPr lang="en-US" dirty="0"/>
              <a:t>) Dataset Collection</a:t>
            </a:r>
          </a:p>
        </p:txBody>
      </p:sp>
      <p:graphicFrame>
        <p:nvGraphicFramePr>
          <p:cNvPr id="5" name="Content Placeholder 4">
            <a:extLst>
              <a:ext uri="{FF2B5EF4-FFF2-40B4-BE49-F238E27FC236}">
                <a16:creationId xmlns:a16="http://schemas.microsoft.com/office/drawing/2014/main" id="{CD31EB3E-4C3A-C549-BB17-8675988D25D1}"/>
              </a:ext>
            </a:extLst>
          </p:cNvPr>
          <p:cNvGraphicFramePr>
            <a:graphicFrameLocks noGrp="1"/>
          </p:cNvGraphicFramePr>
          <p:nvPr>
            <p:ph idx="1"/>
            <p:extLst>
              <p:ext uri="{D42A27DB-BD31-4B8C-83A1-F6EECF244321}">
                <p14:modId xmlns:p14="http://schemas.microsoft.com/office/powerpoint/2010/main" val="3773765339"/>
              </p:ext>
            </p:extLst>
          </p:nvPr>
        </p:nvGraphicFramePr>
        <p:xfrm>
          <a:off x="677334" y="2329112"/>
          <a:ext cx="5721350" cy="1280160"/>
        </p:xfrm>
        <a:graphic>
          <a:graphicData uri="http://schemas.openxmlformats.org/drawingml/2006/table">
            <a:tbl>
              <a:tblPr firstRow="1" firstCol="1" bandRow="1">
                <a:tableStyleId>{5C22544A-7EE6-4342-B048-85BDC9FD1C3A}</a:tableStyleId>
              </a:tblPr>
              <a:tblGrid>
                <a:gridCol w="2087880">
                  <a:extLst>
                    <a:ext uri="{9D8B030D-6E8A-4147-A177-3AD203B41FA5}">
                      <a16:colId xmlns:a16="http://schemas.microsoft.com/office/drawing/2014/main" val="2065730185"/>
                    </a:ext>
                  </a:extLst>
                </a:gridCol>
                <a:gridCol w="1905635">
                  <a:extLst>
                    <a:ext uri="{9D8B030D-6E8A-4147-A177-3AD203B41FA5}">
                      <a16:colId xmlns:a16="http://schemas.microsoft.com/office/drawing/2014/main" val="895013319"/>
                    </a:ext>
                  </a:extLst>
                </a:gridCol>
                <a:gridCol w="1727835">
                  <a:extLst>
                    <a:ext uri="{9D8B030D-6E8A-4147-A177-3AD203B41FA5}">
                      <a16:colId xmlns:a16="http://schemas.microsoft.com/office/drawing/2014/main" val="587560466"/>
                    </a:ext>
                  </a:extLst>
                </a:gridCol>
              </a:tblGrid>
              <a:tr h="0">
                <a:tc>
                  <a:txBody>
                    <a:bodyPr/>
                    <a:lstStyle/>
                    <a:p>
                      <a:pPr>
                        <a:spcAft>
                          <a:spcPts val="0"/>
                        </a:spcAft>
                      </a:pPr>
                      <a:r>
                        <a:rPr lang="en-US" sz="1200">
                          <a:effectLst/>
                        </a:rPr>
                        <a:t>PARAMETER</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MAX</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MIN</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1080801345"/>
                  </a:ext>
                </a:extLst>
              </a:tr>
              <a:tr h="0">
                <a:tc>
                  <a:txBody>
                    <a:bodyPr/>
                    <a:lstStyle/>
                    <a:p>
                      <a:pPr>
                        <a:spcAft>
                          <a:spcPts val="0"/>
                        </a:spcAft>
                      </a:pPr>
                      <a:r>
                        <a:rPr lang="en-US" sz="1200">
                          <a:effectLst/>
                        </a:rPr>
                        <a:t>PH</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dirty="0">
                          <a:effectLst/>
                        </a:rPr>
                        <a:t>27.13</a:t>
                      </a:r>
                      <a:endParaRPr lang="en-IN"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dirty="0">
                          <a:effectLst/>
                        </a:rPr>
                        <a:t>0</a:t>
                      </a:r>
                      <a:endParaRPr lang="en-IN"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2819377730"/>
                  </a:ext>
                </a:extLst>
              </a:tr>
              <a:tr h="0">
                <a:tc>
                  <a:txBody>
                    <a:bodyPr/>
                    <a:lstStyle/>
                    <a:p>
                      <a:pPr>
                        <a:spcAft>
                          <a:spcPts val="0"/>
                        </a:spcAft>
                      </a:pPr>
                      <a:r>
                        <a:rPr lang="en-US" sz="1200">
                          <a:effectLst/>
                        </a:rPr>
                        <a:t>LUMINOUS INTENSITY</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228</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0</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727796107"/>
                  </a:ext>
                </a:extLst>
              </a:tr>
              <a:tr h="0">
                <a:tc>
                  <a:txBody>
                    <a:bodyPr/>
                    <a:lstStyle/>
                    <a:p>
                      <a:pPr>
                        <a:spcAft>
                          <a:spcPts val="0"/>
                        </a:spcAft>
                      </a:pPr>
                      <a:r>
                        <a:rPr lang="en-US" sz="1200">
                          <a:effectLst/>
                        </a:rPr>
                        <a:t>HUMIDITY</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82.5</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43.6</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529007721"/>
                  </a:ext>
                </a:extLst>
              </a:tr>
              <a:tr h="0">
                <a:tc>
                  <a:txBody>
                    <a:bodyPr/>
                    <a:lstStyle/>
                    <a:p>
                      <a:pPr>
                        <a:spcAft>
                          <a:spcPts val="0"/>
                        </a:spcAft>
                      </a:pPr>
                      <a:r>
                        <a:rPr lang="en-US" sz="1200">
                          <a:effectLst/>
                        </a:rPr>
                        <a:t>TEMPERATURE</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38.6</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25.5</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2337524268"/>
                  </a:ext>
                </a:extLst>
              </a:tr>
              <a:tr h="0">
                <a:tc>
                  <a:txBody>
                    <a:bodyPr/>
                    <a:lstStyle/>
                    <a:p>
                      <a:pPr>
                        <a:spcAft>
                          <a:spcPts val="0"/>
                        </a:spcAft>
                      </a:pPr>
                      <a:r>
                        <a:rPr lang="en-US" sz="1200">
                          <a:effectLst/>
                        </a:rPr>
                        <a:t>SOIL MOISTURE</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693</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676</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2678756963"/>
                  </a:ext>
                </a:extLst>
              </a:tr>
              <a:tr h="0">
                <a:tc>
                  <a:txBody>
                    <a:bodyPr/>
                    <a:lstStyle/>
                    <a:p>
                      <a:pPr>
                        <a:spcAft>
                          <a:spcPts val="0"/>
                        </a:spcAft>
                      </a:pPr>
                      <a:r>
                        <a:rPr lang="en-US" sz="1200">
                          <a:effectLst/>
                        </a:rPr>
                        <a:t>WATER LEVEL</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731</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dirty="0">
                          <a:effectLst/>
                        </a:rPr>
                        <a:t>153</a:t>
                      </a:r>
                      <a:endParaRPr lang="en-IN"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3210112277"/>
                  </a:ext>
                </a:extLst>
              </a:tr>
            </a:tbl>
          </a:graphicData>
        </a:graphic>
      </p:graphicFrame>
      <p:graphicFrame>
        <p:nvGraphicFramePr>
          <p:cNvPr id="6" name="Table 5">
            <a:extLst>
              <a:ext uri="{FF2B5EF4-FFF2-40B4-BE49-F238E27FC236}">
                <a16:creationId xmlns:a16="http://schemas.microsoft.com/office/drawing/2014/main" id="{B3853570-BF30-1540-8F6E-952E07A1FA9D}"/>
              </a:ext>
            </a:extLst>
          </p:cNvPr>
          <p:cNvGraphicFramePr>
            <a:graphicFrameLocks noGrp="1"/>
          </p:cNvGraphicFramePr>
          <p:nvPr>
            <p:extLst>
              <p:ext uri="{D42A27DB-BD31-4B8C-83A1-F6EECF244321}">
                <p14:modId xmlns:p14="http://schemas.microsoft.com/office/powerpoint/2010/main" val="1713938499"/>
              </p:ext>
            </p:extLst>
          </p:nvPr>
        </p:nvGraphicFramePr>
        <p:xfrm>
          <a:off x="677334" y="4079399"/>
          <a:ext cx="5721350" cy="1097280"/>
        </p:xfrm>
        <a:graphic>
          <a:graphicData uri="http://schemas.openxmlformats.org/drawingml/2006/table">
            <a:tbl>
              <a:tblPr firstRow="1" firstCol="1" bandRow="1">
                <a:tableStyleId>{5C22544A-7EE6-4342-B048-85BDC9FD1C3A}</a:tableStyleId>
              </a:tblPr>
              <a:tblGrid>
                <a:gridCol w="2860675">
                  <a:extLst>
                    <a:ext uri="{9D8B030D-6E8A-4147-A177-3AD203B41FA5}">
                      <a16:colId xmlns:a16="http://schemas.microsoft.com/office/drawing/2014/main" val="1917307788"/>
                    </a:ext>
                  </a:extLst>
                </a:gridCol>
                <a:gridCol w="2860675">
                  <a:extLst>
                    <a:ext uri="{9D8B030D-6E8A-4147-A177-3AD203B41FA5}">
                      <a16:colId xmlns:a16="http://schemas.microsoft.com/office/drawing/2014/main" val="3851595946"/>
                    </a:ext>
                  </a:extLst>
                </a:gridCol>
              </a:tblGrid>
              <a:tr h="0">
                <a:tc>
                  <a:txBody>
                    <a:bodyPr/>
                    <a:lstStyle/>
                    <a:p>
                      <a:pPr>
                        <a:spcAft>
                          <a:spcPts val="0"/>
                        </a:spcAft>
                      </a:pPr>
                      <a:r>
                        <a:rPr lang="en-US" sz="1200">
                          <a:effectLst/>
                        </a:rPr>
                        <a:t>TYPE</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DESCRIPTION</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1207323034"/>
                  </a:ext>
                </a:extLst>
              </a:tr>
              <a:tr h="0">
                <a:tc>
                  <a:txBody>
                    <a:bodyPr/>
                    <a:lstStyle/>
                    <a:p>
                      <a:pPr>
                        <a:spcAft>
                          <a:spcPts val="0"/>
                        </a:spcAft>
                      </a:pPr>
                      <a:r>
                        <a:rPr lang="en-US" sz="1200">
                          <a:effectLst/>
                        </a:rPr>
                        <a:t>Data set Characteristic </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Multivariant</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4214946707"/>
                  </a:ext>
                </a:extLst>
              </a:tr>
              <a:tr h="0">
                <a:tc>
                  <a:txBody>
                    <a:bodyPr/>
                    <a:lstStyle/>
                    <a:p>
                      <a:pPr>
                        <a:spcAft>
                          <a:spcPts val="0"/>
                        </a:spcAft>
                      </a:pPr>
                      <a:r>
                        <a:rPr lang="en-US" sz="1200">
                          <a:effectLst/>
                        </a:rPr>
                        <a:t>Attribute Characteristics </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Timestamp, Integer, Real</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3340406776"/>
                  </a:ext>
                </a:extLst>
              </a:tr>
              <a:tr h="0">
                <a:tc>
                  <a:txBody>
                    <a:bodyPr/>
                    <a:lstStyle/>
                    <a:p>
                      <a:pPr>
                        <a:spcAft>
                          <a:spcPts val="0"/>
                        </a:spcAft>
                      </a:pPr>
                      <a:r>
                        <a:rPr lang="en-US" sz="1200">
                          <a:effectLst/>
                        </a:rPr>
                        <a:t>Associated Tasks </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Regression</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2005738883"/>
                  </a:ext>
                </a:extLst>
              </a:tr>
              <a:tr h="0">
                <a:tc>
                  <a:txBody>
                    <a:bodyPr/>
                    <a:lstStyle/>
                    <a:p>
                      <a:pPr>
                        <a:spcAft>
                          <a:spcPts val="0"/>
                        </a:spcAft>
                      </a:pPr>
                      <a:r>
                        <a:rPr lang="en-US" sz="1200">
                          <a:effectLst/>
                        </a:rPr>
                        <a:t>Number of Instances</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1559</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2592489057"/>
                  </a:ext>
                </a:extLst>
              </a:tr>
              <a:tr h="0">
                <a:tc>
                  <a:txBody>
                    <a:bodyPr/>
                    <a:lstStyle/>
                    <a:p>
                      <a:pPr>
                        <a:spcAft>
                          <a:spcPts val="0"/>
                        </a:spcAft>
                      </a:pPr>
                      <a:r>
                        <a:rPr lang="en-US" sz="1200">
                          <a:effectLst/>
                        </a:rPr>
                        <a:t>Number of attributes </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dirty="0">
                          <a:effectLst/>
                        </a:rPr>
                        <a:t>8</a:t>
                      </a:r>
                      <a:endParaRPr lang="en-IN"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1185159890"/>
                  </a:ext>
                </a:extLst>
              </a:tr>
            </a:tbl>
          </a:graphicData>
        </a:graphic>
      </p:graphicFrame>
    </p:spTree>
    <p:extLst>
      <p:ext uri="{BB962C8B-B14F-4D97-AF65-F5344CB8AC3E}">
        <p14:creationId xmlns:p14="http://schemas.microsoft.com/office/powerpoint/2010/main" val="102087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24BD-30F2-684B-A4E3-6D14C00E3C01}"/>
              </a:ext>
            </a:extLst>
          </p:cNvPr>
          <p:cNvSpPr>
            <a:spLocks noGrp="1"/>
          </p:cNvSpPr>
          <p:nvPr>
            <p:ph type="title"/>
          </p:nvPr>
        </p:nvSpPr>
        <p:spPr>
          <a:xfrm>
            <a:off x="591273" y="103990"/>
            <a:ext cx="8596668" cy="1320800"/>
          </a:xfrm>
        </p:spPr>
        <p:txBody>
          <a:bodyPr/>
          <a:lstStyle/>
          <a:p>
            <a:r>
              <a:rPr lang="en-US" dirty="0"/>
              <a:t>Implementation</a:t>
            </a:r>
            <a:br>
              <a:rPr lang="en-US" dirty="0"/>
            </a:br>
            <a:r>
              <a:rPr lang="en-US" dirty="0"/>
              <a:t>(ii) Water Level Consumed By crops</a:t>
            </a:r>
          </a:p>
        </p:txBody>
      </p:sp>
      <p:graphicFrame>
        <p:nvGraphicFramePr>
          <p:cNvPr id="4" name="Content Placeholder 3">
            <a:extLst>
              <a:ext uri="{FF2B5EF4-FFF2-40B4-BE49-F238E27FC236}">
                <a16:creationId xmlns:a16="http://schemas.microsoft.com/office/drawing/2014/main" id="{22F4E31A-EF25-E04F-9C6C-27B4471E9599}"/>
              </a:ext>
            </a:extLst>
          </p:cNvPr>
          <p:cNvGraphicFramePr>
            <a:graphicFrameLocks noGrp="1"/>
          </p:cNvGraphicFramePr>
          <p:nvPr>
            <p:ph idx="1"/>
            <p:extLst>
              <p:ext uri="{D42A27DB-BD31-4B8C-83A1-F6EECF244321}">
                <p14:modId xmlns:p14="http://schemas.microsoft.com/office/powerpoint/2010/main" val="3738375596"/>
              </p:ext>
            </p:extLst>
          </p:nvPr>
        </p:nvGraphicFramePr>
        <p:xfrm>
          <a:off x="1925875" y="1253266"/>
          <a:ext cx="5846526" cy="5361310"/>
        </p:xfrm>
        <a:graphic>
          <a:graphicData uri="http://schemas.openxmlformats.org/drawingml/2006/table">
            <a:tbl>
              <a:tblPr firstRow="1" bandRow="1">
                <a:tableStyleId>{5C22544A-7EE6-4342-B048-85BDC9FD1C3A}</a:tableStyleId>
              </a:tblPr>
              <a:tblGrid>
                <a:gridCol w="1948842">
                  <a:extLst>
                    <a:ext uri="{9D8B030D-6E8A-4147-A177-3AD203B41FA5}">
                      <a16:colId xmlns:a16="http://schemas.microsoft.com/office/drawing/2014/main" val="2923560001"/>
                    </a:ext>
                  </a:extLst>
                </a:gridCol>
                <a:gridCol w="1948842">
                  <a:extLst>
                    <a:ext uri="{9D8B030D-6E8A-4147-A177-3AD203B41FA5}">
                      <a16:colId xmlns:a16="http://schemas.microsoft.com/office/drawing/2014/main" val="3700610147"/>
                    </a:ext>
                  </a:extLst>
                </a:gridCol>
                <a:gridCol w="1948842">
                  <a:extLst>
                    <a:ext uri="{9D8B030D-6E8A-4147-A177-3AD203B41FA5}">
                      <a16:colId xmlns:a16="http://schemas.microsoft.com/office/drawing/2014/main" val="4164463103"/>
                    </a:ext>
                  </a:extLst>
                </a:gridCol>
              </a:tblGrid>
              <a:tr h="159665">
                <a:tc>
                  <a:txBody>
                    <a:bodyPr/>
                    <a:lstStyle/>
                    <a:p>
                      <a:r>
                        <a:rPr lang="en-US" sz="1100" dirty="0"/>
                        <a:t>Date </a:t>
                      </a:r>
                    </a:p>
                  </a:txBody>
                  <a:tcPr/>
                </a:tc>
                <a:tc>
                  <a:txBody>
                    <a:bodyPr/>
                    <a:lstStyle/>
                    <a:p>
                      <a:r>
                        <a:rPr lang="en-US" sz="1100" dirty="0"/>
                        <a:t>Water consumed that Day</a:t>
                      </a:r>
                    </a:p>
                  </a:txBody>
                  <a:tcPr/>
                </a:tc>
                <a:tc>
                  <a:txBody>
                    <a:bodyPr/>
                    <a:lstStyle/>
                    <a:p>
                      <a:r>
                        <a:rPr lang="en-US" sz="1100" dirty="0"/>
                        <a:t>Total Water consumed</a:t>
                      </a:r>
                    </a:p>
                  </a:txBody>
                  <a:tcPr/>
                </a:tc>
                <a:extLst>
                  <a:ext uri="{0D108BD9-81ED-4DB2-BD59-A6C34878D82A}">
                    <a16:rowId xmlns:a16="http://schemas.microsoft.com/office/drawing/2014/main" val="2617120968"/>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11/02/21</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3006038940"/>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12/02/21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464151581"/>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13/02/21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3383943528"/>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14/02/21</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3733806375"/>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15/02/21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2600828197"/>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16/02/21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2154126466"/>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17/02/21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3902155240"/>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18/02/21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778248529"/>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19/02/21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1972395420"/>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20/02/21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6200</a:t>
                      </a:r>
                    </a:p>
                  </a:txBody>
                  <a:tcPr marL="9525" marR="9525" marT="9525" marB="0" anchor="b"/>
                </a:tc>
                <a:extLst>
                  <a:ext uri="{0D108BD9-81ED-4DB2-BD59-A6C34878D82A}">
                    <a16:rowId xmlns:a16="http://schemas.microsoft.com/office/drawing/2014/main" val="213211541"/>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21/02/21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6400</a:t>
                      </a:r>
                    </a:p>
                  </a:txBody>
                  <a:tcPr marL="9525" marR="9525" marT="9525" marB="0" anchor="b"/>
                </a:tc>
                <a:extLst>
                  <a:ext uri="{0D108BD9-81ED-4DB2-BD59-A6C34878D82A}">
                    <a16:rowId xmlns:a16="http://schemas.microsoft.com/office/drawing/2014/main" val="2168816041"/>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22/02/21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6600</a:t>
                      </a:r>
                    </a:p>
                  </a:txBody>
                  <a:tcPr marL="9525" marR="9525" marT="9525" marB="0" anchor="b"/>
                </a:tc>
                <a:extLst>
                  <a:ext uri="{0D108BD9-81ED-4DB2-BD59-A6C34878D82A}">
                    <a16:rowId xmlns:a16="http://schemas.microsoft.com/office/drawing/2014/main" val="2435133446"/>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23/02/21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6800</a:t>
                      </a:r>
                    </a:p>
                  </a:txBody>
                  <a:tcPr marL="9525" marR="9525" marT="9525" marB="0" anchor="b"/>
                </a:tc>
                <a:extLst>
                  <a:ext uri="{0D108BD9-81ED-4DB2-BD59-A6C34878D82A}">
                    <a16:rowId xmlns:a16="http://schemas.microsoft.com/office/drawing/2014/main" val="857528262"/>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24/02/21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7000</a:t>
                      </a:r>
                    </a:p>
                  </a:txBody>
                  <a:tcPr marL="9525" marR="9525" marT="9525" marB="0" anchor="b"/>
                </a:tc>
                <a:extLst>
                  <a:ext uri="{0D108BD9-81ED-4DB2-BD59-A6C34878D82A}">
                    <a16:rowId xmlns:a16="http://schemas.microsoft.com/office/drawing/2014/main" val="1036036976"/>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25/02/21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7200</a:t>
                      </a:r>
                    </a:p>
                  </a:txBody>
                  <a:tcPr marL="9525" marR="9525" marT="9525" marB="0" anchor="b"/>
                </a:tc>
                <a:extLst>
                  <a:ext uri="{0D108BD9-81ED-4DB2-BD59-A6C34878D82A}">
                    <a16:rowId xmlns:a16="http://schemas.microsoft.com/office/drawing/2014/main" val="1646195012"/>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26/02/21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7400</a:t>
                      </a:r>
                    </a:p>
                  </a:txBody>
                  <a:tcPr marL="9525" marR="9525" marT="9525" marB="0" anchor="b"/>
                </a:tc>
                <a:extLst>
                  <a:ext uri="{0D108BD9-81ED-4DB2-BD59-A6C34878D82A}">
                    <a16:rowId xmlns:a16="http://schemas.microsoft.com/office/drawing/2014/main" val="1219913448"/>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27/02/21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7600</a:t>
                      </a:r>
                    </a:p>
                  </a:txBody>
                  <a:tcPr marL="9525" marR="9525" marT="9525" marB="0" anchor="b"/>
                </a:tc>
                <a:extLst>
                  <a:ext uri="{0D108BD9-81ED-4DB2-BD59-A6C34878D82A}">
                    <a16:rowId xmlns:a16="http://schemas.microsoft.com/office/drawing/2014/main" val="3910406010"/>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28/02/21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7800</a:t>
                      </a:r>
                    </a:p>
                  </a:txBody>
                  <a:tcPr marL="9525" marR="9525" marT="9525" marB="0" anchor="b"/>
                </a:tc>
                <a:extLst>
                  <a:ext uri="{0D108BD9-81ED-4DB2-BD59-A6C34878D82A}">
                    <a16:rowId xmlns:a16="http://schemas.microsoft.com/office/drawing/2014/main" val="967019392"/>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01/03/21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8000</a:t>
                      </a:r>
                    </a:p>
                  </a:txBody>
                  <a:tcPr marL="9525" marR="9525" marT="9525" marB="0" anchor="b"/>
                </a:tc>
                <a:extLst>
                  <a:ext uri="{0D108BD9-81ED-4DB2-BD59-A6C34878D82A}">
                    <a16:rowId xmlns:a16="http://schemas.microsoft.com/office/drawing/2014/main" val="677545015"/>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02/03/21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8200</a:t>
                      </a:r>
                    </a:p>
                  </a:txBody>
                  <a:tcPr marL="9525" marR="9525" marT="9525" marB="0" anchor="b"/>
                </a:tc>
                <a:extLst>
                  <a:ext uri="{0D108BD9-81ED-4DB2-BD59-A6C34878D82A}">
                    <a16:rowId xmlns:a16="http://schemas.microsoft.com/office/drawing/2014/main" val="3511807068"/>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03/03/21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8400</a:t>
                      </a:r>
                    </a:p>
                  </a:txBody>
                  <a:tcPr marL="9525" marR="9525" marT="9525" marB="0" anchor="b"/>
                </a:tc>
                <a:extLst>
                  <a:ext uri="{0D108BD9-81ED-4DB2-BD59-A6C34878D82A}">
                    <a16:rowId xmlns:a16="http://schemas.microsoft.com/office/drawing/2014/main" val="3433046546"/>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04/03/21</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50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8450</a:t>
                      </a:r>
                    </a:p>
                  </a:txBody>
                  <a:tcPr marL="9525" marR="9525" marT="9525" marB="0" anchor="b"/>
                </a:tc>
                <a:extLst>
                  <a:ext uri="{0D108BD9-81ED-4DB2-BD59-A6C34878D82A}">
                    <a16:rowId xmlns:a16="http://schemas.microsoft.com/office/drawing/2014/main" val="1823538479"/>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05/03/21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8500</a:t>
                      </a:r>
                    </a:p>
                  </a:txBody>
                  <a:tcPr marL="9525" marR="9525" marT="9525" marB="0" anchor="b"/>
                </a:tc>
                <a:extLst>
                  <a:ext uri="{0D108BD9-81ED-4DB2-BD59-A6C34878D82A}">
                    <a16:rowId xmlns:a16="http://schemas.microsoft.com/office/drawing/2014/main" val="2747182406"/>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06/03/21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8550</a:t>
                      </a:r>
                    </a:p>
                  </a:txBody>
                  <a:tcPr marL="9525" marR="9525" marT="9525" marB="0" anchor="b"/>
                </a:tc>
                <a:extLst>
                  <a:ext uri="{0D108BD9-81ED-4DB2-BD59-A6C34878D82A}">
                    <a16:rowId xmlns:a16="http://schemas.microsoft.com/office/drawing/2014/main" val="4182567528"/>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07/03/21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8600</a:t>
                      </a:r>
                    </a:p>
                  </a:txBody>
                  <a:tcPr marL="9525" marR="9525" marT="9525" marB="0" anchor="b"/>
                </a:tc>
                <a:extLst>
                  <a:ext uri="{0D108BD9-81ED-4DB2-BD59-A6C34878D82A}">
                    <a16:rowId xmlns:a16="http://schemas.microsoft.com/office/drawing/2014/main" val="3309348972"/>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08/03/21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8650</a:t>
                      </a:r>
                    </a:p>
                  </a:txBody>
                  <a:tcPr marL="9525" marR="9525" marT="9525" marB="0" anchor="b"/>
                </a:tc>
                <a:extLst>
                  <a:ext uri="{0D108BD9-81ED-4DB2-BD59-A6C34878D82A}">
                    <a16:rowId xmlns:a16="http://schemas.microsoft.com/office/drawing/2014/main" val="617099264"/>
                  </a:ext>
                </a:extLst>
              </a:tr>
              <a:tr h="186275">
                <a:tc>
                  <a:txBody>
                    <a:bodyPr/>
                    <a:lstStyle/>
                    <a:p>
                      <a:pPr algn="r" fontAlgn="b"/>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sz="1100" b="0" i="0" u="none" strike="noStrike" dirty="0">
                          <a:solidFill>
                            <a:srgbClr val="000000"/>
                          </a:solidFill>
                          <a:effectLst/>
                          <a:latin typeface="Times New Roman" panose="02020603050405020304" pitchFamily="18" charset="0"/>
                          <a:cs typeface="Times New Roman" panose="02020603050405020304" pitchFamily="18" charset="0"/>
                        </a:rPr>
                        <a:t>TOTAL WATER</a:t>
                      </a:r>
                    </a:p>
                  </a:txBody>
                  <a:tcPr/>
                </a:tc>
                <a:tc>
                  <a:txBody>
                    <a:bodyPr/>
                    <a:lstStyle/>
                    <a:p>
                      <a:pPr algn="r"/>
                      <a:r>
                        <a:rPr lang="en-US" sz="1100" dirty="0">
                          <a:latin typeface="Times New Roman" panose="02020603050405020304" pitchFamily="18" charset="0"/>
                          <a:cs typeface="Times New Roman" panose="02020603050405020304" pitchFamily="18" charset="0"/>
                        </a:rPr>
                        <a:t>8.65 Liters</a:t>
                      </a:r>
                    </a:p>
                  </a:txBody>
                  <a:tcPr/>
                </a:tc>
                <a:extLst>
                  <a:ext uri="{0D108BD9-81ED-4DB2-BD59-A6C34878D82A}">
                    <a16:rowId xmlns:a16="http://schemas.microsoft.com/office/drawing/2014/main" val="3732658549"/>
                  </a:ext>
                </a:extLst>
              </a:tr>
            </a:tbl>
          </a:graphicData>
        </a:graphic>
      </p:graphicFrame>
    </p:spTree>
    <p:extLst>
      <p:ext uri="{BB962C8B-B14F-4D97-AF65-F5344CB8AC3E}">
        <p14:creationId xmlns:p14="http://schemas.microsoft.com/office/powerpoint/2010/main" val="2914715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D1B1-4C4B-FE4B-8750-7A92E2A9CF6B}"/>
              </a:ext>
            </a:extLst>
          </p:cNvPr>
          <p:cNvSpPr>
            <a:spLocks noGrp="1"/>
          </p:cNvSpPr>
          <p:nvPr>
            <p:ph type="title"/>
          </p:nvPr>
        </p:nvSpPr>
        <p:spPr/>
        <p:txBody>
          <a:bodyPr/>
          <a:lstStyle/>
          <a:p>
            <a:r>
              <a:rPr lang="en-US" dirty="0"/>
              <a:t>Implementation</a:t>
            </a:r>
            <a:br>
              <a:rPr lang="en-US" dirty="0"/>
            </a:br>
            <a:r>
              <a:rPr lang="en-US" dirty="0"/>
              <a:t>(iii) Time Series Analysis of Dataset </a:t>
            </a:r>
          </a:p>
        </p:txBody>
      </p:sp>
      <p:sp>
        <p:nvSpPr>
          <p:cNvPr id="9" name="TextBox 8">
            <a:extLst>
              <a:ext uri="{FF2B5EF4-FFF2-40B4-BE49-F238E27FC236}">
                <a16:creationId xmlns:a16="http://schemas.microsoft.com/office/drawing/2014/main" id="{BACF7A5C-F7F3-814D-B23A-4C7AAE66FC0E}"/>
              </a:ext>
            </a:extLst>
          </p:cNvPr>
          <p:cNvSpPr txBox="1"/>
          <p:nvPr/>
        </p:nvSpPr>
        <p:spPr>
          <a:xfrm>
            <a:off x="5180508" y="2271252"/>
            <a:ext cx="4381363" cy="369332"/>
          </a:xfrm>
          <a:prstGeom prst="rect">
            <a:avLst/>
          </a:prstGeom>
          <a:noFill/>
        </p:spPr>
        <p:txBody>
          <a:bodyPr wrap="square" rtlCol="0">
            <a:spAutoFit/>
          </a:bodyPr>
          <a:lstStyle/>
          <a:p>
            <a:r>
              <a:rPr lang="en-US" dirty="0"/>
              <a:t>Description</a:t>
            </a:r>
          </a:p>
        </p:txBody>
      </p:sp>
      <p:pic>
        <p:nvPicPr>
          <p:cNvPr id="10" name="Picture 9">
            <a:extLst>
              <a:ext uri="{FF2B5EF4-FFF2-40B4-BE49-F238E27FC236}">
                <a16:creationId xmlns:a16="http://schemas.microsoft.com/office/drawing/2014/main" id="{D8C927EE-0D3F-2843-AAC3-DA0E79E998A5}"/>
              </a:ext>
            </a:extLst>
          </p:cNvPr>
          <p:cNvPicPr/>
          <p:nvPr/>
        </p:nvPicPr>
        <p:blipFill>
          <a:blip r:embed="rId2">
            <a:extLst>
              <a:ext uri="{28A0092B-C50C-407E-A947-70E740481C1C}">
                <a14:useLocalDpi xmlns:a14="http://schemas.microsoft.com/office/drawing/2010/main" val="0"/>
              </a:ext>
            </a:extLst>
          </a:blip>
          <a:stretch>
            <a:fillRect/>
          </a:stretch>
        </p:blipFill>
        <p:spPr>
          <a:xfrm>
            <a:off x="517340" y="2455917"/>
            <a:ext cx="4202144" cy="3222211"/>
          </a:xfrm>
          <a:prstGeom prst="rect">
            <a:avLst/>
          </a:prstGeom>
        </p:spPr>
      </p:pic>
    </p:spTree>
    <p:extLst>
      <p:ext uri="{BB962C8B-B14F-4D97-AF65-F5344CB8AC3E}">
        <p14:creationId xmlns:p14="http://schemas.microsoft.com/office/powerpoint/2010/main" val="347797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D1B1-4C4B-FE4B-8750-7A92E2A9CF6B}"/>
              </a:ext>
            </a:extLst>
          </p:cNvPr>
          <p:cNvSpPr>
            <a:spLocks noGrp="1"/>
          </p:cNvSpPr>
          <p:nvPr>
            <p:ph type="title"/>
          </p:nvPr>
        </p:nvSpPr>
        <p:spPr/>
        <p:txBody>
          <a:bodyPr/>
          <a:lstStyle/>
          <a:p>
            <a:r>
              <a:rPr lang="en-US" dirty="0"/>
              <a:t>Implementation</a:t>
            </a:r>
            <a:br>
              <a:rPr lang="en-US" dirty="0"/>
            </a:br>
            <a:r>
              <a:rPr lang="en-US" dirty="0"/>
              <a:t>(iii) Time Series Analysis of Dataset </a:t>
            </a:r>
          </a:p>
        </p:txBody>
      </p:sp>
      <p:sp>
        <p:nvSpPr>
          <p:cNvPr id="9" name="TextBox 8">
            <a:extLst>
              <a:ext uri="{FF2B5EF4-FFF2-40B4-BE49-F238E27FC236}">
                <a16:creationId xmlns:a16="http://schemas.microsoft.com/office/drawing/2014/main" id="{BACF7A5C-F7F3-814D-B23A-4C7AAE66FC0E}"/>
              </a:ext>
            </a:extLst>
          </p:cNvPr>
          <p:cNvSpPr txBox="1"/>
          <p:nvPr/>
        </p:nvSpPr>
        <p:spPr>
          <a:xfrm>
            <a:off x="5180508" y="2271252"/>
            <a:ext cx="4381363" cy="369332"/>
          </a:xfrm>
          <a:prstGeom prst="rect">
            <a:avLst/>
          </a:prstGeom>
          <a:noFill/>
        </p:spPr>
        <p:txBody>
          <a:bodyPr wrap="square" rtlCol="0">
            <a:spAutoFit/>
          </a:bodyPr>
          <a:lstStyle/>
          <a:p>
            <a:r>
              <a:rPr lang="en-US" dirty="0"/>
              <a:t>Description</a:t>
            </a:r>
          </a:p>
        </p:txBody>
      </p:sp>
      <p:pic>
        <p:nvPicPr>
          <p:cNvPr id="5" name="Picture 4">
            <a:extLst>
              <a:ext uri="{FF2B5EF4-FFF2-40B4-BE49-F238E27FC236}">
                <a16:creationId xmlns:a16="http://schemas.microsoft.com/office/drawing/2014/main" id="{B2306562-96EA-9D44-9D42-AEEC7BA3F569}"/>
              </a:ext>
            </a:extLst>
          </p:cNvPr>
          <p:cNvPicPr/>
          <p:nvPr/>
        </p:nvPicPr>
        <p:blipFill>
          <a:blip r:embed="rId2">
            <a:extLst>
              <a:ext uri="{28A0092B-C50C-407E-A947-70E740481C1C}">
                <a14:useLocalDpi xmlns:a14="http://schemas.microsoft.com/office/drawing/2010/main" val="0"/>
              </a:ext>
            </a:extLst>
          </a:blip>
          <a:stretch>
            <a:fillRect/>
          </a:stretch>
        </p:blipFill>
        <p:spPr>
          <a:xfrm>
            <a:off x="527961" y="2271252"/>
            <a:ext cx="4073536" cy="3687096"/>
          </a:xfrm>
          <a:prstGeom prst="rect">
            <a:avLst/>
          </a:prstGeom>
        </p:spPr>
      </p:pic>
    </p:spTree>
    <p:extLst>
      <p:ext uri="{BB962C8B-B14F-4D97-AF65-F5344CB8AC3E}">
        <p14:creationId xmlns:p14="http://schemas.microsoft.com/office/powerpoint/2010/main" val="352687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D1B1-4C4B-FE4B-8750-7A92E2A9CF6B}"/>
              </a:ext>
            </a:extLst>
          </p:cNvPr>
          <p:cNvSpPr>
            <a:spLocks noGrp="1"/>
          </p:cNvSpPr>
          <p:nvPr>
            <p:ph type="title"/>
          </p:nvPr>
        </p:nvSpPr>
        <p:spPr/>
        <p:txBody>
          <a:bodyPr/>
          <a:lstStyle/>
          <a:p>
            <a:r>
              <a:rPr lang="en-US" dirty="0"/>
              <a:t>Implementation</a:t>
            </a:r>
            <a:br>
              <a:rPr lang="en-US" dirty="0"/>
            </a:br>
            <a:r>
              <a:rPr lang="en-US" dirty="0"/>
              <a:t>(iii) Time Series Analysis of Dataset </a:t>
            </a:r>
          </a:p>
        </p:txBody>
      </p:sp>
      <p:sp>
        <p:nvSpPr>
          <p:cNvPr id="9" name="TextBox 8">
            <a:extLst>
              <a:ext uri="{FF2B5EF4-FFF2-40B4-BE49-F238E27FC236}">
                <a16:creationId xmlns:a16="http://schemas.microsoft.com/office/drawing/2014/main" id="{BACF7A5C-F7F3-814D-B23A-4C7AAE66FC0E}"/>
              </a:ext>
            </a:extLst>
          </p:cNvPr>
          <p:cNvSpPr txBox="1"/>
          <p:nvPr/>
        </p:nvSpPr>
        <p:spPr>
          <a:xfrm>
            <a:off x="5180508" y="2271252"/>
            <a:ext cx="4381363" cy="369332"/>
          </a:xfrm>
          <a:prstGeom prst="rect">
            <a:avLst/>
          </a:prstGeom>
          <a:noFill/>
        </p:spPr>
        <p:txBody>
          <a:bodyPr wrap="square" rtlCol="0">
            <a:spAutoFit/>
          </a:bodyPr>
          <a:lstStyle/>
          <a:p>
            <a:r>
              <a:rPr lang="en-US" dirty="0"/>
              <a:t>Description</a:t>
            </a:r>
          </a:p>
        </p:txBody>
      </p:sp>
      <p:pic>
        <p:nvPicPr>
          <p:cNvPr id="5" name="Picture 4">
            <a:extLst>
              <a:ext uri="{FF2B5EF4-FFF2-40B4-BE49-F238E27FC236}">
                <a16:creationId xmlns:a16="http://schemas.microsoft.com/office/drawing/2014/main" id="{045FEDC0-B9D7-2047-9A42-A3B9DD073488}"/>
              </a:ext>
            </a:extLst>
          </p:cNvPr>
          <p:cNvPicPr/>
          <p:nvPr/>
        </p:nvPicPr>
        <p:blipFill>
          <a:blip r:embed="rId2">
            <a:extLst>
              <a:ext uri="{28A0092B-C50C-407E-A947-70E740481C1C}">
                <a14:useLocalDpi xmlns:a14="http://schemas.microsoft.com/office/drawing/2010/main" val="0"/>
              </a:ext>
            </a:extLst>
          </a:blip>
          <a:stretch>
            <a:fillRect/>
          </a:stretch>
        </p:blipFill>
        <p:spPr>
          <a:xfrm>
            <a:off x="504876" y="2145993"/>
            <a:ext cx="4524324" cy="3974588"/>
          </a:xfrm>
          <a:prstGeom prst="rect">
            <a:avLst/>
          </a:prstGeom>
        </p:spPr>
      </p:pic>
    </p:spTree>
    <p:extLst>
      <p:ext uri="{BB962C8B-B14F-4D97-AF65-F5344CB8AC3E}">
        <p14:creationId xmlns:p14="http://schemas.microsoft.com/office/powerpoint/2010/main" val="1186616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D1B1-4C4B-FE4B-8750-7A92E2A9CF6B}"/>
              </a:ext>
            </a:extLst>
          </p:cNvPr>
          <p:cNvSpPr>
            <a:spLocks noGrp="1"/>
          </p:cNvSpPr>
          <p:nvPr>
            <p:ph type="title"/>
          </p:nvPr>
        </p:nvSpPr>
        <p:spPr/>
        <p:txBody>
          <a:bodyPr/>
          <a:lstStyle/>
          <a:p>
            <a:r>
              <a:rPr lang="en-US" dirty="0"/>
              <a:t>Implementation</a:t>
            </a:r>
            <a:br>
              <a:rPr lang="en-US" dirty="0"/>
            </a:br>
            <a:r>
              <a:rPr lang="en-US" dirty="0"/>
              <a:t>(iii) Time Series Analysis of Dataset </a:t>
            </a:r>
          </a:p>
        </p:txBody>
      </p:sp>
      <p:sp>
        <p:nvSpPr>
          <p:cNvPr id="9" name="TextBox 8">
            <a:extLst>
              <a:ext uri="{FF2B5EF4-FFF2-40B4-BE49-F238E27FC236}">
                <a16:creationId xmlns:a16="http://schemas.microsoft.com/office/drawing/2014/main" id="{BACF7A5C-F7F3-814D-B23A-4C7AAE66FC0E}"/>
              </a:ext>
            </a:extLst>
          </p:cNvPr>
          <p:cNvSpPr txBox="1"/>
          <p:nvPr/>
        </p:nvSpPr>
        <p:spPr>
          <a:xfrm>
            <a:off x="5180508" y="2271252"/>
            <a:ext cx="4381363" cy="369332"/>
          </a:xfrm>
          <a:prstGeom prst="rect">
            <a:avLst/>
          </a:prstGeom>
          <a:noFill/>
        </p:spPr>
        <p:txBody>
          <a:bodyPr wrap="square" rtlCol="0">
            <a:spAutoFit/>
          </a:bodyPr>
          <a:lstStyle/>
          <a:p>
            <a:r>
              <a:rPr lang="en-US" dirty="0"/>
              <a:t>Description</a:t>
            </a:r>
          </a:p>
        </p:txBody>
      </p:sp>
      <p:pic>
        <p:nvPicPr>
          <p:cNvPr id="5" name="Picture 4">
            <a:extLst>
              <a:ext uri="{FF2B5EF4-FFF2-40B4-BE49-F238E27FC236}">
                <a16:creationId xmlns:a16="http://schemas.microsoft.com/office/drawing/2014/main" id="{3F40B3F7-8155-914C-92FA-E5507E22DEFC}"/>
              </a:ext>
            </a:extLst>
          </p:cNvPr>
          <p:cNvPicPr/>
          <p:nvPr/>
        </p:nvPicPr>
        <p:blipFill>
          <a:blip r:embed="rId2">
            <a:extLst>
              <a:ext uri="{28A0092B-C50C-407E-A947-70E740481C1C}">
                <a14:useLocalDpi xmlns:a14="http://schemas.microsoft.com/office/drawing/2010/main" val="0"/>
              </a:ext>
            </a:extLst>
          </a:blip>
          <a:stretch>
            <a:fillRect/>
          </a:stretch>
        </p:blipFill>
        <p:spPr>
          <a:xfrm>
            <a:off x="677334" y="2271252"/>
            <a:ext cx="4189634" cy="3834580"/>
          </a:xfrm>
          <a:prstGeom prst="rect">
            <a:avLst/>
          </a:prstGeom>
        </p:spPr>
      </p:pic>
    </p:spTree>
    <p:extLst>
      <p:ext uri="{BB962C8B-B14F-4D97-AF65-F5344CB8AC3E}">
        <p14:creationId xmlns:p14="http://schemas.microsoft.com/office/powerpoint/2010/main" val="3015099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D1B1-4C4B-FE4B-8750-7A92E2A9CF6B}"/>
              </a:ext>
            </a:extLst>
          </p:cNvPr>
          <p:cNvSpPr>
            <a:spLocks noGrp="1"/>
          </p:cNvSpPr>
          <p:nvPr>
            <p:ph type="title"/>
          </p:nvPr>
        </p:nvSpPr>
        <p:spPr/>
        <p:txBody>
          <a:bodyPr/>
          <a:lstStyle/>
          <a:p>
            <a:r>
              <a:rPr lang="en-US" dirty="0"/>
              <a:t>Implementation</a:t>
            </a:r>
            <a:br>
              <a:rPr lang="en-US" dirty="0"/>
            </a:br>
            <a:r>
              <a:rPr lang="en-US" dirty="0"/>
              <a:t>(iii) Time Series Analysis of Dataset </a:t>
            </a:r>
          </a:p>
        </p:txBody>
      </p:sp>
      <p:sp>
        <p:nvSpPr>
          <p:cNvPr id="9" name="TextBox 8">
            <a:extLst>
              <a:ext uri="{FF2B5EF4-FFF2-40B4-BE49-F238E27FC236}">
                <a16:creationId xmlns:a16="http://schemas.microsoft.com/office/drawing/2014/main" id="{BACF7A5C-F7F3-814D-B23A-4C7AAE66FC0E}"/>
              </a:ext>
            </a:extLst>
          </p:cNvPr>
          <p:cNvSpPr txBox="1"/>
          <p:nvPr/>
        </p:nvSpPr>
        <p:spPr>
          <a:xfrm>
            <a:off x="5180508" y="2271252"/>
            <a:ext cx="4381363" cy="369332"/>
          </a:xfrm>
          <a:prstGeom prst="rect">
            <a:avLst/>
          </a:prstGeom>
          <a:noFill/>
        </p:spPr>
        <p:txBody>
          <a:bodyPr wrap="square" rtlCol="0">
            <a:spAutoFit/>
          </a:bodyPr>
          <a:lstStyle/>
          <a:p>
            <a:r>
              <a:rPr lang="en-US" dirty="0"/>
              <a:t>Description</a:t>
            </a:r>
          </a:p>
        </p:txBody>
      </p:sp>
      <p:pic>
        <p:nvPicPr>
          <p:cNvPr id="5" name="Picture 4">
            <a:extLst>
              <a:ext uri="{FF2B5EF4-FFF2-40B4-BE49-F238E27FC236}">
                <a16:creationId xmlns:a16="http://schemas.microsoft.com/office/drawing/2014/main" id="{4F24FBCF-1B12-B74C-87C4-72251EF21AD0}"/>
              </a:ext>
            </a:extLst>
          </p:cNvPr>
          <p:cNvPicPr/>
          <p:nvPr/>
        </p:nvPicPr>
        <p:blipFill>
          <a:blip r:embed="rId2">
            <a:extLst>
              <a:ext uri="{28A0092B-C50C-407E-A947-70E740481C1C}">
                <a14:useLocalDpi xmlns:a14="http://schemas.microsoft.com/office/drawing/2010/main" val="0"/>
              </a:ext>
            </a:extLst>
          </a:blip>
          <a:stretch>
            <a:fillRect/>
          </a:stretch>
        </p:blipFill>
        <p:spPr>
          <a:xfrm>
            <a:off x="677333" y="2271252"/>
            <a:ext cx="4248627" cy="3760838"/>
          </a:xfrm>
          <a:prstGeom prst="rect">
            <a:avLst/>
          </a:prstGeom>
        </p:spPr>
      </p:pic>
    </p:spTree>
    <p:extLst>
      <p:ext uri="{BB962C8B-B14F-4D97-AF65-F5344CB8AC3E}">
        <p14:creationId xmlns:p14="http://schemas.microsoft.com/office/powerpoint/2010/main" val="581005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D1B1-4C4B-FE4B-8750-7A92E2A9CF6B}"/>
              </a:ext>
            </a:extLst>
          </p:cNvPr>
          <p:cNvSpPr>
            <a:spLocks noGrp="1"/>
          </p:cNvSpPr>
          <p:nvPr>
            <p:ph type="title"/>
          </p:nvPr>
        </p:nvSpPr>
        <p:spPr/>
        <p:txBody>
          <a:bodyPr/>
          <a:lstStyle/>
          <a:p>
            <a:r>
              <a:rPr lang="en-US" dirty="0"/>
              <a:t>Implementation</a:t>
            </a:r>
            <a:br>
              <a:rPr lang="en-US" dirty="0"/>
            </a:br>
            <a:r>
              <a:rPr lang="en-US" dirty="0"/>
              <a:t>(iii) Time Series Analysis of Dataset </a:t>
            </a:r>
          </a:p>
        </p:txBody>
      </p:sp>
      <p:sp>
        <p:nvSpPr>
          <p:cNvPr id="9" name="TextBox 8">
            <a:extLst>
              <a:ext uri="{FF2B5EF4-FFF2-40B4-BE49-F238E27FC236}">
                <a16:creationId xmlns:a16="http://schemas.microsoft.com/office/drawing/2014/main" id="{BACF7A5C-F7F3-814D-B23A-4C7AAE66FC0E}"/>
              </a:ext>
            </a:extLst>
          </p:cNvPr>
          <p:cNvSpPr txBox="1"/>
          <p:nvPr/>
        </p:nvSpPr>
        <p:spPr>
          <a:xfrm>
            <a:off x="5180508" y="2271252"/>
            <a:ext cx="4381363" cy="369332"/>
          </a:xfrm>
          <a:prstGeom prst="rect">
            <a:avLst/>
          </a:prstGeom>
          <a:noFill/>
        </p:spPr>
        <p:txBody>
          <a:bodyPr wrap="square" rtlCol="0">
            <a:spAutoFit/>
          </a:bodyPr>
          <a:lstStyle/>
          <a:p>
            <a:r>
              <a:rPr lang="en-US" dirty="0"/>
              <a:t>Description</a:t>
            </a:r>
          </a:p>
        </p:txBody>
      </p:sp>
      <p:pic>
        <p:nvPicPr>
          <p:cNvPr id="5" name="Picture 4">
            <a:extLst>
              <a:ext uri="{FF2B5EF4-FFF2-40B4-BE49-F238E27FC236}">
                <a16:creationId xmlns:a16="http://schemas.microsoft.com/office/drawing/2014/main" id="{7341D915-941B-B04C-A5CB-3E0C63669EE0}"/>
              </a:ext>
            </a:extLst>
          </p:cNvPr>
          <p:cNvPicPr/>
          <p:nvPr/>
        </p:nvPicPr>
        <p:blipFill>
          <a:blip r:embed="rId2">
            <a:extLst>
              <a:ext uri="{28A0092B-C50C-407E-A947-70E740481C1C}">
                <a14:useLocalDpi xmlns:a14="http://schemas.microsoft.com/office/drawing/2010/main" val="0"/>
              </a:ext>
            </a:extLst>
          </a:blip>
          <a:stretch>
            <a:fillRect/>
          </a:stretch>
        </p:blipFill>
        <p:spPr>
          <a:xfrm>
            <a:off x="567249" y="2271252"/>
            <a:ext cx="4432454" cy="4129548"/>
          </a:xfrm>
          <a:prstGeom prst="rect">
            <a:avLst/>
          </a:prstGeom>
        </p:spPr>
      </p:pic>
    </p:spTree>
    <p:extLst>
      <p:ext uri="{BB962C8B-B14F-4D97-AF65-F5344CB8AC3E}">
        <p14:creationId xmlns:p14="http://schemas.microsoft.com/office/powerpoint/2010/main" val="104747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DA29-A3FF-7046-968C-3BDE953B4B33}"/>
              </a:ext>
            </a:extLst>
          </p:cNvPr>
          <p:cNvSpPr>
            <a:spLocks noGrp="1"/>
          </p:cNvSpPr>
          <p:nvPr>
            <p:ph type="title"/>
          </p:nvPr>
        </p:nvSpPr>
        <p:spPr/>
        <p:txBody>
          <a:bodyPr>
            <a:normAutofit fontScale="90000"/>
          </a:bodyPr>
          <a:lstStyle/>
          <a:p>
            <a:r>
              <a:rPr lang="en-US" dirty="0"/>
              <a:t>Implementation</a:t>
            </a:r>
            <a:br>
              <a:rPr lang="en-US" dirty="0"/>
            </a:br>
            <a:r>
              <a:rPr lang="en-US" dirty="0"/>
              <a:t>(iv) Images of Each Phase of Crop Growth</a:t>
            </a:r>
          </a:p>
        </p:txBody>
      </p:sp>
      <p:pic>
        <p:nvPicPr>
          <p:cNvPr id="5" name="Content Placeholder 4">
            <a:extLst>
              <a:ext uri="{FF2B5EF4-FFF2-40B4-BE49-F238E27FC236}">
                <a16:creationId xmlns:a16="http://schemas.microsoft.com/office/drawing/2014/main" id="{381B42EE-CD3C-0F4C-94CC-74A6F70B8F3C}"/>
              </a:ext>
            </a:extLst>
          </p:cNvPr>
          <p:cNvPicPr>
            <a:picLocks noGrp="1" noChangeAspect="1"/>
          </p:cNvPicPr>
          <p:nvPr>
            <p:ph idx="1"/>
          </p:nvPr>
        </p:nvPicPr>
        <p:blipFill>
          <a:blip r:embed="rId2"/>
          <a:stretch>
            <a:fillRect/>
          </a:stretch>
        </p:blipFill>
        <p:spPr>
          <a:xfrm>
            <a:off x="677334" y="2160588"/>
            <a:ext cx="8596668" cy="3881437"/>
          </a:xfrm>
        </p:spPr>
      </p:pic>
    </p:spTree>
    <p:extLst>
      <p:ext uri="{BB962C8B-B14F-4D97-AF65-F5344CB8AC3E}">
        <p14:creationId xmlns:p14="http://schemas.microsoft.com/office/powerpoint/2010/main" val="272562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3AC0-2263-A545-AE3F-EDB0EDDD6496}"/>
              </a:ext>
            </a:extLst>
          </p:cNvPr>
          <p:cNvSpPr>
            <a:spLocks noGrp="1"/>
          </p:cNvSpPr>
          <p:nvPr>
            <p:ph type="title"/>
          </p:nvPr>
        </p:nvSpPr>
        <p:spPr/>
        <p:txBody>
          <a:bodyPr>
            <a:normAutofit/>
          </a:bodyPr>
          <a:lstStyle/>
          <a:p>
            <a:r>
              <a:rPr lang="en-US" dirty="0"/>
              <a:t>Implementation</a:t>
            </a:r>
            <a:br>
              <a:rPr lang="en-US" dirty="0"/>
            </a:br>
            <a:r>
              <a:rPr lang="en-US" dirty="0"/>
              <a:t>(iv)Hardware Implementation</a:t>
            </a:r>
          </a:p>
        </p:txBody>
      </p:sp>
      <p:pic>
        <p:nvPicPr>
          <p:cNvPr id="5" name="Content Placeholder 4">
            <a:extLst>
              <a:ext uri="{FF2B5EF4-FFF2-40B4-BE49-F238E27FC236}">
                <a16:creationId xmlns:a16="http://schemas.microsoft.com/office/drawing/2014/main" id="{A610B649-13BA-8A43-AEB3-7F3A775F2CD1}"/>
              </a:ext>
            </a:extLst>
          </p:cNvPr>
          <p:cNvPicPr>
            <a:picLocks noGrp="1" noChangeAspect="1"/>
          </p:cNvPicPr>
          <p:nvPr>
            <p:ph idx="1"/>
          </p:nvPr>
        </p:nvPicPr>
        <p:blipFill>
          <a:blip r:embed="rId2"/>
          <a:stretch>
            <a:fillRect/>
          </a:stretch>
        </p:blipFill>
        <p:spPr>
          <a:xfrm>
            <a:off x="1123122" y="2160588"/>
            <a:ext cx="6361043" cy="3881437"/>
          </a:xfrm>
        </p:spPr>
      </p:pic>
    </p:spTree>
    <p:extLst>
      <p:ext uri="{BB962C8B-B14F-4D97-AF65-F5344CB8AC3E}">
        <p14:creationId xmlns:p14="http://schemas.microsoft.com/office/powerpoint/2010/main" val="40980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8736-7812-5A4F-96AF-F26A2B9A0F24}"/>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72C003CC-4373-BD47-AD37-2F2C7BEF292E}"/>
              </a:ext>
            </a:extLst>
          </p:cNvPr>
          <p:cNvSpPr>
            <a:spLocks noGrp="1"/>
          </p:cNvSpPr>
          <p:nvPr>
            <p:ph idx="1"/>
          </p:nvPr>
        </p:nvSpPr>
        <p:spPr/>
        <p:txBody>
          <a:bodyPr>
            <a:normAutofit fontScale="77500" lnSpcReduction="20000"/>
          </a:bodyPr>
          <a:lstStyle/>
          <a:p>
            <a:r>
              <a:rPr lang="en-US" dirty="0"/>
              <a:t>In a rapidly developing country like India, which has the world’s highest growing GDP Urbanization is being seen in every nuke and corner of the country. </a:t>
            </a:r>
          </a:p>
          <a:p>
            <a:r>
              <a:rPr lang="en-US" dirty="0"/>
              <a:t>The difference between the population density of the cities and rural areas are very high. The population of the cities are growing exponentially every year, because of which the agricultural farms in and around the cities are being converted into residential sky scrapers. </a:t>
            </a:r>
          </a:p>
          <a:p>
            <a:r>
              <a:rPr lang="en-US" dirty="0"/>
              <a:t>The need and demand for crops and food is growing up but the area to grow is going down. Due to this alarming scenario, hydropic agriculture has risen in popularity and practice. </a:t>
            </a:r>
          </a:p>
          <a:p>
            <a:r>
              <a:rPr lang="en-US" dirty="0"/>
              <a:t>It is a form of agriculture in which the plants are grown with restricted water supply. </a:t>
            </a:r>
          </a:p>
          <a:p>
            <a:r>
              <a:rPr lang="en-US" dirty="0"/>
              <a:t>In this work, we are growing coriander plant in a controlled environment with constant monitoring, the controlled environment being restricted water supply </a:t>
            </a:r>
            <a:r>
              <a:rPr lang="en-US" dirty="0" err="1"/>
              <a:t>I,e</a:t>
            </a:r>
            <a:r>
              <a:rPr lang="en-US" dirty="0"/>
              <a:t> Hydroponic farming. Various parameters like Soil pH, Moisture levels etc. are recorded on daily basis and made into a data set. </a:t>
            </a:r>
          </a:p>
          <a:p>
            <a:r>
              <a:rPr lang="en-US" dirty="0"/>
              <a:t>This data set, then  with the help of Supervised Machine Learning algorithms we are going to Co-Relate the data collected via IOT by the help of Regression Models ,find the trends within the taken parameters and give an idea as to which conditions give a better yield.</a:t>
            </a:r>
          </a:p>
          <a:p>
            <a:pPr marL="0" indent="0">
              <a:buNone/>
            </a:pPr>
            <a:r>
              <a:rPr lang="en-US" b="1" i="1" dirty="0"/>
              <a:t>Keywords</a:t>
            </a:r>
            <a:r>
              <a:rPr lang="en-US" b="1" dirty="0"/>
              <a:t>: Supervised Machine Learning Algorithms, Regression Models, Controlled Environment, Hydroponic, Urbanization</a:t>
            </a:r>
            <a:endParaRPr lang="en-IN" dirty="0"/>
          </a:p>
          <a:p>
            <a:endParaRPr lang="en-US" dirty="0"/>
          </a:p>
          <a:p>
            <a:endParaRPr lang="en-US" dirty="0"/>
          </a:p>
        </p:txBody>
      </p:sp>
    </p:spTree>
    <p:extLst>
      <p:ext uri="{BB962C8B-B14F-4D97-AF65-F5344CB8AC3E}">
        <p14:creationId xmlns:p14="http://schemas.microsoft.com/office/powerpoint/2010/main" val="1220659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F650-EAB5-444F-8FD4-1B2A53D57770}"/>
              </a:ext>
            </a:extLst>
          </p:cNvPr>
          <p:cNvSpPr>
            <a:spLocks noGrp="1"/>
          </p:cNvSpPr>
          <p:nvPr>
            <p:ph type="title"/>
          </p:nvPr>
        </p:nvSpPr>
        <p:spPr/>
        <p:txBody>
          <a:bodyPr/>
          <a:lstStyle/>
          <a:p>
            <a:r>
              <a:rPr lang="en-US" dirty="0"/>
              <a:t>Implementation</a:t>
            </a:r>
            <a:br>
              <a:rPr lang="en-US" dirty="0"/>
            </a:br>
            <a:r>
              <a:rPr lang="en-US" dirty="0"/>
              <a:t>(iv)Full Project Setup</a:t>
            </a:r>
          </a:p>
        </p:txBody>
      </p:sp>
      <p:pic>
        <p:nvPicPr>
          <p:cNvPr id="5" name="Content Placeholder 4">
            <a:extLst>
              <a:ext uri="{FF2B5EF4-FFF2-40B4-BE49-F238E27FC236}">
                <a16:creationId xmlns:a16="http://schemas.microsoft.com/office/drawing/2014/main" id="{0FF334DC-FBDD-DD46-BBF5-EEE4A5E27AB7}"/>
              </a:ext>
            </a:extLst>
          </p:cNvPr>
          <p:cNvPicPr>
            <a:picLocks noGrp="1" noChangeAspect="1"/>
          </p:cNvPicPr>
          <p:nvPr>
            <p:ph idx="1"/>
          </p:nvPr>
        </p:nvPicPr>
        <p:blipFill>
          <a:blip r:embed="rId2"/>
          <a:stretch>
            <a:fillRect/>
          </a:stretch>
        </p:blipFill>
        <p:spPr>
          <a:xfrm>
            <a:off x="1043609" y="2160588"/>
            <a:ext cx="7215807" cy="3881437"/>
          </a:xfrm>
        </p:spPr>
      </p:pic>
    </p:spTree>
    <p:extLst>
      <p:ext uri="{BB962C8B-B14F-4D97-AF65-F5344CB8AC3E}">
        <p14:creationId xmlns:p14="http://schemas.microsoft.com/office/powerpoint/2010/main" val="399429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D2F8-67AF-224F-9536-B47CF614F4F9}"/>
              </a:ext>
            </a:extLst>
          </p:cNvPr>
          <p:cNvSpPr>
            <a:spLocks noGrp="1"/>
          </p:cNvSpPr>
          <p:nvPr>
            <p:ph type="title"/>
          </p:nvPr>
        </p:nvSpPr>
        <p:spPr/>
        <p:txBody>
          <a:bodyPr/>
          <a:lstStyle/>
          <a:p>
            <a:r>
              <a:rPr lang="en-US" dirty="0"/>
              <a:t>Details of Hardware And Software </a:t>
            </a:r>
          </a:p>
        </p:txBody>
      </p:sp>
      <p:sp>
        <p:nvSpPr>
          <p:cNvPr id="8" name="TextBox 7">
            <a:extLst>
              <a:ext uri="{FF2B5EF4-FFF2-40B4-BE49-F238E27FC236}">
                <a16:creationId xmlns:a16="http://schemas.microsoft.com/office/drawing/2014/main" id="{0DEB4840-F345-DA4C-ADC8-2FFC82D3577F}"/>
              </a:ext>
            </a:extLst>
          </p:cNvPr>
          <p:cNvSpPr txBox="1"/>
          <p:nvPr/>
        </p:nvSpPr>
        <p:spPr>
          <a:xfrm>
            <a:off x="829734" y="1894114"/>
            <a:ext cx="3927323" cy="4524315"/>
          </a:xfrm>
          <a:prstGeom prst="rect">
            <a:avLst/>
          </a:prstGeom>
          <a:noFill/>
        </p:spPr>
        <p:txBody>
          <a:bodyPr wrap="square" rtlCol="0">
            <a:spAutoFit/>
          </a:bodyPr>
          <a:lstStyle/>
          <a:p>
            <a:r>
              <a:rPr lang="en-US" u="sng" dirty="0"/>
              <a:t>Hardware requirements</a:t>
            </a:r>
            <a:endParaRPr lang="en-IN" dirty="0"/>
          </a:p>
          <a:p>
            <a:pPr marL="285750" lvl="0" indent="-285750">
              <a:buFont typeface="Arial" panose="020B0604020202020204" pitchFamily="34" charset="0"/>
              <a:buChar char="•"/>
            </a:pPr>
            <a:r>
              <a:rPr lang="en-US" dirty="0"/>
              <a:t>Arduino Mega 2560</a:t>
            </a:r>
            <a:endParaRPr lang="en-IN" dirty="0"/>
          </a:p>
          <a:p>
            <a:pPr marL="285750" lvl="0" indent="-285750">
              <a:buFont typeface="Arial" panose="020B0604020202020204" pitchFamily="34" charset="0"/>
              <a:buChar char="•"/>
            </a:pPr>
            <a:r>
              <a:rPr lang="en-US" dirty="0"/>
              <a:t>Temperature sensor (DHT-22)</a:t>
            </a:r>
            <a:endParaRPr lang="en-IN" dirty="0"/>
          </a:p>
          <a:p>
            <a:pPr marL="285750" lvl="0" indent="-285750">
              <a:buFont typeface="Arial" panose="020B0604020202020204" pitchFamily="34" charset="0"/>
              <a:buChar char="•"/>
            </a:pPr>
            <a:r>
              <a:rPr lang="en-US" dirty="0"/>
              <a:t>Humidity Sensor (DHT-22)</a:t>
            </a:r>
            <a:endParaRPr lang="en-IN" dirty="0"/>
          </a:p>
          <a:p>
            <a:pPr marL="285750" lvl="0" indent="-285750">
              <a:buFont typeface="Arial" panose="020B0604020202020204" pitchFamily="34" charset="0"/>
              <a:buChar char="•"/>
            </a:pPr>
            <a:r>
              <a:rPr lang="en-US" dirty="0"/>
              <a:t>Water Level Sensor</a:t>
            </a:r>
            <a:endParaRPr lang="en-IN" dirty="0"/>
          </a:p>
          <a:p>
            <a:pPr marL="285750" lvl="0" indent="-285750">
              <a:buFont typeface="Arial" panose="020B0604020202020204" pitchFamily="34" charset="0"/>
              <a:buChar char="•"/>
            </a:pPr>
            <a:r>
              <a:rPr lang="en-US" dirty="0"/>
              <a:t>Soil Moisture Sensor </a:t>
            </a:r>
            <a:endParaRPr lang="en-IN" dirty="0"/>
          </a:p>
          <a:p>
            <a:pPr marL="285750" lvl="0" indent="-285750">
              <a:buFont typeface="Arial" panose="020B0604020202020204" pitchFamily="34" charset="0"/>
              <a:buChar char="•"/>
            </a:pPr>
            <a:r>
              <a:rPr lang="en-US" dirty="0"/>
              <a:t>PH Sensor </a:t>
            </a:r>
            <a:endParaRPr lang="en-IN" dirty="0"/>
          </a:p>
          <a:p>
            <a:pPr marL="285750" lvl="0" indent="-285750">
              <a:buFont typeface="Arial" panose="020B0604020202020204" pitchFamily="34" charset="0"/>
              <a:buChar char="•"/>
            </a:pPr>
            <a:r>
              <a:rPr lang="en-US" dirty="0"/>
              <a:t>Luminous Intensity Sensor </a:t>
            </a:r>
            <a:endParaRPr lang="en-IN" dirty="0"/>
          </a:p>
          <a:p>
            <a:pPr marL="285750" lvl="0" indent="-285750">
              <a:buFont typeface="Arial" panose="020B0604020202020204" pitchFamily="34" charset="0"/>
              <a:buChar char="•"/>
            </a:pPr>
            <a:r>
              <a:rPr lang="en-US" dirty="0"/>
              <a:t>WIFI module (ESP 8266)</a:t>
            </a:r>
            <a:endParaRPr lang="en-IN" dirty="0"/>
          </a:p>
          <a:p>
            <a:pPr marL="285750" lvl="0" indent="-285750">
              <a:buFont typeface="Arial" panose="020B0604020202020204" pitchFamily="34" charset="0"/>
              <a:buChar char="•"/>
            </a:pPr>
            <a:r>
              <a:rPr lang="en-US" dirty="0"/>
              <a:t>Breadboard</a:t>
            </a:r>
            <a:endParaRPr lang="en-IN" dirty="0"/>
          </a:p>
          <a:p>
            <a:pPr marL="285750" lvl="0" indent="-285750">
              <a:buFont typeface="Arial" panose="020B0604020202020204" pitchFamily="34" charset="0"/>
              <a:buChar char="•"/>
            </a:pPr>
            <a:r>
              <a:rPr lang="en-US" dirty="0"/>
              <a:t>Jumper wires</a:t>
            </a:r>
            <a:endParaRPr lang="en-IN" dirty="0"/>
          </a:p>
          <a:p>
            <a:pPr marL="285750" lvl="0" indent="-285750">
              <a:buFont typeface="Arial" panose="020B0604020202020204" pitchFamily="34" charset="0"/>
              <a:buChar char="•"/>
            </a:pPr>
            <a:r>
              <a:rPr lang="en-US" dirty="0"/>
              <a:t>Pump</a:t>
            </a:r>
            <a:endParaRPr lang="en-IN" dirty="0"/>
          </a:p>
          <a:p>
            <a:pPr marL="285750" lvl="0" indent="-285750">
              <a:buFont typeface="Arial" panose="020B0604020202020204" pitchFamily="34" charset="0"/>
              <a:buChar char="•"/>
            </a:pPr>
            <a:r>
              <a:rPr lang="en-US" dirty="0"/>
              <a:t>Water Tube </a:t>
            </a:r>
            <a:endParaRPr lang="en-IN" dirty="0"/>
          </a:p>
          <a:p>
            <a:pPr marL="285750" lvl="0" indent="-285750">
              <a:buFont typeface="Arial" panose="020B0604020202020204" pitchFamily="34" charset="0"/>
              <a:buChar char="•"/>
            </a:pPr>
            <a:r>
              <a:rPr lang="en-US" dirty="0"/>
              <a:t>5V motor </a:t>
            </a:r>
            <a:endParaRPr lang="en-IN" dirty="0"/>
          </a:p>
          <a:p>
            <a:pPr marL="285750" lvl="0" indent="-285750">
              <a:buFont typeface="Arial" panose="020B0604020202020204" pitchFamily="34" charset="0"/>
              <a:buChar char="•"/>
            </a:pPr>
            <a:r>
              <a:rPr lang="en-US" dirty="0"/>
              <a:t>5V power supply </a:t>
            </a:r>
            <a:endParaRPr lang="en-IN" dirty="0"/>
          </a:p>
          <a:p>
            <a:endParaRPr lang="en-US" dirty="0"/>
          </a:p>
        </p:txBody>
      </p:sp>
      <p:sp>
        <p:nvSpPr>
          <p:cNvPr id="9" name="TextBox 8">
            <a:extLst>
              <a:ext uri="{FF2B5EF4-FFF2-40B4-BE49-F238E27FC236}">
                <a16:creationId xmlns:a16="http://schemas.microsoft.com/office/drawing/2014/main" id="{AADF4BD5-8FF7-374C-BF60-4D72CAED46FB}"/>
              </a:ext>
            </a:extLst>
          </p:cNvPr>
          <p:cNvSpPr txBox="1"/>
          <p:nvPr/>
        </p:nvSpPr>
        <p:spPr>
          <a:xfrm>
            <a:off x="4909457" y="1894113"/>
            <a:ext cx="3622523" cy="3693319"/>
          </a:xfrm>
          <a:prstGeom prst="rect">
            <a:avLst/>
          </a:prstGeom>
          <a:noFill/>
        </p:spPr>
        <p:txBody>
          <a:bodyPr wrap="square" rtlCol="0">
            <a:spAutoFit/>
          </a:bodyPr>
          <a:lstStyle/>
          <a:p>
            <a:r>
              <a:rPr lang="en-US" u="sng" dirty="0"/>
              <a:t>Software requirements</a:t>
            </a:r>
            <a:endParaRPr lang="en-IN" dirty="0"/>
          </a:p>
          <a:p>
            <a:pPr marL="285750" lvl="0" indent="-285750">
              <a:buFont typeface="Arial" panose="020B0604020202020204" pitchFamily="34" charset="0"/>
              <a:buChar char="•"/>
            </a:pPr>
            <a:r>
              <a:rPr lang="en-US" dirty="0"/>
              <a:t>Python Version 3.9.0</a:t>
            </a:r>
            <a:endParaRPr lang="en-IN" dirty="0"/>
          </a:p>
          <a:p>
            <a:pPr marL="285750" lvl="0" indent="-285750">
              <a:buFont typeface="Arial" panose="020B0604020202020204" pitchFamily="34" charset="0"/>
              <a:buChar char="•"/>
            </a:pPr>
            <a:r>
              <a:rPr lang="en-US" dirty="0" err="1"/>
              <a:t>Sklearn</a:t>
            </a:r>
            <a:r>
              <a:rPr lang="en-US" dirty="0"/>
              <a:t> (Machine learning Library and Evaluation )</a:t>
            </a:r>
            <a:endParaRPr lang="en-IN" dirty="0"/>
          </a:p>
          <a:p>
            <a:pPr marL="285750" lvl="0" indent="-285750">
              <a:buFont typeface="Arial" panose="020B0604020202020204" pitchFamily="34" charset="0"/>
              <a:buChar char="•"/>
            </a:pPr>
            <a:r>
              <a:rPr lang="en-US" dirty="0"/>
              <a:t>Pandas (Handling CSV files)</a:t>
            </a:r>
            <a:endParaRPr lang="en-IN" dirty="0"/>
          </a:p>
          <a:p>
            <a:pPr marL="285750" lvl="0" indent="-285750">
              <a:buFont typeface="Arial" panose="020B0604020202020204" pitchFamily="34" charset="0"/>
              <a:buChar char="•"/>
            </a:pPr>
            <a:r>
              <a:rPr lang="en-US" dirty="0" err="1"/>
              <a:t>Numpy</a:t>
            </a:r>
            <a:r>
              <a:rPr lang="en-US" dirty="0"/>
              <a:t> (Handling Arrays in python) </a:t>
            </a:r>
            <a:endParaRPr lang="en-IN" dirty="0"/>
          </a:p>
          <a:p>
            <a:pPr marL="285750" lvl="0" indent="-285750">
              <a:buFont typeface="Arial" panose="020B0604020202020204" pitchFamily="34" charset="0"/>
              <a:buChar char="•"/>
            </a:pPr>
            <a:r>
              <a:rPr lang="en-IN" dirty="0"/>
              <a:t>Arduino Software (To upload code to UNO board)</a:t>
            </a:r>
          </a:p>
          <a:p>
            <a:pPr marL="285750" lvl="0" indent="-285750">
              <a:buFont typeface="Arial" panose="020B0604020202020204" pitchFamily="34" charset="0"/>
              <a:buChar char="•"/>
            </a:pPr>
            <a:r>
              <a:rPr lang="en-IN" dirty="0"/>
              <a:t>MAC OS version 11.6 128GB storage </a:t>
            </a:r>
          </a:p>
          <a:p>
            <a:pPr marL="285750" lvl="0" indent="-285750">
              <a:buFont typeface="Arial" panose="020B0604020202020204" pitchFamily="34" charset="0"/>
              <a:buChar char="•"/>
            </a:pPr>
            <a:r>
              <a:rPr lang="en-IN" dirty="0"/>
              <a:t>VS code editor</a:t>
            </a:r>
          </a:p>
          <a:p>
            <a:endParaRPr lang="en-US" dirty="0"/>
          </a:p>
        </p:txBody>
      </p:sp>
    </p:spTree>
    <p:extLst>
      <p:ext uri="{BB962C8B-B14F-4D97-AF65-F5344CB8AC3E}">
        <p14:creationId xmlns:p14="http://schemas.microsoft.com/office/powerpoint/2010/main" val="4152284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36A3-62CA-B149-85EE-F805FAE4548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F8909EE-8742-4244-B1E3-70F91771968C}"/>
              </a:ext>
            </a:extLst>
          </p:cNvPr>
          <p:cNvSpPr>
            <a:spLocks noGrp="1"/>
          </p:cNvSpPr>
          <p:nvPr>
            <p:ph idx="1"/>
          </p:nvPr>
        </p:nvSpPr>
        <p:spPr/>
        <p:txBody>
          <a:bodyPr>
            <a:normAutofit fontScale="62500" lnSpcReduction="20000"/>
          </a:bodyPr>
          <a:lstStyle/>
          <a:p>
            <a:pPr>
              <a:buFont typeface="+mj-lt"/>
              <a:buAutoNum type="arabicPeriod"/>
            </a:pPr>
            <a:r>
              <a:rPr lang="en-IN" dirty="0"/>
              <a:t>A. </a:t>
            </a:r>
            <a:r>
              <a:rPr lang="en-IN" dirty="0" err="1"/>
              <a:t>Nichani</a:t>
            </a:r>
            <a:r>
              <a:rPr lang="en-IN" dirty="0"/>
              <a:t>, S. </a:t>
            </a:r>
            <a:r>
              <a:rPr lang="en-IN" dirty="0" err="1"/>
              <a:t>Saha</a:t>
            </a:r>
            <a:r>
              <a:rPr lang="en-IN" dirty="0"/>
              <a:t>, T. Upadhyay, A. Ramya and M. </a:t>
            </a:r>
            <a:r>
              <a:rPr lang="en-IN" dirty="0" err="1"/>
              <a:t>Tolia</a:t>
            </a:r>
            <a:r>
              <a:rPr lang="en-IN" dirty="0"/>
              <a:t>, "Data Acquisition and Actuation for Aquaponics using IoT," 2018 3rd IEEE International Conference on Recent Trends in Electronics, Information &amp; Communication Technology (RTEICT), 2018, pp. 46-51, </a:t>
            </a:r>
            <a:r>
              <a:rPr lang="en-IN" dirty="0" err="1"/>
              <a:t>doi</a:t>
            </a:r>
            <a:r>
              <a:rPr lang="en-IN" dirty="0"/>
              <a:t>: 10.1109/RTEICT42901.2018.9012260.</a:t>
            </a:r>
          </a:p>
          <a:p>
            <a:pPr>
              <a:buFont typeface="+mj-lt"/>
              <a:buAutoNum type="arabicPeriod"/>
            </a:pPr>
            <a:r>
              <a:rPr lang="en-IN" dirty="0"/>
              <a:t> H. K. </a:t>
            </a:r>
            <a:r>
              <a:rPr lang="en-IN" dirty="0" err="1"/>
              <a:t>Srinidhi</a:t>
            </a:r>
            <a:r>
              <a:rPr lang="en-IN" dirty="0"/>
              <a:t>, H. S. </a:t>
            </a:r>
            <a:r>
              <a:rPr lang="en-IN" dirty="0" err="1"/>
              <a:t>Shreenidhi</a:t>
            </a:r>
            <a:r>
              <a:rPr lang="en-IN" dirty="0"/>
              <a:t> and G. S. Vishnu, "Smart Hydroponics system integrating with IoT and Machine learning algorithm," 2020 International Conference on Recent Trends on Electronics, Information, Communication &amp; Technology (RTEICT), 2020, pp. 261-264, </a:t>
            </a:r>
            <a:r>
              <a:rPr lang="en-IN" dirty="0" err="1"/>
              <a:t>doi</a:t>
            </a:r>
            <a:r>
              <a:rPr lang="en-IN" dirty="0"/>
              <a:t>: 10.1109/RTEICT49044.2020.9315549.</a:t>
            </a:r>
          </a:p>
          <a:p>
            <a:pPr>
              <a:buFont typeface="+mj-lt"/>
              <a:buAutoNum type="arabicPeriod"/>
            </a:pPr>
            <a:r>
              <a:rPr lang="en-IN" dirty="0"/>
              <a:t> P. </a:t>
            </a:r>
            <a:r>
              <a:rPr lang="en-IN" dirty="0" err="1"/>
              <a:t>Srivani</a:t>
            </a:r>
            <a:r>
              <a:rPr lang="en-IN" dirty="0"/>
              <a:t>, Y. Devi C. and S. H. Manjula, "A Controlled Environment Agriculture with Hydroponics: Variants, Parameters, Methodologies and Challenges for Smart Farming," 2019 Fifteenth International Conference on Information Processing (ICINPRO), 2019, pp. 1-8, </a:t>
            </a:r>
            <a:r>
              <a:rPr lang="en-IN" dirty="0" err="1"/>
              <a:t>doi</a:t>
            </a:r>
            <a:r>
              <a:rPr lang="en-IN" dirty="0"/>
              <a:t>: 10.1109/ICInPro47689.2019.9092043.</a:t>
            </a:r>
          </a:p>
          <a:p>
            <a:pPr>
              <a:buFont typeface="+mj-lt"/>
              <a:buAutoNum type="arabicPeriod"/>
            </a:pPr>
            <a:r>
              <a:rPr lang="en-IN" dirty="0"/>
              <a:t>C. </a:t>
            </a:r>
            <a:r>
              <a:rPr lang="en-IN" dirty="0" err="1"/>
              <a:t>Joshitha</a:t>
            </a:r>
            <a:r>
              <a:rPr lang="en-IN" dirty="0"/>
              <a:t>, P. </a:t>
            </a:r>
            <a:r>
              <a:rPr lang="en-IN" dirty="0" err="1"/>
              <a:t>Kanakaraja</a:t>
            </a:r>
            <a:r>
              <a:rPr lang="en-IN" dirty="0"/>
              <a:t>, K. S. Kumar, P. Akanksha and G. Satish, "An eye on hydroponics: The IoT initiative," 2021 7th International Conference on Electrical Energy Systems (ICEES), 2021, pp. 553-557, </a:t>
            </a:r>
            <a:r>
              <a:rPr lang="en-IN" dirty="0" err="1"/>
              <a:t>doi</a:t>
            </a:r>
            <a:r>
              <a:rPr lang="en-IN" dirty="0"/>
              <a:t>: 10.1109/ICEES51510.2021.9383694.</a:t>
            </a:r>
          </a:p>
          <a:p>
            <a:pPr>
              <a:buFont typeface="+mj-lt"/>
              <a:buAutoNum type="arabicPeriod"/>
            </a:pPr>
            <a:r>
              <a:rPr lang="en-IN" dirty="0"/>
              <a:t> S. </a:t>
            </a:r>
            <a:r>
              <a:rPr lang="en-IN" dirty="0" err="1"/>
              <a:t>Gertphol</a:t>
            </a:r>
            <a:r>
              <a:rPr lang="en-IN" dirty="0"/>
              <a:t>, P. </a:t>
            </a:r>
            <a:r>
              <a:rPr lang="en-IN" dirty="0" err="1"/>
              <a:t>Chulaka</a:t>
            </a:r>
            <a:r>
              <a:rPr lang="en-IN" dirty="0"/>
              <a:t> and T. </a:t>
            </a:r>
            <a:r>
              <a:rPr lang="en-IN" dirty="0" err="1"/>
              <a:t>Changmai</a:t>
            </a:r>
            <a:r>
              <a:rPr lang="en-IN" dirty="0"/>
              <a:t>, "Predictive models for Lettuce quality from Internet of Things-based hydroponic farm," 2018 22nd International Computer Science and Engineering Conference (ICSEC), 2018, pp. 1-5, </a:t>
            </a:r>
            <a:r>
              <a:rPr lang="en-IN" dirty="0" err="1"/>
              <a:t>doi</a:t>
            </a:r>
            <a:r>
              <a:rPr lang="en-IN" dirty="0"/>
              <a:t>: 10.1109/ICSEC.2018.8712676.</a:t>
            </a:r>
          </a:p>
          <a:p>
            <a:pPr>
              <a:buFont typeface="+mj-lt"/>
              <a:buAutoNum type="arabicPeriod"/>
            </a:pPr>
            <a:r>
              <a:rPr lang="en-IN" dirty="0"/>
              <a:t> S. </a:t>
            </a:r>
            <a:r>
              <a:rPr lang="en-IN" dirty="0" err="1"/>
              <a:t>Jaisankar</a:t>
            </a:r>
            <a:r>
              <a:rPr lang="en-IN" dirty="0"/>
              <a:t>, P. Nalini and K. K. </a:t>
            </a:r>
            <a:r>
              <a:rPr lang="en-IN" dirty="0" err="1"/>
              <a:t>Rubigha</a:t>
            </a:r>
            <a:r>
              <a:rPr lang="en-IN" dirty="0"/>
              <a:t>, "A Study on IoT based Low-Cost Smart Kit for Coconut Farm Management," 2020 Fourth International Conference on I-SMAC (IoT in Social, Mobile, Analytics and Cloud) (I-SMAC), 2020, pp. 161-165, </a:t>
            </a:r>
            <a:r>
              <a:rPr lang="en-IN" dirty="0" err="1"/>
              <a:t>doi</a:t>
            </a:r>
            <a:r>
              <a:rPr lang="en-IN" dirty="0"/>
              <a:t>: 10.1109/I-SMAC49090.2020.9243486.</a:t>
            </a:r>
          </a:p>
          <a:p>
            <a:pPr>
              <a:buFont typeface="+mj-lt"/>
              <a:buAutoNum type="arabicPeriod"/>
            </a:pPr>
            <a:r>
              <a:rPr lang="en-IN" dirty="0"/>
              <a:t> M. S. Farooq, S. Riaz, A. </a:t>
            </a:r>
            <a:r>
              <a:rPr lang="en-IN" dirty="0" err="1"/>
              <a:t>Abid</a:t>
            </a:r>
            <a:r>
              <a:rPr lang="en-IN" dirty="0"/>
              <a:t>, K. </a:t>
            </a:r>
            <a:r>
              <a:rPr lang="en-IN" dirty="0" err="1"/>
              <a:t>Abid</a:t>
            </a:r>
            <a:r>
              <a:rPr lang="en-IN" dirty="0"/>
              <a:t> and M. A. Naeem, "A Survey on the Role of IoT in Agriculture for the Implementation of Smart Farming," in IEEE Access, vol. 7, pp. 156237-156271, 2019, </a:t>
            </a:r>
            <a:r>
              <a:rPr lang="en-IN" dirty="0" err="1"/>
              <a:t>doi</a:t>
            </a:r>
            <a:r>
              <a:rPr lang="en-IN" dirty="0"/>
              <a:t>: 10.1109/ACCESS.2019.2949703.</a:t>
            </a:r>
          </a:p>
          <a:p>
            <a:endParaRPr lang="en-US" dirty="0"/>
          </a:p>
        </p:txBody>
      </p:sp>
    </p:spTree>
    <p:extLst>
      <p:ext uri="{BB962C8B-B14F-4D97-AF65-F5344CB8AC3E}">
        <p14:creationId xmlns:p14="http://schemas.microsoft.com/office/powerpoint/2010/main" val="208567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75B4-98CC-294C-B995-9AFB788907DF}"/>
              </a:ext>
            </a:extLst>
          </p:cNvPr>
          <p:cNvSpPr>
            <a:spLocks noGrp="1"/>
          </p:cNvSpPr>
          <p:nvPr>
            <p:ph type="title"/>
          </p:nvPr>
        </p:nvSpPr>
        <p:spPr/>
        <p:txBody>
          <a:bodyPr/>
          <a:lstStyle/>
          <a:p>
            <a:r>
              <a:rPr lang="en-US" dirty="0"/>
              <a:t>System Architecture</a:t>
            </a:r>
          </a:p>
        </p:txBody>
      </p:sp>
      <p:pic>
        <p:nvPicPr>
          <p:cNvPr id="5" name="Content Placeholder 4">
            <a:extLst>
              <a:ext uri="{FF2B5EF4-FFF2-40B4-BE49-F238E27FC236}">
                <a16:creationId xmlns:a16="http://schemas.microsoft.com/office/drawing/2014/main" id="{BB45F284-F26C-5F40-9392-17299C921FF2}"/>
              </a:ext>
            </a:extLst>
          </p:cNvPr>
          <p:cNvPicPr>
            <a:picLocks noGrp="1" noChangeAspect="1"/>
          </p:cNvPicPr>
          <p:nvPr>
            <p:ph idx="1"/>
          </p:nvPr>
        </p:nvPicPr>
        <p:blipFill>
          <a:blip r:embed="rId2"/>
          <a:stretch>
            <a:fillRect/>
          </a:stretch>
        </p:blipFill>
        <p:spPr>
          <a:xfrm>
            <a:off x="983974" y="1467848"/>
            <a:ext cx="7364895" cy="4574178"/>
          </a:xfrm>
        </p:spPr>
      </p:pic>
    </p:spTree>
    <p:extLst>
      <p:ext uri="{BB962C8B-B14F-4D97-AF65-F5344CB8AC3E}">
        <p14:creationId xmlns:p14="http://schemas.microsoft.com/office/powerpoint/2010/main" val="80724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F881-5659-574E-A699-DADB97C5D024}"/>
              </a:ext>
            </a:extLst>
          </p:cNvPr>
          <p:cNvSpPr>
            <a:spLocks noGrp="1"/>
          </p:cNvSpPr>
          <p:nvPr>
            <p:ph type="title"/>
          </p:nvPr>
        </p:nvSpPr>
        <p:spPr/>
        <p:txBody>
          <a:bodyPr/>
          <a:lstStyle/>
          <a:p>
            <a:r>
              <a:rPr lang="en-US" dirty="0"/>
              <a:t>System Architecture Description</a:t>
            </a:r>
          </a:p>
        </p:txBody>
      </p:sp>
      <p:sp>
        <p:nvSpPr>
          <p:cNvPr id="3" name="Content Placeholder 2">
            <a:extLst>
              <a:ext uri="{FF2B5EF4-FFF2-40B4-BE49-F238E27FC236}">
                <a16:creationId xmlns:a16="http://schemas.microsoft.com/office/drawing/2014/main" id="{8BE0DA5F-5409-1941-8E30-DAEF87C59E7B}"/>
              </a:ext>
            </a:extLst>
          </p:cNvPr>
          <p:cNvSpPr>
            <a:spLocks noGrp="1"/>
          </p:cNvSpPr>
          <p:nvPr>
            <p:ph idx="1"/>
          </p:nvPr>
        </p:nvSpPr>
        <p:spPr/>
        <p:txBody>
          <a:bodyPr>
            <a:normAutofit fontScale="85000" lnSpcReduction="10000"/>
          </a:bodyPr>
          <a:lstStyle/>
          <a:p>
            <a:pPr lvl="0" fontAlgn="base"/>
            <a:r>
              <a:rPr lang="en-IN" b="1" dirty="0"/>
              <a:t>Water-Level Sensor</a:t>
            </a:r>
            <a:r>
              <a:rPr lang="en-IN" dirty="0"/>
              <a:t> - A water-level sensor is a device used in the detection of the water level. Maintaining Water level helps the root absorb correct amount of water and makes sure that the plant doesn't gets spoiled.</a:t>
            </a:r>
          </a:p>
          <a:p>
            <a:pPr lvl="0" fontAlgn="base"/>
            <a:r>
              <a:rPr lang="en-IN" b="1" dirty="0"/>
              <a:t>pH Sensor</a:t>
            </a:r>
            <a:r>
              <a:rPr lang="en-IN" dirty="0"/>
              <a:t> - Optimal pH levels are critical to healthy plants and high yields in both soil and hydroponics gardening. Maintaining those optimal levels, especially in soilless growing systems, calls for frequent, accurate pH testing. Ideal pH levels maximize a plant’s nutrient uptake. Those nutrients, in turn, increase a plant’s </a:t>
            </a:r>
            <a:r>
              <a:rPr lang="en-IN" dirty="0" err="1"/>
              <a:t>vigor</a:t>
            </a:r>
            <a:r>
              <a:rPr lang="en-IN" dirty="0"/>
              <a:t> and productivity.</a:t>
            </a:r>
          </a:p>
          <a:p>
            <a:pPr lvl="0" fontAlgn="base"/>
            <a:r>
              <a:rPr lang="en-IN" b="1" dirty="0"/>
              <a:t>Soil Moisture Sensor</a:t>
            </a:r>
            <a:r>
              <a:rPr lang="en-IN" dirty="0"/>
              <a:t> - This soil moisture sensor can be used to detect the moisture of soil or judge if there is water around the sensor, let's you know if the plants in the mesh pot require water or not. The units used in calculating is bars.</a:t>
            </a:r>
          </a:p>
          <a:p>
            <a:pPr lvl="0" fontAlgn="base"/>
            <a:r>
              <a:rPr lang="en-IN" b="1" dirty="0"/>
              <a:t>DHT22 Temperature/Humidity Sensor</a:t>
            </a:r>
            <a:r>
              <a:rPr lang="en-IN" dirty="0"/>
              <a:t> - The DHT22 is a humidity and temperature sensor with a single wire digital interface. The sensor is calibrated so you can get right to measuring relative humidity and temperature.</a:t>
            </a:r>
          </a:p>
          <a:p>
            <a:pPr lvl="0" fontAlgn="base"/>
            <a:r>
              <a:rPr lang="en-IN" b="1" dirty="0"/>
              <a:t>Luminous Intensity Sensor</a:t>
            </a:r>
            <a:r>
              <a:rPr lang="en-IN" dirty="0"/>
              <a:t>- Helps to capture the amount of sunlight hitting the product </a:t>
            </a:r>
          </a:p>
          <a:p>
            <a:endParaRPr lang="en-US" dirty="0"/>
          </a:p>
        </p:txBody>
      </p:sp>
    </p:spTree>
    <p:extLst>
      <p:ext uri="{BB962C8B-B14F-4D97-AF65-F5344CB8AC3E}">
        <p14:creationId xmlns:p14="http://schemas.microsoft.com/office/powerpoint/2010/main" val="416828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0C05-10F5-4346-94EC-E015BD28AB66}"/>
              </a:ext>
            </a:extLst>
          </p:cNvPr>
          <p:cNvSpPr>
            <a:spLocks noGrp="1"/>
          </p:cNvSpPr>
          <p:nvPr>
            <p:ph type="title"/>
          </p:nvPr>
        </p:nvSpPr>
        <p:spPr/>
        <p:txBody>
          <a:bodyPr/>
          <a:lstStyle/>
          <a:p>
            <a:r>
              <a:rPr lang="en-US" dirty="0"/>
              <a:t>Flow Chart</a:t>
            </a:r>
          </a:p>
        </p:txBody>
      </p:sp>
      <p:pic>
        <p:nvPicPr>
          <p:cNvPr id="5" name="Content Placeholder 4">
            <a:extLst>
              <a:ext uri="{FF2B5EF4-FFF2-40B4-BE49-F238E27FC236}">
                <a16:creationId xmlns:a16="http://schemas.microsoft.com/office/drawing/2014/main" id="{8F78BA21-7B2D-BC48-B7BC-43264EC51972}"/>
              </a:ext>
            </a:extLst>
          </p:cNvPr>
          <p:cNvPicPr>
            <a:picLocks noGrp="1" noChangeAspect="1"/>
          </p:cNvPicPr>
          <p:nvPr>
            <p:ph idx="1"/>
          </p:nvPr>
        </p:nvPicPr>
        <p:blipFill>
          <a:blip r:embed="rId2"/>
          <a:stretch>
            <a:fillRect/>
          </a:stretch>
        </p:blipFill>
        <p:spPr>
          <a:xfrm>
            <a:off x="1281474" y="1832597"/>
            <a:ext cx="2578549" cy="3881437"/>
          </a:xfrm>
        </p:spPr>
      </p:pic>
      <p:sp>
        <p:nvSpPr>
          <p:cNvPr id="7" name="TextBox 6">
            <a:extLst>
              <a:ext uri="{FF2B5EF4-FFF2-40B4-BE49-F238E27FC236}">
                <a16:creationId xmlns:a16="http://schemas.microsoft.com/office/drawing/2014/main" id="{07022A0F-7BEA-764A-910B-C9EFFB6BB4B2}"/>
              </a:ext>
            </a:extLst>
          </p:cNvPr>
          <p:cNvSpPr txBox="1"/>
          <p:nvPr/>
        </p:nvSpPr>
        <p:spPr>
          <a:xfrm>
            <a:off x="4711148" y="1832597"/>
            <a:ext cx="456285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In the following Hydroponic system the data is being collected by a CSV module that collects data from Arduino serial monitor and saves data in a CSV file.</a:t>
            </a:r>
          </a:p>
          <a:p>
            <a:pPr marL="285750" indent="-285750">
              <a:buFont typeface="Arial" panose="020B0604020202020204" pitchFamily="34" charset="0"/>
              <a:buChar char="•"/>
            </a:pPr>
            <a:r>
              <a:rPr lang="en-US" dirty="0"/>
              <a:t>The Arduino board initializes the sensor and collects data every 10 minutes and sends the data to the CSV file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39083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BB27B-BFAF-A842-9B83-E4055E6103A6}"/>
              </a:ext>
            </a:extLst>
          </p:cNvPr>
          <p:cNvSpPr>
            <a:spLocks noGrp="1"/>
          </p:cNvSpPr>
          <p:nvPr>
            <p:ph type="title"/>
          </p:nvPr>
        </p:nvSpPr>
        <p:spPr/>
        <p:txBody>
          <a:bodyPr/>
          <a:lstStyle/>
          <a:p>
            <a:r>
              <a:rPr lang="en-US" dirty="0"/>
              <a:t>Circuit Diagram</a:t>
            </a:r>
          </a:p>
        </p:txBody>
      </p:sp>
      <p:pic>
        <p:nvPicPr>
          <p:cNvPr id="4" name="Content Placeholder 3">
            <a:extLst>
              <a:ext uri="{FF2B5EF4-FFF2-40B4-BE49-F238E27FC236}">
                <a16:creationId xmlns:a16="http://schemas.microsoft.com/office/drawing/2014/main" id="{06BF4AF6-C742-1141-9C9B-BB4316CFE37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88571" y="2160588"/>
            <a:ext cx="6665085" cy="3881437"/>
          </a:xfrm>
          <a:prstGeom prst="rect">
            <a:avLst/>
          </a:prstGeom>
        </p:spPr>
      </p:pic>
    </p:spTree>
    <p:extLst>
      <p:ext uri="{BB962C8B-B14F-4D97-AF65-F5344CB8AC3E}">
        <p14:creationId xmlns:p14="http://schemas.microsoft.com/office/powerpoint/2010/main" val="418744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5694-5023-FC4F-8CAF-30F10BA3F422}"/>
              </a:ext>
            </a:extLst>
          </p:cNvPr>
          <p:cNvSpPr>
            <a:spLocks noGrp="1"/>
          </p:cNvSpPr>
          <p:nvPr>
            <p:ph type="title"/>
          </p:nvPr>
        </p:nvSpPr>
        <p:spPr/>
        <p:txBody>
          <a:bodyPr/>
          <a:lstStyle/>
          <a:p>
            <a:r>
              <a:rPr lang="en-US" dirty="0"/>
              <a:t>Circuit Connection</a:t>
            </a:r>
          </a:p>
        </p:txBody>
      </p:sp>
      <p:graphicFrame>
        <p:nvGraphicFramePr>
          <p:cNvPr id="5" name="Content Placeholder 4">
            <a:extLst>
              <a:ext uri="{FF2B5EF4-FFF2-40B4-BE49-F238E27FC236}">
                <a16:creationId xmlns:a16="http://schemas.microsoft.com/office/drawing/2014/main" id="{8DB08619-61EE-6549-8631-7E760299A65D}"/>
              </a:ext>
            </a:extLst>
          </p:cNvPr>
          <p:cNvGraphicFramePr>
            <a:graphicFrameLocks noGrp="1"/>
          </p:cNvGraphicFramePr>
          <p:nvPr>
            <p:ph idx="1"/>
          </p:nvPr>
        </p:nvGraphicFramePr>
        <p:xfrm>
          <a:off x="2076926" y="2179159"/>
          <a:ext cx="5798185" cy="3843342"/>
        </p:xfrm>
        <a:graphic>
          <a:graphicData uri="http://schemas.openxmlformats.org/drawingml/2006/table">
            <a:tbl>
              <a:tblPr firstRow="1" firstCol="1" bandRow="1">
                <a:tableStyleId>{5C22544A-7EE6-4342-B048-85BDC9FD1C3A}</a:tableStyleId>
              </a:tblPr>
              <a:tblGrid>
                <a:gridCol w="1330391">
                  <a:extLst>
                    <a:ext uri="{9D8B030D-6E8A-4147-A177-3AD203B41FA5}">
                      <a16:colId xmlns:a16="http://schemas.microsoft.com/office/drawing/2014/main" val="2169152308"/>
                    </a:ext>
                  </a:extLst>
                </a:gridCol>
                <a:gridCol w="2233897">
                  <a:extLst>
                    <a:ext uri="{9D8B030D-6E8A-4147-A177-3AD203B41FA5}">
                      <a16:colId xmlns:a16="http://schemas.microsoft.com/office/drawing/2014/main" val="841938987"/>
                    </a:ext>
                  </a:extLst>
                </a:gridCol>
                <a:gridCol w="2233897">
                  <a:extLst>
                    <a:ext uri="{9D8B030D-6E8A-4147-A177-3AD203B41FA5}">
                      <a16:colId xmlns:a16="http://schemas.microsoft.com/office/drawing/2014/main" val="2574682865"/>
                    </a:ext>
                  </a:extLst>
                </a:gridCol>
              </a:tblGrid>
              <a:tr h="260350">
                <a:tc gridSpan="3">
                  <a:txBody>
                    <a:bodyPr/>
                    <a:lstStyle/>
                    <a:p>
                      <a:pPr>
                        <a:lnSpc>
                          <a:spcPct val="115000"/>
                        </a:lnSpc>
                        <a:spcAft>
                          <a:spcPts val="0"/>
                        </a:spcAft>
                      </a:pPr>
                      <a:r>
                        <a:rPr lang="en-IN" sz="1200">
                          <a:effectLst/>
                        </a:rPr>
                        <a:t>Sensor connection from Arduino </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5368986"/>
                  </a:ext>
                </a:extLst>
              </a:tr>
              <a:tr h="60960">
                <a:tc>
                  <a:txBody>
                    <a:bodyPr/>
                    <a:lstStyle/>
                    <a:p>
                      <a:pPr>
                        <a:lnSpc>
                          <a:spcPct val="115000"/>
                        </a:lnSpc>
                      </a:pPr>
                      <a:endParaRPr lang="en-IN" sz="1100">
                        <a:effectLst/>
                        <a:latin typeface="Calibri" panose="020F0502020204030204" pitchFamily="34" charset="0"/>
                        <a:cs typeface="Times New Roman" panose="02020603050405020304" pitchFamily="18" charset="0"/>
                      </a:endParaRPr>
                    </a:p>
                  </a:txBody>
                  <a:tcPr marL="13970" marR="13970" marT="9525" marB="9525" anchor="b"/>
                </a:tc>
                <a:tc>
                  <a:txBody>
                    <a:bodyPr/>
                    <a:lstStyle/>
                    <a:p>
                      <a:pPr>
                        <a:lnSpc>
                          <a:spcPct val="115000"/>
                        </a:lnSpc>
                      </a:pPr>
                      <a:endParaRPr lang="en-IN" sz="1100">
                        <a:effectLst/>
                        <a:latin typeface="Calibri" panose="020F0502020204030204" pitchFamily="34" charset="0"/>
                        <a:cs typeface="Times New Roman" panose="02020603050405020304" pitchFamily="18" charset="0"/>
                      </a:endParaRPr>
                    </a:p>
                  </a:txBody>
                  <a:tcPr marL="13970" marR="13970" marT="9525" marB="9525" anchor="b"/>
                </a:tc>
                <a:tc>
                  <a:txBody>
                    <a:bodyPr/>
                    <a:lstStyle/>
                    <a:p>
                      <a:pPr>
                        <a:lnSpc>
                          <a:spcPct val="115000"/>
                        </a:lnSpc>
                      </a:pPr>
                      <a:endParaRPr lang="en-IN" sz="1100">
                        <a:effectLst/>
                        <a:latin typeface="Calibri" panose="020F0502020204030204" pitchFamily="34" charset="0"/>
                        <a:cs typeface="Times New Roman" panose="02020603050405020304" pitchFamily="18" charset="0"/>
                      </a:endParaRPr>
                    </a:p>
                  </a:txBody>
                  <a:tcPr marL="13970" marR="13970" marT="9525" marB="9525" anchor="b"/>
                </a:tc>
                <a:extLst>
                  <a:ext uri="{0D108BD9-81ED-4DB2-BD59-A6C34878D82A}">
                    <a16:rowId xmlns:a16="http://schemas.microsoft.com/office/drawing/2014/main" val="2355645909"/>
                  </a:ext>
                </a:extLst>
              </a:tr>
              <a:tr h="263525">
                <a:tc>
                  <a:txBody>
                    <a:bodyPr/>
                    <a:lstStyle/>
                    <a:p>
                      <a:pPr>
                        <a:lnSpc>
                          <a:spcPct val="115000"/>
                        </a:lnSpc>
                        <a:spcAft>
                          <a:spcPts val="0"/>
                        </a:spcAft>
                      </a:pPr>
                      <a:r>
                        <a:rPr lang="en-IN" sz="1200">
                          <a:effectLst/>
                        </a:rPr>
                        <a:t>SENSOR</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a:effectLst/>
                        </a:rPr>
                        <a:t>FROM</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a:effectLst/>
                        </a:rPr>
                        <a:t>TO</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4148647063"/>
                  </a:ext>
                </a:extLst>
              </a:tr>
              <a:tr h="55245">
                <a:tc rowSpan="3">
                  <a:txBody>
                    <a:bodyPr/>
                    <a:lstStyle/>
                    <a:p>
                      <a:pPr>
                        <a:lnSpc>
                          <a:spcPct val="115000"/>
                        </a:lnSpc>
                        <a:spcAft>
                          <a:spcPts val="0"/>
                        </a:spcAft>
                      </a:pPr>
                      <a:r>
                        <a:rPr lang="en-IN" sz="1200">
                          <a:effectLst/>
                        </a:rPr>
                        <a:t>PH SENSOR</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a:effectLst/>
                        </a:rPr>
                        <a:t>TX</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a:effectLst/>
                        </a:rPr>
                        <a:t>RX</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3209595732"/>
                  </a:ext>
                </a:extLst>
              </a:tr>
              <a:tr h="55245">
                <a:tc vMerge="1">
                  <a:txBody>
                    <a:bodyPr/>
                    <a:lstStyle/>
                    <a:p>
                      <a:endParaRPr lang="en-US"/>
                    </a:p>
                  </a:txBody>
                  <a:tcPr/>
                </a:tc>
                <a:tc>
                  <a:txBody>
                    <a:bodyPr/>
                    <a:lstStyle/>
                    <a:p>
                      <a:pPr>
                        <a:lnSpc>
                          <a:spcPct val="115000"/>
                        </a:lnSpc>
                        <a:spcAft>
                          <a:spcPts val="0"/>
                        </a:spcAft>
                      </a:pPr>
                      <a:r>
                        <a:rPr lang="en-IN" sz="1200">
                          <a:effectLst/>
                        </a:rPr>
                        <a:t>VCC</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a:effectLst/>
                        </a:rPr>
                        <a:t>VCC</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1643834454"/>
                  </a:ext>
                </a:extLst>
              </a:tr>
              <a:tr h="237490">
                <a:tc vMerge="1">
                  <a:txBody>
                    <a:bodyPr/>
                    <a:lstStyle/>
                    <a:p>
                      <a:endParaRPr lang="en-US"/>
                    </a:p>
                  </a:txBody>
                  <a:tcPr/>
                </a:tc>
                <a:tc>
                  <a:txBody>
                    <a:bodyPr/>
                    <a:lstStyle/>
                    <a:p>
                      <a:pPr>
                        <a:lnSpc>
                          <a:spcPct val="115000"/>
                        </a:lnSpc>
                        <a:spcAft>
                          <a:spcPts val="0"/>
                        </a:spcAft>
                      </a:pPr>
                      <a:r>
                        <a:rPr lang="en-IN" sz="1200">
                          <a:effectLst/>
                        </a:rPr>
                        <a:t>GND</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a:effectLst/>
                        </a:rPr>
                        <a:t>GND</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3154229276"/>
                  </a:ext>
                </a:extLst>
              </a:tr>
              <a:tr h="60960">
                <a:tc rowSpan="3">
                  <a:txBody>
                    <a:bodyPr/>
                    <a:lstStyle/>
                    <a:p>
                      <a:pPr>
                        <a:lnSpc>
                          <a:spcPct val="115000"/>
                        </a:lnSpc>
                        <a:spcAft>
                          <a:spcPts val="0"/>
                        </a:spcAft>
                      </a:pPr>
                      <a:r>
                        <a:rPr lang="en-IN" sz="1200">
                          <a:effectLst/>
                        </a:rPr>
                        <a:t>DHT 22</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pPr>
                      <a:endParaRPr lang="en-IN" sz="1100">
                        <a:effectLst/>
                        <a:latin typeface="Calibri" panose="020F0502020204030204" pitchFamily="34" charset="0"/>
                        <a:cs typeface="Times New Roman" panose="02020603050405020304" pitchFamily="18" charset="0"/>
                      </a:endParaRPr>
                    </a:p>
                  </a:txBody>
                  <a:tcPr marL="13970" marR="13970" marT="9525" marB="9525" anchor="b"/>
                </a:tc>
                <a:tc>
                  <a:txBody>
                    <a:bodyPr/>
                    <a:lstStyle/>
                    <a:p>
                      <a:pPr>
                        <a:lnSpc>
                          <a:spcPct val="115000"/>
                        </a:lnSpc>
                      </a:pPr>
                      <a:endParaRPr lang="en-IN" sz="1100">
                        <a:effectLst/>
                        <a:latin typeface="Calibri" panose="020F0502020204030204" pitchFamily="34" charset="0"/>
                        <a:cs typeface="Times New Roman" panose="02020603050405020304" pitchFamily="18" charset="0"/>
                      </a:endParaRPr>
                    </a:p>
                  </a:txBody>
                  <a:tcPr marL="13970" marR="13970" marT="9525" marB="9525" anchor="b"/>
                </a:tc>
                <a:extLst>
                  <a:ext uri="{0D108BD9-81ED-4DB2-BD59-A6C34878D82A}">
                    <a16:rowId xmlns:a16="http://schemas.microsoft.com/office/drawing/2014/main" val="1318998700"/>
                  </a:ext>
                </a:extLst>
              </a:tr>
              <a:tr h="55245">
                <a:tc vMerge="1">
                  <a:txBody>
                    <a:bodyPr/>
                    <a:lstStyle/>
                    <a:p>
                      <a:endParaRPr lang="en-US"/>
                    </a:p>
                  </a:txBody>
                  <a:tcPr/>
                </a:tc>
                <a:tc>
                  <a:txBody>
                    <a:bodyPr/>
                    <a:lstStyle/>
                    <a:p>
                      <a:pPr>
                        <a:lnSpc>
                          <a:spcPct val="115000"/>
                        </a:lnSpc>
                        <a:spcAft>
                          <a:spcPts val="0"/>
                        </a:spcAft>
                      </a:pPr>
                      <a:r>
                        <a:rPr lang="en-IN" sz="1200">
                          <a:effectLst/>
                        </a:rPr>
                        <a:t>VCC</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a:effectLst/>
                        </a:rPr>
                        <a:t>VCC</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1629669760"/>
                  </a:ext>
                </a:extLst>
              </a:tr>
              <a:tr h="104775">
                <a:tc vMerge="1">
                  <a:txBody>
                    <a:bodyPr/>
                    <a:lstStyle/>
                    <a:p>
                      <a:endParaRPr lang="en-US"/>
                    </a:p>
                  </a:txBody>
                  <a:tcPr/>
                </a:tc>
                <a:tc>
                  <a:txBody>
                    <a:bodyPr/>
                    <a:lstStyle/>
                    <a:p>
                      <a:pPr>
                        <a:lnSpc>
                          <a:spcPct val="115000"/>
                        </a:lnSpc>
                        <a:spcAft>
                          <a:spcPts val="0"/>
                        </a:spcAft>
                      </a:pPr>
                      <a:r>
                        <a:rPr lang="en-IN" sz="1200">
                          <a:effectLst/>
                        </a:rPr>
                        <a:t>GND</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a:effectLst/>
                        </a:rPr>
                        <a:t>GND</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1558294238"/>
                  </a:ext>
                </a:extLst>
              </a:tr>
              <a:tr h="55245">
                <a:tc rowSpan="3">
                  <a:txBody>
                    <a:bodyPr/>
                    <a:lstStyle/>
                    <a:p>
                      <a:pPr>
                        <a:lnSpc>
                          <a:spcPct val="115000"/>
                        </a:lnSpc>
                        <a:spcAft>
                          <a:spcPts val="0"/>
                        </a:spcAft>
                      </a:pPr>
                      <a:r>
                        <a:rPr lang="en-IN" sz="1200">
                          <a:effectLst/>
                        </a:rPr>
                        <a:t>SOIL MOISTURE</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a:effectLst/>
                        </a:rPr>
                        <a:t>DATA</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a:effectLst/>
                        </a:rPr>
                        <a:t>A1</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2759249255"/>
                  </a:ext>
                </a:extLst>
              </a:tr>
              <a:tr h="48895">
                <a:tc vMerge="1">
                  <a:txBody>
                    <a:bodyPr/>
                    <a:lstStyle/>
                    <a:p>
                      <a:endParaRPr lang="en-US"/>
                    </a:p>
                  </a:txBody>
                  <a:tcPr/>
                </a:tc>
                <a:tc>
                  <a:txBody>
                    <a:bodyPr/>
                    <a:lstStyle/>
                    <a:p>
                      <a:pPr>
                        <a:lnSpc>
                          <a:spcPct val="115000"/>
                        </a:lnSpc>
                        <a:spcAft>
                          <a:spcPts val="0"/>
                        </a:spcAft>
                      </a:pPr>
                      <a:r>
                        <a:rPr lang="en-IN" sz="1200">
                          <a:effectLst/>
                        </a:rPr>
                        <a:t>VCC</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a:effectLst/>
                        </a:rPr>
                        <a:t>VCC</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37358586"/>
                  </a:ext>
                </a:extLst>
              </a:tr>
              <a:tr h="406400">
                <a:tc vMerge="1">
                  <a:txBody>
                    <a:bodyPr/>
                    <a:lstStyle/>
                    <a:p>
                      <a:endParaRPr lang="en-US"/>
                    </a:p>
                  </a:txBody>
                  <a:tcPr/>
                </a:tc>
                <a:tc>
                  <a:txBody>
                    <a:bodyPr/>
                    <a:lstStyle/>
                    <a:p>
                      <a:pPr>
                        <a:lnSpc>
                          <a:spcPct val="115000"/>
                        </a:lnSpc>
                        <a:spcAft>
                          <a:spcPts val="0"/>
                        </a:spcAft>
                      </a:pPr>
                      <a:r>
                        <a:rPr lang="en-IN" sz="1200">
                          <a:effectLst/>
                        </a:rPr>
                        <a:t>GND</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a:effectLst/>
                        </a:rPr>
                        <a:t>GND</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1045659359"/>
                  </a:ext>
                </a:extLst>
              </a:tr>
              <a:tr h="55245">
                <a:tc rowSpan="3">
                  <a:txBody>
                    <a:bodyPr/>
                    <a:lstStyle/>
                    <a:p>
                      <a:pPr>
                        <a:lnSpc>
                          <a:spcPct val="115000"/>
                        </a:lnSpc>
                        <a:spcAft>
                          <a:spcPts val="0"/>
                        </a:spcAft>
                      </a:pPr>
                      <a:r>
                        <a:rPr lang="en-IN" sz="1200">
                          <a:effectLst/>
                        </a:rPr>
                        <a:t>WATER LEVEL SENSOR</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a:effectLst/>
                        </a:rPr>
                        <a:t>DATA</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a:effectLst/>
                        </a:rPr>
                        <a:t>A2</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858917170"/>
                  </a:ext>
                </a:extLst>
              </a:tr>
              <a:tr h="55245">
                <a:tc vMerge="1">
                  <a:txBody>
                    <a:bodyPr/>
                    <a:lstStyle/>
                    <a:p>
                      <a:endParaRPr lang="en-US"/>
                    </a:p>
                  </a:txBody>
                  <a:tcPr/>
                </a:tc>
                <a:tc>
                  <a:txBody>
                    <a:bodyPr/>
                    <a:lstStyle/>
                    <a:p>
                      <a:pPr>
                        <a:lnSpc>
                          <a:spcPct val="115000"/>
                        </a:lnSpc>
                        <a:spcAft>
                          <a:spcPts val="0"/>
                        </a:spcAft>
                      </a:pPr>
                      <a:r>
                        <a:rPr lang="en-IN" sz="1200">
                          <a:effectLst/>
                        </a:rPr>
                        <a:t>VCC</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a:effectLst/>
                        </a:rPr>
                        <a:t>VCC</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866898590"/>
                  </a:ext>
                </a:extLst>
              </a:tr>
              <a:tr h="575310">
                <a:tc vMerge="1">
                  <a:txBody>
                    <a:bodyPr/>
                    <a:lstStyle/>
                    <a:p>
                      <a:endParaRPr lang="en-US"/>
                    </a:p>
                  </a:txBody>
                  <a:tcPr/>
                </a:tc>
                <a:tc>
                  <a:txBody>
                    <a:bodyPr/>
                    <a:lstStyle/>
                    <a:p>
                      <a:pPr>
                        <a:lnSpc>
                          <a:spcPct val="115000"/>
                        </a:lnSpc>
                        <a:spcAft>
                          <a:spcPts val="0"/>
                        </a:spcAft>
                      </a:pPr>
                      <a:r>
                        <a:rPr lang="en-IN" sz="1200">
                          <a:effectLst/>
                        </a:rPr>
                        <a:t>GND</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dirty="0">
                          <a:effectLst/>
                        </a:rPr>
                        <a:t>GND</a:t>
                      </a:r>
                      <a:endParaRPr lang="en-IN"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1004986351"/>
                  </a:ext>
                </a:extLst>
              </a:tr>
            </a:tbl>
          </a:graphicData>
        </a:graphic>
      </p:graphicFrame>
    </p:spTree>
    <p:extLst>
      <p:ext uri="{BB962C8B-B14F-4D97-AF65-F5344CB8AC3E}">
        <p14:creationId xmlns:p14="http://schemas.microsoft.com/office/powerpoint/2010/main" val="85363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C0CA-9501-094F-A846-3AEB6918F1E5}"/>
              </a:ext>
            </a:extLst>
          </p:cNvPr>
          <p:cNvSpPr>
            <a:spLocks noGrp="1"/>
          </p:cNvSpPr>
          <p:nvPr>
            <p:ph type="title"/>
          </p:nvPr>
        </p:nvSpPr>
        <p:spPr/>
        <p:txBody>
          <a:bodyPr/>
          <a:lstStyle/>
          <a:p>
            <a:r>
              <a:rPr lang="en-US" dirty="0"/>
              <a:t>Methodology Adapted</a:t>
            </a:r>
          </a:p>
        </p:txBody>
      </p:sp>
      <p:sp>
        <p:nvSpPr>
          <p:cNvPr id="3" name="Content Placeholder 2">
            <a:extLst>
              <a:ext uri="{FF2B5EF4-FFF2-40B4-BE49-F238E27FC236}">
                <a16:creationId xmlns:a16="http://schemas.microsoft.com/office/drawing/2014/main" id="{0D90EA6F-7512-D944-AE1B-44E838F95FB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4463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F823-B691-7347-A134-894E64BE8807}"/>
              </a:ext>
            </a:extLst>
          </p:cNvPr>
          <p:cNvSpPr>
            <a:spLocks noGrp="1"/>
          </p:cNvSpPr>
          <p:nvPr>
            <p:ph type="title"/>
          </p:nvPr>
        </p:nvSpPr>
        <p:spPr/>
        <p:txBody>
          <a:bodyPr/>
          <a:lstStyle/>
          <a:p>
            <a:r>
              <a:rPr lang="en-US" dirty="0"/>
              <a:t>Expected Results </a:t>
            </a:r>
          </a:p>
        </p:txBody>
      </p:sp>
      <p:sp>
        <p:nvSpPr>
          <p:cNvPr id="3" name="Content Placeholder 2">
            <a:extLst>
              <a:ext uri="{FF2B5EF4-FFF2-40B4-BE49-F238E27FC236}">
                <a16:creationId xmlns:a16="http://schemas.microsoft.com/office/drawing/2014/main" id="{56B97FA8-84A1-384D-9D90-438964E0F22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02292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81</TotalTime>
  <Words>1319</Words>
  <Application>Microsoft Macintosh PowerPoint</Application>
  <PresentationFormat>Widescreen</PresentationFormat>
  <Paragraphs>220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Batang</vt:lpstr>
      <vt:lpstr>Arial</vt:lpstr>
      <vt:lpstr>Calibri</vt:lpstr>
      <vt:lpstr>Times New Roman</vt:lpstr>
      <vt:lpstr>Trebuchet MS</vt:lpstr>
      <vt:lpstr>Wingdings 3</vt:lpstr>
      <vt:lpstr>Facet</vt:lpstr>
      <vt:lpstr>Predictive analysis of ambient conditions for crop growth using Internet of Things</vt:lpstr>
      <vt:lpstr>Abstract</vt:lpstr>
      <vt:lpstr>System Architecture</vt:lpstr>
      <vt:lpstr>System Architecture Description</vt:lpstr>
      <vt:lpstr>Flow Chart</vt:lpstr>
      <vt:lpstr>Circuit Diagram</vt:lpstr>
      <vt:lpstr>Circuit Connection</vt:lpstr>
      <vt:lpstr>Methodology Adapted</vt:lpstr>
      <vt:lpstr>Expected Results </vt:lpstr>
      <vt:lpstr>Implementation (i) Dataset Collection</vt:lpstr>
      <vt:lpstr>Implementation (ii) Water Level Consumed By crops</vt:lpstr>
      <vt:lpstr>Implementation (iii) Time Series Analysis of Dataset </vt:lpstr>
      <vt:lpstr>Implementation (iii) Time Series Analysis of Dataset </vt:lpstr>
      <vt:lpstr>Implementation (iii) Time Series Analysis of Dataset </vt:lpstr>
      <vt:lpstr>Implementation (iii) Time Series Analysis of Dataset </vt:lpstr>
      <vt:lpstr>Implementation (iii) Time Series Analysis of Dataset </vt:lpstr>
      <vt:lpstr>Implementation (iii) Time Series Analysis of Dataset </vt:lpstr>
      <vt:lpstr>Implementation (iv) Images of Each Phase of Crop Growth</vt:lpstr>
      <vt:lpstr>Implementation (iv)Hardware Implementation</vt:lpstr>
      <vt:lpstr>Implementation (iv)Full Project Setup</vt:lpstr>
      <vt:lpstr>Details of Hardware And Software </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ambient conditions for crop growth using Internet of Things</dc:title>
  <dc:creator>sahariprasad anand</dc:creator>
  <cp:lastModifiedBy>sahariprasad anand</cp:lastModifiedBy>
  <cp:revision>10</cp:revision>
  <dcterms:created xsi:type="dcterms:W3CDTF">2022-03-27T15:45:24Z</dcterms:created>
  <dcterms:modified xsi:type="dcterms:W3CDTF">2022-03-28T07:54:29Z</dcterms:modified>
</cp:coreProperties>
</file>