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1127" y="378333"/>
            <a:ext cx="734974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5673" y="518236"/>
            <a:ext cx="9280652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377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unnygera1999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127" y="378333"/>
            <a:ext cx="51212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15">
                <a:latin typeface="Trebuchet MS"/>
                <a:cs typeface="Trebuchet MS"/>
              </a:rPr>
              <a:t>Capstone</a:t>
            </a:r>
            <a:r>
              <a:rPr dirty="0" sz="6000" spc="-635">
                <a:latin typeface="Trebuchet MS"/>
                <a:cs typeface="Trebuchet MS"/>
              </a:rPr>
              <a:t> </a:t>
            </a:r>
            <a:r>
              <a:rPr dirty="0" sz="6000" spc="-434">
                <a:latin typeface="Trebuchet MS"/>
                <a:cs typeface="Trebuchet MS"/>
              </a:rPr>
              <a:t>Project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7054" y="1750567"/>
            <a:ext cx="56413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2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Marketing </a:t>
            </a:r>
            <a:r>
              <a:rPr dirty="0" u="heavy" sz="36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dirty="0" u="heavy" sz="3600" spc="-2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Retail</a:t>
            </a:r>
            <a:r>
              <a:rPr dirty="0" u="heavy" sz="3600" spc="-6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36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Analytics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6780" y="3788664"/>
            <a:ext cx="1136904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04053" y="5766030"/>
            <a:ext cx="1830294" cy="499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" y="124968"/>
            <a:ext cx="11780520" cy="537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5888" y="5780633"/>
            <a:ext cx="9651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From </a:t>
            </a:r>
            <a:r>
              <a:rPr dirty="0" sz="1800">
                <a:latin typeface="Carlito"/>
                <a:cs typeface="Carlito"/>
              </a:rPr>
              <a:t>this </a:t>
            </a:r>
            <a:r>
              <a:rPr dirty="0" sz="1800" spc="-5">
                <a:latin typeface="Carlito"/>
                <a:cs typeface="Carlito"/>
              </a:rPr>
              <a:t>table, </a:t>
            </a:r>
            <a:r>
              <a:rPr dirty="0" sz="1800" spc="-10">
                <a:latin typeface="Carlito"/>
                <a:cs typeface="Carlito"/>
              </a:rPr>
              <a:t>we can </a:t>
            </a:r>
            <a:r>
              <a:rPr dirty="0" sz="1800" spc="-5">
                <a:latin typeface="Carlito"/>
                <a:cs typeface="Carlito"/>
              </a:rPr>
              <a:t>find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percentage </a:t>
            </a:r>
            <a:r>
              <a:rPr dirty="0" sz="1800" spc="-5">
                <a:latin typeface="Carlito"/>
                <a:cs typeface="Carlito"/>
              </a:rPr>
              <a:t>running </a:t>
            </a:r>
            <a:r>
              <a:rPr dirty="0" sz="1800" spc="-10">
                <a:latin typeface="Carlito"/>
                <a:cs typeface="Carlito"/>
              </a:rPr>
              <a:t>total </a:t>
            </a:r>
            <a:r>
              <a:rPr dirty="0" sz="1800">
                <a:latin typeface="Carlito"/>
                <a:cs typeface="Carlito"/>
              </a:rPr>
              <a:t>and number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 spc="-15">
                <a:latin typeface="Carlito"/>
                <a:cs typeface="Carlito"/>
              </a:rPr>
              <a:t>orders for </a:t>
            </a:r>
            <a:r>
              <a:rPr dirty="0" sz="1800" spc="-5">
                <a:latin typeface="Carlito"/>
                <a:cs typeface="Carlito"/>
              </a:rPr>
              <a:t>every single </a:t>
            </a:r>
            <a:r>
              <a:rPr dirty="0" sz="1800" spc="-10">
                <a:latin typeface="Carlito"/>
                <a:cs typeface="Carlito"/>
              </a:rPr>
              <a:t>product  </a:t>
            </a:r>
            <a:r>
              <a:rPr dirty="0" sz="1800" spc="-25">
                <a:latin typeface="Carlito"/>
                <a:cs typeface="Carlito"/>
              </a:rPr>
              <a:t>category.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136" y="276555"/>
            <a:ext cx="620331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Market </a:t>
            </a:r>
            <a:r>
              <a:rPr dirty="0" spc="-330"/>
              <a:t>Basket</a:t>
            </a:r>
            <a:r>
              <a:rPr dirty="0" spc="-810"/>
              <a:t> </a:t>
            </a:r>
            <a:r>
              <a:rPr dirty="0" spc="-265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28015" y="1207008"/>
            <a:ext cx="7770506" cy="489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47380" y="1456435"/>
            <a:ext cx="3460115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7874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0">
                <a:latin typeface="Carlito"/>
                <a:cs typeface="Carlito"/>
              </a:rPr>
              <a:t>Toys </a:t>
            </a:r>
            <a:r>
              <a:rPr dirty="0" sz="1800" spc="-10">
                <a:latin typeface="Carlito"/>
                <a:cs typeface="Carlito"/>
              </a:rPr>
              <a:t>have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highest </a:t>
            </a:r>
            <a:r>
              <a:rPr dirty="0" sz="1800" spc="-5">
                <a:latin typeface="Carlito"/>
                <a:cs typeface="Carlito"/>
              </a:rPr>
              <a:t>association  with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rest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the  </a:t>
            </a:r>
            <a:r>
              <a:rPr dirty="0" sz="1800" spc="-10">
                <a:latin typeface="Carlito"/>
                <a:cs typeface="Carlito"/>
              </a:rPr>
              <a:t>product_categories </a:t>
            </a:r>
            <a:r>
              <a:rPr dirty="0" sz="1800" spc="-5">
                <a:latin typeface="Carlito"/>
                <a:cs typeface="Carlito"/>
              </a:rPr>
              <a:t>because </a:t>
            </a:r>
            <a:r>
              <a:rPr dirty="0" sz="1800" spc="-15">
                <a:latin typeface="Carlito"/>
                <a:cs typeface="Carlito"/>
              </a:rPr>
              <a:t>toys  </a:t>
            </a:r>
            <a:r>
              <a:rPr dirty="0" sz="1800" spc="-10">
                <a:latin typeface="Carlito"/>
                <a:cs typeface="Carlito"/>
              </a:rPr>
              <a:t>occupy </a:t>
            </a:r>
            <a:r>
              <a:rPr dirty="0" sz="1800">
                <a:latin typeface="Carlito"/>
                <a:cs typeface="Carlito"/>
              </a:rPr>
              <a:t>76%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 spc="-10">
                <a:latin typeface="Carlito"/>
                <a:cs typeface="Carlito"/>
              </a:rPr>
              <a:t>total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orders.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0">
                <a:latin typeface="Carlito"/>
                <a:cs typeface="Carlito"/>
              </a:rPr>
              <a:t>Toys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bed_bath_table </a:t>
            </a:r>
            <a:r>
              <a:rPr dirty="0" sz="1800" spc="-10">
                <a:latin typeface="Carlito"/>
                <a:cs typeface="Carlito"/>
              </a:rPr>
              <a:t>reflect </a:t>
            </a:r>
            <a:r>
              <a:rPr dirty="0" sz="1800">
                <a:latin typeface="Carlito"/>
                <a:cs typeface="Carlito"/>
              </a:rPr>
              <a:t>a  </a:t>
            </a:r>
            <a:r>
              <a:rPr dirty="0" sz="1800" spc="-5">
                <a:latin typeface="Carlito"/>
                <a:cs typeface="Carlito"/>
              </a:rPr>
              <a:t>maximum of </a:t>
            </a:r>
            <a:r>
              <a:rPr dirty="0" sz="1800">
                <a:latin typeface="Carlito"/>
                <a:cs typeface="Carlito"/>
              </a:rPr>
              <a:t>294 </a:t>
            </a:r>
            <a:r>
              <a:rPr dirty="0" sz="1800" spc="-5">
                <a:latin typeface="Carlito"/>
                <a:cs typeface="Carlito"/>
              </a:rPr>
              <a:t>in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matrix,  </a:t>
            </a:r>
            <a:r>
              <a:rPr dirty="0" sz="1800" spc="-5">
                <a:latin typeface="Carlito"/>
                <a:cs typeface="Carlito"/>
              </a:rPr>
              <a:t>which signifies that people  </a:t>
            </a:r>
            <a:r>
              <a:rPr dirty="0" sz="1800" spc="-10">
                <a:latin typeface="Carlito"/>
                <a:cs typeface="Carlito"/>
              </a:rPr>
              <a:t>generally </a:t>
            </a:r>
            <a:r>
              <a:rPr dirty="0" sz="1800" spc="-5">
                <a:latin typeface="Carlito"/>
                <a:cs typeface="Carlito"/>
              </a:rPr>
              <a:t>buy </a:t>
            </a:r>
            <a:r>
              <a:rPr dirty="0" sz="1800" spc="-15">
                <a:latin typeface="Carlito"/>
                <a:cs typeface="Carlito"/>
              </a:rPr>
              <a:t>toys </a:t>
            </a:r>
            <a:r>
              <a:rPr dirty="0" sz="1800">
                <a:latin typeface="Carlito"/>
                <a:cs typeface="Carlito"/>
              </a:rPr>
              <a:t>and  </a:t>
            </a:r>
            <a:r>
              <a:rPr dirty="0" sz="1800" spc="-5">
                <a:latin typeface="Carlito"/>
                <a:cs typeface="Carlito"/>
              </a:rPr>
              <a:t>bed_bath_table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together.</a:t>
            </a:r>
            <a:endParaRPr sz="1800">
              <a:latin typeface="Carlito"/>
              <a:cs typeface="Carlito"/>
            </a:endParaRPr>
          </a:p>
          <a:p>
            <a:pPr marL="299085" marR="17780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rlito"/>
                <a:cs typeface="Carlito"/>
              </a:rPr>
              <a:t>People tend to </a:t>
            </a:r>
            <a:r>
              <a:rPr dirty="0" sz="1800" spc="-5">
                <a:latin typeface="Carlito"/>
                <a:cs typeface="Carlito"/>
              </a:rPr>
              <a:t>buy  </a:t>
            </a:r>
            <a:r>
              <a:rPr dirty="0" sz="1800" spc="-15">
                <a:latin typeface="Carlito"/>
                <a:cs typeface="Carlito"/>
              </a:rPr>
              <a:t>furniture_decor,  </a:t>
            </a:r>
            <a:r>
              <a:rPr dirty="0" sz="1800" spc="-5">
                <a:latin typeface="Carlito"/>
                <a:cs typeface="Carlito"/>
              </a:rPr>
              <a:t>computer_accessories with </a:t>
            </a:r>
            <a:r>
              <a:rPr dirty="0" sz="1800" spc="-15">
                <a:latin typeface="Carlito"/>
                <a:cs typeface="Carlito"/>
              </a:rPr>
              <a:t>toys  </a:t>
            </a:r>
            <a:r>
              <a:rPr dirty="0" sz="1800">
                <a:latin typeface="Carlito"/>
                <a:cs typeface="Carlito"/>
              </a:rPr>
              <a:t>also.</a:t>
            </a:r>
            <a:endParaRPr sz="1800">
              <a:latin typeface="Carlito"/>
              <a:cs typeface="Carlito"/>
            </a:endParaRPr>
          </a:p>
          <a:p>
            <a:pPr marL="299085" marR="31369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rlito"/>
                <a:cs typeface="Carlito"/>
              </a:rPr>
              <a:t>Empty </a:t>
            </a:r>
            <a:r>
              <a:rPr dirty="0" sz="1800" spc="-20">
                <a:latin typeface="Carlito"/>
                <a:cs typeface="Carlito"/>
              </a:rPr>
              <a:t>boxes </a:t>
            </a:r>
            <a:r>
              <a:rPr dirty="0" sz="1800" spc="-5">
                <a:latin typeface="Carlito"/>
                <a:cs typeface="Carlito"/>
              </a:rPr>
              <a:t>depict </a:t>
            </a:r>
            <a:r>
              <a:rPr dirty="0" sz="1800">
                <a:latin typeface="Carlito"/>
                <a:cs typeface="Carlito"/>
              </a:rPr>
              <a:t>0 </a:t>
            </a:r>
            <a:r>
              <a:rPr dirty="0" sz="1800" spc="-10">
                <a:latin typeface="Carlito"/>
                <a:cs typeface="Carlito"/>
              </a:rPr>
              <a:t>relations  </a:t>
            </a:r>
            <a:r>
              <a:rPr dirty="0" sz="1800" spc="-5">
                <a:latin typeface="Carlito"/>
                <a:cs typeface="Carlito"/>
              </a:rPr>
              <a:t>with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other </a:t>
            </a:r>
            <a:r>
              <a:rPr dirty="0" sz="1800" spc="-10">
                <a:latin typeface="Carlito"/>
                <a:cs typeface="Carlito"/>
              </a:rPr>
              <a:t>products, </a:t>
            </a:r>
            <a:r>
              <a:rPr dirty="0" sz="1800" spc="-5">
                <a:latin typeface="Carlito"/>
                <a:cs typeface="Carlito"/>
              </a:rPr>
              <a:t>that  </a:t>
            </a:r>
            <a:r>
              <a:rPr dirty="0" sz="1800">
                <a:latin typeface="Carlito"/>
                <a:cs typeface="Carlito"/>
              </a:rPr>
              <a:t>means </a:t>
            </a:r>
            <a:r>
              <a:rPr dirty="0" sz="1800" spc="-5">
                <a:latin typeface="Carlito"/>
                <a:cs typeface="Carlito"/>
              </a:rPr>
              <a:t>they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not </a:t>
            </a:r>
            <a:r>
              <a:rPr dirty="0" sz="1800" spc="-10">
                <a:latin typeface="Carlito"/>
                <a:cs typeface="Carlito"/>
              </a:rPr>
              <a:t>ordered  </a:t>
            </a:r>
            <a:r>
              <a:rPr dirty="0" sz="1800" spc="-30">
                <a:latin typeface="Carlito"/>
                <a:cs typeface="Carlito"/>
              </a:rPr>
              <a:t>together.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576" y="346328"/>
            <a:ext cx="75336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Products</a:t>
            </a:r>
            <a:r>
              <a:rPr dirty="0" spc="-509"/>
              <a:t> </a:t>
            </a:r>
            <a:r>
              <a:rPr dirty="0" spc="-290"/>
              <a:t>Ordered</a:t>
            </a:r>
            <a:r>
              <a:rPr dirty="0" spc="-530"/>
              <a:t> </a:t>
            </a:r>
            <a:r>
              <a:rPr dirty="0" spc="-145"/>
              <a:t>&gt;</a:t>
            </a:r>
            <a:r>
              <a:rPr dirty="0" spc="-484"/>
              <a:t> </a:t>
            </a:r>
            <a:r>
              <a:rPr dirty="0" spc="-95"/>
              <a:t>5</a:t>
            </a:r>
            <a:r>
              <a:rPr dirty="0" spc="-490"/>
              <a:t> </a:t>
            </a:r>
            <a:r>
              <a:rPr dirty="0" spc="-330"/>
              <a:t>Times</a:t>
            </a:r>
          </a:p>
        </p:txBody>
      </p:sp>
      <p:sp>
        <p:nvSpPr>
          <p:cNvPr id="3" name="object 3"/>
          <p:cNvSpPr/>
          <p:nvPr/>
        </p:nvSpPr>
        <p:spPr>
          <a:xfrm>
            <a:off x="2104644" y="1775460"/>
            <a:ext cx="7982711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169" y="325373"/>
            <a:ext cx="720725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Conclusions </a:t>
            </a:r>
            <a:r>
              <a:rPr dirty="0" spc="-200"/>
              <a:t>&amp;</a:t>
            </a:r>
            <a:r>
              <a:rPr dirty="0" spc="-825"/>
              <a:t> </a:t>
            </a:r>
            <a:r>
              <a:rPr dirty="0" spc="-235"/>
              <a:t>Suggestions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00335" cy="37795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65">
                <a:latin typeface="Carlito"/>
                <a:cs typeface="Carlito"/>
              </a:rPr>
              <a:t>We </a:t>
            </a:r>
            <a:r>
              <a:rPr dirty="0" sz="2800" spc="-10">
                <a:latin typeface="Carlito"/>
                <a:cs typeface="Carlito"/>
              </a:rPr>
              <a:t>see that </a:t>
            </a:r>
            <a:r>
              <a:rPr dirty="0" sz="2800" spc="-20">
                <a:latin typeface="Carlito"/>
                <a:cs typeface="Carlito"/>
              </a:rPr>
              <a:t>toys </a:t>
            </a:r>
            <a:r>
              <a:rPr dirty="0" sz="2800" spc="-15">
                <a:latin typeface="Carlito"/>
                <a:cs typeface="Carlito"/>
              </a:rPr>
              <a:t>contribute maximum revenue </a:t>
            </a:r>
            <a:r>
              <a:rPr dirty="0" sz="2800" spc="-5">
                <a:latin typeface="Carlito"/>
                <a:cs typeface="Carlito"/>
              </a:rPr>
              <a:t>as </a:t>
            </a:r>
            <a:r>
              <a:rPr dirty="0" sz="2800" spc="-10">
                <a:latin typeface="Carlito"/>
                <a:cs typeface="Carlito"/>
              </a:rPr>
              <a:t>well </a:t>
            </a:r>
            <a:r>
              <a:rPr dirty="0" sz="2800" spc="-5">
                <a:latin typeface="Carlito"/>
                <a:cs typeface="Carlito"/>
              </a:rPr>
              <a:t>as the  </a:t>
            </a:r>
            <a:r>
              <a:rPr dirty="0" sz="2800" spc="-10">
                <a:latin typeface="Carlito"/>
                <a:cs typeface="Carlito"/>
              </a:rPr>
              <a:t>maximum number </a:t>
            </a:r>
            <a:r>
              <a:rPr dirty="0" sz="2800" spc="-5">
                <a:latin typeface="Carlito"/>
                <a:cs typeface="Carlito"/>
              </a:rPr>
              <a:t>of </a:t>
            </a:r>
            <a:r>
              <a:rPr dirty="0" sz="2800" spc="-20">
                <a:latin typeface="Carlito"/>
                <a:cs typeface="Carlito"/>
              </a:rPr>
              <a:t>orders, </a:t>
            </a:r>
            <a:r>
              <a:rPr dirty="0" sz="2800" spc="-5">
                <a:latin typeface="Carlito"/>
                <a:cs typeface="Carlito"/>
              </a:rPr>
              <a:t>so </a:t>
            </a:r>
            <a:r>
              <a:rPr dirty="0" sz="2800" spc="-15">
                <a:latin typeface="Carlito"/>
                <a:cs typeface="Carlito"/>
              </a:rPr>
              <a:t>we </a:t>
            </a:r>
            <a:r>
              <a:rPr dirty="0" sz="2800" spc="-10">
                <a:latin typeface="Carlito"/>
                <a:cs typeface="Carlito"/>
              </a:rPr>
              <a:t>should </a:t>
            </a:r>
            <a:r>
              <a:rPr dirty="0" sz="2800" spc="-15">
                <a:latin typeface="Carlito"/>
                <a:cs typeface="Carlito"/>
              </a:rPr>
              <a:t>provide </a:t>
            </a:r>
            <a:r>
              <a:rPr dirty="0" sz="2800" spc="-20">
                <a:latin typeface="Carlito"/>
                <a:cs typeface="Carlito"/>
              </a:rPr>
              <a:t>lucrative </a:t>
            </a:r>
            <a:r>
              <a:rPr dirty="0" sz="2800" spc="-15">
                <a:latin typeface="Carlito"/>
                <a:cs typeface="Carlito"/>
              </a:rPr>
              <a:t>discounts  </a:t>
            </a:r>
            <a:r>
              <a:rPr dirty="0" sz="2800" spc="-20">
                <a:latin typeface="Carlito"/>
                <a:cs typeface="Carlito"/>
              </a:rPr>
              <a:t>to retain </a:t>
            </a:r>
            <a:r>
              <a:rPr dirty="0" sz="2800" spc="-5">
                <a:latin typeface="Carlito"/>
                <a:cs typeface="Carlito"/>
              </a:rPr>
              <a:t>our </a:t>
            </a:r>
            <a:r>
              <a:rPr dirty="0" sz="2800" spc="-20">
                <a:latin typeface="Carlito"/>
                <a:cs typeface="Carlito"/>
              </a:rPr>
              <a:t>loyal</a:t>
            </a:r>
            <a:r>
              <a:rPr dirty="0" sz="2800" spc="35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customers.</a:t>
            </a:r>
            <a:endParaRPr sz="2800">
              <a:latin typeface="Carlito"/>
              <a:cs typeface="Carlito"/>
            </a:endParaRPr>
          </a:p>
          <a:p>
            <a:pPr marL="241300" marR="114300" indent="-229235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rlito"/>
                <a:cs typeface="Carlito"/>
              </a:rPr>
              <a:t>Computer </a:t>
            </a:r>
            <a:r>
              <a:rPr dirty="0" sz="2800" spc="-15">
                <a:latin typeface="Carlito"/>
                <a:cs typeface="Carlito"/>
              </a:rPr>
              <a:t>Product category </a:t>
            </a:r>
            <a:r>
              <a:rPr dirty="0" sz="2800" spc="-10">
                <a:latin typeface="Carlito"/>
                <a:cs typeface="Carlito"/>
              </a:rPr>
              <a:t>should </a:t>
            </a:r>
            <a:r>
              <a:rPr dirty="0" sz="2800" spc="-5">
                <a:latin typeface="Carlito"/>
                <a:cs typeface="Carlito"/>
              </a:rPr>
              <a:t>be </a:t>
            </a:r>
            <a:r>
              <a:rPr dirty="0" sz="2800" spc="-15">
                <a:latin typeface="Carlito"/>
                <a:cs typeface="Carlito"/>
              </a:rPr>
              <a:t>removed </a:t>
            </a:r>
            <a:r>
              <a:rPr dirty="0" sz="2800" spc="-20">
                <a:latin typeface="Carlito"/>
                <a:cs typeface="Carlito"/>
              </a:rPr>
              <a:t>from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list </a:t>
            </a:r>
            <a:r>
              <a:rPr dirty="0" sz="2800" spc="-5">
                <a:latin typeface="Carlito"/>
                <a:cs typeface="Carlito"/>
              </a:rPr>
              <a:t>as </a:t>
            </a:r>
            <a:r>
              <a:rPr dirty="0" sz="2800" spc="-10">
                <a:latin typeface="Carlito"/>
                <a:cs typeface="Carlito"/>
              </a:rPr>
              <a:t>there  </a:t>
            </a:r>
            <a:r>
              <a:rPr dirty="0" sz="2800" spc="-20">
                <a:latin typeface="Carlito"/>
                <a:cs typeface="Carlito"/>
              </a:rPr>
              <a:t>are </a:t>
            </a:r>
            <a:r>
              <a:rPr dirty="0" sz="2800" spc="-15">
                <a:latin typeface="Carlito"/>
                <a:cs typeface="Carlito"/>
              </a:rPr>
              <a:t>very </a:t>
            </a:r>
            <a:r>
              <a:rPr dirty="0" sz="2800" spc="-35">
                <a:latin typeface="Carlito"/>
                <a:cs typeface="Carlito"/>
              </a:rPr>
              <a:t>few </a:t>
            </a:r>
            <a:r>
              <a:rPr dirty="0" sz="2800" spc="-25">
                <a:latin typeface="Carlito"/>
                <a:cs typeface="Carlito"/>
              </a:rPr>
              <a:t>orders </a:t>
            </a:r>
            <a:r>
              <a:rPr dirty="0" sz="2800" spc="-15">
                <a:latin typeface="Carlito"/>
                <a:cs typeface="Carlito"/>
              </a:rPr>
              <a:t>coming </a:t>
            </a:r>
            <a:r>
              <a:rPr dirty="0" sz="2800" spc="-20">
                <a:latin typeface="Carlito"/>
                <a:cs typeface="Carlito"/>
              </a:rPr>
              <a:t>from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5">
                <a:latin typeface="Carlito"/>
                <a:cs typeface="Carlito"/>
              </a:rPr>
              <a:t>computer category </a:t>
            </a:r>
            <a:r>
              <a:rPr dirty="0" sz="2800" spc="-10">
                <a:latin typeface="Carlito"/>
                <a:cs typeface="Carlito"/>
              </a:rPr>
              <a:t>but  computer_accessories </a:t>
            </a:r>
            <a:r>
              <a:rPr dirty="0" sz="2800" spc="-5">
                <a:latin typeface="Carlito"/>
                <a:cs typeface="Carlito"/>
              </a:rPr>
              <a:t>is </a:t>
            </a:r>
            <a:r>
              <a:rPr dirty="0" sz="2800" spc="-10">
                <a:latin typeface="Carlito"/>
                <a:cs typeface="Carlito"/>
              </a:rPr>
              <a:t>very </a:t>
            </a:r>
            <a:r>
              <a:rPr dirty="0" sz="2800" spc="-15">
                <a:latin typeface="Carlito"/>
                <a:cs typeface="Carlito"/>
              </a:rPr>
              <a:t>profitable </a:t>
            </a:r>
            <a:r>
              <a:rPr dirty="0" sz="2800" spc="-20">
                <a:latin typeface="Carlito"/>
                <a:cs typeface="Carlito"/>
              </a:rPr>
              <a:t>from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10">
                <a:latin typeface="Carlito"/>
                <a:cs typeface="Carlito"/>
              </a:rPr>
              <a:t>business </a:t>
            </a:r>
            <a:r>
              <a:rPr dirty="0" sz="2800" spc="-15">
                <a:latin typeface="Carlito"/>
                <a:cs typeface="Carlito"/>
              </a:rPr>
              <a:t>point </a:t>
            </a:r>
            <a:r>
              <a:rPr dirty="0" sz="2800" spc="-10">
                <a:latin typeface="Carlito"/>
                <a:cs typeface="Carlito"/>
              </a:rPr>
              <a:t>of  </a:t>
            </a:r>
            <a:r>
              <a:rPr dirty="0" sz="2800" spc="-55">
                <a:latin typeface="Carlito"/>
                <a:cs typeface="Carlito"/>
              </a:rPr>
              <a:t>view, </a:t>
            </a:r>
            <a:r>
              <a:rPr dirty="0" sz="2800" spc="-5">
                <a:latin typeface="Carlito"/>
                <a:cs typeface="Carlito"/>
              </a:rPr>
              <a:t>so it </a:t>
            </a:r>
            <a:r>
              <a:rPr dirty="0" sz="2800" spc="-10">
                <a:latin typeface="Carlito"/>
                <a:cs typeface="Carlito"/>
              </a:rPr>
              <a:t>should </a:t>
            </a:r>
            <a:r>
              <a:rPr dirty="0" sz="2800" spc="-5">
                <a:latin typeface="Carlito"/>
                <a:cs typeface="Carlito"/>
              </a:rPr>
              <a:t>be</a:t>
            </a:r>
            <a:r>
              <a:rPr dirty="0" sz="2800" spc="12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continued.</a:t>
            </a:r>
            <a:endParaRPr sz="2800">
              <a:latin typeface="Carlito"/>
              <a:cs typeface="Carlito"/>
            </a:endParaRPr>
          </a:p>
          <a:p>
            <a:pPr marL="241300" marR="1091565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rlito"/>
                <a:cs typeface="Carlito"/>
              </a:rPr>
              <a:t>Fashion_Female_Clothing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0">
                <a:latin typeface="Carlito"/>
                <a:cs typeface="Carlito"/>
              </a:rPr>
              <a:t>Kitchen_dining_laundry </a:t>
            </a:r>
            <a:r>
              <a:rPr dirty="0" sz="2800" spc="-20">
                <a:latin typeface="Carlito"/>
                <a:cs typeface="Carlito"/>
              </a:rPr>
              <a:t>are </a:t>
            </a:r>
            <a:r>
              <a:rPr dirty="0" sz="2800" spc="-15">
                <a:latin typeface="Carlito"/>
                <a:cs typeface="Carlito"/>
              </a:rPr>
              <a:t>not  Profitable </a:t>
            </a:r>
            <a:r>
              <a:rPr dirty="0" sz="2800" spc="-25">
                <a:latin typeface="Carlito"/>
                <a:cs typeface="Carlito"/>
              </a:rPr>
              <a:t>for </a:t>
            </a:r>
            <a:r>
              <a:rPr dirty="0" sz="2800" spc="-5">
                <a:latin typeface="Carlito"/>
                <a:cs typeface="Carlito"/>
              </a:rPr>
              <a:t>the business, so </a:t>
            </a:r>
            <a:r>
              <a:rPr dirty="0" sz="2800" spc="-10">
                <a:latin typeface="Carlito"/>
                <a:cs typeface="Carlito"/>
              </a:rPr>
              <a:t>we should </a:t>
            </a:r>
            <a:r>
              <a:rPr dirty="0" sz="2800" spc="-20">
                <a:latin typeface="Carlito"/>
                <a:cs typeface="Carlito"/>
              </a:rPr>
              <a:t>remove </a:t>
            </a:r>
            <a:r>
              <a:rPr dirty="0" sz="2800" spc="-10">
                <a:latin typeface="Carlito"/>
                <a:cs typeface="Carlito"/>
              </a:rPr>
              <a:t>that</a:t>
            </a:r>
            <a:r>
              <a:rPr dirty="0" sz="2800" spc="20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also.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297160" cy="25006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37592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0">
                <a:latin typeface="Carlito"/>
                <a:cs typeface="Carlito"/>
              </a:rPr>
              <a:t>From </a:t>
            </a:r>
            <a:r>
              <a:rPr dirty="0" sz="2800" spc="-5">
                <a:latin typeface="Carlito"/>
                <a:cs typeface="Carlito"/>
              </a:rPr>
              <a:t>the </a:t>
            </a:r>
            <a:r>
              <a:rPr dirty="0" sz="2800" spc="-20">
                <a:latin typeface="Carlito"/>
                <a:cs typeface="Carlito"/>
              </a:rPr>
              <a:t>market </a:t>
            </a:r>
            <a:r>
              <a:rPr dirty="0" sz="2800" spc="-25">
                <a:latin typeface="Carlito"/>
                <a:cs typeface="Carlito"/>
              </a:rPr>
              <a:t>basket </a:t>
            </a:r>
            <a:r>
              <a:rPr dirty="0" sz="2800" spc="-10">
                <a:latin typeface="Carlito"/>
                <a:cs typeface="Carlito"/>
              </a:rPr>
              <a:t>analysis, </a:t>
            </a:r>
            <a:r>
              <a:rPr dirty="0" sz="2800" spc="-15">
                <a:latin typeface="Carlito"/>
                <a:cs typeface="Carlito"/>
              </a:rPr>
              <a:t>we conclude </a:t>
            </a:r>
            <a:r>
              <a:rPr dirty="0" sz="2800" spc="-10">
                <a:latin typeface="Carlito"/>
                <a:cs typeface="Carlito"/>
              </a:rPr>
              <a:t>that people buy </a:t>
            </a:r>
            <a:r>
              <a:rPr dirty="0" sz="2800" spc="-20">
                <a:latin typeface="Carlito"/>
                <a:cs typeface="Carlito"/>
              </a:rPr>
              <a:t>toys  </a:t>
            </a:r>
            <a:r>
              <a:rPr dirty="0" sz="2800" spc="-5">
                <a:latin typeface="Carlito"/>
                <a:cs typeface="Carlito"/>
              </a:rPr>
              <a:t>and </a:t>
            </a:r>
            <a:r>
              <a:rPr dirty="0" sz="2800" spc="-10">
                <a:latin typeface="Carlito"/>
                <a:cs typeface="Carlito"/>
              </a:rPr>
              <a:t>bed_bath_table very </a:t>
            </a:r>
            <a:r>
              <a:rPr dirty="0" sz="2800" spc="-30">
                <a:latin typeface="Carlito"/>
                <a:cs typeface="Carlito"/>
              </a:rPr>
              <a:t>frequently. </a:t>
            </a:r>
            <a:r>
              <a:rPr dirty="0" sz="2800" spc="-5">
                <a:latin typeface="Carlito"/>
                <a:cs typeface="Carlito"/>
              </a:rPr>
              <a:t>So </a:t>
            </a:r>
            <a:r>
              <a:rPr dirty="0" sz="2800" spc="-15">
                <a:latin typeface="Carlito"/>
                <a:cs typeface="Carlito"/>
              </a:rPr>
              <a:t>we </a:t>
            </a:r>
            <a:r>
              <a:rPr dirty="0" sz="2800" spc="-10">
                <a:latin typeface="Carlito"/>
                <a:cs typeface="Carlito"/>
              </a:rPr>
              <a:t>should </a:t>
            </a:r>
            <a:r>
              <a:rPr dirty="0" sz="2800" spc="-15">
                <a:latin typeface="Carlito"/>
                <a:cs typeface="Carlito"/>
              </a:rPr>
              <a:t>provide </a:t>
            </a:r>
            <a:r>
              <a:rPr dirty="0" sz="2800" spc="-10">
                <a:latin typeface="Carlito"/>
                <a:cs typeface="Carlito"/>
              </a:rPr>
              <a:t>combo  </a:t>
            </a:r>
            <a:r>
              <a:rPr dirty="0" sz="2800" spc="-30">
                <a:latin typeface="Carlito"/>
                <a:cs typeface="Carlito"/>
              </a:rPr>
              <a:t>offers </a:t>
            </a:r>
            <a:r>
              <a:rPr dirty="0" sz="2800" spc="-5">
                <a:latin typeface="Carlito"/>
                <a:cs typeface="Carlito"/>
              </a:rPr>
              <a:t>as </a:t>
            </a:r>
            <a:r>
              <a:rPr dirty="0" sz="2800" spc="-10">
                <a:latin typeface="Carlito"/>
                <a:cs typeface="Carlito"/>
              </a:rPr>
              <a:t>well </a:t>
            </a:r>
            <a:r>
              <a:rPr dirty="0" sz="2800" spc="-5">
                <a:latin typeface="Carlito"/>
                <a:cs typeface="Carlito"/>
              </a:rPr>
              <a:t>as </a:t>
            </a:r>
            <a:r>
              <a:rPr dirty="0" sz="2800" spc="-20">
                <a:latin typeface="Carlito"/>
                <a:cs typeface="Carlito"/>
              </a:rPr>
              <a:t>attractive </a:t>
            </a:r>
            <a:r>
              <a:rPr dirty="0" sz="2800" spc="-10">
                <a:latin typeface="Carlito"/>
                <a:cs typeface="Carlito"/>
              </a:rPr>
              <a:t>schemes </a:t>
            </a:r>
            <a:r>
              <a:rPr dirty="0" sz="2800" spc="-20">
                <a:latin typeface="Carlito"/>
                <a:cs typeface="Carlito"/>
              </a:rPr>
              <a:t>to retain </a:t>
            </a:r>
            <a:r>
              <a:rPr dirty="0" sz="2800" spc="-5">
                <a:latin typeface="Carlito"/>
                <a:cs typeface="Carlito"/>
              </a:rPr>
              <a:t>our</a:t>
            </a:r>
            <a:r>
              <a:rPr dirty="0" sz="2800" spc="14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customers.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arlito"/>
                <a:cs typeface="Carlito"/>
              </a:rPr>
              <a:t>Audio and Music </a:t>
            </a:r>
            <a:r>
              <a:rPr dirty="0" sz="2800" spc="-15">
                <a:latin typeface="Carlito"/>
                <a:cs typeface="Carlito"/>
              </a:rPr>
              <a:t>Category </a:t>
            </a:r>
            <a:r>
              <a:rPr dirty="0" sz="2800" spc="-10">
                <a:latin typeface="Carlito"/>
                <a:cs typeface="Carlito"/>
              </a:rPr>
              <a:t>should </a:t>
            </a:r>
            <a:r>
              <a:rPr dirty="0" sz="2800" spc="-5">
                <a:latin typeface="Carlito"/>
                <a:cs typeface="Carlito"/>
              </a:rPr>
              <a:t>be </a:t>
            </a:r>
            <a:r>
              <a:rPr dirty="0" sz="2800" spc="-15">
                <a:latin typeface="Carlito"/>
                <a:cs typeface="Carlito"/>
              </a:rPr>
              <a:t>removed </a:t>
            </a:r>
            <a:r>
              <a:rPr dirty="0" sz="2800" spc="-20">
                <a:latin typeface="Carlito"/>
                <a:cs typeface="Carlito"/>
              </a:rPr>
              <a:t>from </a:t>
            </a:r>
            <a:r>
              <a:rPr dirty="0" sz="2800" spc="-5">
                <a:latin typeface="Carlito"/>
                <a:cs typeface="Carlito"/>
              </a:rPr>
              <a:t>the  </a:t>
            </a:r>
            <a:r>
              <a:rPr dirty="0" sz="2800" spc="-15">
                <a:latin typeface="Carlito"/>
                <a:cs typeface="Carlito"/>
              </a:rPr>
              <a:t>product_category </a:t>
            </a:r>
            <a:r>
              <a:rPr dirty="0" sz="2800" spc="-265">
                <a:latin typeface="Arial"/>
                <a:cs typeface="Arial"/>
              </a:rPr>
              <a:t>as </a:t>
            </a:r>
            <a:r>
              <a:rPr dirty="0" sz="2800" spc="-55">
                <a:latin typeface="Arial"/>
                <a:cs typeface="Arial"/>
              </a:rPr>
              <a:t>this </a:t>
            </a:r>
            <a:r>
              <a:rPr dirty="0" sz="2800">
                <a:latin typeface="Arial"/>
                <a:cs typeface="Arial"/>
              </a:rPr>
              <a:t>won’t </a:t>
            </a:r>
            <a:r>
              <a:rPr dirty="0" sz="2800" spc="-85">
                <a:latin typeface="Arial"/>
                <a:cs typeface="Arial"/>
              </a:rPr>
              <a:t>significantly </a:t>
            </a:r>
            <a:r>
              <a:rPr dirty="0" sz="2800" spc="-80">
                <a:latin typeface="Arial"/>
                <a:cs typeface="Arial"/>
              </a:rPr>
              <a:t>impact </a:t>
            </a:r>
            <a:r>
              <a:rPr dirty="0" sz="2800" spc="-50">
                <a:latin typeface="Arial"/>
                <a:cs typeface="Arial"/>
              </a:rPr>
              <a:t>our </a:t>
            </a:r>
            <a:r>
              <a:rPr dirty="0" sz="2800" spc="-200">
                <a:latin typeface="Arial"/>
                <a:cs typeface="Arial"/>
              </a:rPr>
              <a:t>sales </a:t>
            </a:r>
            <a:r>
              <a:rPr dirty="0" sz="2800" spc="-135">
                <a:latin typeface="Arial"/>
                <a:cs typeface="Arial"/>
              </a:rPr>
              <a:t>and </a:t>
            </a:r>
            <a:r>
              <a:rPr dirty="0" sz="2800" spc="-65">
                <a:latin typeface="Arial"/>
                <a:cs typeface="Arial"/>
              </a:rPr>
              <a:t>they  </a:t>
            </a:r>
            <a:r>
              <a:rPr dirty="0" sz="2800" spc="-15">
                <a:latin typeface="Carlito"/>
                <a:cs typeface="Carlito"/>
              </a:rPr>
              <a:t>are </a:t>
            </a:r>
            <a:r>
              <a:rPr dirty="0" sz="2800" spc="-10">
                <a:latin typeface="Carlito"/>
                <a:cs typeface="Carlito"/>
              </a:rPr>
              <a:t>very slow-moving </a:t>
            </a:r>
            <a:r>
              <a:rPr dirty="0" sz="2800" spc="-15">
                <a:latin typeface="Carlito"/>
                <a:cs typeface="Carlito"/>
              </a:rPr>
              <a:t>products</a:t>
            </a:r>
            <a:r>
              <a:rPr dirty="0" sz="2800" spc="9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also.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941" y="1960321"/>
            <a:ext cx="321945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Dashboards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8692" y="518236"/>
            <a:ext cx="568388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Summary</a:t>
            </a:r>
            <a:r>
              <a:rPr dirty="0" spc="-545"/>
              <a:t> </a:t>
            </a:r>
            <a:r>
              <a:rPr dirty="0" spc="-229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985772" y="1825751"/>
            <a:ext cx="8220456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Market </a:t>
            </a:r>
            <a:r>
              <a:rPr dirty="0" spc="-330"/>
              <a:t>Basket </a:t>
            </a:r>
            <a:r>
              <a:rPr dirty="0" spc="-265"/>
              <a:t>Analysis</a:t>
            </a:r>
            <a:r>
              <a:rPr dirty="0" spc="-1030"/>
              <a:t> </a:t>
            </a:r>
            <a:r>
              <a:rPr dirty="0" spc="-229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481327" y="1825751"/>
            <a:ext cx="9272016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358" y="3394075"/>
            <a:ext cx="7427595" cy="2280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000" spc="-2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Thankyou</a:t>
            </a:r>
            <a:endParaRPr sz="4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rebuchet MS"/>
              <a:cs typeface="Trebuchet MS"/>
            </a:endParaRPr>
          </a:p>
          <a:p>
            <a:pPr marL="1841500" marR="5080">
              <a:lnSpc>
                <a:spcPts val="4320"/>
              </a:lnSpc>
            </a:pPr>
            <a:r>
              <a:rPr dirty="0" sz="4000" spc="-220">
                <a:latin typeface="Trebuchet MS"/>
                <a:cs typeface="Trebuchet MS"/>
              </a:rPr>
              <a:t>Sahil </a:t>
            </a:r>
            <a:r>
              <a:rPr dirty="0" sz="4000" spc="-245">
                <a:latin typeface="Trebuchet MS"/>
                <a:cs typeface="Trebuchet MS"/>
              </a:rPr>
              <a:t>Gera  </a:t>
            </a:r>
            <a:r>
              <a:rPr dirty="0" sz="4000" spc="-190">
                <a:latin typeface="Trebuchet MS"/>
                <a:cs typeface="Trebuchet MS"/>
                <a:hlinkClick r:id="rId2"/>
              </a:rPr>
              <a:t>sunnygera1999@gmail.com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589" y="109550"/>
            <a:ext cx="525335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Problem</a:t>
            </a:r>
            <a:r>
              <a:rPr dirty="0" spc="-610"/>
              <a:t> </a:t>
            </a:r>
            <a:r>
              <a:rPr dirty="0" spc="-34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193" y="1975485"/>
            <a:ext cx="9247505" cy="27806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 spc="-10">
                <a:latin typeface="Carlito"/>
                <a:cs typeface="Carlito"/>
              </a:rPr>
              <a:t>olist </a:t>
            </a:r>
            <a:r>
              <a:rPr dirty="0" sz="2000">
                <a:latin typeface="Carlito"/>
                <a:cs typeface="Carlito"/>
              </a:rPr>
              <a:t>is an </a:t>
            </a:r>
            <a:r>
              <a:rPr dirty="0" sz="2000" spc="-10">
                <a:latin typeface="Carlito"/>
                <a:cs typeface="Carlito"/>
              </a:rPr>
              <a:t>e-commerce </a:t>
            </a:r>
            <a:r>
              <a:rPr dirty="0" sz="2000" spc="-5">
                <a:latin typeface="Carlito"/>
                <a:cs typeface="Carlito"/>
              </a:rPr>
              <a:t>company that </a:t>
            </a:r>
            <a:r>
              <a:rPr dirty="0" sz="2000">
                <a:latin typeface="Carlito"/>
                <a:cs typeface="Carlito"/>
              </a:rPr>
              <a:t>has </a:t>
            </a:r>
            <a:r>
              <a:rPr dirty="0" sz="2000" spc="-10">
                <a:latin typeface="Carlito"/>
                <a:cs typeface="Carlito"/>
              </a:rPr>
              <a:t>faced </a:t>
            </a:r>
            <a:r>
              <a:rPr dirty="0" sz="2000" spc="-5">
                <a:latin typeface="Carlito"/>
                <a:cs typeface="Carlito"/>
              </a:rPr>
              <a:t>some losses </a:t>
            </a:r>
            <a:r>
              <a:rPr dirty="0" sz="2000">
                <a:latin typeface="Carlito"/>
                <a:cs typeface="Carlito"/>
              </a:rPr>
              <a:t>in the </a:t>
            </a:r>
            <a:r>
              <a:rPr dirty="0" sz="2000" spc="-10">
                <a:latin typeface="Carlito"/>
                <a:cs typeface="Carlito"/>
              </a:rPr>
              <a:t>recent </a:t>
            </a:r>
            <a:r>
              <a:rPr dirty="0" sz="2000" spc="-5">
                <a:latin typeface="Carlito"/>
                <a:cs typeface="Carlito"/>
              </a:rPr>
              <a:t>past, now they  </a:t>
            </a:r>
            <a:r>
              <a:rPr dirty="0" sz="2000" spc="-15">
                <a:latin typeface="Carlito"/>
                <a:cs typeface="Carlito"/>
              </a:rPr>
              <a:t>want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>
                <a:latin typeface="Carlito"/>
                <a:cs typeface="Carlito"/>
              </a:rPr>
              <a:t>manage their </a:t>
            </a:r>
            <a:r>
              <a:rPr dirty="0" sz="2000" spc="-15">
                <a:latin typeface="Carlito"/>
                <a:cs typeface="Carlito"/>
              </a:rPr>
              <a:t>inventory </a:t>
            </a:r>
            <a:r>
              <a:rPr dirty="0" sz="2000" spc="-5">
                <a:latin typeface="Carlito"/>
                <a:cs typeface="Carlito"/>
              </a:rPr>
              <a:t>so </a:t>
            </a:r>
            <a:r>
              <a:rPr dirty="0" sz="2000">
                <a:latin typeface="Carlito"/>
                <a:cs typeface="Carlito"/>
              </a:rPr>
              <a:t>as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reduce </a:t>
            </a:r>
            <a:r>
              <a:rPr dirty="0" sz="2000">
                <a:latin typeface="Carlito"/>
                <a:cs typeface="Carlito"/>
              </a:rPr>
              <a:t>unnecessary </a:t>
            </a:r>
            <a:r>
              <a:rPr dirty="0" sz="2000" spc="-10">
                <a:latin typeface="Carlito"/>
                <a:cs typeface="Carlito"/>
              </a:rPr>
              <a:t>costs. </a:t>
            </a:r>
            <a:r>
              <a:rPr dirty="0" sz="2000">
                <a:latin typeface="Carlito"/>
                <a:cs typeface="Carlito"/>
              </a:rPr>
              <a:t>In </a:t>
            </a:r>
            <a:r>
              <a:rPr dirty="0" sz="2000" spc="-5">
                <a:latin typeface="Carlito"/>
                <a:cs typeface="Carlito"/>
              </a:rPr>
              <a:t>this assignment, </a:t>
            </a:r>
            <a:r>
              <a:rPr dirty="0" sz="2000" spc="-10">
                <a:latin typeface="Carlito"/>
                <a:cs typeface="Carlito"/>
              </a:rPr>
              <a:t>we  </a:t>
            </a:r>
            <a:r>
              <a:rPr dirty="0" sz="2000" spc="-20">
                <a:latin typeface="Carlito"/>
                <a:cs typeface="Carlito"/>
              </a:rPr>
              <a:t>have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>
                <a:latin typeface="Carlito"/>
                <a:cs typeface="Carlito"/>
              </a:rPr>
              <a:t>manage the </a:t>
            </a:r>
            <a:r>
              <a:rPr dirty="0" sz="2000" spc="-15">
                <a:latin typeface="Carlito"/>
                <a:cs typeface="Carlito"/>
              </a:rPr>
              <a:t>inventory </a:t>
            </a:r>
            <a:r>
              <a:rPr dirty="0" sz="2000" spc="-10">
                <a:latin typeface="Carlito"/>
                <a:cs typeface="Carlito"/>
              </a:rPr>
              <a:t>cost </a:t>
            </a:r>
            <a:r>
              <a:rPr dirty="0" sz="2000" spc="-15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olist. </a:t>
            </a:r>
            <a:r>
              <a:rPr dirty="0" sz="2000" spc="-35">
                <a:latin typeface="Carlito"/>
                <a:cs typeface="Carlito"/>
              </a:rPr>
              <a:t>We </a:t>
            </a:r>
            <a:r>
              <a:rPr dirty="0" sz="2000" spc="-5">
                <a:latin typeface="Carlito"/>
                <a:cs typeface="Carlito"/>
              </a:rPr>
              <a:t>also need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identify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top products  </a:t>
            </a:r>
            <a:r>
              <a:rPr dirty="0" sz="2000" spc="-5">
                <a:latin typeface="Carlito"/>
                <a:cs typeface="Carlito"/>
              </a:rPr>
              <a:t>that </a:t>
            </a:r>
            <a:r>
              <a:rPr dirty="0" sz="2000" spc="-10">
                <a:latin typeface="Carlito"/>
                <a:cs typeface="Carlito"/>
              </a:rPr>
              <a:t>contribute to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revenue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also use </a:t>
            </a:r>
            <a:r>
              <a:rPr dirty="0" sz="2000" spc="-15">
                <a:latin typeface="Carlito"/>
                <a:cs typeface="Carlito"/>
              </a:rPr>
              <a:t>market basket </a:t>
            </a:r>
            <a:r>
              <a:rPr dirty="0" sz="2000" spc="-5">
                <a:latin typeface="Carlito"/>
                <a:cs typeface="Carlito"/>
              </a:rPr>
              <a:t>analysis </a:t>
            </a:r>
            <a:r>
              <a:rPr dirty="0" sz="2000" spc="-10">
                <a:latin typeface="Carlito"/>
                <a:cs typeface="Carlito"/>
              </a:rPr>
              <a:t>to understand </a:t>
            </a:r>
            <a:r>
              <a:rPr dirty="0" sz="2000">
                <a:latin typeface="Carlito"/>
                <a:cs typeface="Carlito"/>
              </a:rPr>
              <a:t>the  </a:t>
            </a:r>
            <a:r>
              <a:rPr dirty="0" sz="2000" spc="-5">
                <a:latin typeface="Carlito"/>
                <a:cs typeface="Carlito"/>
              </a:rPr>
              <a:t>purchase </a:t>
            </a:r>
            <a:r>
              <a:rPr dirty="0" sz="2000" spc="-10">
                <a:latin typeface="Carlito"/>
                <a:cs typeface="Carlito"/>
              </a:rPr>
              <a:t>pattern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individual </a:t>
            </a:r>
            <a:r>
              <a:rPr dirty="0" sz="2000" spc="-15">
                <a:latin typeface="Carlito"/>
                <a:cs typeface="Carlito"/>
              </a:rPr>
              <a:t>customers </a:t>
            </a:r>
            <a:r>
              <a:rPr dirty="0" sz="2000" spc="-15">
                <a:solidFill>
                  <a:srgbClr val="081E42"/>
                </a:solidFill>
                <a:latin typeface="Carlito"/>
                <a:cs typeface="Carlito"/>
              </a:rPr>
              <a:t>to </a:t>
            </a:r>
            <a:r>
              <a:rPr dirty="0" sz="2000" spc="-10">
                <a:solidFill>
                  <a:srgbClr val="081E42"/>
                </a:solidFill>
                <a:latin typeface="Carlito"/>
                <a:cs typeface="Carlito"/>
              </a:rPr>
              <a:t>estimate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with </a:t>
            </a:r>
            <a:r>
              <a:rPr dirty="0" sz="2000" spc="-15">
                <a:solidFill>
                  <a:srgbClr val="081E42"/>
                </a:solidFill>
                <a:latin typeface="Carlito"/>
                <a:cs typeface="Carlito"/>
              </a:rPr>
              <a:t>relative </a:t>
            </a:r>
            <a:r>
              <a:rPr dirty="0" sz="2000" spc="-20">
                <a:solidFill>
                  <a:srgbClr val="081E42"/>
                </a:solidFill>
                <a:latin typeface="Carlito"/>
                <a:cs typeface="Carlito"/>
              </a:rPr>
              <a:t>certainty,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what </a:t>
            </a:r>
            <a:r>
              <a:rPr dirty="0" sz="2000" spc="-10">
                <a:solidFill>
                  <a:srgbClr val="081E42"/>
                </a:solidFill>
                <a:latin typeface="Carlito"/>
                <a:cs typeface="Carlito"/>
              </a:rPr>
              <a:t>items  are more </a:t>
            </a:r>
            <a:r>
              <a:rPr dirty="0" sz="2000" spc="-15">
                <a:solidFill>
                  <a:srgbClr val="081E42"/>
                </a:solidFill>
                <a:latin typeface="Carlito"/>
                <a:cs typeface="Carlito"/>
              </a:rPr>
              <a:t>likely to </a:t>
            </a:r>
            <a:r>
              <a:rPr dirty="0" sz="2000">
                <a:solidFill>
                  <a:srgbClr val="081E42"/>
                </a:solidFill>
                <a:latin typeface="Carlito"/>
                <a:cs typeface="Carlito"/>
              </a:rPr>
              <a:t>be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purchased </a:t>
            </a:r>
            <a:r>
              <a:rPr dirty="0" sz="2000">
                <a:solidFill>
                  <a:srgbClr val="081E42"/>
                </a:solidFill>
                <a:latin typeface="Carlito"/>
                <a:cs typeface="Carlito"/>
              </a:rPr>
              <a:t>individually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or </a:t>
            </a:r>
            <a:r>
              <a:rPr dirty="0" sz="2000">
                <a:solidFill>
                  <a:srgbClr val="081E42"/>
                </a:solidFill>
                <a:latin typeface="Carlito"/>
                <a:cs typeface="Carlito"/>
              </a:rPr>
              <a:t>in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combination with some </a:t>
            </a:r>
            <a:r>
              <a:rPr dirty="0" sz="2000">
                <a:solidFill>
                  <a:srgbClr val="081E42"/>
                </a:solidFill>
                <a:latin typeface="Carlito"/>
                <a:cs typeface="Carlito"/>
              </a:rPr>
              <a:t>other</a:t>
            </a:r>
            <a:r>
              <a:rPr dirty="0" sz="2000" spc="70">
                <a:solidFill>
                  <a:srgbClr val="081E42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products.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  <a:spcBef>
                <a:spcPts val="1485"/>
              </a:spcBef>
            </a:pP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So </a:t>
            </a:r>
            <a:r>
              <a:rPr dirty="0" sz="2000" spc="-20">
                <a:solidFill>
                  <a:srgbClr val="081E42"/>
                </a:solidFill>
                <a:latin typeface="Carlito"/>
                <a:cs typeface="Carlito"/>
              </a:rPr>
              <a:t>ultimately, </a:t>
            </a:r>
            <a:r>
              <a:rPr dirty="0" sz="2000" spc="-10">
                <a:solidFill>
                  <a:srgbClr val="081E42"/>
                </a:solidFill>
                <a:latin typeface="Carlito"/>
                <a:cs typeface="Carlito"/>
              </a:rPr>
              <a:t>we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need </a:t>
            </a:r>
            <a:r>
              <a:rPr dirty="0" sz="2000" spc="-15">
                <a:solidFill>
                  <a:srgbClr val="081E42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help </a:t>
            </a:r>
            <a:r>
              <a:rPr dirty="0" sz="2000" spc="-10">
                <a:solidFill>
                  <a:srgbClr val="081E42"/>
                </a:solidFill>
                <a:latin typeface="Carlito"/>
                <a:cs typeface="Carlito"/>
              </a:rPr>
              <a:t>olist </a:t>
            </a:r>
            <a:r>
              <a:rPr dirty="0" sz="2000" spc="-15">
                <a:solidFill>
                  <a:srgbClr val="081E42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identify </a:t>
            </a:r>
            <a:r>
              <a:rPr dirty="0" sz="2000">
                <a:solidFill>
                  <a:srgbClr val="081E42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product </a:t>
            </a:r>
            <a:r>
              <a:rPr dirty="0" sz="2000" spc="-10">
                <a:solidFill>
                  <a:srgbClr val="081E42"/>
                </a:solidFill>
                <a:latin typeface="Carlito"/>
                <a:cs typeface="Carlito"/>
              </a:rPr>
              <a:t>categories </a:t>
            </a:r>
            <a:r>
              <a:rPr dirty="0" sz="2000">
                <a:solidFill>
                  <a:srgbClr val="081E42"/>
                </a:solidFill>
                <a:latin typeface="Carlito"/>
                <a:cs typeface="Carlito"/>
              </a:rPr>
              <a:t>which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they can</a:t>
            </a:r>
            <a:r>
              <a:rPr dirty="0" sz="2000" spc="165">
                <a:solidFill>
                  <a:srgbClr val="081E42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81E42"/>
                </a:solidFill>
                <a:latin typeface="Carlito"/>
                <a:cs typeface="Carlito"/>
              </a:rPr>
              <a:t>get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rid </a:t>
            </a:r>
            <a:r>
              <a:rPr dirty="0" sz="2000">
                <a:solidFill>
                  <a:srgbClr val="081E42"/>
                </a:solidFill>
                <a:latin typeface="Carlito"/>
                <a:cs typeface="Carlito"/>
              </a:rPr>
              <a:t>of without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significantly impacting</a:t>
            </a:r>
            <a:r>
              <a:rPr dirty="0" sz="2000" spc="-20">
                <a:solidFill>
                  <a:srgbClr val="081E42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081E42"/>
                </a:solidFill>
                <a:latin typeface="Carlito"/>
                <a:cs typeface="Carlito"/>
              </a:rPr>
              <a:t>business.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88645"/>
            <a:ext cx="245745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C</a:t>
            </a:r>
            <a:r>
              <a:rPr dirty="0" spc="-135"/>
              <a:t>o</a:t>
            </a:r>
            <a:r>
              <a:rPr dirty="0" spc="-254"/>
              <a:t>n</a:t>
            </a:r>
            <a:r>
              <a:rPr dirty="0" spc="-455"/>
              <a:t>t</a:t>
            </a:r>
            <a:r>
              <a:rPr dirty="0" spc="-350"/>
              <a:t>e</a:t>
            </a:r>
            <a:r>
              <a:rPr dirty="0" spc="-254"/>
              <a:t>n</a:t>
            </a:r>
            <a:r>
              <a:rPr dirty="0" spc="-409"/>
              <a:t>t</a:t>
            </a:r>
            <a:r>
              <a:rPr dirty="0" spc="-1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5076190" cy="25831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0">
                <a:latin typeface="Carlito"/>
                <a:cs typeface="Carlito"/>
              </a:rPr>
              <a:t>Data </a:t>
            </a:r>
            <a:r>
              <a:rPr dirty="0" sz="2800" spc="-15">
                <a:latin typeface="Carlito"/>
                <a:cs typeface="Carlito"/>
              </a:rPr>
              <a:t>Understanding </a:t>
            </a:r>
            <a:r>
              <a:rPr dirty="0" sz="2800" spc="-5">
                <a:latin typeface="Carlito"/>
                <a:cs typeface="Carlito"/>
              </a:rPr>
              <a:t>and</a:t>
            </a:r>
            <a:r>
              <a:rPr dirty="0" sz="2800" spc="30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Cleaning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5">
                <a:latin typeface="Carlito"/>
                <a:cs typeface="Carlito"/>
              </a:rPr>
              <a:t>Visualizations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">
                <a:latin typeface="Carlito"/>
                <a:cs typeface="Carlito"/>
              </a:rPr>
              <a:t>Pareto</a:t>
            </a:r>
            <a:r>
              <a:rPr dirty="0" sz="2800" spc="-10">
                <a:latin typeface="Carlito"/>
                <a:cs typeface="Carlito"/>
              </a:rPr>
              <a:t> Analysis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0">
                <a:latin typeface="Carlito"/>
                <a:cs typeface="Carlito"/>
              </a:rPr>
              <a:t>Market Basket</a:t>
            </a:r>
            <a:r>
              <a:rPr dirty="0" sz="280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Analysis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arlito"/>
                <a:cs typeface="Carlito"/>
              </a:rPr>
              <a:t>Conclusions </a:t>
            </a:r>
            <a:r>
              <a:rPr dirty="0" sz="2800" spc="-5">
                <a:latin typeface="Carlito"/>
                <a:cs typeface="Carlito"/>
              </a:rPr>
              <a:t>&amp;</a:t>
            </a:r>
            <a:r>
              <a:rPr dirty="0" sz="2800" spc="4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Suggestions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86105"/>
            <a:ext cx="6574790" cy="15894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155"/>
              </a:lnSpc>
              <a:spcBef>
                <a:spcPts val="100"/>
              </a:spcBef>
            </a:pPr>
            <a:r>
              <a:rPr dirty="0" spc="-310"/>
              <a:t>Data </a:t>
            </a:r>
            <a:r>
              <a:rPr dirty="0" spc="-275"/>
              <a:t>Understanding</a:t>
            </a:r>
            <a:r>
              <a:rPr dirty="0" spc="-730"/>
              <a:t> </a:t>
            </a:r>
            <a:r>
              <a:rPr dirty="0" spc="-245"/>
              <a:t>and</a:t>
            </a:r>
          </a:p>
          <a:p>
            <a:pPr marL="3670300">
              <a:lnSpc>
                <a:spcPts val="6155"/>
              </a:lnSpc>
            </a:pPr>
            <a:r>
              <a:rPr dirty="0" spc="-300"/>
              <a:t>Cleaning</a:t>
            </a:r>
          </a:p>
        </p:txBody>
      </p:sp>
      <p:sp>
        <p:nvSpPr>
          <p:cNvPr id="3" name="object 3"/>
          <p:cNvSpPr/>
          <p:nvPr/>
        </p:nvSpPr>
        <p:spPr>
          <a:xfrm>
            <a:off x="812291" y="2029967"/>
            <a:ext cx="3023616" cy="415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23994" y="4316095"/>
            <a:ext cx="446024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This </a:t>
            </a:r>
            <a:r>
              <a:rPr dirty="0" sz="1800">
                <a:latin typeface="Carlito"/>
                <a:cs typeface="Carlito"/>
              </a:rPr>
              <a:t>is the </a:t>
            </a:r>
            <a:r>
              <a:rPr dirty="0" sz="1800" spc="-5">
                <a:latin typeface="Carlito"/>
                <a:cs typeface="Carlito"/>
              </a:rPr>
              <a:t>schema of </a:t>
            </a:r>
            <a:r>
              <a:rPr dirty="0" sz="1800" spc="-10">
                <a:latin typeface="Carlito"/>
                <a:cs typeface="Carlito"/>
              </a:rPr>
              <a:t>olist</a:t>
            </a:r>
            <a:r>
              <a:rPr dirty="0" sz="1800" spc="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company: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299085" marR="20002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rlito"/>
                <a:cs typeface="Carlito"/>
              </a:rPr>
              <a:t>It </a:t>
            </a:r>
            <a:r>
              <a:rPr dirty="0" sz="1800" spc="-5">
                <a:latin typeface="Carlito"/>
                <a:cs typeface="Carlito"/>
              </a:rPr>
              <a:t>has </a:t>
            </a:r>
            <a:r>
              <a:rPr dirty="0" sz="1800">
                <a:latin typeface="Carlito"/>
                <a:cs typeface="Carlito"/>
              </a:rPr>
              <a:t>5 </a:t>
            </a:r>
            <a:r>
              <a:rPr dirty="0" sz="1800" spc="-5">
                <a:latin typeface="Carlito"/>
                <a:cs typeface="Carlito"/>
              </a:rPr>
              <a:t>tables having connections with </a:t>
            </a:r>
            <a:r>
              <a:rPr dirty="0" sz="1800">
                <a:latin typeface="Carlito"/>
                <a:cs typeface="Carlito"/>
              </a:rPr>
              <a:t>the  </a:t>
            </a:r>
            <a:r>
              <a:rPr dirty="0" sz="1800" spc="-5">
                <a:latin typeface="Carlito"/>
                <a:cs typeface="Carlito"/>
              </a:rPr>
              <a:t>other</a:t>
            </a:r>
            <a:r>
              <a:rPr dirty="0" sz="180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tables.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rlito"/>
                <a:cs typeface="Carlito"/>
              </a:rPr>
              <a:t>For </a:t>
            </a:r>
            <a:r>
              <a:rPr dirty="0" sz="1800" spc="-5">
                <a:latin typeface="Carlito"/>
                <a:cs typeface="Carlito"/>
              </a:rPr>
              <a:t>this </a:t>
            </a:r>
            <a:r>
              <a:rPr dirty="0" sz="1800" spc="-10">
                <a:latin typeface="Carlito"/>
                <a:cs typeface="Carlito"/>
              </a:rPr>
              <a:t>Capstone, we have to </a:t>
            </a:r>
            <a:r>
              <a:rPr dirty="0" sz="1800" spc="-5">
                <a:latin typeface="Carlito"/>
                <a:cs typeface="Carlito"/>
              </a:rPr>
              <a:t>consider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only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those </a:t>
            </a:r>
            <a:r>
              <a:rPr dirty="0" sz="1800" spc="-15">
                <a:latin typeface="Carlito"/>
                <a:cs typeface="Carlito"/>
              </a:rPr>
              <a:t>orders </a:t>
            </a:r>
            <a:r>
              <a:rPr dirty="0" sz="1800" spc="-5">
                <a:latin typeface="Carlito"/>
                <a:cs typeface="Carlito"/>
              </a:rPr>
              <a:t>where </a:t>
            </a:r>
            <a:r>
              <a:rPr dirty="0" sz="1800" spc="-10">
                <a:latin typeface="Carlito"/>
                <a:cs typeface="Carlito"/>
              </a:rPr>
              <a:t>order </a:t>
            </a:r>
            <a:r>
              <a:rPr dirty="0" sz="1800" spc="-15">
                <a:latin typeface="Carlito"/>
                <a:cs typeface="Carlito"/>
              </a:rPr>
              <a:t>status </a:t>
            </a:r>
            <a:r>
              <a:rPr dirty="0" sz="1800">
                <a:latin typeface="Carlito"/>
                <a:cs typeface="Carlito"/>
              </a:rPr>
              <a:t>is</a:t>
            </a:r>
            <a:r>
              <a:rPr dirty="0" sz="1800" spc="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delivered.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571957"/>
            <a:ext cx="714946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Basic</a:t>
            </a:r>
            <a:r>
              <a:rPr dirty="0" spc="-545"/>
              <a:t> </a:t>
            </a:r>
            <a:r>
              <a:rPr dirty="0" spc="-190"/>
              <a:t>EDA</a:t>
            </a:r>
            <a:r>
              <a:rPr dirty="0" spc="-545"/>
              <a:t> </a:t>
            </a:r>
            <a:r>
              <a:rPr dirty="0" spc="-195"/>
              <a:t>&amp;</a:t>
            </a:r>
            <a:r>
              <a:rPr dirty="0" spc="-515"/>
              <a:t> </a:t>
            </a:r>
            <a:r>
              <a:rPr dirty="0" spc="-310"/>
              <a:t>Data</a:t>
            </a:r>
            <a:r>
              <a:rPr dirty="0" spc="-530"/>
              <a:t> </a:t>
            </a:r>
            <a:r>
              <a:rPr dirty="0" spc="-300"/>
              <a:t>Cleaning</a:t>
            </a:r>
          </a:p>
        </p:txBody>
      </p:sp>
      <p:sp>
        <p:nvSpPr>
          <p:cNvPr id="3" name="object 3"/>
          <p:cNvSpPr/>
          <p:nvPr/>
        </p:nvSpPr>
        <p:spPr>
          <a:xfrm>
            <a:off x="676655" y="1773935"/>
            <a:ext cx="2819399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26680" y="1757172"/>
            <a:ext cx="2316479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0935" y="3915155"/>
            <a:ext cx="2423160" cy="147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1436" y="3906011"/>
            <a:ext cx="2072639" cy="1577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40935" y="1764792"/>
            <a:ext cx="2293619" cy="1722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68548" y="5805627"/>
            <a:ext cx="59258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All the Null </a:t>
            </a:r>
            <a:r>
              <a:rPr dirty="0" sz="1800" spc="-15">
                <a:latin typeface="Carlito"/>
                <a:cs typeface="Carlito"/>
              </a:rPr>
              <a:t>Values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filled with </a:t>
            </a:r>
            <a:r>
              <a:rPr dirty="0" sz="1800" spc="-10">
                <a:latin typeface="Carlito"/>
                <a:cs typeface="Carlito"/>
              </a:rPr>
              <a:t>appropriate </a:t>
            </a:r>
            <a:r>
              <a:rPr dirty="0" sz="1800">
                <a:latin typeface="Carlito"/>
                <a:cs typeface="Carlito"/>
              </a:rPr>
              <a:t>mean and</a:t>
            </a:r>
            <a:r>
              <a:rPr dirty="0" sz="1800" spc="1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median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values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Duplicates are</a:t>
            </a:r>
            <a:r>
              <a:rPr dirty="0" sz="1800" spc="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removed.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7639" y="181736"/>
            <a:ext cx="11468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95">
                <a:latin typeface="Trebuchet MS"/>
                <a:cs typeface="Trebuchet MS"/>
              </a:rPr>
              <a:t>E</a:t>
            </a:r>
            <a:r>
              <a:rPr dirty="0" sz="5400" spc="-135">
                <a:latin typeface="Trebuchet MS"/>
                <a:cs typeface="Trebuchet MS"/>
              </a:rPr>
              <a:t>D</a:t>
            </a:r>
            <a:r>
              <a:rPr dirty="0" sz="5400" spc="-145">
                <a:latin typeface="Trebuchet MS"/>
                <a:cs typeface="Trebuchet MS"/>
              </a:rPr>
              <a:t>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5564" y="1277111"/>
            <a:ext cx="6963156" cy="3169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03823" y="6391204"/>
            <a:ext cx="44450" cy="33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00018</a:t>
            </a:r>
            <a:r>
              <a:rPr dirty="0" sz="100" spc="-10">
                <a:latin typeface="Carlito"/>
                <a:cs typeface="Carlito"/>
              </a:rPr>
              <a:t>f</a:t>
            </a:r>
            <a:r>
              <a:rPr dirty="0" sz="100" spc="-20">
                <a:latin typeface="Carlito"/>
                <a:cs typeface="Carlito"/>
              </a:rPr>
              <a:t>77</a:t>
            </a:r>
            <a:r>
              <a:rPr dirty="0" sz="100" spc="-10">
                <a:latin typeface="Carlito"/>
                <a:cs typeface="Carlito"/>
              </a:rPr>
              <a:t>f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000229</a:t>
            </a:r>
            <a:r>
              <a:rPr dirty="0" sz="100" spc="-15">
                <a:latin typeface="Carlito"/>
                <a:cs typeface="Carlito"/>
              </a:rPr>
              <a:t>ec3to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823" y="6383266"/>
            <a:ext cx="53340" cy="4572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15">
                <a:latin typeface="Carlito"/>
                <a:cs typeface="Carlito"/>
              </a:rPr>
              <a:t>o</a:t>
            </a:r>
            <a:r>
              <a:rPr dirty="0" sz="100" spc="-20">
                <a:latin typeface="Carlito"/>
                <a:cs typeface="Carlito"/>
              </a:rPr>
              <a:t>rd</a:t>
            </a:r>
            <a:r>
              <a:rPr dirty="0" sz="100" spc="-15">
                <a:latin typeface="Carlito"/>
                <a:cs typeface="Carlito"/>
              </a:rPr>
              <a:t>e</a:t>
            </a:r>
            <a:r>
              <a:rPr dirty="0" sz="100" spc="-15">
                <a:latin typeface="Carlito"/>
                <a:cs typeface="Carlito"/>
              </a:rPr>
              <a:t>r</a:t>
            </a:r>
            <a:r>
              <a:rPr dirty="0" sz="100" spc="-15">
                <a:latin typeface="Carlito"/>
                <a:cs typeface="Carlito"/>
              </a:rPr>
              <a:t>_</a:t>
            </a:r>
            <a:r>
              <a:rPr dirty="0" sz="100" spc="-15">
                <a:latin typeface="Carlito"/>
                <a:cs typeface="Carlito"/>
              </a:rPr>
              <a:t>i</a:t>
            </a:r>
            <a:r>
              <a:rPr dirty="0" sz="100" spc="-15">
                <a:latin typeface="Carlito"/>
                <a:cs typeface="Carlito"/>
              </a:rPr>
              <a:t>d</a:t>
            </a:r>
            <a:r>
              <a:rPr dirty="0" sz="100">
                <a:latin typeface="Carlito"/>
                <a:cs typeface="Carlito"/>
              </a:rPr>
              <a:t>  </a:t>
            </a:r>
            <a:r>
              <a:rPr dirty="0" sz="100" spc="-20">
                <a:latin typeface="Carlito"/>
                <a:cs typeface="Carlito"/>
              </a:rPr>
              <a:t>pr</a:t>
            </a:r>
            <a:r>
              <a:rPr dirty="0" sz="100" spc="-15">
                <a:latin typeface="Carlito"/>
                <a:cs typeface="Carlito"/>
              </a:rPr>
              <a:t>o</a:t>
            </a:r>
            <a:r>
              <a:rPr dirty="0" sz="100" spc="-20">
                <a:latin typeface="Carlito"/>
                <a:cs typeface="Carlito"/>
              </a:rPr>
              <a:t>du</a:t>
            </a:r>
            <a:r>
              <a:rPr dirty="0" sz="100" spc="-15">
                <a:latin typeface="Carlito"/>
                <a:cs typeface="Carlito"/>
              </a:rPr>
              <a:t>ct_ca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00010242ftoys</a:t>
            </a:r>
            <a:endParaRPr sz="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" spc="-15">
                <a:latin typeface="Carlito"/>
                <a:cs typeface="Carlito"/>
              </a:rPr>
              <a:t>00024acbctoys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823" y="6403111"/>
            <a:ext cx="53340" cy="33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00042b26ctoys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00048cc3ahouseware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823" y="6419383"/>
            <a:ext cx="53340" cy="2920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0005a1a17health_bea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823" y="6411446"/>
            <a:ext cx="44450" cy="412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00054e843toys</a:t>
            </a:r>
            <a:endParaRPr sz="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0005f5044toys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3823" y="6415414"/>
            <a:ext cx="53975" cy="412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000576fe3garden_too</a:t>
            </a:r>
            <a:endParaRPr sz="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" spc="-15">
                <a:latin typeface="Carlito"/>
                <a:cs typeface="Carlito"/>
              </a:rPr>
              <a:t>00061f2a7toys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823" y="6430893"/>
            <a:ext cx="44450" cy="33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00063b381toys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0006ec9dbtoys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3823" y="6443197"/>
            <a:ext cx="53975" cy="2920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0008288aagarden_too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823" y="6439228"/>
            <a:ext cx="53975" cy="3746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0008288aagarden_too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00" spc="-20">
                <a:latin typeface="Carlito"/>
                <a:cs typeface="Carlito"/>
              </a:rPr>
              <a:t>0009792</a:t>
            </a:r>
            <a:r>
              <a:rPr dirty="0" sz="100" spc="-15">
                <a:latin typeface="Carlito"/>
                <a:cs typeface="Carlito"/>
              </a:rPr>
              <a:t>3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s</a:t>
            </a:r>
            <a:r>
              <a:rPr dirty="0" sz="100" spc="-20">
                <a:latin typeface="Carlito"/>
                <a:cs typeface="Carlito"/>
              </a:rPr>
              <a:t>p</a:t>
            </a:r>
            <a:r>
              <a:rPr dirty="0" sz="100" spc="-15">
                <a:latin typeface="Carlito"/>
                <a:cs typeface="Carlito"/>
              </a:rPr>
              <a:t>o</a:t>
            </a:r>
            <a:r>
              <a:rPr dirty="0" sz="100" spc="-15">
                <a:latin typeface="Carlito"/>
                <a:cs typeface="Carlito"/>
              </a:rPr>
              <a:t>r</a:t>
            </a:r>
            <a:r>
              <a:rPr dirty="0" sz="100" spc="-15">
                <a:latin typeface="Carlito"/>
                <a:cs typeface="Carlito"/>
              </a:rPr>
              <a:t>ts_</a:t>
            </a:r>
            <a:r>
              <a:rPr dirty="0" sz="100" spc="-15">
                <a:latin typeface="Carlito"/>
                <a:cs typeface="Carlito"/>
              </a:rPr>
              <a:t>l</a:t>
            </a:r>
            <a:r>
              <a:rPr dirty="0" sz="100" spc="-15">
                <a:latin typeface="Carlito"/>
                <a:cs typeface="Carlito"/>
              </a:rPr>
              <a:t>e</a:t>
            </a:r>
            <a:r>
              <a:rPr dirty="0" sz="100" spc="-15">
                <a:latin typeface="Carlito"/>
                <a:cs typeface="Carlito"/>
              </a:rPr>
              <a:t>i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3823" y="6450738"/>
            <a:ext cx="44450" cy="3365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0009</a:t>
            </a:r>
            <a:r>
              <a:rPr dirty="0" sz="100" spc="-15">
                <a:latin typeface="Carlito"/>
                <a:cs typeface="Carlito"/>
              </a:rPr>
              <a:t>c</a:t>
            </a:r>
            <a:r>
              <a:rPr dirty="0" sz="100" spc="-20">
                <a:latin typeface="Carlito"/>
                <a:cs typeface="Carlito"/>
              </a:rPr>
              <a:t>9</a:t>
            </a:r>
            <a:r>
              <a:rPr dirty="0" sz="100" spc="-15">
                <a:latin typeface="Carlito"/>
                <a:cs typeface="Carlito"/>
              </a:rPr>
              <a:t>a</a:t>
            </a:r>
            <a:r>
              <a:rPr dirty="0" sz="100" spc="-20">
                <a:latin typeface="Carlito"/>
                <a:cs typeface="Carlito"/>
              </a:rPr>
              <a:t>1</a:t>
            </a:r>
            <a:r>
              <a:rPr dirty="0" sz="100" spc="-15">
                <a:latin typeface="Carlito"/>
                <a:cs typeface="Carlito"/>
              </a:rPr>
              <a:t>7to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000aed2e2toys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823" y="6459072"/>
            <a:ext cx="52705" cy="412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15">
                <a:latin typeface="Carlito"/>
                <a:cs typeface="Carlito"/>
              </a:rPr>
              <a:t>000c3e661sports_leis</a:t>
            </a:r>
            <a:endParaRPr sz="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000e906b7telephony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823" y="6463041"/>
            <a:ext cx="52069" cy="412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15">
                <a:latin typeface="Carlito"/>
                <a:cs typeface="Carlito"/>
              </a:rPr>
              <a:t>000e56288cool_stuff</a:t>
            </a:r>
            <a:endParaRPr sz="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</a:t>
            </a:r>
            <a:r>
              <a:rPr dirty="0" sz="100" spc="-10">
                <a:latin typeface="Carlito"/>
                <a:cs typeface="Carlito"/>
              </a:rPr>
              <a:t>f</a:t>
            </a:r>
            <a:r>
              <a:rPr dirty="0" sz="100" spc="-20">
                <a:latin typeface="Carlito"/>
                <a:cs typeface="Carlito"/>
              </a:rPr>
              <a:t>25</a:t>
            </a:r>
            <a:r>
              <a:rPr dirty="0" sz="100" spc="-10">
                <a:latin typeface="Carlito"/>
                <a:cs typeface="Carlito"/>
              </a:rPr>
              <a:t>f</a:t>
            </a:r>
            <a:r>
              <a:rPr dirty="0" sz="100" spc="-20">
                <a:latin typeface="Carlito"/>
                <a:cs typeface="Carlito"/>
              </a:rPr>
              <a:t>4</a:t>
            </a:r>
            <a:r>
              <a:rPr dirty="0" sz="100" spc="-15">
                <a:latin typeface="Carlito"/>
                <a:cs typeface="Carlito"/>
              </a:rPr>
              <a:t>d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3823" y="6467010"/>
            <a:ext cx="44450" cy="412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000e63d38toys</a:t>
            </a:r>
            <a:endParaRPr sz="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001021</a:t>
            </a:r>
            <a:r>
              <a:rPr dirty="0" sz="100" spc="-15">
                <a:latin typeface="Carlito"/>
                <a:cs typeface="Carlito"/>
              </a:rPr>
              <a:t>efato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3823" y="6482886"/>
            <a:ext cx="44450" cy="2920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0010b2e52toys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3823" y="6486854"/>
            <a:ext cx="44450" cy="2920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00119ff93</a:t>
            </a:r>
            <a:r>
              <a:rPr dirty="0" sz="100" spc="-10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3823" y="6490426"/>
            <a:ext cx="44450" cy="3746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0011d82c4toys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00125cb69toys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00130</a:t>
            </a:r>
            <a:r>
              <a:rPr dirty="0" sz="100" spc="-15">
                <a:latin typeface="Carlito"/>
                <a:cs typeface="Carlito"/>
              </a:rPr>
              <a:t>c</a:t>
            </a:r>
            <a:r>
              <a:rPr dirty="0" sz="100" spc="-20">
                <a:latin typeface="Carlito"/>
                <a:cs typeface="Carlito"/>
              </a:rPr>
              <a:t>0</a:t>
            </a:r>
            <a:r>
              <a:rPr dirty="0" sz="100" spc="-15">
                <a:latin typeface="Carlito"/>
                <a:cs typeface="Carlito"/>
              </a:rPr>
              <a:t>eeto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3823" y="6502333"/>
            <a:ext cx="53340" cy="3746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0013503</a:t>
            </a:r>
            <a:r>
              <a:rPr dirty="0" sz="100" spc="-15">
                <a:latin typeface="Carlito"/>
                <a:cs typeface="Carlito"/>
              </a:rPr>
              <a:t>b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0">
                <a:latin typeface="Carlito"/>
                <a:cs typeface="Carlito"/>
              </a:rPr>
              <a:t>f</a:t>
            </a:r>
            <a:r>
              <a:rPr dirty="0" sz="100" spc="-20">
                <a:latin typeface="Carlito"/>
                <a:cs typeface="Carlito"/>
              </a:rPr>
              <a:t>urni</a:t>
            </a:r>
            <a:r>
              <a:rPr dirty="0" sz="100" spc="-10">
                <a:latin typeface="Carlito"/>
                <a:cs typeface="Carlito"/>
              </a:rPr>
              <a:t>t</a:t>
            </a:r>
            <a:r>
              <a:rPr dirty="0" sz="100" spc="-20">
                <a:latin typeface="Carlito"/>
                <a:cs typeface="Carlito"/>
              </a:rPr>
              <a:t>ur</a:t>
            </a:r>
            <a:r>
              <a:rPr dirty="0" sz="100" spc="-15">
                <a:latin typeface="Carlito"/>
                <a:cs typeface="Carlito"/>
              </a:rPr>
              <a:t>e_d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00137e170toys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001427c0etoys</a:t>
            </a:r>
            <a:endParaRPr sz="1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3823" y="6514240"/>
            <a:ext cx="53340" cy="35941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Carlito"/>
                <a:cs typeface="Carlito"/>
              </a:rPr>
              <a:t>00143d0f8toys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00143d0f8toys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00143d0f8toys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0014ae671toys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0015ebb40toys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00169e31etoys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15">
                <a:latin typeface="Carlito"/>
                <a:cs typeface="Carlito"/>
              </a:rPr>
              <a:t>0016dfeddtoys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0017afd50toys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0018623</a:t>
            </a:r>
            <a:r>
              <a:rPr dirty="0" sz="100" spc="-15">
                <a:latin typeface="Carlito"/>
                <a:cs typeface="Carlito"/>
              </a:rPr>
              <a:t>5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coo</a:t>
            </a:r>
            <a:r>
              <a:rPr dirty="0" sz="100" spc="-15">
                <a:latin typeface="Carlito"/>
                <a:cs typeface="Carlito"/>
              </a:rPr>
              <a:t>l</a:t>
            </a:r>
            <a:r>
              <a:rPr dirty="0" sz="100" spc="-15">
                <a:latin typeface="Carlito"/>
                <a:cs typeface="Carlito"/>
              </a:rPr>
              <a:t>_st</a:t>
            </a:r>
            <a:r>
              <a:rPr dirty="0" sz="100" spc="-20">
                <a:latin typeface="Carlito"/>
                <a:cs typeface="Carlito"/>
              </a:rPr>
              <a:t>u</a:t>
            </a:r>
            <a:r>
              <a:rPr dirty="0" sz="100" spc="-10">
                <a:latin typeface="Carlito"/>
                <a:cs typeface="Carlito"/>
              </a:rPr>
              <a:t>ff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0019c2910toys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001ab0a75toys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001ab0a75toys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001ab0a75toys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001ac194dconstructio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001b76dd4toys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</a:t>
            </a:r>
            <a:r>
              <a:rPr dirty="0" sz="100" spc="-15">
                <a:latin typeface="Carlito"/>
                <a:cs typeface="Carlito"/>
              </a:rPr>
              <a:t>c</a:t>
            </a:r>
            <a:r>
              <a:rPr dirty="0" sz="100" spc="-20">
                <a:latin typeface="Carlito"/>
                <a:cs typeface="Carlito"/>
              </a:rPr>
              <a:t>85b5</a:t>
            </a:r>
            <a:r>
              <a:rPr dirty="0" sz="100" spc="-10">
                <a:latin typeface="Carlito"/>
                <a:cs typeface="Carlito"/>
              </a:rPr>
              <a:t>f</a:t>
            </a:r>
            <a:r>
              <a:rPr dirty="0" sz="100" spc="-10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001d8f0e3toys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001d8f0e3toys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001daeb0etoys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001dbc16dtoys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001e7ba99toys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001</a:t>
            </a:r>
            <a:r>
              <a:rPr dirty="0" sz="100" spc="-15">
                <a:latin typeface="Carlito"/>
                <a:cs typeface="Carlito"/>
              </a:rPr>
              <a:t>e</a:t>
            </a:r>
            <a:r>
              <a:rPr dirty="0" sz="100" spc="-20">
                <a:latin typeface="Carlito"/>
                <a:cs typeface="Carlito"/>
              </a:rPr>
              <a:t>7</a:t>
            </a:r>
            <a:r>
              <a:rPr dirty="0" sz="100" spc="-10">
                <a:latin typeface="Carlito"/>
                <a:cs typeface="Carlito"/>
              </a:rPr>
              <a:t>cf</a:t>
            </a:r>
            <a:r>
              <a:rPr dirty="0" sz="100" spc="-20">
                <a:latin typeface="Carlito"/>
                <a:cs typeface="Carlito"/>
              </a:rPr>
              <a:t>2</a:t>
            </a:r>
            <a:r>
              <a:rPr dirty="0" sz="100" spc="-15">
                <a:latin typeface="Carlito"/>
                <a:cs typeface="Carlito"/>
              </a:rPr>
              <a:t>a</a:t>
            </a:r>
            <a:r>
              <a:rPr dirty="0" sz="100" spc="-10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0020262c8furniture_d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0020a222ftoys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0021757</a:t>
            </a:r>
            <a:r>
              <a:rPr dirty="0" sz="100" spc="-15">
                <a:latin typeface="Carlito"/>
                <a:cs typeface="Carlito"/>
              </a:rPr>
              <a:t>0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00229e4e4toys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0025081dctoys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00254baebtoys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00259a44ftoys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0025c5d1asports_leis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002611a77toys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0026914</a:t>
            </a:r>
            <a:r>
              <a:rPr dirty="0" sz="100" spc="-15">
                <a:latin typeface="Carlito"/>
                <a:cs typeface="Carlito"/>
              </a:rPr>
              <a:t>3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0026a3686toys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00275bce6toys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00276d5c3toys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0028345</a:t>
            </a:r>
            <a:r>
              <a:rPr dirty="0" sz="100" spc="-15">
                <a:latin typeface="Carlito"/>
                <a:cs typeface="Carlito"/>
              </a:rPr>
              <a:t>3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0028de0catoys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002955b0atoys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0029c5db3toys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0029f17cf0toys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</a:t>
            </a:r>
            <a:r>
              <a:rPr dirty="0" sz="100" spc="-15">
                <a:latin typeface="Carlito"/>
                <a:cs typeface="Carlito"/>
              </a:rPr>
              <a:t>af</a:t>
            </a:r>
            <a:r>
              <a:rPr dirty="0" sz="100" spc="-20">
                <a:latin typeface="Carlito"/>
                <a:cs typeface="Carlito"/>
              </a:rPr>
              <a:t>7</a:t>
            </a:r>
            <a:r>
              <a:rPr dirty="0" sz="100" spc="-15">
                <a:latin typeface="Carlito"/>
                <a:cs typeface="Carlito"/>
              </a:rPr>
              <a:t>fa9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002b430</a:t>
            </a:r>
            <a:r>
              <a:rPr dirty="0" sz="100" spc="-10">
                <a:latin typeface="Carlito"/>
                <a:cs typeface="Carlito"/>
              </a:rPr>
              <a:t>ff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15">
                <a:latin typeface="Carlito"/>
                <a:cs typeface="Carlito"/>
              </a:rPr>
              <a:t>002b4e6fatoys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002c9def9toys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002c9def9toys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002d04001toys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002f16b7btoys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002f19a65toys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002f98c0f7toys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002f98c0f7toys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0030d783ftoys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0030ff924ctoys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00310b0c7toys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00324b3edtoys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0032d0745houseware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003324c70toys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003324c70toys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00335b686toys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00335f75etoys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00337fe25bed_bath_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00337fe25toys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003423b75toys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00345f338toys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0035246</a:t>
            </a:r>
            <a:r>
              <a:rPr dirty="0" sz="100" spc="-15">
                <a:latin typeface="Carlito"/>
                <a:cs typeface="Carlito"/>
              </a:rPr>
              <a:t>a</a:t>
            </a:r>
            <a:r>
              <a:rPr dirty="0" sz="100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0035c0b07toys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0035e6b7atoys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0036757</a:t>
            </a:r>
            <a:r>
              <a:rPr dirty="0" sz="100" spc="-15">
                <a:latin typeface="Carlito"/>
                <a:cs typeface="Carlito"/>
              </a:rPr>
              <a:t>4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0036887</a:t>
            </a:r>
            <a:r>
              <a:rPr dirty="0" sz="100" spc="-15">
                <a:latin typeface="Carlito"/>
                <a:cs typeface="Carlito"/>
              </a:rPr>
              <a:t>7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00378c6c9toys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0038224</a:t>
            </a:r>
            <a:r>
              <a:rPr dirty="0" sz="100" spc="-15">
                <a:latin typeface="Carlito"/>
                <a:cs typeface="Carlito"/>
              </a:rPr>
              <a:t>3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0038224</a:t>
            </a:r>
            <a:r>
              <a:rPr dirty="0" sz="100" spc="-15">
                <a:latin typeface="Carlito"/>
                <a:cs typeface="Carlito"/>
              </a:rPr>
              <a:t>3</a:t>
            </a:r>
            <a:r>
              <a:rPr dirty="0" sz="100" spc="-5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0039500dbtoys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003a7f59dtoys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003a94f77toys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003cc6161houseware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003d06342toys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003d804eewatches_g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003d9fc84toys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20">
                <a:latin typeface="Carlito"/>
                <a:cs typeface="Carlito"/>
              </a:rPr>
              <a:t>003</a:t>
            </a:r>
            <a:r>
              <a:rPr dirty="0" sz="100" spc="-15">
                <a:latin typeface="Carlito"/>
                <a:cs typeface="Carlito"/>
              </a:rPr>
              <a:t>e</a:t>
            </a:r>
            <a:r>
              <a:rPr dirty="0" sz="100" spc="-20">
                <a:latin typeface="Carlito"/>
                <a:cs typeface="Carlito"/>
              </a:rPr>
              <a:t>d</a:t>
            </a:r>
            <a:r>
              <a:rPr dirty="0" sz="100" spc="-15">
                <a:latin typeface="Carlito"/>
                <a:cs typeface="Carlito"/>
              </a:rPr>
              <a:t>ccf1</a:t>
            </a:r>
            <a:r>
              <a:rPr dirty="0" sz="100" spc="-10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003f201cdcomputers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003f201cdcomputers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0" spc="-20">
                <a:latin typeface="Carlito"/>
                <a:cs typeface="Carlito"/>
              </a:rPr>
              <a:t>003</a:t>
            </a:r>
            <a:r>
              <a:rPr dirty="0" sz="100" spc="-10">
                <a:latin typeface="Carlito"/>
                <a:cs typeface="Carlito"/>
              </a:rPr>
              <a:t>f</a:t>
            </a:r>
            <a:r>
              <a:rPr dirty="0" sz="100" spc="-20">
                <a:latin typeface="Carlito"/>
                <a:cs typeface="Carlito"/>
              </a:rPr>
              <a:t>9b</a:t>
            </a:r>
            <a:r>
              <a:rPr dirty="0" sz="100" spc="-15">
                <a:latin typeface="Carlito"/>
                <a:cs typeface="Carlito"/>
              </a:rPr>
              <a:t>cc0</a:t>
            </a:r>
            <a:r>
              <a:rPr dirty="0" sz="100" spc="-10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to</a:t>
            </a:r>
            <a:r>
              <a:rPr dirty="0" sz="100" spc="-20">
                <a:latin typeface="Carlito"/>
                <a:cs typeface="Carlito"/>
              </a:rPr>
              <a:t>y</a:t>
            </a:r>
            <a:r>
              <a:rPr dirty="0" sz="100" spc="-15">
                <a:latin typeface="Carlito"/>
                <a:cs typeface="Carlito"/>
              </a:rPr>
              <a:t>s</a:t>
            </a:r>
            <a:endParaRPr sz="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" spc="-15">
                <a:latin typeface="Carlito"/>
                <a:cs typeface="Carlito"/>
              </a:rPr>
              <a:t>00404fa7awatches_g</a:t>
            </a:r>
            <a:endParaRPr sz="100">
              <a:latin typeface="Carlito"/>
              <a:cs typeface="Carlito"/>
            </a:endParaRPr>
          </a:p>
          <a:p>
            <a:pPr marL="18415">
              <a:lnSpc>
                <a:spcPct val="100000"/>
              </a:lnSpc>
              <a:spcBef>
                <a:spcPts val="30"/>
              </a:spcBef>
            </a:pPr>
            <a:r>
              <a:rPr dirty="0" sz="100" spc="-15">
                <a:latin typeface="Carlito"/>
                <a:cs typeface="Carlito"/>
              </a:rPr>
              <a:t>a</a:t>
            </a:r>
            <a:r>
              <a:rPr dirty="0" sz="100" spc="60">
                <a:latin typeface="Carlito"/>
                <a:cs typeface="Carlito"/>
              </a:rPr>
              <a:t> </a:t>
            </a:r>
            <a:r>
              <a:rPr dirty="0" sz="100" spc="-15">
                <a:latin typeface="Carlito"/>
                <a:cs typeface="Carlito"/>
              </a:rPr>
              <a:t>ys</a:t>
            </a:r>
            <a:endParaRPr sz="1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15839" y="6396198"/>
            <a:ext cx="27940" cy="462280"/>
            <a:chOff x="4815839" y="6396198"/>
            <a:chExt cx="27940" cy="462280"/>
          </a:xfrm>
        </p:grpSpPr>
        <p:sp>
          <p:nvSpPr>
            <p:cNvPr id="23" name="object 23"/>
            <p:cNvSpPr/>
            <p:nvPr/>
          </p:nvSpPr>
          <p:spPr>
            <a:xfrm>
              <a:off x="4829637" y="6396198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w="0" h="462279">
                  <a:moveTo>
                    <a:pt x="0" y="0"/>
                  </a:moveTo>
                  <a:lnTo>
                    <a:pt x="0" y="461798"/>
                  </a:lnTo>
                </a:path>
              </a:pathLst>
            </a:custGeom>
            <a:ln w="2741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15924" y="6396281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w="0" h="462279">
                  <a:moveTo>
                    <a:pt x="0" y="0"/>
                  </a:moveTo>
                  <a:lnTo>
                    <a:pt x="0" y="461715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15840" y="6396224"/>
              <a:ext cx="635" cy="462280"/>
            </a:xfrm>
            <a:custGeom>
              <a:avLst/>
              <a:gdLst/>
              <a:ahLst/>
              <a:cxnLst/>
              <a:rect l="l" t="t" r="r" b="b"/>
              <a:pathLst>
                <a:path w="635" h="462279">
                  <a:moveTo>
                    <a:pt x="0" y="461771"/>
                  </a:moveTo>
                  <a:lnTo>
                    <a:pt x="168" y="461771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29553" y="6396281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w="0" h="462279">
                  <a:moveTo>
                    <a:pt x="0" y="0"/>
                  </a:moveTo>
                  <a:lnTo>
                    <a:pt x="0" y="461715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29468" y="6396224"/>
              <a:ext cx="635" cy="462280"/>
            </a:xfrm>
            <a:custGeom>
              <a:avLst/>
              <a:gdLst/>
              <a:ahLst/>
              <a:cxnLst/>
              <a:rect l="l" t="t" r="r" b="b"/>
              <a:pathLst>
                <a:path w="635" h="462279">
                  <a:moveTo>
                    <a:pt x="0" y="461771"/>
                  </a:moveTo>
                  <a:lnTo>
                    <a:pt x="169" y="461771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61771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380738" y="4872990"/>
            <a:ext cx="639064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Converting </a:t>
            </a:r>
            <a:r>
              <a:rPr dirty="0" sz="1800">
                <a:latin typeface="Carlito"/>
                <a:cs typeface="Carlito"/>
              </a:rPr>
              <a:t>the python </a:t>
            </a:r>
            <a:r>
              <a:rPr dirty="0" sz="1800" spc="-5">
                <a:latin typeface="Carlito"/>
                <a:cs typeface="Carlito"/>
              </a:rPr>
              <a:t>script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15">
                <a:latin typeface="Carlito"/>
                <a:cs typeface="Carlito"/>
              </a:rPr>
              <a:t>Excel </a:t>
            </a:r>
            <a:r>
              <a:rPr dirty="0" sz="1800" spc="-10">
                <a:latin typeface="Carlito"/>
                <a:cs typeface="Carlito"/>
              </a:rPr>
              <a:t>file </a:t>
            </a:r>
            <a:r>
              <a:rPr dirty="0" sz="1800" spc="-5">
                <a:latin typeface="Carlito"/>
                <a:cs typeface="Carlito"/>
              </a:rPr>
              <a:t>using </a:t>
            </a:r>
            <a:r>
              <a:rPr dirty="0" sz="1800" spc="-10">
                <a:latin typeface="Carlito"/>
                <a:cs typeface="Carlito"/>
              </a:rPr>
              <a:t>xlsxwriter </a:t>
            </a:r>
            <a:r>
              <a:rPr dirty="0" sz="1800">
                <a:latin typeface="Carlito"/>
                <a:cs typeface="Carlito"/>
              </a:rPr>
              <a:t>engine and  </a:t>
            </a:r>
            <a:r>
              <a:rPr dirty="0" sz="1800" spc="-5">
                <a:latin typeface="Carlito"/>
                <a:cs typeface="Carlito"/>
              </a:rPr>
              <a:t>uploading this file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25">
                <a:latin typeface="Carlito"/>
                <a:cs typeface="Carlito"/>
              </a:rPr>
              <a:t>Tableau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 spc="-5">
                <a:latin typeface="Carlito"/>
                <a:cs typeface="Carlito"/>
              </a:rPr>
              <a:t>further</a:t>
            </a:r>
            <a:r>
              <a:rPr dirty="0" sz="1800" spc="1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analysis.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rlito"/>
              <a:cs typeface="Carlito"/>
            </a:endParaRPr>
          </a:p>
          <a:p>
            <a:pPr marL="12700" marR="37338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This file is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combination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order_items table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product  table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 spc="-10">
                <a:latin typeface="Carlito"/>
                <a:cs typeface="Carlito"/>
              </a:rPr>
              <a:t>Market_Basket_Analysis </a:t>
            </a:r>
            <a:r>
              <a:rPr dirty="0" sz="1800" spc="-5">
                <a:latin typeface="Carlito"/>
                <a:cs typeface="Carlito"/>
              </a:rPr>
              <a:t>in </a:t>
            </a:r>
            <a:r>
              <a:rPr dirty="0" sz="1800" spc="-20">
                <a:latin typeface="Carlito"/>
                <a:cs typeface="Carlito"/>
              </a:rPr>
              <a:t>Tableau.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75097" y="4853938"/>
            <a:ext cx="3032666" cy="1898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38" y="192786"/>
            <a:ext cx="3103245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00" spc="-204"/>
              <a:t>V</a:t>
            </a:r>
            <a:r>
              <a:rPr dirty="0" sz="4900" spc="-170"/>
              <a:t>i</a:t>
            </a:r>
            <a:r>
              <a:rPr dirty="0" sz="4900" spc="-280"/>
              <a:t>s</a:t>
            </a:r>
            <a:r>
              <a:rPr dirty="0" sz="4900" spc="-175"/>
              <a:t>u</a:t>
            </a:r>
            <a:r>
              <a:rPr dirty="0" sz="4900" spc="-320"/>
              <a:t>a</a:t>
            </a:r>
            <a:r>
              <a:rPr dirty="0" sz="4900" spc="-350"/>
              <a:t>l</a:t>
            </a:r>
            <a:r>
              <a:rPr dirty="0" sz="4900" spc="-365"/>
              <a:t>i</a:t>
            </a:r>
            <a:r>
              <a:rPr dirty="0" sz="4900" spc="-540"/>
              <a:t>z</a:t>
            </a:r>
            <a:r>
              <a:rPr dirty="0" sz="4900" spc="-370"/>
              <a:t>a</a:t>
            </a:r>
            <a:r>
              <a:rPr dirty="0" sz="4900" spc="-360"/>
              <a:t>t</a:t>
            </a:r>
            <a:r>
              <a:rPr dirty="0" sz="4900" spc="-140"/>
              <a:t>i</a:t>
            </a:r>
            <a:r>
              <a:rPr dirty="0" sz="4900" spc="-305"/>
              <a:t>o</a:t>
            </a:r>
            <a:r>
              <a:rPr dirty="0" sz="4900" spc="-135"/>
              <a:t>n</a:t>
            </a:r>
            <a:endParaRPr sz="4900"/>
          </a:p>
        </p:txBody>
      </p:sp>
      <p:grpSp>
        <p:nvGrpSpPr>
          <p:cNvPr id="3" name="object 3"/>
          <p:cNvGrpSpPr/>
          <p:nvPr/>
        </p:nvGrpSpPr>
        <p:grpSpPr>
          <a:xfrm>
            <a:off x="50292" y="914400"/>
            <a:ext cx="12141835" cy="4572000"/>
            <a:chOff x="50292" y="914400"/>
            <a:chExt cx="12141835" cy="4572000"/>
          </a:xfrm>
        </p:grpSpPr>
        <p:sp>
          <p:nvSpPr>
            <p:cNvPr id="4" name="object 4"/>
            <p:cNvSpPr/>
            <p:nvPr/>
          </p:nvSpPr>
          <p:spPr>
            <a:xfrm>
              <a:off x="50292" y="914400"/>
              <a:ext cx="5734812" cy="45186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85103" y="914400"/>
              <a:ext cx="6406896" cy="457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66266" y="5656275"/>
            <a:ext cx="85401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rlito"/>
                <a:cs typeface="Carlito"/>
              </a:rPr>
              <a:t>These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top </a:t>
            </a:r>
            <a:r>
              <a:rPr dirty="0" sz="1800">
                <a:latin typeface="Carlito"/>
                <a:cs typeface="Carlito"/>
              </a:rPr>
              <a:t>20 </a:t>
            </a:r>
            <a:r>
              <a:rPr dirty="0" sz="1800" spc="-10">
                <a:latin typeface="Carlito"/>
                <a:cs typeface="Carlito"/>
              </a:rPr>
              <a:t>Product_id </a:t>
            </a:r>
            <a:r>
              <a:rPr dirty="0" sz="1800" spc="-5">
                <a:latin typeface="Carlito"/>
                <a:cs typeface="Carlito"/>
              </a:rPr>
              <a:t>by </a:t>
            </a:r>
            <a:r>
              <a:rPr dirty="0" sz="1800" spc="-10">
                <a:latin typeface="Carlito"/>
                <a:cs typeface="Carlito"/>
              </a:rPr>
              <a:t>Quantity_Ordered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Revenue.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100">
                <a:latin typeface="Arial"/>
                <a:cs typeface="Arial"/>
              </a:rPr>
              <a:t>Here </a:t>
            </a:r>
            <a:r>
              <a:rPr dirty="0" sz="1800" spc="-70">
                <a:latin typeface="Arial"/>
                <a:cs typeface="Arial"/>
              </a:rPr>
              <a:t>we </a:t>
            </a:r>
            <a:r>
              <a:rPr dirty="0" sz="1800" spc="-140">
                <a:latin typeface="Arial"/>
                <a:cs typeface="Arial"/>
              </a:rPr>
              <a:t>see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40">
                <a:latin typeface="Arial"/>
                <a:cs typeface="Arial"/>
              </a:rPr>
              <a:t>a </a:t>
            </a:r>
            <a:r>
              <a:rPr dirty="0" sz="1800" spc="-75">
                <a:latin typeface="Arial"/>
                <a:cs typeface="Arial"/>
              </a:rPr>
              <a:t>Product </a:t>
            </a:r>
            <a:r>
              <a:rPr dirty="0" sz="1800" spc="-85">
                <a:latin typeface="Arial"/>
                <a:cs typeface="Arial"/>
              </a:rPr>
              <a:t>having </a:t>
            </a:r>
            <a:r>
              <a:rPr dirty="0" sz="1800" spc="-140">
                <a:latin typeface="Arial"/>
                <a:cs typeface="Arial"/>
              </a:rPr>
              <a:t>a </a:t>
            </a:r>
            <a:r>
              <a:rPr dirty="0" sz="1800" spc="-75">
                <a:latin typeface="Arial"/>
                <a:cs typeface="Arial"/>
              </a:rPr>
              <a:t>maximum </a:t>
            </a:r>
            <a:r>
              <a:rPr dirty="0" sz="1800" spc="-55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75">
                <a:latin typeface="Arial"/>
                <a:cs typeface="Arial"/>
              </a:rPr>
              <a:t>orders </a:t>
            </a:r>
            <a:r>
              <a:rPr dirty="0" sz="1800" spc="-50">
                <a:latin typeface="Arial"/>
                <a:cs typeface="Arial"/>
              </a:rPr>
              <a:t>doesn’t </a:t>
            </a:r>
            <a:r>
              <a:rPr dirty="0" sz="1800" spc="-110">
                <a:latin typeface="Arial"/>
                <a:cs typeface="Arial"/>
              </a:rPr>
              <a:t>have</a:t>
            </a:r>
            <a:r>
              <a:rPr dirty="0" sz="1800" spc="-180">
                <a:latin typeface="Arial"/>
                <a:cs typeface="Arial"/>
              </a:rPr>
              <a:t> </a:t>
            </a:r>
            <a:r>
              <a:rPr dirty="0" sz="1800" spc="-75">
                <a:latin typeface="Arial"/>
                <a:cs typeface="Arial"/>
              </a:rPr>
              <a:t>maximum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800" spc="-10">
                <a:latin typeface="Carlito"/>
                <a:cs typeface="Carlito"/>
              </a:rPr>
              <a:t>Revenue.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1" y="85343"/>
            <a:ext cx="12118975" cy="5036820"/>
            <a:chOff x="65531" y="85343"/>
            <a:chExt cx="12118975" cy="5036820"/>
          </a:xfrm>
        </p:grpSpPr>
        <p:sp>
          <p:nvSpPr>
            <p:cNvPr id="3" name="object 3"/>
            <p:cNvSpPr/>
            <p:nvPr/>
          </p:nvSpPr>
          <p:spPr>
            <a:xfrm>
              <a:off x="65531" y="85343"/>
              <a:ext cx="6388608" cy="5036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454140" y="163446"/>
              <a:ext cx="5730240" cy="49302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6939" y="5656275"/>
            <a:ext cx="84855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rlito"/>
                <a:cs typeface="Carlito"/>
              </a:rPr>
              <a:t>These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top </a:t>
            </a:r>
            <a:r>
              <a:rPr dirty="0" sz="1800">
                <a:latin typeface="Carlito"/>
                <a:cs typeface="Carlito"/>
              </a:rPr>
              <a:t>20 </a:t>
            </a:r>
            <a:r>
              <a:rPr dirty="0" sz="1800" spc="-10">
                <a:latin typeface="Carlito"/>
                <a:cs typeface="Carlito"/>
              </a:rPr>
              <a:t>product_categories </a:t>
            </a:r>
            <a:r>
              <a:rPr dirty="0" sz="1800" spc="-5">
                <a:latin typeface="Carlito"/>
                <a:cs typeface="Carlito"/>
              </a:rPr>
              <a:t>by </a:t>
            </a:r>
            <a:r>
              <a:rPr dirty="0" sz="1800" spc="-10">
                <a:latin typeface="Carlito"/>
                <a:cs typeface="Carlito"/>
              </a:rPr>
              <a:t>quantity_ordered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revenue.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60">
                <a:latin typeface="Carlito"/>
                <a:cs typeface="Carlito"/>
              </a:rPr>
              <a:t>Toy </a:t>
            </a:r>
            <a:r>
              <a:rPr dirty="0" sz="1800" spc="-10">
                <a:latin typeface="Carlito"/>
                <a:cs typeface="Carlito"/>
              </a:rPr>
              <a:t>category acquires more </a:t>
            </a:r>
            <a:r>
              <a:rPr dirty="0" sz="1800">
                <a:latin typeface="Carlito"/>
                <a:cs typeface="Carlito"/>
              </a:rPr>
              <a:t>than 75% </a:t>
            </a:r>
            <a:r>
              <a:rPr dirty="0" sz="1800" spc="-10">
                <a:latin typeface="Carlito"/>
                <a:cs typeface="Carlito"/>
              </a:rPr>
              <a:t>share </a:t>
            </a:r>
            <a:r>
              <a:rPr dirty="0" sz="1800">
                <a:latin typeface="Carlito"/>
                <a:cs typeface="Carlito"/>
              </a:rPr>
              <a:t>in </a:t>
            </a:r>
            <a:r>
              <a:rPr dirty="0" sz="1800" spc="-10">
                <a:latin typeface="Carlito"/>
                <a:cs typeface="Carlito"/>
              </a:rPr>
              <a:t>Revenue </a:t>
            </a:r>
            <a:r>
              <a:rPr dirty="0" sz="1800">
                <a:latin typeface="Carlito"/>
                <a:cs typeface="Carlito"/>
              </a:rPr>
              <a:t>as </a:t>
            </a:r>
            <a:r>
              <a:rPr dirty="0" sz="1800" spc="-5">
                <a:latin typeface="Carlito"/>
                <a:cs typeface="Carlito"/>
              </a:rPr>
              <a:t>well </a:t>
            </a:r>
            <a:r>
              <a:rPr dirty="0" sz="1800">
                <a:latin typeface="Carlito"/>
                <a:cs typeface="Carlito"/>
              </a:rPr>
              <a:t>as in </a:t>
            </a:r>
            <a:r>
              <a:rPr dirty="0" sz="1800" spc="-40">
                <a:latin typeface="Carlito"/>
                <a:cs typeface="Carlito"/>
              </a:rPr>
              <a:t>Total </a:t>
            </a:r>
            <a:r>
              <a:rPr dirty="0" sz="1800" spc="-5">
                <a:latin typeface="Carlito"/>
                <a:cs typeface="Carlito"/>
              </a:rPr>
              <a:t>Placed</a:t>
            </a:r>
            <a:r>
              <a:rPr dirty="0" sz="1800" spc="254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Orders.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958" y="301243"/>
            <a:ext cx="3726179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00" spc="-305"/>
              <a:t>Pareto</a:t>
            </a:r>
            <a:r>
              <a:rPr dirty="0" sz="4900" spc="-545"/>
              <a:t> </a:t>
            </a:r>
            <a:r>
              <a:rPr dirty="0" sz="4900" spc="-240"/>
              <a:t>Analysis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1824227" y="1239183"/>
            <a:ext cx="8872728" cy="433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7640" y="6002528"/>
            <a:ext cx="95408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Here we </a:t>
            </a:r>
            <a:r>
              <a:rPr dirty="0" sz="1800" spc="-5">
                <a:latin typeface="Carlito"/>
                <a:cs typeface="Carlito"/>
              </a:rPr>
              <a:t>clearly </a:t>
            </a:r>
            <a:r>
              <a:rPr dirty="0" sz="1800">
                <a:latin typeface="Carlito"/>
                <a:cs typeface="Carlito"/>
              </a:rPr>
              <a:t>see </a:t>
            </a:r>
            <a:r>
              <a:rPr dirty="0" sz="1800" spc="-5">
                <a:latin typeface="Carlito"/>
                <a:cs typeface="Carlito"/>
              </a:rPr>
              <a:t>that </a:t>
            </a:r>
            <a:r>
              <a:rPr dirty="0" sz="1800" spc="-15">
                <a:latin typeface="Carlito"/>
                <a:cs typeface="Carlito"/>
              </a:rPr>
              <a:t>toy </a:t>
            </a:r>
            <a:r>
              <a:rPr dirty="0" sz="1800" spc="-10">
                <a:latin typeface="Carlito"/>
                <a:cs typeface="Carlito"/>
              </a:rPr>
              <a:t>category contributes </a:t>
            </a:r>
            <a:r>
              <a:rPr dirty="0" sz="1800">
                <a:latin typeface="Carlito"/>
                <a:cs typeface="Carlito"/>
              </a:rPr>
              <a:t>78%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total </a:t>
            </a:r>
            <a:r>
              <a:rPr dirty="0" sz="1800" spc="-15">
                <a:latin typeface="Carlito"/>
                <a:cs typeface="Carlito"/>
              </a:rPr>
              <a:t>orders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80%(approx.)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total  revenue.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2022-05-18T15:16:17Z</dcterms:created>
  <dcterms:modified xsi:type="dcterms:W3CDTF">2022-05-18T15:16:17Z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2022-05-18T00:00:00Z</vt:filetime>
  </property>
</Properties>
</file>