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DM Sans Medium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5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MSansMedium-bold.fntdata"/><Relationship Id="rId23" Type="http://schemas.openxmlformats.org/officeDocument/2006/relationships/font" Target="fonts/DMSa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Medium-boldItalic.fntdata"/><Relationship Id="rId25" Type="http://schemas.openxmlformats.org/officeDocument/2006/relationships/font" Target="fonts/DMSansMedium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39" Type="http://schemas.openxmlformats.org/officeDocument/2006/relationships/font" Target="fonts/DMSans-regular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740bbb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740bbb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ce9adfa2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ce9adfa2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ce9adfa2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ce9adfa2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ce9adfa2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ce9adfa2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ce9adfa2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ce9adfa2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740bbba9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740bbba9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ce9adfa24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ce9adfa2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740bbba9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740bbba9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df5c4ae3e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df5c4ae3e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740bbba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740bbba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740bbba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740bbba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ce9adfa2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ce9adfa2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740bbba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740bbba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df5c4ae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df5c4ae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ce9adfa2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ce9adfa2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740bbba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740bbba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ce9adfa2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ce9adfa2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>
  <p:cSld name="TITLE_1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_1"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_1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0" name="Google Shape;140;p18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ctrTitle"/>
          </p:nvPr>
        </p:nvSpPr>
        <p:spPr>
          <a:xfrm>
            <a:off x="382800" y="480000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146" name="Google Shape;146;p19"/>
          <p:cNvSpPr txBox="1"/>
          <p:nvPr>
            <p:ph idx="2" type="subTitle"/>
          </p:nvPr>
        </p:nvSpPr>
        <p:spPr>
          <a:xfrm>
            <a:off x="382800" y="2571750"/>
            <a:ext cx="39285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Shivansh Singh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Sahil Rajiv Chand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May 2024 SA (CS68)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7" name="Google Shape;147;p1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900" l="0" r="0" t="3900"/>
          <a:stretch/>
        </p:blipFill>
        <p:spPr>
          <a:xfrm>
            <a:off x="443702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269" name="Google Shape;269;p2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0" y="0"/>
            <a:ext cx="40749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160875" y="607475"/>
            <a:ext cx="39141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Demographic Analysis</a:t>
            </a:r>
            <a:b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Geographic Distribution: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Mumbai: 58%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Non-Mumbai Maharashtra: 22%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Other Cities: 20%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Occupation Profile: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Unemployed: 86%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Working Professional: 11%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Others: 3%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Insight: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Location and occupation significantly impact conversion probability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1160300"/>
            <a:ext cx="5069101" cy="260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279" name="Google Shape;279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160875" y="607475"/>
            <a:ext cx="39141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Feature Correlations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Correlations: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Time on Website ↔ Conversion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Total Visits ↔ Page Views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Lead Origin ↔ Conversion Rate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Impact Factors: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Website engagement metrics show strongest correlation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Lead source quality varies significantly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Mapping Minerals with Light | Terra"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50" y="1444400"/>
            <a:ext cx="3551726" cy="236782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9" name="Google Shape;289;p30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Understanding &amp; Preprocessing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EDA Analysis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Development &amp; Results</a:t>
            </a:r>
            <a:endParaRPr b="1" sz="28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516423" y="4102800"/>
            <a:ext cx="8281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 &amp; Recommendations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297900" y="625075"/>
            <a:ext cx="7667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297900" y="1157600"/>
            <a:ext cx="49548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Approach: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Algorithm: Logistic Regression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Train-Test Split: 70-30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Feature Selection: RFE (Recursive Feature Elimination)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Standardization: Applied to numerical features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Selected Features: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Total Visits,  Time on Website, Page Views per Visit, Lead Origin, Lead Source, Specialization, Occupation, City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Analysis Approach</a:t>
            </a:r>
            <a:endParaRPr/>
          </a:p>
        </p:txBody>
      </p:sp>
      <p:sp>
        <p:nvSpPr>
          <p:cNvPr id="308" name="Google Shape;308;p3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Lead Scoring Case Study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ile:Artificial Intelligence &amp; AI &amp; Machine Learning - 30212411048 ..."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100" y="1375075"/>
            <a:ext cx="3586500" cy="28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433800" y="558025"/>
            <a:ext cx="7076700" cy="11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 Results &amp; Performance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2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Score Case Study</a:t>
            </a:r>
            <a:endParaRPr/>
          </a:p>
        </p:txBody>
      </p:sp>
      <p:sp>
        <p:nvSpPr>
          <p:cNvPr id="317" name="Google Shape;317;p32"/>
          <p:cNvSpPr txBox="1"/>
          <p:nvPr>
            <p:ph idx="429496729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433800" y="1140700"/>
            <a:ext cx="82320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Key Model Metrics: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Current Conversion Rate: 38.5% &amp; Target Conversion Rate: 80%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Most Significant Predictors: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1. Website Engagement: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 • Time spent on website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 • Total visits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 • Page views per visit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2. Lead Characteristics: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 • Lead origin: Landing Page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 • Lead source: Google/Direct Traffic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  • Location: Mumbai region</a:t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25" name="Google Shape;325;p3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326" name="Google Shape;326;p3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Understanding &amp; Preprocessing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EDA Analysis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 Development &amp; Results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516423" y="4102800"/>
            <a:ext cx="8281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 &amp; Recommendations</a:t>
            </a:r>
            <a:endParaRPr b="1" sz="28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4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Key Findings Summary</a:t>
            </a:r>
            <a:endParaRPr/>
          </a:p>
        </p:txBody>
      </p:sp>
      <p:sp>
        <p:nvSpPr>
          <p:cNvPr id="342" name="Google Shape;342;p34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349011" y="3552113"/>
            <a:ext cx="8187362" cy="691956"/>
            <a:chOff x="1431325" y="2473842"/>
            <a:chExt cx="6566700" cy="670500"/>
          </a:xfrm>
        </p:grpSpPr>
        <p:sp>
          <p:nvSpPr>
            <p:cNvPr id="344" name="Google Shape;344;p34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4.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49" name="Google Shape;349;p34"/>
            <p:cNvCxnSpPr/>
            <p:nvPr/>
          </p:nvCxnSpPr>
          <p:spPr>
            <a:xfrm>
              <a:off x="4476493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50" name="Google Shape;350;p34"/>
          <p:cNvGrpSpPr/>
          <p:nvPr/>
        </p:nvGrpSpPr>
        <p:grpSpPr>
          <a:xfrm>
            <a:off x="349011" y="2145996"/>
            <a:ext cx="8187362" cy="691956"/>
            <a:chOff x="1431325" y="2473842"/>
            <a:chExt cx="6566700" cy="670500"/>
          </a:xfrm>
        </p:grpSpPr>
        <p:sp>
          <p:nvSpPr>
            <p:cNvPr id="351" name="Google Shape;351;p34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2.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56" name="Google Shape;356;p34"/>
            <p:cNvCxnSpPr/>
            <p:nvPr/>
          </p:nvCxnSpPr>
          <p:spPr>
            <a:xfrm>
              <a:off x="4476493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357" name="Google Shape;357;p34"/>
          <p:cNvSpPr txBox="1"/>
          <p:nvPr/>
        </p:nvSpPr>
        <p:spPr>
          <a:xfrm>
            <a:off x="349000" y="593025"/>
            <a:ext cx="5664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 Summary</a:t>
            </a:r>
            <a:r>
              <a:rPr b="1" lang="en" sz="34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8" name="Google Shape;358;p34"/>
          <p:cNvGrpSpPr/>
          <p:nvPr/>
        </p:nvGrpSpPr>
        <p:grpSpPr>
          <a:xfrm>
            <a:off x="349011" y="2849054"/>
            <a:ext cx="8187362" cy="691956"/>
            <a:chOff x="1431325" y="2473842"/>
            <a:chExt cx="6566700" cy="670500"/>
          </a:xfrm>
        </p:grpSpPr>
        <p:sp>
          <p:nvSpPr>
            <p:cNvPr id="359" name="Google Shape;359;p34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3.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64" name="Google Shape;364;p34"/>
            <p:cNvCxnSpPr/>
            <p:nvPr/>
          </p:nvCxnSpPr>
          <p:spPr>
            <a:xfrm>
              <a:off x="4476493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65" name="Google Shape;365;p34"/>
          <p:cNvGrpSpPr/>
          <p:nvPr/>
        </p:nvGrpSpPr>
        <p:grpSpPr>
          <a:xfrm>
            <a:off x="349011" y="1442937"/>
            <a:ext cx="8187362" cy="691956"/>
            <a:chOff x="1431325" y="2473842"/>
            <a:chExt cx="6566700" cy="670500"/>
          </a:xfrm>
        </p:grpSpPr>
        <p:sp>
          <p:nvSpPr>
            <p:cNvPr id="366" name="Google Shape;366;p34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1.</a:t>
              </a:r>
              <a:endPara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72" name="Google Shape;372;p34"/>
            <p:cNvCxnSpPr/>
            <p:nvPr/>
          </p:nvCxnSpPr>
          <p:spPr>
            <a:xfrm>
              <a:off x="4476493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373" name="Google Shape;373;p34"/>
          <p:cNvSpPr txBox="1"/>
          <p:nvPr/>
        </p:nvSpPr>
        <p:spPr>
          <a:xfrm>
            <a:off x="1944850" y="1519300"/>
            <a:ext cx="229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Prioritize leads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with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1981350" y="2169700"/>
            <a:ext cx="229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Focus on High-Converting Channels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1944850" y="29949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Geographic Focus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944850" y="36979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Process 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4271550" y="1443100"/>
            <a:ext cx="394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Higher website engagement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Multiple visits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More time spent on website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4271550" y="2177700"/>
            <a:ext cx="400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Google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Direct Traffic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Landing Page Submissions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79" name="Google Shape;379;p34"/>
          <p:cNvSpPr txBox="1"/>
          <p:nvPr/>
        </p:nvSpPr>
        <p:spPr>
          <a:xfrm>
            <a:off x="4241400" y="2932700"/>
            <a:ext cx="39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Mumbai and Maharashtra region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Targeted campaigns for other cities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4251775" y="3606613"/>
            <a:ext cx="42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Daily lead scoring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Regular model retraining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Performance Monitorig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690850" y="1358750"/>
            <a:ext cx="77349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  <a:endParaRPr b="1" sz="43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</a:t>
            </a:r>
            <a:r>
              <a:rPr lang="en"/>
              <a:t>a</a:t>
            </a:r>
            <a:endParaRPr/>
          </a:p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b="1" sz="28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Understanding &amp; Preprocessing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EDA Analysis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 Development &amp; Results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16423" y="4102800"/>
            <a:ext cx="8281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 &amp; Recommendations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308850" y="460450"/>
            <a:ext cx="8526300" cy="4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Current Scenario: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X Education generates a lot of leads through digital marketing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Only 30% of leads are converting to paid customers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Sales team spends equal time on all leads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Business Challenge: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Need to identify "Hot Leads" with higher conversion probability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Target to increase conversion rate to 80%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Optimize sales team's time and efforts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Solution Required: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Build a lead scoring model (0-100)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- Higher score = Hot lead (more likely to convert)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- Lower score = Cold lead (less likely to convert)</a:t>
            </a:r>
            <a:endParaRPr b="1" sz="14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1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Lead Scoring Case Study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9" name="Google Shape;179;p22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Understanding &amp; Preprocessing</a:t>
            </a:r>
            <a:endParaRPr b="1" sz="28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EDA Analysis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 Development &amp; Results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16423" y="4102800"/>
            <a:ext cx="8281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 &amp; Recommendations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97900" y="625075"/>
            <a:ext cx="7667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Understanding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97900" y="1157600"/>
            <a:ext cx="85482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Dataset Overview: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~9,000 lead records with 37 features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Key Variables: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  - Lead Source (Google, Direct Traffic, etc.)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  - Website Behavior (Total Visits, Time Spent)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  - Lead Demographics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Data Quality: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Missing Values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'Select' Categories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• Duplicate Entries: None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Analysis Approach</a:t>
            </a:r>
            <a:endParaRPr/>
          </a:p>
        </p:txBody>
      </p:sp>
      <p:sp>
        <p:nvSpPr>
          <p:cNvPr id="198" name="Google Shape;198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Lead Scoring Case Study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96951" y="120525"/>
            <a:ext cx="18591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Data understanding &amp; Preprocessing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35800" y="501525"/>
            <a:ext cx="7667400" cy="13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Preprocessing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4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Lead Scoring Case Study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946448" y="2615300"/>
            <a:ext cx="750900" cy="36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4547933" y="2240121"/>
            <a:ext cx="1860526" cy="1298548"/>
            <a:chOff x="2699425" y="1957150"/>
            <a:chExt cx="1709100" cy="1150175"/>
          </a:xfrm>
        </p:grpSpPr>
        <p:sp>
          <p:nvSpPr>
            <p:cNvPr id="210" name="Google Shape;210;p2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4"/>
          <p:cNvGrpSpPr/>
          <p:nvPr/>
        </p:nvGrpSpPr>
        <p:grpSpPr>
          <a:xfrm>
            <a:off x="6630065" y="2240036"/>
            <a:ext cx="1933505" cy="1298548"/>
            <a:chOff x="4781413" y="1957150"/>
            <a:chExt cx="1709100" cy="1150175"/>
          </a:xfrm>
        </p:grpSpPr>
        <p:sp>
          <p:nvSpPr>
            <p:cNvPr id="214" name="Google Shape;214;p2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7" name="Google Shape;217;p24"/>
          <p:cNvSpPr txBox="1"/>
          <p:nvPr/>
        </p:nvSpPr>
        <p:spPr>
          <a:xfrm>
            <a:off x="2057400" y="3538725"/>
            <a:ext cx="2343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Handled missing values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Removed redundant columns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Treated ‘Selected’ categories as null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4182938" y="3553600"/>
            <a:ext cx="25905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Categorical </a:t>
            </a: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variable</a:t>
            </a: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encoding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Outlier treatment for: Total Visits, Time on website, Page views per visit.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630050" y="3639550"/>
            <a:ext cx="20445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Used RFE 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Selected 13 most important features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35800" y="2213200"/>
            <a:ext cx="23439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 Phase Preprocessing Strategy</a:t>
            </a:r>
            <a:endParaRPr b="1"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6207023" y="2578400"/>
            <a:ext cx="750900" cy="36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2" name="Google Shape;222;p24"/>
          <p:cNvGrpSpPr/>
          <p:nvPr/>
        </p:nvGrpSpPr>
        <p:grpSpPr>
          <a:xfrm>
            <a:off x="2326275" y="2213200"/>
            <a:ext cx="2014619" cy="1298507"/>
            <a:chOff x="548595" y="1957140"/>
            <a:chExt cx="2003400" cy="1203212"/>
          </a:xfrm>
        </p:grpSpPr>
        <p:sp>
          <p:nvSpPr>
            <p:cNvPr id="223" name="Google Shape;223;p24"/>
            <p:cNvSpPr txBox="1"/>
            <p:nvPr/>
          </p:nvSpPr>
          <p:spPr>
            <a:xfrm>
              <a:off x="1230625" y="2105560"/>
              <a:ext cx="545700" cy="3339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548595" y="2714253"/>
              <a:ext cx="2003400" cy="446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151891" y="1957140"/>
              <a:ext cx="689700" cy="656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2" name="Google Shape;232;p25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Understanding &amp; Preprocessing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EDA Analysis</a:t>
            </a:r>
            <a:endParaRPr b="1" sz="28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 Development &amp; Results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16423" y="4102800"/>
            <a:ext cx="8281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 &amp; Recommendations</a:t>
            </a:r>
            <a:endParaRPr b="1" sz="285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249" name="Google Shape;249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0" y="0"/>
            <a:ext cx="44112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60875" y="607475"/>
            <a:ext cx="44112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Lead Source Analysis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-"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Google (31%) - Primary Source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-"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Direct Traffic (28%)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-"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Olark Chat (19%)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-"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Organic Search (12%)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-"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Others (10%)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Insights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Digital channels contribute to 80% of lead generation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00" y="1124400"/>
            <a:ext cx="4609825" cy="28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Forming a Hypothesis</a:t>
            </a:r>
            <a:endParaRPr/>
          </a:p>
        </p:txBody>
      </p:sp>
      <p:sp>
        <p:nvSpPr>
          <p:cNvPr id="259" name="Google Shape;259;p2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Lead Scoring Case Study</a:t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0" y="0"/>
            <a:ext cx="40749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160875" y="607475"/>
            <a:ext cx="39141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User Engagement Metrics: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Total Visits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Time Spent on Website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Page Views per Visit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Findings: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Average visits per lead: 3.4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Significant correlation between page views and conversion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• Time spent on website strongly indicates interest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902426"/>
            <a:ext cx="5069099" cy="3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