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roxima Nova"/>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regular.fntdata"/><Relationship Id="rId10" Type="http://schemas.openxmlformats.org/officeDocument/2006/relationships/slide" Target="slides/slide5.xml"/><Relationship Id="rId13" Type="http://schemas.openxmlformats.org/officeDocument/2006/relationships/font" Target="fonts/ProximaNova-italic.fntdata"/><Relationship Id="rId12"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ProximaNova-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1f5a554dbf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f5a554dbf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1f5a554db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f5a554db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1f5a554dbf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5a554dbf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1f5a554dbf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f5a554dbf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1f5a554db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5a554db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55" name="Google Shape;55;p13"/>
          <p:cNvSpPr/>
          <p:nvPr/>
        </p:nvSpPr>
        <p:spPr>
          <a:xfrm>
            <a:off x="0" y="0"/>
            <a:ext cx="9144000" cy="2572500"/>
          </a:xfrm>
          <a:prstGeom prst="rect">
            <a:avLst/>
          </a:prstGeom>
          <a:solidFill>
            <a:srgbClr val="C6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rot="-156123">
            <a:off x="2153842" y="1143655"/>
            <a:ext cx="4546388" cy="3211212"/>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2306212" y="991287"/>
            <a:ext cx="4546500" cy="321120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13"/>
          <p:cNvGrpSpPr/>
          <p:nvPr/>
        </p:nvGrpSpPr>
        <p:grpSpPr>
          <a:xfrm rot="-468310">
            <a:off x="2195941" y="816811"/>
            <a:ext cx="4752129" cy="3509874"/>
            <a:chOff x="2163405" y="1008757"/>
            <a:chExt cx="4752300" cy="3510000"/>
          </a:xfrm>
        </p:grpSpPr>
        <p:sp>
          <p:nvSpPr>
            <p:cNvPr id="59" name="Google Shape;59;p13"/>
            <p:cNvSpPr/>
            <p:nvPr/>
          </p:nvSpPr>
          <p:spPr>
            <a:xfrm rot="231561">
              <a:off x="2266400" y="1158111"/>
              <a:ext cx="4546310" cy="3211293"/>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nvSpPr>
          <p:spPr>
            <a:xfrm rot="243112">
              <a:off x="2577042" y="1264600"/>
              <a:ext cx="2649322" cy="1279391"/>
            </a:xfrm>
            <a:prstGeom prst="rect">
              <a:avLst/>
            </a:prstGeom>
            <a:noFill/>
            <a:ln>
              <a:noFill/>
            </a:ln>
          </p:spPr>
          <p:txBody>
            <a:bodyPr anchorCtr="0" anchor="b" bIns="91425" lIns="91425" spcFirstLastPara="1" rIns="91425" wrap="square" tIns="91425">
              <a:noAutofit/>
            </a:bodyPr>
            <a:lstStyle/>
            <a:p>
              <a:pPr indent="0" lvl="0" marL="0" rtl="0" algn="l">
                <a:spcBef>
                  <a:spcPts val="7200"/>
                </a:spcBef>
                <a:spcAft>
                  <a:spcPts val="0"/>
                </a:spcAft>
                <a:buClr>
                  <a:schemeClr val="dk1"/>
                </a:buClr>
                <a:buSzPts val="1100"/>
                <a:buFont typeface="Arial"/>
                <a:buNone/>
              </a:pPr>
              <a:r>
                <a:rPr b="1" lang="en" sz="2400">
                  <a:solidFill>
                    <a:srgbClr val="404040"/>
                  </a:solidFill>
                  <a:latin typeface="Proxima Nova"/>
                  <a:ea typeface="Proxima Nova"/>
                  <a:cs typeface="Proxima Nova"/>
                  <a:sym typeface="Proxima Nova"/>
                </a:rPr>
                <a:t>Trending places in TORONTO</a:t>
              </a:r>
              <a:endParaRPr sz="2400">
                <a:solidFill>
                  <a:srgbClr val="434343"/>
                </a:solidFill>
                <a:latin typeface="Lato"/>
                <a:ea typeface="Lato"/>
                <a:cs typeface="Lato"/>
                <a:sym typeface="Lato"/>
              </a:endParaRPr>
            </a:p>
          </p:txBody>
        </p:sp>
        <p:sp>
          <p:nvSpPr>
            <p:cNvPr id="61" name="Google Shape;61;p13"/>
            <p:cNvSpPr txBox="1"/>
            <p:nvPr/>
          </p:nvSpPr>
          <p:spPr>
            <a:xfrm rot="243112">
              <a:off x="2513234" y="2556448"/>
              <a:ext cx="2649322" cy="638488"/>
            </a:xfrm>
            <a:prstGeom prst="rect">
              <a:avLst/>
            </a:prstGeom>
            <a:noFill/>
            <a:ln>
              <a:noFill/>
            </a:ln>
          </p:spPr>
          <p:txBody>
            <a:bodyPr anchorCtr="0" anchor="t" bIns="91425" lIns="91425" spcFirstLastPara="1" rIns="91425" wrap="square" tIns="91425">
              <a:noAutofit/>
            </a:bodyPr>
            <a:lstStyle/>
            <a:p>
              <a:pPr indent="0" lvl="0" marL="0" rtl="0" algn="l">
                <a:spcBef>
                  <a:spcPts val="7200"/>
                </a:spcBef>
                <a:spcAft>
                  <a:spcPts val="0"/>
                </a:spcAft>
                <a:buClr>
                  <a:schemeClr val="dk1"/>
                </a:buClr>
                <a:buSzPts val="1100"/>
                <a:buFont typeface="Arial"/>
                <a:buNone/>
              </a:pPr>
              <a:r>
                <a:rPr lang="en">
                  <a:solidFill>
                    <a:srgbClr val="039BE5"/>
                  </a:solidFill>
                  <a:latin typeface="Proxima Nova"/>
                  <a:ea typeface="Proxima Nova"/>
                  <a:cs typeface="Proxima Nova"/>
                  <a:sym typeface="Proxima Nova"/>
                </a:rPr>
                <a:t>Capstone Report</a:t>
              </a:r>
              <a:br>
                <a:rPr b="1" lang="en">
                  <a:solidFill>
                    <a:srgbClr val="404040"/>
                  </a:solidFill>
                  <a:latin typeface="Proxima Nova"/>
                  <a:ea typeface="Proxima Nova"/>
                  <a:cs typeface="Proxima Nova"/>
                  <a:sym typeface="Proxima Nova"/>
                </a:rPr>
              </a:br>
              <a:endParaRPr>
                <a:solidFill>
                  <a:srgbClr val="999999"/>
                </a:solidFill>
                <a:latin typeface="Lato"/>
                <a:ea typeface="Lato"/>
                <a:cs typeface="Lato"/>
                <a:sym typeface="La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65" name="Shape 65"/>
        <p:cNvGrpSpPr/>
        <p:nvPr/>
      </p:nvGrpSpPr>
      <p:grpSpPr>
        <a:xfrm>
          <a:off x="0" y="0"/>
          <a:ext cx="0" cy="0"/>
          <a:chOff x="0" y="0"/>
          <a:chExt cx="0" cy="0"/>
        </a:xfrm>
      </p:grpSpPr>
      <p:pic>
        <p:nvPicPr>
          <p:cNvPr id="66" name="Google Shape;66;p14"/>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67" name="Google Shape;67;p14"/>
          <p:cNvSpPr/>
          <p:nvPr/>
        </p:nvSpPr>
        <p:spPr>
          <a:xfrm>
            <a:off x="0" y="0"/>
            <a:ext cx="9144000" cy="2569200"/>
          </a:xfrm>
          <a:prstGeom prst="rect">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nvSpPr>
        <p:spPr>
          <a:xfrm>
            <a:off x="250600" y="226750"/>
            <a:ext cx="6873900" cy="8019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000"/>
              </a:spcBef>
              <a:spcAft>
                <a:spcPts val="0"/>
              </a:spcAft>
              <a:buClr>
                <a:schemeClr val="dk1"/>
              </a:buClr>
              <a:buSzPts val="1100"/>
              <a:buFont typeface="Arial"/>
              <a:buNone/>
            </a:pPr>
            <a:r>
              <a:rPr lang="en" sz="3000">
                <a:solidFill>
                  <a:schemeClr val="dk1"/>
                </a:solidFill>
                <a:latin typeface="Proxima Nova"/>
                <a:ea typeface="Proxima Nova"/>
                <a:cs typeface="Proxima Nova"/>
                <a:sym typeface="Proxima Nova"/>
              </a:rPr>
              <a:t>Introduction</a:t>
            </a:r>
            <a:endParaRPr/>
          </a:p>
        </p:txBody>
      </p:sp>
      <p:sp>
        <p:nvSpPr>
          <p:cNvPr id="70" name="Google Shape;70;p14"/>
          <p:cNvSpPr txBox="1"/>
          <p:nvPr/>
        </p:nvSpPr>
        <p:spPr>
          <a:xfrm>
            <a:off x="405750" y="1348525"/>
            <a:ext cx="6873900" cy="8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 famous restaurant chain, headquartered in London, had slowly expanded their arms to various untouched cities in Europe.</a:t>
            </a:r>
            <a:endParaRPr sz="1800"/>
          </a:p>
        </p:txBody>
      </p:sp>
      <p:sp>
        <p:nvSpPr>
          <p:cNvPr id="71" name="Google Shape;71;p14"/>
          <p:cNvSpPr txBox="1"/>
          <p:nvPr/>
        </p:nvSpPr>
        <p:spPr>
          <a:xfrm>
            <a:off x="2277425" y="2434500"/>
            <a:ext cx="6873900" cy="8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Collaborated with major local players in approximately 34 cities in western Europe</a:t>
            </a:r>
            <a:endParaRPr sz="1800"/>
          </a:p>
        </p:txBody>
      </p:sp>
      <p:sp>
        <p:nvSpPr>
          <p:cNvPr id="72" name="Google Shape;72;p14"/>
          <p:cNvSpPr txBox="1"/>
          <p:nvPr/>
        </p:nvSpPr>
        <p:spPr>
          <a:xfrm>
            <a:off x="30225" y="3609100"/>
            <a:ext cx="6873900" cy="12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The company wants to expand its boundary and this time they have their eye on Toronto. The company is looking forward for major experience and food players also they are looking forward for some trending places in Toronto.</a:t>
            </a:r>
            <a:endParaRPr sz="1800">
              <a:solidFill>
                <a:schemeClr val="dk1"/>
              </a:solidFill>
            </a:endParaRPr>
          </a:p>
          <a:p>
            <a:pPr indent="0" lvl="0" marL="0" rtl="0" algn="l">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76" name="Shape 76"/>
        <p:cNvGrpSpPr/>
        <p:nvPr/>
      </p:nvGrpSpPr>
      <p:grpSpPr>
        <a:xfrm>
          <a:off x="0" y="0"/>
          <a:ext cx="0" cy="0"/>
          <a:chOff x="0" y="0"/>
          <a:chExt cx="0" cy="0"/>
        </a:xfrm>
      </p:grpSpPr>
      <p:pic>
        <p:nvPicPr>
          <p:cNvPr id="77" name="Google Shape;77;p15"/>
          <p:cNvPicPr preferRelativeResize="0"/>
          <p:nvPr/>
        </p:nvPicPr>
        <p:blipFill rotWithShape="1">
          <a:blip r:embed="rId3">
            <a:alphaModFix/>
          </a:blip>
          <a:srcRect b="0" l="0" r="0" t="60663"/>
          <a:stretch/>
        </p:blipFill>
        <p:spPr>
          <a:xfrm>
            <a:off x="0" y="1028650"/>
            <a:ext cx="9143999" cy="4114875"/>
          </a:xfrm>
          <a:prstGeom prst="rect">
            <a:avLst/>
          </a:prstGeom>
          <a:noFill/>
          <a:ln>
            <a:noFill/>
          </a:ln>
        </p:spPr>
      </p:pic>
      <p:sp>
        <p:nvSpPr>
          <p:cNvPr id="78" name="Google Shape;78;p15"/>
          <p:cNvSpPr/>
          <p:nvPr/>
        </p:nvSpPr>
        <p:spPr>
          <a:xfrm>
            <a:off x="0" y="0"/>
            <a:ext cx="9144000" cy="1193400"/>
          </a:xfrm>
          <a:prstGeom prst="rect">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537025" y="226750"/>
            <a:ext cx="6873900" cy="8019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000"/>
              </a:spcBef>
              <a:spcAft>
                <a:spcPts val="0"/>
              </a:spcAft>
              <a:buClr>
                <a:schemeClr val="dk1"/>
              </a:buClr>
              <a:buSzPts val="1100"/>
              <a:buFont typeface="Arial"/>
              <a:buNone/>
            </a:pPr>
            <a:r>
              <a:rPr lang="en" sz="3000">
                <a:solidFill>
                  <a:schemeClr val="dk1"/>
                </a:solidFill>
                <a:latin typeface="Proxima Nova"/>
                <a:ea typeface="Proxima Nova"/>
                <a:cs typeface="Proxima Nova"/>
                <a:sym typeface="Proxima Nova"/>
              </a:rPr>
              <a:t>Data</a:t>
            </a:r>
            <a:endParaRPr sz="3000"/>
          </a:p>
        </p:txBody>
      </p:sp>
      <p:sp>
        <p:nvSpPr>
          <p:cNvPr id="80" name="Google Shape;80;p15"/>
          <p:cNvSpPr txBox="1"/>
          <p:nvPr/>
        </p:nvSpPr>
        <p:spPr>
          <a:xfrm>
            <a:off x="-25725" y="1063000"/>
            <a:ext cx="6873900" cy="6129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000"/>
              </a:spcBef>
              <a:spcAft>
                <a:spcPts val="0"/>
              </a:spcAft>
              <a:buClr>
                <a:schemeClr val="dk1"/>
              </a:buClr>
              <a:buSzPts val="1100"/>
              <a:buFont typeface="Arial"/>
              <a:buNone/>
            </a:pPr>
            <a:r>
              <a:rPr lang="en" sz="2400">
                <a:solidFill>
                  <a:schemeClr val="dk1"/>
                </a:solidFill>
                <a:latin typeface="Proxima Nova"/>
                <a:ea typeface="Proxima Nova"/>
                <a:cs typeface="Proxima Nova"/>
                <a:sym typeface="Proxima Nova"/>
              </a:rPr>
              <a:t>Focus here is to shortlist trending areas in the Toronto, and not the exact Restaurants and Entertainment centers.</a:t>
            </a:r>
            <a:endParaRPr sz="2400"/>
          </a:p>
        </p:txBody>
      </p:sp>
      <p:sp>
        <p:nvSpPr>
          <p:cNvPr id="81" name="Google Shape;81;p15"/>
          <p:cNvSpPr txBox="1"/>
          <p:nvPr/>
        </p:nvSpPr>
        <p:spPr>
          <a:xfrm>
            <a:off x="2548550" y="2748425"/>
            <a:ext cx="6873900" cy="8019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000"/>
              </a:spcBef>
              <a:spcAft>
                <a:spcPts val="0"/>
              </a:spcAft>
              <a:buClr>
                <a:schemeClr val="dk1"/>
              </a:buClr>
              <a:buSzPts val="1100"/>
              <a:buFont typeface="Arial"/>
              <a:buNone/>
            </a:pPr>
            <a:r>
              <a:rPr lang="en" sz="2400">
                <a:solidFill>
                  <a:schemeClr val="dk1"/>
                </a:solidFill>
                <a:latin typeface="Proxima Nova"/>
                <a:ea typeface="Proxima Nova"/>
                <a:cs typeface="Proxima Nova"/>
                <a:sym typeface="Proxima Nova"/>
              </a:rPr>
              <a:t>Data from Foursquare.com as well various other website, also we will be loading some CSV containing data which might be helpful for our analysis.</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85" name="Shape 85"/>
        <p:cNvGrpSpPr/>
        <p:nvPr/>
      </p:nvGrpSpPr>
      <p:grpSpPr>
        <a:xfrm>
          <a:off x="0" y="0"/>
          <a:ext cx="0" cy="0"/>
          <a:chOff x="0" y="0"/>
          <a:chExt cx="0" cy="0"/>
        </a:xfrm>
      </p:grpSpPr>
      <p:pic>
        <p:nvPicPr>
          <p:cNvPr id="86" name="Google Shape;86;p16"/>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87" name="Google Shape;87;p16"/>
          <p:cNvSpPr/>
          <p:nvPr/>
        </p:nvSpPr>
        <p:spPr>
          <a:xfrm>
            <a:off x="0" y="0"/>
            <a:ext cx="9144000" cy="1011900"/>
          </a:xfrm>
          <a:prstGeom prst="rect">
            <a:avLst/>
          </a:prstGeom>
          <a:solidFill>
            <a:srgbClr val="FADA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nvSpPr>
        <p:spPr>
          <a:xfrm>
            <a:off x="321475" y="321475"/>
            <a:ext cx="68580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Findings</a:t>
            </a:r>
            <a:endParaRPr sz="3000"/>
          </a:p>
        </p:txBody>
      </p:sp>
      <p:sp>
        <p:nvSpPr>
          <p:cNvPr id="90" name="Google Shape;90;p16"/>
          <p:cNvSpPr txBox="1"/>
          <p:nvPr/>
        </p:nvSpPr>
        <p:spPr>
          <a:xfrm>
            <a:off x="0" y="2107400"/>
            <a:ext cx="4572000" cy="15360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000"/>
              </a:spcBef>
              <a:spcAft>
                <a:spcPts val="0"/>
              </a:spcAft>
              <a:buClr>
                <a:schemeClr val="dk1"/>
              </a:buClr>
              <a:buSzPts val="1100"/>
              <a:buFont typeface="Arial"/>
              <a:buNone/>
            </a:pPr>
            <a:r>
              <a:rPr lang="en" sz="2400">
                <a:solidFill>
                  <a:schemeClr val="dk1"/>
                </a:solidFill>
                <a:latin typeface="Proxima Nova"/>
                <a:ea typeface="Proxima Nova"/>
                <a:cs typeface="Proxima Nova"/>
                <a:sym typeface="Proxima Nova"/>
              </a:rPr>
              <a:t>Users rating and average number people visiting that area, helps in shortlisted several places in the Toronto</a:t>
            </a:r>
            <a:endParaRPr sz="2400"/>
          </a:p>
        </p:txBody>
      </p:sp>
      <p:pic>
        <p:nvPicPr>
          <p:cNvPr id="91" name="Google Shape;91;p16"/>
          <p:cNvPicPr preferRelativeResize="0"/>
          <p:nvPr/>
        </p:nvPicPr>
        <p:blipFill>
          <a:blip r:embed="rId4">
            <a:alphaModFix/>
          </a:blip>
          <a:stretch>
            <a:fillRect/>
          </a:stretch>
        </p:blipFill>
        <p:spPr>
          <a:xfrm>
            <a:off x="4655350" y="1644025"/>
            <a:ext cx="4426725" cy="3380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95" name="Shape 95"/>
        <p:cNvGrpSpPr/>
        <p:nvPr/>
      </p:nvGrpSpPr>
      <p:grpSpPr>
        <a:xfrm>
          <a:off x="0" y="0"/>
          <a:ext cx="0" cy="0"/>
          <a:chOff x="0" y="0"/>
          <a:chExt cx="0" cy="0"/>
        </a:xfrm>
      </p:grpSpPr>
      <p:pic>
        <p:nvPicPr>
          <p:cNvPr id="96" name="Google Shape;96;p17"/>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97" name="Google Shape;97;p17"/>
          <p:cNvSpPr/>
          <p:nvPr/>
        </p:nvSpPr>
        <p:spPr>
          <a:xfrm>
            <a:off x="0" y="0"/>
            <a:ext cx="9144000" cy="925800"/>
          </a:xfrm>
          <a:prstGeom prst="rect">
            <a:avLst/>
          </a:prstGeom>
          <a:solidFill>
            <a:srgbClr val="C6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7"/>
          <p:cNvPicPr preferRelativeResize="0"/>
          <p:nvPr/>
        </p:nvPicPr>
        <p:blipFill>
          <a:blip r:embed="rId4">
            <a:alphaModFix/>
          </a:blip>
          <a:stretch>
            <a:fillRect/>
          </a:stretch>
        </p:blipFill>
        <p:spPr>
          <a:xfrm>
            <a:off x="0" y="925800"/>
            <a:ext cx="4781550" cy="2828925"/>
          </a:xfrm>
          <a:prstGeom prst="rect">
            <a:avLst/>
          </a:prstGeom>
          <a:noFill/>
          <a:ln>
            <a:noFill/>
          </a:ln>
        </p:spPr>
      </p:pic>
      <p:sp>
        <p:nvSpPr>
          <p:cNvPr id="100" name="Google Shape;100;p17"/>
          <p:cNvSpPr txBox="1"/>
          <p:nvPr/>
        </p:nvSpPr>
        <p:spPr>
          <a:xfrm>
            <a:off x="4845875" y="1000125"/>
            <a:ext cx="4298100" cy="26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t>The Company should definitely have a look at these places in Toronto.</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These places could significantly benefit the collaboration decision</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