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roxima Nova"/>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1f5a554dbf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f5a554dbf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1f5a554dbf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f5a554dbf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1f5a554dbf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f5a554dbf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1f5a554dbf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f5a554dbf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1f5a554dbf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f5a554dbf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7138bfba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7138bfba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7138bfba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7138bfba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7138bfba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7138bfba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55" name="Google Shape;55;p13"/>
          <p:cNvSpPr/>
          <p:nvPr/>
        </p:nvSpPr>
        <p:spPr>
          <a:xfrm>
            <a:off x="0" y="0"/>
            <a:ext cx="9144000" cy="2572500"/>
          </a:xfrm>
          <a:prstGeom prst="rect">
            <a:avLst/>
          </a:prstGeom>
          <a:solidFill>
            <a:srgbClr val="C6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3"/>
          <p:cNvGrpSpPr/>
          <p:nvPr/>
        </p:nvGrpSpPr>
        <p:grpSpPr>
          <a:xfrm rot="-468310">
            <a:off x="170691" y="306411"/>
            <a:ext cx="4752129" cy="3509874"/>
            <a:chOff x="2163405" y="1008757"/>
            <a:chExt cx="4752300" cy="3510000"/>
          </a:xfrm>
        </p:grpSpPr>
        <p:sp>
          <p:nvSpPr>
            <p:cNvPr id="57" name="Google Shape;57;p13"/>
            <p:cNvSpPr/>
            <p:nvPr/>
          </p:nvSpPr>
          <p:spPr>
            <a:xfrm rot="231561">
              <a:off x="2266400" y="1158111"/>
              <a:ext cx="4546310" cy="3211293"/>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txBox="1"/>
            <p:nvPr/>
          </p:nvSpPr>
          <p:spPr>
            <a:xfrm rot="243112">
              <a:off x="2577042" y="1264600"/>
              <a:ext cx="2649322" cy="1279391"/>
            </a:xfrm>
            <a:prstGeom prst="rect">
              <a:avLst/>
            </a:prstGeom>
            <a:noFill/>
            <a:ln>
              <a:noFill/>
            </a:ln>
          </p:spPr>
          <p:txBody>
            <a:bodyPr anchorCtr="0" anchor="b" bIns="91425" lIns="91425" spcFirstLastPara="1" rIns="91425" wrap="square" tIns="91425">
              <a:noAutofit/>
            </a:bodyPr>
            <a:lstStyle/>
            <a:p>
              <a:pPr indent="0" lvl="0" marL="0" rtl="0" algn="l">
                <a:spcBef>
                  <a:spcPts val="7200"/>
                </a:spcBef>
                <a:spcAft>
                  <a:spcPts val="0"/>
                </a:spcAft>
                <a:buClr>
                  <a:schemeClr val="dk1"/>
                </a:buClr>
                <a:buSzPts val="1100"/>
                <a:buFont typeface="Arial"/>
                <a:buNone/>
              </a:pPr>
              <a:r>
                <a:rPr b="1" lang="en" sz="2400">
                  <a:solidFill>
                    <a:srgbClr val="404040"/>
                  </a:solidFill>
                  <a:latin typeface="Proxima Nova"/>
                  <a:ea typeface="Proxima Nova"/>
                  <a:cs typeface="Proxima Nova"/>
                  <a:sym typeface="Proxima Nova"/>
                </a:rPr>
                <a:t>Trending places in TORONTO</a:t>
              </a:r>
              <a:endParaRPr sz="2400">
                <a:solidFill>
                  <a:srgbClr val="434343"/>
                </a:solidFill>
                <a:latin typeface="Lato"/>
                <a:ea typeface="Lato"/>
                <a:cs typeface="Lato"/>
                <a:sym typeface="Lato"/>
              </a:endParaRPr>
            </a:p>
          </p:txBody>
        </p:sp>
        <p:sp>
          <p:nvSpPr>
            <p:cNvPr id="59" name="Google Shape;59;p13"/>
            <p:cNvSpPr txBox="1"/>
            <p:nvPr/>
          </p:nvSpPr>
          <p:spPr>
            <a:xfrm rot="243112">
              <a:off x="2513234" y="2556448"/>
              <a:ext cx="2649322" cy="638488"/>
            </a:xfrm>
            <a:prstGeom prst="rect">
              <a:avLst/>
            </a:prstGeom>
            <a:noFill/>
            <a:ln>
              <a:noFill/>
            </a:ln>
          </p:spPr>
          <p:txBody>
            <a:bodyPr anchorCtr="0" anchor="t" bIns="91425" lIns="91425" spcFirstLastPara="1" rIns="91425" wrap="square" tIns="91425">
              <a:noAutofit/>
            </a:bodyPr>
            <a:lstStyle/>
            <a:p>
              <a:pPr indent="0" lvl="0" marL="0" rtl="0" algn="l">
                <a:spcBef>
                  <a:spcPts val="7200"/>
                </a:spcBef>
                <a:spcAft>
                  <a:spcPts val="0"/>
                </a:spcAft>
                <a:buClr>
                  <a:schemeClr val="dk1"/>
                </a:buClr>
                <a:buSzPts val="1100"/>
                <a:buFont typeface="Arial"/>
                <a:buNone/>
              </a:pPr>
              <a:r>
                <a:rPr lang="en">
                  <a:solidFill>
                    <a:srgbClr val="039BE5"/>
                  </a:solidFill>
                  <a:latin typeface="Proxima Nova"/>
                  <a:ea typeface="Proxima Nova"/>
                  <a:cs typeface="Proxima Nova"/>
                  <a:sym typeface="Proxima Nova"/>
                </a:rPr>
                <a:t>Capstone Report</a:t>
              </a:r>
              <a:br>
                <a:rPr b="1" lang="en">
                  <a:solidFill>
                    <a:srgbClr val="404040"/>
                  </a:solidFill>
                  <a:latin typeface="Proxima Nova"/>
                  <a:ea typeface="Proxima Nova"/>
                  <a:cs typeface="Proxima Nova"/>
                  <a:sym typeface="Proxima Nova"/>
                </a:rPr>
              </a:br>
              <a:endParaRPr>
                <a:solidFill>
                  <a:srgbClr val="999999"/>
                </a:solidFill>
                <a:latin typeface="Lato"/>
                <a:ea typeface="Lato"/>
                <a:cs typeface="Lato"/>
                <a:sym typeface="Lato"/>
              </a:endParaRPr>
            </a:p>
          </p:txBody>
        </p:sp>
      </p:grpSp>
      <p:pic>
        <p:nvPicPr>
          <p:cNvPr id="60" name="Google Shape;60;p13"/>
          <p:cNvPicPr preferRelativeResize="0"/>
          <p:nvPr/>
        </p:nvPicPr>
        <p:blipFill>
          <a:blip r:embed="rId4">
            <a:alphaModFix/>
          </a:blip>
          <a:stretch>
            <a:fillRect/>
          </a:stretch>
        </p:blipFill>
        <p:spPr>
          <a:xfrm>
            <a:off x="4312425" y="2337500"/>
            <a:ext cx="4781550" cy="2828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64" name="Shape 64"/>
        <p:cNvGrpSpPr/>
        <p:nvPr/>
      </p:nvGrpSpPr>
      <p:grpSpPr>
        <a:xfrm>
          <a:off x="0" y="0"/>
          <a:ext cx="0" cy="0"/>
          <a:chOff x="0" y="0"/>
          <a:chExt cx="0" cy="0"/>
        </a:xfrm>
      </p:grpSpPr>
      <p:pic>
        <p:nvPicPr>
          <p:cNvPr id="65" name="Google Shape;65;p14"/>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66" name="Google Shape;66;p14"/>
          <p:cNvSpPr/>
          <p:nvPr/>
        </p:nvSpPr>
        <p:spPr>
          <a:xfrm>
            <a:off x="0" y="0"/>
            <a:ext cx="9144000" cy="2569200"/>
          </a:xfrm>
          <a:prstGeom prst="rect">
            <a:avLst/>
          </a:prstGeom>
          <a:solidFill>
            <a:srgbClr val="F4C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txBox="1"/>
          <p:nvPr/>
        </p:nvSpPr>
        <p:spPr>
          <a:xfrm>
            <a:off x="250600" y="226750"/>
            <a:ext cx="6873900" cy="8019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1000"/>
              </a:spcBef>
              <a:spcAft>
                <a:spcPts val="0"/>
              </a:spcAft>
              <a:buClr>
                <a:schemeClr val="dk1"/>
              </a:buClr>
              <a:buSzPts val="1100"/>
              <a:buFont typeface="Arial"/>
              <a:buNone/>
            </a:pPr>
            <a:r>
              <a:rPr lang="en" sz="3000">
                <a:solidFill>
                  <a:schemeClr val="dk1"/>
                </a:solidFill>
                <a:latin typeface="Proxima Nova"/>
                <a:ea typeface="Proxima Nova"/>
                <a:cs typeface="Proxima Nova"/>
                <a:sym typeface="Proxima Nova"/>
              </a:rPr>
              <a:t>Introduction</a:t>
            </a:r>
            <a:endParaRPr/>
          </a:p>
        </p:txBody>
      </p:sp>
      <p:pic>
        <p:nvPicPr>
          <p:cNvPr id="69" name="Google Shape;69;p14"/>
          <p:cNvPicPr preferRelativeResize="0"/>
          <p:nvPr/>
        </p:nvPicPr>
        <p:blipFill>
          <a:blip r:embed="rId4">
            <a:alphaModFix/>
          </a:blip>
          <a:stretch>
            <a:fillRect/>
          </a:stretch>
        </p:blipFill>
        <p:spPr>
          <a:xfrm>
            <a:off x="3218676" y="2594550"/>
            <a:ext cx="5925322" cy="2569200"/>
          </a:xfrm>
          <a:prstGeom prst="rect">
            <a:avLst/>
          </a:prstGeom>
          <a:noFill/>
          <a:ln>
            <a:noFill/>
          </a:ln>
        </p:spPr>
      </p:pic>
      <p:sp>
        <p:nvSpPr>
          <p:cNvPr id="70" name="Google Shape;70;p14"/>
          <p:cNvSpPr txBox="1"/>
          <p:nvPr/>
        </p:nvSpPr>
        <p:spPr>
          <a:xfrm>
            <a:off x="405750" y="1348525"/>
            <a:ext cx="6873900" cy="8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 famous restaurant chain, headquartered in London, had slowly expanded their arms to various untouched cities in Europe.</a:t>
            </a:r>
            <a:endParaRPr/>
          </a:p>
        </p:txBody>
      </p:sp>
      <p:sp>
        <p:nvSpPr>
          <p:cNvPr id="71" name="Google Shape;71;p14"/>
          <p:cNvSpPr txBox="1"/>
          <p:nvPr/>
        </p:nvSpPr>
        <p:spPr>
          <a:xfrm>
            <a:off x="372425" y="2053500"/>
            <a:ext cx="6873900" cy="80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rPr>
              <a:t>Collaborated with major local players in approximately 34 cities in western Europe</a:t>
            </a:r>
            <a:endParaRPr sz="1800"/>
          </a:p>
        </p:txBody>
      </p:sp>
      <p:sp>
        <p:nvSpPr>
          <p:cNvPr id="72" name="Google Shape;72;p14"/>
          <p:cNvSpPr txBox="1"/>
          <p:nvPr/>
        </p:nvSpPr>
        <p:spPr>
          <a:xfrm>
            <a:off x="335025" y="2569200"/>
            <a:ext cx="2883600" cy="24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company wants to expand its boundary and this time they have their eye on Toronto. The company is looking forward for major experience and food players also they are looking forward for some trending places in Toronto.</a:t>
            </a:r>
            <a:endParaRPr sz="1800">
              <a:solidFill>
                <a:schemeClr val="dk1"/>
              </a:solidFill>
            </a:endParaRPr>
          </a:p>
          <a:p>
            <a:pPr indent="0" lvl="0" marL="0" rtl="0" algn="l">
              <a:spcBef>
                <a:spcPts val="0"/>
              </a:spcBef>
              <a:spcAft>
                <a:spcPts val="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76" name="Shape 76"/>
        <p:cNvGrpSpPr/>
        <p:nvPr/>
      </p:nvGrpSpPr>
      <p:grpSpPr>
        <a:xfrm>
          <a:off x="0" y="0"/>
          <a:ext cx="0" cy="0"/>
          <a:chOff x="0" y="0"/>
          <a:chExt cx="0" cy="0"/>
        </a:xfrm>
      </p:grpSpPr>
      <p:pic>
        <p:nvPicPr>
          <p:cNvPr id="77" name="Google Shape;77;p15"/>
          <p:cNvPicPr preferRelativeResize="0"/>
          <p:nvPr/>
        </p:nvPicPr>
        <p:blipFill rotWithShape="1">
          <a:blip r:embed="rId3">
            <a:alphaModFix/>
          </a:blip>
          <a:srcRect b="0" l="0" r="0" t="60663"/>
          <a:stretch/>
        </p:blipFill>
        <p:spPr>
          <a:xfrm>
            <a:off x="0" y="1028650"/>
            <a:ext cx="9143999" cy="4114875"/>
          </a:xfrm>
          <a:prstGeom prst="rect">
            <a:avLst/>
          </a:prstGeom>
          <a:noFill/>
          <a:ln>
            <a:noFill/>
          </a:ln>
        </p:spPr>
      </p:pic>
      <p:sp>
        <p:nvSpPr>
          <p:cNvPr id="78" name="Google Shape;78;p15"/>
          <p:cNvSpPr/>
          <p:nvPr/>
        </p:nvSpPr>
        <p:spPr>
          <a:xfrm>
            <a:off x="0" y="0"/>
            <a:ext cx="9144000" cy="1193400"/>
          </a:xfrm>
          <a:prstGeom prst="rect">
            <a:avLst/>
          </a:prstGeom>
          <a:solidFill>
            <a:srgbClr val="B7E1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txBox="1"/>
          <p:nvPr/>
        </p:nvSpPr>
        <p:spPr>
          <a:xfrm>
            <a:off x="537025" y="226750"/>
            <a:ext cx="6873900" cy="8019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1000"/>
              </a:spcBef>
              <a:spcAft>
                <a:spcPts val="0"/>
              </a:spcAft>
              <a:buClr>
                <a:schemeClr val="dk1"/>
              </a:buClr>
              <a:buSzPts val="1100"/>
              <a:buFont typeface="Arial"/>
              <a:buNone/>
            </a:pPr>
            <a:r>
              <a:rPr lang="en" sz="3000">
                <a:solidFill>
                  <a:schemeClr val="dk1"/>
                </a:solidFill>
                <a:latin typeface="Proxima Nova"/>
                <a:ea typeface="Proxima Nova"/>
                <a:cs typeface="Proxima Nova"/>
                <a:sym typeface="Proxima Nova"/>
              </a:rPr>
              <a:t>Data</a:t>
            </a:r>
            <a:endParaRPr sz="3000"/>
          </a:p>
        </p:txBody>
      </p:sp>
      <p:sp>
        <p:nvSpPr>
          <p:cNvPr id="80" name="Google Shape;80;p15"/>
          <p:cNvSpPr txBox="1"/>
          <p:nvPr/>
        </p:nvSpPr>
        <p:spPr>
          <a:xfrm>
            <a:off x="-25725" y="1063000"/>
            <a:ext cx="6873900" cy="10140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1000"/>
              </a:spcBef>
              <a:spcAft>
                <a:spcPts val="0"/>
              </a:spcAft>
              <a:buClr>
                <a:schemeClr val="dk1"/>
              </a:buClr>
              <a:buSzPts val="1100"/>
              <a:buFont typeface="Arial"/>
              <a:buNone/>
            </a:pPr>
            <a:r>
              <a:rPr lang="en">
                <a:solidFill>
                  <a:schemeClr val="dk1"/>
                </a:solidFill>
              </a:rPr>
              <a:t>Focus here is to shortlist trending areas in the Toronto, and not the exact Restaurants and Entertainment centers.</a:t>
            </a:r>
            <a:endParaRPr sz="2400"/>
          </a:p>
        </p:txBody>
      </p:sp>
      <p:sp>
        <p:nvSpPr>
          <p:cNvPr id="81" name="Google Shape;81;p15"/>
          <p:cNvSpPr txBox="1"/>
          <p:nvPr/>
        </p:nvSpPr>
        <p:spPr>
          <a:xfrm>
            <a:off x="-5700" y="1882750"/>
            <a:ext cx="5339700" cy="8019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1000"/>
              </a:spcBef>
              <a:spcAft>
                <a:spcPts val="0"/>
              </a:spcAft>
              <a:buClr>
                <a:schemeClr val="dk1"/>
              </a:buClr>
              <a:buSzPts val="1100"/>
              <a:buFont typeface="Arial"/>
              <a:buNone/>
            </a:pPr>
            <a:r>
              <a:rPr lang="en">
                <a:solidFill>
                  <a:schemeClr val="dk1"/>
                </a:solidFill>
              </a:rPr>
              <a:t>Data from Foursquare.com as well various other website, also we will be loading some CSV containing data which might be helpful for our analysis.</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p>
        </p:txBody>
      </p:sp>
      <p:pic>
        <p:nvPicPr>
          <p:cNvPr id="82" name="Google Shape;82;p15"/>
          <p:cNvPicPr preferRelativeResize="0"/>
          <p:nvPr/>
        </p:nvPicPr>
        <p:blipFill>
          <a:blip r:embed="rId4">
            <a:alphaModFix/>
          </a:blip>
          <a:stretch>
            <a:fillRect/>
          </a:stretch>
        </p:blipFill>
        <p:spPr>
          <a:xfrm>
            <a:off x="0" y="2970625"/>
            <a:ext cx="3276600" cy="1971675"/>
          </a:xfrm>
          <a:prstGeom prst="rect">
            <a:avLst/>
          </a:prstGeom>
          <a:noFill/>
          <a:ln>
            <a:noFill/>
          </a:ln>
        </p:spPr>
      </p:pic>
      <p:sp>
        <p:nvSpPr>
          <p:cNvPr id="83" name="Google Shape;83;p15"/>
          <p:cNvSpPr txBox="1"/>
          <p:nvPr/>
        </p:nvSpPr>
        <p:spPr>
          <a:xfrm>
            <a:off x="4413950" y="2921150"/>
            <a:ext cx="3996300" cy="2041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1000"/>
              </a:spcBef>
              <a:spcAft>
                <a:spcPts val="0"/>
              </a:spcAft>
              <a:buNone/>
            </a:pPr>
            <a:r>
              <a:rPr lang="en">
                <a:solidFill>
                  <a:schemeClr val="dk1"/>
                </a:solidFill>
              </a:rPr>
              <a:t>We had divided the whole Toronto into 5 main regions called North ,West, South, East and Central Toronto. We will be selecting one out of the five areas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87" name="Shape 87"/>
        <p:cNvGrpSpPr/>
        <p:nvPr/>
      </p:nvGrpSpPr>
      <p:grpSpPr>
        <a:xfrm>
          <a:off x="0" y="0"/>
          <a:ext cx="0" cy="0"/>
          <a:chOff x="0" y="0"/>
          <a:chExt cx="0" cy="0"/>
        </a:xfrm>
      </p:grpSpPr>
      <p:pic>
        <p:nvPicPr>
          <p:cNvPr id="88" name="Google Shape;88;p16"/>
          <p:cNvPicPr preferRelativeResize="0"/>
          <p:nvPr/>
        </p:nvPicPr>
        <p:blipFill rotWithShape="1">
          <a:blip r:embed="rId3">
            <a:alphaModFix/>
          </a:blip>
          <a:srcRect b="0" l="0" r="0" t="60663"/>
          <a:stretch/>
        </p:blipFill>
        <p:spPr>
          <a:xfrm>
            <a:off x="0" y="2657475"/>
            <a:ext cx="9143999" cy="2486051"/>
          </a:xfrm>
          <a:prstGeom prst="rect">
            <a:avLst/>
          </a:prstGeom>
          <a:noFill/>
          <a:ln>
            <a:noFill/>
          </a:ln>
        </p:spPr>
      </p:pic>
      <p:sp>
        <p:nvSpPr>
          <p:cNvPr id="89" name="Google Shape;89;p16"/>
          <p:cNvSpPr/>
          <p:nvPr/>
        </p:nvSpPr>
        <p:spPr>
          <a:xfrm>
            <a:off x="0" y="0"/>
            <a:ext cx="9144000" cy="1011900"/>
          </a:xfrm>
          <a:prstGeom prst="rect">
            <a:avLst/>
          </a:prstGeom>
          <a:solidFill>
            <a:srgbClr val="FADA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txBox="1"/>
          <p:nvPr/>
        </p:nvSpPr>
        <p:spPr>
          <a:xfrm>
            <a:off x="321475" y="321475"/>
            <a:ext cx="6858000" cy="8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Findings</a:t>
            </a:r>
            <a:endParaRPr sz="3000"/>
          </a:p>
        </p:txBody>
      </p:sp>
      <p:sp>
        <p:nvSpPr>
          <p:cNvPr id="92" name="Google Shape;92;p16"/>
          <p:cNvSpPr txBox="1"/>
          <p:nvPr/>
        </p:nvSpPr>
        <p:spPr>
          <a:xfrm>
            <a:off x="0" y="964400"/>
            <a:ext cx="4572000" cy="3654000"/>
          </a:xfrm>
          <a:prstGeom prst="rect">
            <a:avLst/>
          </a:prstGeom>
          <a:noFill/>
          <a:ln>
            <a:noFill/>
          </a:ln>
        </p:spPr>
        <p:txBody>
          <a:bodyPr anchorCtr="0" anchor="t" bIns="91425" lIns="91425" spcFirstLastPara="1" rIns="91425" wrap="square" tIns="91425">
            <a:noAutofit/>
          </a:bodyPr>
          <a:lstStyle/>
          <a:p>
            <a:pPr indent="0" lvl="0" marL="0" marR="0" rtl="0" algn="l">
              <a:lnSpc>
                <a:spcPct val="125000"/>
              </a:lnSpc>
              <a:spcBef>
                <a:spcPts val="1000"/>
              </a:spcBef>
              <a:spcAft>
                <a:spcPts val="0"/>
              </a:spcAft>
              <a:buClr>
                <a:schemeClr val="dk1"/>
              </a:buClr>
              <a:buSzPts val="1100"/>
              <a:buFont typeface="Arial"/>
              <a:buNone/>
            </a:pPr>
            <a:r>
              <a:rPr lang="en">
                <a:solidFill>
                  <a:schemeClr val="dk1"/>
                </a:solidFill>
              </a:rPr>
              <a:t>We load the data in python and also use Foursquare API to generate a series of results which includes the trending area in Toronto. </a:t>
            </a:r>
            <a:endParaRPr>
              <a:solidFill>
                <a:schemeClr val="dk1"/>
              </a:solidFill>
            </a:endParaRPr>
          </a:p>
          <a:p>
            <a:pPr indent="0" lvl="0" marL="0" marR="0" rtl="0" algn="l">
              <a:lnSpc>
                <a:spcPct val="125000"/>
              </a:lnSpc>
              <a:spcBef>
                <a:spcPts val="1000"/>
              </a:spcBef>
              <a:spcAft>
                <a:spcPts val="0"/>
              </a:spcAft>
              <a:buClr>
                <a:schemeClr val="dk1"/>
              </a:buClr>
              <a:buSzPts val="1100"/>
              <a:buFont typeface="Arial"/>
              <a:buNone/>
            </a:pPr>
            <a:r>
              <a:rPr lang="en">
                <a:solidFill>
                  <a:schemeClr val="dk1"/>
                </a:solidFill>
              </a:rPr>
              <a:t>Then we plot an histogram to visualise different places based on the number of different counts of venue.</a:t>
            </a:r>
            <a:endParaRPr>
              <a:solidFill>
                <a:schemeClr val="dk1"/>
              </a:solidFill>
            </a:endParaRPr>
          </a:p>
          <a:p>
            <a:pPr indent="0" lvl="0" marL="0" marR="0" rtl="0" algn="l">
              <a:lnSpc>
                <a:spcPct val="125000"/>
              </a:lnSpc>
              <a:spcBef>
                <a:spcPts val="1000"/>
              </a:spcBef>
              <a:spcAft>
                <a:spcPts val="0"/>
              </a:spcAft>
              <a:buClr>
                <a:schemeClr val="dk1"/>
              </a:buClr>
              <a:buSzPts val="1100"/>
              <a:buFont typeface="Arial"/>
              <a:buNone/>
            </a:pPr>
            <a:r>
              <a:t/>
            </a:r>
            <a:endParaRPr>
              <a:solidFill>
                <a:schemeClr val="dk1"/>
              </a:solidFill>
            </a:endParaRPr>
          </a:p>
        </p:txBody>
      </p:sp>
      <p:pic>
        <p:nvPicPr>
          <p:cNvPr id="93" name="Google Shape;93;p16"/>
          <p:cNvPicPr preferRelativeResize="0"/>
          <p:nvPr/>
        </p:nvPicPr>
        <p:blipFill>
          <a:blip r:embed="rId4">
            <a:alphaModFix/>
          </a:blip>
          <a:stretch>
            <a:fillRect/>
          </a:stretch>
        </p:blipFill>
        <p:spPr>
          <a:xfrm>
            <a:off x="4932775" y="1045375"/>
            <a:ext cx="4210050" cy="1612100"/>
          </a:xfrm>
          <a:prstGeom prst="rect">
            <a:avLst/>
          </a:prstGeom>
          <a:noFill/>
          <a:ln>
            <a:noFill/>
          </a:ln>
        </p:spPr>
      </p:pic>
      <p:sp>
        <p:nvSpPr>
          <p:cNvPr id="94" name="Google Shape;94;p16"/>
          <p:cNvSpPr txBox="1"/>
          <p:nvPr/>
        </p:nvSpPr>
        <p:spPr>
          <a:xfrm>
            <a:off x="4932775" y="2970600"/>
            <a:ext cx="4195800" cy="2153400"/>
          </a:xfrm>
          <a:prstGeom prst="rect">
            <a:avLst/>
          </a:prstGeom>
          <a:noFill/>
          <a:ln>
            <a:noFill/>
          </a:ln>
        </p:spPr>
        <p:txBody>
          <a:bodyPr anchorCtr="0" anchor="t" bIns="91425" lIns="91425" spcFirstLastPara="1" rIns="91425" wrap="square" tIns="91425">
            <a:noAutofit/>
          </a:bodyPr>
          <a:lstStyle/>
          <a:p>
            <a:pPr indent="0" lvl="0" marL="0" marR="0" rtl="0" algn="r">
              <a:lnSpc>
                <a:spcPct val="125000"/>
              </a:lnSpc>
              <a:spcBef>
                <a:spcPts val="1000"/>
              </a:spcBef>
              <a:spcAft>
                <a:spcPts val="0"/>
              </a:spcAft>
              <a:buNone/>
            </a:pPr>
            <a:r>
              <a:rPr lang="en">
                <a:solidFill>
                  <a:schemeClr val="dk1"/>
                </a:solidFill>
              </a:rPr>
              <a:t>We explore the different venue using the Foursquares credentials and converting the obtained Json file in to the pandas dataframe for our further analysis.</a:t>
            </a:r>
            <a:endParaRPr>
              <a:solidFill>
                <a:schemeClr val="dk1"/>
              </a:solidFill>
            </a:endParaRPr>
          </a:p>
        </p:txBody>
      </p:sp>
      <p:pic>
        <p:nvPicPr>
          <p:cNvPr id="95" name="Google Shape;95;p16"/>
          <p:cNvPicPr preferRelativeResize="0"/>
          <p:nvPr/>
        </p:nvPicPr>
        <p:blipFill>
          <a:blip r:embed="rId5">
            <a:alphaModFix/>
          </a:blip>
          <a:stretch>
            <a:fillRect/>
          </a:stretch>
        </p:blipFill>
        <p:spPr>
          <a:xfrm>
            <a:off x="0" y="2690950"/>
            <a:ext cx="4932774" cy="2433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99" name="Shape 99"/>
        <p:cNvGrpSpPr/>
        <p:nvPr/>
      </p:nvGrpSpPr>
      <p:grpSpPr>
        <a:xfrm>
          <a:off x="0" y="0"/>
          <a:ext cx="0" cy="0"/>
          <a:chOff x="0" y="0"/>
          <a:chExt cx="0" cy="0"/>
        </a:xfrm>
      </p:grpSpPr>
      <p:pic>
        <p:nvPicPr>
          <p:cNvPr id="100" name="Google Shape;100;p17"/>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101" name="Google Shape;101;p17"/>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2" name="Google Shape;102;p17"/>
          <p:cNvPicPr preferRelativeResize="0"/>
          <p:nvPr/>
        </p:nvPicPr>
        <p:blipFill>
          <a:blip r:embed="rId4">
            <a:alphaModFix/>
          </a:blip>
          <a:stretch>
            <a:fillRect/>
          </a:stretch>
        </p:blipFill>
        <p:spPr>
          <a:xfrm>
            <a:off x="3200400" y="925800"/>
            <a:ext cx="5943600" cy="4217700"/>
          </a:xfrm>
          <a:prstGeom prst="rect">
            <a:avLst/>
          </a:prstGeom>
          <a:noFill/>
          <a:ln>
            <a:noFill/>
          </a:ln>
        </p:spPr>
      </p:pic>
      <p:sp>
        <p:nvSpPr>
          <p:cNvPr id="103" name="Google Shape;103;p17"/>
          <p:cNvSpPr txBox="1"/>
          <p:nvPr/>
        </p:nvSpPr>
        <p:spPr>
          <a:xfrm>
            <a:off x="0" y="925800"/>
            <a:ext cx="3152400" cy="1645800"/>
          </a:xfrm>
          <a:prstGeom prst="rect">
            <a:avLst/>
          </a:prstGeom>
          <a:noFill/>
          <a:ln>
            <a:noFill/>
          </a:ln>
        </p:spPr>
        <p:txBody>
          <a:bodyPr anchorCtr="0" anchor="t" bIns="91425" lIns="91425" spcFirstLastPara="1" rIns="91425" wrap="square" tIns="91425">
            <a:noAutofit/>
          </a:bodyPr>
          <a:lstStyle/>
          <a:p>
            <a:pPr indent="0" lvl="0" marL="0" marR="0" rtl="0" algn="l">
              <a:lnSpc>
                <a:spcPct val="125000"/>
              </a:lnSpc>
              <a:spcBef>
                <a:spcPts val="1000"/>
              </a:spcBef>
              <a:spcAft>
                <a:spcPts val="0"/>
              </a:spcAft>
              <a:buNone/>
            </a:pPr>
            <a:r>
              <a:rPr lang="en">
                <a:solidFill>
                  <a:schemeClr val="dk1"/>
                </a:solidFill>
              </a:rPr>
              <a:t>W</a:t>
            </a:r>
            <a:r>
              <a:rPr lang="en">
                <a:solidFill>
                  <a:schemeClr val="dk1"/>
                </a:solidFill>
              </a:rPr>
              <a:t>e group the places accordingly to the different venues counts on the data frame.</a:t>
            </a:r>
            <a:endParaRPr>
              <a:solidFill>
                <a:schemeClr val="dk1"/>
              </a:solidFill>
            </a:endParaRPr>
          </a:p>
        </p:txBody>
      </p:sp>
      <p:sp>
        <p:nvSpPr>
          <p:cNvPr id="104" name="Google Shape;104;p17"/>
          <p:cNvSpPr txBox="1"/>
          <p:nvPr/>
        </p:nvSpPr>
        <p:spPr>
          <a:xfrm>
            <a:off x="0" y="2143525"/>
            <a:ext cx="30000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25000"/>
              </a:lnSpc>
              <a:spcBef>
                <a:spcPts val="1000"/>
              </a:spcBef>
              <a:spcAft>
                <a:spcPts val="0"/>
              </a:spcAft>
              <a:buNone/>
            </a:pPr>
            <a:r>
              <a:rPr lang="en">
                <a:solidFill>
                  <a:schemeClr val="dk1"/>
                </a:solidFill>
              </a:rPr>
              <a:t>We load the data in python and also use Foursquare API to generate a series of results which includes the trending area in Toronto. </a:t>
            </a:r>
            <a:endParaRPr>
              <a:solidFill>
                <a:schemeClr val="dk1"/>
              </a:solidFill>
            </a:endParaRPr>
          </a:p>
          <a:p>
            <a:pPr indent="0" lvl="0" marL="0" marR="0" rtl="0" algn="l">
              <a:lnSpc>
                <a:spcPct val="125000"/>
              </a:lnSpc>
              <a:spcBef>
                <a:spcPts val="1000"/>
              </a:spcBef>
              <a:spcAft>
                <a:spcPts val="0"/>
              </a:spcAft>
              <a:buNone/>
            </a:pPr>
            <a:r>
              <a:rPr lang="en">
                <a:solidFill>
                  <a:schemeClr val="dk1"/>
                </a:solidFill>
              </a:rPr>
              <a:t>Then we plot an histogram to visualise different places based on the number of different counts of venue.</a:t>
            </a:r>
            <a:endParaRPr/>
          </a:p>
        </p:txBody>
      </p:sp>
      <p:sp>
        <p:nvSpPr>
          <p:cNvPr id="105" name="Google Shape;105;p17"/>
          <p:cNvSpPr/>
          <p:nvPr/>
        </p:nvSpPr>
        <p:spPr>
          <a:xfrm>
            <a:off x="0" y="0"/>
            <a:ext cx="9144000" cy="925800"/>
          </a:xfrm>
          <a:prstGeom prst="rect">
            <a:avLst/>
          </a:prstGeom>
          <a:solidFill>
            <a:srgbClr val="C6DAFC"/>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solidFill>
                  <a:schemeClr val="dk1"/>
                </a:solidFill>
              </a:rPr>
              <a:t>Findings</a:t>
            </a:r>
            <a:endParaRPr sz="3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8"/>
          <p:cNvSpPr/>
          <p:nvPr/>
        </p:nvSpPr>
        <p:spPr>
          <a:xfrm>
            <a:off x="0" y="0"/>
            <a:ext cx="9144000" cy="925800"/>
          </a:xfrm>
          <a:prstGeom prst="rect">
            <a:avLst/>
          </a:prstGeom>
          <a:solidFill>
            <a:srgbClr val="C6DAFC"/>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solidFill>
                  <a:schemeClr val="dk1"/>
                </a:solidFill>
              </a:rPr>
              <a:t>Findings</a:t>
            </a:r>
            <a:endParaRPr sz="3000">
              <a:solidFill>
                <a:schemeClr val="dk1"/>
              </a:solidFill>
            </a:endParaRPr>
          </a:p>
        </p:txBody>
      </p:sp>
      <p:pic>
        <p:nvPicPr>
          <p:cNvPr id="111" name="Google Shape;111;p18"/>
          <p:cNvPicPr preferRelativeResize="0"/>
          <p:nvPr/>
        </p:nvPicPr>
        <p:blipFill rotWithShape="1">
          <a:blip r:embed="rId3">
            <a:alphaModFix/>
          </a:blip>
          <a:srcRect b="0" l="0" r="0" t="60663"/>
          <a:stretch/>
        </p:blipFill>
        <p:spPr>
          <a:xfrm>
            <a:off x="0" y="925800"/>
            <a:ext cx="9143999" cy="4217726"/>
          </a:xfrm>
          <a:prstGeom prst="rect">
            <a:avLst/>
          </a:prstGeom>
          <a:noFill/>
          <a:ln>
            <a:noFill/>
          </a:ln>
        </p:spPr>
      </p:pic>
      <p:sp>
        <p:nvSpPr>
          <p:cNvPr id="112" name="Google Shape;112;p18"/>
          <p:cNvSpPr txBox="1"/>
          <p:nvPr/>
        </p:nvSpPr>
        <p:spPr>
          <a:xfrm>
            <a:off x="0" y="925800"/>
            <a:ext cx="4671000" cy="4217700"/>
          </a:xfrm>
          <a:prstGeom prst="rect">
            <a:avLst/>
          </a:prstGeom>
          <a:noFill/>
          <a:ln>
            <a:noFill/>
          </a:ln>
        </p:spPr>
        <p:txBody>
          <a:bodyPr anchorCtr="0" anchor="t" bIns="91425" lIns="91425" spcFirstLastPara="1" rIns="91425" wrap="square" tIns="91425">
            <a:noAutofit/>
          </a:bodyPr>
          <a:lstStyle/>
          <a:p>
            <a:pPr indent="0" lvl="0" marL="0" marR="0" rtl="0" algn="l">
              <a:lnSpc>
                <a:spcPct val="125000"/>
              </a:lnSpc>
              <a:spcBef>
                <a:spcPts val="1000"/>
              </a:spcBef>
              <a:spcAft>
                <a:spcPts val="0"/>
              </a:spcAft>
              <a:buNone/>
            </a:pPr>
            <a:r>
              <a:t/>
            </a:r>
            <a:endParaRPr>
              <a:solidFill>
                <a:schemeClr val="dk1"/>
              </a:solidFill>
            </a:endParaRPr>
          </a:p>
          <a:p>
            <a:pPr indent="0" lvl="0" marL="0" marR="0" rtl="0" algn="l">
              <a:lnSpc>
                <a:spcPct val="125000"/>
              </a:lnSpc>
              <a:spcBef>
                <a:spcPts val="1000"/>
              </a:spcBef>
              <a:spcAft>
                <a:spcPts val="0"/>
              </a:spcAft>
              <a:buNone/>
            </a:pPr>
            <a:r>
              <a:t/>
            </a:r>
            <a:endParaRPr>
              <a:solidFill>
                <a:schemeClr val="dk1"/>
              </a:solidFill>
            </a:endParaRPr>
          </a:p>
          <a:p>
            <a:pPr indent="0" lvl="0" marL="0" marR="0" rtl="0" algn="l">
              <a:lnSpc>
                <a:spcPct val="125000"/>
              </a:lnSpc>
              <a:spcBef>
                <a:spcPts val="1000"/>
              </a:spcBef>
              <a:spcAft>
                <a:spcPts val="0"/>
              </a:spcAft>
              <a:buNone/>
            </a:pPr>
            <a:r>
              <a:rPr lang="en">
                <a:solidFill>
                  <a:schemeClr val="dk1"/>
                </a:solidFill>
              </a:rPr>
              <a:t>W</a:t>
            </a:r>
            <a:r>
              <a:rPr lang="en">
                <a:solidFill>
                  <a:schemeClr val="dk1"/>
                </a:solidFill>
              </a:rPr>
              <a:t>e select top 10 venues in each of the five zones, the python output is as follows:</a:t>
            </a:r>
            <a:endParaRPr>
              <a:solidFill>
                <a:schemeClr val="dk1"/>
              </a:solidFill>
            </a:endParaRPr>
          </a:p>
          <a:p>
            <a:pPr indent="0" lvl="0" marL="0" marR="0" rtl="0" algn="l">
              <a:lnSpc>
                <a:spcPct val="125000"/>
              </a:lnSpc>
              <a:spcBef>
                <a:spcPts val="1000"/>
              </a:spcBef>
              <a:spcAft>
                <a:spcPts val="0"/>
              </a:spcAft>
              <a:buNone/>
            </a:pPr>
            <a:r>
              <a:rPr lang="en">
                <a:solidFill>
                  <a:schemeClr val="dk1"/>
                </a:solidFill>
              </a:rPr>
              <a:t>Based on the users rating and average number people visiting that area, we had shortlisted several places in the Toronto.</a:t>
            </a:r>
            <a:endParaRPr sz="1450">
              <a:solidFill>
                <a:schemeClr val="dk1"/>
              </a:solidFill>
              <a:latin typeface="Proxima Nova"/>
              <a:ea typeface="Proxima Nova"/>
              <a:cs typeface="Proxima Nova"/>
              <a:sym typeface="Proxima Nova"/>
            </a:endParaRPr>
          </a:p>
        </p:txBody>
      </p:sp>
      <p:pic>
        <p:nvPicPr>
          <p:cNvPr id="113" name="Google Shape;113;p18"/>
          <p:cNvPicPr preferRelativeResize="0"/>
          <p:nvPr/>
        </p:nvPicPr>
        <p:blipFill rotWithShape="1">
          <a:blip r:embed="rId4">
            <a:alphaModFix/>
          </a:blip>
          <a:srcRect b="0" l="0" r="6524" t="0"/>
          <a:stretch/>
        </p:blipFill>
        <p:spPr>
          <a:xfrm>
            <a:off x="4747125" y="925800"/>
            <a:ext cx="4351700" cy="4270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p:nvPr/>
        </p:nvSpPr>
        <p:spPr>
          <a:xfrm>
            <a:off x="0" y="0"/>
            <a:ext cx="9144000" cy="1011900"/>
          </a:xfrm>
          <a:prstGeom prst="rect">
            <a:avLst/>
          </a:prstGeom>
          <a:solidFill>
            <a:srgbClr val="FADA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txBox="1"/>
          <p:nvPr/>
        </p:nvSpPr>
        <p:spPr>
          <a:xfrm>
            <a:off x="0" y="990600"/>
            <a:ext cx="3000000" cy="3000000"/>
          </a:xfrm>
          <a:prstGeom prst="rect">
            <a:avLst/>
          </a:prstGeom>
          <a:noFill/>
          <a:ln>
            <a:noFill/>
          </a:ln>
        </p:spPr>
        <p:txBody>
          <a:bodyPr anchorCtr="0" anchor="t" bIns="91425" lIns="91425" spcFirstLastPara="1" rIns="91425" wrap="square" tIns="91425">
            <a:noAutofit/>
          </a:bodyPr>
          <a:lstStyle/>
          <a:p>
            <a:pPr indent="-320675" lvl="0" marL="457200" rtl="0" algn="l">
              <a:spcBef>
                <a:spcPts val="1000"/>
              </a:spcBef>
              <a:spcAft>
                <a:spcPts val="0"/>
              </a:spcAft>
              <a:buClr>
                <a:schemeClr val="dk1"/>
              </a:buClr>
              <a:buSzPts val="1450"/>
              <a:buFont typeface="Proxima Nova"/>
              <a:buAutoNum type="alphaUcPeriod"/>
            </a:pPr>
            <a:r>
              <a:rPr lang="en" sz="1450">
                <a:solidFill>
                  <a:schemeClr val="dk1"/>
                </a:solidFill>
                <a:latin typeface="Proxima Nova"/>
                <a:ea typeface="Proxima Nova"/>
                <a:cs typeface="Proxima Nova"/>
                <a:sym typeface="Proxima Nova"/>
              </a:rPr>
              <a:t>North Toronto should be the place where the company should target to acquire new partner in food industry as it has 4 out 10 food centres in the most common venue table.</a:t>
            </a:r>
            <a:endParaRPr sz="1450">
              <a:solidFill>
                <a:schemeClr val="dk1"/>
              </a:solidFill>
              <a:latin typeface="Proxima Nova"/>
              <a:ea typeface="Proxima Nova"/>
              <a:cs typeface="Proxima Nova"/>
              <a:sym typeface="Proxima Nova"/>
            </a:endParaRPr>
          </a:p>
        </p:txBody>
      </p:sp>
      <p:sp>
        <p:nvSpPr>
          <p:cNvPr id="120" name="Google Shape;120;p19"/>
          <p:cNvSpPr txBox="1"/>
          <p:nvPr/>
        </p:nvSpPr>
        <p:spPr>
          <a:xfrm>
            <a:off x="515425" y="3043425"/>
            <a:ext cx="2484600" cy="21000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1450">
                <a:solidFill>
                  <a:schemeClr val="dk1"/>
                </a:solidFill>
                <a:latin typeface="Proxima Nova"/>
                <a:ea typeface="Proxima Nova"/>
                <a:cs typeface="Proxima Nova"/>
                <a:sym typeface="Proxima Nova"/>
              </a:rPr>
              <a:t> </a:t>
            </a:r>
            <a:r>
              <a:rPr lang="en" sz="1450">
                <a:solidFill>
                  <a:schemeClr val="dk1"/>
                </a:solidFill>
                <a:latin typeface="Proxima Nova"/>
                <a:ea typeface="Proxima Nova"/>
                <a:cs typeface="Proxima Nova"/>
                <a:sym typeface="Proxima Nova"/>
              </a:rPr>
              <a:t>Also all 4 of them fall under top 4 most common venue in North Toronto</a:t>
            </a:r>
            <a:r>
              <a:rPr b="1" i="1" lang="en" sz="1050">
                <a:solidFill>
                  <a:schemeClr val="dk1"/>
                </a:solidFill>
              </a:rPr>
              <a:t>.</a:t>
            </a:r>
            <a:endParaRPr/>
          </a:p>
        </p:txBody>
      </p:sp>
      <p:pic>
        <p:nvPicPr>
          <p:cNvPr id="121" name="Google Shape;121;p19"/>
          <p:cNvPicPr preferRelativeResize="0"/>
          <p:nvPr/>
        </p:nvPicPr>
        <p:blipFill>
          <a:blip r:embed="rId3">
            <a:alphaModFix/>
          </a:blip>
          <a:stretch>
            <a:fillRect/>
          </a:stretch>
        </p:blipFill>
        <p:spPr>
          <a:xfrm>
            <a:off x="2953975" y="1143000"/>
            <a:ext cx="6130376" cy="3000000"/>
          </a:xfrm>
          <a:prstGeom prst="rect">
            <a:avLst/>
          </a:prstGeom>
          <a:noFill/>
          <a:ln>
            <a:noFill/>
          </a:ln>
        </p:spPr>
      </p:pic>
      <p:cxnSp>
        <p:nvCxnSpPr>
          <p:cNvPr id="122" name="Google Shape;122;p19"/>
          <p:cNvCxnSpPr/>
          <p:nvPr/>
        </p:nvCxnSpPr>
        <p:spPr>
          <a:xfrm>
            <a:off x="2942200" y="1008350"/>
            <a:ext cx="32100" cy="4112700"/>
          </a:xfrm>
          <a:prstGeom prst="straightConnector1">
            <a:avLst/>
          </a:prstGeom>
          <a:noFill/>
          <a:ln cap="flat" cmpd="sng" w="9525">
            <a:solidFill>
              <a:schemeClr val="dk2"/>
            </a:solidFill>
            <a:prstDash val="solid"/>
            <a:round/>
            <a:headEnd len="med" w="med" type="none"/>
            <a:tailEnd len="med" w="med" type="none"/>
          </a:ln>
        </p:spPr>
      </p:cxnSp>
      <p:sp>
        <p:nvSpPr>
          <p:cNvPr id="123" name="Google Shape;123;p19"/>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rPr>
              <a:t>Results</a:t>
            </a:r>
            <a:endParaRPr sz="3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p:nvPr/>
        </p:nvSpPr>
        <p:spPr>
          <a:xfrm>
            <a:off x="0" y="0"/>
            <a:ext cx="9144000" cy="1011900"/>
          </a:xfrm>
          <a:prstGeom prst="rect">
            <a:avLst/>
          </a:prstGeom>
          <a:solidFill>
            <a:srgbClr val="FADA80"/>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solidFill>
                  <a:schemeClr val="dk1"/>
                </a:solidFill>
              </a:rPr>
              <a:t>Results</a:t>
            </a:r>
            <a:endParaRPr sz="3000">
              <a:solidFill>
                <a:schemeClr val="dk1"/>
              </a:solidFill>
            </a:endParaRPr>
          </a:p>
          <a:p>
            <a:pPr indent="0" lvl="0" marL="0" rtl="0" algn="l">
              <a:spcBef>
                <a:spcPts val="0"/>
              </a:spcBef>
              <a:spcAft>
                <a:spcPts val="0"/>
              </a:spcAft>
              <a:buNone/>
            </a:pPr>
            <a:r>
              <a:t/>
            </a:r>
            <a:endParaRPr/>
          </a:p>
        </p:txBody>
      </p:sp>
      <p:sp>
        <p:nvSpPr>
          <p:cNvPr id="129" name="Google Shape;129;p20"/>
          <p:cNvSpPr txBox="1"/>
          <p:nvPr/>
        </p:nvSpPr>
        <p:spPr>
          <a:xfrm>
            <a:off x="0" y="9906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1450">
                <a:solidFill>
                  <a:srgbClr val="666666"/>
                </a:solidFill>
                <a:latin typeface="Trebuchet MS"/>
                <a:ea typeface="Trebuchet MS"/>
                <a:cs typeface="Trebuchet MS"/>
                <a:sym typeface="Trebuchet MS"/>
              </a:rPr>
              <a:t>B.  </a:t>
            </a:r>
            <a:r>
              <a:rPr lang="en" sz="1450">
                <a:solidFill>
                  <a:srgbClr val="666666"/>
                </a:solidFill>
                <a:latin typeface="Trebuchet MS"/>
                <a:ea typeface="Trebuchet MS"/>
                <a:cs typeface="Trebuchet MS"/>
                <a:sym typeface="Trebuchet MS"/>
              </a:rPr>
              <a:t>Apart from North Toronto the</a:t>
            </a:r>
            <a:endParaRPr sz="1450">
              <a:solidFill>
                <a:srgbClr val="666666"/>
              </a:solidFill>
              <a:latin typeface="Trebuchet MS"/>
              <a:ea typeface="Trebuchet MS"/>
              <a:cs typeface="Trebuchet MS"/>
              <a:sym typeface="Trebuchet MS"/>
            </a:endParaRPr>
          </a:p>
          <a:p>
            <a:pPr indent="0" lvl="0" marL="0" rtl="0" algn="l">
              <a:spcBef>
                <a:spcPts val="1000"/>
              </a:spcBef>
              <a:spcAft>
                <a:spcPts val="0"/>
              </a:spcAft>
              <a:buNone/>
            </a:pPr>
            <a:r>
              <a:rPr lang="en" sz="1450">
                <a:solidFill>
                  <a:srgbClr val="666666"/>
                </a:solidFill>
                <a:latin typeface="Trebuchet MS"/>
                <a:ea typeface="Trebuchet MS"/>
                <a:cs typeface="Trebuchet MS"/>
                <a:sym typeface="Trebuchet MS"/>
              </a:rPr>
              <a:t>     Company can also Look </a:t>
            </a:r>
            <a:endParaRPr sz="1450">
              <a:solidFill>
                <a:srgbClr val="666666"/>
              </a:solidFill>
              <a:latin typeface="Trebuchet MS"/>
              <a:ea typeface="Trebuchet MS"/>
              <a:cs typeface="Trebuchet MS"/>
              <a:sym typeface="Trebuchet MS"/>
            </a:endParaRPr>
          </a:p>
          <a:p>
            <a:pPr indent="0" lvl="0" marL="0" rtl="0" algn="l">
              <a:spcBef>
                <a:spcPts val="1000"/>
              </a:spcBef>
              <a:spcAft>
                <a:spcPts val="0"/>
              </a:spcAft>
              <a:buNone/>
            </a:pPr>
            <a:r>
              <a:rPr lang="en" sz="1450">
                <a:solidFill>
                  <a:srgbClr val="666666"/>
                </a:solidFill>
                <a:latin typeface="Trebuchet MS"/>
                <a:ea typeface="Trebuchet MS"/>
                <a:cs typeface="Trebuchet MS"/>
                <a:sym typeface="Trebuchet MS"/>
              </a:rPr>
              <a:t>     forward in central Toronto</a:t>
            </a:r>
            <a:endParaRPr sz="1450">
              <a:solidFill>
                <a:srgbClr val="666666"/>
              </a:solidFill>
              <a:latin typeface="Trebuchet MS"/>
              <a:ea typeface="Trebuchet MS"/>
              <a:cs typeface="Trebuchet MS"/>
              <a:sym typeface="Trebuchet MS"/>
            </a:endParaRPr>
          </a:p>
        </p:txBody>
      </p:sp>
      <p:sp>
        <p:nvSpPr>
          <p:cNvPr id="130" name="Google Shape;130;p20"/>
          <p:cNvSpPr txBox="1"/>
          <p:nvPr/>
        </p:nvSpPr>
        <p:spPr>
          <a:xfrm>
            <a:off x="304800" y="2297925"/>
            <a:ext cx="2695200" cy="27786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1000"/>
              </a:spcBef>
              <a:spcAft>
                <a:spcPts val="0"/>
              </a:spcAft>
              <a:buNone/>
            </a:pPr>
            <a:r>
              <a:rPr lang="en" sz="1450">
                <a:solidFill>
                  <a:schemeClr val="dk1"/>
                </a:solidFill>
                <a:latin typeface="Proxima Nova"/>
                <a:ea typeface="Proxima Nova"/>
                <a:cs typeface="Proxima Nova"/>
                <a:sym typeface="Proxima Nova"/>
              </a:rPr>
              <a:t>As west Toronto has 5 food centres out of its 10 most  common venues list.</a:t>
            </a:r>
            <a:endParaRPr/>
          </a:p>
        </p:txBody>
      </p:sp>
      <p:pic>
        <p:nvPicPr>
          <p:cNvPr id="131" name="Google Shape;131;p20"/>
          <p:cNvPicPr preferRelativeResize="0"/>
          <p:nvPr/>
        </p:nvPicPr>
        <p:blipFill>
          <a:blip r:embed="rId3">
            <a:alphaModFix/>
          </a:blip>
          <a:stretch>
            <a:fillRect/>
          </a:stretch>
        </p:blipFill>
        <p:spPr>
          <a:xfrm>
            <a:off x="2877775" y="1044050"/>
            <a:ext cx="6285275" cy="3270775"/>
          </a:xfrm>
          <a:prstGeom prst="rect">
            <a:avLst/>
          </a:prstGeom>
          <a:noFill/>
          <a:ln>
            <a:noFill/>
          </a:ln>
        </p:spPr>
      </p:pic>
      <p:cxnSp>
        <p:nvCxnSpPr>
          <p:cNvPr id="132" name="Google Shape;132;p20"/>
          <p:cNvCxnSpPr/>
          <p:nvPr/>
        </p:nvCxnSpPr>
        <p:spPr>
          <a:xfrm>
            <a:off x="2866000" y="1008350"/>
            <a:ext cx="32100" cy="4112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