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371" r:id="rId3"/>
    <p:sldId id="384" r:id="rId4"/>
    <p:sldId id="385" r:id="rId5"/>
    <p:sldId id="372" r:id="rId6"/>
    <p:sldId id="381" r:id="rId7"/>
    <p:sldId id="380" r:id="rId8"/>
    <p:sldId id="382" r:id="rId9"/>
    <p:sldId id="378" r:id="rId10"/>
    <p:sldId id="379" r:id="rId11"/>
    <p:sldId id="373" r:id="rId12"/>
    <p:sldId id="388" r:id="rId13"/>
    <p:sldId id="374" r:id="rId14"/>
    <p:sldId id="387" r:id="rId15"/>
    <p:sldId id="389" r:id="rId16"/>
    <p:sldId id="375" r:id="rId17"/>
    <p:sldId id="376" r:id="rId18"/>
    <p:sldId id="391" r:id="rId19"/>
    <p:sldId id="390" r:id="rId20"/>
    <p:sldId id="377" r:id="rId21"/>
    <p:sldId id="392" r:id="rId22"/>
    <p:sldId id="393" r:id="rId23"/>
    <p:sldId id="394"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9524" autoAdjust="0"/>
  </p:normalViewPr>
  <p:slideViewPr>
    <p:cSldViewPr snapToGrid="0">
      <p:cViewPr varScale="1">
        <p:scale>
          <a:sx n="59" d="100"/>
          <a:sy n="59" d="100"/>
        </p:scale>
        <p:origin x="8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51F9A-54C0-4C80-BF0B-3C6A690D26DE}" type="datetimeFigureOut">
              <a:rPr lang="en-IN" smtClean="0"/>
              <a:t>02-02-2022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C3361-B93E-469B-8B9D-69023917FFA4}" type="slidenum">
              <a:rPr lang="en-IN" smtClean="0"/>
              <a:t>‹#›</a:t>
            </a:fld>
            <a:endParaRPr lang="en-IN"/>
          </a:p>
        </p:txBody>
      </p:sp>
    </p:spTree>
    <p:extLst>
      <p:ext uri="{BB962C8B-B14F-4D97-AF65-F5344CB8AC3E}">
        <p14:creationId xmlns:p14="http://schemas.microsoft.com/office/powerpoint/2010/main" val="403666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rketing91.com/people-marketing-mi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marketing91.com/blogging-cycle-process-blogg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5</a:t>
            </a:fld>
            <a:endParaRPr lang="en-IN"/>
          </a:p>
        </p:txBody>
      </p:sp>
    </p:spTree>
    <p:extLst>
      <p:ext uri="{BB962C8B-B14F-4D97-AF65-F5344CB8AC3E}">
        <p14:creationId xmlns:p14="http://schemas.microsoft.com/office/powerpoint/2010/main" val="2147768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16</a:t>
            </a:fld>
            <a:endParaRPr lang="en-IN"/>
          </a:p>
        </p:txBody>
      </p:sp>
    </p:spTree>
    <p:extLst>
      <p:ext uri="{BB962C8B-B14F-4D97-AF65-F5344CB8AC3E}">
        <p14:creationId xmlns:p14="http://schemas.microsoft.com/office/powerpoint/2010/main" val="200022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graphikweb-regular"/>
              </a:rPr>
              <a:t>This hosting is very cheap also and most of the </a:t>
            </a:r>
            <a:r>
              <a:rPr lang="en-US" b="0" i="0" u="none" strike="noStrike" dirty="0">
                <a:solidFill>
                  <a:srgbClr val="0000FF"/>
                </a:solidFill>
                <a:effectLst/>
                <a:latin typeface="graphikweb-regular"/>
                <a:hlinkClick r:id="rId3"/>
              </a:rPr>
              <a:t>people</a:t>
            </a:r>
            <a:r>
              <a:rPr lang="en-US" b="0" i="0" dirty="0">
                <a:solidFill>
                  <a:srgbClr val="222222"/>
                </a:solidFill>
                <a:effectLst/>
                <a:latin typeface="graphikweb-regular"/>
              </a:rPr>
              <a:t> new in </a:t>
            </a:r>
            <a:r>
              <a:rPr lang="en-US" b="0" i="0" u="none" strike="noStrike" dirty="0">
                <a:solidFill>
                  <a:srgbClr val="0000FF"/>
                </a:solidFill>
                <a:effectLst/>
                <a:latin typeface="graphikweb-regular"/>
                <a:hlinkClick r:id="rId4"/>
              </a:rPr>
              <a:t>blogging</a:t>
            </a:r>
            <a:r>
              <a:rPr lang="en-US" b="0" i="0" dirty="0">
                <a:solidFill>
                  <a:srgbClr val="222222"/>
                </a:solidFill>
                <a:effectLst/>
                <a:latin typeface="graphikweb-regular"/>
              </a:rPr>
              <a:t> or in the online field start with shared hosting only</a:t>
            </a:r>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6</a:t>
            </a:fld>
            <a:endParaRPr lang="en-IN"/>
          </a:p>
        </p:txBody>
      </p:sp>
    </p:spTree>
    <p:extLst>
      <p:ext uri="{BB962C8B-B14F-4D97-AF65-F5344CB8AC3E}">
        <p14:creationId xmlns:p14="http://schemas.microsoft.com/office/powerpoint/2010/main" val="232947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7</a:t>
            </a:fld>
            <a:endParaRPr lang="en-IN"/>
          </a:p>
        </p:txBody>
      </p:sp>
    </p:spTree>
    <p:extLst>
      <p:ext uri="{BB962C8B-B14F-4D97-AF65-F5344CB8AC3E}">
        <p14:creationId xmlns:p14="http://schemas.microsoft.com/office/powerpoint/2010/main" val="154878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8</a:t>
            </a:fld>
            <a:endParaRPr lang="en-IN"/>
          </a:p>
        </p:txBody>
      </p:sp>
    </p:spTree>
    <p:extLst>
      <p:ext uri="{BB962C8B-B14F-4D97-AF65-F5344CB8AC3E}">
        <p14:creationId xmlns:p14="http://schemas.microsoft.com/office/powerpoint/2010/main" val="403364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10</a:t>
            </a:fld>
            <a:endParaRPr lang="en-IN"/>
          </a:p>
        </p:txBody>
      </p:sp>
    </p:spTree>
    <p:extLst>
      <p:ext uri="{BB962C8B-B14F-4D97-AF65-F5344CB8AC3E}">
        <p14:creationId xmlns:p14="http://schemas.microsoft.com/office/powerpoint/2010/main" val="361314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12</a:t>
            </a:fld>
            <a:endParaRPr lang="en-IN"/>
          </a:p>
        </p:txBody>
      </p:sp>
    </p:spTree>
    <p:extLst>
      <p:ext uri="{BB962C8B-B14F-4D97-AF65-F5344CB8AC3E}">
        <p14:creationId xmlns:p14="http://schemas.microsoft.com/office/powerpoint/2010/main" val="267139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968"/>
                </a:solidFill>
                <a:effectLst/>
                <a:latin typeface="Nunito Sans" pitchFamily="2" charset="0"/>
              </a:rPr>
              <a:t>WordPress is a content management system developed using PHP and MYSQL (which themselves are also open source in nature), used to develop a website, blogs, simpler to the most complex with ample customization options, and can be incorporated into business at a nominal cost</a:t>
            </a:r>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13</a:t>
            </a:fld>
            <a:endParaRPr lang="en-IN"/>
          </a:p>
        </p:txBody>
      </p:sp>
    </p:spTree>
    <p:extLst>
      <p:ext uri="{BB962C8B-B14F-4D97-AF65-F5344CB8AC3E}">
        <p14:creationId xmlns:p14="http://schemas.microsoft.com/office/powerpoint/2010/main" val="257687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14</a:t>
            </a:fld>
            <a:endParaRPr lang="en-IN"/>
          </a:p>
        </p:txBody>
      </p:sp>
    </p:spTree>
    <p:extLst>
      <p:ext uri="{BB962C8B-B14F-4D97-AF65-F5344CB8AC3E}">
        <p14:creationId xmlns:p14="http://schemas.microsoft.com/office/powerpoint/2010/main" val="24061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Gotham A"/>
              </a:rPr>
              <a:t>Instead of hosting your website or app on a single machine, the cloud allows you to spread your data across multiple, interconnected servers, located across a wide geographical area.</a:t>
            </a:r>
            <a:endParaRPr lang="en-IN" dirty="0"/>
          </a:p>
        </p:txBody>
      </p:sp>
      <p:sp>
        <p:nvSpPr>
          <p:cNvPr id="4" name="Slide Number Placeholder 3"/>
          <p:cNvSpPr>
            <a:spLocks noGrp="1"/>
          </p:cNvSpPr>
          <p:nvPr>
            <p:ph type="sldNum" sz="quarter" idx="5"/>
          </p:nvPr>
        </p:nvSpPr>
        <p:spPr/>
        <p:txBody>
          <a:bodyPr/>
          <a:lstStyle/>
          <a:p>
            <a:fld id="{0ADC3361-B93E-469B-8B9D-69023917FFA4}" type="slidenum">
              <a:rPr lang="en-IN" smtClean="0"/>
              <a:t>15</a:t>
            </a:fld>
            <a:endParaRPr lang="en-IN"/>
          </a:p>
        </p:txBody>
      </p:sp>
    </p:spTree>
    <p:extLst>
      <p:ext uri="{BB962C8B-B14F-4D97-AF65-F5344CB8AC3E}">
        <p14:creationId xmlns:p14="http://schemas.microsoft.com/office/powerpoint/2010/main" val="187683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5913" y="2537572"/>
            <a:ext cx="8915399" cy="2262781"/>
          </a:xfrm>
        </p:spPr>
        <p:txBody>
          <a:bodyPr/>
          <a:lstStyle/>
          <a:p>
            <a:r>
              <a:rPr lang="en-US" dirty="0">
                <a:latin typeface="Times New Roman" panose="02020603050405020304" pitchFamily="18" charset="0"/>
                <a:cs typeface="Times New Roman" panose="02020603050405020304" pitchFamily="18" charset="0"/>
              </a:rPr>
              <a:t>Hours Domain Registration and Web Hosting</a:t>
            </a:r>
          </a:p>
        </p:txBody>
      </p:sp>
      <p:pic>
        <p:nvPicPr>
          <p:cNvPr id="3" name="Picture 2">
            <a:extLst>
              <a:ext uri="{FF2B5EF4-FFF2-40B4-BE49-F238E27FC236}">
                <a16:creationId xmlns:a16="http://schemas.microsoft.com/office/drawing/2014/main" id="{E09DEE86-97BA-4DB9-A40C-A2687DA709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125" y="152450"/>
            <a:ext cx="3553906" cy="1122363"/>
          </a:xfrm>
          <a:prstGeom prst="rect">
            <a:avLst/>
          </a:prstGeom>
        </p:spPr>
      </p:pic>
      <p:sp>
        <p:nvSpPr>
          <p:cNvPr id="4" name="TextBox 3">
            <a:extLst>
              <a:ext uri="{FF2B5EF4-FFF2-40B4-BE49-F238E27FC236}">
                <a16:creationId xmlns:a16="http://schemas.microsoft.com/office/drawing/2014/main" id="{29910217-F6D1-426B-BE66-60199F9DE273}"/>
              </a:ext>
            </a:extLst>
          </p:cNvPr>
          <p:cNvSpPr txBox="1"/>
          <p:nvPr/>
        </p:nvSpPr>
        <p:spPr>
          <a:xfrm>
            <a:off x="8886825" y="6353175"/>
            <a:ext cx="2626040" cy="369332"/>
          </a:xfrm>
          <a:prstGeom prst="rect">
            <a:avLst/>
          </a:prstGeom>
          <a:noFill/>
        </p:spPr>
        <p:txBody>
          <a:bodyPr wrap="none" rtlCol="0">
            <a:spAutoFit/>
          </a:bodyPr>
          <a:lstStyle/>
          <a:p>
            <a:r>
              <a:rPr lang="en-US" dirty="0"/>
              <a:t>By Prof Vaibhavi Patel</a:t>
            </a:r>
            <a:endParaRPr lang="en-IN" dirty="0"/>
          </a:p>
        </p:txBody>
      </p:sp>
    </p:spTree>
    <p:extLst>
      <p:ext uri="{BB962C8B-B14F-4D97-AF65-F5344CB8AC3E}">
        <p14:creationId xmlns:p14="http://schemas.microsoft.com/office/powerpoint/2010/main" val="23746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Shared Hosting- </a:t>
            </a:r>
            <a:r>
              <a:rPr lang="en-IN" sz="2800" dirty="0">
                <a:latin typeface="Times New Roman" panose="02020603050405020304" pitchFamily="18" charset="0"/>
                <a:cs typeface="Times New Roman" panose="02020603050405020304" pitchFamily="18" charset="0"/>
              </a:rPr>
              <a:t>Linux/Windows Hosting</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lvl="1" algn="just"/>
            <a:r>
              <a:rPr lang="en-US" sz="2000" dirty="0">
                <a:latin typeface="Times New Roman" panose="02020603050405020304" pitchFamily="18" charset="0"/>
                <a:cs typeface="Times New Roman" panose="02020603050405020304" pitchFamily="18" charset="0"/>
              </a:rPr>
              <a:t>The type of hosting service you choose greatly depends on what kind of technologies your website needs. For example, if you would like to start a blog with WordPress, or setup an online forum using </a:t>
            </a:r>
            <a:r>
              <a:rPr lang="en-US" sz="2000" dirty="0" err="1">
                <a:latin typeface="Times New Roman" panose="02020603050405020304" pitchFamily="18" charset="0"/>
                <a:cs typeface="Times New Roman" panose="02020603050405020304" pitchFamily="18" charset="0"/>
              </a:rPr>
              <a:t>phpBB</a:t>
            </a:r>
            <a:r>
              <a:rPr lang="en-US" sz="2000" dirty="0">
                <a:latin typeface="Times New Roman" panose="02020603050405020304" pitchFamily="18" charset="0"/>
                <a:cs typeface="Times New Roman" panose="02020603050405020304" pitchFamily="18" charset="0"/>
              </a:rPr>
              <a:t>, then Linux hosting will be a great choice for you over windows hosting. </a:t>
            </a:r>
          </a:p>
          <a:p>
            <a:pPr lvl="1" algn="just"/>
            <a:r>
              <a:rPr lang="en-US" sz="2000" dirty="0">
                <a:latin typeface="Times New Roman" panose="02020603050405020304" pitchFamily="18" charset="0"/>
                <a:cs typeface="Times New Roman" panose="02020603050405020304" pitchFamily="18" charset="0"/>
              </a:rPr>
              <a:t>However, if your website requires specific Microsoft technologies such as MSSQL, MS Access, VBScript, ASP, ASP.NET, or other Microsoft based languages then you should opt for a Windows hosting plan, as these Microsoft technologies are not supported by Linux OS.</a:t>
            </a:r>
            <a:endParaRPr lang="en-IN" sz="2400" dirty="0"/>
          </a:p>
        </p:txBody>
      </p:sp>
      <p:sp>
        <p:nvSpPr>
          <p:cNvPr id="4" name="Footer Placeholder 2">
            <a:extLst>
              <a:ext uri="{FF2B5EF4-FFF2-40B4-BE49-F238E27FC236}">
                <a16:creationId xmlns:a16="http://schemas.microsoft.com/office/drawing/2014/main" id="{F386D141-54DA-49C5-8B8B-C1446CD1E8F6}"/>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279349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Reseller Hosting</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a:xfrm>
            <a:off x="2284412" y="1665235"/>
            <a:ext cx="8915400" cy="3777622"/>
          </a:xfrm>
        </p:spPr>
        <p:txBody>
          <a:bodyPr>
            <a:normAutofit/>
          </a:bodyPr>
          <a:lstStyle/>
          <a:p>
            <a:pPr algn="just"/>
            <a:r>
              <a:rPr lang="en-US" sz="2000" dirty="0">
                <a:latin typeface="Times New Roman" panose="02020603050405020304" pitchFamily="18" charset="0"/>
                <a:cs typeface="Times New Roman" panose="02020603050405020304" pitchFamily="18" charset="0"/>
              </a:rPr>
              <a:t>Reseller web hosting is a web hosting solution that comprises one company/person buying hosting space and bandwidth from another company or big hosting providers who then rents out the services to third parties or small-scaled businesses. </a:t>
            </a:r>
          </a:p>
          <a:p>
            <a:pPr algn="just"/>
            <a:r>
              <a:rPr lang="en-US" sz="2000" dirty="0">
                <a:latin typeface="Times New Roman" panose="02020603050405020304" pitchFamily="18" charset="0"/>
                <a:cs typeface="Times New Roman" panose="02020603050405020304" pitchFamily="18" charset="0"/>
              </a:rPr>
              <a:t>Simply put, reseller hosting is offering all types of web hosting solutions to your own clients as if you yourself were the web hosting company.</a:t>
            </a:r>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12CE77AA-4D23-4950-94A3-4AEA249A9D5A}"/>
              </a:ext>
            </a:extLst>
          </p:cNvPr>
          <p:cNvSpPr>
            <a:spLocks noGrp="1"/>
          </p:cNvSpPr>
          <p:nvPr>
            <p:ph type="ftr" sz="quarter" idx="11"/>
          </p:nvPr>
        </p:nvSpPr>
        <p:spPr>
          <a:xfrm>
            <a:off x="2589212" y="6135808"/>
            <a:ext cx="7619999" cy="365125"/>
          </a:xfrm>
        </p:spPr>
        <p:txBody>
          <a:bodyPr/>
          <a:lstStyle/>
          <a:p>
            <a:r>
              <a:rPr lang="en-US" dirty="0"/>
              <a:t>-Prof Vaibhavi Patel</a:t>
            </a:r>
          </a:p>
        </p:txBody>
      </p:sp>
      <p:pic>
        <p:nvPicPr>
          <p:cNvPr id="5" name="Picture 4">
            <a:extLst>
              <a:ext uri="{FF2B5EF4-FFF2-40B4-BE49-F238E27FC236}">
                <a16:creationId xmlns:a16="http://schemas.microsoft.com/office/drawing/2014/main" id="{94B27080-E35B-4A32-8E43-CC396D67EB9A}"/>
              </a:ext>
            </a:extLst>
          </p:cNvPr>
          <p:cNvPicPr>
            <a:picLocks noChangeAspect="1"/>
          </p:cNvPicPr>
          <p:nvPr/>
        </p:nvPicPr>
        <p:blipFill>
          <a:blip r:embed="rId2"/>
          <a:stretch>
            <a:fillRect/>
          </a:stretch>
        </p:blipFill>
        <p:spPr>
          <a:xfrm>
            <a:off x="3412442" y="3879593"/>
            <a:ext cx="6371573" cy="2730674"/>
          </a:xfrm>
          <a:prstGeom prst="rect">
            <a:avLst/>
          </a:prstGeom>
        </p:spPr>
      </p:pic>
    </p:spTree>
    <p:extLst>
      <p:ext uri="{BB962C8B-B14F-4D97-AF65-F5344CB8AC3E}">
        <p14:creationId xmlns:p14="http://schemas.microsoft.com/office/powerpoint/2010/main" val="182576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Specialized Hosting</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lvl="1" algn="just"/>
            <a:r>
              <a:rPr lang="en-US" sz="2000" dirty="0">
                <a:latin typeface="Times New Roman" panose="02020603050405020304" pitchFamily="18" charset="0"/>
                <a:cs typeface="Times New Roman" panose="02020603050405020304" pitchFamily="18" charset="0"/>
              </a:rPr>
              <a:t>Hosting comes in a variety of different forms and specializations. </a:t>
            </a:r>
          </a:p>
          <a:p>
            <a:pPr lvl="1" algn="just"/>
            <a:r>
              <a:rPr lang="en-US" sz="2000" dirty="0">
                <a:latin typeface="Times New Roman" panose="02020603050405020304" pitchFamily="18" charset="0"/>
                <a:cs typeface="Times New Roman" panose="02020603050405020304" pitchFamily="18" charset="0"/>
              </a:rPr>
              <a:t>Some hosting types are named after the hardware they’re based on, while others have specialized plans with unique features.</a:t>
            </a:r>
          </a:p>
          <a:p>
            <a:pPr lvl="1" algn="just"/>
            <a:r>
              <a:rPr lang="en-US" sz="2000" dirty="0">
                <a:latin typeface="Times New Roman" panose="02020603050405020304" pitchFamily="18" charset="0"/>
                <a:cs typeface="Times New Roman" panose="02020603050405020304" pitchFamily="18" charset="0"/>
              </a:rPr>
              <a:t>For example </a:t>
            </a:r>
            <a:r>
              <a:rPr lang="en-IN" sz="2000" dirty="0">
                <a:latin typeface="Times New Roman" panose="02020603050405020304" pitchFamily="18" charset="0"/>
                <a:cs typeface="Times New Roman" panose="02020603050405020304" pitchFamily="18" charset="0"/>
              </a:rPr>
              <a:t>WordPress hosting, CMS Hosting</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Ecommerce Hosting</a:t>
            </a:r>
            <a:endParaRPr lang="en-IN" sz="2000" dirty="0"/>
          </a:p>
        </p:txBody>
      </p:sp>
      <p:sp>
        <p:nvSpPr>
          <p:cNvPr id="4" name="Footer Placeholder 2">
            <a:extLst>
              <a:ext uri="{FF2B5EF4-FFF2-40B4-BE49-F238E27FC236}">
                <a16:creationId xmlns:a16="http://schemas.microsoft.com/office/drawing/2014/main" id="{76896CE1-D968-40F6-8426-AC4B0813A7E9}"/>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110241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Specialized Hosting- </a:t>
            </a:r>
            <a:r>
              <a:rPr lang="en-IN" sz="2800" dirty="0">
                <a:latin typeface="Times New Roman" panose="02020603050405020304" pitchFamily="18" charset="0"/>
                <a:cs typeface="Times New Roman" panose="02020603050405020304" pitchFamily="18" charset="0"/>
              </a:rPr>
              <a:t>WordPress/CMS Hosting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a:xfrm>
            <a:off x="2338841" y="1730829"/>
            <a:ext cx="8915400" cy="4256314"/>
          </a:xfrm>
        </p:spPr>
        <p:txBody>
          <a:bodyPr>
            <a:normAutofit fontScale="92500" lnSpcReduction="20000"/>
          </a:bodyPr>
          <a:lstStyle/>
          <a:p>
            <a:pPr marL="457200" lvl="1" indent="0" algn="just">
              <a:buNone/>
            </a:pPr>
            <a:r>
              <a:rPr lang="en-US" sz="2000" dirty="0">
                <a:latin typeface="Times New Roman" panose="02020603050405020304" pitchFamily="18" charset="0"/>
                <a:cs typeface="Times New Roman" panose="02020603050405020304" pitchFamily="18" charset="0"/>
              </a:rPr>
              <a:t>WordPress hosting is a service specifically offered to WordPress site owners. It comes with several WordPress-related features that you can only use if you have a WordPress site, such as pre-installed plugins etc.</a:t>
            </a:r>
          </a:p>
          <a:p>
            <a:pPr marL="457200" lvl="1" indent="0" algn="just">
              <a:buNone/>
            </a:pPr>
            <a:r>
              <a:rPr lang="en-US" sz="2000" b="1" dirty="0">
                <a:latin typeface="Times New Roman" panose="02020603050405020304" pitchFamily="18" charset="0"/>
                <a:cs typeface="Times New Roman" panose="02020603050405020304" pitchFamily="18" charset="0"/>
              </a:rPr>
              <a:t>Pros</a:t>
            </a:r>
          </a:p>
          <a:p>
            <a:pPr lvl="2" algn="just"/>
            <a:r>
              <a:rPr lang="en-US" sz="1800" dirty="0">
                <a:latin typeface="Times New Roman" panose="02020603050405020304" pitchFamily="18" charset="0"/>
                <a:cs typeface="Times New Roman" panose="02020603050405020304" pitchFamily="18" charset="0"/>
              </a:rPr>
              <a:t>Managed WordPress hosts are built to help WordPress and guarantee that they become available as quickly as possible.</a:t>
            </a:r>
          </a:p>
          <a:p>
            <a:pPr lvl="2" algn="just"/>
            <a:r>
              <a:rPr lang="en-US" sz="1800" dirty="0">
                <a:latin typeface="Times New Roman" panose="02020603050405020304" pitchFamily="18" charset="0"/>
                <a:cs typeface="Times New Roman" panose="02020603050405020304" pitchFamily="18" charset="0"/>
              </a:rPr>
              <a:t>They’re continuously optimized, so even as your site grows, you don’t have to worry about slowdowns.</a:t>
            </a:r>
          </a:p>
          <a:p>
            <a:pPr lvl="2" algn="just"/>
            <a:r>
              <a:rPr lang="en-US" sz="1800" dirty="0">
                <a:latin typeface="Times New Roman" panose="02020603050405020304" pitchFamily="18" charset="0"/>
                <a:cs typeface="Times New Roman" panose="02020603050405020304" pitchFamily="18" charset="0"/>
              </a:rPr>
              <a:t>enable users to write content without accidentally or intentionally deleting code that affects other areas of the web page.</a:t>
            </a:r>
          </a:p>
          <a:p>
            <a:pPr marL="457200" lvl="1" indent="0" algn="just">
              <a:buNone/>
            </a:pPr>
            <a:r>
              <a:rPr lang="en-US" sz="2000" b="1" dirty="0">
                <a:latin typeface="Times New Roman" panose="02020603050405020304" pitchFamily="18" charset="0"/>
                <a:cs typeface="Times New Roman" panose="02020603050405020304" pitchFamily="18" charset="0"/>
              </a:rPr>
              <a:t>Cons</a:t>
            </a:r>
          </a:p>
          <a:p>
            <a:pPr lvl="2" algn="just"/>
            <a:r>
              <a:rPr lang="en-US" sz="1800" dirty="0">
                <a:latin typeface="Times New Roman" panose="02020603050405020304" pitchFamily="18" charset="0"/>
                <a:cs typeface="Times New Roman" panose="02020603050405020304" pitchFamily="18" charset="0"/>
              </a:rPr>
              <a:t>Managed WordPress Web hosting cost more than shared Hosting because WordPress hosting handles the technical issues.</a:t>
            </a:r>
          </a:p>
          <a:p>
            <a:pPr lvl="2" algn="just"/>
            <a:r>
              <a:rPr lang="en-US" sz="1800" dirty="0">
                <a:latin typeface="Times New Roman" panose="02020603050405020304" pitchFamily="18" charset="0"/>
                <a:cs typeface="Times New Roman" panose="02020603050405020304" pitchFamily="18" charset="0"/>
              </a:rPr>
              <a:t>Web designers and web site owners with a technical interest may be disappointed that particular plugins are limited in access to them.</a:t>
            </a:r>
            <a:endParaRPr lang="en-IN" sz="18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76896CE1-D968-40F6-8426-AC4B0813A7E9}"/>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191659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Specialized Hosting- </a:t>
            </a:r>
            <a:r>
              <a:rPr lang="en-IN" sz="2400" dirty="0">
                <a:latin typeface="Times New Roman" panose="02020603050405020304" pitchFamily="18" charset="0"/>
                <a:cs typeface="Times New Roman" panose="02020603050405020304" pitchFamily="18" charset="0"/>
              </a:rPr>
              <a:t>Ecommerce Hosting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lvl="1" algn="just"/>
            <a:r>
              <a:rPr lang="en-US" sz="2000" dirty="0">
                <a:latin typeface="Times New Roman" panose="02020603050405020304" pitchFamily="18" charset="0"/>
                <a:cs typeface="Times New Roman" panose="02020603050405020304" pitchFamily="18" charset="0"/>
              </a:rPr>
              <a:t>Ecommerce is known as electronic commerce.</a:t>
            </a:r>
          </a:p>
          <a:p>
            <a:pPr lvl="1" algn="just"/>
            <a:r>
              <a:rPr lang="en-US" sz="2000" dirty="0">
                <a:latin typeface="Times New Roman" panose="02020603050405020304" pitchFamily="18" charset="0"/>
                <a:cs typeface="Times New Roman" panose="02020603050405020304" pitchFamily="18" charset="0"/>
              </a:rPr>
              <a:t>An e-commerce web hosting can be understood as a system wherein the host company provides an organization the required online space and tools, so that it can run its retail store online. </a:t>
            </a:r>
          </a:p>
          <a:p>
            <a:pPr lvl="1" algn="just"/>
            <a:r>
              <a:rPr lang="en-US" sz="2000" dirty="0">
                <a:latin typeface="Times New Roman" panose="02020603050405020304" pitchFamily="18" charset="0"/>
                <a:cs typeface="Times New Roman" panose="02020603050405020304" pitchFamily="18" charset="0"/>
              </a:rPr>
              <a:t>It differs from a simple web hosting as it fulfills some additional requirements of a shopping website like SSL certificate, shopping cart, database support, payment gateways and other ecommerce security requisites.</a:t>
            </a:r>
            <a:endParaRPr lang="en-IN" sz="2000" dirty="0"/>
          </a:p>
        </p:txBody>
      </p:sp>
      <p:sp>
        <p:nvSpPr>
          <p:cNvPr id="4" name="Footer Placeholder 2">
            <a:extLst>
              <a:ext uri="{FF2B5EF4-FFF2-40B4-BE49-F238E27FC236}">
                <a16:creationId xmlns:a16="http://schemas.microsoft.com/office/drawing/2014/main" id="{76896CE1-D968-40F6-8426-AC4B0813A7E9}"/>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421862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Hosting</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Cloud Hosting </a:t>
            </a:r>
            <a:r>
              <a:rPr lang="en-US" dirty="0">
                <a:latin typeface="Times New Roman" panose="02020603050405020304" pitchFamily="18" charset="0"/>
                <a:cs typeface="Times New Roman" panose="02020603050405020304" pitchFamily="18" charset="0"/>
              </a:rPr>
              <a:t>is a type of hosting that enables a website to use the resources of multiple servers, thus resulting in a faster performance.</a:t>
            </a:r>
          </a:p>
          <a:p>
            <a:pPr lvl="1"/>
            <a:endParaRPr lang="en-IN" b="1"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A27A190F-4C6B-4A17-A679-E287112758D5}"/>
              </a:ext>
            </a:extLst>
          </p:cNvPr>
          <p:cNvSpPr>
            <a:spLocks noGrp="1"/>
          </p:cNvSpPr>
          <p:nvPr>
            <p:ph type="ftr" sz="quarter" idx="11"/>
          </p:nvPr>
        </p:nvSpPr>
        <p:spPr>
          <a:xfrm>
            <a:off x="2589212" y="6135808"/>
            <a:ext cx="7619999" cy="365125"/>
          </a:xfrm>
        </p:spPr>
        <p:txBody>
          <a:bodyPr/>
          <a:lstStyle/>
          <a:p>
            <a:r>
              <a:rPr lang="en-US" dirty="0"/>
              <a:t>-Prof Vaibhavi Patel</a:t>
            </a:r>
          </a:p>
        </p:txBody>
      </p:sp>
      <p:pic>
        <p:nvPicPr>
          <p:cNvPr id="5" name="Picture 4">
            <a:extLst>
              <a:ext uri="{FF2B5EF4-FFF2-40B4-BE49-F238E27FC236}">
                <a16:creationId xmlns:a16="http://schemas.microsoft.com/office/drawing/2014/main" id="{0839FF88-9ABF-4BCC-9920-6794B9687690}"/>
              </a:ext>
            </a:extLst>
          </p:cNvPr>
          <p:cNvPicPr>
            <a:picLocks noChangeAspect="1"/>
          </p:cNvPicPr>
          <p:nvPr/>
        </p:nvPicPr>
        <p:blipFill rotWithShape="1">
          <a:blip r:embed="rId3"/>
          <a:srcRect t="13805"/>
          <a:stretch/>
        </p:blipFill>
        <p:spPr>
          <a:xfrm>
            <a:off x="4157379" y="3050003"/>
            <a:ext cx="4483664" cy="3268367"/>
          </a:xfrm>
          <a:prstGeom prst="rect">
            <a:avLst/>
          </a:prstGeom>
        </p:spPr>
      </p:pic>
    </p:spTree>
    <p:extLst>
      <p:ext uri="{BB962C8B-B14F-4D97-AF65-F5344CB8AC3E}">
        <p14:creationId xmlns:p14="http://schemas.microsoft.com/office/powerpoint/2010/main" val="409213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Hosting</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It makes applications and websites accessible using cloud resources. Unlike traditional hosting, solutions are not deployed on a single server. Instead, a network of connected virtual and physical cloud servers hosts the application or website, ensuring greater flexibility and scalability.</a:t>
            </a:r>
          </a:p>
          <a:p>
            <a:pPr algn="just"/>
            <a:r>
              <a:rPr lang="en-IN" b="1" dirty="0">
                <a:latin typeface="Times New Roman" panose="02020603050405020304" pitchFamily="18" charset="0"/>
                <a:cs typeface="Times New Roman" panose="02020603050405020304" pitchFamily="18" charset="0"/>
              </a:rPr>
              <a:t>Why cloud hosting</a:t>
            </a:r>
          </a:p>
          <a:p>
            <a:pPr lvl="1" algn="just"/>
            <a:r>
              <a:rPr lang="en-IN" i="0" dirty="0">
                <a:solidFill>
                  <a:srgbClr val="323232"/>
                </a:solidFill>
                <a:effectLst/>
                <a:latin typeface="Times New Roman" panose="02020603050405020304" pitchFamily="18" charset="0"/>
                <a:cs typeface="Times New Roman" panose="02020603050405020304" pitchFamily="18" charset="0"/>
              </a:rPr>
              <a:t>Flexibility</a:t>
            </a:r>
          </a:p>
          <a:p>
            <a:pPr lvl="1" algn="just"/>
            <a:r>
              <a:rPr lang="en-IN" i="0" dirty="0">
                <a:solidFill>
                  <a:srgbClr val="323232"/>
                </a:solidFill>
                <a:effectLst/>
                <a:latin typeface="Times New Roman" panose="02020603050405020304" pitchFamily="18" charset="0"/>
                <a:cs typeface="Times New Roman" panose="02020603050405020304" pitchFamily="18" charset="0"/>
              </a:rPr>
              <a:t>Pay-as-you-go model</a:t>
            </a:r>
          </a:p>
          <a:p>
            <a:pPr lvl="1" algn="just"/>
            <a:r>
              <a:rPr lang="en-IN" i="0" dirty="0">
                <a:solidFill>
                  <a:srgbClr val="323232"/>
                </a:solidFill>
                <a:effectLst/>
                <a:latin typeface="Times New Roman" panose="02020603050405020304" pitchFamily="18" charset="0"/>
                <a:cs typeface="Times New Roman" panose="02020603050405020304" pitchFamily="18" charset="0"/>
              </a:rPr>
              <a:t>Reliability</a:t>
            </a:r>
          </a:p>
          <a:p>
            <a:pPr lvl="1" algn="just"/>
            <a:r>
              <a:rPr lang="en-IN" i="0" dirty="0">
                <a:solidFill>
                  <a:srgbClr val="323232"/>
                </a:solidFill>
                <a:effectLst/>
                <a:latin typeface="Times New Roman" panose="02020603050405020304" pitchFamily="18" charset="0"/>
                <a:cs typeface="Times New Roman" panose="02020603050405020304" pitchFamily="18" charset="0"/>
              </a:rPr>
              <a:t>Traffic load balancing</a:t>
            </a:r>
          </a:p>
          <a:p>
            <a:pPr lvl="1" algn="just"/>
            <a:r>
              <a:rPr lang="en-IN" i="0" dirty="0">
                <a:solidFill>
                  <a:srgbClr val="323232"/>
                </a:solidFill>
                <a:effectLst/>
                <a:latin typeface="Times New Roman" panose="02020603050405020304" pitchFamily="18" charset="0"/>
                <a:cs typeface="Times New Roman" panose="02020603050405020304" pitchFamily="18" charset="0"/>
              </a:rPr>
              <a:t>Scalability</a:t>
            </a:r>
          </a:p>
          <a:p>
            <a:pPr lvl="1" algn="just"/>
            <a:r>
              <a:rPr lang="en-IN" i="0" dirty="0">
                <a:solidFill>
                  <a:srgbClr val="323232"/>
                </a:solidFill>
                <a:effectLst/>
                <a:latin typeface="Times New Roman" panose="02020603050405020304" pitchFamily="18" charset="0"/>
                <a:cs typeface="Times New Roman" panose="02020603050405020304" pitchFamily="18" charset="0"/>
              </a:rPr>
              <a:t>Greater security</a:t>
            </a:r>
          </a:p>
          <a:p>
            <a:pPr lvl="1" algn="just"/>
            <a:endParaRPr lang="en-IN" b="1"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A27A190F-4C6B-4A17-A679-E287112758D5}"/>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229593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Servers</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 A web server is a computer that runs websites. </a:t>
            </a:r>
          </a:p>
          <a:p>
            <a:pPr algn="just"/>
            <a:r>
              <a:rPr lang="en-US" sz="2000" dirty="0">
                <a:latin typeface="Times New Roman" panose="02020603050405020304" pitchFamily="18" charset="0"/>
                <a:cs typeface="Times New Roman" panose="02020603050405020304" pitchFamily="18" charset="0"/>
              </a:rPr>
              <a:t>It's a computer program that distributes web pages as they are requested. </a:t>
            </a:r>
          </a:p>
          <a:p>
            <a:pPr algn="just"/>
            <a:r>
              <a:rPr lang="en-US" sz="2000" dirty="0">
                <a:latin typeface="Times New Roman" panose="02020603050405020304" pitchFamily="18" charset="0"/>
                <a:cs typeface="Times New Roman" panose="02020603050405020304" pitchFamily="18" charset="0"/>
              </a:rPr>
              <a:t>The basic objective of the web server is to store, process and deliver web pages to the users. </a:t>
            </a:r>
          </a:p>
          <a:p>
            <a:pPr algn="just"/>
            <a:r>
              <a:rPr lang="en-US" sz="2000" dirty="0">
                <a:latin typeface="Times New Roman" panose="02020603050405020304" pitchFamily="18" charset="0"/>
                <a:cs typeface="Times New Roman" panose="02020603050405020304" pitchFamily="18" charset="0"/>
              </a:rPr>
              <a:t>This intercommunication is done using Hypertext Transfer Protocol (HTTP).</a:t>
            </a:r>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82424D78-4920-4B34-B630-6886E5C61EDE}"/>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36842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Dedicated Servers</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With dedicated hosting, you rent an entire physical server for your business.</a:t>
            </a:r>
          </a:p>
          <a:p>
            <a:pPr algn="just"/>
            <a:r>
              <a:rPr lang="en-US" dirty="0">
                <a:latin typeface="Times New Roman" panose="02020603050405020304" pitchFamily="18" charset="0"/>
                <a:cs typeface="Times New Roman" panose="02020603050405020304" pitchFamily="18" charset="0"/>
              </a:rPr>
              <a:t> If you have a high-traffic website, dedicated hosting can be the best solution for you, as dedicated servers are fast, flexible, and fully customizable. </a:t>
            </a:r>
          </a:p>
          <a:p>
            <a:pPr algn="just"/>
            <a:r>
              <a:rPr lang="en-US" dirty="0">
                <a:latin typeface="Times New Roman" panose="02020603050405020304" pitchFamily="18" charset="0"/>
                <a:cs typeface="Times New Roman" panose="02020603050405020304" pitchFamily="18" charset="0"/>
              </a:rPr>
              <a:t>However, the service definitely comes with a price tag as well, so they are not worth for everyone, especially if you have a small or medium website.</a:t>
            </a:r>
          </a:p>
          <a:p>
            <a:pPr algn="just"/>
            <a:r>
              <a:rPr lang="en-US" dirty="0">
                <a:latin typeface="Times New Roman" panose="02020603050405020304" pitchFamily="18" charset="0"/>
                <a:cs typeface="Times New Roman" panose="02020603050405020304" pitchFamily="18" charset="0"/>
              </a:rPr>
              <a:t>It allows you to configure the software as well as the hardware as per your requirement, as the entire server is yours and no one has any say in the setup. </a:t>
            </a:r>
          </a:p>
          <a:p>
            <a:pPr algn="just"/>
            <a:r>
              <a:rPr lang="en-US" dirty="0">
                <a:latin typeface="Times New Roman" panose="02020603050405020304" pitchFamily="18" charset="0"/>
                <a:cs typeface="Times New Roman" panose="02020603050405020304" pitchFamily="18" charset="0"/>
              </a:rPr>
              <a:t>You can also run a dedicated server on-site (for instance, in your office).</a:t>
            </a:r>
          </a:p>
          <a:p>
            <a:pPr algn="just"/>
            <a:r>
              <a:rPr lang="en-US" dirty="0">
                <a:latin typeface="Times New Roman" panose="02020603050405020304" pitchFamily="18" charset="0"/>
                <a:cs typeface="Times New Roman" panose="02020603050405020304" pitchFamily="18" charset="0"/>
              </a:rPr>
              <a:t>Choice of the operation system for dedicated sever can be windows or Linux.</a:t>
            </a:r>
          </a:p>
        </p:txBody>
      </p:sp>
      <p:sp>
        <p:nvSpPr>
          <p:cNvPr id="4" name="Footer Placeholder 2">
            <a:extLst>
              <a:ext uri="{FF2B5EF4-FFF2-40B4-BE49-F238E27FC236}">
                <a16:creationId xmlns:a16="http://schemas.microsoft.com/office/drawing/2014/main" id="{82424D78-4920-4B34-B630-6886E5C61EDE}"/>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35274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VPS Servers</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VPS (Virtual Private Server) is a hosting service that uses virtualization technology to provide you with dedicated (private) resources on a server with multiple users.</a:t>
            </a:r>
          </a:p>
          <a:p>
            <a:pPr algn="just"/>
            <a:r>
              <a:rPr lang="en-US" sz="2000" dirty="0">
                <a:latin typeface="Times New Roman" panose="02020603050405020304" pitchFamily="18" charset="0"/>
                <a:cs typeface="Times New Roman" panose="02020603050405020304" pitchFamily="18" charset="0"/>
              </a:rPr>
              <a:t>VPS hosting is usually chosen by website owners who have medium-level traffic that exceeds the limits of shared hosting plans but still don’t need the resources of a dedicated server.</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82424D78-4920-4B34-B630-6886E5C61EDE}"/>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342256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4C63-54F1-4DD1-A2E3-95E2E2457DE1}"/>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28B2E84-9827-4E11-AC8A-9B8B220A6BD1}"/>
              </a:ext>
            </a:extLst>
          </p:cNvPr>
          <p:cNvSpPr>
            <a:spLocks noGrp="1"/>
          </p:cNvSpPr>
          <p:nvPr>
            <p:ph idx="1"/>
          </p:nvPr>
        </p:nvSpPr>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Shared Hosting: </a:t>
            </a:r>
          </a:p>
          <a:p>
            <a:pPr marL="457200" lvl="1" indent="0" algn="just">
              <a:buNone/>
            </a:pPr>
            <a:r>
              <a:rPr lang="en-IN" dirty="0">
                <a:latin typeface="Times New Roman" panose="02020603050405020304" pitchFamily="18" charset="0"/>
                <a:cs typeface="Times New Roman" panose="02020603050405020304" pitchFamily="18" charset="0"/>
              </a:rPr>
              <a:t>Linux Hosting</a:t>
            </a:r>
          </a:p>
          <a:p>
            <a:pPr marL="457200" lvl="1" indent="0" algn="just">
              <a:buNone/>
            </a:pPr>
            <a:r>
              <a:rPr lang="en-IN" dirty="0">
                <a:latin typeface="Times New Roman" panose="02020603050405020304" pitchFamily="18" charset="0"/>
                <a:cs typeface="Times New Roman" panose="02020603050405020304" pitchFamily="18" charset="0"/>
              </a:rPr>
              <a:t>Windows Hosting</a:t>
            </a:r>
          </a:p>
          <a:p>
            <a:pPr algn="just"/>
            <a:r>
              <a:rPr lang="en-IN" dirty="0">
                <a:latin typeface="Times New Roman" panose="02020603050405020304" pitchFamily="18" charset="0"/>
                <a:cs typeface="Times New Roman" panose="02020603050405020304" pitchFamily="18" charset="0"/>
              </a:rPr>
              <a:t>Reseller Hosting: </a:t>
            </a:r>
          </a:p>
          <a:p>
            <a:pPr marL="457200" lvl="1" indent="0" algn="just">
              <a:buNone/>
            </a:pPr>
            <a:r>
              <a:rPr lang="en-IN" dirty="0">
                <a:latin typeface="Times New Roman" panose="02020603050405020304" pitchFamily="18" charset="0"/>
                <a:cs typeface="Times New Roman" panose="02020603050405020304" pitchFamily="18" charset="0"/>
              </a:rPr>
              <a:t>Linux Reseller Hosting </a:t>
            </a:r>
          </a:p>
          <a:p>
            <a:pPr marL="457200" lvl="1" indent="0" algn="just">
              <a:buNone/>
            </a:pPr>
            <a:r>
              <a:rPr lang="en-IN" dirty="0">
                <a:latin typeface="Times New Roman" panose="02020603050405020304" pitchFamily="18" charset="0"/>
                <a:cs typeface="Times New Roman" panose="02020603050405020304" pitchFamily="18" charset="0"/>
              </a:rPr>
              <a:t>Windows Reseller Hosting</a:t>
            </a:r>
          </a:p>
          <a:p>
            <a:pPr algn="just"/>
            <a:r>
              <a:rPr lang="en-IN" dirty="0">
                <a:latin typeface="Times New Roman" panose="02020603050405020304" pitchFamily="18" charset="0"/>
                <a:cs typeface="Times New Roman" panose="02020603050405020304" pitchFamily="18" charset="0"/>
              </a:rPr>
              <a:t>Specialized Hosting: </a:t>
            </a:r>
          </a:p>
          <a:p>
            <a:pPr marL="457200" lvl="1" indent="0" algn="just">
              <a:buNone/>
            </a:pPr>
            <a:r>
              <a:rPr lang="en-IN" dirty="0">
                <a:latin typeface="Times New Roman" panose="02020603050405020304" pitchFamily="18" charset="0"/>
                <a:cs typeface="Times New Roman" panose="02020603050405020304" pitchFamily="18" charset="0"/>
              </a:rPr>
              <a:t>WordPress Hosting, CMS Hosting, Ecommerce Hosting</a:t>
            </a:r>
          </a:p>
          <a:p>
            <a:pPr algn="just"/>
            <a:r>
              <a:rPr lang="en-IN" dirty="0">
                <a:latin typeface="Times New Roman" panose="02020603050405020304" pitchFamily="18" charset="0"/>
                <a:cs typeface="Times New Roman" panose="02020603050405020304" pitchFamily="18" charset="0"/>
              </a:rPr>
              <a:t>Cloud: Cloud hosting, Cloud for business</a:t>
            </a:r>
          </a:p>
          <a:p>
            <a:pPr algn="just"/>
            <a:r>
              <a:rPr lang="en-IN" dirty="0">
                <a:latin typeface="Times New Roman" panose="02020603050405020304" pitchFamily="18" charset="0"/>
                <a:cs typeface="Times New Roman" panose="02020603050405020304" pitchFamily="18" charset="0"/>
              </a:rPr>
              <a:t>Servers: KVM VPS Hosting, Linux Dedicated Servers, Windows Dedicated Servers </a:t>
            </a:r>
          </a:p>
          <a:p>
            <a:pPr algn="just"/>
            <a:r>
              <a:rPr lang="en-IN" dirty="0">
                <a:latin typeface="Times New Roman" panose="02020603050405020304" pitchFamily="18" charset="0"/>
                <a:cs typeface="Times New Roman" panose="02020603050405020304" pitchFamily="18" charset="0"/>
              </a:rPr>
              <a:t>Security: </a:t>
            </a:r>
            <a:r>
              <a:rPr lang="en-IN" dirty="0" err="1">
                <a:latin typeface="Times New Roman" panose="02020603050405020304" pitchFamily="18" charset="0"/>
                <a:cs typeface="Times New Roman" panose="02020603050405020304" pitchFamily="18" charset="0"/>
              </a:rPr>
              <a:t>Digicerts</a:t>
            </a:r>
            <a:r>
              <a:rPr lang="en-IN" dirty="0">
                <a:latin typeface="Times New Roman" panose="02020603050405020304" pitchFamily="18" charset="0"/>
                <a:cs typeface="Times New Roman" panose="02020603050405020304" pitchFamily="18" charset="0"/>
              </a:rPr>
              <a:t> &amp; SSL, </a:t>
            </a:r>
            <a:r>
              <a:rPr lang="en-IN" dirty="0" err="1">
                <a:latin typeface="Times New Roman" panose="02020603050405020304" pitchFamily="18" charset="0"/>
                <a:cs typeface="Times New Roman" panose="02020603050405020304" pitchFamily="18" charset="0"/>
              </a:rPr>
              <a:t>SiteLock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CodeGuard</a:t>
            </a: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27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Security</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a:xfrm>
            <a:off x="2589212" y="2250040"/>
            <a:ext cx="8702087" cy="3661182"/>
          </a:xfrm>
        </p:spPr>
        <p:txBody>
          <a:bodyPr>
            <a:normAutofit/>
          </a:bodyPr>
          <a:lstStyle/>
          <a:p>
            <a:pPr algn="just"/>
            <a:r>
              <a:rPr lang="en-US" sz="2000" dirty="0">
                <a:latin typeface="Times New Roman" panose="02020603050405020304" pitchFamily="18" charset="0"/>
                <a:cs typeface="Times New Roman" panose="02020603050405020304" pitchFamily="18" charset="0"/>
              </a:rPr>
              <a:t>Web security is also known as “Cybersecurity”. </a:t>
            </a:r>
          </a:p>
          <a:p>
            <a:pPr algn="just"/>
            <a:r>
              <a:rPr lang="en-US" sz="2000" dirty="0">
                <a:latin typeface="Times New Roman" panose="02020603050405020304" pitchFamily="18" charset="0"/>
                <a:cs typeface="Times New Roman" panose="02020603050405020304" pitchFamily="18" charset="0"/>
              </a:rPr>
              <a:t>It basically means protecting a website or web application by detecting, preventing and responding to cyber threat.</a:t>
            </a:r>
          </a:p>
          <a:p>
            <a:pPr algn="just"/>
            <a:r>
              <a:rPr lang="en-US" sz="2000" dirty="0">
                <a:latin typeface="Times New Roman" panose="02020603050405020304" pitchFamily="18" charset="0"/>
                <a:cs typeface="Times New Roman" panose="02020603050405020304" pitchFamily="18" charset="0"/>
              </a:rPr>
              <a:t> Any website or application that is secure is surely backed by different types of techniques for keeping it safe.</a:t>
            </a:r>
          </a:p>
          <a:p>
            <a:pPr algn="just"/>
            <a:r>
              <a:rPr lang="en-US" sz="2000" dirty="0">
                <a:latin typeface="Times New Roman" panose="02020603050405020304" pitchFamily="18" charset="0"/>
                <a:cs typeface="Times New Roman" panose="02020603050405020304" pitchFamily="18" charset="0"/>
              </a:rPr>
              <a:t>There are a variety of security standards that must be followed at all times</a:t>
            </a:r>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4FB4B9E5-904D-4DA0-A517-501797F28F73}"/>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34853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Digicert</a:t>
            </a:r>
            <a:r>
              <a:rPr lang="en-IN" dirty="0">
                <a:latin typeface="Times New Roman" panose="02020603050405020304" pitchFamily="18" charset="0"/>
                <a:cs typeface="Times New Roman" panose="02020603050405020304" pitchFamily="18" charset="0"/>
              </a:rPr>
              <a:t> SSL</a:t>
            </a: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a:xfrm>
            <a:off x="2589212" y="2250040"/>
            <a:ext cx="8702087" cy="3661182"/>
          </a:xfrm>
        </p:spPr>
        <p:txBody>
          <a:bodyPr/>
          <a:lstStyle/>
          <a:p>
            <a:pPr algn="just"/>
            <a:r>
              <a:rPr lang="en-US" dirty="0">
                <a:latin typeface="Times New Roman" panose="02020603050405020304" pitchFamily="18" charset="0"/>
                <a:cs typeface="Times New Roman" panose="02020603050405020304" pitchFamily="18" charset="0"/>
              </a:rPr>
              <a:t>DigiCert SSL Certificate, providing the strongest encryption available in the server security industry to Protect sensitive information.</a:t>
            </a:r>
          </a:p>
          <a:p>
            <a:pPr algn="just"/>
            <a:r>
              <a:rPr lang="en-US" dirty="0">
                <a:latin typeface="Times New Roman" panose="02020603050405020304" pitchFamily="18" charset="0"/>
                <a:cs typeface="Times New Roman" panose="02020603050405020304" pitchFamily="18" charset="0"/>
              </a:rPr>
              <a:t>It is the most universally recognized symbols of trust and security on the internet.</a:t>
            </a:r>
          </a:p>
          <a:p>
            <a:pPr algn="just"/>
            <a:r>
              <a:rPr lang="en-US" dirty="0">
                <a:latin typeface="Times New Roman" panose="02020603050405020304" pitchFamily="18" charset="0"/>
                <a:cs typeface="Times New Roman" panose="02020603050405020304" pitchFamily="18" charset="0"/>
              </a:rPr>
              <a:t>It is installed on your server so that you can provide secure/encrypt sensitive communications between your site and your customers.</a:t>
            </a:r>
            <a:endParaRPr lang="en-IN"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4FB4B9E5-904D-4DA0-A517-501797F28F73}"/>
              </a:ext>
            </a:extLst>
          </p:cNvPr>
          <p:cNvSpPr>
            <a:spLocks noGrp="1"/>
          </p:cNvSpPr>
          <p:nvPr>
            <p:ph type="ftr" sz="quarter" idx="11"/>
          </p:nvPr>
        </p:nvSpPr>
        <p:spPr>
          <a:xfrm>
            <a:off x="2589212" y="6135808"/>
            <a:ext cx="7619999" cy="365125"/>
          </a:xfrm>
        </p:spPr>
        <p:txBody>
          <a:bodyPr/>
          <a:lstStyle/>
          <a:p>
            <a:r>
              <a:rPr lang="en-US" dirty="0"/>
              <a:t>-Prof Vaibhavi Patel</a:t>
            </a:r>
          </a:p>
        </p:txBody>
      </p:sp>
      <p:pic>
        <p:nvPicPr>
          <p:cNvPr id="5" name="Picture 4">
            <a:extLst>
              <a:ext uri="{FF2B5EF4-FFF2-40B4-BE49-F238E27FC236}">
                <a16:creationId xmlns:a16="http://schemas.microsoft.com/office/drawing/2014/main" id="{F2A35393-1446-481C-90FB-B6E41BA306CE}"/>
              </a:ext>
            </a:extLst>
          </p:cNvPr>
          <p:cNvPicPr>
            <a:picLocks noChangeAspect="1"/>
          </p:cNvPicPr>
          <p:nvPr/>
        </p:nvPicPr>
        <p:blipFill>
          <a:blip r:embed="rId2"/>
          <a:stretch>
            <a:fillRect/>
          </a:stretch>
        </p:blipFill>
        <p:spPr>
          <a:xfrm>
            <a:off x="8287006" y="30617"/>
            <a:ext cx="2624138" cy="2467875"/>
          </a:xfrm>
          <a:prstGeom prst="rect">
            <a:avLst/>
          </a:prstGeom>
        </p:spPr>
      </p:pic>
    </p:spTree>
    <p:extLst>
      <p:ext uri="{BB962C8B-B14F-4D97-AF65-F5344CB8AC3E}">
        <p14:creationId xmlns:p14="http://schemas.microsoft.com/office/powerpoint/2010/main" val="1316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SiteLock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a:xfrm>
            <a:off x="2589212" y="2250040"/>
            <a:ext cx="8702087" cy="3661182"/>
          </a:xfrm>
        </p:spPr>
        <p:txBody>
          <a:bodyPr/>
          <a:lstStyle/>
          <a:p>
            <a:pPr algn="just"/>
            <a:r>
              <a:rPr lang="en-US" dirty="0" err="1">
                <a:latin typeface="Times New Roman" panose="02020603050405020304" pitchFamily="18" charset="0"/>
                <a:cs typeface="Times New Roman" panose="02020603050405020304" pitchFamily="18" charset="0"/>
              </a:rPr>
              <a:t>SiteLock</a:t>
            </a:r>
            <a:r>
              <a:rPr lang="en-US" dirty="0">
                <a:latin typeface="Times New Roman" panose="02020603050405020304" pitchFamily="18" charset="0"/>
                <a:cs typeface="Times New Roman" panose="02020603050405020304" pitchFamily="18" charset="0"/>
              </a:rPr>
              <a:t> (Secure Malware Automatic Removal Tool) is a trusted security service that helps protect your site from malware and hackers. </a:t>
            </a:r>
          </a:p>
          <a:p>
            <a:pPr algn="just"/>
            <a:r>
              <a:rPr lang="en-US" dirty="0">
                <a:latin typeface="Times New Roman" panose="02020603050405020304" pitchFamily="18" charset="0"/>
                <a:cs typeface="Times New Roman" panose="02020603050405020304" pitchFamily="18" charset="0"/>
              </a:rPr>
              <a:t>This product performs daily scans of your website to identify vulnerabilities and protect against threats like viruses, invalid redirects, and even email blacklisting.</a:t>
            </a:r>
            <a:endParaRPr lang="en-IN"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4FB4B9E5-904D-4DA0-A517-501797F28F73}"/>
              </a:ext>
            </a:extLst>
          </p:cNvPr>
          <p:cNvSpPr>
            <a:spLocks noGrp="1"/>
          </p:cNvSpPr>
          <p:nvPr>
            <p:ph type="ftr" sz="quarter" idx="11"/>
          </p:nvPr>
        </p:nvSpPr>
        <p:spPr>
          <a:xfrm>
            <a:off x="2589212" y="6135808"/>
            <a:ext cx="7619999" cy="365125"/>
          </a:xfrm>
        </p:spPr>
        <p:txBody>
          <a:bodyPr/>
          <a:lstStyle/>
          <a:p>
            <a:r>
              <a:rPr lang="en-US" dirty="0"/>
              <a:t>-Prof Vaibhavi Patel</a:t>
            </a:r>
          </a:p>
        </p:txBody>
      </p:sp>
      <p:pic>
        <p:nvPicPr>
          <p:cNvPr id="6" name="Picture 5">
            <a:extLst>
              <a:ext uri="{FF2B5EF4-FFF2-40B4-BE49-F238E27FC236}">
                <a16:creationId xmlns:a16="http://schemas.microsoft.com/office/drawing/2014/main" id="{70282B8D-4C96-4BBB-9F78-AFD2F0D20CC7}"/>
              </a:ext>
            </a:extLst>
          </p:cNvPr>
          <p:cNvPicPr>
            <a:picLocks noChangeAspect="1"/>
          </p:cNvPicPr>
          <p:nvPr/>
        </p:nvPicPr>
        <p:blipFill>
          <a:blip r:embed="rId2"/>
          <a:stretch>
            <a:fillRect/>
          </a:stretch>
        </p:blipFill>
        <p:spPr>
          <a:xfrm>
            <a:off x="7228042" y="274226"/>
            <a:ext cx="2575379" cy="1803294"/>
          </a:xfrm>
          <a:prstGeom prst="rect">
            <a:avLst/>
          </a:prstGeom>
        </p:spPr>
      </p:pic>
    </p:spTree>
    <p:extLst>
      <p:ext uri="{BB962C8B-B14F-4D97-AF65-F5344CB8AC3E}">
        <p14:creationId xmlns:p14="http://schemas.microsoft.com/office/powerpoint/2010/main" val="123594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Guard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a:xfrm>
            <a:off x="2589212" y="2250040"/>
            <a:ext cx="8702087" cy="3661182"/>
          </a:xfrm>
        </p:spPr>
        <p:txBody>
          <a:bodyPr/>
          <a:lstStyle/>
          <a:p>
            <a:pPr algn="just"/>
            <a:r>
              <a:rPr lang="en-US" dirty="0" err="1">
                <a:latin typeface="Times New Roman" panose="02020603050405020304" pitchFamily="18" charset="0"/>
                <a:cs typeface="Times New Roman" panose="02020603050405020304" pitchFamily="18" charset="0"/>
              </a:rPr>
              <a:t>CodeGuard</a:t>
            </a:r>
            <a:r>
              <a:rPr lang="en-US" dirty="0">
                <a:latin typeface="Times New Roman" panose="02020603050405020304" pitchFamily="18" charset="0"/>
                <a:cs typeface="Times New Roman" panose="02020603050405020304" pitchFamily="18" charset="0"/>
              </a:rPr>
              <a:t> is an automated website backup tool. </a:t>
            </a:r>
          </a:p>
          <a:p>
            <a:pPr algn="just"/>
            <a:r>
              <a:rPr lang="en-US" dirty="0">
                <a:latin typeface="Times New Roman" panose="02020603050405020304" pitchFamily="18" charset="0"/>
                <a:cs typeface="Times New Roman" panose="02020603050405020304" pitchFamily="18" charset="0"/>
              </a:rPr>
              <a:t>Every website is vulnerable to malicious attacks and risk of losing all the files. Besides having a good website protection service you will need to get a back up service that will work like an insurance policy every time something wrong happens to your website</a:t>
            </a:r>
          </a:p>
          <a:p>
            <a:pPr algn="just"/>
            <a:r>
              <a:rPr lang="en-US" dirty="0">
                <a:latin typeface="Times New Roman" panose="02020603050405020304" pitchFamily="18" charset="0"/>
                <a:cs typeface="Times New Roman" panose="02020603050405020304" pitchFamily="18" charset="0"/>
              </a:rPr>
              <a:t>It stores the backup data on the third-party cloud platform and features a one-click restore function. It uses a 256-bit AES key to encrypt the backup files. </a:t>
            </a:r>
          </a:p>
          <a:p>
            <a:pPr algn="just"/>
            <a:r>
              <a:rPr lang="en-US" dirty="0">
                <a:latin typeface="Times New Roman" panose="02020603050405020304" pitchFamily="18" charset="0"/>
                <a:cs typeface="Times New Roman" panose="02020603050405020304" pitchFamily="18" charset="0"/>
              </a:rPr>
              <a:t>It also continually monitors website and saves all the changes made.</a:t>
            </a:r>
          </a:p>
          <a:p>
            <a:pPr algn="just"/>
            <a:r>
              <a:rPr lang="en-US" dirty="0">
                <a:latin typeface="Times New Roman" panose="02020603050405020304" pitchFamily="18" charset="0"/>
                <a:cs typeface="Times New Roman" panose="02020603050405020304" pitchFamily="18" charset="0"/>
              </a:rPr>
              <a:t>You choose how long you keep your backup history. By default, your site is saved for 90 days.</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4FB4B9E5-904D-4DA0-A517-501797F28F73}"/>
              </a:ext>
            </a:extLst>
          </p:cNvPr>
          <p:cNvSpPr>
            <a:spLocks noGrp="1"/>
          </p:cNvSpPr>
          <p:nvPr>
            <p:ph type="ftr" sz="quarter" idx="11"/>
          </p:nvPr>
        </p:nvSpPr>
        <p:spPr>
          <a:xfrm>
            <a:off x="2589212" y="6135808"/>
            <a:ext cx="7619999" cy="365125"/>
          </a:xfrm>
        </p:spPr>
        <p:txBody>
          <a:bodyPr/>
          <a:lstStyle/>
          <a:p>
            <a:r>
              <a:rPr lang="en-US" dirty="0"/>
              <a:t>-Prof Vaibhavi Patel</a:t>
            </a:r>
          </a:p>
        </p:txBody>
      </p:sp>
      <p:pic>
        <p:nvPicPr>
          <p:cNvPr id="5" name="Picture 4">
            <a:extLst>
              <a:ext uri="{FF2B5EF4-FFF2-40B4-BE49-F238E27FC236}">
                <a16:creationId xmlns:a16="http://schemas.microsoft.com/office/drawing/2014/main" id="{D260C29F-2EB6-42C9-B0C8-FF3C45389D02}"/>
              </a:ext>
            </a:extLst>
          </p:cNvPr>
          <p:cNvPicPr>
            <a:picLocks noChangeAspect="1"/>
          </p:cNvPicPr>
          <p:nvPr/>
        </p:nvPicPr>
        <p:blipFill>
          <a:blip r:embed="rId2"/>
          <a:stretch>
            <a:fillRect/>
          </a:stretch>
        </p:blipFill>
        <p:spPr>
          <a:xfrm>
            <a:off x="7935685" y="190871"/>
            <a:ext cx="2448037" cy="1714129"/>
          </a:xfrm>
          <a:prstGeom prst="rect">
            <a:avLst/>
          </a:prstGeom>
        </p:spPr>
      </p:pic>
    </p:spTree>
    <p:extLst>
      <p:ext uri="{BB962C8B-B14F-4D97-AF65-F5344CB8AC3E}">
        <p14:creationId xmlns:p14="http://schemas.microsoft.com/office/powerpoint/2010/main" val="219266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5622D033-3891-4940-A9B5-B84A7A17A207}"/>
              </a:ext>
            </a:extLst>
          </p:cNvPr>
          <p:cNvSpPr>
            <a:spLocks noGrp="1"/>
          </p:cNvSpPr>
          <p:nvPr>
            <p:ph type="ftr" sz="quarter" idx="11"/>
          </p:nvPr>
        </p:nvSpPr>
        <p:spPr/>
        <p:txBody>
          <a:bodyPr/>
          <a:lstStyle/>
          <a:p>
            <a:r>
              <a:rPr lang="en-US" dirty="0"/>
              <a:t>-Prof Vaibhavi Patel</a:t>
            </a:r>
          </a:p>
        </p:txBody>
      </p:sp>
      <p:sp>
        <p:nvSpPr>
          <p:cNvPr id="2" name="TextBox 1">
            <a:extLst>
              <a:ext uri="{FF2B5EF4-FFF2-40B4-BE49-F238E27FC236}">
                <a16:creationId xmlns:a16="http://schemas.microsoft.com/office/drawing/2014/main" id="{3CD6EC8C-FFD4-4054-8010-C6F697588102}"/>
              </a:ext>
            </a:extLst>
          </p:cNvPr>
          <p:cNvSpPr txBox="1"/>
          <p:nvPr/>
        </p:nvSpPr>
        <p:spPr>
          <a:xfrm>
            <a:off x="3495040" y="3180080"/>
            <a:ext cx="6248400" cy="1107996"/>
          </a:xfrm>
          <a:prstGeom prst="rect">
            <a:avLst/>
          </a:prstGeom>
          <a:noFill/>
        </p:spPr>
        <p:txBody>
          <a:bodyPr wrap="square" rtlCol="0">
            <a:spAutoFit/>
          </a:bodyPr>
          <a:lstStyle/>
          <a:p>
            <a:r>
              <a:rPr lang="en-US" sz="6600" b="1" dirty="0">
                <a:solidFill>
                  <a:schemeClr val="accent1"/>
                </a:solidFill>
              </a:rPr>
              <a:t>Thank You</a:t>
            </a:r>
            <a:endParaRPr lang="en-IN" sz="6600" b="1" dirty="0">
              <a:solidFill>
                <a:schemeClr val="accent1"/>
              </a:solidFill>
            </a:endParaRPr>
          </a:p>
        </p:txBody>
      </p:sp>
    </p:spTree>
    <p:extLst>
      <p:ext uri="{BB962C8B-B14F-4D97-AF65-F5344CB8AC3E}">
        <p14:creationId xmlns:p14="http://schemas.microsoft.com/office/powerpoint/2010/main" val="276438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4C63-54F1-4DD1-A2E3-95E2E2457DE1}"/>
              </a:ext>
            </a:extLst>
          </p:cNvPr>
          <p:cNvSpPr>
            <a:spLocks noGrp="1"/>
          </p:cNvSpPr>
          <p:nvPr>
            <p:ph type="title"/>
          </p:nvPr>
        </p:nvSpPr>
        <p:spPr>
          <a:xfrm>
            <a:off x="2420120" y="672768"/>
            <a:ext cx="8911687" cy="1280890"/>
          </a:xfrm>
        </p:spPr>
        <p:txBody>
          <a:bodyPr/>
          <a:lstStyle/>
          <a:p>
            <a:pPr algn="l"/>
            <a:r>
              <a:rPr lang="en-US" i="0" dirty="0">
                <a:solidFill>
                  <a:srgbClr val="000000"/>
                </a:solidFill>
                <a:effectLst/>
                <a:latin typeface="Nunito Sans" panose="020B0604020202020204" pitchFamily="2" charset="0"/>
              </a:rPr>
              <a:t>Domain Name</a:t>
            </a:r>
            <a:endParaRPr lang="en-IN" i="0" dirty="0">
              <a:solidFill>
                <a:srgbClr val="000000"/>
              </a:solidFill>
              <a:effectLst/>
              <a:latin typeface="Nunito Sans" panose="020B0604020202020204" pitchFamily="2" charset="0"/>
            </a:endParaRPr>
          </a:p>
        </p:txBody>
      </p:sp>
      <p:sp>
        <p:nvSpPr>
          <p:cNvPr id="4" name="AutoShape 2" descr="What is Web Hosting?">
            <a:extLst>
              <a:ext uri="{FF2B5EF4-FFF2-40B4-BE49-F238E27FC236}">
                <a16:creationId xmlns:a16="http://schemas.microsoft.com/office/drawing/2014/main" id="{E51A99D5-FA95-44B8-B84A-E7EAE15F35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Content Placeholder 4">
            <a:extLst>
              <a:ext uri="{FF2B5EF4-FFF2-40B4-BE49-F238E27FC236}">
                <a16:creationId xmlns:a16="http://schemas.microsoft.com/office/drawing/2014/main" id="{E437EC40-E9B4-4281-9616-36FFA078F159}"/>
              </a:ext>
            </a:extLst>
          </p:cNvPr>
          <p:cNvSpPr>
            <a:spLocks noGrp="1"/>
          </p:cNvSpPr>
          <p:nvPr>
            <p:ph idx="1"/>
          </p:nvPr>
        </p:nvSpPr>
        <p:spPr>
          <a:xfrm>
            <a:off x="2420120" y="2319312"/>
            <a:ext cx="8915400" cy="3777622"/>
          </a:xfrm>
        </p:spPr>
        <p:txBody>
          <a:bodyPr>
            <a:normAutofit/>
          </a:bodyPr>
          <a:lstStyle/>
          <a:p>
            <a:pPr algn="just"/>
            <a:r>
              <a:rPr lang="en-US" sz="2000" dirty="0">
                <a:latin typeface="Times New Roman" panose="02020603050405020304" pitchFamily="18" charset="0"/>
                <a:cs typeface="Times New Roman" panose="02020603050405020304" pitchFamily="18" charset="0"/>
              </a:rPr>
              <a:t>Domain name is the web address of a website on the internet that identifies the website.</a:t>
            </a:r>
          </a:p>
          <a:p>
            <a:pPr algn="just"/>
            <a:r>
              <a:rPr lang="en-US" sz="2000" dirty="0">
                <a:latin typeface="Times New Roman" panose="02020603050405020304" pitchFamily="18" charset="0"/>
                <a:cs typeface="Times New Roman" panose="02020603050405020304" pitchFamily="18" charset="0"/>
              </a:rPr>
              <a:t>Whenever a person types your Domain Name, the hosting company transforms all the files connected to your IP address and returns all the images, videos, and words on your website. </a:t>
            </a:r>
          </a:p>
          <a:p>
            <a:pPr algn="just"/>
            <a:r>
              <a:rPr lang="en-US" sz="2000" dirty="0">
                <a:latin typeface="Times New Roman" panose="02020603050405020304" pitchFamily="18" charset="0"/>
                <a:cs typeface="Times New Roman" panose="02020603050405020304" pitchFamily="18" charset="0"/>
              </a:rPr>
              <a:t>Each domain name is unique as like your registered address.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81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4C63-54F1-4DD1-A2E3-95E2E2457DE1}"/>
              </a:ext>
            </a:extLst>
          </p:cNvPr>
          <p:cNvSpPr>
            <a:spLocks noGrp="1"/>
          </p:cNvSpPr>
          <p:nvPr>
            <p:ph type="title"/>
          </p:nvPr>
        </p:nvSpPr>
        <p:spPr>
          <a:xfrm>
            <a:off x="2485434" y="988454"/>
            <a:ext cx="8911687" cy="1280890"/>
          </a:xfrm>
        </p:spPr>
        <p:txBody>
          <a:bodyPr/>
          <a:lstStyle/>
          <a:p>
            <a:pPr algn="l"/>
            <a:r>
              <a:rPr lang="en-IN" i="0" dirty="0">
                <a:solidFill>
                  <a:srgbClr val="000000"/>
                </a:solidFill>
                <a:effectLst/>
                <a:latin typeface="Nunito Sans" panose="020B0604020202020204" pitchFamily="2" charset="0"/>
              </a:rPr>
              <a:t>Web Hosting</a:t>
            </a:r>
          </a:p>
        </p:txBody>
      </p:sp>
      <p:sp>
        <p:nvSpPr>
          <p:cNvPr id="4" name="AutoShape 2" descr="What is Web Hosting?">
            <a:extLst>
              <a:ext uri="{FF2B5EF4-FFF2-40B4-BE49-F238E27FC236}">
                <a16:creationId xmlns:a16="http://schemas.microsoft.com/office/drawing/2014/main" id="{E51A99D5-FA95-44B8-B84A-E7EAE15F35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Content Placeholder 4">
            <a:extLst>
              <a:ext uri="{FF2B5EF4-FFF2-40B4-BE49-F238E27FC236}">
                <a16:creationId xmlns:a16="http://schemas.microsoft.com/office/drawing/2014/main" id="{E437EC40-E9B4-4281-9616-36FFA078F159}"/>
              </a:ext>
            </a:extLst>
          </p:cNvPr>
          <p:cNvSpPr>
            <a:spLocks noGrp="1"/>
          </p:cNvSpPr>
          <p:nvPr>
            <p:ph idx="1"/>
          </p:nvPr>
        </p:nvSpPr>
        <p:spPr>
          <a:xfrm>
            <a:off x="2046293" y="2519903"/>
            <a:ext cx="8915400" cy="3777622"/>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Web Hosting is a service that allows others to view your website on the Internet. </a:t>
            </a:r>
          </a:p>
          <a:p>
            <a:pPr algn="just"/>
            <a:r>
              <a:rPr lang="en-US" sz="2000" dirty="0">
                <a:latin typeface="Times New Roman" panose="02020603050405020304" pitchFamily="18" charset="0"/>
                <a:cs typeface="Times New Roman" panose="02020603050405020304" pitchFamily="18" charset="0"/>
              </a:rPr>
              <a:t>A web host offers space on their server to allow other computers worldwide to access your website via a network or modem. </a:t>
            </a:r>
          </a:p>
          <a:p>
            <a:pPr algn="just"/>
            <a:r>
              <a:rPr lang="en-US" sz="2000" dirty="0">
                <a:latin typeface="Times New Roman" panose="02020603050405020304" pitchFamily="18" charset="0"/>
                <a:cs typeface="Times New Roman" panose="02020603050405020304" pitchFamily="18" charset="0"/>
              </a:rPr>
              <a:t>Providers of web hosting services have servers, connectivity, and related web hosting services.</a:t>
            </a:r>
          </a:p>
          <a:p>
            <a:pPr algn="just"/>
            <a:r>
              <a:rPr lang="en-US" sz="2000" dirty="0">
                <a:latin typeface="Times New Roman" panose="02020603050405020304" pitchFamily="18" charset="0"/>
                <a:cs typeface="Times New Roman" panose="02020603050405020304" pitchFamily="18" charset="0"/>
              </a:rPr>
              <a:t>Types of web hosting:</a:t>
            </a:r>
          </a:p>
          <a:p>
            <a:pPr marL="457200" lvl="1" indent="0" algn="just">
              <a:buNone/>
            </a:pPr>
            <a:r>
              <a:rPr lang="en-US" sz="1800" dirty="0">
                <a:latin typeface="Times New Roman" panose="02020603050405020304" pitchFamily="18" charset="0"/>
                <a:cs typeface="Times New Roman" panose="02020603050405020304" pitchFamily="18" charset="0"/>
              </a:rPr>
              <a:t>Shared Hosting</a:t>
            </a:r>
          </a:p>
          <a:p>
            <a:pPr marL="457200" lvl="1" indent="0" algn="just">
              <a:buNone/>
            </a:pPr>
            <a:r>
              <a:rPr lang="en-US" sz="1800" dirty="0">
                <a:latin typeface="Times New Roman" panose="02020603050405020304" pitchFamily="18" charset="0"/>
                <a:cs typeface="Times New Roman" panose="02020603050405020304" pitchFamily="18" charset="0"/>
              </a:rPr>
              <a:t>Reseller Hosting</a:t>
            </a:r>
          </a:p>
          <a:p>
            <a:pPr marL="457200" lvl="1" indent="0" algn="just">
              <a:buNone/>
            </a:pPr>
            <a:r>
              <a:rPr lang="en-US" sz="1800" dirty="0">
                <a:latin typeface="Times New Roman" panose="02020603050405020304" pitchFamily="18" charset="0"/>
                <a:cs typeface="Times New Roman" panose="02020603050405020304" pitchFamily="18" charset="0"/>
              </a:rPr>
              <a:t>Specialized Hosting</a:t>
            </a:r>
          </a:p>
          <a:p>
            <a:pPr marL="914400" lvl="2" indent="0" algn="just">
              <a:buNone/>
            </a:pPr>
            <a:r>
              <a:rPr lang="en-US" sz="1600" dirty="0">
                <a:latin typeface="Times New Roman" panose="02020603050405020304" pitchFamily="18" charset="0"/>
                <a:cs typeface="Times New Roman" panose="02020603050405020304" pitchFamily="18" charset="0"/>
              </a:rPr>
              <a:t>WordPress Hosting/CMS Hosting, Ecommerce Hosting</a:t>
            </a:r>
          </a:p>
          <a:p>
            <a:pPr marL="457200" lvl="1" indent="0" algn="just">
              <a:buNone/>
            </a:pPr>
            <a:r>
              <a:rPr lang="en-US" sz="1800" dirty="0">
                <a:latin typeface="Times New Roman" panose="02020603050405020304" pitchFamily="18" charset="0"/>
                <a:cs typeface="Times New Roman" panose="02020603050405020304" pitchFamily="18" charset="0"/>
              </a:rPr>
              <a:t>Cloud hosting</a:t>
            </a:r>
          </a:p>
        </p:txBody>
      </p:sp>
    </p:spTree>
    <p:extLst>
      <p:ext uri="{BB962C8B-B14F-4D97-AF65-F5344CB8AC3E}">
        <p14:creationId xmlns:p14="http://schemas.microsoft.com/office/powerpoint/2010/main" val="79792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Shared Hosting</a:t>
            </a:r>
            <a:endParaRPr lang="en-IN" dirty="0"/>
          </a:p>
        </p:txBody>
      </p:sp>
      <p:pic>
        <p:nvPicPr>
          <p:cNvPr id="6" name="Content Placeholder 5">
            <a:extLst>
              <a:ext uri="{FF2B5EF4-FFF2-40B4-BE49-F238E27FC236}">
                <a16:creationId xmlns:a16="http://schemas.microsoft.com/office/drawing/2014/main" id="{4DFF817A-EF28-4543-B0C6-822BCC125B23}"/>
              </a:ext>
            </a:extLst>
          </p:cNvPr>
          <p:cNvPicPr>
            <a:picLocks noGrp="1" noChangeAspect="1"/>
          </p:cNvPicPr>
          <p:nvPr>
            <p:ph idx="1"/>
          </p:nvPr>
        </p:nvPicPr>
        <p:blipFill rotWithShape="1">
          <a:blip r:embed="rId3"/>
          <a:srcRect l="13460" t="45231" r="47688" b="17243"/>
          <a:stretch/>
        </p:blipFill>
        <p:spPr>
          <a:xfrm>
            <a:off x="2589212" y="1414093"/>
            <a:ext cx="6195319" cy="3365962"/>
          </a:xfrm>
        </p:spPr>
      </p:pic>
      <p:sp>
        <p:nvSpPr>
          <p:cNvPr id="4" name="Footer Placeholder 2">
            <a:extLst>
              <a:ext uri="{FF2B5EF4-FFF2-40B4-BE49-F238E27FC236}">
                <a16:creationId xmlns:a16="http://schemas.microsoft.com/office/drawing/2014/main" id="{F386D141-54DA-49C5-8B8B-C1446CD1E8F6}"/>
              </a:ext>
            </a:extLst>
          </p:cNvPr>
          <p:cNvSpPr>
            <a:spLocks noGrp="1"/>
          </p:cNvSpPr>
          <p:nvPr>
            <p:ph type="ftr" sz="quarter" idx="11"/>
          </p:nvPr>
        </p:nvSpPr>
        <p:spPr>
          <a:xfrm>
            <a:off x="2589212" y="6135808"/>
            <a:ext cx="7619999" cy="365125"/>
          </a:xfrm>
        </p:spPr>
        <p:txBody>
          <a:bodyPr/>
          <a:lstStyle/>
          <a:p>
            <a:r>
              <a:rPr lang="en-US" dirty="0"/>
              <a:t>-Prof Vaibhavi Patel</a:t>
            </a:r>
          </a:p>
        </p:txBody>
      </p:sp>
      <p:sp>
        <p:nvSpPr>
          <p:cNvPr id="8" name="TextBox 7">
            <a:extLst>
              <a:ext uri="{FF2B5EF4-FFF2-40B4-BE49-F238E27FC236}">
                <a16:creationId xmlns:a16="http://schemas.microsoft.com/office/drawing/2014/main" id="{8FC51C29-2BFC-4611-A255-B5EF4BAFFD11}"/>
              </a:ext>
            </a:extLst>
          </p:cNvPr>
          <p:cNvSpPr txBox="1"/>
          <p:nvPr/>
        </p:nvSpPr>
        <p:spPr>
          <a:xfrm>
            <a:off x="2233896" y="4953001"/>
            <a:ext cx="8780001" cy="707886"/>
          </a:xfrm>
          <a:prstGeom prst="rect">
            <a:avLst/>
          </a:prstGeom>
          <a:noFill/>
        </p:spPr>
        <p:txBody>
          <a:bodyPr wrap="square">
            <a:spAutoFit/>
          </a:bodyPr>
          <a:lstStyle/>
          <a:p>
            <a:pPr lvl="1"/>
            <a:r>
              <a:rPr lang="en-US" sz="2000" dirty="0">
                <a:latin typeface="Times New Roman" panose="02020603050405020304" pitchFamily="18" charset="0"/>
                <a:cs typeface="Times New Roman" panose="02020603050405020304" pitchFamily="18" charset="0"/>
              </a:rPr>
              <a:t>A shared web hosting service is a web hosting service where many websites reside on one web server connected to the Internet. </a:t>
            </a:r>
          </a:p>
        </p:txBody>
      </p:sp>
    </p:spTree>
    <p:extLst>
      <p:ext uri="{BB962C8B-B14F-4D97-AF65-F5344CB8AC3E}">
        <p14:creationId xmlns:p14="http://schemas.microsoft.com/office/powerpoint/2010/main" val="408086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Shared Hosting</a:t>
            </a:r>
            <a:endParaRPr lang="en-IN" dirty="0"/>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lvl="1" algn="just"/>
            <a:r>
              <a:rPr lang="en-US" sz="2000" dirty="0">
                <a:latin typeface="Times New Roman" panose="02020603050405020304" pitchFamily="18" charset="0"/>
                <a:cs typeface="Times New Roman" panose="02020603050405020304" pitchFamily="18" charset="0"/>
              </a:rPr>
              <a:t>This is the most economical type of hosting as compared to other </a:t>
            </a:r>
            <a:r>
              <a:rPr lang="en-US" sz="2000" dirty="0" err="1">
                <a:latin typeface="Times New Roman" panose="02020603050405020304" pitchFamily="18" charset="0"/>
                <a:cs typeface="Times New Roman" panose="02020603050405020304" pitchFamily="18" charset="0"/>
              </a:rPr>
              <a:t>hostings</a:t>
            </a:r>
            <a:r>
              <a:rPr lang="en-US" sz="2000" dirty="0">
                <a:latin typeface="Times New Roman" panose="02020603050405020304" pitchFamily="18" charset="0"/>
                <a:cs typeface="Times New Roman" panose="02020603050405020304" pitchFamily="18" charset="0"/>
              </a:rPr>
              <a:t> such as dedicated and cloud. The cost is generally very less in this hosting type as all the resources such as CPU, RAM, memory etc. are shared by many websites simultaneously. </a:t>
            </a:r>
          </a:p>
          <a:p>
            <a:pPr lvl="1" algn="just"/>
            <a:r>
              <a:rPr lang="en-US" sz="2000" dirty="0">
                <a:latin typeface="Times New Roman" panose="02020603050405020304" pitchFamily="18" charset="0"/>
                <a:cs typeface="Times New Roman" panose="02020603050405020304" pitchFamily="18" charset="0"/>
              </a:rPr>
              <a:t>By choosing shared hosting, the website will share a physical server with one or more other websites.</a:t>
            </a:r>
          </a:p>
          <a:p>
            <a:pPr lvl="1" algn="just"/>
            <a:r>
              <a:rPr lang="en-US" sz="2000" dirty="0">
                <a:latin typeface="Times New Roman" panose="02020603050405020304" pitchFamily="18" charset="0"/>
                <a:cs typeface="Times New Roman" panose="02020603050405020304" pitchFamily="18" charset="0"/>
              </a:rPr>
              <a:t>Shared hosting is usually recommended only for small sites and sites that don’t have a very large amount of daily or monthly traffic. Also, as multiple websites share the same server so there may be sometimes security concerns.</a:t>
            </a:r>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F386D141-54DA-49C5-8B8B-C1446CD1E8F6}"/>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420895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Shared Hosting</a:t>
            </a:r>
            <a:endParaRPr lang="en-IN" dirty="0"/>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lnSpcReduction="10000"/>
          </a:bodyPr>
          <a:lstStyle/>
          <a:p>
            <a:pPr lvl="1" algn="just"/>
            <a:r>
              <a:rPr lang="en-US" sz="2000" dirty="0">
                <a:latin typeface="Times New Roman" panose="02020603050405020304" pitchFamily="18" charset="0"/>
                <a:cs typeface="Times New Roman" panose="02020603050405020304" pitchFamily="18" charset="0"/>
              </a:rPr>
              <a:t>For business or company websites where security is important, this type of hosting is not very popular.</a:t>
            </a:r>
          </a:p>
          <a:p>
            <a:pPr lvl="1" algn="just"/>
            <a:r>
              <a:rPr lang="en-US" sz="2000" dirty="0">
                <a:latin typeface="Times New Roman" panose="02020603050405020304" pitchFamily="18" charset="0"/>
                <a:cs typeface="Times New Roman" panose="02020603050405020304" pitchFamily="18" charset="0"/>
              </a:rPr>
              <a:t>Due to the server is shared, system administration access is not given to the users and this is handled by the hosting company only. Now, this is a benefit for those who don’t like to deal with these things but it is a limitation for power users who like to optimize their servers according to their choices.</a:t>
            </a: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Though shared </a:t>
            </a:r>
            <a:r>
              <a:rPr lang="en-US" sz="2000" dirty="0" err="1">
                <a:latin typeface="Times New Roman" panose="02020603050405020304" pitchFamily="18" charset="0"/>
                <a:cs typeface="Times New Roman" panose="02020603050405020304" pitchFamily="18" charset="0"/>
              </a:rPr>
              <a:t>hostings</a:t>
            </a:r>
            <a:r>
              <a:rPr lang="en-US" sz="2000" dirty="0">
                <a:latin typeface="Times New Roman" panose="02020603050405020304" pitchFamily="18" charset="0"/>
                <a:cs typeface="Times New Roman" panose="02020603050405020304" pitchFamily="18" charset="0"/>
              </a:rPr>
              <a:t> usually have some limitations and they don’t offer a lot of features such as automatic backups, but most hosting providers offer a web-based control panel (cPanel in most cases) and with that, users get free statistics reports, email services, database access and other technical support.</a:t>
            </a:r>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F386D141-54DA-49C5-8B8B-C1446CD1E8F6}"/>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161471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Uses of shared hosting are</a:t>
            </a:r>
            <a:endParaRPr lang="en-IN" dirty="0"/>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lvl="1" algn="just"/>
            <a:r>
              <a:rPr lang="en-US" sz="2000" dirty="0">
                <a:latin typeface="Times New Roman" panose="02020603050405020304" pitchFamily="18" charset="0"/>
                <a:cs typeface="Times New Roman" panose="02020603050405020304" pitchFamily="18" charset="0"/>
              </a:rPr>
              <a:t>If your website does not have a lot of daily traffic or if your websites do not need a lot of resources to work.</a:t>
            </a:r>
          </a:p>
          <a:p>
            <a:pPr lvl="1" algn="just"/>
            <a:r>
              <a:rPr lang="en-US" sz="2000" dirty="0">
                <a:latin typeface="Times New Roman" panose="02020603050405020304" pitchFamily="18" charset="0"/>
                <a:cs typeface="Times New Roman" panose="02020603050405020304" pitchFamily="18" charset="0"/>
              </a:rPr>
              <a:t>You have a very simple and not so heavy website.</a:t>
            </a:r>
          </a:p>
          <a:p>
            <a:pPr lvl="1" algn="just"/>
            <a:r>
              <a:rPr lang="en-US" sz="2000" dirty="0">
                <a:latin typeface="Times New Roman" panose="02020603050405020304" pitchFamily="18" charset="0"/>
                <a:cs typeface="Times New Roman" panose="02020603050405020304" pitchFamily="18" charset="0"/>
              </a:rPr>
              <a:t>If you are on a tight budget and you need the cheapest hosting possible.</a:t>
            </a:r>
          </a:p>
          <a:p>
            <a:pPr lvl="1" algn="just"/>
            <a:r>
              <a:rPr lang="en-US" sz="2000" dirty="0">
                <a:latin typeface="Times New Roman" panose="02020603050405020304" pitchFamily="18" charset="0"/>
                <a:cs typeface="Times New Roman" panose="02020603050405020304" pitchFamily="18" charset="0"/>
              </a:rPr>
              <a:t>If you just need an online presence and some visibility.</a:t>
            </a:r>
          </a:p>
          <a:p>
            <a:pPr lvl="1" algn="just"/>
            <a:r>
              <a:rPr lang="en-US" sz="2000" dirty="0">
                <a:latin typeface="Times New Roman" panose="02020603050405020304" pitchFamily="18" charset="0"/>
                <a:cs typeface="Times New Roman" panose="02020603050405020304" pitchFamily="18" charset="0"/>
              </a:rPr>
              <a:t>And, if you want to just test some sites or if you are learning then go with shared hosting.</a:t>
            </a:r>
            <a:endParaRPr lang="en-IN" sz="2000" dirty="0">
              <a:latin typeface="Times New Roman" panose="02020603050405020304" pitchFamily="18" charset="0"/>
              <a:cs typeface="Times New Roman" panose="02020603050405020304" pitchFamily="18" charset="0"/>
            </a:endParaRPr>
          </a:p>
        </p:txBody>
      </p:sp>
      <p:sp>
        <p:nvSpPr>
          <p:cNvPr id="4" name="Footer Placeholder 2">
            <a:extLst>
              <a:ext uri="{FF2B5EF4-FFF2-40B4-BE49-F238E27FC236}">
                <a16:creationId xmlns:a16="http://schemas.microsoft.com/office/drawing/2014/main" id="{F386D141-54DA-49C5-8B8B-C1446CD1E8F6}"/>
              </a:ext>
            </a:extLst>
          </p:cNvPr>
          <p:cNvSpPr>
            <a:spLocks noGrp="1"/>
          </p:cNvSpPr>
          <p:nvPr>
            <p:ph type="ftr" sz="quarter" idx="11"/>
          </p:nvPr>
        </p:nvSpPr>
        <p:spPr>
          <a:xfrm>
            <a:off x="2589212" y="6135808"/>
            <a:ext cx="7619999" cy="365125"/>
          </a:xfrm>
        </p:spPr>
        <p:txBody>
          <a:bodyPr/>
          <a:lstStyle/>
          <a:p>
            <a:r>
              <a:rPr lang="en-US" dirty="0"/>
              <a:t>-Prof Vaibhavi Patel</a:t>
            </a:r>
          </a:p>
        </p:txBody>
      </p:sp>
      <p:sp>
        <p:nvSpPr>
          <p:cNvPr id="6" name="TextBox 5">
            <a:extLst>
              <a:ext uri="{FF2B5EF4-FFF2-40B4-BE49-F238E27FC236}">
                <a16:creationId xmlns:a16="http://schemas.microsoft.com/office/drawing/2014/main" id="{D34523AF-22DA-4778-B97B-648C61812CAF}"/>
              </a:ext>
            </a:extLst>
          </p:cNvPr>
          <p:cNvSpPr txBox="1"/>
          <p:nvPr/>
        </p:nvSpPr>
        <p:spPr>
          <a:xfrm>
            <a:off x="2589212" y="5096251"/>
            <a:ext cx="609771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List of some of the best shared hosting providers</a:t>
            </a:r>
            <a:endParaRPr lang="en-IN" dirty="0"/>
          </a:p>
        </p:txBody>
      </p:sp>
      <p:sp>
        <p:nvSpPr>
          <p:cNvPr id="8" name="TextBox 7">
            <a:extLst>
              <a:ext uri="{FF2B5EF4-FFF2-40B4-BE49-F238E27FC236}">
                <a16:creationId xmlns:a16="http://schemas.microsoft.com/office/drawing/2014/main" id="{D56633F0-52AA-47C4-A2B4-B0C9AF1072A3}"/>
              </a:ext>
            </a:extLst>
          </p:cNvPr>
          <p:cNvSpPr txBox="1"/>
          <p:nvPr/>
        </p:nvSpPr>
        <p:spPr>
          <a:xfrm>
            <a:off x="4384496" y="5449557"/>
            <a:ext cx="6097712" cy="923330"/>
          </a:xfrm>
          <a:prstGeom prst="rect">
            <a:avLst/>
          </a:prstGeom>
          <a:noFill/>
        </p:spPr>
        <p:txBody>
          <a:bodyPr wrap="square">
            <a:spAutoFit/>
          </a:bodyPr>
          <a:lstStyle/>
          <a:p>
            <a:pPr marL="285750" indent="-285750" algn="just">
              <a:buFont typeface="Arial" panose="020B0604020202020204" pitchFamily="34" charset="0"/>
              <a:buChar char="•"/>
            </a:pPr>
            <a:r>
              <a:rPr lang="en-IN" sz="1800" i="0" dirty="0">
                <a:solidFill>
                  <a:srgbClr val="000000"/>
                </a:solidFill>
                <a:effectLst/>
                <a:latin typeface="Times New Roman" panose="02020603050405020304" pitchFamily="18" charset="0"/>
                <a:cs typeface="Times New Roman" panose="02020603050405020304" pitchFamily="18" charset="0"/>
              </a:rPr>
              <a:t>GoDaddy </a:t>
            </a:r>
          </a:p>
          <a:p>
            <a:pPr marL="285750" indent="-285750" algn="just">
              <a:buFont typeface="Arial" panose="020B0604020202020204" pitchFamily="34" charset="0"/>
              <a:buChar char="•"/>
            </a:pPr>
            <a:r>
              <a:rPr lang="en-IN" sz="1800" i="0" dirty="0">
                <a:solidFill>
                  <a:srgbClr val="000000"/>
                </a:solidFill>
                <a:effectLst/>
                <a:latin typeface="Times New Roman" panose="02020603050405020304" pitchFamily="18" charset="0"/>
                <a:cs typeface="Times New Roman" panose="02020603050405020304" pitchFamily="18" charset="0"/>
              </a:rPr>
              <a:t>Namecheap </a:t>
            </a:r>
          </a:p>
          <a:p>
            <a:pPr marL="285750" indent="-285750" algn="just">
              <a:buFont typeface="Arial" panose="020B0604020202020204" pitchFamily="34" charset="0"/>
              <a:buChar char="•"/>
            </a:pPr>
            <a:r>
              <a:rPr lang="en-IN" sz="1800" i="0" dirty="0" err="1">
                <a:solidFill>
                  <a:srgbClr val="000000"/>
                </a:solidFill>
                <a:effectLst/>
                <a:latin typeface="Times New Roman" panose="02020603050405020304" pitchFamily="18" charset="0"/>
                <a:cs typeface="Times New Roman" panose="02020603050405020304" pitchFamily="18" charset="0"/>
              </a:rPr>
              <a:t>DreamHost</a:t>
            </a:r>
            <a:r>
              <a:rPr lang="en-IN" sz="1800" dirty="0">
                <a:solidFill>
                  <a:srgbClr val="000000"/>
                </a:solidFill>
                <a:latin typeface="Times New Roman" panose="02020603050405020304" pitchFamily="18" charset="0"/>
                <a:cs typeface="Times New Roman" panose="02020603050405020304" pitchFamily="18" charset="0"/>
              </a:rPr>
              <a:t>…</a:t>
            </a:r>
            <a:endParaRPr lang="en-IN" sz="18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4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4E9-D323-405D-BA8E-25A60181FE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Shared Hosting- </a:t>
            </a:r>
            <a:r>
              <a:rPr lang="en-IN" sz="3200" dirty="0">
                <a:latin typeface="Times New Roman" panose="02020603050405020304" pitchFamily="18" charset="0"/>
                <a:cs typeface="Times New Roman" panose="02020603050405020304" pitchFamily="18" charset="0"/>
              </a:rPr>
              <a:t>Linux/Windows Hosting</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90CA40-5014-476A-81D3-0409C6165E8D}"/>
              </a:ext>
            </a:extLst>
          </p:cNvPr>
          <p:cNvSpPr>
            <a:spLocks noGrp="1"/>
          </p:cNvSpPr>
          <p:nvPr>
            <p:ph idx="1"/>
          </p:nvPr>
        </p:nvSpPr>
        <p:spPr/>
        <p:txBody>
          <a:bodyPr>
            <a:normAutofit/>
          </a:bodyPr>
          <a:lstStyle/>
          <a:p>
            <a:pPr lvl="1" algn="just"/>
            <a:r>
              <a:rPr lang="en-US" sz="2000" dirty="0">
                <a:latin typeface="Times New Roman" panose="02020603050405020304" pitchFamily="18" charset="0"/>
                <a:cs typeface="Times New Roman" panose="02020603050405020304" pitchFamily="18" charset="0"/>
              </a:rPr>
              <a:t>Almost all of the Hosting providers make an offering of two Operating Systems to host the websites on – Windows &amp; Linux;</a:t>
            </a:r>
          </a:p>
          <a:p>
            <a:pPr lvl="1" algn="just"/>
            <a:r>
              <a:rPr lang="en-US" sz="2000" dirty="0">
                <a:latin typeface="Times New Roman" panose="02020603050405020304" pitchFamily="18" charset="0"/>
                <a:cs typeface="Times New Roman" panose="02020603050405020304" pitchFamily="18" charset="0"/>
              </a:rPr>
              <a:t>Linux is a free open source system; therefore, web hosting service providers do not need to pay licensing fees for using Linux as their hosting servers' operating system. Therefore, web hosting providers are able to offer lower prices for this type of web hosting service.</a:t>
            </a:r>
            <a:endParaRPr lang="en-IN" sz="2000" dirty="0">
              <a:latin typeface="Times New Roman" panose="02020603050405020304" pitchFamily="18" charset="0"/>
              <a:cs typeface="Times New Roman" panose="02020603050405020304" pitchFamily="18" charset="0"/>
            </a:endParaRPr>
          </a:p>
          <a:p>
            <a:pPr algn="just"/>
            <a:endParaRPr lang="en-IN" sz="2400" dirty="0"/>
          </a:p>
        </p:txBody>
      </p:sp>
      <p:sp>
        <p:nvSpPr>
          <p:cNvPr id="4" name="Footer Placeholder 2">
            <a:extLst>
              <a:ext uri="{FF2B5EF4-FFF2-40B4-BE49-F238E27FC236}">
                <a16:creationId xmlns:a16="http://schemas.microsoft.com/office/drawing/2014/main" id="{F386D141-54DA-49C5-8B8B-C1446CD1E8F6}"/>
              </a:ext>
            </a:extLst>
          </p:cNvPr>
          <p:cNvSpPr>
            <a:spLocks noGrp="1"/>
          </p:cNvSpPr>
          <p:nvPr>
            <p:ph type="ftr" sz="quarter" idx="11"/>
          </p:nvPr>
        </p:nvSpPr>
        <p:spPr>
          <a:xfrm>
            <a:off x="2589212" y="6135808"/>
            <a:ext cx="7619999" cy="365125"/>
          </a:xfrm>
        </p:spPr>
        <p:txBody>
          <a:bodyPr/>
          <a:lstStyle/>
          <a:p>
            <a:r>
              <a:rPr lang="en-US" dirty="0"/>
              <a:t>-Prof Vaibhavi Patel</a:t>
            </a:r>
          </a:p>
        </p:txBody>
      </p:sp>
    </p:spTree>
    <p:extLst>
      <p:ext uri="{BB962C8B-B14F-4D97-AF65-F5344CB8AC3E}">
        <p14:creationId xmlns:p14="http://schemas.microsoft.com/office/powerpoint/2010/main" val="49825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F5C16F9F986D41B1E94A41E02B1AC2" ma:contentTypeVersion="2" ma:contentTypeDescription="Create a new document." ma:contentTypeScope="" ma:versionID="4c887af752c2c52d379b7fde9f3a1515">
  <xsd:schema xmlns:xsd="http://www.w3.org/2001/XMLSchema" xmlns:xs="http://www.w3.org/2001/XMLSchema" xmlns:p="http://schemas.microsoft.com/office/2006/metadata/properties" xmlns:ns2="d5f479b2-6721-405e-95d8-12bd824a8b52" targetNamespace="http://schemas.microsoft.com/office/2006/metadata/properties" ma:root="true" ma:fieldsID="c7431cec40983ec896ab2e3b9501c67d" ns2:_="">
    <xsd:import namespace="d5f479b2-6721-405e-95d8-12bd824a8b5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f479b2-6721-405e-95d8-12bd824a8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BFB36F-87B8-4E32-BF22-0C8817252BD8}"/>
</file>

<file path=customXml/itemProps2.xml><?xml version="1.0" encoding="utf-8"?>
<ds:datastoreItem xmlns:ds="http://schemas.openxmlformats.org/officeDocument/2006/customXml" ds:itemID="{34386D14-6274-46FF-9348-0A4E6AF50C37}"/>
</file>

<file path=customXml/itemProps3.xml><?xml version="1.0" encoding="utf-8"?>
<ds:datastoreItem xmlns:ds="http://schemas.openxmlformats.org/officeDocument/2006/customXml" ds:itemID="{61C93E3A-59FE-4ADF-AEAF-F8BFCF284C5E}"/>
</file>

<file path=docProps/app.xml><?xml version="1.0" encoding="utf-8"?>
<Properties xmlns="http://schemas.openxmlformats.org/officeDocument/2006/extended-properties" xmlns:vt="http://schemas.openxmlformats.org/officeDocument/2006/docPropsVTypes">
  <Template>Wisp</Template>
  <TotalTime>5491</TotalTime>
  <Words>1948</Words>
  <Application>Microsoft Office PowerPoint</Application>
  <PresentationFormat>Widescreen</PresentationFormat>
  <Paragraphs>154</Paragraphs>
  <Slides>24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 Gothic</vt:lpstr>
      <vt:lpstr>Gotham A</vt:lpstr>
      <vt:lpstr>graphikweb-regular</vt:lpstr>
      <vt:lpstr>Nunito Sans</vt:lpstr>
      <vt:lpstr>Times New Roman</vt:lpstr>
      <vt:lpstr>Wingdings 3</vt:lpstr>
      <vt:lpstr>Wisp</vt:lpstr>
      <vt:lpstr>Hours Domain Registration and Web Hosting</vt:lpstr>
      <vt:lpstr>Content</vt:lpstr>
      <vt:lpstr>Domain Name</vt:lpstr>
      <vt:lpstr>Web Hosting</vt:lpstr>
      <vt:lpstr>Shared Hosting</vt:lpstr>
      <vt:lpstr>Shared Hosting</vt:lpstr>
      <vt:lpstr>Shared Hosting</vt:lpstr>
      <vt:lpstr>Uses of shared hosting are</vt:lpstr>
      <vt:lpstr>Shared Hosting- Linux/Windows Hosting </vt:lpstr>
      <vt:lpstr>Shared Hosting- Linux/Windows Hosting </vt:lpstr>
      <vt:lpstr>Reseller Hosting</vt:lpstr>
      <vt:lpstr>Specialized Hosting</vt:lpstr>
      <vt:lpstr>Specialized Hosting- WordPress/CMS Hosting</vt:lpstr>
      <vt:lpstr>Specialized Hosting- Ecommerce Hosting</vt:lpstr>
      <vt:lpstr>Cloud Hosting</vt:lpstr>
      <vt:lpstr>Cloud Hosting</vt:lpstr>
      <vt:lpstr>Servers</vt:lpstr>
      <vt:lpstr>Dedicated Servers</vt:lpstr>
      <vt:lpstr>VPS Servers</vt:lpstr>
      <vt:lpstr>Security</vt:lpstr>
      <vt:lpstr>Digicert SSL</vt:lpstr>
      <vt:lpstr>SiteLock</vt:lpstr>
      <vt:lpstr>Code Guard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and its Architecture</dc:title>
  <dc:creator>Admin</dc:creator>
  <cp:lastModifiedBy>vaibhavi patel</cp:lastModifiedBy>
  <cp:revision>286</cp:revision>
  <dcterms:created xsi:type="dcterms:W3CDTF">2018-01-28T03:54:08Z</dcterms:created>
  <dcterms:modified xsi:type="dcterms:W3CDTF">2022-02-02T07:14:03Z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0x010100E0F5C16F9F986D41B1E94A41E02B1AC2</vt:lpwstr>
  </property>
</Properties>
</file>