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Masters/notesMaster1.xml" ContentType="application/vnd.openxmlformats-officedocument.presentationml.notesMaster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30.xml" ContentType="application/inkml+xml"/>
  <Override PartName="/ppt/theme/theme2.xml" ContentType="application/vnd.openxmlformats-officedocument.theme+xml"/>
  <Override PartName="/ppt/ink/ink31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6"/>
  </p:notesMasterIdLst>
  <p:sldIdLst>
    <p:sldId id="256" r:id="rId2"/>
    <p:sldId id="295" r:id="rId3"/>
    <p:sldId id="480" r:id="rId4"/>
    <p:sldId id="257" r:id="rId5"/>
    <p:sldId id="298" r:id="rId6"/>
    <p:sldId id="309" r:id="rId7"/>
    <p:sldId id="310" r:id="rId8"/>
    <p:sldId id="311" r:id="rId9"/>
    <p:sldId id="312" r:id="rId10"/>
    <p:sldId id="259" r:id="rId11"/>
    <p:sldId id="260" r:id="rId12"/>
    <p:sldId id="270" r:id="rId13"/>
    <p:sldId id="262" r:id="rId14"/>
    <p:sldId id="263" r:id="rId15"/>
    <p:sldId id="315" r:id="rId16"/>
    <p:sldId id="297" r:id="rId17"/>
    <p:sldId id="300" r:id="rId18"/>
    <p:sldId id="316" r:id="rId19"/>
    <p:sldId id="319" r:id="rId20"/>
    <p:sldId id="320" r:id="rId21"/>
    <p:sldId id="301" r:id="rId22"/>
    <p:sldId id="321" r:id="rId23"/>
    <p:sldId id="322" r:id="rId24"/>
    <p:sldId id="305" r:id="rId25"/>
    <p:sldId id="323" r:id="rId26"/>
    <p:sldId id="306" r:id="rId27"/>
    <p:sldId id="325" r:id="rId28"/>
    <p:sldId id="326" r:id="rId29"/>
    <p:sldId id="327" r:id="rId30"/>
    <p:sldId id="324" r:id="rId31"/>
    <p:sldId id="341" r:id="rId32"/>
    <p:sldId id="313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14" r:id="rId41"/>
    <p:sldId id="335" r:id="rId42"/>
    <p:sldId id="337" r:id="rId43"/>
    <p:sldId id="338" r:id="rId44"/>
    <p:sldId id="339" r:id="rId45"/>
    <p:sldId id="340" r:id="rId46"/>
    <p:sldId id="343" r:id="rId47"/>
    <p:sldId id="406" r:id="rId48"/>
    <p:sldId id="407" r:id="rId49"/>
    <p:sldId id="408" r:id="rId50"/>
    <p:sldId id="414" r:id="rId51"/>
    <p:sldId id="420" r:id="rId52"/>
    <p:sldId id="478" r:id="rId53"/>
    <p:sldId id="427" r:id="rId54"/>
    <p:sldId id="434" r:id="rId55"/>
    <p:sldId id="437" r:id="rId56"/>
    <p:sldId id="449" r:id="rId57"/>
    <p:sldId id="450" r:id="rId58"/>
    <p:sldId id="451" r:id="rId59"/>
    <p:sldId id="452" r:id="rId60"/>
    <p:sldId id="454" r:id="rId61"/>
    <p:sldId id="455" r:id="rId62"/>
    <p:sldId id="456" r:id="rId63"/>
    <p:sldId id="479" r:id="rId64"/>
    <p:sldId id="294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6122" autoAdjust="0"/>
  </p:normalViewPr>
  <p:slideViewPr>
    <p:cSldViewPr snapToGrid="0">
      <p:cViewPr varScale="1">
        <p:scale>
          <a:sx n="57" d="100"/>
          <a:sy n="57" d="100"/>
        </p:scale>
        <p:origin x="8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3T06:46:4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9400,'0'0'0,"34"6"-760,21 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6:46:3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5816,'0'0'400,"-5"3"-147,-29 23 834,32-24-875,1 1-10,0-1-185,0 0 0,0-1 0,0 1 0,1-1 0,-1 1 0,1 0 0,-1 0 0,1-1 0,0 1 0,0 0 0,0 0 0,0-1 0,0 1 0,0 0 0,0 0 0,0-1 0,1 1 0,-1 0 0,1 0 0,-1-1 0,1 1 0,0 0 0,-1-1 0,1 1 0,0-1 0,0 1 0,0-1 0,0 0 0,1 1 0,0 0 0,4 3 18,1 0 1,-1-1-1,1 1 0,0-2 0,0 1 1,1-1-1,-1 0 0,0 0 1,1-1-1,8 2 0,12 1 91,43 2 0,0-6 250,-1-4-1,81-12 1,-34 2 237,148-26 756,-241 34-1754,-1-1 0,44-19-1,-56 20-7528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6:3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4656,'7'-3'68,"-5"2"-27,1 0 0,-1 0 0,0 0-1,1 0 1,-1 0 0,0 1 0,1-1-1,-1 1 1,1-1 0,-1 1 0,1 0-1,-1 0 1,1 0 0,-1 0 0,1 1-1,2 0 1,11 2 132,-1-1 0,0 0 0,0-2 0,1 1 0,-1-2-1,0 0 1,1-1 0,14-3 0,37-4 183,128 3 761,-162 2-852,-29 2-209,0 2 1,1-1-1,-1 0 1,0 1-1,0 0 1,1 0 0,-1 0-1,8 2 1,-10-2 108,-109 22 1306,62-9-2614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16:3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3400,'0'0'2061,"6"3"-1906,5 0-71,-1 0 0,1-1 0,-1 0 0,1-1 0,0 0 0,0-1 0,0 0 0,-1 0 0,17-4 0,21-5 274,1 1-1,51-1 1,-37 8-11,-11-1 174,86 7 0,50 13 849,-166-16-1349,1-2 1,0 0-1,0-2 1,0-1-1,-1 0 1,0-2-1,1 0 1,20-9-1,-34 11-7502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6:43:2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1957 8416,'0'0'1892,"7"3"-1600,30 15-10,51 36 1,-13-8-103,-6-6-56,2-3 0,2-3-1,1-3 1,1-4 0,104 24 0,-78-32-4,1-4 0,1-4 0,0-5 0,0-5 0,150-17 0,-158 3-34,-2-4 0,0-4 1,-1-4-1,104-43 1,184-104 313,-332 146-297,-1-3-1,-1-1 1,-2-3 0,-1-1 0,59-61 0,-65 53 36,-2-1 1,-2-1-1,-2-2 0,-1-1 1,-3-2-1,-2 0 0,21-60 1,-38 82-57,-1 0 1,0 0-1,-3-1 1,0 0-1,-2 0 1,0 0-1,-2 0 1,-2 0 0,0 0-1,-2 0 1,-1 0-1,-1 1 1,-18-51-1,10 44-6,-1 1 0,-1 0-1,-2 2 1,-1 0 0,-2 0-1,-1 2 1,-1 1 0,-1 1-1,-2 0 1,-38-29 0,11 16 10,-3 2 0,-1 3 0,-63-29 0,-193-72 207,266 117-243,-63-24 48,-2 4 0,-1 5 0,-2 6 0,-1 4 0,-132-10-1,96 26-66,0 6 0,0 7 0,1 6 0,0 7 0,0 7 0,3 6 0,-223 77 0,286-79-32,-50 17 0,-183 89 0,279-114 0,0 1 0,2 2 0,0 1 0,2 2 0,1 1 0,1 2 0,2 2 0,-53 66 0,54-54-1,1 1 0,3 2-1,1 0 1,3 2 0,2 0-1,-26 94 1,42-122-2,0 1 0,2 0 0,0 0 0,1 0 0,2 0-1,0 0 1,1 0 0,1 0 0,11 38 0,-6-36-4,1-1 0,1-1 0,1 0 0,1 0 0,1-1 0,1-1 0,0 0-1,28 28 1,-10-16-4,1-1-1,1-2 0,2-2 0,1-1 0,72 37 0,-56-37-8,2-2 0,0-3 0,111 26-1,-125-38-1,-1-3 0,1-2-1,76-1 1,-87-4-7,0-2 1,-1-1 0,0-2-1,0 0 1,0-2 0,29-13-1,21-19-2348,-63 31-9061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6:43:3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9496,'0'0'3313,"6"0"-2961,27 5-136,-1 1-1,49 15 1,-22-5-48,39 8 349,2-5 1,101 7 0,72 2 389,49 2-270,90-14-53,-249-11-395,94 1 135,-172-8-169,88-13-1,0 0 24,-109 12-39,107-19-1,-168 22-125,-1-1 0,1 1 0,-1 0 0,0 0 0,1 0 0,-1 0 0,0 1 0,1-1 0,-1 1 0,4 1 0,18 2 124,-4-3 128,-38 3-2706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2:0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2032 3488,'0'0'337,"6"2"94,38 11 1193,-1-2-1,75 9 1,-76-14-1297,818 102 2332,-768-104-2355,-1-5 0,164-22 0,-171 12-133,202-34 355,-224 31-348,-1-2 0,94-38 1,88-60 342,-209 94-429,0-2 0,-1-1 1,-2-1-1,49-47 1,-54 43-10,-1-1 0,-2-1 1,-1-1-1,-1 0 1,20-41-1,-28 45-28,-2-1 0,0-1 0,-2 0 0,-1 0 1,-1 0-1,-2-1 0,2-31 0,-5 20-13,-2 0 1,-1 0-1,-2 0 1,-2 0-1,-2 0 1,-1 1-1,-3 1 1,-1-1-1,-1 2 1,-3 0-1,-1 0 1,-1 2-1,-2 0 1,-2 1-1,-1 1 1,-45-49-1,-67-52 144,54 57-92,50 46-62,-2 1 0,-2 1 0,-1 2 0,0 1 0,-3 2 0,-53-26 0,31 26-7,-1 2-1,-1 3 0,-1 2 0,0 4 0,-68-7 0,36 12 11,0 4-1,-178 15 0,-53 33 7,240-26-26,-146 49 0,-242 111 9,-100 102-22,479-228-1,71-37 4,-44 31-1,58-36-2,0 0 1,1 1-1,0 0 0,1 0 0,-15 22 0,12-13 2,1 0 0,1 1 0,0 0 0,-11 38 0,17-43 0,1 0-1,0 0 1,1 0 0,1 0 0,0 1-1,1-1 1,3 31 0,1-21 1,2 0 0,0 0 1,1-1-1,2 1 0,0-1 1,2-1-1,0 0 0,27 37 1,64 70 63,145 142 0,-188-211-42,-40-41-12,1-1 0,1 0 1,1-2-1,0 0 0,1-2 0,1 0 0,49 21 0,-57-30 10,0 0 0,1-1 0,-1 0 0,1-2 0,0 0 0,0 0 0,27-1 0,-33-1 5,21-3 34,-15 0-2369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3:2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1108 2099 8056,'-51'8'200,"35"-6"316,-1 0 0,1 2 0,0-1 0,-28 12 0,44-15-488,-1 0 0,1 0 0,-1 0 0,1 0 0,-1 0 0,0 1 0,1-1 0,-1 0 0,1 0 1,-1 1-1,1-1 0,-1 0 0,1 1 0,-1-1 0,1 0 0,0 1 0,-1-1 0,1 1 0,-1-1 0,1 1 0,0-1 1,0 0-1,-1 1 0,1 0 0,0-1 0,0 1 0,-1-1 0,1 1 0,0-1 0,0 1 0,0-1 0,0 2 1,16 8 269,-8-7-267,58 25 300,2-3 1,139 31 0,-64-20 10,2 0 32,1-6 0,234 18 1,336-33 584,-589-22-797,-1-6 0,0-6-1,197-55 1,-251 50-39,-1-4-1,-1-3 0,-2-2 1,-1-4-1,-2-3 0,-2-2 1,-2-3-1,84-80 0,-111 91-18,-1-1-1,-1-1 0,-2-2 0,-2-1 0,28-52 0,-41 62-42,-1 0-1,-2 0 1,-1-2 0,-1 1-1,-2-1 1,-1-1-1,-1 1 1,3-57-1,-10 42-5,-1 0-1,-3-1 0,-1 1 0,-3 1 0,-1-1 1,-2 2-1,-3-1 0,-1 2 0,-2 0 0,-2 1 1,-2 1-1,-2 1 0,-30-40 0,-1 8 55,-76-79-1,97 118-66,-1 1-1,-2 1 1,0 2 0,-49-28-1,21 22 18,-1 3 0,-1 3 0,-102-29 1,63 29 21,-180-23 1,4 35 8,-1 24-12,218-5-62,-52 6 20,-168 31-1,-105 57 5,283-62-33,1 6-1,-116 60 1,-180 134-2,293-160-5,5 5 0,-150 144 0,210-177-5,2 2 0,2 2 0,2 2 1,3 1-1,2 2 0,2 1 0,3 1 0,2 2 0,3 1 0,-18 73 0,33-98 0,2 0 0,1 0 0,2 1 1,1-1-1,2 1 0,1-1 0,2 1 0,2-1 1,1 0-1,1 0 0,2 0 0,2-1 0,1-1 1,1 0-1,2 0 0,1-1 0,2-1 0,1-1 1,1-1-1,2-1 0,1 0 0,0-2 0,3 0 1,27 21-1,-15-18-3,1-2 0,1-1 0,1-2 0,1-2 0,49 17 0,-60-28 3,0-1 0,2-1 1,-1-2-1,1-2 1,0-1-1,0-1 1,0-2-1,39-3 0,-29-4 2,70-18-1,-69 13 3,-43 11 1,0 0 0,0 0 0,0 0 0,0-1 0,0 1 0,-1 0 0,1 0 0,0-1 0,0 1 0,0-1 0,-1 1 0,1-1 0,0 1 0,0-1 0,-1 0 0,1 1 0,0-1 0,-1 0 0,1 1 0,-1-1 0,1 0 0,-1 0 0,1 1 0,-1-1 0,0 0 0,1 0 0,-1 0 0,0 0 0,0 0 0,0 1 0,1-1 0,-1 0 0,0 0 0,0 0 0,0 0 0,0 0 0,-1 0 0,1 0 0,0 0 0,0 0 0,0 1 0,-1-1 0,1 0 0,-1 0 0,1 0 0,0 0 0,-1 1 0,1-1 0,-2-1 0,-7-10-17,0-1-1,-1 2 0,-1-1 0,0 1 0,-24-18 1,15 12-2385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4:4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2995 3936,'0'0'264,"0"6"-41,-1-4-183,1 0 1,0 1 0,0-1 0,0 0 0,0 1 0,1-1 0,-1 0 0,1 0-1,-1 1 1,1-1 0,0 0 0,0 0 0,0 0 0,0 0 0,0 0-1,0 0 1,0 0 0,1 0 0,-1 0 0,1-1 0,0 1 0,-1-1 0,1 1-1,0-1 1,0 1 0,0-1 0,0 0 0,2 1 0,8 5 81,-1-1 0,1-1 0,1 0 1,-1 0-1,0-1 0,24 4 0,81 3 220,-26-3-117,-11 7 7,113 35 0,-50-10-21,245 45 773,429 39 0,-709-112-800,452 46 637,3-23-178,484-65 140,-437-41-353,-597 70-420,232-35 349,463-132 0,-500 95-81,251-124-1,-323 129 30,235-157-1,-336 200-246,-1-1-1,-2-2 1,0-2-1,-2 0 0,-2-2 1,-1-2-1,-1 0 1,-2-2-1,-1 0 1,-2-2-1,24-58 1,-27 50 68,24-95 0,-37 116-83,-1 0 1,-1 0-1,-1-1 1,-2 1-1,-4-46 1,-5 9 20,-4 0 0,-2 1 1,-3 1-1,-2 0 0,-3 2 0,-3 0 1,-2 2-1,-2 1 0,-49-66 1,10 28 72,-141-146 1,151 181-84,-3 3 0,-3 3 0,-87-55 0,25 31 1,-3 5-1,-4 5 0,-1 7 1,-235-68-1,-90 29-42,-4 37-6,319 47-10,0 6 0,-180 15 0,-748 98-25,1042-101 25,-1183 197-67,641-62 20,453-103 2,3 6 0,-190 97 0,125-34-59,146-80 51,0 1-1,-54 53 1,-52 75-148,55-56 86,-18 26-19,88-100 108,0 1 0,2 0 0,-18 43 0,-54 180-82,56-151 76,23-67 24,0 0 0,2 1 0,1 0 0,2 0 0,1 0-1,1 1 1,3 30 0,3-19-3,1 0 0,2-1 0,2 0-1,23 60 1,-32-98-92,0 1 0,1-1 0,-1 0 0,1 0 0,0 0 0,1-1 0,-1 1 0,0 0 0,1-1 0,0 0 0,0 0 0,0 1 0,0-2-1,1 1 1,-1 0 0,1-1 0,-1 1 0,7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5:2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4547 21 4120,'-8'-2'105,"-42"-6"458,-84-1 0,94 8-336,-73 0 397,-182 24 0,-12-1-275,-47 6-76,-127 9 206,256-23-269,-380 9 362,437-19-421,-382 8 305,31-17-44,299 2-196,-83-6 224,223 4-276,70 4-120,0 2 1,0-1-1,1 1 0,-1 1 0,-17 4 0,8 5-1312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5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1125 3672,'0'0'223,"7"3"-110,69 27 220,95 23 1,90 9 494,88 26 461,-292-71-986,0-3 1,1-3 0,0-2-1,116 3 1,-125-13-131,-1-2 0,1-2-1,-1-3 1,-1-1 0,1-3 0,63-25 0,-66 20 19,-2-3-1,0-2 1,54-36 0,-76 43-62,1-1 0,-2-1 0,0-1 0,-1-1 0,-1-1 0,-1 0 1,23-36-1,-30 39-50,-2 0 0,0-1 1,-1 0-1,-1-1 1,0 1-1,-2-1 1,0 0-1,-1 0 0,-1-1 1,-1 1-1,0 0 1,-2-1-1,0 1 0,-1-1 1,-6-22-1,0 9 27,-1 0 1,-2 1-1,-1 1 0,-1 0 0,-2 0 0,-1 1 0,-39-53 1,30 49-39,-2 2 1,-1 1-1,-2 1 1,-1 1-1,-1 2 1,-1 1-1,-1 2 1,-2 1-1,0 1 1,-1 3-1,-1 1 1,-57-19 0,33 18-10,0 4 0,-2 2 0,1 2 0,-1 4 0,0 2 0,-1 3 0,-81 8 0,-149 33 80,241-29-117,1 3 0,1 2 0,-75 32 0,75-23-15,1 2 1,2 3 0,0 1 0,2 3-1,2 2 1,1 2 0,1 2-1,-70 84 1,97-102-9,1 0 0,1 1-1,2 1 1,0 0 0,1 0 0,1 1-1,2 1 1,-11 44 0,16-54-1,1 0-1,1 1 1,0-1 0,1 0 0,0 1-1,1-1 1,1 0 0,0 0-1,1 0 1,1 0 0,1 0 0,0-1-1,0 0 1,2 0 0,0 0-1,10 15 1,-7-14-5,1-1 1,0 0-1,1 0 0,1-2 0,0 1 1,1-2-1,0 1 0,1-2 0,0 0 0,0-1 1,33 14-1,-33-18-630,1-2 0,24 4 0,-25-5-8769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6:42:0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4120,'0'0'112,"0"31"48,9-19-80,-13 2-8,4-2 8,0 3-72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6:3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1608,'0'0'4809,"6"5"-4578,-1 0-188,0-1 0,0 0 0,1 0 0,0 0 0,-1-1 0,1 0 1,0 0-1,12 4 0,-9-5-12,188 46 709,-165-42-575,-1-2 1,1-1-1,-1-2 0,46-4 0,90-5 477,16-3-105,-91 0-41,147 0 1,226 18 529,-64-2-464,-117 17-202,6 0-49,-219-21-235,182 10 185,224 15 130,-173-2-155,36 1-10,-209-27-139,93 2 61,79-4 83,-115-2-103,86-5 68,22 0 69,362-19 322,-465 4-414,-51 5 15,-78 12-32,-33 3 18,49 0 0,-58 4-62,0-1 0,-1 0 1,1-2-1,21-7 0,-43 12-110,0 0 0,1 0 0,-1 0 0,0 0 0,1 0 0,-1 0 0,0 0 0,0 0 0,1-1 0,-1 1 0,0 0 0,0 0 0,0 0 0,1 0 0,-1 0 0,0-1 0,0 1 0,0 0 0,1 0-1,-1 0 1,0-1 0,0 1 0,0 0 0,0 0 0,0-1 0,1 1 0,-1 0 0,0 0 0,0-1 0,0 1 0,0 0 0,0-1 0,0 1 0,0 0 1,0-1-1,0 1 1,0 0 0,0-1-1,0 1 1,0 0 0,0 0-1,0-1 1,0 1 0,1 0-1,-1 0 1,0-1 0,0 1-1,0 0 1,0 0 0,1-1-1,-1 1 1,0 0 0,0 0-1,0 0 1,1 0 0,-1-1-1,0 1 1,0 0 0,1 0-1,-1 0 1,0 0 0,0 0-1,1 0 1,-1 0-1,0-1 1,0 1 0,1 0-1,-1 0 1,1 0 0,-1 0-2,0 1 0,1-1 1,-1 0-1,0 0 1,1 0-1,-1 0 0,0 0 1,1-1-1,-1 1 0,0 0 1,1 0-1,-1 0 0,0 0 1,1 0-1,-1 0 0,0 0 1,1-1-1,-1 1 0,0 0 1,0 0-1,1 0 0,-1-1 1,0 1-1,0 0 0,0 0 1,1-1-1,-1 1 1,0 0-1,0 0 0,0-1 1,1 1-1,-1 0 0,0-1 1,0 1-1,0 0 0,0-1 1,0 1-1,0 0 0,0-1 1,0 1-1,0 0 0,0-1 1,0 1-1,0 0 0,0-1 1,0 1-1,0 0 0,0-1 1,0 1-1,-1 0 1,1-1-1,0 1 0,0-1 1,-23-22 23,-7-2-2218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7:1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1167 7968,'-5'7'128,"-12"21"22,16-27-130,1 1 0,-1-1 0,1 1 0,0-1 0,-1 0-1,1 1 1,0-1 0,0 1 0,0-1 0,0 1-1,1-1 1,-1 1 0,0-1 0,0 0 0,1 1 0,-1-1-1,1 1 1,-1-1 0,1 0 0,0 0 0,1 3 0,22 23 295,-17-21-208,7 7 47,0 0-1,1-2 0,1 1 1,29 15-1,-11-10-6,51 19 0,-46-23-81,0-2 0,2-2-1,-1-1 1,1-2-1,48 1 1,-41-7-19,0-1 0,1-3 0,-1-1 1,49-13-1,-63 8 5,-1 0 0,0-3 0,-1 0-1,0-2 1,55-36 0,-30 10 167,100-89 0,-131 105-129,-1-1 1,0 0-1,-2-2 1,24-39-1,-39 54-41,0-1 0,-1 0 0,-1 0 0,0 0 1,-1-1-1,0 0 0,-1 0 0,-1 0 0,0 0 0,-2-1 0,1 1 0,-2-26 1,-4 14 30,-1 0 0,-1 1 1,-1-1-1,-2 1 0,0 1 1,-2 0-1,-1 0 0,-19-30 1,3 12 57,-1 2 0,-2 1 0,-59-59 1,63 73-67,-2 1 1,-1 2 0,-1 1 0,-1 1 0,-1 1-1,-52-22 1,43 25-6,-2 2 1,0 1-1,-1 3 0,-91-12 0,81 19-23,0 2-1,0 2 0,1 3 1,-1 2-1,1 3 1,0 2-1,0 2 1,2 3-1,-93 38 1,111-37-31,0 1 0,2 2 0,0 1 1,1 2-1,2 0 0,0 3 0,-40 42 1,48-42-9,0 1 0,2 0 0,1 2 0,1 0 0,1 1 0,2 0 0,1 1 0,-17 61 1,24-71-7,1 2 0,1-1 0,0 1 1,2-1-1,1 1 0,1 0 0,0-1 1,6 32-1,-2-34-639,2-1 1,9 22-1,-9-26-8946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7:2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8952,'5'-3'184,"9"-3"84,1 0 0,0 1 0,0 1 0,30-5 0,73-2 746,-66 7-851,136-16 270,139-10-89,-323 30-340,497-33 551,-74 22-79,1 27-7,55 0 142,-111-10-137,80 0 163,224 16 410,-600-16-854,1-3-1,120-12 1,1-3 164,-5-1 174,-139 2-83,-51 11-276,10 0 568,-7 0-676,6 0 608,-26-9-439,0 2-651,1-1 0,0-1 0,1 0 0,0 0 0,-12-13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7:4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1817 7520,'0'0'1024,"-5"1"-424,-3 0-345,5 0-123,1-1 0,-1 0-1,0 1 1,1-1 0,-1 1 0,0 0 0,1 0 0,-1 0 0,1 0 0,-1 0 0,1 1-1,0-1 1,0 1 0,-1-1 0,1 1 0,-3 3 0,4-3 169,1 0-261,0-1 0,1 0 0,-1 1 0,0-1 0,1 0 0,-1 1-1,1-1 1,0 0 0,-1 0 0,1 0 0,0 0 0,0 1 0,0-1-1,0 0 1,0 0 0,0 0 0,0-1 0,2 2 0,23 14 186,7-2-4,0-1 0,0-2-1,1-1 1,63 10 0,146 2 756,-121-14-490,-31 0-86,133-7 0,-97-10-104,1-5 0,189-46 0,513-207 496,-729 229-700,71-29 73,-145 54-135,-1 0 1,-1-2-1,0-1 0,28-24 0,-31 21 4,-1-1 0,-1-1 0,0 0-1,-2-2 1,-1 0 0,0-1-1,-2 0 1,-1-1 0,-1-1-1,-1-1 1,-1 0 0,-2 0-1,0-1 1,-2 0 0,-1 0 0,-1 0-1,-2-1 1,-1 0 0,-1 0-1,-1 0 1,-5-33 0,-1 28 3,-1 1 0,-1-1 0,-2 1 1,-1 1-1,-2 0 0,-1 0 0,-1 2 1,-2 0-1,-1 0 0,-1 2 0,-2 0 1,-1 1-1,0 2 0,-2 0 0,-1 1 1,-1 2-1,-1 1 0,-1 0 0,-1 2 0,-33-16 1,-28-8 17,-2 4 0,-1 4 0,-2 3 0,-1 6-1,-1 3 1,-147-15 0,139 30-4,-175 10-1,-102 40 26,286-25-71,0 4-1,2 5 1,1 3-1,1 5 1,1 4-1,3 3 1,1 5-1,2 3 1,-107 82-1,159-106-6,1 2 0,2 0 0,0 3 0,-41 53 0,60-68 0,1 0 0,0 1 0,2 0 0,0 0 0,1 1 0,0 0 0,1 0 0,1 1 0,1 0 0,1 0 0,0 0 0,0 35 0,5-18 0,1 0 1,2 0-1,10 37 0,35 96-2,-46-156-3,0-1 0,1 0 0,0 0 1,13 18-1,-15-24-1,1 0 1,0 0 0,0-1 0,0 1-1,1-1 1,-1 0 0,1-1-1,0 1 1,0-1 0,10 5-1,-14-8 5,-1 0 0,0 1 0,1-1 0,-1 0 0,1 0 0,-1 0 0,0 0 0,1 0 0,-1 0 0,1 0 0,-1 0 0,1 0 0,-1 0 0,0 0 0,1 0 0,-1 0 0,1 0 0,-1 0 0,1 0 0,-1 0 0,0-1 0,1 1 0,-1 0 0,0 0 0,1 0 0,-1-1 0,1 1 0,-1 0 0,0 0 0,0-1 0,1 1 0,-1 0 0,1-1 0,13-23-2593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5:1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2069 7520,'6'-2'96,"4"-2"4,2 1 0,-1 0 0,0 1 1,16-1-1,53-2 323,-52 5-279,32 5 0,12 0 44,55 4 73,202 40 0,-212-29-183,157 33 66,25 4-12,643 68 276,-833-113-367,354 35 212,817-25 1,-320-96-45,-2-33 10,809-142 530,-638-6-46,-967 210-591,207-64 144,-12-22 89,-325 118-285,0-2 0,-2-2 0,1 0 0,32-26 0,-54 36-34,-1-1 1,0 1 0,-1-1-1,1-1 1,-2 1-1,1-1 1,8-16 0,-12 18-8,0 1-1,-1-1 1,0 1 0,0-1 0,0 0 0,-1 0-1,0 0 1,0 0 0,-1 0 0,0 0 0,0 0-1,-1 0 1,-1-8 0,-1 4 7,0 0 0,-1 0-1,0 1 1,0-1 0,-1 1 0,-1 0 0,1 0-1,-2 1 1,1-1 0,-10-8 0,-5-5 48,-1 2-1,-42-32 1,19 21-9,-2 2 0,0 3-1,-2 1 1,-81-29 0,-224-58 116,354 113-180,-1161-305 306,1107 291-298,-1160-238 43,-21 134-24,648 118-36,0 26 0,-639 111 1,251 48-18,598-108 14,207-44 2,-385 85-23,410-80 9,-245 101 0,233-64-8,3 6 0,-169 121 0,124-57-15,166-117 26,0 2-1,2 1 0,-38 50 1,61-69 2,0-1 0,0 2 0,1-1 0,0 1 0,1 0 0,1 0 0,0 1 0,-3 13 0,7-19 6,0 0 0,0 0 0,0 0 0,1 0 0,0 0 0,1 0 0,0 0 0,0 0 0,0-1 0,1 1 0,0 0 0,1-1 0,0 1 0,0-1 1,4 7-1,0-3-475,1 0 0,0-1 0,11 12 0,-19-22 487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5:1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926 0 3672,'-104'31'241,"-1"1"955,92-26-1017,-1 0 0,1 1 0,0 0 1,0 1-1,-18 15 0,17-10 0,0 1 0,1 0 1,0 1-1,1 0 0,1 1 0,0 1 1,1 0-1,-13 31 0,1 9 358,-21 89-1,19-41-116,-12 113-1,4 113 89,15-145-277,-52 784 643,32-2-332,18 638 402,30-951-580,0-21-68,-27 311 86,-21 0-17,-7 270 172,-51 923 627,94-2128-1159,-11 313 145,8-204-100,1-72 134,-1-40-488,-2-16-1560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5:1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1203 7344,'18'-16'38,"0"1"1,2 0-1,0 1 1,0 2-1,33-16 1,117-38 205,-84 35-138,593-185 401,58 61-258,9 24-66,564-51 89,9 49 13,1976-38 614,-776 153-173,-8 123 364,-1583-13-373,-10 53 159,-713-101-536,212 76 0,-289-74-121,-2 6-1,202 115 1,-209-94-44,-4 5 0,114 101 0,-151-108-72,-3 2-1,-3 4 1,86 120 0,-66-60-7,-6 3 1,-6 4-1,-6 4 1,58 170 0,-54-87-10,-9 2 0,42 277 0,62 642 100,-111-704-128,-5-50-10,146 988 88,38 213 75,-62 6 122,-169-1481-307,81 890 174,26 113 49,-112-1070-234,22 337 131,-27-329-82,-2 0 1,-3 0-1,-28 128 0,26-166-32,-1 0 1,-2 0 0,0-1 0,-2-1-1,-18 30 1,21-41-13,-1 0 0,-1 0 0,0-1 0,0-1 0,-1 0 0,-1 0 0,0-1 0,-1-1 0,-27 16 0,8-10 14,-1-1 0,0-2 1,-1-1-1,-47 9 0,-151 18 103,161-29-98,-380 25 172,-5-34-61,127-2-58,-94 7 7,-359 2 22,-1578 48 96,1666-40-177,-172 7 5,-245 33 1,836-44-42,-1222 63 26,876-37-15,-425 32 14,-157 43 18,11 61 32,671-73-32,-759 125 114,661-174-126,343-53-2644,221 0-10445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6:0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833 1047 2680,'7'0'168,"167"-13"1270,-87 5-785,1-2 18,-1-3 1,154-43-1,-217 48-555,0-1 0,-1 0-1,0-2 1,0-1 0,21-15 0,-32 18-62,1-1 0,-1 0 1,-1 0-1,0-1 1,0-1-1,-1 0 1,-1 0-1,0-1 0,10-19 1,-11 13 2,0-1 0,-1 0 0,0 0 0,-2 0 0,-1-1 0,0 0 0,-2 0 0,0 0 0,-1 0 0,-2-1 0,0 1 0,-1 0 0,-1 0 0,-6-22 0,4 23 1,0 1 1,-2 0-1,0 1 0,-1-1 0,-1 1 0,-1 1 0,0 0 0,-1 0 0,-1 1 0,-1 1 0,0 0 1,-1 0-1,0 2 0,-2-1 0,-18-12 0,4 8 33,-2 2 0,1 0 1,-2 3-1,0 0 0,-1 2 0,-60-11 0,39 13 26,0 2-1,-1 3 1,-88 4-1,103 4-44,0 2 0,1 1 0,-43 14 0,-114 47 112,159-53-159,0 1 1,1 2-1,1 1 0,0 2 1,2 2-1,1 1 0,0 2 1,2 0-1,1 3 0,-33 39 1,27-24-6,3 2 1,1 1 0,-42 85 0,64-110-19,1 1 0,1 0 1,1 1-1,1-1 0,1 1 1,0 0-1,3 0 0,0 1 0,1-1 1,1 1-1,4 29 0,15 38-375,4-2-1,37 92 0,-55-169 3,0 4-7095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6:0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1333 4656,'96'-25'17,"156"-2"126,-203 23-54,-15 1 82,0-2-1,0-1 0,-1-1 1,0-2-1,36-15 0,-50 16-18,-1-1 1,1 0-1,-1-2 0,-1 0 0,0-1 0,-1 0 1,0-2-1,-1 0 0,24-28 0,-26 24-28,-1 0 0,-1-1 1,-1 0-1,0-1 0,-1 0 0,-1-1 0,-1 0 0,-1 0 1,-1 0-1,-1-1 0,-1 1 0,-1-1 0,-1-36 0,-3 14 43,-2 0-1,-2 1 1,-1-1-1,-3 2 1,-28-77-1,26 86-69,-2 0-1,-2 1 0,-1 0 1,-1 1-1,-26-33 0,30 48-55,0-1-1,0 2 0,-1 0 1,-1 1-1,-1 1 0,0 0 0,-1 1 1,0 1-1,0 1 0,-21-9 1,16 10-7,-1 1 1,1 1 0,-1 1-1,0 1 1,-1 1 0,1 1-1,-1 2 1,0 0 0,1 2-1,-1 0 1,0 2 0,1 0-1,0 2 1,-41 13 0,-29 20 95,-113 62 0,170-81-91,1 2 1,-64 49 0,84-57-29,1 1-1,1 1 1,0 0 0,1 1 0,1 0-1,0 1 1,1 0 0,-10 21 0,12-13-5,0 0 1,1 0 0,1 0 0,2 1 0,1 0 0,0 0 0,2 1 0,1-1-1,2 0 1,0 1 0,1-1 0,12 50 0,-11-62-5,1 0-1,1-1 1,0 1-1,0-1 1,1 0-1,1 0 1,0-1-1,1 0 1,0 0 0,1-1-1,0 0 1,1 0-1,0-1 1,1 0-1,0-1 1,0 0-1,24 13 1,-10-10-770,27 10 0,-36-16-6937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8:1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7792,'9'3'136,"8"2"-28,0-2 0,0 1-1,1-2 1,22 0 0,86-2 645,-98-1-604,193-16 866,-45 2-470,163-7 162,274-11 425,15 26-107,-215 25-42,-313-14-259,-100-4-717,0 0 0,1 0 0,-1 0 1,0-1-1,0 1 0,0 0 0,0 0 1,0 0-1,0 0 0,0 0 0,1-1 1,-1 1-1,0 0 0,0 0 0,0 0 1,0 0-1,0 0 0,0-1 0,0 1 1,0 0-1,0 0 0,0 0 1,0 0-1,0-1 0,0 1 0,0 0 1,0 0-1,0 0 0,0 0 0,0-1 1,0 1-1,0 0 0,0 0 0,0 0 1,0 0-1,-1-1 0,1 1 0,0 0 1,0 0-1,0 0 0,0 0 1,0 0-1,0 0 0,0-1 0,-1 1 1,1 0-1,0 0 0,0 0 0,0 0 1,-8-9 79,-3 3-33,-1 0-1,0 1 1,0 0-1,0 0 1,-18-3-1,17 4-29,-169-33-1914,164 35-8395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6:51:0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2680,'0'0'0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8:1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435 147 8240,'6'-6'36,"4"-3"64,-1-1-1,0 0 0,0 0 0,-1-1 1,8-14-1,-13 20 32,0 1-1,0 0 1,0 0 0,1 1 0,0-1 0,-1 1-1,1-1 1,7-3 0,-10 6-37,0 0 0,0 0-1,0 0 1,0-1 0,0 1 0,-1 0 0,1 0 0,0-1-1,-1 1 1,1-1 0,-1 1 0,1-1 0,-1 1 0,0-1-1,1 1 1,-1-1 0,0 1 0,0-2 0,-9 18 105,0 0 0,-1-1 0,-24 27 0,-44 38 179,64-65-287,-216 230 931,208-217-911,1 1 1,2 1 0,1 1-1,1 0 1,2 1-1,1 1 1,-16 55 0,26-76-67,2 1 0,0-1 0,0 1 0,2 0 0,-1-1 1,1 1-1,1 0 0,2 14 0,-2-22-29,0-1-1,0 1 1,0-1-1,1 0 1,-1 0-1,1 0 1,0 1 0,0-2-1,0 1 1,0 0-1,1 0 1,-1-1-1,1 1 1,-1-1-1,1 0 1,0 1 0,0-1-1,0-1 1,0 1-1,4 1 1,5 2 18,0-1-1,0-1 1,1 0 0,13 2 0,-23-5-28,48 7 90,1-2 0,53-2 0,104-15 129,-169 8-158,0-2 0,0-2 1,71-24-1,-86 23-30,0-2 0,0 0 0,-1-2 0,-1-1 0,0 0 0,34-30 0,-32 21-1050,22-29 1,-34 37-9652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7:08:5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11640,'0'0'789,"2"-5"-257,0 0-447,1 0 1,0 0-1,1 0 1,-1 1-1,1-1 0,0 1 1,0 0-1,0 0 1,0 0-1,1 0 1,0 1-1,0 0 0,0 0 1,7-3-1,0-1-25,0 2 0,1 0 0,-1 0-1,1 1 1,23-4 0,-11 7-18,1 1 0,-1 0 0,0 2 0,48 10 0,-36-5-21,70 10 29,309 43 108,-215-43-95,155 17 46,9 21 33,120 16 124,243 9 200,3-51-60,75-69 116,-3-35 193,-691 63-594,741-70 680,-62 30-170,-314 17-226,-459 35-343,0 0 0,0 1 0,0 1-1,-1 0 1,1 1 0,23 8-1,-38-10 69,4-3 394,-15 0-3084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6:51:4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4920,'0'0'0,"12"4"32,-10 16 0,11-9 0,-2 0 24,2 4-40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6:52:4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3488,'0'0'304,"-18"52"-200,13-8 8,-1 7-40,-5 13 8,-4 20-24,-1 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6:58:4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8952,'0'0'0,"29"16"8,-5-1 0,-4 5 32,-1 21 0,-3 23 104,-3 9 8,-9-1 8,-4-6 8,0-13-8,5-13 0,6-11-48,-2-14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6:58:4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11552,'0'0'0,"11"11"-112,0-15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6:46:3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49 5192,'0'0'1744,"-1"5"-1295,1-4-425,-1 0-1,1 1 1,0-1-1,0 0 1,0 0-1,0 0 1,0 1 0,0-1-1,0 0 1,0 0-1,0 1 1,1-1-1,-1 0 1,0 0 0,1 0-1,-1 1 1,1-1-1,0 0 1,-1 0-1,1 0 1,0 0-1,-1 0 1,1 0 0,2 1-1,0 0 15,1 1 0,0-1 0,0 0 0,1-1 0,-1 1 0,0-1 0,1 0 0,4 1 0,35 6 178,0-2 0,70 1 0,94-11 265,-188 3-437,108-4 205,28 1 315,204-33-1,-230 9-235,98-13 560,-195 41-2103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6:46:3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7160,'0'0'2800,"5"0"-2659,24 5-32,-1 0 1,0 2-1,49 18 0,-23-7 2,-35-12-72,198 57 343,-178-55-259,1 0 1,-1-3-1,67 1 1,-88-6-85,-1-2 1,1 0 0,-1-1 0,0 0-1,0-1 1,0-1 0,-1-1 0,1 0-1,-1-2 1,-1 0 0,1 0-1,-1-1 1,-1-1 0,20-17 0,-19 11-770,18-24 1,-23 28-6916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45E60-8AF5-4017-903C-713AD6FEEE6C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48553-973E-4B83-86AF-26B39D76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5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</a:t>
            </a:r>
            <a:r>
              <a:rPr lang="en-US" baseline="0" dirty="0"/>
              <a:t> add more than one class in same html element. </a:t>
            </a:r>
          </a:p>
          <a:p>
            <a:r>
              <a:rPr lang="en-US" baseline="0" dirty="0"/>
              <a:t>But you can not add more than one id in same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5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0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2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text-shadow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2px 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5px 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/*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a blur effect (5px) to the shadow, add a color (red) to the shadow */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06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90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Choosing the right font for your website is important! Using a font that is easy to read is important.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 Font Size 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Em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1em is 16px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61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44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list-style-type: 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upper-roman or lower-alpha or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decimal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636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5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display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the most important CSS property for controlling layout.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 of block-level elements:&lt;div&gt; &lt;h1&gt; - &lt;h6&gt;&lt;p&gt;&lt;form&gt;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 of inline elements:&lt;span&gt;&lt;a&gt;&lt;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939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mentioned, every element has a default display value. However, we can override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5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 you only specify one keyword, the other value will be "center"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21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987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11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81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06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41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writing-mode: horizontal-tb;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the default value of the property: text is read from left to right and top to bottom.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32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25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example will change the background-color of the &lt;div&gt; element when the animation is 25% complete, 50% complete, and again when the animation is 100% complete: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53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uses the value "infinite" to make the animation continue for ever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2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64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border-collapse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collapse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EEFBD-49E0-4884-99AA-17834C6D1F3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8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Margin - Shorthand Property: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shorten the code, it is possible to specify all the margin properties in one property.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auto Value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margin property to auto to horizontally center the element within its container.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10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Shorthand Property: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shorten the code, it is possible to specify all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properties in one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066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content of the box, where text and images appear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Padding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around the content. The padding is transparent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Border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border that goes around the padding and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Margin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outside the border. The margin is transparent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Important: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set the width and height properties of an element with CSS, you just set the width and height of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 area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To calculate the full size of an element, you must also add padding, borders and margins.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73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the </a:t>
            </a:r>
            <a:r>
              <a:rPr lang="en-US" dirty="0"/>
              <a:t>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set to "justify", each line is stretched so that every line has equal width, and the left and right margins are straight (like in magazines and newspapers)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51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value </a:t>
            </a:r>
            <a:r>
              <a:rPr lang="en-US" dirty="0"/>
              <a:t>text-decoration: none;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often used to remove underlines from links: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 is not recommended to underline text that is not a link, as this often confuses the reader.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1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7.xml"/><Relationship Id="rId10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9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1.xml"/><Relationship Id="rId9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4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38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31.png"/><Relationship Id="rId21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customXml" Target="../ink/ink23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37.png"/><Relationship Id="rId24" Type="http://schemas.openxmlformats.org/officeDocument/2006/relationships/customXml" Target="../ink/ink29.xml"/><Relationship Id="rId5" Type="http://schemas.openxmlformats.org/officeDocument/2006/relationships/image" Target="../media/image32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41.png"/><Relationship Id="rId4" Type="http://schemas.openxmlformats.org/officeDocument/2006/relationships/customXml" Target="../ink/ink19.xml"/><Relationship Id="rId9" Type="http://schemas.openxmlformats.org/officeDocument/2006/relationships/image" Target="../media/image34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5913" y="2537572"/>
            <a:ext cx="8915399" cy="2262781"/>
          </a:xfrm>
        </p:spPr>
        <p:txBody>
          <a:bodyPr>
            <a:normAutofit/>
          </a:bodyPr>
          <a:lstStyle/>
          <a:p>
            <a:r>
              <a:rPr lang="en-US" sz="3200" dirty="0"/>
              <a:t>Web Page Designing- HTML, CSS and XML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DEE86-97BA-4DB9-A40C-A2687DA70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52450"/>
            <a:ext cx="3553906" cy="1122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910217-F6D1-426B-BE66-60199F9DE273}"/>
              </a:ext>
            </a:extLst>
          </p:cNvPr>
          <p:cNvSpPr txBox="1"/>
          <p:nvPr/>
        </p:nvSpPr>
        <p:spPr>
          <a:xfrm>
            <a:off x="8886825" y="6353175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Prof Vaibhavi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120" y="1588477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inline CSS is used to apply a unique style to a single HTML element.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inline CSS uses the style attribute of an HTML element.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sets the text color of the &lt;h1&gt; element to blue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;"&gt;This is a Blue Heading&lt;/h1&gt;</a:t>
            </a:r>
          </a:p>
        </p:txBody>
      </p:sp>
    </p:spTree>
    <p:extLst>
      <p:ext uri="{BB962C8B-B14F-4D97-AF65-F5344CB8AC3E}">
        <p14:creationId xmlns:p14="http://schemas.microsoft.com/office/powerpoint/2010/main" val="7384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859" y="2338754"/>
            <a:ext cx="8915400" cy="40620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CSS is used to define a style for a single HTML page.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CSS is defined in the &lt;head&gt; section of an HTML page, within a &lt;style&gt; element: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internal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4354"/>
            <a:ext cx="8915400" cy="5099538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 html&gt;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b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 {background-color: blue;}</a:t>
            </a:r>
            <a:b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 , P  {color: blue;}</a:t>
            </a:r>
            <a:b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  <a:b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&lt;h1&gt;This is a heading&lt;/h1&gt;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is a paragraph.&lt;/p&gt;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2484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style sheet is used to define the style for many HTML pages.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external style sheet, you can change the look of an entire web site, by changing one file!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an external style sheet, add a link to it in the &lt;head&gt; section of the HTML page:</a:t>
            </a:r>
          </a:p>
        </p:txBody>
      </p:sp>
    </p:spTree>
    <p:extLst>
      <p:ext uri="{BB962C8B-B14F-4D97-AF65-F5344CB8AC3E}">
        <p14:creationId xmlns:p14="http://schemas.microsoft.com/office/powerpoint/2010/main" val="9594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427" y="650631"/>
            <a:ext cx="8915400" cy="52605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 html&gt;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&lt;link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&lt;h1&gt;This is a heading&lt;/h1&gt;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is a paragraph.&lt;/p&gt;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style sheet can be written in any text editor. The file must not contain any HTML code, and must be saved with a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31397" y="65063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/>
              <a:t>CSS file:</a:t>
            </a:r>
          </a:p>
          <a:p>
            <a:endParaRPr lang="en-US" b="1" u="sng" dirty="0"/>
          </a:p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background-color: blue;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 color: blue;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color: 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70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Cascading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022" y="1999371"/>
            <a:ext cx="8915400" cy="4073770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style will be used when there is more than one style specified for an HTML element?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 style (inside an HTML element)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and internal style sheets (in the head section)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 default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number one has the highest priority.</a:t>
            </a:r>
          </a:p>
          <a:p>
            <a:pPr lvl="2">
              <a:buFont typeface="+mj-lt"/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an inline style has the highest priority, and will override external and internal styles and browser defaults.</a:t>
            </a:r>
          </a:p>
        </p:txBody>
      </p:sp>
    </p:spTree>
    <p:extLst>
      <p:ext uri="{BB962C8B-B14F-4D97-AF65-F5344CB8AC3E}">
        <p14:creationId xmlns:p14="http://schemas.microsoft.com/office/powerpoint/2010/main" val="414978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72C5-C1D2-46AD-A8FB-18CE4C39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7C5F-E631-42B5-A4F1-29D3CBAD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your comments here */</a:t>
            </a:r>
          </a:p>
          <a:p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068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8010-79DF-4F32-B9AE-E52CC94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E90E-DA03-4883-80A1-13D3012D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Background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endParaRPr lang="en-IN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background-color:DodgerBlue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background-image</a:t>
            </a:r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background-image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("paper.gif")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background-repeat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values can be : repeat-x or repeat-y or 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no-repeat</a:t>
            </a:r>
            <a:endParaRPr lang="en-IN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BFF426-ABE0-4F49-8B96-28CBE2F031E7}"/>
                  </a:ext>
                </a:extLst>
              </p14:cNvPr>
              <p14:cNvContentPartPr/>
              <p14:nvPr/>
            </p14:nvContentPartPr>
            <p14:xfrm>
              <a:off x="10290600" y="4920660"/>
              <a:ext cx="3960" cy="30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BFF426-ABE0-4F49-8B96-28CBE2F03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1960" y="4912020"/>
                <a:ext cx="2160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47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8010-79DF-4F32-B9AE-E52CC94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E90E-DA03-4883-80A1-13D3012D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background-position Property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background-position property sets the starting position of a background image.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5B206-9AD5-43BE-A53D-C81874444AC7}"/>
              </a:ext>
            </a:extLst>
          </p:cNvPr>
          <p:cNvSpPr txBox="1"/>
          <p:nvPr/>
        </p:nvSpPr>
        <p:spPr>
          <a:xfrm>
            <a:off x="1334453" y="3429000"/>
            <a:ext cx="60979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Property Values	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left top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left center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left bottom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right top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right center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right bottom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center top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center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center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center bottom	</a:t>
            </a:r>
            <a:endParaRPr lang="en-IN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25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8010-79DF-4F32-B9AE-E52CC94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E90E-DA03-4883-80A1-13D3012D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background-attachment</a:t>
            </a:r>
          </a:p>
          <a:p>
            <a:pPr algn="l"/>
            <a:r>
              <a:rPr lang="en-US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background-attachment property specifies whether the background image should scroll or be fixed (will not scroll with the rest of the page):</a:t>
            </a:r>
            <a:endParaRPr lang="en-IN" sz="19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background-image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(“temp.png")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background-repeat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no-repeat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background-position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right top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background-attachment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fixed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781B-3E4B-4BBD-B13B-EDC577D6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832867-69AC-4746-92A4-A428EDEF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HTML:HTML elements, Attributes, HTML Formatting list, table, images, iframe ,forms, HTML Classes, ID, HTML Links, HTML Graphics, HTML Media.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 Types of CSS,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Background, Border, List, Tables, CSS Pseudo Classes, CSS Border Image, CSS Box Model, CSS Text Effects, CSS 2D Transforms, CSS 3D Transforms, CSS Animation, CSS User Interface.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XML: Introduction to XML, XML Tree, XML DTD, XML Schema. </a:t>
            </a:r>
          </a:p>
        </p:txBody>
      </p:sp>
    </p:spTree>
    <p:extLst>
      <p:ext uri="{BB962C8B-B14F-4D97-AF65-F5344CB8AC3E}">
        <p14:creationId xmlns:p14="http://schemas.microsoft.com/office/powerpoint/2010/main" val="1551773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8010-79DF-4F32-B9AE-E52CC94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E90E-DA03-4883-80A1-13D3012D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background-size Property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background-size property specifies the size of the background images.</a:t>
            </a:r>
          </a:p>
          <a:p>
            <a:pPr lvl="1"/>
            <a:endParaRPr lang="en-IN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44C8A-77C7-4BC2-BFCE-89F8E1469BBA}"/>
              </a:ext>
            </a:extLst>
          </p:cNvPr>
          <p:cNvSpPr txBox="1"/>
          <p:nvPr/>
        </p:nvSpPr>
        <p:spPr>
          <a:xfrm>
            <a:off x="1963102" y="4291281"/>
            <a:ext cx="93411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Sets the width and height of the background image. The first value sets the width, the second value sets the height.</a:t>
            </a:r>
          </a:p>
        </p:txBody>
      </p:sp>
    </p:spTree>
    <p:extLst>
      <p:ext uri="{BB962C8B-B14F-4D97-AF65-F5344CB8AC3E}">
        <p14:creationId xmlns:p14="http://schemas.microsoft.com/office/powerpoint/2010/main" val="1312481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8010-79DF-4F32-B9AE-E52CC94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Borders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E90E-DA03-4883-80A1-13D3012D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10100"/>
          </a:xfrm>
        </p:spPr>
        <p:txBody>
          <a:bodyPr>
            <a:normAutofit lnSpcReduction="10000"/>
          </a:bodyPr>
          <a:lstStyle/>
          <a:p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Border Style: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border-style property specifies what kind of border to display.</a:t>
            </a:r>
          </a:p>
          <a:p>
            <a:pPr marL="0" indent="0">
              <a:buNone/>
            </a:pPr>
            <a:r>
              <a:rPr lang="en-IN" sz="20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p.dotted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border-style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dotted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p.dashed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border-style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dashed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p.solid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border-style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solid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p.double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border-style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double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>
              <a:buNone/>
            </a:pP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Border Width: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border-width property specifies the width of the four borders.</a:t>
            </a:r>
            <a:endParaRPr lang="en-IN" sz="20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border-width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5px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Border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border-color property is used to set the color of the four borders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p{border-</a:t>
            </a:r>
            <a:r>
              <a:rPr lang="en-IN" sz="20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E8B7D-B0FF-4DF8-83A5-401FC5C71B89}"/>
              </a:ext>
            </a:extLst>
          </p:cNvPr>
          <p:cNvSpPr txBox="1"/>
          <p:nvPr/>
        </p:nvSpPr>
        <p:spPr>
          <a:xfrm>
            <a:off x="5622131" y="779614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CSS border properties allow you to specify the style, width, and color of an element's border.</a:t>
            </a:r>
          </a:p>
        </p:txBody>
      </p:sp>
    </p:spTree>
    <p:extLst>
      <p:ext uri="{BB962C8B-B14F-4D97-AF65-F5344CB8AC3E}">
        <p14:creationId xmlns:p14="http://schemas.microsoft.com/office/powerpoint/2010/main" val="268795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56D5-5828-47C6-A218-ED32E601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5E1D-18E8-434A-AC3F-BB234C63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margin properties are used to create space around elements, outside of any defined borders.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properties for setting the margin for each side of an element (top, right, bottom, and left).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margin-top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margin-right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margin-bottom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117138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56D5-5828-47C6-A218-ED32E601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5E1D-18E8-434A-AC3F-BB234C63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is used to create space around an element's content, inside of any defined borders.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properties for setting the padding for each side of an element (top, right, bottom, and left).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padding-top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306477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56D5-5828-47C6-A218-ED32E601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Height and Width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5E1D-18E8-434A-AC3F-BB234C63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height and width properties are used to set the height and width of an element.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height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200px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width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50%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68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86A7-0172-4A0D-BAA3-B649636E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CSS Box Model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24AA2-49B1-4E4F-BF88-A38C5021752E}"/>
              </a:ext>
            </a:extLst>
          </p:cNvPr>
          <p:cNvSpPr txBox="1"/>
          <p:nvPr/>
        </p:nvSpPr>
        <p:spPr>
          <a:xfrm>
            <a:off x="2490182" y="1696070"/>
            <a:ext cx="8379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consists of: margins, borders, padding, and the actual content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1E2DE2-4C7E-493B-A2DA-FD441CDE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18" y="2802028"/>
            <a:ext cx="7376064" cy="34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580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2BE-746F-4A1F-A774-EEADC396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Text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8C63-5679-4351-8CE3-8A1A70A8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289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Alignment: The text-align property is used to set the horizontal alignment of a text.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text can be left or right aligned, centered, or justified.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Alignment: The vertical-align property sets the vertical alignment of an element.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vertical-align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baseline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text-top or sub or super or </a:t>
            </a:r>
            <a:r>
              <a:rPr lang="en-IN" sz="1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25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2BE-746F-4A1F-A774-EEADC396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Text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8C63-5679-4351-8CE3-8A1A70A8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621" y="1905000"/>
            <a:ext cx="8915400" cy="43628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Decoration: The text-decoration property is used to set or remove decorations from text.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 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text-decoration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overline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/* 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line-through</a:t>
            </a:r>
            <a:r>
              <a:rPr lang="en-IN" sz="1900" dirty="0">
                <a:solidFill>
                  <a:srgbClr val="000000"/>
                </a:solidFill>
                <a:latin typeface="Consolas" panose="020B0609020204030204" pitchFamily="49" charset="0"/>
              </a:rPr>
              <a:t> or 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en-IN" sz="1900" dirty="0">
                <a:solidFill>
                  <a:srgbClr val="000000"/>
                </a:solidFill>
                <a:latin typeface="Consolas" panose="020B0609020204030204" pitchFamily="49" charset="0"/>
              </a:rPr>
              <a:t> or none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*/</a:t>
            </a:r>
            <a:br>
              <a:rPr lang="en-IN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Transformation: It is used to turn everything into uppercase or lowercase letters, or capitalize the first letter of each word.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uppercase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/* lowercase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capitalize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lang="en-IN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4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2BE-746F-4A1F-A774-EEADC396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Text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8C63-5679-4351-8CE3-8A1A70A8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621" y="1905000"/>
            <a:ext cx="8915400" cy="436289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Indentation: is used to specify the indentation of the first line of a text.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text-indent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Spacing: is used to specify the space between the characters in a text.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letter-spacing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5px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9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2BE-746F-4A1F-A774-EEADC396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Text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8C63-5679-4351-8CE3-8A1A70A8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621" y="1905000"/>
            <a:ext cx="8915400" cy="436289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Spacing is used to specify the space between the words in a text.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word-spacing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10px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Height: is used to specify the space between lines.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line-height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0.8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7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78B6-73BE-4ABF-B69A-EBAAC630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978" y="2359833"/>
            <a:ext cx="8915399" cy="1468800"/>
          </a:xfrm>
        </p:spPr>
        <p:txBody>
          <a:bodyPr/>
          <a:lstStyle/>
          <a:p>
            <a:r>
              <a:rPr lang="en-US" sz="4000" dirty="0"/>
              <a:t>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79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2BE-746F-4A1F-A774-EEADC396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Text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8C63-5679-4351-8CE3-8A1A70A8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Color: The color property is used to set the color of the text.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green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Shadow: adds shadow to text.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text-shadow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2px </a:t>
            </a:r>
            <a:r>
              <a:rPr lang="en-IN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16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2BE-746F-4A1F-A774-EEADC396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Box shadow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8C63-5679-4351-8CE3-8A1A70A8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property is used to apply shadow to elements.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315E0-04AE-43B6-B0FA-49C325100E51}"/>
              </a:ext>
            </a:extLst>
          </p:cNvPr>
          <p:cNvSpPr txBox="1"/>
          <p:nvPr/>
        </p:nvSpPr>
        <p:spPr>
          <a:xfrm>
            <a:off x="3276600" y="324518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IN" altLang="en-US" sz="1800" dirty="0"/>
              <a:t>div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IN" altLang="en-US" sz="1800" dirty="0"/>
              <a:t>    width: 300px;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IN" altLang="en-US" sz="1800" dirty="0"/>
              <a:t>    height: 100px;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IN" altLang="en-US" dirty="0"/>
              <a:t>    </a:t>
            </a:r>
            <a:r>
              <a:rPr lang="en-IN" altLang="en-US" sz="1800" dirty="0"/>
              <a:t>background-</a:t>
            </a:r>
            <a:r>
              <a:rPr lang="en-IN" altLang="en-US" sz="1800" dirty="0" err="1"/>
              <a:t>color</a:t>
            </a:r>
            <a:r>
              <a:rPr lang="en-IN" altLang="en-US" sz="1800" dirty="0"/>
              <a:t>: yellow;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IN" altLang="en-US" sz="1800" dirty="0"/>
              <a:t>    box-shadow: 10px </a:t>
            </a:r>
            <a:r>
              <a:rPr lang="en-IN" altLang="en-US" sz="1800" dirty="0" err="1"/>
              <a:t>10px</a:t>
            </a:r>
            <a:r>
              <a:rPr lang="en-IN" altLang="en-US" sz="1800" dirty="0"/>
              <a:t>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IN" alt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948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2076"/>
            <a:ext cx="8911687" cy="1280890"/>
          </a:xfrm>
        </p:spPr>
        <p:txBody>
          <a:bodyPr/>
          <a:lstStyle/>
          <a:p>
            <a:r>
              <a:rPr lang="en-US" dirty="0"/>
              <a:t>CSS Fonts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defines the font to be used.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reference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https://developer.mozilla.org/en-US/docs/Web/CSS/font-family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defines the text size to be used.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66905-54F8-4FEB-ACE9-529B201E823F}"/>
              </a:ext>
            </a:extLst>
          </p:cNvPr>
          <p:cNvSpPr txBox="1"/>
          <p:nvPr/>
        </p:nvSpPr>
        <p:spPr>
          <a:xfrm>
            <a:off x="7870372" y="2505670"/>
            <a:ext cx="432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font-family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"Times New Roman“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0CA9C-5832-469E-9136-51E296CE9C18}"/>
              </a:ext>
            </a:extLst>
          </p:cNvPr>
          <p:cNvSpPr txBox="1"/>
          <p:nvPr/>
        </p:nvSpPr>
        <p:spPr>
          <a:xfrm>
            <a:off x="8681902" y="5678157"/>
            <a:ext cx="386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font-size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40px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8A8B16E-E07F-4B77-8504-5AA3E00112B4}"/>
                  </a:ext>
                </a:extLst>
              </p14:cNvPr>
              <p14:cNvContentPartPr/>
              <p14:nvPr/>
            </p14:nvContentPartPr>
            <p14:xfrm>
              <a:off x="11664779" y="4102434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8A8B16E-E07F-4B77-8504-5AA3E00112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55779" y="40934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201AC27-3077-4F3D-987F-49732CD282D7}"/>
                  </a:ext>
                </a:extLst>
              </p14:cNvPr>
              <p14:cNvContentPartPr/>
              <p14:nvPr/>
            </p14:nvContentPartPr>
            <p14:xfrm>
              <a:off x="9857219" y="3021354"/>
              <a:ext cx="18720" cy="21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201AC27-3077-4F3D-987F-49732CD282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48579" y="3012354"/>
                <a:ext cx="36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E996D5B-F0B9-459D-B09B-97282018F176}"/>
                  </a:ext>
                </a:extLst>
              </p14:cNvPr>
              <p14:cNvContentPartPr/>
              <p14:nvPr/>
            </p14:nvContentPartPr>
            <p14:xfrm>
              <a:off x="8866139" y="155394"/>
              <a:ext cx="26280" cy="141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E996D5B-F0B9-459D-B09B-97282018F17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57499" y="146394"/>
                <a:ext cx="4392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856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96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font-style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is mostly used to specify italic text.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font-weight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specifies the weight of a font:.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66905-54F8-4FEB-ACE9-529B201E823F}"/>
              </a:ext>
            </a:extLst>
          </p:cNvPr>
          <p:cNvSpPr txBox="1"/>
          <p:nvPr/>
        </p:nvSpPr>
        <p:spPr>
          <a:xfrm>
            <a:off x="4797563" y="2868248"/>
            <a:ext cx="432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 italic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or normal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0CA9C-5832-469E-9136-51E296CE9C18}"/>
              </a:ext>
            </a:extLst>
          </p:cNvPr>
          <p:cNvSpPr txBox="1"/>
          <p:nvPr/>
        </p:nvSpPr>
        <p:spPr>
          <a:xfrm>
            <a:off x="4797562" y="4870083"/>
            <a:ext cx="45697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 font-weight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bold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or normal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719A75-A40D-4DCF-8972-91352A484462}"/>
                  </a:ext>
                </a:extLst>
              </p14:cNvPr>
              <p14:cNvContentPartPr/>
              <p14:nvPr/>
            </p14:nvContentPartPr>
            <p14:xfrm>
              <a:off x="11146019" y="4790394"/>
              <a:ext cx="54360" cy="181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719A75-A40D-4DCF-8972-91352A4844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37379" y="4781754"/>
                <a:ext cx="720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A14712-26FC-403F-879B-0FEC7B7AEC67}"/>
                  </a:ext>
                </a:extLst>
              </p14:cNvPr>
              <p14:cNvContentPartPr/>
              <p14:nvPr/>
            </p14:nvContentPartPr>
            <p14:xfrm>
              <a:off x="11201819" y="4594554"/>
              <a:ext cx="8280" cy="4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A14712-26FC-403F-879B-0FEC7B7AEC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92819" y="4585914"/>
                <a:ext cx="2592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293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96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list-style-type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specifies the type of list item marker.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66905-54F8-4FEB-ACE9-529B201E823F}"/>
              </a:ext>
            </a:extLst>
          </p:cNvPr>
          <p:cNvSpPr txBox="1"/>
          <p:nvPr/>
        </p:nvSpPr>
        <p:spPr>
          <a:xfrm>
            <a:off x="4797562" y="2868248"/>
            <a:ext cx="6473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list-style-type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circle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or 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square or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disc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4DE53-9F5B-4C49-8BC1-97DC3C1E54F8}"/>
              </a:ext>
            </a:extLst>
          </p:cNvPr>
          <p:cNvSpPr txBox="1"/>
          <p:nvPr/>
        </p:nvSpPr>
        <p:spPr>
          <a:xfrm>
            <a:off x="4936706" y="432008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list-style-image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(‘image path')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949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96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specify table borders in CSS, use 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border-collapse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sets whether the table borders should be collapsed into a single border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66905-54F8-4FEB-ACE9-529B201E823F}"/>
              </a:ext>
            </a:extLst>
          </p:cNvPr>
          <p:cNvSpPr txBox="1"/>
          <p:nvPr/>
        </p:nvSpPr>
        <p:spPr>
          <a:xfrm>
            <a:off x="4797562" y="2761922"/>
            <a:ext cx="432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0CA9C-5832-469E-9136-51E296CE9C18}"/>
              </a:ext>
            </a:extLst>
          </p:cNvPr>
          <p:cNvSpPr txBox="1"/>
          <p:nvPr/>
        </p:nvSpPr>
        <p:spPr>
          <a:xfrm>
            <a:off x="4797562" y="4987892"/>
            <a:ext cx="45697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border-collapse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collapse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638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Layout - The display 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96" y="21336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display property specifies if/how an element is displayed.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display value for most elements is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Block-level Elements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block-level element always starts on a new line and takes up the full width available (stretches out to the left and right as far as it can).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Elements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inline element does not start on a new line and only takes up as much width as necessary.</a:t>
            </a:r>
          </a:p>
        </p:txBody>
      </p:sp>
    </p:spTree>
    <p:extLst>
      <p:ext uri="{BB962C8B-B14F-4D97-AF65-F5344CB8AC3E}">
        <p14:creationId xmlns:p14="http://schemas.microsoft.com/office/powerpoint/2010/main" val="1565071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Layout - The display 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96" y="2133600"/>
            <a:ext cx="8915400" cy="3777622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Override The Default Display Value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Changing an inline element to a block element, or vice versa,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property is useful.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50396-F108-4623-9D73-3929CA908C6B}"/>
              </a:ext>
            </a:extLst>
          </p:cNvPr>
          <p:cNvSpPr txBox="1"/>
          <p:nvPr/>
        </p:nvSpPr>
        <p:spPr>
          <a:xfrm>
            <a:off x="3812201" y="3560746"/>
            <a:ext cx="6473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inline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078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96" y="2133600"/>
            <a:ext cx="8915400" cy="3777622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pseudo-class is used to define a special state of an element.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example, it can be used to: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Style an element when a user mouses over it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Style visited and unvisited links differently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The syntax of pseudo-classes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lvl="1"/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5679B-F998-46E5-B18D-FEC616E6B2DD}"/>
              </a:ext>
            </a:extLst>
          </p:cNvPr>
          <p:cNvSpPr txBox="1"/>
          <p:nvPr/>
        </p:nvSpPr>
        <p:spPr>
          <a:xfrm>
            <a:off x="3999882" y="5911222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selector:pseudo-class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property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008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Pseudo-classes: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 with 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A0EFB-77BA-4A9B-B779-935A2E1C1B7C}"/>
              </a:ext>
            </a:extLst>
          </p:cNvPr>
          <p:cNvSpPr txBox="1"/>
          <p:nvPr/>
        </p:nvSpPr>
        <p:spPr>
          <a:xfrm>
            <a:off x="4533900" y="146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/* unvisited link */</a:t>
            </a:r>
          </a:p>
          <a:p>
            <a:r>
              <a:rPr lang="en-IN" dirty="0"/>
              <a:t>a:link {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/* visited link */</a:t>
            </a:r>
          </a:p>
          <a:p>
            <a:r>
              <a:rPr lang="en-IN" dirty="0"/>
              <a:t>a:visited {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green;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/* mouse over link */</a:t>
            </a:r>
          </a:p>
          <a:p>
            <a:r>
              <a:rPr lang="en-IN" dirty="0"/>
              <a:t>a:hover {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hotpink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/* selected link */</a:t>
            </a:r>
          </a:p>
          <a:p>
            <a:r>
              <a:rPr lang="en-IN" dirty="0"/>
              <a:t>a:active {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blue;</a:t>
            </a:r>
          </a:p>
          <a:p>
            <a:r>
              <a:rPr lang="en-IN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25F6C3-8935-4DB7-8C99-C3E4F3863CA3}"/>
                  </a:ext>
                </a:extLst>
              </p14:cNvPr>
              <p14:cNvContentPartPr/>
              <p14:nvPr/>
            </p14:nvContentPartPr>
            <p14:xfrm>
              <a:off x="5014238" y="3354919"/>
              <a:ext cx="546480" cy="43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25F6C3-8935-4DB7-8C99-C3E4F3863C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5598" y="3346279"/>
                <a:ext cx="5641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925818-8D49-43CD-8A9E-9D8E2A4B67D8}"/>
                  </a:ext>
                </a:extLst>
              </p14:cNvPr>
              <p14:cNvContentPartPr/>
              <p14:nvPr/>
            </p14:nvContentPartPr>
            <p14:xfrm>
              <a:off x="5041958" y="4785559"/>
              <a:ext cx="361440" cy="6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925818-8D49-43CD-8A9E-9D8E2A4B67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3318" y="4776919"/>
                <a:ext cx="3790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1A2497-EA8B-4C41-BAE6-EB6BF6302B7D}"/>
                  </a:ext>
                </a:extLst>
              </p14:cNvPr>
              <p14:cNvContentPartPr/>
              <p14:nvPr/>
            </p14:nvContentPartPr>
            <p14:xfrm>
              <a:off x="5091278" y="6129079"/>
              <a:ext cx="359280" cy="5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1A2497-EA8B-4C41-BAE6-EB6BF6302B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82638" y="6120079"/>
                <a:ext cx="37692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3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3291"/>
            <a:ext cx="8915400" cy="458958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ascading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heets.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describes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HTML elements are to be displayed on screen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saves a lot of work. It can control the layout of multiple web pages all at once.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define styles for your web pages. Handles the presentation of the web page.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4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:hover Selector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:hover selector is used to select elements when you mouse over them.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p:hover, h1:hover, a:hover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background-color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yellow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32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Text Effects-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CSS Text Overflow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how the hidden text content behaves if it's overflowing.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text-overflow: clip; (default)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The text content is clipped and not accessible.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text-overflow: ellipsis;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The overflowing content is replaced by an ellipsis: (…)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14807-5897-4001-8B79-ABA36671A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22411" r="61812" b="71010"/>
          <a:stretch>
            <a:fillRect/>
          </a:stretch>
        </p:blipFill>
        <p:spPr bwMode="auto">
          <a:xfrm>
            <a:off x="4786313" y="4022411"/>
            <a:ext cx="42005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F30DA8-0F96-4084-843D-0E0211527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9" t="32214" r="62599" b="62183"/>
          <a:stretch>
            <a:fillRect/>
          </a:stretch>
        </p:blipFill>
        <p:spPr bwMode="auto">
          <a:xfrm>
            <a:off x="4786313" y="5868359"/>
            <a:ext cx="3673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428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Text Effects-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Word Wrapping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word-wrap property allows long words to be able to be broken and wrap onto the next line.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DE39425-06CD-4CBC-AC60-661DA19F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30389" r="57088" b="45798"/>
          <a:stretch>
            <a:fillRect/>
          </a:stretch>
        </p:blipFill>
        <p:spPr bwMode="auto">
          <a:xfrm>
            <a:off x="1593850" y="3429000"/>
            <a:ext cx="40322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7C08559-0878-4175-9E99-B67D45F1B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58405" r="66537" b="14983"/>
          <a:stretch>
            <a:fillRect/>
          </a:stretch>
        </p:blipFill>
        <p:spPr bwMode="auto">
          <a:xfrm>
            <a:off x="6469062" y="3323430"/>
            <a:ext cx="25781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CEDAE-928D-4EFB-A49F-D033C9776CC5}"/>
              </a:ext>
            </a:extLst>
          </p:cNvPr>
          <p:cNvSpPr txBox="1"/>
          <p:nvPr/>
        </p:nvSpPr>
        <p:spPr>
          <a:xfrm>
            <a:off x="1746250" y="5772225"/>
            <a:ext cx="3003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If a word is too long to fit within an area, it expands outside: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C05B1-FD66-4C59-979A-8D4A87C1FE40}"/>
              </a:ext>
            </a:extLst>
          </p:cNvPr>
          <p:cNvSpPr txBox="1"/>
          <p:nvPr/>
        </p:nvSpPr>
        <p:spPr>
          <a:xfrm>
            <a:off x="6466284" y="5779307"/>
            <a:ext cx="3321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The word-wrap property allows you to force the text to wrap.</a:t>
            </a:r>
            <a:endParaRPr lang="en-US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DB579-A76E-44E8-8EF8-364E346F7F34}"/>
              </a:ext>
            </a:extLst>
          </p:cNvPr>
          <p:cNvSpPr txBox="1"/>
          <p:nvPr/>
        </p:nvSpPr>
        <p:spPr>
          <a:xfrm>
            <a:off x="8832882" y="3728600"/>
            <a:ext cx="3241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word-wrap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break-word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52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Text Effects-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word-break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word-break property specifies line breaking rules.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46648345-ADD8-4EA0-9AB2-C3AD4DAD7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6722" r="37431" b="40195"/>
          <a:stretch>
            <a:fillRect/>
          </a:stretch>
        </p:blipFill>
        <p:spPr bwMode="auto">
          <a:xfrm>
            <a:off x="2474913" y="3109690"/>
            <a:ext cx="30241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2C0277-71C2-4F04-AF0A-ABC4B76B433A}"/>
              </a:ext>
            </a:extLst>
          </p:cNvPr>
          <p:cNvSpPr txBox="1"/>
          <p:nvPr/>
        </p:nvSpPr>
        <p:spPr>
          <a:xfrm>
            <a:off x="5816600" y="354398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/>
              <a:t> </a:t>
            </a:r>
            <a:r>
              <a:rPr lang="en-US" altLang="en-US" sz="2000" b="1" dirty="0">
                <a:solidFill>
                  <a:srgbClr val="00B050"/>
                </a:solidFill>
              </a:rPr>
              <a:t>word-break: keep-all;</a:t>
            </a:r>
          </a:p>
          <a:p>
            <a:r>
              <a:rPr lang="en-US" altLang="en-US" sz="2000" b="1" dirty="0"/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C8F1F-B231-41AE-B25E-9CC07A2037A7}"/>
              </a:ext>
            </a:extLst>
          </p:cNvPr>
          <p:cNvSpPr txBox="1"/>
          <p:nvPr/>
        </p:nvSpPr>
        <p:spPr>
          <a:xfrm>
            <a:off x="5816600" y="469221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en-US" sz="2000" b="1" dirty="0"/>
          </a:p>
          <a:p>
            <a:r>
              <a:rPr lang="en-US" altLang="en-US" sz="2000" b="1" dirty="0"/>
              <a:t> </a:t>
            </a:r>
            <a:r>
              <a:rPr lang="en-US" altLang="en-US" sz="2000" b="1" dirty="0">
                <a:solidFill>
                  <a:srgbClr val="00B050"/>
                </a:solidFill>
              </a:rPr>
              <a:t>word-break: break-all</a:t>
            </a:r>
            <a:r>
              <a:rPr lang="en-US" altLang="en-US" sz="2000" b="1" dirty="0"/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A99FAC9-4A2F-4453-96AF-CBCA4C41185C}"/>
                  </a:ext>
                </a:extLst>
              </p14:cNvPr>
              <p14:cNvContentPartPr/>
              <p14:nvPr/>
            </p14:nvContentPartPr>
            <p14:xfrm>
              <a:off x="4938998" y="3802399"/>
              <a:ext cx="197280" cy="1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A99FAC9-4A2F-4453-96AF-CBCA4C4118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9998" y="3793759"/>
                <a:ext cx="2149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572CBA-8BD8-4919-8647-6F56EF45CBC1}"/>
                  </a:ext>
                </a:extLst>
              </p14:cNvPr>
              <p14:cNvContentPartPr/>
              <p14:nvPr/>
            </p14:nvContentPartPr>
            <p14:xfrm>
              <a:off x="2994638" y="3856759"/>
              <a:ext cx="360720" cy="1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572CBA-8BD8-4919-8647-6F56EF45CB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5998" y="3848119"/>
                <a:ext cx="37836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252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Text Effects-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Writing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12" y="20955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writing-mode property specifies whether lines of text are laid out horizontally or vertically.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writing-mode: vertical-</a:t>
            </a:r>
            <a:r>
              <a:rPr lang="en-US" sz="2600" dirty="0" err="1">
                <a:solidFill>
                  <a:srgbClr val="00B050"/>
                </a:solidFill>
              </a:rPr>
              <a:t>lr</a:t>
            </a:r>
            <a:r>
              <a:rPr lang="en-US" sz="2600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 is read from left to right and top to bottom: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writing-mode: vertical-</a:t>
            </a:r>
            <a:r>
              <a:rPr lang="en-US" sz="2600" dirty="0" err="1">
                <a:solidFill>
                  <a:srgbClr val="00B050"/>
                </a:solidFill>
              </a:rPr>
              <a:t>rl</a:t>
            </a:r>
            <a:r>
              <a:rPr lang="en-US" sz="2600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 is read from right to left and top to bottom: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42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Text Effects-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Writing Mode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F3A112-8852-4F58-9AB9-C5BFADFEBFAB}"/>
              </a:ext>
            </a:extLst>
          </p:cNvPr>
          <p:cNvSpPr txBox="1">
            <a:spLocks/>
          </p:cNvSpPr>
          <p:nvPr/>
        </p:nvSpPr>
        <p:spPr>
          <a:xfrm>
            <a:off x="3275012" y="1617663"/>
            <a:ext cx="8229600" cy="438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B050"/>
                </a:solidFill>
              </a:rPr>
              <a:t>writing-mode: vertical-</a:t>
            </a:r>
            <a:r>
              <a:rPr lang="en-US" altLang="en-US" sz="2400" dirty="0" err="1">
                <a:solidFill>
                  <a:srgbClr val="00B050"/>
                </a:solidFill>
              </a:rPr>
              <a:t>lr</a:t>
            </a:r>
            <a:r>
              <a:rPr lang="en-US" altLang="en-US" sz="2400" dirty="0">
                <a:solidFill>
                  <a:srgbClr val="00B050"/>
                </a:solidFill>
              </a:rPr>
              <a:t>; </a:t>
            </a:r>
          </a:p>
          <a:p>
            <a:endParaRPr lang="en-US" altLang="en-US" sz="2400" dirty="0">
              <a:solidFill>
                <a:srgbClr val="00B050"/>
              </a:solidFill>
            </a:endParaRPr>
          </a:p>
          <a:p>
            <a:endParaRPr lang="en-US" altLang="en-US" sz="2400" dirty="0">
              <a:solidFill>
                <a:srgbClr val="00B050"/>
              </a:solidFill>
            </a:endParaRPr>
          </a:p>
          <a:p>
            <a:endParaRPr lang="en-US" altLang="en-US" sz="2400" dirty="0">
              <a:solidFill>
                <a:srgbClr val="00B050"/>
              </a:solidFill>
            </a:endParaRPr>
          </a:p>
          <a:p>
            <a:endParaRPr lang="en-US" altLang="en-US" sz="2400" dirty="0">
              <a:solidFill>
                <a:srgbClr val="00B050"/>
              </a:solidFill>
            </a:endParaRPr>
          </a:p>
          <a:p>
            <a:endParaRPr lang="en-US" altLang="en-US" sz="2400" dirty="0">
              <a:solidFill>
                <a:srgbClr val="00B050"/>
              </a:solidFill>
            </a:endParaRPr>
          </a:p>
          <a:p>
            <a:r>
              <a:rPr lang="en-US" altLang="en-US" sz="2400" dirty="0">
                <a:solidFill>
                  <a:srgbClr val="00B050"/>
                </a:solidFill>
              </a:rPr>
              <a:t>writing-mode: vertical-</a:t>
            </a:r>
            <a:r>
              <a:rPr lang="en-US" altLang="en-US" sz="2400" dirty="0" err="1">
                <a:solidFill>
                  <a:srgbClr val="00B050"/>
                </a:solidFill>
              </a:rPr>
              <a:t>rl</a:t>
            </a:r>
            <a:r>
              <a:rPr lang="en-US" altLang="en-US" sz="2400" dirty="0">
                <a:solidFill>
                  <a:srgbClr val="00B050"/>
                </a:solidFill>
              </a:rPr>
              <a:t>; </a:t>
            </a:r>
          </a:p>
          <a:p>
            <a:pPr marL="393700" lvl="1" indent="0">
              <a:buFont typeface="Wingdings 2" panose="05020102010507070707" pitchFamily="18" charset="2"/>
              <a:buNone/>
            </a:pPr>
            <a:endParaRPr lang="en-US" altLang="en-US" sz="2200" b="1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5F75CF1-BE15-415F-8E6D-504047277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34593" r="42125" b="28990"/>
          <a:stretch>
            <a:fillRect/>
          </a:stretch>
        </p:blipFill>
        <p:spPr bwMode="auto">
          <a:xfrm>
            <a:off x="3811697" y="5033118"/>
            <a:ext cx="504031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4DE37E3-97C3-475B-AC2E-13872AEBB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52802" r="45276" b="10782"/>
          <a:stretch>
            <a:fillRect/>
          </a:stretch>
        </p:blipFill>
        <p:spPr bwMode="auto">
          <a:xfrm>
            <a:off x="3933825" y="2233613"/>
            <a:ext cx="475297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783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D4EC-231B-45B2-A064-A50CDE4B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2D Transforms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5C18-089D-4C35-B4FD-A2F11D4D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transforms allow you to translate, rotate, scale, and skew elements.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transformation is an effect that lets an element change shape, size and position.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supports 2D and 3D transformations.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45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>
            <a:extLst>
              <a:ext uri="{FF2B5EF4-FFF2-40B4-BE49-F238E27FC236}">
                <a16:creationId xmlns:a16="http://schemas.microsoft.com/office/drawing/2014/main" id="{8E413443-A2FC-40DB-B0F0-8D9CA724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723900"/>
          </a:xfrm>
        </p:spPr>
        <p:txBody>
          <a:bodyPr/>
          <a:lstStyle/>
          <a:p>
            <a:r>
              <a:rPr lang="en-IN" altLang="en-US"/>
              <a:t>CSS 2D Transforms</a:t>
            </a:r>
          </a:p>
        </p:txBody>
      </p:sp>
      <p:sp>
        <p:nvSpPr>
          <p:cNvPr id="150531" name="Content Placeholder 2">
            <a:extLst>
              <a:ext uri="{FF2B5EF4-FFF2-40B4-BE49-F238E27FC236}">
                <a16:creationId xmlns:a16="http://schemas.microsoft.com/office/drawing/2014/main" id="{4CB38BAC-ECA2-4AFF-B1B1-C40269C3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94052"/>
            <a:ext cx="6953480" cy="4330547"/>
          </a:xfrm>
        </p:spPr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 transformation methods:</a:t>
            </a:r>
          </a:p>
          <a:p>
            <a:pPr lvl="1"/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translate()</a:t>
            </a:r>
          </a:p>
          <a:p>
            <a:pPr lvl="1"/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rotate()</a:t>
            </a:r>
          </a:p>
          <a:p>
            <a:pPr lvl="1"/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scale()</a:t>
            </a:r>
          </a:p>
          <a:p>
            <a:pPr lvl="1"/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>
            <a:extLst>
              <a:ext uri="{FF2B5EF4-FFF2-40B4-BE49-F238E27FC236}">
                <a16:creationId xmlns:a16="http://schemas.microsoft.com/office/drawing/2014/main" id="{78F2AC5B-95AE-42E1-863E-0998FCDB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51"/>
            <a:ext cx="8229600" cy="652463"/>
          </a:xfrm>
        </p:spPr>
        <p:txBody>
          <a:bodyPr/>
          <a:lstStyle/>
          <a:p>
            <a:r>
              <a:rPr lang="en-IN" altLang="en-US"/>
              <a:t>The translate() Method</a:t>
            </a:r>
          </a:p>
        </p:txBody>
      </p:sp>
      <p:sp>
        <p:nvSpPr>
          <p:cNvPr id="151555" name="Content Placeholder 2">
            <a:extLst>
              <a:ext uri="{FF2B5EF4-FFF2-40B4-BE49-F238E27FC236}">
                <a16:creationId xmlns:a16="http://schemas.microsoft.com/office/drawing/2014/main" id="{9C5DF1BE-C0BE-49E3-83E9-3D60D8E0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00188"/>
            <a:ext cx="8229600" cy="4824412"/>
          </a:xfrm>
        </p:spPr>
        <p:txBody>
          <a:bodyPr>
            <a:normAutofit/>
          </a:bodyPr>
          <a:lstStyle/>
          <a:p>
            <a:pPr algn="just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translate() method moves an element from its current position (according to the parameters given for the X-axis and the Y-axis).</a:t>
            </a:r>
          </a:p>
          <a:p>
            <a:pPr algn="just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moves the &lt;div&gt; element 50 pixels to the right, and 100 pixels down from its current position</a:t>
            </a:r>
          </a:p>
          <a:p>
            <a:pPr algn="just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556" name="Picture 4" descr="Translate">
            <a:extLst>
              <a:ext uri="{FF2B5EF4-FFF2-40B4-BE49-F238E27FC236}">
                <a16:creationId xmlns:a16="http://schemas.microsoft.com/office/drawing/2014/main" id="{33E52945-9211-4C99-8CC2-B8DE4947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23" y="2824276"/>
            <a:ext cx="2992491" cy="176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17262-4E98-4E80-9A99-DC1751B316DB}"/>
              </a:ext>
            </a:extLst>
          </p:cNvPr>
          <p:cNvSpPr txBox="1"/>
          <p:nvPr/>
        </p:nvSpPr>
        <p:spPr>
          <a:xfrm>
            <a:off x="3776031" y="6153149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translate(50px, 100px)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FCA036-32F1-40FC-93AE-F836C355379C}"/>
                  </a:ext>
                </a:extLst>
              </p14:cNvPr>
              <p14:cNvContentPartPr/>
              <p14:nvPr/>
            </p14:nvContentPartPr>
            <p14:xfrm>
              <a:off x="5008118" y="5893279"/>
              <a:ext cx="1551960" cy="84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FCA036-32F1-40FC-93AE-F836C35537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9118" y="5884279"/>
                <a:ext cx="156960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EB5855-7CBF-4900-871B-0D3E44BE1B72}"/>
                  </a:ext>
                </a:extLst>
              </p14:cNvPr>
              <p14:cNvContentPartPr/>
              <p14:nvPr/>
            </p14:nvContentPartPr>
            <p14:xfrm>
              <a:off x="3953678" y="6567199"/>
              <a:ext cx="1000080" cy="7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EB5855-7CBF-4900-871B-0D3E44BE1B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4678" y="6558199"/>
                <a:ext cx="1017720" cy="9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>
            <a:extLst>
              <a:ext uri="{FF2B5EF4-FFF2-40B4-BE49-F238E27FC236}">
                <a16:creationId xmlns:a16="http://schemas.microsoft.com/office/drawing/2014/main" id="{B8199FCB-8590-4CFB-8D28-94FFD8FF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723900"/>
          </a:xfrm>
        </p:spPr>
        <p:txBody>
          <a:bodyPr/>
          <a:lstStyle/>
          <a:p>
            <a:r>
              <a:rPr lang="en-IN" altLang="en-US"/>
              <a:t>The rotate() Method</a:t>
            </a:r>
          </a:p>
        </p:txBody>
      </p:sp>
      <p:sp>
        <p:nvSpPr>
          <p:cNvPr id="152579" name="Content Placeholder 2">
            <a:extLst>
              <a:ext uri="{FF2B5EF4-FFF2-40B4-BE49-F238E27FC236}">
                <a16:creationId xmlns:a16="http://schemas.microsoft.com/office/drawing/2014/main" id="{17CAF56F-6B23-47E7-80BF-61A25299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43064"/>
            <a:ext cx="8229600" cy="4681537"/>
          </a:xfrm>
        </p:spPr>
        <p:txBody>
          <a:bodyPr>
            <a:normAutofit/>
          </a:bodyPr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rotate() method rotates an element clockwise or counter-clockwise according to a given degree.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rotates the &lt;div&gt; element clockwise with 20 degrees: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2580" name="Picture 2" descr="Rotate">
            <a:extLst>
              <a:ext uri="{FF2B5EF4-FFF2-40B4-BE49-F238E27FC236}">
                <a16:creationId xmlns:a16="http://schemas.microsoft.com/office/drawing/2014/main" id="{73C29B59-0147-43B2-8732-DA4A02B4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94" y="2840832"/>
            <a:ext cx="3500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51F3B-3278-45EE-947C-56C5D40FB537}"/>
              </a:ext>
            </a:extLst>
          </p:cNvPr>
          <p:cNvSpPr txBox="1"/>
          <p:nvPr/>
        </p:nvSpPr>
        <p:spPr>
          <a:xfrm>
            <a:off x="3820100" y="521493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1800" dirty="0">
                <a:solidFill>
                  <a:srgbClr val="FF0000"/>
                </a:solidFill>
              </a:rPr>
              <a:t>transform: </a:t>
            </a:r>
            <a:r>
              <a:rPr lang="en-IN" altLang="en-US" dirty="0">
                <a:solidFill>
                  <a:srgbClr val="FF0000"/>
                </a:solidFill>
              </a:rPr>
              <a:t>rotate</a:t>
            </a:r>
            <a:r>
              <a:rPr lang="en-IN" altLang="en-US" sz="1800" dirty="0">
                <a:solidFill>
                  <a:srgbClr val="FF0000"/>
                </a:solidFill>
              </a:rPr>
              <a:t>(20deg)</a:t>
            </a:r>
            <a:r>
              <a:rPr lang="en-IN" altLang="en-US" sz="1800" dirty="0"/>
              <a:t>;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34BD-C26D-424A-85B1-60CD7895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Syntax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6BE1-8B46-4C56-80EF-59F649B1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selector points to the HTML element you want to style.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block contains one or more declarations separated by semicolons.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declaration includes a CSS property name and a value, separated by a colon.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CSS declarations are separated with semicolons, and declaration blocks are surrounded by curly braces.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01BA0-25F6-4669-BB2F-76F0655D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24110"/>
            <a:ext cx="5043487" cy="10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7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>
            <a:extLst>
              <a:ext uri="{FF2B5EF4-FFF2-40B4-BE49-F238E27FC236}">
                <a16:creationId xmlns:a16="http://schemas.microsoft.com/office/drawing/2014/main" id="{2C89A085-9E01-44CF-8D8E-762FC666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51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en-IN" altLang="en-US"/>
              <a:t>The scale() Method</a:t>
            </a:r>
          </a:p>
        </p:txBody>
      </p:sp>
      <p:sp>
        <p:nvSpPr>
          <p:cNvPr id="158723" name="Content Placeholder 2">
            <a:extLst>
              <a:ext uri="{FF2B5EF4-FFF2-40B4-BE49-F238E27FC236}">
                <a16:creationId xmlns:a16="http://schemas.microsoft.com/office/drawing/2014/main" id="{B8EA5CA4-077F-4E45-BF16-6783F3F4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85938"/>
            <a:ext cx="8229600" cy="4538662"/>
          </a:xfrm>
        </p:spPr>
        <p:txBody>
          <a:bodyPr>
            <a:normAutofit/>
          </a:bodyPr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scale() method increases or decreases the size of an element (according to the parameters given for the width and height).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increases the &lt;div&gt; element to be two times of its original width, and three times of its original height: 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8724" name="Picture 2" descr="Scale">
            <a:extLst>
              <a:ext uri="{FF2B5EF4-FFF2-40B4-BE49-F238E27FC236}">
                <a16:creationId xmlns:a16="http://schemas.microsoft.com/office/drawing/2014/main" id="{8EEDE206-AA41-46F6-AF0D-B1F6B3E9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672" y="2953582"/>
            <a:ext cx="2428875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2F7152-E6A6-4C5D-BBEA-7CB8A710F893}"/>
              </a:ext>
            </a:extLst>
          </p:cNvPr>
          <p:cNvSpPr txBox="1"/>
          <p:nvPr/>
        </p:nvSpPr>
        <p:spPr>
          <a:xfrm>
            <a:off x="3247684" y="595526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1800" dirty="0">
                <a:solidFill>
                  <a:srgbClr val="FF0000"/>
                </a:solidFill>
              </a:rPr>
              <a:t>transform: scale(2,3)</a:t>
            </a:r>
            <a:r>
              <a:rPr lang="en-IN" altLang="en-US" sz="1800" dirty="0"/>
              <a:t>;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4BF6DDA3-3A16-4DA2-AC0D-7B72E304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51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The </a:t>
            </a:r>
            <a:r>
              <a:rPr lang="en-IN" altLang="en-US" dirty="0" err="1"/>
              <a:t>skewX</a:t>
            </a:r>
            <a:r>
              <a:rPr lang="en-IN" altLang="en-US" dirty="0"/>
              <a:t>() Method</a:t>
            </a:r>
          </a:p>
        </p:txBody>
      </p:sp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9FD31F3B-E88A-4848-8724-378A6631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57314"/>
            <a:ext cx="8229600" cy="4967287"/>
          </a:xfrm>
        </p:spPr>
        <p:txBody>
          <a:bodyPr>
            <a:normAutofit/>
          </a:bodyPr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method skews an element along the X-axis by the given angle.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skews the &lt;div&gt; element 20 degrees along the X-axis:</a:t>
            </a:r>
          </a:p>
          <a:p>
            <a:pPr>
              <a:buFont typeface="Wingdings 2" panose="05020102010507070707" pitchFamily="18" charset="2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D3EDC-A5BC-4D24-BD88-B9C761ADD0D8}"/>
              </a:ext>
            </a:extLst>
          </p:cNvPr>
          <p:cNvSpPr txBox="1"/>
          <p:nvPr/>
        </p:nvSpPr>
        <p:spPr>
          <a:xfrm>
            <a:off x="3159087" y="321372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1800" dirty="0">
                <a:solidFill>
                  <a:srgbClr val="FF0000"/>
                </a:solidFill>
              </a:rPr>
              <a:t>transform: </a:t>
            </a:r>
            <a:r>
              <a:rPr lang="en-IN" altLang="en-US" sz="1800" dirty="0" err="1">
                <a:solidFill>
                  <a:srgbClr val="FF0000"/>
                </a:solidFill>
              </a:rPr>
              <a:t>skewX</a:t>
            </a:r>
            <a:r>
              <a:rPr lang="en-IN" altLang="en-US" sz="1800" dirty="0">
                <a:solidFill>
                  <a:srgbClr val="FF0000"/>
                </a:solidFill>
              </a:rPr>
              <a:t>(20deg)</a:t>
            </a:r>
            <a:r>
              <a:rPr lang="en-IN" altLang="en-US" sz="1800" dirty="0"/>
              <a:t>;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306743-1D4F-459D-964A-5C52C170D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27612" r="30327"/>
          <a:stretch/>
        </p:blipFill>
        <p:spPr>
          <a:xfrm>
            <a:off x="3159087" y="3803442"/>
            <a:ext cx="3531431" cy="2514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4BF6DDA3-3A16-4DA2-AC0D-7B72E304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51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The </a:t>
            </a:r>
            <a:r>
              <a:rPr lang="en-IN" altLang="en-US" dirty="0" err="1"/>
              <a:t>skewY</a:t>
            </a:r>
            <a:r>
              <a:rPr lang="en-IN" altLang="en-US" dirty="0"/>
              <a:t>() Method</a:t>
            </a:r>
          </a:p>
        </p:txBody>
      </p:sp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9FD31F3B-E88A-4848-8724-378A6631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57314"/>
            <a:ext cx="8229600" cy="4967287"/>
          </a:xfrm>
        </p:spPr>
        <p:txBody>
          <a:bodyPr>
            <a:normAutofit/>
          </a:bodyPr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method skews an element along the Y-axis by the given angle.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skews the &lt;div&gt; element 20 degrees along the Y-axis:</a:t>
            </a:r>
          </a:p>
          <a:p>
            <a:pPr>
              <a:buFont typeface="Wingdings 2" panose="05020102010507070707" pitchFamily="18" charset="2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D3EDC-A5BC-4D24-BD88-B9C761ADD0D8}"/>
              </a:ext>
            </a:extLst>
          </p:cNvPr>
          <p:cNvSpPr txBox="1"/>
          <p:nvPr/>
        </p:nvSpPr>
        <p:spPr>
          <a:xfrm>
            <a:off x="3159087" y="321372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1800" dirty="0">
                <a:solidFill>
                  <a:srgbClr val="FF0000"/>
                </a:solidFill>
              </a:rPr>
              <a:t>transform: </a:t>
            </a:r>
            <a:r>
              <a:rPr lang="en-IN" altLang="en-US" sz="1800" dirty="0" err="1">
                <a:solidFill>
                  <a:srgbClr val="FF0000"/>
                </a:solidFill>
              </a:rPr>
              <a:t>skewY</a:t>
            </a:r>
            <a:r>
              <a:rPr lang="en-IN" altLang="en-US" sz="1800" dirty="0">
                <a:solidFill>
                  <a:srgbClr val="FF0000"/>
                </a:solidFill>
              </a:rPr>
              <a:t>(20deg)</a:t>
            </a:r>
            <a:r>
              <a:rPr lang="en-IN" altLang="en-US" sz="1800" dirty="0"/>
              <a:t>;</a:t>
            </a: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C54F0B3-8DE1-4C0D-9A24-E127E92A5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24549" r="37178" b="1"/>
          <a:stretch/>
        </p:blipFill>
        <p:spPr>
          <a:xfrm>
            <a:off x="3159087" y="3840957"/>
            <a:ext cx="3450865" cy="244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3260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3">
            <a:extLst>
              <a:ext uri="{FF2B5EF4-FFF2-40B4-BE49-F238E27FC236}">
                <a16:creationId xmlns:a16="http://schemas.microsoft.com/office/drawing/2014/main" id="{D795DBBE-9E3C-408A-A467-E2EA78CE50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8886" y="785812"/>
            <a:ext cx="6715125" cy="5286375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5CA12B-0A7C-4222-ACD9-D82BD8966E0F}"/>
              </a:ext>
            </a:extLst>
          </p:cNvPr>
          <p:cNvSpPr txBox="1"/>
          <p:nvPr/>
        </p:nvSpPr>
        <p:spPr>
          <a:xfrm>
            <a:off x="7620919" y="2927286"/>
            <a:ext cx="4067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1800" dirty="0">
                <a:solidFill>
                  <a:srgbClr val="FF0000"/>
                </a:solidFill>
              </a:rPr>
              <a:t>transform: skew(20deg,10deg)</a:t>
            </a:r>
            <a:r>
              <a:rPr lang="en-IN" altLang="en-US" sz="1800" dirty="0"/>
              <a:t>;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>
            <a:extLst>
              <a:ext uri="{FF2B5EF4-FFF2-40B4-BE49-F238E27FC236}">
                <a16:creationId xmlns:a16="http://schemas.microsoft.com/office/drawing/2014/main" id="{27F7B48B-F109-4B62-8F9B-762A29E3F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70" b="1"/>
          <a:stretch/>
        </p:blipFill>
        <p:spPr>
          <a:xfrm>
            <a:off x="1037663" y="2358985"/>
            <a:ext cx="10116673" cy="4049160"/>
          </a:xfr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944D79-7A08-481F-8C6D-526AEA0C4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9" b="65944"/>
          <a:stretch/>
        </p:blipFill>
        <p:spPr>
          <a:xfrm>
            <a:off x="2131219" y="692226"/>
            <a:ext cx="7929562" cy="541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>
            <a:extLst>
              <a:ext uri="{FF2B5EF4-FFF2-40B4-BE49-F238E27FC236}">
                <a16:creationId xmlns:a16="http://schemas.microsoft.com/office/drawing/2014/main" id="{96865328-17E7-4786-BE11-64DE2E9A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3D Transforms Methods</a:t>
            </a:r>
          </a:p>
        </p:txBody>
      </p:sp>
      <p:sp>
        <p:nvSpPr>
          <p:cNvPr id="178179" name="Content Placeholder 2">
            <a:extLst>
              <a:ext uri="{FF2B5EF4-FFF2-40B4-BE49-F238E27FC236}">
                <a16:creationId xmlns:a16="http://schemas.microsoft.com/office/drawing/2014/main" id="{B577AD34-6948-4588-A434-A93344F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414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CSS transform property you can use the following 3D transformation methods: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//rotates an element around its X-axis at a given degree 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transform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rotateX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(150deg)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//rotates an element around its Y-axis at a given degree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transform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rotateY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(150deg)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rotateZ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//rotates an element around its Z-axis at a given degree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transform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rotateZ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(90deg)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>
            <a:extLst>
              <a:ext uri="{FF2B5EF4-FFF2-40B4-BE49-F238E27FC236}">
                <a16:creationId xmlns:a16="http://schemas.microsoft.com/office/drawing/2014/main" id="{1B913E4B-BC19-4981-A3CE-1AF40DE8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04813"/>
            <a:ext cx="8229600" cy="1143000"/>
          </a:xfrm>
        </p:spPr>
        <p:txBody>
          <a:bodyPr/>
          <a:lstStyle/>
          <a:p>
            <a:r>
              <a:rPr lang="en-US" altLang="en-US"/>
              <a:t>Animation</a:t>
            </a:r>
          </a:p>
        </p:txBody>
      </p:sp>
      <p:sp>
        <p:nvSpPr>
          <p:cNvPr id="189443" name="Content Placeholder 2">
            <a:extLst>
              <a:ext uri="{FF2B5EF4-FFF2-40B4-BE49-F238E27FC236}">
                <a16:creationId xmlns:a16="http://schemas.microsoft.com/office/drawing/2014/main" id="{5F9125F3-2D11-4373-9CD2-C346F375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animations allows animation of most HTML elements without using JavaScript or Flash!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animation lets an element gradually change from one style to another.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change as many CSS properties you want, as many times you want.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CSS animation, you must first specify some keyframes for the animation.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Keyframes hold what styles the element will have at certain times.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4961EE-80D2-453E-B39C-175E8A0178B5}"/>
                  </a:ext>
                </a:extLst>
              </p14:cNvPr>
              <p14:cNvContentPartPr/>
              <p14:nvPr/>
            </p14:nvContentPartPr>
            <p14:xfrm>
              <a:off x="6237158" y="3078439"/>
              <a:ext cx="1337760" cy="79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4961EE-80D2-453E-B39C-175E8A017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8518" y="3069439"/>
                <a:ext cx="135540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D2FE94-7F70-4738-8595-433C58ACD038}"/>
                  </a:ext>
                </a:extLst>
              </p14:cNvPr>
              <p14:cNvContentPartPr/>
              <p14:nvPr/>
            </p14:nvContentPartPr>
            <p14:xfrm>
              <a:off x="8554838" y="4380199"/>
              <a:ext cx="1627200" cy="95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D2FE94-7F70-4738-8595-433C58ACD0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6198" y="4371559"/>
                <a:ext cx="1644840" cy="97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>
            <a:extLst>
              <a:ext uri="{FF2B5EF4-FFF2-40B4-BE49-F238E27FC236}">
                <a16:creationId xmlns:a16="http://schemas.microsoft.com/office/drawing/2014/main" id="{C0B5905D-9A01-4007-93E5-E11F6508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125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@keyframes Rule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0467" name="Content Placeholder 2">
            <a:extLst>
              <a:ext uri="{FF2B5EF4-FFF2-40B4-BE49-F238E27FC236}">
                <a16:creationId xmlns:a16="http://schemas.microsoft.com/office/drawing/2014/main" id="{5752E02D-7987-4EA0-B819-00A9EA42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specify CSS styles inside the @keyframes rule, the animation will gradually change from the current style to the new style at certain times.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an animation to work, you must bind the animation to an element.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AEBB1C-C3F4-432A-8471-FC222541E3CE}"/>
                  </a:ext>
                </a:extLst>
              </p14:cNvPr>
              <p14:cNvContentPartPr/>
              <p14:nvPr/>
            </p14:nvContentPartPr>
            <p14:xfrm>
              <a:off x="2820038" y="635839"/>
              <a:ext cx="2759400" cy="127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AEBB1C-C3F4-432A-8471-FC222541E3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1398" y="626839"/>
                <a:ext cx="2777040" cy="129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Content Placeholder 2">
            <a:extLst>
              <a:ext uri="{FF2B5EF4-FFF2-40B4-BE49-F238E27FC236}">
                <a16:creationId xmlns:a16="http://schemas.microsoft.com/office/drawing/2014/main" id="{6ACB2121-4113-4F95-A830-FA321157F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981074"/>
            <a:ext cx="8229600" cy="503413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animation code */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@keyframes example {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from {background-color: red;}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to {background-color: yellow;}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element to apply the animation to */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 {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width: 100px;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height: 100px;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background-color: red;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animation-name: example;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animation-duration: 4s;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2FBF92-D163-4AB8-8769-63560C290C3D}"/>
                  </a:ext>
                </a:extLst>
              </p14:cNvPr>
              <p14:cNvContentPartPr/>
              <p14:nvPr/>
            </p14:nvContentPartPr>
            <p14:xfrm>
              <a:off x="2494958" y="1623679"/>
              <a:ext cx="1637280" cy="5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2FBF92-D163-4AB8-8769-63560C290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5958" y="1614679"/>
                <a:ext cx="16549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A81BD5-E402-4E7D-B68C-9C1C5D6CC9FF}"/>
                  </a:ext>
                </a:extLst>
              </p14:cNvPr>
              <p14:cNvContentPartPr/>
              <p14:nvPr/>
            </p14:nvContentPartPr>
            <p14:xfrm>
              <a:off x="4317998" y="1212919"/>
              <a:ext cx="871920" cy="513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A81BD5-E402-4E7D-B68C-9C1C5D6CC9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9358" y="1203919"/>
                <a:ext cx="88956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CD2E94-2529-4C90-B715-2DEF303D613F}"/>
                  </a:ext>
                </a:extLst>
              </p14:cNvPr>
              <p14:cNvContentPartPr/>
              <p14:nvPr/>
            </p14:nvContentPartPr>
            <p14:xfrm>
              <a:off x="3792758" y="1963159"/>
              <a:ext cx="2440800" cy="83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CD2E94-2529-4C90-B715-2DEF303D61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4118" y="1954519"/>
                <a:ext cx="24584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AB770D-87A9-4C7D-8E05-FA305AF02D39}"/>
                  </a:ext>
                </a:extLst>
              </p14:cNvPr>
              <p14:cNvContentPartPr/>
              <p14:nvPr/>
            </p14:nvContentPartPr>
            <p14:xfrm>
              <a:off x="2518358" y="3232519"/>
              <a:ext cx="707400" cy="522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AB770D-87A9-4C7D-8E05-FA305AF02D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9718" y="3223879"/>
                <a:ext cx="72504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ED2A00-DCCC-495B-8D91-1578E8F40699}"/>
                  </a:ext>
                </a:extLst>
              </p14:cNvPr>
              <p14:cNvContentPartPr/>
              <p14:nvPr/>
            </p14:nvContentPartPr>
            <p14:xfrm>
              <a:off x="2883038" y="4986439"/>
              <a:ext cx="1788120" cy="66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ED2A00-DCCC-495B-8D91-1578E8F406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4398" y="4977439"/>
                <a:ext cx="18057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426542A-E91D-45E7-ADD5-4A80D1D20F4D}"/>
                  </a:ext>
                </a:extLst>
              </p14:cNvPr>
              <p14:cNvContentPartPr/>
              <p14:nvPr/>
            </p14:nvContentPartPr>
            <p14:xfrm>
              <a:off x="5037998" y="4411879"/>
              <a:ext cx="1187640" cy="715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426542A-E91D-45E7-ADD5-4A80D1D20F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28998" y="4402879"/>
                <a:ext cx="1205280" cy="73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CF3DFC5-310E-47DA-8BD2-1DEB794E6B96}"/>
              </a:ext>
            </a:extLst>
          </p:cNvPr>
          <p:cNvGrpSpPr/>
          <p:nvPr/>
        </p:nvGrpSpPr>
        <p:grpSpPr>
          <a:xfrm>
            <a:off x="2204798" y="527119"/>
            <a:ext cx="6950160" cy="5864400"/>
            <a:chOff x="2204798" y="527119"/>
            <a:chExt cx="6950160" cy="58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4F6208C-37AE-4C46-B0D6-45924AC79F33}"/>
                    </a:ext>
                  </a:extLst>
                </p14:cNvPr>
                <p14:cNvContentPartPr/>
                <p14:nvPr/>
              </p14:nvContentPartPr>
              <p14:xfrm>
                <a:off x="2492438" y="527119"/>
                <a:ext cx="3811320" cy="882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4F6208C-37AE-4C46-B0D6-45924AC79F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3438" y="518479"/>
                  <a:ext cx="382896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102E40-542E-4732-B4AA-B3B1EDAD9E37}"/>
                    </a:ext>
                  </a:extLst>
                </p14:cNvPr>
                <p14:cNvContentPartPr/>
                <p14:nvPr/>
              </p14:nvContentPartPr>
              <p14:xfrm>
                <a:off x="2402438" y="1386079"/>
                <a:ext cx="333720" cy="4289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102E40-542E-4732-B4AA-B3B1EDAD9E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3438" y="1377079"/>
                  <a:ext cx="351360" cy="43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B8543F-02B2-425F-863B-2F261B081D1B}"/>
                    </a:ext>
                  </a:extLst>
                </p14:cNvPr>
                <p14:cNvContentPartPr/>
                <p14:nvPr/>
              </p14:nvContentPartPr>
              <p14:xfrm>
                <a:off x="2204798" y="1141279"/>
                <a:ext cx="6950160" cy="5250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B8543F-02B2-425F-863B-2F261B081D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6158" y="1132279"/>
                  <a:ext cx="6967800" cy="52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19C57E-D000-4FC1-A1C7-034EC412EF46}"/>
                    </a:ext>
                  </a:extLst>
                </p14:cNvPr>
                <p14:cNvContentPartPr/>
                <p14:nvPr/>
              </p14:nvContentPartPr>
              <p14:xfrm>
                <a:off x="2726078" y="1599559"/>
                <a:ext cx="663480" cy="49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19C57E-D000-4FC1-A1C7-034EC412EF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7438" y="1590919"/>
                  <a:ext cx="6811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EE7D62-26D4-44A1-82F7-FE5A5E5F1579}"/>
                    </a:ext>
                  </a:extLst>
                </p14:cNvPr>
                <p14:cNvContentPartPr/>
                <p14:nvPr/>
              </p14:nvContentPartPr>
              <p14:xfrm>
                <a:off x="2586758" y="2004559"/>
                <a:ext cx="519840" cy="48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EE7D62-26D4-44A1-82F7-FE5A5E5F15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7758" y="1995559"/>
                  <a:ext cx="5374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646DD1-5431-4C63-9D34-FC2A66450985}"/>
                    </a:ext>
                  </a:extLst>
                </p14:cNvPr>
                <p14:cNvContentPartPr/>
                <p14:nvPr/>
              </p14:nvContentPartPr>
              <p14:xfrm>
                <a:off x="5697518" y="5248519"/>
                <a:ext cx="995400" cy="6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646DD1-5431-4C63-9D34-FC2A664509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88878" y="5239879"/>
                  <a:ext cx="1013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641BD9-6A39-494D-9EB9-F9BF396EEAEE}"/>
                    </a:ext>
                  </a:extLst>
                </p14:cNvPr>
                <p14:cNvContentPartPr/>
                <p14:nvPr/>
              </p14:nvContentPartPr>
              <p14:xfrm>
                <a:off x="5612558" y="5118199"/>
                <a:ext cx="384120" cy="33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641BD9-6A39-494D-9EB9-F9BF396EEA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03558" y="5109559"/>
                  <a:ext cx="4017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60E8F9-DD27-44F4-A496-AD7F64760E47}"/>
                    </a:ext>
                  </a:extLst>
                </p14:cNvPr>
                <p14:cNvContentPartPr/>
                <p14:nvPr/>
              </p14:nvContentPartPr>
              <p14:xfrm>
                <a:off x="2927318" y="5098039"/>
                <a:ext cx="2796480" cy="138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60E8F9-DD27-44F4-A496-AD7F64760E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18678" y="5089399"/>
                  <a:ext cx="2814120" cy="156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>
            <a:extLst>
              <a:ext uri="{FF2B5EF4-FFF2-40B4-BE49-F238E27FC236}">
                <a16:creationId xmlns:a16="http://schemas.microsoft.com/office/drawing/2014/main" id="{8A2A41E9-5D8B-41ED-B019-CB13653E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263" y="404813"/>
            <a:ext cx="8229600" cy="1143000"/>
          </a:xfrm>
        </p:spPr>
        <p:txBody>
          <a:bodyPr/>
          <a:lstStyle/>
          <a:p>
            <a:r>
              <a:rPr lang="en-US" altLang="en-US"/>
              <a:t>Code explanation</a:t>
            </a:r>
          </a:p>
        </p:txBody>
      </p:sp>
      <p:sp>
        <p:nvSpPr>
          <p:cNvPr id="192515" name="Content Placeholder 2">
            <a:extLst>
              <a:ext uri="{FF2B5EF4-FFF2-40B4-BE49-F238E27FC236}">
                <a16:creationId xmlns:a16="http://schemas.microsoft.com/office/drawing/2014/main" id="{8589E3F1-67F1-43FA-BFBE-89425C2D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animation-duration property defines how long time an animation should take to complete.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animation-duration property is not specified, no animation will occur, because the default value is 0s (0 seconds). 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 we have specified when the style will change by using the keywords "from" and "to" (which represents 0% (start) and 100% (complete)).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F2D7-AADE-4D69-9502-5E46ABBE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Selectors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A684-F2A4-4FE5-87DB-37800B0D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239" y="1995049"/>
            <a:ext cx="6492271" cy="4588631"/>
          </a:xfrm>
        </p:spPr>
        <p:txBody>
          <a:bodyPr>
            <a:normAutofit fontScale="92500" lnSpcReduction="1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CSS element Selector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CSS id Selector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#para1 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CSS class Selector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4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Content Placeholder 2">
            <a:extLst>
              <a:ext uri="{FF2B5EF4-FFF2-40B4-BE49-F238E27FC236}">
                <a16:creationId xmlns:a16="http://schemas.microsoft.com/office/drawing/2014/main" id="{65CBDBB9-787A-4073-9AD9-8E7646F7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617" y="2091292"/>
            <a:ext cx="8229600" cy="43894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animation code */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@keyframes example {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0%   {background-color: red;}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25%  {background-color: yellow;}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50%  {background-color: blue;}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100% {background-color: green;}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element to apply the animation to */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 {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width: 100px;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height: 100px;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background-color: red;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animation-name: example;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animation-duration: 4s;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85083-482D-4C44-BF00-AEBBDE77431E}"/>
              </a:ext>
            </a:extLst>
          </p:cNvPr>
          <p:cNvSpPr txBox="1"/>
          <p:nvPr/>
        </p:nvSpPr>
        <p:spPr>
          <a:xfrm>
            <a:off x="2354855" y="960300"/>
            <a:ext cx="8507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possible to use percent. By using percent, you can add as many style changes as you like.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>
            <a:extLst>
              <a:ext uri="{FF2B5EF4-FFF2-40B4-BE49-F238E27FC236}">
                <a16:creationId xmlns:a16="http://schemas.microsoft.com/office/drawing/2014/main" id="{E39D7BC1-94DB-4313-9B7D-6C33A7D1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650" y="1125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Delay an Animation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D7FD-3F0F-433E-99A8-F396664F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animation-delay property specifies a delay for the start of an animation.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values are also allowed. If using negative values, the animation will start as if it had already been playing for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seconds.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 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animation-name: example;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animation-duration: 4s;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animation-delay: 2s;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>
            <a:extLst>
              <a:ext uri="{FF2B5EF4-FFF2-40B4-BE49-F238E27FC236}">
                <a16:creationId xmlns:a16="http://schemas.microsoft.com/office/drawing/2014/main" id="{23BBA3F6-F68D-4536-B1E8-36B63D79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9" y="681325"/>
            <a:ext cx="9311089" cy="1143000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How Many Times an Animation Should Run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611" name="Content Placeholder 2">
            <a:extLst>
              <a:ext uri="{FF2B5EF4-FFF2-40B4-BE49-F238E27FC236}">
                <a16:creationId xmlns:a16="http://schemas.microsoft.com/office/drawing/2014/main" id="{604998CA-0DCA-4AB6-9977-8A3C0158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2636840"/>
            <a:ext cx="8229600" cy="2949922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specifies the number of times an animation should run.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>
            <a:extLst>
              <a:ext uri="{FF2B5EF4-FFF2-40B4-BE49-F238E27FC236}">
                <a16:creationId xmlns:a16="http://schemas.microsoft.com/office/drawing/2014/main" id="{23BBA3F6-F68D-4536-B1E8-36B63D79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9" y="681325"/>
            <a:ext cx="9311089" cy="1143000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User Interface</a:t>
            </a:r>
          </a:p>
        </p:txBody>
      </p:sp>
      <p:sp>
        <p:nvSpPr>
          <p:cNvPr id="196611" name="Content Placeholder 2">
            <a:extLst>
              <a:ext uri="{FF2B5EF4-FFF2-40B4-BE49-F238E27FC236}">
                <a16:creationId xmlns:a16="http://schemas.microsoft.com/office/drawing/2014/main" id="{604998CA-0DCA-4AB6-9977-8A3C0158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2636840"/>
            <a:ext cx="8229600" cy="2949922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user interface property: resize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resize property specifies if (and how) an element should be resizable by the user.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68FC3-FA0F-4720-BC1F-39096D43B29E}"/>
              </a:ext>
            </a:extLst>
          </p:cNvPr>
          <p:cNvSpPr txBox="1"/>
          <p:nvPr/>
        </p:nvSpPr>
        <p:spPr>
          <a:xfrm>
            <a:off x="2846349" y="4386433"/>
            <a:ext cx="7591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resize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horizontal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/* or 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vertical or both or none */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overflow: scroll;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6497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622D033-3891-4940-A9B5-B84A7A17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6EC8C-FFD4-4054-8010-C6F697588102}"/>
              </a:ext>
            </a:extLst>
          </p:cNvPr>
          <p:cNvSpPr txBox="1"/>
          <p:nvPr/>
        </p:nvSpPr>
        <p:spPr>
          <a:xfrm>
            <a:off x="3495040" y="3180080"/>
            <a:ext cx="624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Thank You</a:t>
            </a:r>
            <a:endParaRPr lang="en-IN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8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 Attribute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970" y="2095805"/>
            <a:ext cx="8915400" cy="427745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#p01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color: blue;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id="p01"&gt;I am different.&lt;/p&gt;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8446" y="864445"/>
            <a:ext cx="5305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define a specific style for one special 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0004" y="2566620"/>
            <a:ext cx="4982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of an element should be unique within a page, so the id selector is used to select one unique element!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F011444-191E-4D8E-ABD3-15A0665F32A4}"/>
                  </a:ext>
                </a:extLst>
              </p14:cNvPr>
              <p14:cNvContentPartPr/>
              <p14:nvPr/>
            </p14:nvContentPartPr>
            <p14:xfrm>
              <a:off x="8343360" y="4508460"/>
              <a:ext cx="32400" cy="9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F011444-191E-4D8E-ABD3-15A0665F32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34360" y="4499820"/>
                <a:ext cx="5004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27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Attribute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904" y="1853754"/>
            <a:ext cx="8915400" cy="423935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.error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color: 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class="error"&gt;I am different.&lt;/p&gt;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class="error"&gt;I am different too.&lt;/p&gt;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6101" y="764888"/>
            <a:ext cx="5295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a style for special types of elements.</a:t>
            </a:r>
          </a:p>
        </p:txBody>
      </p:sp>
    </p:spTree>
    <p:extLst>
      <p:ext uri="{BB962C8B-B14F-4D97-AF65-F5344CB8AC3E}">
        <p14:creationId xmlns:p14="http://schemas.microsoft.com/office/powerpoint/2010/main" val="138504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104" y="2154115"/>
            <a:ext cx="8915400" cy="3777622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- by using the style attribute in HTML elements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- by using a &lt;style&gt; element in the &lt;head&gt; section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- by using an external CSS file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46D15-7150-4B65-A04C-BCF29F889D88}"/>
              </a:ext>
            </a:extLst>
          </p:cNvPr>
          <p:cNvSpPr txBox="1"/>
          <p:nvPr/>
        </p:nvSpPr>
        <p:spPr>
          <a:xfrm>
            <a:off x="1695450" y="1277421"/>
            <a:ext cx="7908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can be added to HTML elements in 3 ways:</a:t>
            </a:r>
          </a:p>
        </p:txBody>
      </p:sp>
    </p:spTree>
    <p:extLst>
      <p:ext uri="{BB962C8B-B14F-4D97-AF65-F5344CB8AC3E}">
        <p14:creationId xmlns:p14="http://schemas.microsoft.com/office/powerpoint/2010/main" val="34916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F5C16F9F986D41B1E94A41E02B1AC2" ma:contentTypeVersion="0" ma:contentTypeDescription="Create a new document." ma:contentTypeScope="" ma:versionID="48360e028b3ac23ab835908b6fedf1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19D0FB-B6F1-45A9-96D6-14047A3955EE}"/>
</file>

<file path=customXml/itemProps2.xml><?xml version="1.0" encoding="utf-8"?>
<ds:datastoreItem xmlns:ds="http://schemas.openxmlformats.org/officeDocument/2006/customXml" ds:itemID="{0D9E0B33-0F6C-4349-9E30-2EAC1993CAF2}"/>
</file>

<file path=customXml/itemProps3.xml><?xml version="1.0" encoding="utf-8"?>
<ds:datastoreItem xmlns:ds="http://schemas.openxmlformats.org/officeDocument/2006/customXml" ds:itemID="{14518572-75AE-42F5-B06A-F1F01F20ADCE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8079</TotalTime>
  <Words>3888</Words>
  <Application>Microsoft Office PowerPoint</Application>
  <PresentationFormat>Widescreen</PresentationFormat>
  <Paragraphs>473</Paragraphs>
  <Slides>64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Calibri</vt:lpstr>
      <vt:lpstr>Century Gothic</vt:lpstr>
      <vt:lpstr>Consolas</vt:lpstr>
      <vt:lpstr>Segoe UI</vt:lpstr>
      <vt:lpstr>Times New Roman</vt:lpstr>
      <vt:lpstr>Verdana</vt:lpstr>
      <vt:lpstr>Wingdings</vt:lpstr>
      <vt:lpstr>Wingdings 2</vt:lpstr>
      <vt:lpstr>Wingdings 3</vt:lpstr>
      <vt:lpstr>Wisp</vt:lpstr>
      <vt:lpstr>Web Page Designing- HTML, CSS and XML</vt:lpstr>
      <vt:lpstr>Content</vt:lpstr>
      <vt:lpstr>CSS</vt:lpstr>
      <vt:lpstr>Introduction</vt:lpstr>
      <vt:lpstr>CSS Syntax </vt:lpstr>
      <vt:lpstr>CSS Selectors </vt:lpstr>
      <vt:lpstr>The id Attribute </vt:lpstr>
      <vt:lpstr>The class Attribute </vt:lpstr>
      <vt:lpstr>PowerPoint Presentation</vt:lpstr>
      <vt:lpstr>Inline </vt:lpstr>
      <vt:lpstr>Internal CSS </vt:lpstr>
      <vt:lpstr>Example of internal css</vt:lpstr>
      <vt:lpstr>External CSS </vt:lpstr>
      <vt:lpstr>PowerPoint Presentation</vt:lpstr>
      <vt:lpstr>Cascading Order</vt:lpstr>
      <vt:lpstr>Comment</vt:lpstr>
      <vt:lpstr>CSS Backgrounds</vt:lpstr>
      <vt:lpstr>CSS Backgrounds</vt:lpstr>
      <vt:lpstr>CSS Backgrounds</vt:lpstr>
      <vt:lpstr>CSS Backgrounds</vt:lpstr>
      <vt:lpstr>CSS Borders : </vt:lpstr>
      <vt:lpstr>CSS Margins</vt:lpstr>
      <vt:lpstr>CSS Padding</vt:lpstr>
      <vt:lpstr>CSS Height and Width </vt:lpstr>
      <vt:lpstr>The CSS Box Model </vt:lpstr>
      <vt:lpstr>CSS Text </vt:lpstr>
      <vt:lpstr>CSS Text </vt:lpstr>
      <vt:lpstr>CSS Text </vt:lpstr>
      <vt:lpstr>CSS Text </vt:lpstr>
      <vt:lpstr>CSS Text </vt:lpstr>
      <vt:lpstr>CSS Box shadow </vt:lpstr>
      <vt:lpstr>CSS Fonts </vt:lpstr>
      <vt:lpstr>CSS Fonts </vt:lpstr>
      <vt:lpstr>CSS list </vt:lpstr>
      <vt:lpstr>CSS table </vt:lpstr>
      <vt:lpstr>CSS Layout - The display Property</vt:lpstr>
      <vt:lpstr>CSS Layout - The display Property</vt:lpstr>
      <vt:lpstr>CSS Pseudo-classes</vt:lpstr>
      <vt:lpstr>CSS Pseudo-classes: example with anchor</vt:lpstr>
      <vt:lpstr>CSS :hover Selector </vt:lpstr>
      <vt:lpstr>CSS Text Effects- CSS Text Overflow</vt:lpstr>
      <vt:lpstr>CSS Text Effects- Word Wrapping</vt:lpstr>
      <vt:lpstr>CSS Text Effects- word-break</vt:lpstr>
      <vt:lpstr>CSS Text Effects- Writing Mode</vt:lpstr>
      <vt:lpstr>CSS Text Effects- Writing Mode</vt:lpstr>
      <vt:lpstr>CSS 2D Transforms</vt:lpstr>
      <vt:lpstr>CSS 2D Transforms</vt:lpstr>
      <vt:lpstr>The translate() Method</vt:lpstr>
      <vt:lpstr>The rotate() Method</vt:lpstr>
      <vt:lpstr>The scale() Method</vt:lpstr>
      <vt:lpstr>The skewX() Method</vt:lpstr>
      <vt:lpstr>The skewY() Method</vt:lpstr>
      <vt:lpstr>PowerPoint Presentation</vt:lpstr>
      <vt:lpstr>PowerPoint Presentation</vt:lpstr>
      <vt:lpstr>CSS 3D Transforms Methods</vt:lpstr>
      <vt:lpstr>Animation</vt:lpstr>
      <vt:lpstr>The @keyframes Rule </vt:lpstr>
      <vt:lpstr>PowerPoint Presentation</vt:lpstr>
      <vt:lpstr>Code explanation</vt:lpstr>
      <vt:lpstr>PowerPoint Presentation</vt:lpstr>
      <vt:lpstr>Delay an Animation </vt:lpstr>
      <vt:lpstr>Set How Many Times an Animation Should Run </vt:lpstr>
      <vt:lpstr>CSS User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and its Architecture</dc:title>
  <dc:creator>Admin</dc:creator>
  <cp:lastModifiedBy>vaibhavi patel</cp:lastModifiedBy>
  <cp:revision>431</cp:revision>
  <dcterms:created xsi:type="dcterms:W3CDTF">2018-01-28T03:54:08Z</dcterms:created>
  <dcterms:modified xsi:type="dcterms:W3CDTF">2022-01-10T07:09:19Z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0x010100E0F5C16F9F986D41B1E94A41E02B1AC2</vt:lpwstr>
  </property>
</Properties>
</file>