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481" r:id="rId4"/>
    <p:sldId id="336" r:id="rId5"/>
    <p:sldId id="366" r:id="rId6"/>
    <p:sldId id="373" r:id="rId7"/>
    <p:sldId id="487" r:id="rId8"/>
    <p:sldId id="377" r:id="rId9"/>
    <p:sldId id="483" r:id="rId10"/>
    <p:sldId id="488" r:id="rId11"/>
    <p:sldId id="491" r:id="rId12"/>
    <p:sldId id="484" r:id="rId13"/>
    <p:sldId id="489" r:id="rId14"/>
    <p:sldId id="493" r:id="rId15"/>
    <p:sldId id="485" r:id="rId16"/>
    <p:sldId id="490" r:id="rId17"/>
    <p:sldId id="492" r:id="rId18"/>
    <p:sldId id="4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7483" autoAdjust="0"/>
  </p:normalViewPr>
  <p:slideViewPr>
    <p:cSldViewPr snapToGrid="0">
      <p:cViewPr varScale="1">
        <p:scale>
          <a:sx n="58" d="100"/>
          <a:sy n="58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5E60-8AF5-4017-903C-713AD6FEEE6C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48553-973E-4B83-86AF-26B39D76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5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table we can apply hover effect for tr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9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DOCTYPE informs the parser that a DTD is associated with this XML document.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#PCDATA means parse-able text data.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9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98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name="note"&gt; defines the element called "note"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xs:complexType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the "note" element is a complex type…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complex type is a container for other element definitions.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xs:sequence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the complex type is a sequence of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name="to" type="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xs:string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 the element "to" is of type string (text)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name="from" type="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xs:string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 the element "from" is of type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name="heading" type="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xs:string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 the element "heading" is of type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name="body" type="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xs:string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 the element "body" is of type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2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IN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&gt;: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line is called the XML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prolog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XML prolog is optional. If it exists, it must come first in the document.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UTF-8 is the default encoding for XML, HTML5, CSS, JavaScript, PHP, and SQL.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8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: best news </a:t>
            </a:r>
            <a:r>
              <a:rPr lang="en-IN" dirty="0" err="1"/>
              <a:t>rss</a:t>
            </a:r>
            <a:r>
              <a:rPr lang="en-IN" dirty="0"/>
              <a:t> feeds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0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XML, it is illegal to omit the closing tag. All elements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have a closing tag. For ex. 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XML prolog does not have a closing tag! This is not an error. The prolog is not a part of the XML document.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0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8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terms parent, child, and sibling are used to describe the relationships between elements.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Parents have children. Children have parents. Siblings are children on the same level (brothers and sisters).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elements can have text content (</a:t>
            </a:r>
            <a:r>
              <a:rPr lang="en-US" altLang="en-US" sz="1200" dirty="0"/>
              <a:t>California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and attributes (</a:t>
            </a:r>
            <a:r>
              <a:rPr lang="en-US" altLang="en-US" sz="1200" dirty="0"/>
              <a:t>id=“555” ).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6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0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does not require a DTD.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are experimenting with XML, or when you are working with small XML files, creating DTDs may be a waste of time.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develop applications, wait until the specification is stable before you add a DTD. Otherwise, your software might stop working because of validation errors.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0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DOCTYPE informs the parser that a DTD is associated with this XML document.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#PCDATA means parse-able text data.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1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913" y="2537572"/>
            <a:ext cx="8915399" cy="2262781"/>
          </a:xfrm>
        </p:spPr>
        <p:txBody>
          <a:bodyPr>
            <a:normAutofit/>
          </a:bodyPr>
          <a:lstStyle/>
          <a:p>
            <a:r>
              <a:rPr lang="en-US" sz="3200" dirty="0"/>
              <a:t>Web Page Designing- HTML, CSS and XML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DEE86-97BA-4DB9-A40C-A2687DA70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52450"/>
            <a:ext cx="3553906" cy="1122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910217-F6D1-426B-BE66-60199F9DE273}"/>
              </a:ext>
            </a:extLst>
          </p:cNvPr>
          <p:cNvSpPr txBox="1"/>
          <p:nvPr/>
        </p:nvSpPr>
        <p:spPr>
          <a:xfrm>
            <a:off x="8886825" y="6353175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Prof Vaibhavi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8E23A583-7EB4-449C-A255-E3D9195DB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9309" y="17802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/>
              <a:t>Example XML document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735E65-7697-45A6-BF61-1890A344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773556"/>
            <a:ext cx="7848600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BOOKS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book id=“123” loc=“library”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author</a:t>
            </a:r>
            <a:r>
              <a:rPr lang="en-US" altLang="en-US" sz="2400" dirty="0"/>
              <a:t>&gt;Hull&lt;</a:t>
            </a:r>
            <a:r>
              <a:rPr lang="en-US" altLang="en-US" sz="2400" dirty="0">
                <a:solidFill>
                  <a:srgbClr val="F3975F"/>
                </a:solidFill>
              </a:rPr>
              <a:t>/author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title</a:t>
            </a:r>
            <a:r>
              <a:rPr lang="en-US" altLang="en-US" sz="2400" dirty="0"/>
              <a:t>&gt;California&lt;</a:t>
            </a:r>
            <a:r>
              <a:rPr lang="en-US" altLang="en-US" sz="2400" dirty="0">
                <a:solidFill>
                  <a:srgbClr val="F3975F"/>
                </a:solidFill>
              </a:rPr>
              <a:t>/title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year</a:t>
            </a:r>
            <a:r>
              <a:rPr lang="en-US" altLang="en-US" sz="2400" dirty="0"/>
              <a:t>&gt; 1995 &lt;</a:t>
            </a:r>
            <a:r>
              <a:rPr lang="en-US" altLang="en-US" sz="2400" dirty="0">
                <a:solidFill>
                  <a:srgbClr val="F3975F"/>
                </a:solidFill>
              </a:rPr>
              <a:t>/year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/book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article</a:t>
            </a:r>
            <a:r>
              <a:rPr lang="en-US" altLang="en-US" sz="2400" dirty="0"/>
              <a:t> id=“555” ref=“123”&gt;&gt;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author</a:t>
            </a:r>
            <a:r>
              <a:rPr lang="en-US" altLang="en-US" sz="2400" dirty="0"/>
              <a:t>&gt;</a:t>
            </a:r>
            <a:r>
              <a:rPr lang="en-US" altLang="en-US" sz="2400" dirty="0" err="1"/>
              <a:t>Su</a:t>
            </a: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/author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title</a:t>
            </a:r>
            <a:r>
              <a:rPr lang="en-US" altLang="en-US" sz="2400" dirty="0"/>
              <a:t>&gt; Purdue&lt;</a:t>
            </a:r>
            <a:r>
              <a:rPr lang="en-US" altLang="en-US" sz="2400" dirty="0">
                <a:solidFill>
                  <a:srgbClr val="F3975F"/>
                </a:solidFill>
              </a:rPr>
              <a:t>/title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/article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/BOOKS&gt;</a:t>
            </a:r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356142-AAD2-475C-8964-BF75007D7FA3}"/>
              </a:ext>
            </a:extLst>
          </p:cNvPr>
          <p:cNvGrpSpPr>
            <a:grpSpLocks/>
          </p:cNvGrpSpPr>
          <p:nvPr/>
        </p:nvGrpSpPr>
        <p:grpSpPr bwMode="auto">
          <a:xfrm>
            <a:off x="6707293" y="1458915"/>
            <a:ext cx="4800602" cy="4192592"/>
            <a:chOff x="2736" y="1072"/>
            <a:chExt cx="3024" cy="2641"/>
          </a:xfrm>
        </p:grpSpPr>
        <p:sp>
          <p:nvSpPr>
            <p:cNvPr id="36" name="Text Box 1044">
              <a:extLst>
                <a:ext uri="{FF2B5EF4-FFF2-40B4-BE49-F238E27FC236}">
                  <a16:creationId xmlns:a16="http://schemas.microsoft.com/office/drawing/2014/main" id="{AF692E0C-24C0-46CF-A3A1-72440B64E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" y="3216"/>
              <a:ext cx="6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Purdue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D6B626-60F5-455C-9318-93044D3F8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072"/>
              <a:ext cx="2990" cy="2641"/>
              <a:chOff x="2736" y="1072"/>
              <a:chExt cx="2990" cy="26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674C6A0-7814-4E31-A1AE-D93ED030F6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8" y="1072"/>
                <a:ext cx="2768" cy="2641"/>
                <a:chOff x="2958" y="1072"/>
                <a:chExt cx="2768" cy="2641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7DFB2FC-AED1-4B07-8E0C-9244F8772C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19" y="1072"/>
                  <a:ext cx="580" cy="59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4371C72-0589-4516-99D6-34C7BB99FAF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764" y="1796"/>
                  <a:ext cx="451" cy="46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D6BAF02-9A37-4399-97A3-57065757B9D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151" y="1796"/>
                  <a:ext cx="452" cy="46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" name="Line 1032">
                  <a:extLst>
                    <a:ext uri="{FF2B5EF4-FFF2-40B4-BE49-F238E27FC236}">
                      <a16:creationId xmlns:a16="http://schemas.microsoft.com/office/drawing/2014/main" id="{A92D5F03-DC15-48F3-B708-8D240F72F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401"/>
                  <a:ext cx="471" cy="5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44" name="Line 1033">
                  <a:extLst>
                    <a:ext uri="{FF2B5EF4-FFF2-40B4-BE49-F238E27FC236}">
                      <a16:creationId xmlns:a16="http://schemas.microsoft.com/office/drawing/2014/main" id="{8CA920E6-ECDB-41DA-8B91-A7ED82683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5" y="1533"/>
                  <a:ext cx="322" cy="2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45" name="Line 1034">
                  <a:extLst>
                    <a:ext uri="{FF2B5EF4-FFF2-40B4-BE49-F238E27FC236}">
                      <a16:creationId xmlns:a16="http://schemas.microsoft.com/office/drawing/2014/main" id="{4FD3A782-681B-4628-A0F5-0E2D390AD6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2" y="2192"/>
                  <a:ext cx="194" cy="9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46" name="Line 1035">
                  <a:extLst>
                    <a:ext uri="{FF2B5EF4-FFF2-40B4-BE49-F238E27FC236}">
                      <a16:creationId xmlns:a16="http://schemas.microsoft.com/office/drawing/2014/main" id="{40EF7E6F-4255-4AAF-82E4-F862F31C4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77" y="2192"/>
                  <a:ext cx="451" cy="9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47" name="Line 1036">
                  <a:extLst>
                    <a:ext uri="{FF2B5EF4-FFF2-40B4-BE49-F238E27FC236}">
                      <a16:creationId xmlns:a16="http://schemas.microsoft.com/office/drawing/2014/main" id="{A47C6C3E-748E-4736-A170-AACFCA074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51" y="2192"/>
                  <a:ext cx="321" cy="10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48" name="Line 1037">
                  <a:extLst>
                    <a:ext uri="{FF2B5EF4-FFF2-40B4-BE49-F238E27FC236}">
                      <a16:creationId xmlns:a16="http://schemas.microsoft.com/office/drawing/2014/main" id="{5C55FBD3-4911-448E-94E0-7A4C860F4A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8" y="2192"/>
                  <a:ext cx="387" cy="10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49" name="Text Box 1038">
                  <a:extLst>
                    <a:ext uri="{FF2B5EF4-FFF2-40B4-BE49-F238E27FC236}">
                      <a16:creationId xmlns:a16="http://schemas.microsoft.com/office/drawing/2014/main" id="{9CF55D33-CB87-4E0C-8111-B1990674A9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1248"/>
                  <a:ext cx="628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1800" b="1">
                      <a:latin typeface="Times New Roman" panose="02020603050405020304" pitchFamily="18" charset="0"/>
                    </a:rPr>
                    <a:t>BOOKS</a:t>
                  </a:r>
                </a:p>
              </p:txBody>
            </p:sp>
            <p:sp>
              <p:nvSpPr>
                <p:cNvPr id="50" name="Text Box 1039">
                  <a:extLst>
                    <a:ext uri="{FF2B5EF4-FFF2-40B4-BE49-F238E27FC236}">
                      <a16:creationId xmlns:a16="http://schemas.microsoft.com/office/drawing/2014/main" id="{A6C085E6-0AD0-4D3C-9629-3F593073EC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1920"/>
                  <a:ext cx="3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1800" b="1">
                      <a:latin typeface="Times New Roman" panose="02020603050405020304" pitchFamily="18" charset="0"/>
                    </a:rPr>
                    <a:t>123</a:t>
                  </a:r>
                </a:p>
              </p:txBody>
            </p:sp>
            <p:sp>
              <p:nvSpPr>
                <p:cNvPr id="51" name="Text Box 1040">
                  <a:extLst>
                    <a:ext uri="{FF2B5EF4-FFF2-40B4-BE49-F238E27FC236}">
                      <a16:creationId xmlns:a16="http://schemas.microsoft.com/office/drawing/2014/main" id="{31A2C7B9-C35F-468B-B379-43C139CEC3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" y="1920"/>
                  <a:ext cx="3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1800" b="1">
                      <a:latin typeface="Times New Roman" panose="02020603050405020304" pitchFamily="18" charset="0"/>
                    </a:rPr>
                    <a:t>555</a:t>
                  </a:r>
                </a:p>
              </p:txBody>
            </p:sp>
            <p:sp>
              <p:nvSpPr>
                <p:cNvPr id="52" name="Text Box 1042">
                  <a:extLst>
                    <a:ext uri="{FF2B5EF4-FFF2-40B4-BE49-F238E27FC236}">
                      <a16:creationId xmlns:a16="http://schemas.microsoft.com/office/drawing/2014/main" id="{EA89CDAA-8A8C-496E-84F3-B553604B6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3463"/>
                  <a:ext cx="8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California</a:t>
                  </a:r>
                </a:p>
              </p:txBody>
            </p:sp>
            <p:sp>
              <p:nvSpPr>
                <p:cNvPr id="53" name="Text Box 1043">
                  <a:extLst>
                    <a:ext uri="{FF2B5EF4-FFF2-40B4-BE49-F238E27FC236}">
                      <a16:creationId xmlns:a16="http://schemas.microsoft.com/office/drawing/2014/main" id="{1DFBDC71-2037-4F9C-9134-473956F50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2" y="3168"/>
                  <a:ext cx="294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Su</a:t>
                  </a:r>
                </a:p>
              </p:txBody>
            </p:sp>
            <p:sp>
              <p:nvSpPr>
                <p:cNvPr id="54" name="Text Box 1045">
                  <a:extLst>
                    <a:ext uri="{FF2B5EF4-FFF2-40B4-BE49-F238E27FC236}">
                      <a16:creationId xmlns:a16="http://schemas.microsoft.com/office/drawing/2014/main" id="{9D6092D4-BE0E-4C55-A8A5-F52DB9703B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4" y="2476"/>
                  <a:ext cx="38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title</a:t>
                  </a:r>
                </a:p>
              </p:txBody>
            </p:sp>
            <p:sp>
              <p:nvSpPr>
                <p:cNvPr id="55" name="Text Box 1046">
                  <a:extLst>
                    <a:ext uri="{FF2B5EF4-FFF2-40B4-BE49-F238E27FC236}">
                      <a16:creationId xmlns:a16="http://schemas.microsoft.com/office/drawing/2014/main" id="{FC2D1E30-60FD-4A1C-90D4-BF35B11F3C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476"/>
                  <a:ext cx="579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author</a:t>
                  </a:r>
                </a:p>
              </p:txBody>
            </p:sp>
            <p:sp>
              <p:nvSpPr>
                <p:cNvPr id="56" name="Text Box 1047">
                  <a:extLst>
                    <a:ext uri="{FF2B5EF4-FFF2-40B4-BE49-F238E27FC236}">
                      <a16:creationId xmlns:a16="http://schemas.microsoft.com/office/drawing/2014/main" id="{0FD5EF58-2981-452F-9D66-447C7E684C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2738"/>
                  <a:ext cx="381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title</a:t>
                  </a:r>
                </a:p>
              </p:txBody>
            </p:sp>
            <p:sp>
              <p:nvSpPr>
                <p:cNvPr id="57" name="Text Box 1048">
                  <a:extLst>
                    <a:ext uri="{FF2B5EF4-FFF2-40B4-BE49-F238E27FC236}">
                      <a16:creationId xmlns:a16="http://schemas.microsoft.com/office/drawing/2014/main" id="{939EE742-36F6-4DC0-B29E-04657FD29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8" y="2410"/>
                  <a:ext cx="579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author</a:t>
                  </a:r>
                </a:p>
              </p:txBody>
            </p:sp>
            <p:sp>
              <p:nvSpPr>
                <p:cNvPr id="58" name="Text Box 1049">
                  <a:extLst>
                    <a:ext uri="{FF2B5EF4-FFF2-40B4-BE49-F238E27FC236}">
                      <a16:creationId xmlns:a16="http://schemas.microsoft.com/office/drawing/2014/main" id="{F95DDFF0-FEEA-48B3-976E-5106FDD7F9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1536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article</a:t>
                  </a:r>
                </a:p>
              </p:txBody>
            </p:sp>
            <p:sp>
              <p:nvSpPr>
                <p:cNvPr id="59" name="Text Box 1050">
                  <a:extLst>
                    <a:ext uri="{FF2B5EF4-FFF2-40B4-BE49-F238E27FC236}">
                      <a16:creationId xmlns:a16="http://schemas.microsoft.com/office/drawing/2014/main" id="{9F80830D-7CC1-4325-834A-1B979E04EF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392"/>
                  <a:ext cx="454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book</a:t>
                  </a:r>
                </a:p>
              </p:txBody>
            </p:sp>
            <p:sp>
              <p:nvSpPr>
                <p:cNvPr id="60" name="Line 1051">
                  <a:extLst>
                    <a:ext uri="{FF2B5EF4-FFF2-40B4-BE49-F238E27FC236}">
                      <a16:creationId xmlns:a16="http://schemas.microsoft.com/office/drawing/2014/main" id="{6A6CA773-775F-4F7C-96BF-0B326F59B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9" y="2257"/>
                  <a:ext cx="65" cy="1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61" name="Text Box 1052">
                  <a:extLst>
                    <a:ext uri="{FF2B5EF4-FFF2-40B4-BE49-F238E27FC236}">
                      <a16:creationId xmlns:a16="http://schemas.microsoft.com/office/drawing/2014/main" id="{60A800B7-3D5C-4E4E-B696-FEC6AA5083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7" y="2410"/>
                  <a:ext cx="418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year</a:t>
                  </a:r>
                </a:p>
              </p:txBody>
            </p:sp>
            <p:sp>
              <p:nvSpPr>
                <p:cNvPr id="62" name="Text Box 1053">
                  <a:extLst>
                    <a:ext uri="{FF2B5EF4-FFF2-40B4-BE49-F238E27FC236}">
                      <a16:creationId xmlns:a16="http://schemas.microsoft.com/office/drawing/2014/main" id="{07F3DD54-39F5-45A7-8331-CA47070719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3" y="3209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1995</a:t>
                  </a:r>
                </a:p>
              </p:txBody>
            </p:sp>
            <p:sp>
              <p:nvSpPr>
                <p:cNvPr id="63" name="Freeform 1054">
                  <a:extLst>
                    <a:ext uri="{FF2B5EF4-FFF2-40B4-BE49-F238E27FC236}">
                      <a16:creationId xmlns:a16="http://schemas.microsoft.com/office/drawing/2014/main" id="{AF92CD83-E58F-4150-8D3C-7E3C6ED7E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3" y="1851"/>
                  <a:ext cx="1161" cy="351"/>
                </a:xfrm>
                <a:custGeom>
                  <a:avLst/>
                  <a:gdLst>
                    <a:gd name="T0" fmla="*/ 0 w 864"/>
                    <a:gd name="T1" fmla="*/ 208 h 256"/>
                    <a:gd name="T2" fmla="*/ 194 w 864"/>
                    <a:gd name="T3" fmla="*/ 340 h 256"/>
                    <a:gd name="T4" fmla="*/ 516 w 864"/>
                    <a:gd name="T5" fmla="*/ 143 h 256"/>
                    <a:gd name="T6" fmla="*/ 903 w 864"/>
                    <a:gd name="T7" fmla="*/ 11 h 256"/>
                    <a:gd name="T8" fmla="*/ 1161 w 864"/>
                    <a:gd name="T9" fmla="*/ 77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64" h="256">
                      <a:moveTo>
                        <a:pt x="0" y="152"/>
                      </a:moveTo>
                      <a:cubicBezTo>
                        <a:pt x="40" y="204"/>
                        <a:pt x="80" y="256"/>
                        <a:pt x="144" y="248"/>
                      </a:cubicBezTo>
                      <a:cubicBezTo>
                        <a:pt x="208" y="240"/>
                        <a:pt x="296" y="144"/>
                        <a:pt x="384" y="104"/>
                      </a:cubicBezTo>
                      <a:cubicBezTo>
                        <a:pt x="472" y="64"/>
                        <a:pt x="592" y="16"/>
                        <a:pt x="672" y="8"/>
                      </a:cubicBezTo>
                      <a:cubicBezTo>
                        <a:pt x="752" y="0"/>
                        <a:pt x="808" y="28"/>
                        <a:pt x="864" y="5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64" name="Text Box 1055">
                  <a:extLst>
                    <a:ext uri="{FF2B5EF4-FFF2-40B4-BE49-F238E27FC236}">
                      <a16:creationId xmlns:a16="http://schemas.microsoft.com/office/drawing/2014/main" id="{9FC15AF4-C458-415F-BF7E-5B2945CB64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0" y="1816"/>
                  <a:ext cx="311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en-US" sz="2000" b="1">
                      <a:latin typeface="Times New Roman" panose="02020603050405020304" pitchFamily="18" charset="0"/>
                    </a:rPr>
                    <a:t>ref</a:t>
                  </a:r>
                </a:p>
              </p:txBody>
            </p:sp>
          </p:grpSp>
          <p:sp>
            <p:nvSpPr>
              <p:cNvPr id="39" name="Text Box 1056">
                <a:extLst>
                  <a:ext uri="{FF2B5EF4-FFF2-40B4-BE49-F238E27FC236}">
                    <a16:creationId xmlns:a16="http://schemas.microsoft.com/office/drawing/2014/main" id="{DCA61171-575C-413B-ACEA-8F2AE964D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5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b="1">
                    <a:latin typeface="Times New Roman" panose="02020603050405020304" pitchFamily="18" charset="0"/>
                  </a:rPr>
                  <a:t>loc=“library”</a:t>
                </a:r>
              </a:p>
            </p:txBody>
          </p:sp>
        </p:grpSp>
      </p:grpSp>
      <p:sp>
        <p:nvSpPr>
          <p:cNvPr id="65" name="Text Box 1041">
            <a:extLst>
              <a:ext uri="{FF2B5EF4-FFF2-40B4-BE49-F238E27FC236}">
                <a16:creationId xmlns:a16="http://schemas.microsoft.com/office/drawing/2014/main" id="{1E9F153A-6613-48AD-B95D-27275E744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929" y="4849024"/>
            <a:ext cx="661988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Hull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813CE3-2822-46AD-AB1B-4BA8E40DC353}"/>
              </a:ext>
            </a:extLst>
          </p:cNvPr>
          <p:cNvSpPr txBox="1"/>
          <p:nvPr/>
        </p:nvSpPr>
        <p:spPr>
          <a:xfrm>
            <a:off x="2023647" y="634880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just information wrapped in tags.</a:t>
            </a:r>
            <a:endParaRPr lang="en-IN" dirty="0"/>
          </a:p>
        </p:txBody>
      </p: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2B20BD8C-AD90-4A9D-9C2C-FAD73A7A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Valid XML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 XML document with correct syntax is called "Well Formed".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 XML document validated against a </a:t>
            </a:r>
            <a:r>
              <a:rPr lang="en-US" sz="2000" b="1" dirty="0"/>
              <a:t>DTD</a:t>
            </a:r>
            <a:r>
              <a:rPr lang="en-US" sz="2000" dirty="0"/>
              <a:t> or </a:t>
            </a:r>
            <a:r>
              <a:rPr lang="en-US" sz="2000" b="1" dirty="0"/>
              <a:t>Schema</a:t>
            </a:r>
            <a:r>
              <a:rPr lang="en-US" sz="2000" dirty="0"/>
              <a:t> is both "Well Formed" and "Valid".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"Valid" XML document is "Well Formed", as well as it conforms to the rules of a </a:t>
            </a:r>
            <a:r>
              <a:rPr lang="en-US" sz="2000" b="1" dirty="0"/>
              <a:t>DTD</a:t>
            </a:r>
            <a:r>
              <a:rPr lang="en-US" sz="2000" dirty="0"/>
              <a:t> or </a:t>
            </a:r>
            <a:r>
              <a:rPr lang="en-US" sz="2000" b="1" dirty="0"/>
              <a:t>Schema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77F5752-38A3-4A8E-9527-AB6AE77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DTD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622" y="176321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DTD stands for Document Type Definition.</a:t>
            </a:r>
          </a:p>
          <a:p>
            <a:pPr marL="0" indent="0">
              <a:buNone/>
            </a:pPr>
            <a:r>
              <a:rPr lang="en-US" sz="2000" dirty="0"/>
              <a:t>A DTD defines the structure and the legal elements and attributes of an XML document.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77F5752-38A3-4A8E-9527-AB6AE77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Valid XML-Example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77F5752-38A3-4A8E-9527-AB6AE77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7C56B-0E84-4F9D-9BA6-7C689AEEA913}"/>
              </a:ext>
            </a:extLst>
          </p:cNvPr>
          <p:cNvSpPr txBox="1"/>
          <p:nvPr/>
        </p:nvSpPr>
        <p:spPr>
          <a:xfrm>
            <a:off x="3238500" y="1888491"/>
            <a:ext cx="60941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&lt;?xml version = "1.0" encoding = "UTF-8"?&gt;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&lt;!DOCTYPE address [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&lt;!ELEMENT address 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name,company,phone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&lt;!ELEMENT name (#PCDATA)&gt;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&lt;!ELEMENT company (#PCDATA)&gt;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&lt;!ELEMENT phone (#PCDATA)&gt;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]&gt;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&lt;address&gt;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&lt;name&gt;Tanmay Patil&lt;/name&gt;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&lt;company&gt;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TutorialsPoint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&lt;/company&gt;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  &lt;phone&gt;(011) 123-4567&lt;/phone&gt;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&lt;/address&gt;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66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Valid XML-Example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77F5752-38A3-4A8E-9527-AB6AE77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7C56B-0E84-4F9D-9BA6-7C689AEEA913}"/>
              </a:ext>
            </a:extLst>
          </p:cNvPr>
          <p:cNvSpPr txBox="1"/>
          <p:nvPr/>
        </p:nvSpPr>
        <p:spPr>
          <a:xfrm>
            <a:off x="1075164" y="2119324"/>
            <a:ext cx="6094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note SYSTEM "Note.dtd"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AE5C2-0D5B-431A-9338-36D034EE824B}"/>
              </a:ext>
            </a:extLst>
          </p:cNvPr>
          <p:cNvSpPr txBox="1"/>
          <p:nvPr/>
        </p:nvSpPr>
        <p:spPr>
          <a:xfrm>
            <a:off x="7048768" y="1842325"/>
            <a:ext cx="49539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Note.dtd:</a:t>
            </a:r>
          </a:p>
          <a:p>
            <a:endParaRPr lang="en-US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note</a:t>
            </a:r>
            <a:br>
              <a:rPr lang="en-US" i="1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lang="en-US" i="1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note 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to,from,heading,body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  <a:br>
              <a:rPr lang="en-US" i="1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to (#PCDATA)&gt;</a:t>
            </a:r>
            <a:br>
              <a:rPr lang="en-US" i="1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from (#PCDATA)&gt;</a:t>
            </a:r>
            <a:br>
              <a:rPr lang="en-US" i="1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heading (#PCDATA)&gt;</a:t>
            </a:r>
            <a:br>
              <a:rPr lang="en-US" i="1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&lt;!ELEMENT body (#PCDATA)&gt;</a:t>
            </a:r>
            <a:br>
              <a:rPr lang="en-US" i="1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]&gt;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2023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Schema-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alternative to DTD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XML Schema describes the structure of an XML document, just like a DTD.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Schema is commonly known as XML Schema Definition (</a:t>
            </a:r>
            <a:r>
              <a:rPr lang="en-US" sz="2000" b="1" dirty="0"/>
              <a:t>XSD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It is used to describe and validate the structure and the content of XML data. </a:t>
            </a:r>
          </a:p>
          <a:p>
            <a:pPr marL="0" indent="0">
              <a:buNone/>
            </a:pPr>
            <a:r>
              <a:rPr lang="en-US" sz="2000" dirty="0"/>
              <a:t>XML schema defines the elements, attributes and data types. 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B36ABCD-6D28-4E4E-BF85-1EF57154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0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Schema-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alternative to DTD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="note"&gt;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="to"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="from"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="heading"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="body"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xs:string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xs:sequence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xs:complexType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B36ABCD-6D28-4E4E-BF85-1EF57154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7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Schema-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alternative to DTD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851" y="1997388"/>
            <a:ext cx="8915400" cy="413841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XML Schemas are More Powerful than DTD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XML Schemas are written in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XML Schemas are extensible to additions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XML Schemas support data types</a:t>
            </a:r>
          </a:p>
          <a:p>
            <a:pPr marL="457200" lvl="1" indent="0">
              <a:buNone/>
            </a:pPr>
            <a:endParaRPr lang="en-US" sz="2200" dirty="0"/>
          </a:p>
          <a:p>
            <a:pPr algn="l"/>
            <a:r>
              <a:rPr lang="en-US" sz="2500" dirty="0"/>
              <a:t>Why Use an XML Schema?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With XML Schema, your XML files can carry a description of its own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With XML Schema, you can verify data.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B36ABCD-6D28-4E4E-BF85-1EF57154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4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622D033-3891-4940-A9B5-B84A7A17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6EC8C-FFD4-4054-8010-C6F697588102}"/>
              </a:ext>
            </a:extLst>
          </p:cNvPr>
          <p:cNvSpPr txBox="1"/>
          <p:nvPr/>
        </p:nvSpPr>
        <p:spPr>
          <a:xfrm>
            <a:off x="3495040" y="3180080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Thank You</a:t>
            </a:r>
            <a:endParaRPr lang="en-IN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8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781B-3E4B-4BBD-B13B-EDC577D6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832867-69AC-4746-92A4-A428EDEF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HTML:HTML elements, Attributes, HTML Formatting list, table, images, iframe ,forms, HTML Classes, ID, HTML Links, HTML Graphics, HTML Media.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Types of CSS,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Background, Border, List, Tables, CSS Pseudo Classes, CSS Border Image, CSS Box Model, CSS Text Effects, CSS 2D Transforms, CSS 3D Transforms, CSS Animation, CSS User Interface.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XML: Introduction to XML, XML Tree, XML DTD, XML Schema. </a:t>
            </a:r>
          </a:p>
        </p:txBody>
      </p:sp>
    </p:spTree>
    <p:extLst>
      <p:ext uri="{BB962C8B-B14F-4D97-AF65-F5344CB8AC3E}">
        <p14:creationId xmlns:p14="http://schemas.microsoft.com/office/powerpoint/2010/main" val="155177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78B6-73BE-4ABF-B69A-EBAAC630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431" y="2370984"/>
            <a:ext cx="8915399" cy="1468800"/>
          </a:xfrm>
        </p:spPr>
        <p:txBody>
          <a:bodyPr/>
          <a:lstStyle/>
          <a:p>
            <a:r>
              <a:rPr lang="en-US" sz="4000" dirty="0"/>
              <a:t>XML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138E6-96C2-44CF-92CD-916BF456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2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Introduction to XML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en-US" sz="2400" dirty="0">
                <a:solidFill>
                  <a:schemeClr val="tx2"/>
                </a:solidFill>
              </a:rPr>
              <a:t>XML</a:t>
            </a:r>
            <a:r>
              <a:rPr lang="en-US" altLang="en-US" sz="2400" dirty="0"/>
              <a:t> stands for </a:t>
            </a:r>
            <a:r>
              <a:rPr lang="en-US" altLang="en-US" sz="2400" dirty="0" err="1">
                <a:solidFill>
                  <a:schemeClr val="tx2"/>
                </a:solidFill>
              </a:rPr>
              <a:t>e</a:t>
            </a:r>
            <a:r>
              <a:rPr lang="en-US" altLang="en-US" sz="2400" u="sng" dirty="0" err="1">
                <a:solidFill>
                  <a:schemeClr val="tx2"/>
                </a:solidFill>
              </a:rPr>
              <a:t>X</a:t>
            </a:r>
            <a:r>
              <a:rPr lang="en-US" altLang="en-US" sz="2400" dirty="0" err="1">
                <a:solidFill>
                  <a:schemeClr val="tx2"/>
                </a:solidFill>
              </a:rPr>
              <a:t>tensible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</a:rPr>
              <a:t>M</a:t>
            </a:r>
            <a:r>
              <a:rPr lang="en-US" altLang="en-US" sz="2400" dirty="0">
                <a:solidFill>
                  <a:schemeClr val="tx2"/>
                </a:solidFill>
              </a:rPr>
              <a:t>arkup </a:t>
            </a:r>
            <a:r>
              <a:rPr lang="en-US" altLang="en-US" sz="2400" u="sng" dirty="0">
                <a:solidFill>
                  <a:schemeClr val="tx2"/>
                </a:solidFill>
              </a:rPr>
              <a:t>L</a:t>
            </a:r>
            <a:r>
              <a:rPr lang="en-US" altLang="en-US" sz="2400" dirty="0">
                <a:solidFill>
                  <a:schemeClr val="tx2"/>
                </a:solidFill>
              </a:rPr>
              <a:t>anguage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/>
              <a:t>XML describes data.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/>
              <a:t>XML was designed to store and transport data.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/>
              <a:t>XML was designed to be both human- and machine-readable.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/>
              <a:t>XML is a markup language much like HTML</a:t>
            </a:r>
          </a:p>
          <a:p>
            <a:pPr>
              <a:lnSpc>
                <a:spcPct val="90000"/>
              </a:lnSpc>
              <a:buClrTx/>
            </a:pPr>
            <a:r>
              <a:rPr lang="en-US" altLang="en-US" sz="2400" dirty="0"/>
              <a:t>XML is often used to separate data from presentation.</a:t>
            </a:r>
          </a:p>
          <a:p>
            <a:pPr>
              <a:lnSpc>
                <a:spcPct val="90000"/>
              </a:lnSpc>
              <a:buClrTx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1221A9C-22D8-4808-9FC1-5855513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29386BA-9591-43BC-9441-752D201A0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6434" y="1335087"/>
            <a:ext cx="7793038" cy="614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HTML                           XML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753B3F5-1C52-433F-8DDB-8156F68A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393950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HTML is used to mark up text so it can be displayed to users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08A2F27-D351-43A3-ACB5-014F9549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93950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XML is used to mark up data so it can be processed by computers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4B2E42F-7402-4BF3-861E-76B878FC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79839"/>
            <a:ext cx="3810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HTML describes both structure (e.g.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&lt;p&gt;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&lt;h2&gt;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em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r>
              <a:rPr lang="en-US" altLang="en-US" sz="2400" dirty="0"/>
              <a:t>) and appearance (e.g.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br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&lt;font&gt;</a:t>
            </a:r>
            <a:r>
              <a:rPr lang="en-US" altLang="en-US" sz="2400" dirty="0"/>
              <a:t>,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&lt;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r>
              <a:rPr lang="en-US" altLang="en-US" sz="2400" dirty="0"/>
              <a:t>)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3C6BB4EF-6874-441A-BE81-D5210FF4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038601"/>
            <a:ext cx="3138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XML describes only content, or “meaning”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1A4177AB-46C7-4CE9-9FAC-D845E121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86401"/>
            <a:ext cx="342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HTML uses a fixed, unchangeable set of tags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899E4E13-C951-490B-B996-BBD9431F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26076"/>
            <a:ext cx="350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 XML, you make up your own tags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FBF99F4-98BB-4E0E-B149-44096F10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8E23A583-7EB4-449C-A255-E3D9195DB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9309" y="17802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/>
              <a:t>Example XML document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735E65-7697-45A6-BF61-1890A344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293260"/>
            <a:ext cx="7848600" cy="494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IN" dirty="0"/>
              <a:t>&lt;?xml version="1.0" encoding="UTF-8</a:t>
            </a:r>
            <a:r>
              <a:rPr lang="en-IN" b="1" dirty="0"/>
              <a:t>"</a:t>
            </a:r>
            <a:r>
              <a:rPr lang="en-IN" dirty="0"/>
              <a:t>?&gt;</a:t>
            </a:r>
            <a:endParaRPr lang="en-US" altLang="en-US" sz="2400" dirty="0"/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BOOKS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book </a:t>
            </a:r>
            <a:r>
              <a:rPr lang="en-US" altLang="en-US" sz="2400" dirty="0"/>
              <a:t>id=“123” loc=“library”&gt;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author</a:t>
            </a:r>
            <a:r>
              <a:rPr lang="en-US" altLang="en-US" sz="2400" dirty="0"/>
              <a:t>&gt;Hull&lt;</a:t>
            </a:r>
            <a:r>
              <a:rPr lang="en-US" altLang="en-US" sz="2400" dirty="0">
                <a:solidFill>
                  <a:srgbClr val="F3975F"/>
                </a:solidFill>
              </a:rPr>
              <a:t>/author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title</a:t>
            </a:r>
            <a:r>
              <a:rPr lang="en-US" altLang="en-US" sz="2400" dirty="0"/>
              <a:t>&gt;California&lt;</a:t>
            </a:r>
            <a:r>
              <a:rPr lang="en-US" altLang="en-US" sz="2400" dirty="0">
                <a:solidFill>
                  <a:srgbClr val="F3975F"/>
                </a:solidFill>
              </a:rPr>
              <a:t>/title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year</a:t>
            </a:r>
            <a:r>
              <a:rPr lang="en-US" altLang="en-US" sz="2400" dirty="0"/>
              <a:t>&gt; 1995 &lt;</a:t>
            </a:r>
            <a:r>
              <a:rPr lang="en-US" altLang="en-US" sz="2400" dirty="0">
                <a:solidFill>
                  <a:srgbClr val="F3975F"/>
                </a:solidFill>
              </a:rPr>
              <a:t>/year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/book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article</a:t>
            </a:r>
            <a:r>
              <a:rPr lang="en-US" altLang="en-US" sz="2400" dirty="0"/>
              <a:t> id=“555” ref=“123”&gt;&gt;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author</a:t>
            </a:r>
            <a:r>
              <a:rPr lang="en-US" altLang="en-US" sz="2400" dirty="0"/>
              <a:t>&gt;</a:t>
            </a:r>
            <a:r>
              <a:rPr lang="en-US" altLang="en-US" sz="2400" dirty="0" err="1"/>
              <a:t>Su</a:t>
            </a: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/author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   &lt;</a:t>
            </a:r>
            <a:r>
              <a:rPr lang="en-US" altLang="en-US" sz="2400" dirty="0">
                <a:solidFill>
                  <a:srgbClr val="F3975F"/>
                </a:solidFill>
              </a:rPr>
              <a:t>title</a:t>
            </a:r>
            <a:r>
              <a:rPr lang="en-US" altLang="en-US" sz="2400" dirty="0"/>
              <a:t>&gt; Purdue&lt;</a:t>
            </a:r>
            <a:r>
              <a:rPr lang="en-US" altLang="en-US" sz="2400" dirty="0">
                <a:solidFill>
                  <a:srgbClr val="F3975F"/>
                </a:solidFill>
              </a:rPr>
              <a:t>/title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/article</a:t>
            </a:r>
            <a:r>
              <a:rPr lang="en-US" altLang="en-US" sz="2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/>
              <a:t>&lt;</a:t>
            </a:r>
            <a:r>
              <a:rPr lang="en-US" altLang="en-US" sz="2400" dirty="0">
                <a:solidFill>
                  <a:srgbClr val="F3975F"/>
                </a:solidFill>
              </a:rPr>
              <a:t>/BOOKS&gt;</a:t>
            </a:r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813CE3-2822-46AD-AB1B-4BA8E40DC353}"/>
              </a:ext>
            </a:extLst>
          </p:cNvPr>
          <p:cNvSpPr txBox="1"/>
          <p:nvPr/>
        </p:nvSpPr>
        <p:spPr>
          <a:xfrm>
            <a:off x="2023647" y="634880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just information wrapped in tags.</a:t>
            </a:r>
            <a:endParaRPr lang="en-IN" dirty="0"/>
          </a:p>
        </p:txBody>
      </p:sp>
      <p:sp>
        <p:nvSpPr>
          <p:cNvPr id="68" name="Footer Placeholder 2">
            <a:extLst>
              <a:ext uri="{FF2B5EF4-FFF2-40B4-BE49-F238E27FC236}">
                <a16:creationId xmlns:a16="http://schemas.microsoft.com/office/drawing/2014/main" id="{D6EF8ED1-7CB5-4760-ACCB-26F229C5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D973-0285-4AF4-98BB-266D66B5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Separates Data from HTML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3DFD-B0ED-422B-9FD5-F3B91C41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displaying data in HTML, you should not have to edit the HTML file when the data changes.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XML, the data can be stored in separate XML files.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few lines of JavaScript code, you can read an XML file and update the data content of any HTML page.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0A3166-B6F7-4E46-87FF-D2768E46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BA189CB7-D54E-4CA1-8313-F3315BD3B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Well-formed XML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E5C83BA-EB36-4E05-BA41-AD024DA82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9212" y="2214847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Every element must have </a:t>
            </a:r>
            <a:r>
              <a:rPr lang="en-US" altLang="en-US" sz="2400" i="1" dirty="0"/>
              <a:t>both</a:t>
            </a:r>
            <a:r>
              <a:rPr lang="en-US" altLang="en-US" sz="2400" dirty="0"/>
              <a:t> a start tag and an end tag, e.g.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&lt;name&gt; ... &lt;/name&gt;</a:t>
            </a:r>
          </a:p>
          <a:p>
            <a:pPr lvl="1" eaLnBrk="1" hangingPunct="1"/>
            <a:r>
              <a:rPr lang="en-US" altLang="en-US" dirty="0"/>
              <a:t>But empty elements can be abbreviated: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&lt;break /&gt;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XML tags are case sensitive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Elements must be properly nested, e.g.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&lt;b&gt;&lt;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&gt;bold and italic&lt;/b&gt;&lt;/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&gt;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 dirty="0"/>
              <a:t>Every XML document must have one and only one root element</a:t>
            </a:r>
          </a:p>
          <a:p>
            <a:pPr eaLnBrk="1" hangingPunct="1"/>
            <a:r>
              <a:rPr lang="en-US" altLang="en-US" sz="2400" dirty="0"/>
              <a:t>The values of attributes must be enclosed in single or double quotes, e.g.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&lt;time unit="days"&gt;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Start with &lt;?xml version="1"?&gt;</a:t>
            </a:r>
          </a:p>
          <a:p>
            <a:pPr eaLnBrk="1" hangingPunct="1"/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6C128-C29E-4316-8C22-B697AD8A8503}"/>
              </a:ext>
            </a:extLst>
          </p:cNvPr>
          <p:cNvSpPr txBox="1"/>
          <p:nvPr/>
        </p:nvSpPr>
        <p:spPr>
          <a:xfrm>
            <a:off x="2184400" y="5992469"/>
            <a:ext cx="77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/>
              <a:t>XML is </a:t>
            </a:r>
            <a:r>
              <a:rPr lang="en-US" altLang="en-US" sz="1800" b="1" dirty="0">
                <a:solidFill>
                  <a:schemeClr val="tx2"/>
                </a:solidFill>
              </a:rPr>
              <a:t>well-structured</a:t>
            </a:r>
            <a:r>
              <a:rPr lang="en-US" altLang="en-US" sz="1800" b="1" dirty="0"/>
              <a:t> if it follows the rules given </a:t>
            </a:r>
            <a:r>
              <a:rPr lang="en-US" altLang="en-US" b="1" dirty="0"/>
              <a:t>here</a:t>
            </a:r>
            <a:endParaRPr lang="en-US" altLang="en-US" sz="1800" b="1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679A09C-7312-49FC-A982-2497A38F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3A1D-B01F-4640-9C6F-B914376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2E4-65F9-4DA8-8689-BE292B6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form a tree structure that starts at "the root" and branches from the root to “child” elements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Formed as element trees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can have sub elements (child elements)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1D180-7DC4-48D7-B6EF-11F4FB6DCF41}"/>
              </a:ext>
            </a:extLst>
          </p:cNvPr>
          <p:cNvSpPr txBox="1"/>
          <p:nvPr/>
        </p:nvSpPr>
        <p:spPr>
          <a:xfrm>
            <a:off x="3048930" y="4433894"/>
            <a:ext cx="6094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/child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/root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4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F5C16F9F986D41B1E94A41E02B1AC2" ma:contentTypeVersion="2" ma:contentTypeDescription="Create a new document." ma:contentTypeScope="" ma:versionID="4c887af752c2c52d379b7fde9f3a1515">
  <xsd:schema xmlns:xsd="http://www.w3.org/2001/XMLSchema" xmlns:xs="http://www.w3.org/2001/XMLSchema" xmlns:p="http://schemas.microsoft.com/office/2006/metadata/properties" xmlns:ns2="d5f479b2-6721-405e-95d8-12bd824a8b52" targetNamespace="http://schemas.microsoft.com/office/2006/metadata/properties" ma:root="true" ma:fieldsID="c7431cec40983ec896ab2e3b9501c67d" ns2:_="">
    <xsd:import namespace="d5f479b2-6721-405e-95d8-12bd824a8b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479b2-6721-405e-95d8-12bd824a8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18901E-9464-4662-B9CC-AE1EA70F9978}"/>
</file>

<file path=customXml/itemProps2.xml><?xml version="1.0" encoding="utf-8"?>
<ds:datastoreItem xmlns:ds="http://schemas.openxmlformats.org/officeDocument/2006/customXml" ds:itemID="{B7568382-B07C-4A98-AF48-4E7D27E5FEAD}"/>
</file>

<file path=customXml/itemProps3.xml><?xml version="1.0" encoding="utf-8"?>
<ds:datastoreItem xmlns:ds="http://schemas.openxmlformats.org/officeDocument/2006/customXml" ds:itemID="{FB7972BB-1BB1-4C52-8CBA-BC8D40D8CC49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8102</TotalTime>
  <Words>1714</Words>
  <Application>Microsoft Office PowerPoint</Application>
  <PresentationFormat>Widescreen</PresentationFormat>
  <Paragraphs>184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Narrow</vt:lpstr>
      <vt:lpstr>Calibri</vt:lpstr>
      <vt:lpstr>Century Gothic</vt:lpstr>
      <vt:lpstr>Consolas</vt:lpstr>
      <vt:lpstr>Segoe UI</vt:lpstr>
      <vt:lpstr>Times New Roman</vt:lpstr>
      <vt:lpstr>Trebuchet MS</vt:lpstr>
      <vt:lpstr>Verdana</vt:lpstr>
      <vt:lpstr>Wingdings</vt:lpstr>
      <vt:lpstr>Wingdings 3</vt:lpstr>
      <vt:lpstr>Wisp</vt:lpstr>
      <vt:lpstr>Web Page Designing- HTML, CSS and XML</vt:lpstr>
      <vt:lpstr>Content</vt:lpstr>
      <vt:lpstr>XML</vt:lpstr>
      <vt:lpstr>Introduction to XML</vt:lpstr>
      <vt:lpstr>HTML                           XML</vt:lpstr>
      <vt:lpstr>Example XML document</vt:lpstr>
      <vt:lpstr>XML Separates Data from HTML </vt:lpstr>
      <vt:lpstr>Well-formed XML</vt:lpstr>
      <vt:lpstr>XML Tree</vt:lpstr>
      <vt:lpstr>Example XML document</vt:lpstr>
      <vt:lpstr>Valid XML document</vt:lpstr>
      <vt:lpstr>XML DTD</vt:lpstr>
      <vt:lpstr>Valid XML-Example</vt:lpstr>
      <vt:lpstr>Valid XML-Example</vt:lpstr>
      <vt:lpstr>XML Schema- alternative to DTD</vt:lpstr>
      <vt:lpstr>XML Schema- alternative to DTD</vt:lpstr>
      <vt:lpstr>XML Schema- alternative to DTD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and its Architecture</dc:title>
  <dc:creator>Admin</dc:creator>
  <cp:lastModifiedBy>vaibhavi patel</cp:lastModifiedBy>
  <cp:revision>439</cp:revision>
  <dcterms:created xsi:type="dcterms:W3CDTF">2018-01-28T03:54:08Z</dcterms:created>
  <dcterms:modified xsi:type="dcterms:W3CDTF">2022-01-17T05:53:36Z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0x010100E0F5C16F9F986D41B1E94A41E02B1AC2</vt:lpwstr>
  </property>
</Properties>
</file>