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Condensed"/>
      <p:regular r:id="rId12"/>
      <p:bold r:id="rId13"/>
      <p:italic r:id="rId14"/>
      <p:boldItalic r:id="rId15"/>
    </p:embeddedFont>
    <p:embeddedFont>
      <p:font typeface="Roboto Condensed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/4WFMEKzK0LNWh4y/HPsXJPQ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71E053-00E1-4C6D-A72A-E34D6F30883F}">
  <a:tblStyle styleId="{8171E053-00E1-4C6D-A72A-E34D6F30883F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BDBDB"/>
          </a:solidFill>
        </a:fill>
      </a:tcStyle>
    </a:band1H>
    <a:band2H>
      <a:tcTxStyle/>
    </a:band2H>
    <a:band1V>
      <a:tcTxStyle/>
      <a:tcStyle>
        <a:fill>
          <a:solidFill>
            <a:srgbClr val="DBDBDB"/>
          </a:solidFill>
        </a:fill>
      </a:tcStyle>
    </a:band1V>
    <a:band2V>
      <a:tcTxStyle/>
    </a:band2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RobotoCondensed-bold.fntdata"/><Relationship Id="rId18" Type="http://schemas.openxmlformats.org/officeDocument/2006/relationships/font" Target="fonts/RobotoCondensedLight-italic.fntdata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1" Type="http://schemas.openxmlformats.org/officeDocument/2006/relationships/customXml" Target="../customXml/item1.xml"/><Relationship Id="rId12" Type="http://schemas.openxmlformats.org/officeDocument/2006/relationships/font" Target="fonts/RobotoCondensed-regular.fntdata"/><Relationship Id="rId17" Type="http://schemas.openxmlformats.org/officeDocument/2006/relationships/font" Target="fonts/RobotoCondensedLight-bold.fntdata"/><Relationship Id="rId7" Type="http://schemas.openxmlformats.org/officeDocument/2006/relationships/slide" Target="slides/slide2.xml"/><Relationship Id="rId20" Type="http://customschemas.google.com/relationships/presentationmetadata" Target="metadata"/><Relationship Id="rId2" Type="http://schemas.openxmlformats.org/officeDocument/2006/relationships/presProps" Target="presProps.xml"/><Relationship Id="rId16" Type="http://schemas.openxmlformats.org/officeDocument/2006/relationships/font" Target="fonts/RobotoCondensedLight-regular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RobotoCondensed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Condensed-italic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5.vectorstock.com/i/1000x1000/21/59/dbms-database-management-system-computer-data-vector-8212159.jpg" id="16" name="Google Shape;16;p8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07803" y="2089594"/>
            <a:ext cx="2880000" cy="267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19;p8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8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5.vectorstock.com/i/1000x1000/21/59/dbms-database-management-system-computer-data-vector-8212159.jpg" id="23" name="Google Shape;23;p8"/>
          <p:cNvPicPr preferRelativeResize="0"/>
          <p:nvPr/>
        </p:nvPicPr>
        <p:blipFill rotWithShape="1">
          <a:blip r:embed="rId2">
            <a:alphaModFix/>
          </a:blip>
          <a:srcRect b="18089" l="6294" r="5315" t="9689"/>
          <a:stretch/>
        </p:blipFill>
        <p:spPr>
          <a:xfrm>
            <a:off x="8453395" y="1794986"/>
            <a:ext cx="2880000" cy="267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Maroon">
  <p:cSld name="1_Title Slide - Maro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2554514" y="-41563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9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29" name="Google Shape;29;p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1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1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" name="Google Shape;40;p11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41" name="Google Shape;41;p11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" name="Google Shape;42;p11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31181" y="863444"/>
            <a:ext cx="1193612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11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11"/>
          <p:cNvCxnSpPr/>
          <p:nvPr/>
        </p:nvCxnSpPr>
        <p:spPr>
          <a:xfrm>
            <a:off x="13118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" name="Google Shape;49;p12"/>
          <p:cNvSpPr txBox="1"/>
          <p:nvPr/>
        </p:nvSpPr>
        <p:spPr>
          <a:xfrm>
            <a:off x="4038600" y="6604000"/>
            <a:ext cx="4114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1 – Database System Architecture</a:t>
            </a:r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1" name="Google Shape;51;p12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31179" y="887280"/>
            <a:ext cx="11929641" cy="55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12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2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0" y="660400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559490" y="1122364"/>
            <a:ext cx="7035300" cy="396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lang="en-US" sz="4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Unit-1</a:t>
            </a:r>
            <a:r>
              <a:rPr lang="en-US"/>
              <a:t> </a:t>
            </a:r>
            <a:br>
              <a:rPr lang="en-US"/>
            </a:br>
            <a:r>
              <a:rPr lang="en-US"/>
              <a:t>Database Management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6000"/>
              <a:buFont typeface="Roboto Condensed"/>
              <a:buNone/>
            </a:pPr>
            <a:r>
              <a:rPr lang="en-US">
                <a:solidFill>
                  <a:srgbClr val="5C2321"/>
                </a:solidFill>
              </a:rPr>
              <a:t>Basic Terms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Section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Basic terms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Data is </a:t>
            </a:r>
            <a:r>
              <a:rPr b="1" lang="en-US">
                <a:solidFill>
                  <a:schemeClr val="accent6"/>
                </a:solidFill>
              </a:rPr>
              <a:t>raw, unorganized facts </a:t>
            </a:r>
            <a:r>
              <a:rPr lang="en-US"/>
              <a:t>that need to be processed.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Example: Marks of students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Student_1 = 50/100, Student_2 = 25/100.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Information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When data is </a:t>
            </a:r>
            <a:r>
              <a:rPr b="1" lang="en-US">
                <a:solidFill>
                  <a:schemeClr val="accent6"/>
                </a:solidFill>
              </a:rPr>
              <a:t>processed, organized, structured </a:t>
            </a:r>
            <a:r>
              <a:rPr lang="en-US"/>
              <a:t>or presented in a given context so as to make it useful, it is called information.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Example: Result of students (Pass or Fail)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Student_1 = Pass, Student_2 = Fail.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Basic terms (cont…)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Metadata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Metadata is </a:t>
            </a:r>
            <a:r>
              <a:rPr b="1" lang="en-US">
                <a:solidFill>
                  <a:schemeClr val="accent6"/>
                </a:solidFill>
              </a:rPr>
              <a:t>data about data</a:t>
            </a:r>
            <a:r>
              <a:rPr lang="en-US"/>
              <a:t>.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Data such as table name, column name, data type, authorized user and user access privileges for any table is called metadata for that table.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Metadata of above table is: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Table name such as </a:t>
            </a:r>
            <a:r>
              <a:rPr lang="en-US">
                <a:solidFill>
                  <a:schemeClr val="dk2"/>
                </a:solidFill>
              </a:rPr>
              <a:t>Faculty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Column name such as </a:t>
            </a:r>
            <a:r>
              <a:rPr lang="en-US">
                <a:solidFill>
                  <a:schemeClr val="dk2"/>
                </a:solidFill>
              </a:rPr>
              <a:t>Emp_Name, Address, Mobile_No, Subject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Datatype  such as </a:t>
            </a:r>
            <a:r>
              <a:rPr lang="en-US">
                <a:solidFill>
                  <a:schemeClr val="dk2"/>
                </a:solidFill>
              </a:rPr>
              <a:t>Varchar, Decimal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Access privileges such </a:t>
            </a:r>
            <a:r>
              <a:rPr lang="en-US">
                <a:solidFill>
                  <a:schemeClr val="dk2"/>
                </a:solidFill>
              </a:rPr>
              <a:t>as Read, Write (Update)</a:t>
            </a:r>
            <a:endParaRPr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1089710" y="28116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Mobile_No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98XXXXXXXX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4"/>
          <p:cNvGraphicFramePr/>
          <p:nvPr/>
        </p:nvGraphicFramePr>
        <p:xfrm>
          <a:off x="1088109" y="2440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Basic terms (cont…)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31179" y="887280"/>
            <a:ext cx="11936130" cy="5582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 dictionary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data dictionary is an information repository which </a:t>
            </a:r>
            <a:r>
              <a:rPr b="1" lang="en-US">
                <a:solidFill>
                  <a:schemeClr val="accent6"/>
                </a:solidFill>
              </a:rPr>
              <a:t>contains metadata</a:t>
            </a:r>
            <a:r>
              <a:rPr lang="en-US"/>
              <a:t>. 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Data warehouse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data warehouse is an information repository which </a:t>
            </a:r>
            <a:r>
              <a:rPr b="1" lang="en-US">
                <a:solidFill>
                  <a:schemeClr val="accent6"/>
                </a:solidFill>
              </a:rPr>
              <a:t>stores data</a:t>
            </a:r>
            <a:r>
              <a:rPr lang="en-US"/>
              <a:t>. </a:t>
            </a:r>
            <a:endParaRPr/>
          </a:p>
          <a:p>
            <a:pPr indent="-1143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1089710" y="42814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Mobile_No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98XXXXXXXX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Prof. XYZ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01XXXXXXXX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5"/>
          <p:cNvGraphicFramePr/>
          <p:nvPr/>
        </p:nvGraphicFramePr>
        <p:xfrm>
          <a:off x="1088109" y="3910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5"/>
          <p:cNvSpPr/>
          <p:nvPr/>
        </p:nvSpPr>
        <p:spPr>
          <a:xfrm>
            <a:off x="1096273" y="1709532"/>
            <a:ext cx="6583680" cy="1188720"/>
          </a:xfrm>
          <a:prstGeom prst="roundRect">
            <a:avLst>
              <a:gd fmla="val 8184" name="adj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Table Name –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Faculty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Column Name –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EmpName, Address, Mob, Subject, Salary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Datatype –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Varchar, Decimal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Access Privileges – </a:t>
            </a:r>
            <a:r>
              <a:rPr b="0" i="0" lang="en-US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Read, Write (Update)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1096272" y="4694889"/>
            <a:ext cx="5037827" cy="807202"/>
          </a:xfrm>
          <a:prstGeom prst="roundRect">
            <a:avLst>
              <a:gd fmla="val 778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688878" y="6364139"/>
            <a:ext cx="8686800" cy="7823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5" name="Google Shape;125;p5"/>
          <p:cNvGraphicFramePr/>
          <p:nvPr/>
        </p:nvGraphicFramePr>
        <p:xfrm>
          <a:off x="688878" y="59761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100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</a:rPr>
                        <a:t>Exercise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5"/>
          <p:cNvGraphicFramePr/>
          <p:nvPr/>
        </p:nvGraphicFramePr>
        <p:xfrm>
          <a:off x="1787807" y="596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773145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Why data dictionary and data warehouse are stored in the different places?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Basic terms (cont…)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78805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Field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field is a </a:t>
            </a:r>
            <a:r>
              <a:rPr b="1" lang="en-US">
                <a:solidFill>
                  <a:schemeClr val="accent6"/>
                </a:solidFill>
              </a:rPr>
              <a:t>character or group of characters </a:t>
            </a:r>
            <a:r>
              <a:rPr lang="en-US"/>
              <a:t>that have a specific meaning.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E.g, the value of Emp_Name, Address, Mobile_No etc are all fields of Faculty table.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Record / Tuple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 record is a </a:t>
            </a:r>
            <a:r>
              <a:rPr b="1" lang="en-US">
                <a:solidFill>
                  <a:schemeClr val="accent6"/>
                </a:solidFill>
              </a:rPr>
              <a:t>collection of logically related fields</a:t>
            </a:r>
            <a:r>
              <a:rPr lang="en-US"/>
              <a:t>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E.g, the collection of fields (Emp_Name, Address, Mobile_No, Subject) forms a record for the Faculty.</a:t>
            </a:r>
            <a:endParaRPr/>
          </a:p>
        </p:txBody>
      </p:sp>
      <p:graphicFrame>
        <p:nvGraphicFramePr>
          <p:cNvPr id="133" name="Google Shape;133;p6"/>
          <p:cNvGraphicFramePr/>
          <p:nvPr/>
        </p:nvGraphicFramePr>
        <p:xfrm>
          <a:off x="1117657" y="2429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Emp_Name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Address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Mobile_No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Subject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98XXXXXXXX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Prof. XYZ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01XXXXXXXX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6"/>
          <p:cNvGraphicFramePr/>
          <p:nvPr/>
        </p:nvGraphicFramePr>
        <p:xfrm>
          <a:off x="1116684" y="2058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914400"/>
              </a:tblGrid>
              <a:tr h="28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Faculty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p6"/>
          <p:cNvGraphicFramePr/>
          <p:nvPr/>
        </p:nvGraphicFramePr>
        <p:xfrm>
          <a:off x="1117657" y="5137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 u="none" cap="none" strike="noStrike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India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98XXXXXXXX</a:t>
                      </a:r>
                      <a:endParaRPr b="0" sz="19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DBMS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6"/>
          <p:cNvGraphicFramePr/>
          <p:nvPr/>
        </p:nvGraphicFramePr>
        <p:xfrm>
          <a:off x="1117657" y="55490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698950"/>
                <a:gridCol w="989325"/>
                <a:gridCol w="1429075"/>
                <a:gridCol w="9242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Prof. XYZ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USA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01XXXXXXXX</a:t>
                      </a:r>
                      <a:endParaRPr b="0" sz="19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6"/>
          <p:cNvGraphicFramePr/>
          <p:nvPr/>
        </p:nvGraphicFramePr>
        <p:xfrm>
          <a:off x="6731235" y="3105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663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Prof.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 ABC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6"/>
          <p:cNvGraphicFramePr/>
          <p:nvPr/>
        </p:nvGraphicFramePr>
        <p:xfrm>
          <a:off x="8507446" y="3105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340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India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6"/>
          <p:cNvSpPr/>
          <p:nvPr/>
        </p:nvSpPr>
        <p:spPr>
          <a:xfrm>
            <a:off x="8558649" y="2468828"/>
            <a:ext cx="1238480" cy="515938"/>
          </a:xfrm>
          <a:prstGeom prst="wedgeRoundRectCallout">
            <a:avLst>
              <a:gd fmla="val -49350" name="adj1"/>
              <a:gd fmla="val 4128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Fields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fmla="val -49350" name="adj1"/>
              <a:gd fmla="val 19073" name="adj2"/>
              <a:gd fmla="val 16667" name="adj3"/>
            </a:avLst>
          </a:prstGeom>
          <a:solidFill>
            <a:srgbClr val="F0D9D8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Record / Tuple</a:t>
            </a:r>
            <a:endParaRPr/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9960775" y="3105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{8171E053-00E1-4C6D-A72A-E34D6F30883F}</a:tableStyleId>
              </a:tblPr>
              <a:tblGrid>
                <a:gridCol w="1340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</a:rPr>
                        <a:t>98XXXXXXXX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0" ma:contentTypeDescription="Create a new document." ma:contentTypeScope="" ma:versionID="88b0ca9b9c263bba766e89b2dc6c75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83F1B5-90FD-41F3-B2ED-3CED2A53907E}"/>
</file>

<file path=customXml/itemProps2.xml><?xml version="1.0" encoding="utf-8"?>
<ds:datastoreItem xmlns:ds="http://schemas.openxmlformats.org/officeDocument/2006/customXml" ds:itemID="{3745369F-DF2D-44F2-A194-5C89EFC7DF82}"/>
</file>

<file path=customXml/itemProps3.xml><?xml version="1.0" encoding="utf-8"?>
<ds:datastoreItem xmlns:ds="http://schemas.openxmlformats.org/officeDocument/2006/customXml" ds:itemID="{6D30F4E7-B839-4945-A342-74A64C37116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