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Condensed"/>
      <p:regular r:id="rId16"/>
      <p:bold r:id="rId17"/>
      <p:italic r:id="rId18"/>
      <p:boldItalic r:id="rId19"/>
    </p:embeddedFont>
    <p:embeddedFont>
      <p:font typeface="Roboto Condensed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fgMOAz2a5xAGJX2gWMS/CBaHG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RobotoCondensed-italic.fntdata"/><Relationship Id="rId8" Type="http://schemas.openxmlformats.org/officeDocument/2006/relationships/slide" Target="slides/slide4.xml"/><Relationship Id="rId26" Type="http://schemas.openxmlformats.org/officeDocument/2006/relationships/customXml" Target="../customXml/item2.xml"/><Relationship Id="rId21" Type="http://schemas.openxmlformats.org/officeDocument/2006/relationships/font" Target="fonts/RobotoCondensedLight-bold.fntdata"/><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font" Target="fonts/RobotoCondensed-bold.fntdata"/><Relationship Id="rId7" Type="http://schemas.openxmlformats.org/officeDocument/2006/relationships/slide" Target="slides/slide3.xml"/><Relationship Id="rId25" Type="http://schemas.openxmlformats.org/officeDocument/2006/relationships/customXml" Target="../customXml/item1.xml"/><Relationship Id="rId20" Type="http://schemas.openxmlformats.org/officeDocument/2006/relationships/font" Target="fonts/RobotoCondensedLight-regular.fntdata"/><Relationship Id="rId2" Type="http://schemas.openxmlformats.org/officeDocument/2006/relationships/presProps" Target="presProps.xml"/><Relationship Id="rId16" Type="http://schemas.openxmlformats.org/officeDocument/2006/relationships/font" Target="fonts/RobotoCondensed-regular.fntdata"/><Relationship Id="rId11" Type="http://schemas.openxmlformats.org/officeDocument/2006/relationships/slide" Target="slides/slide7.xml"/><Relationship Id="rId24" Type="http://customschemas.google.com/relationships/presentationmetadata" Target="metadata"/><Relationship Id="rId1" Type="http://schemas.openxmlformats.org/officeDocument/2006/relationships/theme" Target="theme/theme1.xml"/><Relationship Id="rId6" Type="http://schemas.openxmlformats.org/officeDocument/2006/relationships/slide" Target="slides/slide2.xml"/><Relationship Id="rId23" Type="http://schemas.openxmlformats.org/officeDocument/2006/relationships/font" Target="fonts/RobotoCondensedLight-boldItalic.fntdata"/><Relationship Id="rId15" Type="http://schemas.openxmlformats.org/officeDocument/2006/relationships/slide" Target="slides/slide1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font" Target="fonts/RobotoCondensed-boldItalic.fntdata"/><Relationship Id="rId22" Type="http://schemas.openxmlformats.org/officeDocument/2006/relationships/font" Target="fonts/RobotoCondensedLight-italic.fntdata"/><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Maroon">
  <p:cSld name="Title Slide - Maroon">
    <p:spTree>
      <p:nvGrpSpPr>
        <p:cNvPr id="15" name="Shape 15"/>
        <p:cNvGrpSpPr/>
        <p:nvPr/>
      </p:nvGrpSpPr>
      <p:grpSpPr>
        <a:xfrm>
          <a:off x="0" y="0"/>
          <a:ext cx="0" cy="0"/>
          <a:chOff x="0" y="0"/>
          <a:chExt cx="0" cy="0"/>
        </a:xfrm>
      </p:grpSpPr>
      <p:pic>
        <p:nvPicPr>
          <p:cNvPr descr="https://cdn5.vectorstock.com/i/1000x1000/21/59/dbms-database-management-system-computer-data-vector-8212159.jpg" id="16" name="Google Shape;16;p13"/>
          <p:cNvPicPr preferRelativeResize="0"/>
          <p:nvPr/>
        </p:nvPicPr>
        <p:blipFill rotWithShape="1">
          <a:blip r:embed="rId2">
            <a:alphaModFix/>
          </a:blip>
          <a:srcRect b="18089" l="6294" r="5315" t="9689"/>
          <a:stretch/>
        </p:blipFill>
        <p:spPr>
          <a:xfrm>
            <a:off x="8407803" y="2089594"/>
            <a:ext cx="2880000" cy="2678811"/>
          </a:xfrm>
          <a:prstGeom prst="rect">
            <a:avLst/>
          </a:prstGeom>
          <a:noFill/>
          <a:ln>
            <a:noFill/>
          </a:ln>
        </p:spPr>
      </p:pic>
      <p:pic>
        <p:nvPicPr>
          <p:cNvPr id="17" name="Google Shape;17;p13"/>
          <p:cNvPicPr preferRelativeResize="0"/>
          <p:nvPr/>
        </p:nvPicPr>
        <p:blipFill rotWithShape="1">
          <a:blip r:embed="rId3">
            <a:alphaModFix/>
          </a:blip>
          <a:srcRect b="24999" l="0" r="0" t="18750"/>
          <a:stretch/>
        </p:blipFill>
        <p:spPr>
          <a:xfrm>
            <a:off x="0" y="0"/>
            <a:ext cx="12192000" cy="6858000"/>
          </a:xfrm>
          <a:prstGeom prst="rect">
            <a:avLst/>
          </a:prstGeom>
          <a:noFill/>
          <a:ln>
            <a:noFill/>
          </a:ln>
        </p:spPr>
      </p:pic>
      <p:sp>
        <p:nvSpPr>
          <p:cNvPr id="18" name="Google Shape;18;p13"/>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
        <p:nvSpPr>
          <p:cNvPr id="19" name="Google Shape;19;p13"/>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pic>
        <p:nvPicPr>
          <p:cNvPr id="20" name="Google Shape;20;p13"/>
          <p:cNvPicPr preferRelativeResize="0"/>
          <p:nvPr/>
        </p:nvPicPr>
        <p:blipFill rotWithShape="1">
          <a:blip r:embed="rId4">
            <a:alphaModFix/>
          </a:blip>
          <a:srcRect b="0" l="0" r="0" t="0"/>
          <a:stretch/>
        </p:blipFill>
        <p:spPr>
          <a:xfrm>
            <a:off x="8808334" y="4602222"/>
            <a:ext cx="3383666" cy="2255777"/>
          </a:xfrm>
          <a:prstGeom prst="rect">
            <a:avLst/>
          </a:prstGeom>
          <a:noFill/>
          <a:ln>
            <a:noFill/>
          </a:ln>
        </p:spPr>
      </p:pic>
      <p:sp>
        <p:nvSpPr>
          <p:cNvPr id="21" name="Google Shape;21;p13"/>
          <p:cNvSpPr txBox="1"/>
          <p:nvPr>
            <p:ph type="ctrTitle"/>
          </p:nvPr>
        </p:nvSpPr>
        <p:spPr>
          <a:xfrm>
            <a:off x="559490" y="1122364"/>
            <a:ext cx="7035300" cy="25787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363636"/>
              </a:buClr>
              <a:buSzPts val="6600"/>
              <a:buFont typeface="Roboto Condensed"/>
              <a:buNone/>
              <a:defRPr b="1" sz="66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 name="Google Shape;22;p13"/>
          <p:cNvPicPr preferRelativeResize="0"/>
          <p:nvPr/>
        </p:nvPicPr>
        <p:blipFill rotWithShape="1">
          <a:blip r:embed="rId5">
            <a:alphaModFix/>
          </a:blip>
          <a:srcRect b="17724" l="62022" r="2731" t="18062"/>
          <a:stretch/>
        </p:blipFill>
        <p:spPr>
          <a:xfrm>
            <a:off x="63248" y="837717"/>
            <a:ext cx="1087893" cy="772151"/>
          </a:xfrm>
          <a:prstGeom prst="rect">
            <a:avLst/>
          </a:prstGeom>
          <a:noFill/>
          <a:ln>
            <a:noFill/>
          </a:ln>
        </p:spPr>
      </p:pic>
      <p:pic>
        <p:nvPicPr>
          <p:cNvPr descr="https://cdn5.vectorstock.com/i/1000x1000/21/59/dbms-database-management-system-computer-data-vector-8212159.jpg" id="23" name="Google Shape;23;p13"/>
          <p:cNvPicPr preferRelativeResize="0"/>
          <p:nvPr/>
        </p:nvPicPr>
        <p:blipFill rotWithShape="1">
          <a:blip r:embed="rId2">
            <a:alphaModFix/>
          </a:blip>
          <a:srcRect b="18089" l="6294" r="5315" t="9689"/>
          <a:stretch/>
        </p:blipFill>
        <p:spPr>
          <a:xfrm>
            <a:off x="8453395" y="1794986"/>
            <a:ext cx="2880000" cy="26788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 Blanck">
  <p:cSld name="Complete Blanck">
    <p:spTree>
      <p:nvGrpSpPr>
        <p:cNvPr id="76" name="Shape 7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Red">
  <p:cSld name="1_Title Slide - Red">
    <p:spTree>
      <p:nvGrpSpPr>
        <p:cNvPr id="77" name="Shape 77"/>
        <p:cNvGrpSpPr/>
        <p:nvPr/>
      </p:nvGrpSpPr>
      <p:grpSpPr>
        <a:xfrm>
          <a:off x="0" y="0"/>
          <a:ext cx="0" cy="0"/>
          <a:chOff x="0" y="0"/>
          <a:chExt cx="0" cy="0"/>
        </a:xfrm>
      </p:grpSpPr>
      <p:pic>
        <p:nvPicPr>
          <p:cNvPr id="78" name="Google Shape;78;p23"/>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79" name="Google Shape;79;p23"/>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pic>
        <p:nvPicPr>
          <p:cNvPr id="80" name="Google Shape;80;p23"/>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pic>
        <p:nvPicPr>
          <p:cNvPr id="81" name="Google Shape;81;p23"/>
          <p:cNvPicPr preferRelativeResize="0"/>
          <p:nvPr/>
        </p:nvPicPr>
        <p:blipFill rotWithShape="1">
          <a:blip r:embed="rId4">
            <a:alphaModFix/>
          </a:blip>
          <a:srcRect b="17724" l="62022" r="2731" t="18062"/>
          <a:stretch/>
        </p:blipFill>
        <p:spPr>
          <a:xfrm>
            <a:off x="63248" y="837717"/>
            <a:ext cx="1087893" cy="772151"/>
          </a:xfrm>
          <a:prstGeom prst="rect">
            <a:avLst/>
          </a:prstGeom>
          <a:noFill/>
          <a:ln>
            <a:noFill/>
          </a:ln>
        </p:spPr>
      </p:pic>
      <p:sp>
        <p:nvSpPr>
          <p:cNvPr id="82" name="Google Shape;82;p23"/>
          <p:cNvSpPr/>
          <p:nvPr/>
        </p:nvSpPr>
        <p:spPr>
          <a:xfrm rot="5400000">
            <a:off x="4309292" y="1717040"/>
            <a:ext cx="3461658" cy="2984188"/>
          </a:xfrm>
          <a:prstGeom prst="hexagon">
            <a:avLst>
              <a:gd fmla="val 25000" name="adj"/>
              <a:gd fmla="val 115470" name="vf"/>
            </a:avLst>
          </a:prstGeom>
          <a:solidFill>
            <a:srgbClr val="F2F2F2"/>
          </a:solidFill>
          <a:ln cap="flat" cmpd="sng" w="57150">
            <a:solidFill>
              <a:schemeClr val="accent6"/>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
        <p:nvSpPr>
          <p:cNvPr id="83" name="Google Shape;83;p23"/>
          <p:cNvSpPr txBox="1"/>
          <p:nvPr/>
        </p:nvSpPr>
        <p:spPr>
          <a:xfrm>
            <a:off x="5014038" y="2239638"/>
            <a:ext cx="205216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6000" u="none" cap="none" strike="noStrike">
                <a:solidFill>
                  <a:schemeClr val="dk1"/>
                </a:solidFill>
                <a:latin typeface="Roboto Condensed"/>
                <a:ea typeface="Roboto Condensed"/>
                <a:cs typeface="Roboto Condensed"/>
                <a:sym typeface="Roboto Condensed"/>
              </a:rPr>
              <a:t>Thank</a:t>
            </a:r>
            <a:endParaRPr/>
          </a:p>
          <a:p>
            <a:pPr indent="0" lvl="0" marL="0" marR="0" rtl="0" algn="ctr">
              <a:spcBef>
                <a:spcPts val="0"/>
              </a:spcBef>
              <a:spcAft>
                <a:spcPts val="0"/>
              </a:spcAft>
              <a:buNone/>
            </a:pPr>
            <a:r>
              <a:rPr b="1" i="1" lang="en-US" sz="6000" u="none" cap="none" strike="noStrike">
                <a:solidFill>
                  <a:schemeClr val="dk1"/>
                </a:solidFill>
                <a:latin typeface="Roboto Condensed"/>
                <a:ea typeface="Roboto Condensed"/>
                <a:cs typeface="Roboto Condensed"/>
                <a:sym typeface="Roboto Condensed"/>
              </a:rPr>
              <a:t>You</a:t>
            </a:r>
            <a:endParaRPr/>
          </a:p>
        </p:txBody>
      </p:sp>
      <p:sp>
        <p:nvSpPr>
          <p:cNvPr id="84" name="Google Shape;84;p23"/>
          <p:cNvSpPr/>
          <p:nvPr/>
        </p:nvSpPr>
        <p:spPr>
          <a:xfrm>
            <a:off x="7678346" y="2221532"/>
            <a:ext cx="4513654"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85" name="Google Shape;85;p23"/>
          <p:cNvSpPr/>
          <p:nvPr/>
        </p:nvSpPr>
        <p:spPr>
          <a:xfrm>
            <a:off x="0" y="2221532"/>
            <a:ext cx="4402106"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86" name="Google Shape;86;p23"/>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B71B1C"/>
              </a:gs>
              <a:gs pos="10000">
                <a:srgbClr val="B71B1C"/>
              </a:gs>
              <a:gs pos="100000">
                <a:srgbClr val="ED524F"/>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pic>
        <p:nvPicPr>
          <p:cNvPr id="25" name="Google Shape;25;p14"/>
          <p:cNvPicPr preferRelativeResize="0"/>
          <p:nvPr/>
        </p:nvPicPr>
        <p:blipFill rotWithShape="1">
          <a:blip r:embed="rId2">
            <a:alphaModFix/>
          </a:blip>
          <a:srcRect b="21179" l="0" r="11581" t="0"/>
          <a:stretch/>
        </p:blipFill>
        <p:spPr>
          <a:xfrm rot="-5400000">
            <a:off x="9807099" y="606901"/>
            <a:ext cx="2991808" cy="1778000"/>
          </a:xfrm>
          <a:prstGeom prst="rect">
            <a:avLst/>
          </a:prstGeom>
          <a:noFill/>
          <a:ln>
            <a:noFill/>
          </a:ln>
        </p:spPr>
      </p:pic>
      <p:pic>
        <p:nvPicPr>
          <p:cNvPr id="26" name="Google Shape;26;p14"/>
          <p:cNvPicPr preferRelativeResize="0"/>
          <p:nvPr/>
        </p:nvPicPr>
        <p:blipFill rotWithShape="1">
          <a:blip r:embed="rId3">
            <a:alphaModFix/>
          </a:blip>
          <a:srcRect b="17724" l="79646" r="2730" t="18062"/>
          <a:stretch/>
        </p:blipFill>
        <p:spPr>
          <a:xfrm>
            <a:off x="0" y="401568"/>
            <a:ext cx="543946" cy="772151"/>
          </a:xfrm>
          <a:prstGeom prst="rect">
            <a:avLst/>
          </a:prstGeom>
          <a:noFill/>
          <a:ln>
            <a:noFill/>
          </a:ln>
        </p:spPr>
      </p:pic>
      <p:sp>
        <p:nvSpPr>
          <p:cNvPr id="27" name="Google Shape;27;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D3064"/>
              </a:buClr>
              <a:buSzPts val="6000"/>
              <a:buFont typeface="Roboto Condensed"/>
              <a:buNone/>
              <a:defRPr b="1" sz="6000">
                <a:solidFill>
                  <a:srgbClr val="1D3064"/>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A8A8A"/>
              </a:buClr>
              <a:buSzPts val="2000"/>
              <a:buNone/>
              <a:defRPr sz="2000">
                <a:solidFill>
                  <a:srgbClr val="8A8A8A"/>
                </a:solidFill>
              </a:defRPr>
            </a:lvl2pPr>
            <a:lvl3pPr indent="-228600" lvl="2" marL="1371600" algn="l">
              <a:lnSpc>
                <a:spcPct val="90000"/>
              </a:lnSpc>
              <a:spcBef>
                <a:spcPts val="500"/>
              </a:spcBef>
              <a:spcAft>
                <a:spcPts val="0"/>
              </a:spcAft>
              <a:buClr>
                <a:srgbClr val="8A8A8A"/>
              </a:buClr>
              <a:buSzPts val="1800"/>
              <a:buNone/>
              <a:defRPr sz="1800">
                <a:solidFill>
                  <a:srgbClr val="8A8A8A"/>
                </a:solidFill>
              </a:defRPr>
            </a:lvl3pPr>
            <a:lvl4pPr indent="-228600" lvl="3" marL="1828800" algn="l">
              <a:lnSpc>
                <a:spcPct val="90000"/>
              </a:lnSpc>
              <a:spcBef>
                <a:spcPts val="500"/>
              </a:spcBef>
              <a:spcAft>
                <a:spcPts val="0"/>
              </a:spcAft>
              <a:buClr>
                <a:srgbClr val="8A8A8A"/>
              </a:buClr>
              <a:buSzPts val="1600"/>
              <a:buNone/>
              <a:defRPr sz="1600">
                <a:solidFill>
                  <a:srgbClr val="8A8A8A"/>
                </a:solidFill>
              </a:defRPr>
            </a:lvl4pPr>
            <a:lvl5pPr indent="-228600" lvl="4" marL="2286000" algn="l">
              <a:lnSpc>
                <a:spcPct val="90000"/>
              </a:lnSpc>
              <a:spcBef>
                <a:spcPts val="500"/>
              </a:spcBef>
              <a:spcAft>
                <a:spcPts val="0"/>
              </a:spcAft>
              <a:buClr>
                <a:srgbClr val="8A8A8A"/>
              </a:buClr>
              <a:buSzPts val="1600"/>
              <a:buNone/>
              <a:defRPr sz="1600">
                <a:solidFill>
                  <a:srgbClr val="8A8A8A"/>
                </a:solidFill>
              </a:defRPr>
            </a:lvl5pPr>
            <a:lvl6pPr indent="-228600" lvl="5" marL="2743200" algn="l">
              <a:lnSpc>
                <a:spcPct val="90000"/>
              </a:lnSpc>
              <a:spcBef>
                <a:spcPts val="500"/>
              </a:spcBef>
              <a:spcAft>
                <a:spcPts val="0"/>
              </a:spcAft>
              <a:buClr>
                <a:srgbClr val="8A8A8A"/>
              </a:buClr>
              <a:buSzPts val="1600"/>
              <a:buNone/>
              <a:defRPr sz="1600">
                <a:solidFill>
                  <a:srgbClr val="8A8A8A"/>
                </a:solidFill>
              </a:defRPr>
            </a:lvl6pPr>
            <a:lvl7pPr indent="-228600" lvl="6" marL="3200400" algn="l">
              <a:lnSpc>
                <a:spcPct val="90000"/>
              </a:lnSpc>
              <a:spcBef>
                <a:spcPts val="500"/>
              </a:spcBef>
              <a:spcAft>
                <a:spcPts val="0"/>
              </a:spcAft>
              <a:buClr>
                <a:srgbClr val="8A8A8A"/>
              </a:buClr>
              <a:buSzPts val="1600"/>
              <a:buNone/>
              <a:defRPr sz="1600">
                <a:solidFill>
                  <a:srgbClr val="8A8A8A"/>
                </a:solidFill>
              </a:defRPr>
            </a:lvl7pPr>
            <a:lvl8pPr indent="-228600" lvl="7" marL="3657600" algn="l">
              <a:lnSpc>
                <a:spcPct val="90000"/>
              </a:lnSpc>
              <a:spcBef>
                <a:spcPts val="500"/>
              </a:spcBef>
              <a:spcAft>
                <a:spcPts val="0"/>
              </a:spcAft>
              <a:buClr>
                <a:srgbClr val="8A8A8A"/>
              </a:buClr>
              <a:buSzPts val="1600"/>
              <a:buNone/>
              <a:defRPr sz="1600">
                <a:solidFill>
                  <a:srgbClr val="8A8A8A"/>
                </a:solidFill>
              </a:defRPr>
            </a:lvl8pPr>
            <a:lvl9pPr indent="-228600" lvl="8" marL="4114800" algn="l">
              <a:lnSpc>
                <a:spcPct val="90000"/>
              </a:lnSpc>
              <a:spcBef>
                <a:spcPts val="500"/>
              </a:spcBef>
              <a:spcAft>
                <a:spcPts val="0"/>
              </a:spcAft>
              <a:buClr>
                <a:srgbClr val="8A8A8A"/>
              </a:buClr>
              <a:buSzPts val="1600"/>
              <a:buNone/>
              <a:defRPr sz="1600">
                <a:solidFill>
                  <a:srgbClr val="8A8A8A"/>
                </a:solidFill>
              </a:defRPr>
            </a:lvl9pPr>
          </a:lstStyle>
          <a:p/>
        </p:txBody>
      </p:sp>
      <p:sp>
        <p:nvSpPr>
          <p:cNvPr id="29" name="Google Shape;29;p14"/>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TR">
  <p:cSld name="Title and Content - Logo on TR">
    <p:spTree>
      <p:nvGrpSpPr>
        <p:cNvPr id="30" name="Shape 30"/>
        <p:cNvGrpSpPr/>
        <p:nvPr/>
      </p:nvGrpSpPr>
      <p:grpSpPr>
        <a:xfrm>
          <a:off x="0" y="0"/>
          <a:ext cx="0" cy="0"/>
          <a:chOff x="0" y="0"/>
          <a:chExt cx="0" cy="0"/>
        </a:xfrm>
      </p:grpSpPr>
      <p:sp>
        <p:nvSpPr>
          <p:cNvPr id="31" name="Google Shape;31;p15"/>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32" name="Google Shape;32;p15"/>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63636"/>
                </a:solidFill>
                <a:latin typeface="Roboto Condensed"/>
                <a:ea typeface="Roboto Condensed"/>
                <a:cs typeface="Roboto Condensed"/>
                <a:sym typeface="Roboto Condensed"/>
              </a:rPr>
              <a:t>‹#›</a:t>
            </a:fld>
            <a:endParaRPr b="1" i="0" sz="1200" u="none" cap="none" strike="noStrike">
              <a:solidFill>
                <a:srgbClr val="363636"/>
              </a:solidFill>
              <a:latin typeface="Roboto Condensed"/>
              <a:ea typeface="Roboto Condensed"/>
              <a:cs typeface="Roboto Condensed"/>
              <a:sym typeface="Roboto Condensed"/>
            </a:endParaRPr>
          </a:p>
        </p:txBody>
      </p:sp>
      <p:pic>
        <p:nvPicPr>
          <p:cNvPr id="33" name="Google Shape;33;p15"/>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34" name="Google Shape;34;p1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6" name="Google Shape;36;p15"/>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37" name="Google Shape;37;p15"/>
          <p:cNvCxnSpPr/>
          <p:nvPr/>
        </p:nvCxnSpPr>
        <p:spPr>
          <a:xfrm>
            <a:off x="131180" y="6604000"/>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R">
  <p:cSld name="Title and Content - Logo on BR">
    <p:spTree>
      <p:nvGrpSpPr>
        <p:cNvPr id="38" name="Shape 38"/>
        <p:cNvGrpSpPr/>
        <p:nvPr/>
      </p:nvGrpSpPr>
      <p:grpSpPr>
        <a:xfrm>
          <a:off x="0" y="0"/>
          <a:ext cx="0" cy="0"/>
          <a:chOff x="0" y="0"/>
          <a:chExt cx="0" cy="0"/>
        </a:xfrm>
      </p:grpSpPr>
      <p:sp>
        <p:nvSpPr>
          <p:cNvPr id="39" name="Google Shape;39;p16"/>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40" name="Google Shape;40;p16"/>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63636"/>
                </a:solidFill>
                <a:latin typeface="Roboto Condensed"/>
                <a:ea typeface="Roboto Condensed"/>
                <a:cs typeface="Roboto Condensed"/>
                <a:sym typeface="Roboto Condensed"/>
              </a:rPr>
              <a:t>‹#›</a:t>
            </a:fld>
            <a:endParaRPr b="1" i="0" sz="1200" u="none" cap="none" strike="noStrike">
              <a:solidFill>
                <a:srgbClr val="363636"/>
              </a:solidFill>
              <a:latin typeface="Roboto Condensed"/>
              <a:ea typeface="Roboto Condensed"/>
              <a:cs typeface="Roboto Condensed"/>
              <a:sym typeface="Roboto Condensed"/>
            </a:endParaRPr>
          </a:p>
        </p:txBody>
      </p:sp>
      <p:pic>
        <p:nvPicPr>
          <p:cNvPr id="41" name="Google Shape;41;p16"/>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42" name="Google Shape;42;p1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6"/>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4" name="Google Shape;44;p16"/>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45" name="Google Shape;45;p16"/>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Maroon">
  <p:cSld name="1_Title Slide - Maroon">
    <p:spTree>
      <p:nvGrpSpPr>
        <p:cNvPr id="46" name="Shape 46"/>
        <p:cNvGrpSpPr/>
        <p:nvPr/>
      </p:nvGrpSpPr>
      <p:grpSpPr>
        <a:xfrm>
          <a:off x="0" y="0"/>
          <a:ext cx="0" cy="0"/>
          <a:chOff x="0" y="0"/>
          <a:chExt cx="0" cy="0"/>
        </a:xfrm>
      </p:grpSpPr>
      <p:pic>
        <p:nvPicPr>
          <p:cNvPr id="47" name="Google Shape;47;p17"/>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48" name="Google Shape;48;p17"/>
          <p:cNvSpPr/>
          <p:nvPr/>
        </p:nvSpPr>
        <p:spPr>
          <a:xfrm>
            <a:off x="2554514" y="-41563"/>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
        <p:nvSpPr>
          <p:cNvPr id="49" name="Google Shape;49;p17"/>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5C2321"/>
              </a:gs>
              <a:gs pos="10000">
                <a:srgbClr val="5C2321"/>
              </a:gs>
              <a:gs pos="100000">
                <a:schemeClr val="accent6"/>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pic>
        <p:nvPicPr>
          <p:cNvPr id="50" name="Google Shape;50;p17"/>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pic>
        <p:nvPicPr>
          <p:cNvPr id="51" name="Google Shape;51;p17"/>
          <p:cNvPicPr preferRelativeResize="0"/>
          <p:nvPr/>
        </p:nvPicPr>
        <p:blipFill rotWithShape="1">
          <a:blip r:embed="rId4">
            <a:alphaModFix/>
          </a:blip>
          <a:srcRect b="17724" l="62022" r="2731" t="18062"/>
          <a:stretch/>
        </p:blipFill>
        <p:spPr>
          <a:xfrm>
            <a:off x="63248" y="837717"/>
            <a:ext cx="1087893" cy="772151"/>
          </a:xfrm>
          <a:prstGeom prst="rect">
            <a:avLst/>
          </a:prstGeom>
          <a:noFill/>
          <a:ln>
            <a:noFill/>
          </a:ln>
        </p:spPr>
      </p:pic>
      <p:sp>
        <p:nvSpPr>
          <p:cNvPr id="52" name="Google Shape;52;p17"/>
          <p:cNvSpPr/>
          <p:nvPr/>
        </p:nvSpPr>
        <p:spPr>
          <a:xfrm rot="5400000">
            <a:off x="4309292" y="1717040"/>
            <a:ext cx="3461658" cy="2984188"/>
          </a:xfrm>
          <a:prstGeom prst="hexagon">
            <a:avLst>
              <a:gd fmla="val 25000" name="adj"/>
              <a:gd fmla="val 115470" name="vf"/>
            </a:avLst>
          </a:prstGeom>
          <a:solidFill>
            <a:srgbClr val="F2F2F2"/>
          </a:solidFill>
          <a:ln cap="flat" cmpd="sng" w="57150">
            <a:solidFill>
              <a:schemeClr val="accent6"/>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Roboto Condensed"/>
              <a:ea typeface="Roboto Condensed"/>
              <a:cs typeface="Roboto Condensed"/>
              <a:sym typeface="Roboto Condensed"/>
            </a:endParaRPr>
          </a:p>
        </p:txBody>
      </p:sp>
      <p:sp>
        <p:nvSpPr>
          <p:cNvPr id="53" name="Google Shape;53;p17"/>
          <p:cNvSpPr txBox="1"/>
          <p:nvPr/>
        </p:nvSpPr>
        <p:spPr>
          <a:xfrm>
            <a:off x="5014038" y="2239638"/>
            <a:ext cx="205216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6000" u="none" cap="none" strike="noStrike">
                <a:solidFill>
                  <a:schemeClr val="dk1"/>
                </a:solidFill>
                <a:latin typeface="Roboto Condensed"/>
                <a:ea typeface="Roboto Condensed"/>
                <a:cs typeface="Roboto Condensed"/>
                <a:sym typeface="Roboto Condensed"/>
              </a:rPr>
              <a:t>Thank</a:t>
            </a:r>
            <a:endParaRPr/>
          </a:p>
          <a:p>
            <a:pPr indent="0" lvl="0" marL="0" marR="0" rtl="0" algn="ctr">
              <a:spcBef>
                <a:spcPts val="0"/>
              </a:spcBef>
              <a:spcAft>
                <a:spcPts val="0"/>
              </a:spcAft>
              <a:buNone/>
            </a:pPr>
            <a:r>
              <a:rPr b="1" i="1" lang="en-US" sz="6000" u="none" cap="none" strike="noStrike">
                <a:solidFill>
                  <a:schemeClr val="dk1"/>
                </a:solidFill>
                <a:latin typeface="Roboto Condensed"/>
                <a:ea typeface="Roboto Condensed"/>
                <a:cs typeface="Roboto Condensed"/>
                <a:sym typeface="Roboto Condensed"/>
              </a:rPr>
              <a:t>You</a:t>
            </a:r>
            <a:endParaRPr/>
          </a:p>
        </p:txBody>
      </p:sp>
      <p:sp>
        <p:nvSpPr>
          <p:cNvPr id="54" name="Google Shape;54;p17"/>
          <p:cNvSpPr/>
          <p:nvPr/>
        </p:nvSpPr>
        <p:spPr>
          <a:xfrm>
            <a:off x="7678346" y="2221532"/>
            <a:ext cx="4513654"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55" name="Google Shape;55;p17"/>
          <p:cNvSpPr/>
          <p:nvPr/>
        </p:nvSpPr>
        <p:spPr>
          <a:xfrm>
            <a:off x="0" y="2221532"/>
            <a:ext cx="4402106" cy="1951692"/>
          </a:xfrm>
          <a:prstGeom prst="rect">
            <a:avLst/>
          </a:prstGeom>
          <a:solidFill>
            <a:schemeClr val="accent6"/>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L">
  <p:cSld name="Title and Content - Logo on BL">
    <p:spTree>
      <p:nvGrpSpPr>
        <p:cNvPr id="56" name="Shape 56"/>
        <p:cNvGrpSpPr/>
        <p:nvPr/>
      </p:nvGrpSpPr>
      <p:grpSpPr>
        <a:xfrm>
          <a:off x="0" y="0"/>
          <a:ext cx="0" cy="0"/>
          <a:chOff x="0" y="0"/>
          <a:chExt cx="0" cy="0"/>
        </a:xfrm>
      </p:grpSpPr>
      <p:sp>
        <p:nvSpPr>
          <p:cNvPr id="57" name="Google Shape;57;p18"/>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58" name="Google Shape;58;p18"/>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63636"/>
                </a:solidFill>
                <a:latin typeface="Roboto Condensed"/>
                <a:ea typeface="Roboto Condensed"/>
                <a:cs typeface="Roboto Condensed"/>
                <a:sym typeface="Roboto Condensed"/>
              </a:rPr>
              <a:t>‹#›</a:t>
            </a:fld>
            <a:endParaRPr b="1" i="0" sz="1200" u="none" cap="none" strike="noStrike">
              <a:solidFill>
                <a:srgbClr val="363636"/>
              </a:solidFill>
              <a:latin typeface="Roboto Condensed"/>
              <a:ea typeface="Roboto Condensed"/>
              <a:cs typeface="Roboto Condensed"/>
              <a:sym typeface="Roboto Condensed"/>
            </a:endParaRPr>
          </a:p>
        </p:txBody>
      </p:sp>
      <p:pic>
        <p:nvPicPr>
          <p:cNvPr id="59" name="Google Shape;59;p18"/>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60" name="Google Shape;60;p1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8"/>
          <p:cNvSpPr txBox="1"/>
          <p:nvPr>
            <p:ph idx="1" type="body"/>
          </p:nvPr>
        </p:nvSpPr>
        <p:spPr>
          <a:xfrm>
            <a:off x="131179" y="887280"/>
            <a:ext cx="11929641" cy="5568931"/>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2" name="Google Shape;62;p18"/>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63" name="Google Shape;63;p18"/>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TR">
  <p:cSld name="Blanck - Logo on TR">
    <p:spTree>
      <p:nvGrpSpPr>
        <p:cNvPr id="64" name="Shape 64"/>
        <p:cNvGrpSpPr/>
        <p:nvPr/>
      </p:nvGrpSpPr>
      <p:grpSpPr>
        <a:xfrm>
          <a:off x="0" y="0"/>
          <a:ext cx="0" cy="0"/>
          <a:chOff x="0" y="0"/>
          <a:chExt cx="0" cy="0"/>
        </a:xfrm>
      </p:grpSpPr>
      <p:sp>
        <p:nvSpPr>
          <p:cNvPr id="65" name="Google Shape;65;p19"/>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66" name="Google Shape;66;p19"/>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63636"/>
                </a:solidFill>
                <a:latin typeface="Roboto Condensed"/>
                <a:ea typeface="Roboto Condensed"/>
                <a:cs typeface="Roboto Condensed"/>
                <a:sym typeface="Roboto Condensed"/>
              </a:rPr>
              <a:t>‹#›</a:t>
            </a:fld>
            <a:endParaRPr b="1" i="0" sz="1200" u="none" cap="none" strike="noStrike">
              <a:solidFill>
                <a:srgbClr val="363636"/>
              </a:solidFill>
              <a:latin typeface="Roboto Condensed"/>
              <a:ea typeface="Roboto Condensed"/>
              <a:cs typeface="Roboto Condensed"/>
              <a:sym typeface="Roboto Condensed"/>
            </a:endParaRPr>
          </a:p>
        </p:txBody>
      </p:sp>
      <p:cxnSp>
        <p:nvCxnSpPr>
          <p:cNvPr id="67" name="Google Shape;67;p19"/>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BR">
  <p:cSld name="Blanck - Logo on BR">
    <p:spTree>
      <p:nvGrpSpPr>
        <p:cNvPr id="68" name="Shape 68"/>
        <p:cNvGrpSpPr/>
        <p:nvPr/>
      </p:nvGrpSpPr>
      <p:grpSpPr>
        <a:xfrm>
          <a:off x="0" y="0"/>
          <a:ext cx="0" cy="0"/>
          <a:chOff x="0" y="0"/>
          <a:chExt cx="0" cy="0"/>
        </a:xfrm>
      </p:grpSpPr>
      <p:sp>
        <p:nvSpPr>
          <p:cNvPr id="69" name="Google Shape;69;p20"/>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70" name="Google Shape;70;p20"/>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63636"/>
                </a:solidFill>
                <a:latin typeface="Roboto Condensed"/>
                <a:ea typeface="Roboto Condensed"/>
                <a:cs typeface="Roboto Condensed"/>
                <a:sym typeface="Roboto Condensed"/>
              </a:rPr>
              <a:t>‹#›</a:t>
            </a:fld>
            <a:endParaRPr b="1" i="0" sz="1200" u="none" cap="none" strike="noStrike">
              <a:solidFill>
                <a:srgbClr val="363636"/>
              </a:solidFill>
              <a:latin typeface="Roboto Condensed"/>
              <a:ea typeface="Roboto Condensed"/>
              <a:cs typeface="Roboto Condensed"/>
              <a:sym typeface="Roboto Condensed"/>
            </a:endParaRPr>
          </a:p>
        </p:txBody>
      </p:sp>
      <p:cxnSp>
        <p:nvCxnSpPr>
          <p:cNvPr id="71" name="Google Shape;71;p20"/>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 Logo on BL">
  <p:cSld name="Blanck - Logo on BL">
    <p:spTree>
      <p:nvGrpSpPr>
        <p:cNvPr id="72" name="Shape 72"/>
        <p:cNvGrpSpPr/>
        <p:nvPr/>
      </p:nvGrpSpPr>
      <p:grpSpPr>
        <a:xfrm>
          <a:off x="0" y="0"/>
          <a:ext cx="0" cy="0"/>
          <a:chOff x="0" y="0"/>
          <a:chExt cx="0" cy="0"/>
        </a:xfrm>
      </p:grpSpPr>
      <p:sp>
        <p:nvSpPr>
          <p:cNvPr id="73" name="Google Shape;73;p21"/>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sp>
        <p:nvSpPr>
          <p:cNvPr id="74" name="Google Shape;74;p21"/>
          <p:cNvSpPr txBox="1"/>
          <p:nvPr/>
        </p:nvSpPr>
        <p:spPr>
          <a:xfrm>
            <a:off x="8610600" y="6604000"/>
            <a:ext cx="2743200" cy="25512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63636"/>
                </a:solidFill>
                <a:latin typeface="Roboto Condensed"/>
                <a:ea typeface="Roboto Condensed"/>
                <a:cs typeface="Roboto Condensed"/>
                <a:sym typeface="Roboto Condensed"/>
              </a:rPr>
              <a:t>‹#›</a:t>
            </a:fld>
            <a:endParaRPr b="1" i="0" sz="1200" u="none" cap="none" strike="noStrike">
              <a:solidFill>
                <a:srgbClr val="363636"/>
              </a:solidFill>
              <a:latin typeface="Roboto Condensed"/>
              <a:ea typeface="Roboto Condensed"/>
              <a:cs typeface="Roboto Condensed"/>
              <a:sym typeface="Roboto Condensed"/>
            </a:endParaRPr>
          </a:p>
        </p:txBody>
      </p:sp>
      <p:cxnSp>
        <p:nvCxnSpPr>
          <p:cNvPr id="75" name="Google Shape;75;p21"/>
          <p:cNvCxnSpPr/>
          <p:nvPr/>
        </p:nvCxnSpPr>
        <p:spPr>
          <a:xfrm>
            <a:off x="0" y="6604000"/>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Roboto Condensed"/>
              <a:buNone/>
              <a:defRPr b="0" i="0" sz="4400" u="none" cap="none" strike="noStrike">
                <a:solidFill>
                  <a:schemeClr val="dk1"/>
                </a:solidFill>
                <a:latin typeface="Roboto Condensed"/>
                <a:ea typeface="Roboto Condensed"/>
                <a:cs typeface="Roboto Condensed"/>
                <a:sym typeface="Roboto Condense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Condensed"/>
                <a:ea typeface="Roboto Condensed"/>
                <a:cs typeface="Roboto Condensed"/>
                <a:sym typeface="Roboto Condense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Condensed"/>
                <a:ea typeface="Roboto Condensed"/>
                <a:cs typeface="Roboto Condensed"/>
                <a:sym typeface="Roboto Condense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Condensed"/>
                <a:ea typeface="Roboto Condensed"/>
                <a:cs typeface="Roboto Condensed"/>
                <a:sym typeface="Roboto Condense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1pPr>
            <a:lvl2pPr indent="0" lvl="1"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2pPr>
            <a:lvl3pPr indent="0" lvl="2"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3pPr>
            <a:lvl4pPr indent="0" lvl="3"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4pPr>
            <a:lvl5pPr indent="0" lvl="4"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5pPr>
            <a:lvl6pPr indent="0" lvl="5"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6pPr>
            <a:lvl7pPr indent="0" lvl="6"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7pPr>
            <a:lvl8pPr indent="0" lvl="7"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8pPr>
            <a:lvl9pPr indent="0" lvl="8"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559490" y="1122364"/>
            <a:ext cx="7035300" cy="39606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63636"/>
              </a:buClr>
              <a:buSzPts val="4800"/>
              <a:buFont typeface="Roboto Condensed Light"/>
              <a:buNone/>
            </a:pPr>
            <a:r>
              <a:rPr b="0" lang="en-US" sz="4800">
                <a:latin typeface="Roboto Condensed Light"/>
                <a:ea typeface="Roboto Condensed Light"/>
                <a:cs typeface="Roboto Condensed Light"/>
                <a:sym typeface="Roboto Condensed Light"/>
              </a:rPr>
              <a:t>Unit-1</a:t>
            </a:r>
            <a:r>
              <a:rPr lang="en-US"/>
              <a:t> </a:t>
            </a:r>
            <a:br>
              <a:rPr lang="en-US"/>
            </a:br>
            <a:r>
              <a:rPr lang="en-US"/>
              <a:t>Introduction to hashing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Disadvantages of Hashing</a:t>
            </a:r>
            <a:endParaRPr/>
          </a:p>
        </p:txBody>
      </p:sp>
      <p:sp>
        <p:nvSpPr>
          <p:cNvPr id="149" name="Google Shape;149;p10"/>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SzPts val="2400"/>
              <a:buChar char="🞂"/>
            </a:pPr>
            <a:r>
              <a:rPr b="0" i="0" lang="en-US">
                <a:solidFill>
                  <a:srgbClr val="000000"/>
                </a:solidFill>
              </a:rPr>
              <a:t>Hashing is not favorable when the data is organized in some ordering and the queries require a range of data. When data is discrete and random, hash performs the best.</a:t>
            </a:r>
            <a:endParaRPr/>
          </a:p>
          <a:p>
            <a:pPr indent="-265113" lvl="0" marL="265113" rtl="0" algn="just">
              <a:lnSpc>
                <a:spcPct val="90000"/>
              </a:lnSpc>
              <a:spcBef>
                <a:spcPts val="1000"/>
              </a:spcBef>
              <a:spcAft>
                <a:spcPts val="0"/>
              </a:spcAft>
              <a:buSzPts val="2400"/>
              <a:buChar char="🞂"/>
            </a:pPr>
            <a:r>
              <a:rPr b="0" i="0" lang="en-US">
                <a:solidFill>
                  <a:srgbClr val="000000"/>
                </a:solidFill>
              </a:rPr>
              <a:t>Hashing algorithms have high complexity than indexing. All hash operations are done in constant time.</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C2321"/>
              </a:buClr>
              <a:buSzPts val="6000"/>
              <a:buFont typeface="Roboto Condensed"/>
              <a:buNone/>
            </a:pPr>
            <a:r>
              <a:rPr lang="en-US">
                <a:solidFill>
                  <a:srgbClr val="5C2321"/>
                </a:solidFill>
              </a:rPr>
              <a:t>Hashing for direct files</a:t>
            </a:r>
            <a:endParaRPr/>
          </a:p>
        </p:txBody>
      </p:sp>
      <p:sp>
        <p:nvSpPr>
          <p:cNvPr id="97" name="Google Shape;97;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Section - 4</a:t>
            </a:r>
            <a:endParaRPr/>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What is Hashing ?</a:t>
            </a:r>
            <a:endParaRPr/>
          </a:p>
        </p:txBody>
      </p:sp>
      <p:sp>
        <p:nvSpPr>
          <p:cNvPr id="103" name="Google Shape;103;p3"/>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SzPts val="2400"/>
              <a:buChar char="🞂"/>
            </a:pPr>
            <a:r>
              <a:rPr b="0" i="0" lang="en-US">
                <a:solidFill>
                  <a:srgbClr val="000000"/>
                </a:solidFill>
              </a:rPr>
              <a:t>For a huge database structure, it can be almost next to impossible to search all the index values through all its level and then reach the destination data block to retrieve the desired data. Hashing is an effective technique to calculate the direct location of a data record on the disk without using index structure.</a:t>
            </a:r>
            <a:endParaRPr/>
          </a:p>
          <a:p>
            <a:pPr indent="-265113" lvl="0" marL="265113" rtl="0" algn="just">
              <a:lnSpc>
                <a:spcPct val="90000"/>
              </a:lnSpc>
              <a:spcBef>
                <a:spcPts val="1000"/>
              </a:spcBef>
              <a:spcAft>
                <a:spcPts val="0"/>
              </a:spcAft>
              <a:buSzPts val="2400"/>
              <a:buChar char="🞂"/>
            </a:pPr>
            <a:r>
              <a:rPr b="0" i="0" lang="en-US">
                <a:solidFill>
                  <a:srgbClr val="000000"/>
                </a:solidFill>
              </a:rPr>
              <a:t>Hashing uses hash functions with search keys as parameters to generate the address of a data record.</a:t>
            </a:r>
            <a:endParaRPr/>
          </a:p>
          <a:p>
            <a:pPr indent="0" lvl="0" marL="0" rtl="0" algn="l">
              <a:lnSpc>
                <a:spcPct val="90000"/>
              </a:lnSpc>
              <a:spcBef>
                <a:spcPts val="1000"/>
              </a:spcBef>
              <a:spcAft>
                <a:spcPts val="0"/>
              </a:spcAft>
              <a:buSzPts val="2800"/>
              <a:buNone/>
            </a:pPr>
            <a:r>
              <a:rPr b="1" i="0" lang="en-US" sz="2800">
                <a:solidFill>
                  <a:srgbClr val="C00000"/>
                </a:solidFill>
              </a:rPr>
              <a:t>Hash Organization</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rPr>
              <a:t>Bucket</a:t>
            </a:r>
            <a:r>
              <a:rPr b="0" i="0" lang="en-US">
                <a:solidFill>
                  <a:srgbClr val="000000"/>
                </a:solidFill>
              </a:rPr>
              <a:t> − A hash file stores data in bucket format. </a:t>
            </a:r>
            <a:r>
              <a:rPr b="0" i="0" lang="en-US">
                <a:solidFill>
                  <a:srgbClr val="0070C0"/>
                </a:solidFill>
              </a:rPr>
              <a:t>Bucket is considered a unit of storage</a:t>
            </a:r>
            <a:r>
              <a:rPr b="0" i="0" lang="en-US">
                <a:solidFill>
                  <a:srgbClr val="000000"/>
                </a:solidFill>
              </a:rPr>
              <a:t>. A bucket typically stores one complete disk block, which in turn can store one or more records.</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rPr>
              <a:t>Hash Function</a:t>
            </a:r>
            <a:r>
              <a:rPr b="0" i="0" lang="en-US">
                <a:solidFill>
                  <a:srgbClr val="000000"/>
                </a:solidFill>
              </a:rPr>
              <a:t> − A hash function, </a:t>
            </a:r>
            <a:r>
              <a:rPr b="1" i="0" lang="en-US">
                <a:solidFill>
                  <a:srgbClr val="000000"/>
                </a:solidFill>
              </a:rPr>
              <a:t>h,</a:t>
            </a:r>
            <a:r>
              <a:rPr b="0" i="0" lang="en-US">
                <a:solidFill>
                  <a:srgbClr val="000000"/>
                </a:solidFill>
              </a:rPr>
              <a:t> is a mapping function that maps all the set of search-keys </a:t>
            </a:r>
            <a:r>
              <a:rPr b="1" i="0" lang="en-US">
                <a:solidFill>
                  <a:srgbClr val="000000"/>
                </a:solidFill>
              </a:rPr>
              <a:t>K</a:t>
            </a:r>
            <a:r>
              <a:rPr b="0" i="0" lang="en-US">
                <a:solidFill>
                  <a:srgbClr val="000000"/>
                </a:solidFill>
              </a:rPr>
              <a:t> to the address where actual records are placed. It is a function from search keys to bucket addresses.</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Static Hashing</a:t>
            </a:r>
            <a:endParaRPr/>
          </a:p>
        </p:txBody>
      </p:sp>
      <p:sp>
        <p:nvSpPr>
          <p:cNvPr id="109" name="Google Shape;109;p4"/>
          <p:cNvSpPr txBox="1"/>
          <p:nvPr>
            <p:ph idx="1" type="body"/>
          </p:nvPr>
        </p:nvSpPr>
        <p:spPr>
          <a:xfrm>
            <a:off x="131179" y="887280"/>
            <a:ext cx="11936130" cy="558277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b="0" i="0" lang="en-US">
                <a:solidFill>
                  <a:srgbClr val="000000"/>
                </a:solidFill>
              </a:rPr>
              <a:t>In static hashing, when a search-key value is provided, the hash function always computes the same address. For example, if mod-4 hash function is used, then it shall generate only 5 values. The output address shall always be same for that function. The number of buckets provided remains unchanged at all times.</a:t>
            </a:r>
            <a:endParaRPr/>
          </a:p>
        </p:txBody>
      </p:sp>
      <p:pic>
        <p:nvPicPr>
          <p:cNvPr id="110" name="Google Shape;110;p4"/>
          <p:cNvPicPr preferRelativeResize="0"/>
          <p:nvPr/>
        </p:nvPicPr>
        <p:blipFill rotWithShape="1">
          <a:blip r:embed="rId3">
            <a:alphaModFix/>
          </a:blip>
          <a:srcRect b="37641" l="29890" r="29852" t="12920"/>
          <a:stretch/>
        </p:blipFill>
        <p:spPr>
          <a:xfrm>
            <a:off x="699248" y="2581835"/>
            <a:ext cx="5123328" cy="35374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Static Hashing</a:t>
            </a:r>
            <a:endParaRPr/>
          </a:p>
        </p:txBody>
      </p:sp>
      <p:sp>
        <p:nvSpPr>
          <p:cNvPr id="116" name="Google Shape;116;p5"/>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i="0" lang="en-US" sz="2800">
                <a:solidFill>
                  <a:srgbClr val="C00000"/>
                </a:solidFill>
              </a:rPr>
              <a:t>Operation</a:t>
            </a:r>
            <a:endParaRPr b="1" i="0" sz="2400">
              <a:solidFill>
                <a:srgbClr val="C00000"/>
              </a:solidFill>
            </a:endParaRPr>
          </a:p>
          <a:p>
            <a:pPr indent="-265113" lvl="0" marL="265113" rtl="0" algn="just">
              <a:lnSpc>
                <a:spcPct val="90000"/>
              </a:lnSpc>
              <a:spcBef>
                <a:spcPts val="1000"/>
              </a:spcBef>
              <a:spcAft>
                <a:spcPts val="0"/>
              </a:spcAft>
              <a:buSzPts val="2400"/>
              <a:buFont typeface="Arial"/>
              <a:buChar char="•"/>
            </a:pPr>
            <a:r>
              <a:rPr b="1" i="0" lang="en-US" sz="2400">
                <a:solidFill>
                  <a:srgbClr val="000000"/>
                </a:solidFill>
              </a:rPr>
              <a:t>Insertion</a:t>
            </a:r>
            <a:r>
              <a:rPr b="0" i="0" lang="en-US" sz="2400">
                <a:solidFill>
                  <a:srgbClr val="000000"/>
                </a:solidFill>
              </a:rPr>
              <a:t> − When a record is required to be entered using static hash, the hash function </a:t>
            </a:r>
            <a:r>
              <a:rPr b="1" i="0" lang="en-US" sz="2400">
                <a:solidFill>
                  <a:srgbClr val="000000"/>
                </a:solidFill>
              </a:rPr>
              <a:t>h</a:t>
            </a:r>
            <a:r>
              <a:rPr b="0" i="0" lang="en-US" sz="2400">
                <a:solidFill>
                  <a:srgbClr val="000000"/>
                </a:solidFill>
              </a:rPr>
              <a:t> computes the bucket address for search key </a:t>
            </a:r>
            <a:r>
              <a:rPr b="1" i="0" lang="en-US" sz="2400">
                <a:solidFill>
                  <a:srgbClr val="000000"/>
                </a:solidFill>
              </a:rPr>
              <a:t>K</a:t>
            </a:r>
            <a:r>
              <a:rPr b="0" i="0" lang="en-US" sz="2400">
                <a:solidFill>
                  <a:srgbClr val="000000"/>
                </a:solidFill>
              </a:rPr>
              <a:t>, where the record will be stored.</a:t>
            </a:r>
            <a:endParaRPr/>
          </a:p>
          <a:p>
            <a:pPr indent="-265113" lvl="0" marL="265113" rtl="0" algn="just">
              <a:lnSpc>
                <a:spcPct val="90000"/>
              </a:lnSpc>
              <a:spcBef>
                <a:spcPts val="1000"/>
              </a:spcBef>
              <a:spcAft>
                <a:spcPts val="0"/>
              </a:spcAft>
              <a:buSzPts val="2400"/>
              <a:buFont typeface="Arial"/>
              <a:buChar char="•"/>
            </a:pPr>
            <a:r>
              <a:rPr b="0" i="0" lang="en-US" sz="2400">
                <a:solidFill>
                  <a:srgbClr val="000000"/>
                </a:solidFill>
              </a:rPr>
              <a:t>Bucket address = h(K)</a:t>
            </a:r>
            <a:endParaRPr/>
          </a:p>
          <a:p>
            <a:pPr indent="-265113" lvl="0" marL="265113" rtl="0" algn="just">
              <a:lnSpc>
                <a:spcPct val="90000"/>
              </a:lnSpc>
              <a:spcBef>
                <a:spcPts val="1000"/>
              </a:spcBef>
              <a:spcAft>
                <a:spcPts val="0"/>
              </a:spcAft>
              <a:buSzPts val="2400"/>
              <a:buFont typeface="Arial"/>
              <a:buChar char="•"/>
            </a:pPr>
            <a:r>
              <a:rPr b="1" i="0" lang="en-US" sz="2400">
                <a:solidFill>
                  <a:srgbClr val="000000"/>
                </a:solidFill>
              </a:rPr>
              <a:t>Search</a:t>
            </a:r>
            <a:r>
              <a:rPr b="0" i="0" lang="en-US" sz="2400">
                <a:solidFill>
                  <a:srgbClr val="000000"/>
                </a:solidFill>
              </a:rPr>
              <a:t> − When a record needs to be retrieved, the same hash function can be used to retrieve the address of the bucket where the data is stored.</a:t>
            </a:r>
            <a:endParaRPr/>
          </a:p>
          <a:p>
            <a:pPr indent="-265113" lvl="0" marL="265113" rtl="0" algn="just">
              <a:lnSpc>
                <a:spcPct val="90000"/>
              </a:lnSpc>
              <a:spcBef>
                <a:spcPts val="1000"/>
              </a:spcBef>
              <a:spcAft>
                <a:spcPts val="0"/>
              </a:spcAft>
              <a:buSzPts val="2400"/>
              <a:buFont typeface="Arial"/>
              <a:buChar char="•"/>
            </a:pPr>
            <a:r>
              <a:rPr b="1" i="0" lang="en-US" sz="2400">
                <a:solidFill>
                  <a:srgbClr val="000000"/>
                </a:solidFill>
              </a:rPr>
              <a:t>Delete</a:t>
            </a:r>
            <a:r>
              <a:rPr b="0" i="0" lang="en-US" sz="2400">
                <a:solidFill>
                  <a:srgbClr val="000000"/>
                </a:solidFill>
              </a:rPr>
              <a:t> − This is simply a search followed by a deletion operation.</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Bucket overflow</a:t>
            </a:r>
            <a:endParaRPr/>
          </a:p>
        </p:txBody>
      </p:sp>
      <p:sp>
        <p:nvSpPr>
          <p:cNvPr id="122" name="Google Shape;122;p6"/>
          <p:cNvSpPr txBox="1"/>
          <p:nvPr>
            <p:ph idx="1" type="body"/>
          </p:nvPr>
        </p:nvSpPr>
        <p:spPr>
          <a:xfrm>
            <a:off x="131178" y="887280"/>
            <a:ext cx="5821387" cy="5582777"/>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SzPts val="2400"/>
              <a:buChar char="🞂"/>
            </a:pPr>
            <a:r>
              <a:rPr b="0" i="0" lang="en-US">
                <a:solidFill>
                  <a:srgbClr val="000000"/>
                </a:solidFill>
              </a:rPr>
              <a:t>The condition of bucket-overflow is known as </a:t>
            </a:r>
            <a:r>
              <a:rPr b="1" i="0" lang="en-US">
                <a:solidFill>
                  <a:srgbClr val="000000"/>
                </a:solidFill>
              </a:rPr>
              <a:t>collision</a:t>
            </a:r>
            <a:r>
              <a:rPr b="0" i="0" lang="en-US">
                <a:solidFill>
                  <a:srgbClr val="000000"/>
                </a:solidFill>
              </a:rPr>
              <a:t>. This is a fatal state for any static hash function. In this case, overflow chaining can be used.</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rPr>
              <a:t>Overflow Chaining</a:t>
            </a:r>
            <a:r>
              <a:rPr b="0" i="0" lang="en-US">
                <a:solidFill>
                  <a:srgbClr val="000000"/>
                </a:solidFill>
              </a:rPr>
              <a:t> − When buckets are full, a new bucket is allocated for the same hash result and is linked after the previous one. This mechanism is called </a:t>
            </a:r>
            <a:r>
              <a:rPr b="1" i="0" lang="en-US">
                <a:solidFill>
                  <a:srgbClr val="000000"/>
                </a:solidFill>
              </a:rPr>
              <a:t>Closed Hashing</a:t>
            </a:r>
            <a:endParaRPr b="0" i="0">
              <a:solidFill>
                <a:srgbClr val="000000"/>
              </a:solidFill>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rPr>
              <a:t>Linear Probing</a:t>
            </a:r>
            <a:r>
              <a:rPr b="0" i="0" lang="en-US">
                <a:solidFill>
                  <a:srgbClr val="000000"/>
                </a:solidFill>
              </a:rPr>
              <a:t> − When a hash function generates an address at which data is already stored, the next free bucket is allocated to it. This mechanism is called </a:t>
            </a:r>
            <a:r>
              <a:rPr b="1" i="0" lang="en-US">
                <a:solidFill>
                  <a:srgbClr val="000000"/>
                </a:solidFill>
              </a:rPr>
              <a:t>Open Hashing</a:t>
            </a:r>
            <a:r>
              <a:rPr b="0" i="0" lang="en-US">
                <a:solidFill>
                  <a:srgbClr val="000000"/>
                </a:solidFill>
              </a:rPr>
              <a:t>.</a:t>
            </a:r>
            <a:endParaRPr/>
          </a:p>
          <a:p>
            <a:pPr indent="-112713" lvl="0" marL="265113" rtl="0" algn="just">
              <a:lnSpc>
                <a:spcPct val="90000"/>
              </a:lnSpc>
              <a:spcBef>
                <a:spcPts val="1000"/>
              </a:spcBef>
              <a:spcAft>
                <a:spcPts val="0"/>
              </a:spcAft>
              <a:buSzPts val="2400"/>
              <a:buFont typeface="Arial"/>
              <a:buNone/>
            </a:pPr>
            <a:r>
              <a:t/>
            </a:r>
            <a:endParaRPr b="0" i="0">
              <a:solidFill>
                <a:srgbClr val="000000"/>
              </a:solidFill>
              <a:latin typeface="Arial"/>
              <a:ea typeface="Arial"/>
              <a:cs typeface="Arial"/>
              <a:sym typeface="Arial"/>
            </a:endParaRPr>
          </a:p>
        </p:txBody>
      </p:sp>
      <p:pic>
        <p:nvPicPr>
          <p:cNvPr id="123" name="Google Shape;123;p6"/>
          <p:cNvPicPr preferRelativeResize="0"/>
          <p:nvPr/>
        </p:nvPicPr>
        <p:blipFill rotWithShape="1">
          <a:blip r:embed="rId3">
            <a:alphaModFix/>
          </a:blip>
          <a:srcRect b="22359" l="30992" r="31508" t="44888"/>
          <a:stretch/>
        </p:blipFill>
        <p:spPr>
          <a:xfrm>
            <a:off x="6239435" y="962362"/>
            <a:ext cx="4878462" cy="2396186"/>
          </a:xfrm>
          <a:prstGeom prst="rect">
            <a:avLst/>
          </a:prstGeom>
          <a:noFill/>
          <a:ln>
            <a:noFill/>
          </a:ln>
        </p:spPr>
      </p:pic>
      <p:pic>
        <p:nvPicPr>
          <p:cNvPr id="124" name="Google Shape;124;p6"/>
          <p:cNvPicPr preferRelativeResize="0"/>
          <p:nvPr/>
        </p:nvPicPr>
        <p:blipFill rotWithShape="1">
          <a:blip r:embed="rId4">
            <a:alphaModFix/>
          </a:blip>
          <a:srcRect b="40971" l="37280" r="38676" t="23698"/>
          <a:stretch/>
        </p:blipFill>
        <p:spPr>
          <a:xfrm>
            <a:off x="7086599" y="3657037"/>
            <a:ext cx="3173505" cy="2621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Dynamic Hashing</a:t>
            </a:r>
            <a:endParaRPr/>
          </a:p>
        </p:txBody>
      </p:sp>
      <p:sp>
        <p:nvSpPr>
          <p:cNvPr id="130" name="Google Shape;130;p7"/>
          <p:cNvSpPr txBox="1"/>
          <p:nvPr>
            <p:ph idx="1" type="body"/>
          </p:nvPr>
        </p:nvSpPr>
        <p:spPr>
          <a:xfrm>
            <a:off x="131181" y="863444"/>
            <a:ext cx="5964819"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SzPts val="2400"/>
              <a:buChar char="🞂"/>
            </a:pPr>
            <a:r>
              <a:rPr b="0" i="0" lang="en-US">
                <a:solidFill>
                  <a:srgbClr val="000000"/>
                </a:solidFill>
              </a:rPr>
              <a:t>The problem with static hashing is that it does not expand or shrink dynamically as the size of the database grows or shrinks. Dynamic hashing provides a mechanism in which data buckets are added and removed dynamically and on-demand. Dynamic hashing is also known as </a:t>
            </a:r>
            <a:r>
              <a:rPr b="1" i="0" lang="en-US">
                <a:solidFill>
                  <a:srgbClr val="000000"/>
                </a:solidFill>
              </a:rPr>
              <a:t>extended hashing</a:t>
            </a:r>
            <a:r>
              <a:rPr b="0" i="0" lang="en-US">
                <a:solidFill>
                  <a:srgbClr val="000000"/>
                </a:solidFill>
              </a:rPr>
              <a:t>.</a:t>
            </a:r>
            <a:endParaRPr/>
          </a:p>
          <a:p>
            <a:pPr indent="-265113" lvl="0" marL="265113" rtl="0" algn="just">
              <a:lnSpc>
                <a:spcPct val="90000"/>
              </a:lnSpc>
              <a:spcBef>
                <a:spcPts val="1000"/>
              </a:spcBef>
              <a:spcAft>
                <a:spcPts val="0"/>
              </a:spcAft>
              <a:buSzPts val="2400"/>
              <a:buChar char="🞂"/>
            </a:pPr>
            <a:r>
              <a:rPr b="0" i="0" lang="en-US">
                <a:solidFill>
                  <a:srgbClr val="000000"/>
                </a:solidFill>
              </a:rPr>
              <a:t>Hash function, in dynamic hashing, is made to produce a large number of values and only a few are used initially.</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pic>
        <p:nvPicPr>
          <p:cNvPr id="131" name="Google Shape;131;p7"/>
          <p:cNvPicPr preferRelativeResize="0"/>
          <p:nvPr/>
        </p:nvPicPr>
        <p:blipFill rotWithShape="1">
          <a:blip r:embed="rId3">
            <a:alphaModFix/>
          </a:blip>
          <a:srcRect b="29010" l="29890" r="30624" t="10351"/>
          <a:stretch/>
        </p:blipFill>
        <p:spPr>
          <a:xfrm>
            <a:off x="6606988" y="1350683"/>
            <a:ext cx="4814047" cy="41566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Dynamic Hashing</a:t>
            </a:r>
            <a:endParaRPr/>
          </a:p>
        </p:txBody>
      </p:sp>
      <p:sp>
        <p:nvSpPr>
          <p:cNvPr id="137" name="Google Shape;137;p8"/>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i="0" lang="en-US" sz="2800">
                <a:solidFill>
                  <a:srgbClr val="C00000"/>
                </a:solidFill>
              </a:rPr>
              <a:t>Organization</a:t>
            </a:r>
            <a:endParaRPr/>
          </a:p>
          <a:p>
            <a:pPr indent="-265113" lvl="0" marL="265113" rtl="0" algn="just">
              <a:lnSpc>
                <a:spcPct val="90000"/>
              </a:lnSpc>
              <a:spcBef>
                <a:spcPts val="1000"/>
              </a:spcBef>
              <a:spcAft>
                <a:spcPts val="0"/>
              </a:spcAft>
              <a:buSzPts val="2400"/>
              <a:buChar char="🞂"/>
            </a:pPr>
            <a:r>
              <a:rPr b="0" i="0" lang="en-US">
                <a:solidFill>
                  <a:srgbClr val="000000"/>
                </a:solidFill>
              </a:rPr>
              <a:t>The prefix of an entire hash value is taken as a hash index. Only a portion of the hash value is used for computing bucket addresses. Every hash index has a depth value to signify how many bits are used for computing a hash function. These n bits can address 2</a:t>
            </a:r>
            <a:r>
              <a:rPr b="0" baseline="30000" i="0" lang="en-US">
                <a:solidFill>
                  <a:srgbClr val="000000"/>
                </a:solidFill>
              </a:rPr>
              <a:t>n</a:t>
            </a:r>
            <a:r>
              <a:rPr b="0" i="0" lang="en-US">
                <a:solidFill>
                  <a:srgbClr val="000000"/>
                </a:solidFill>
              </a:rPr>
              <a:t> buckets. When all these bits are consumed − that is, when all the buckets are full − then the depth value is increased linearly and twice the buckets are allocated.</a:t>
            </a:r>
            <a:endParaRPr/>
          </a:p>
          <a:p>
            <a:pPr indent="0" lvl="0" marL="0" rtl="0" algn="just">
              <a:lnSpc>
                <a:spcPct val="90000"/>
              </a:lnSpc>
              <a:spcBef>
                <a:spcPts val="1000"/>
              </a:spcBef>
              <a:spcAft>
                <a:spcPts val="0"/>
              </a:spcAft>
              <a:buSzPts val="2400"/>
              <a:buNone/>
            </a:pPr>
            <a:r>
              <a:t/>
            </a:r>
            <a:endParaRPr b="0" i="0">
              <a:solidFill>
                <a:srgbClr val="000000"/>
              </a:solidFill>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Dynamic Hashing</a:t>
            </a:r>
            <a:endParaRPr/>
          </a:p>
        </p:txBody>
      </p:sp>
      <p:sp>
        <p:nvSpPr>
          <p:cNvPr id="143" name="Google Shape;143;p9"/>
          <p:cNvSpPr txBox="1"/>
          <p:nvPr>
            <p:ph idx="1" type="body"/>
          </p:nvPr>
        </p:nvSpPr>
        <p:spPr>
          <a:xfrm>
            <a:off x="131181" y="863444"/>
            <a:ext cx="11936128" cy="559056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i="0" lang="en-US" sz="2800">
                <a:solidFill>
                  <a:srgbClr val="C00000"/>
                </a:solidFill>
              </a:rPr>
              <a:t>Operation</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rPr>
              <a:t>Querying</a:t>
            </a:r>
            <a:r>
              <a:rPr b="0" i="0" lang="en-US">
                <a:solidFill>
                  <a:srgbClr val="000000"/>
                </a:solidFill>
              </a:rPr>
              <a:t> − Look at the depth value of the hash index and use those bits to compute the bucket address.</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rPr>
              <a:t>Update</a:t>
            </a:r>
            <a:r>
              <a:rPr b="0" i="0" lang="en-US">
                <a:solidFill>
                  <a:srgbClr val="000000"/>
                </a:solidFill>
              </a:rPr>
              <a:t> − Perform a query as above and update the data.</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rPr>
              <a:t>Deletion</a:t>
            </a:r>
            <a:r>
              <a:rPr b="0" i="0" lang="en-US">
                <a:solidFill>
                  <a:srgbClr val="000000"/>
                </a:solidFill>
              </a:rPr>
              <a:t> − Perform a query to locate the desired data and delete the same.</a:t>
            </a:r>
            <a:endParaRPr/>
          </a:p>
          <a:p>
            <a:pPr indent="-265113" lvl="0" marL="265113" rtl="0" algn="just">
              <a:lnSpc>
                <a:spcPct val="90000"/>
              </a:lnSpc>
              <a:spcBef>
                <a:spcPts val="1000"/>
              </a:spcBef>
              <a:spcAft>
                <a:spcPts val="0"/>
              </a:spcAft>
              <a:buSzPts val="2400"/>
              <a:buFont typeface="Arial"/>
              <a:buChar char="•"/>
            </a:pPr>
            <a:r>
              <a:rPr b="1" i="0" lang="en-US">
                <a:solidFill>
                  <a:srgbClr val="000000"/>
                </a:solidFill>
              </a:rPr>
              <a:t>Insertion</a:t>
            </a:r>
            <a:r>
              <a:rPr b="0" i="0" lang="en-US">
                <a:solidFill>
                  <a:srgbClr val="000000"/>
                </a:solidFill>
              </a:rPr>
              <a:t> − Compute the address of the bucket</a:t>
            </a:r>
            <a:endParaRPr/>
          </a:p>
          <a:p>
            <a:pPr indent="-285750" lvl="1" marL="742950" rtl="0" algn="l">
              <a:lnSpc>
                <a:spcPct val="90000"/>
              </a:lnSpc>
              <a:spcBef>
                <a:spcPts val="500"/>
              </a:spcBef>
              <a:spcAft>
                <a:spcPts val="0"/>
              </a:spcAft>
              <a:buSzPts val="2000"/>
              <a:buFont typeface="Arial"/>
              <a:buChar char="•"/>
            </a:pPr>
            <a:r>
              <a:rPr b="0" i="0" lang="en-US"/>
              <a:t>If the bucket is already full.</a:t>
            </a:r>
            <a:endParaRPr/>
          </a:p>
          <a:p>
            <a:pPr indent="-228600" lvl="2" marL="1143000" rtl="0" algn="l">
              <a:lnSpc>
                <a:spcPct val="90000"/>
              </a:lnSpc>
              <a:spcBef>
                <a:spcPts val="500"/>
              </a:spcBef>
              <a:spcAft>
                <a:spcPts val="0"/>
              </a:spcAft>
              <a:buSzPts val="1800"/>
              <a:buFont typeface="Arial"/>
              <a:buChar char="•"/>
            </a:pPr>
            <a:r>
              <a:rPr b="0" i="0" lang="en-US"/>
              <a:t>Add more buckets.</a:t>
            </a:r>
            <a:endParaRPr/>
          </a:p>
          <a:p>
            <a:pPr indent="-228600" lvl="2" marL="1143000" rtl="0" algn="l">
              <a:lnSpc>
                <a:spcPct val="90000"/>
              </a:lnSpc>
              <a:spcBef>
                <a:spcPts val="500"/>
              </a:spcBef>
              <a:spcAft>
                <a:spcPts val="0"/>
              </a:spcAft>
              <a:buSzPts val="1800"/>
              <a:buFont typeface="Arial"/>
              <a:buChar char="•"/>
            </a:pPr>
            <a:r>
              <a:rPr b="0" i="0" lang="en-US"/>
              <a:t>Add additional bits to the hash value.</a:t>
            </a:r>
            <a:endParaRPr/>
          </a:p>
          <a:p>
            <a:pPr indent="-228600" lvl="2" marL="1143000" rtl="0" algn="l">
              <a:lnSpc>
                <a:spcPct val="90000"/>
              </a:lnSpc>
              <a:spcBef>
                <a:spcPts val="500"/>
              </a:spcBef>
              <a:spcAft>
                <a:spcPts val="0"/>
              </a:spcAft>
              <a:buSzPts val="1800"/>
              <a:buFont typeface="Arial"/>
              <a:buChar char="•"/>
            </a:pPr>
            <a:r>
              <a:rPr b="0" i="0" lang="en-US"/>
              <a:t>Re-compute the hash function.</a:t>
            </a:r>
            <a:endParaRPr/>
          </a:p>
          <a:p>
            <a:pPr indent="-285750" lvl="1" marL="742950" rtl="0" algn="l">
              <a:lnSpc>
                <a:spcPct val="90000"/>
              </a:lnSpc>
              <a:spcBef>
                <a:spcPts val="500"/>
              </a:spcBef>
              <a:spcAft>
                <a:spcPts val="0"/>
              </a:spcAft>
              <a:buSzPts val="2000"/>
              <a:buFont typeface="Arial"/>
              <a:buChar char="•"/>
            </a:pPr>
            <a:r>
              <a:rPr b="0" i="0" lang="en-US"/>
              <a:t>Else</a:t>
            </a:r>
            <a:endParaRPr/>
          </a:p>
          <a:p>
            <a:pPr indent="-228600" lvl="2" marL="1143000" rtl="0" algn="l">
              <a:lnSpc>
                <a:spcPct val="90000"/>
              </a:lnSpc>
              <a:spcBef>
                <a:spcPts val="500"/>
              </a:spcBef>
              <a:spcAft>
                <a:spcPts val="0"/>
              </a:spcAft>
              <a:buSzPts val="1800"/>
              <a:buFont typeface="Arial"/>
              <a:buChar char="•"/>
            </a:pPr>
            <a:r>
              <a:rPr b="0" i="0" lang="en-US"/>
              <a:t>Add data to the bucket,</a:t>
            </a:r>
            <a:endParaRPr/>
          </a:p>
          <a:p>
            <a:pPr indent="-285750" lvl="1" marL="742950" rtl="0" algn="l">
              <a:lnSpc>
                <a:spcPct val="90000"/>
              </a:lnSpc>
              <a:spcBef>
                <a:spcPts val="500"/>
              </a:spcBef>
              <a:spcAft>
                <a:spcPts val="0"/>
              </a:spcAft>
              <a:buSzPts val="2000"/>
              <a:buFont typeface="Arial"/>
              <a:buChar char="•"/>
            </a:pPr>
            <a:r>
              <a:rPr b="0" i="0" lang="en-US"/>
              <a:t>If all the buckets are full, perform the remedies of static hashing.</a:t>
            </a:r>
            <a:endParaRPr/>
          </a:p>
          <a:p>
            <a:pPr indent="0" lvl="0" marL="0" rtl="0" algn="just">
              <a:lnSpc>
                <a:spcPct val="90000"/>
              </a:lnSpc>
              <a:spcBef>
                <a:spcPts val="100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A9BCE72A62844EB979624D023BE786" ma:contentTypeVersion="2" ma:contentTypeDescription="Create a new document." ma:contentTypeScope="" ma:versionID="bd0f08293b8884a4c063f63844b16d7b">
  <xsd:schema xmlns:xsd="http://www.w3.org/2001/XMLSchema" xmlns:xs="http://www.w3.org/2001/XMLSchema" xmlns:p="http://schemas.microsoft.com/office/2006/metadata/properties" xmlns:ns2="dd6186b8-f5bf-4074-9b4d-fb94728aff6c" targetNamespace="http://schemas.microsoft.com/office/2006/metadata/properties" ma:root="true" ma:fieldsID="a61cfc7af788bfff6d8433817733c1b1" ns2:_="">
    <xsd:import namespace="dd6186b8-f5bf-4074-9b4d-fb94728aff6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6186b8-f5bf-4074-9b4d-fb94728af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4F77FD-DD19-452F-BC37-3A073A7787C3}"/>
</file>

<file path=customXml/itemProps2.xml><?xml version="1.0" encoding="utf-8"?>
<ds:datastoreItem xmlns:ds="http://schemas.openxmlformats.org/officeDocument/2006/customXml" ds:itemID="{B938D9F4-882B-4C1A-B657-21C498D36DA7}"/>
</file>

<file path=customXml/itemProps3.xml><?xml version="1.0" encoding="utf-8"?>
<ds:datastoreItem xmlns:ds="http://schemas.openxmlformats.org/officeDocument/2006/customXml" ds:itemID="{DE56B1AC-5975-4423-8402-56A7089A1A43}"/>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dcterms:created xsi:type="dcterms:W3CDTF">2020-05-01T05:09:15Z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0x010100E3A9BCE72A62844EB979624D023BE786</vt:lpwstr>
  </property>
</Properties>
</file>