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fntdata" ContentType="application/x-fontdata"/>
  <Default Extension="xml" ContentType="application/xml"/>
  <Default Extension="jpg" ContentType="image/jpeg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metadata" ContentType="application/binary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6858000" cx="12192000"/>
  <p:notesSz cx="6858000" cy="9144000"/>
  <p:embeddedFontLst>
    <p:embeddedFont>
      <p:font typeface="Roboto Condensed"/>
      <p:regular r:id="rId24"/>
      <p:bold r:id="rId25"/>
      <p:italic r:id="rId26"/>
      <p:boldItalic r:id="rId27"/>
    </p:embeddedFont>
    <p:embeddedFont>
      <p:font typeface="Roboto Condensed Light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2" roundtripDataSignature="AMtx7mgt+FmpqI8vGgFBgsntdG5DjsIzx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5674390-2125-49ED-9710-C8844C538198}">
  <a:tblStyle styleId="{C5674390-2125-49ED-9710-C8844C538198}" styleName="Table_0">
    <a:wholeTbl>
      <a:tcTxStyle b="off" i="off">
        <a:font>
          <a:latin typeface="Roboto Condensed"/>
          <a:ea typeface="Roboto Condensed"/>
          <a:cs typeface="Roboto Condensed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EEEEE"/>
          </a:solidFill>
        </a:fill>
      </a:tcStyle>
    </a:wholeTbl>
    <a:band1H>
      <a:tcTxStyle/>
      <a:tcStyle>
        <a:fill>
          <a:solidFill>
            <a:srgbClr val="DBDBDB"/>
          </a:solidFill>
        </a:fill>
      </a:tcStyle>
    </a:band1H>
    <a:band2H>
      <a:tcTxStyle/>
    </a:band2H>
    <a:band1V>
      <a:tcTxStyle/>
      <a:tcStyle>
        <a:fill>
          <a:solidFill>
            <a:srgbClr val="DBDBDB"/>
          </a:solidFill>
        </a:fill>
      </a:tcStyle>
    </a:band1V>
    <a:band2V>
      <a:tcTxStyle/>
    </a:band2V>
    <a:lastCol>
      <a:tcTxStyle b="on" i="off">
        <a:font>
          <a:latin typeface="Roboto Condensed"/>
          <a:ea typeface="Roboto Condensed"/>
          <a:cs typeface="Roboto Condensed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Roboto Condensed"/>
          <a:ea typeface="Roboto Condensed"/>
          <a:cs typeface="Roboto Condensed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Roboto Condensed"/>
          <a:ea typeface="Roboto Condensed"/>
          <a:cs typeface="Roboto Condensed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Roboto Condensed"/>
          <a:ea typeface="Roboto Condensed"/>
          <a:cs typeface="Roboto Condensed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font" Target="fonts/RobotoCondensed-italic.fntdata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1" Type="http://schemas.openxmlformats.org/officeDocument/2006/relationships/slide" Target="slides/slide16.xml"/><Relationship Id="rId3" Type="http://schemas.openxmlformats.org/officeDocument/2006/relationships/tableStyles" Target="tableStyles.xml"/><Relationship Id="rId34" Type="http://schemas.openxmlformats.org/officeDocument/2006/relationships/customXml" Target="../customXml/item2.xml"/><Relationship Id="rId25" Type="http://schemas.openxmlformats.org/officeDocument/2006/relationships/font" Target="fonts/RobotoCondensed-bold.fntdata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33" Type="http://schemas.openxmlformats.org/officeDocument/2006/relationships/customXml" Target="../customXml/item1.xml"/><Relationship Id="rId20" Type="http://schemas.openxmlformats.org/officeDocument/2006/relationships/slide" Target="slides/slide15.xml"/><Relationship Id="rId2" Type="http://schemas.openxmlformats.org/officeDocument/2006/relationships/presProps" Target="presProps.xml"/><Relationship Id="rId29" Type="http://schemas.openxmlformats.org/officeDocument/2006/relationships/font" Target="fonts/RobotoCondensedLight-bold.fntdata"/><Relationship Id="rId16" Type="http://schemas.openxmlformats.org/officeDocument/2006/relationships/slide" Target="slides/slide11.xml"/><Relationship Id="rId24" Type="http://schemas.openxmlformats.org/officeDocument/2006/relationships/font" Target="fonts/RobotoCondensed-regular.fntdata"/><Relationship Id="rId1" Type="http://schemas.openxmlformats.org/officeDocument/2006/relationships/theme" Target="theme/theme2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32" Type="http://customschemas.google.com/relationships/presentationmetadata" Target="metadata"/><Relationship Id="rId23" Type="http://schemas.openxmlformats.org/officeDocument/2006/relationships/slide" Target="slides/slide18.xml"/><Relationship Id="rId28" Type="http://schemas.openxmlformats.org/officeDocument/2006/relationships/font" Target="fonts/RobotoCondensedLight-regular.fntdata"/><Relationship Id="rId5" Type="http://schemas.openxmlformats.org/officeDocument/2006/relationships/notesMaster" Target="notesMasters/notesMaster1.xml"/><Relationship Id="rId15" Type="http://schemas.openxmlformats.org/officeDocument/2006/relationships/slide" Target="slides/slide10.xml"/><Relationship Id="rId31" Type="http://schemas.openxmlformats.org/officeDocument/2006/relationships/font" Target="fonts/RobotoCondensedLight-boldItalic.fntdata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22" Type="http://schemas.openxmlformats.org/officeDocument/2006/relationships/slide" Target="slides/slide1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7" Type="http://schemas.openxmlformats.org/officeDocument/2006/relationships/font" Target="fonts/RobotoCondensed-boldItalic.fntdata"/><Relationship Id="rId30" Type="http://schemas.openxmlformats.org/officeDocument/2006/relationships/font" Target="fonts/RobotoCondensedLight-italic.fntdata"/><Relationship Id="rId14" Type="http://schemas.openxmlformats.org/officeDocument/2006/relationships/slide" Target="slides/slide9.xml"/><Relationship Id="rId35" Type="http://schemas.openxmlformats.org/officeDocument/2006/relationships/customXml" Target="../customXml/item3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8.png"/><Relationship Id="rId4" Type="http://schemas.openxmlformats.org/officeDocument/2006/relationships/image" Target="../media/image10.png"/><Relationship Id="rId5" Type="http://schemas.openxmlformats.org/officeDocument/2006/relationships/image" Target="../media/image4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6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- Maroon">
  <p:cSld name="Title Slide - Maroon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cdn5.vectorstock.com/i/1000x1000/21/59/dbms-database-management-system-computer-data-vector-8212159.jpg" id="16" name="Google Shape;16;p20"/>
          <p:cNvPicPr preferRelativeResize="0"/>
          <p:nvPr/>
        </p:nvPicPr>
        <p:blipFill rotWithShape="1">
          <a:blip r:embed="rId2">
            <a:alphaModFix/>
          </a:blip>
          <a:srcRect b="18089" l="6294" r="5315" t="9689"/>
          <a:stretch/>
        </p:blipFill>
        <p:spPr>
          <a:xfrm>
            <a:off x="8407803" y="2089594"/>
            <a:ext cx="2880000" cy="26788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20"/>
          <p:cNvPicPr preferRelativeResize="0"/>
          <p:nvPr/>
        </p:nvPicPr>
        <p:blipFill rotWithShape="1">
          <a:blip r:embed="rId3">
            <a:alphaModFix/>
          </a:blip>
          <a:srcRect b="24999" l="0" r="0" t="1875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20"/>
          <p:cNvSpPr/>
          <p:nvPr/>
        </p:nvSpPr>
        <p:spPr>
          <a:xfrm>
            <a:off x="2554514" y="1"/>
            <a:ext cx="5255702" cy="1335004"/>
          </a:xfrm>
          <a:custGeom>
            <a:rect b="b" l="l" r="r" t="t"/>
            <a:pathLst>
              <a:path extrusionOk="0" h="517" w="2048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0">
                <a:srgbClr val="5C2321"/>
              </a:gs>
              <a:gs pos="10000">
                <a:srgbClr val="5C2321"/>
              </a:gs>
              <a:gs pos="100000">
                <a:schemeClr val="accent6"/>
              </a:gs>
            </a:gsLst>
            <a:lin ang="108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9" name="Google Shape;19;p20"/>
          <p:cNvSpPr/>
          <p:nvPr/>
        </p:nvSpPr>
        <p:spPr>
          <a:xfrm>
            <a:off x="0" y="5905331"/>
            <a:ext cx="1901425" cy="952668"/>
          </a:xfrm>
          <a:custGeom>
            <a:rect b="b" l="l" r="r" t="t"/>
            <a:pathLst>
              <a:path extrusionOk="0" h="1024" w="2048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0">
                <a:srgbClr val="5C2321"/>
              </a:gs>
              <a:gs pos="10000">
                <a:srgbClr val="5C2321"/>
              </a:gs>
              <a:gs pos="100000">
                <a:schemeClr val="accent6"/>
              </a:gs>
            </a:gsLst>
            <a:lin ang="108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20" name="Google Shape;20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808334" y="4602222"/>
            <a:ext cx="3383666" cy="2255777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20"/>
          <p:cNvSpPr txBox="1"/>
          <p:nvPr>
            <p:ph type="ctrTitle"/>
          </p:nvPr>
        </p:nvSpPr>
        <p:spPr>
          <a:xfrm>
            <a:off x="559490" y="1122364"/>
            <a:ext cx="7035300" cy="25787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ts val="6600"/>
              <a:buFont typeface="Roboto Condensed"/>
              <a:buNone/>
              <a:defRPr b="1" sz="6600">
                <a:solidFill>
                  <a:srgbClr val="36363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22" name="Google Shape;22;p20"/>
          <p:cNvPicPr preferRelativeResize="0"/>
          <p:nvPr/>
        </p:nvPicPr>
        <p:blipFill rotWithShape="1">
          <a:blip r:embed="rId5">
            <a:alphaModFix/>
          </a:blip>
          <a:srcRect b="17724" l="62022" r="2731" t="18062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cdn5.vectorstock.com/i/1000x1000/21/59/dbms-database-management-system-computer-data-vector-8212159.jpg" id="23" name="Google Shape;23;p20"/>
          <p:cNvPicPr preferRelativeResize="0"/>
          <p:nvPr/>
        </p:nvPicPr>
        <p:blipFill rotWithShape="1">
          <a:blip r:embed="rId2">
            <a:alphaModFix/>
          </a:blip>
          <a:srcRect b="18089" l="6294" r="5315" t="9689"/>
          <a:stretch/>
        </p:blipFill>
        <p:spPr>
          <a:xfrm>
            <a:off x="8453395" y="1794986"/>
            <a:ext cx="2880000" cy="26788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lete Blanck">
  <p:cSld name="Complete Blanck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 - Red">
  <p:cSld name="1_Title Slide - Red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30"/>
          <p:cNvPicPr preferRelativeResize="0"/>
          <p:nvPr/>
        </p:nvPicPr>
        <p:blipFill rotWithShape="1">
          <a:blip r:embed="rId2">
            <a:alphaModFix/>
          </a:blip>
          <a:srcRect b="24999" l="0" r="0" t="1875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30"/>
          <p:cNvSpPr/>
          <p:nvPr/>
        </p:nvSpPr>
        <p:spPr>
          <a:xfrm>
            <a:off x="2554514" y="1"/>
            <a:ext cx="5255702" cy="1335004"/>
          </a:xfrm>
          <a:custGeom>
            <a:rect b="b" l="l" r="r" t="t"/>
            <a:pathLst>
              <a:path extrusionOk="0" h="517" w="2048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0">
                <a:srgbClr val="B71B1C"/>
              </a:gs>
              <a:gs pos="10000">
                <a:srgbClr val="B71B1C"/>
              </a:gs>
              <a:gs pos="100000">
                <a:srgbClr val="ED524F"/>
              </a:gs>
            </a:gsLst>
            <a:lin ang="108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82" name="Google Shape;82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08334" y="4602222"/>
            <a:ext cx="3383666" cy="2255777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30"/>
          <p:cNvPicPr preferRelativeResize="0"/>
          <p:nvPr/>
        </p:nvPicPr>
        <p:blipFill rotWithShape="1">
          <a:blip r:embed="rId4">
            <a:alphaModFix/>
          </a:blip>
          <a:srcRect b="17724" l="62022" r="2731" t="18062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30"/>
          <p:cNvSpPr/>
          <p:nvPr/>
        </p:nvSpPr>
        <p:spPr>
          <a:xfrm rot="5400000">
            <a:off x="4309292" y="1717040"/>
            <a:ext cx="3461658" cy="2984188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F2F2F2"/>
          </a:solidFill>
          <a:ln cap="flat" cmpd="sng" w="57150">
            <a:solidFill>
              <a:schemeClr val="accent6"/>
            </a:solidFill>
            <a:prstDash val="lg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85" name="Google Shape;85;p30"/>
          <p:cNvSpPr txBox="1"/>
          <p:nvPr/>
        </p:nvSpPr>
        <p:spPr>
          <a:xfrm>
            <a:off x="5014038" y="2239638"/>
            <a:ext cx="2052165" cy="19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6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Thank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6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You</a:t>
            </a:r>
            <a:endParaRPr/>
          </a:p>
        </p:txBody>
      </p:sp>
      <p:sp>
        <p:nvSpPr>
          <p:cNvPr id="86" name="Google Shape;86;p30"/>
          <p:cNvSpPr/>
          <p:nvPr/>
        </p:nvSpPr>
        <p:spPr>
          <a:xfrm>
            <a:off x="7678346" y="2221532"/>
            <a:ext cx="4513654" cy="1951692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86333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87" name="Google Shape;87;p30"/>
          <p:cNvSpPr/>
          <p:nvPr/>
        </p:nvSpPr>
        <p:spPr>
          <a:xfrm>
            <a:off x="0" y="2221532"/>
            <a:ext cx="4402106" cy="1951692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86333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88" name="Google Shape;88;p30"/>
          <p:cNvSpPr/>
          <p:nvPr/>
        </p:nvSpPr>
        <p:spPr>
          <a:xfrm>
            <a:off x="0" y="5905331"/>
            <a:ext cx="1901425" cy="952668"/>
          </a:xfrm>
          <a:custGeom>
            <a:rect b="b" l="l" r="r" t="t"/>
            <a:pathLst>
              <a:path extrusionOk="0" h="1024" w="2048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0">
                <a:srgbClr val="B71B1C"/>
              </a:gs>
              <a:gs pos="10000">
                <a:srgbClr val="B71B1C"/>
              </a:gs>
              <a:gs pos="100000">
                <a:srgbClr val="ED524F"/>
              </a:gs>
            </a:gsLst>
            <a:lin ang="108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oogle Shape;25;p21"/>
          <p:cNvPicPr preferRelativeResize="0"/>
          <p:nvPr/>
        </p:nvPicPr>
        <p:blipFill rotWithShape="1">
          <a:blip r:embed="rId2">
            <a:alphaModFix/>
          </a:blip>
          <a:srcRect b="21179" l="0" r="11581" t="0"/>
          <a:stretch/>
        </p:blipFill>
        <p:spPr>
          <a:xfrm rot="-5400000">
            <a:off x="9807099" y="606901"/>
            <a:ext cx="2991808" cy="177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26;p21"/>
          <p:cNvPicPr preferRelativeResize="0"/>
          <p:nvPr/>
        </p:nvPicPr>
        <p:blipFill rotWithShape="1">
          <a:blip r:embed="rId3">
            <a:alphaModFix/>
          </a:blip>
          <a:srcRect b="17724" l="79646" r="2730" t="18062"/>
          <a:stretch/>
        </p:blipFill>
        <p:spPr>
          <a:xfrm>
            <a:off x="0" y="401568"/>
            <a:ext cx="543946" cy="772151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21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D3064"/>
              </a:buClr>
              <a:buSzPts val="6000"/>
              <a:buFont typeface="Roboto Condensed"/>
              <a:buNone/>
              <a:defRPr b="1" sz="6000">
                <a:solidFill>
                  <a:srgbClr val="1D306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1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A8A"/>
              </a:buClr>
              <a:buSzPts val="2000"/>
              <a:buNone/>
              <a:defRPr sz="2000">
                <a:solidFill>
                  <a:srgbClr val="8A8A8A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A8A"/>
              </a:buClr>
              <a:buSzPts val="1800"/>
              <a:buNone/>
              <a:defRPr sz="1800">
                <a:solidFill>
                  <a:srgbClr val="8A8A8A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A8A"/>
              </a:buClr>
              <a:buSzPts val="1600"/>
              <a:buNone/>
              <a:defRPr sz="1600">
                <a:solidFill>
                  <a:srgbClr val="8A8A8A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A8A"/>
              </a:buClr>
              <a:buSzPts val="1600"/>
              <a:buNone/>
              <a:defRPr sz="1600">
                <a:solidFill>
                  <a:srgbClr val="8A8A8A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A8A"/>
              </a:buClr>
              <a:buSzPts val="1600"/>
              <a:buNone/>
              <a:defRPr sz="1600">
                <a:solidFill>
                  <a:srgbClr val="8A8A8A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A8A"/>
              </a:buClr>
              <a:buSzPts val="1600"/>
              <a:buNone/>
              <a:defRPr sz="1600">
                <a:solidFill>
                  <a:srgbClr val="8A8A8A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A8A"/>
              </a:buClr>
              <a:buSzPts val="1600"/>
              <a:buNone/>
              <a:defRPr sz="1600">
                <a:solidFill>
                  <a:srgbClr val="8A8A8A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A8A"/>
              </a:buClr>
              <a:buSzPts val="1600"/>
              <a:buNone/>
              <a:defRPr sz="1600">
                <a:solidFill>
                  <a:srgbClr val="8A8A8A"/>
                </a:solidFill>
              </a:defRPr>
            </a:lvl9pPr>
          </a:lstStyle>
          <a:p/>
        </p:txBody>
      </p:sp>
      <p:sp>
        <p:nvSpPr>
          <p:cNvPr id="29" name="Google Shape;29;p21"/>
          <p:cNvSpPr/>
          <p:nvPr/>
        </p:nvSpPr>
        <p:spPr>
          <a:xfrm>
            <a:off x="0" y="5905331"/>
            <a:ext cx="1901425" cy="952668"/>
          </a:xfrm>
          <a:custGeom>
            <a:rect b="b" l="l" r="r" t="t"/>
            <a:pathLst>
              <a:path extrusionOk="0" h="1024" w="2048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0">
                <a:srgbClr val="5C2321"/>
              </a:gs>
              <a:gs pos="10000">
                <a:srgbClr val="5C2321"/>
              </a:gs>
              <a:gs pos="100000">
                <a:schemeClr val="accent6"/>
              </a:gs>
            </a:gsLst>
            <a:lin ang="108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- Logo on BR">
  <p:cSld name="Title and Content - Logo on BR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2"/>
          <p:cNvSpPr/>
          <p:nvPr/>
        </p:nvSpPr>
        <p:spPr>
          <a:xfrm>
            <a:off x="0" y="6604000"/>
            <a:ext cx="12191998" cy="254000"/>
          </a:xfrm>
          <a:prstGeom prst="roundRect">
            <a:avLst>
              <a:gd fmla="val 0" name="adj"/>
            </a:avLst>
          </a:prstGeom>
          <a:solidFill>
            <a:srgbClr val="DFDF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2" name="Google Shape;32;p22"/>
          <p:cNvSpPr txBox="1"/>
          <p:nvPr/>
        </p:nvSpPr>
        <p:spPr>
          <a:xfrm>
            <a:off x="8610600" y="6604000"/>
            <a:ext cx="2743200" cy="255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en-US" sz="1200" u="none" cap="none" strike="noStrike">
                <a:solidFill>
                  <a:srgbClr val="36363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‹#›</a:t>
            </a:fld>
            <a:endParaRPr b="1" i="0" sz="1200" u="none" cap="none" strike="noStrike">
              <a:solidFill>
                <a:srgbClr val="36363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33" name="Google Shape;33;p22"/>
          <p:cNvPicPr preferRelativeResize="0"/>
          <p:nvPr/>
        </p:nvPicPr>
        <p:blipFill rotWithShape="1">
          <a:blip r:embed="rId2">
            <a:alphaModFix/>
          </a:blip>
          <a:srcRect b="3534" l="0" r="1768" t="86739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22"/>
          <p:cNvSpPr txBox="1"/>
          <p:nvPr>
            <p:ph type="title"/>
          </p:nvPr>
        </p:nvSpPr>
        <p:spPr>
          <a:xfrm>
            <a:off x="0" y="1"/>
            <a:ext cx="12192000" cy="711200"/>
          </a:xfrm>
          <a:prstGeom prst="rect">
            <a:avLst/>
          </a:prstGeom>
          <a:solidFill>
            <a:srgbClr val="C0C0C0">
              <a:alpha val="49803"/>
            </a:srgbClr>
          </a:solidFill>
          <a:ln>
            <a:noFill/>
          </a:ln>
        </p:spPr>
        <p:txBody>
          <a:bodyPr anchorCtr="0" anchor="ctr" bIns="108000" lIns="216000" spcFirstLastPara="1" rIns="216000" wrap="square" tIns="1080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ts val="3400"/>
              <a:buFont typeface="Roboto Condensed"/>
              <a:buNone/>
              <a:defRPr b="1" sz="3400">
                <a:solidFill>
                  <a:srgbClr val="36363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2"/>
          <p:cNvSpPr txBox="1"/>
          <p:nvPr>
            <p:ph idx="1" type="body"/>
          </p:nvPr>
        </p:nvSpPr>
        <p:spPr>
          <a:xfrm>
            <a:off x="131179" y="887280"/>
            <a:ext cx="11936130" cy="5582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🞂"/>
              <a:defRPr sz="2400">
                <a:solidFill>
                  <a:schemeClr val="dk1"/>
                </a:solidFill>
              </a:defRPr>
            </a:lvl1pPr>
            <a:lvl2pPr indent="-355600" lvl="1" marL="9144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⮩"/>
              <a:defRPr sz="2000">
                <a:solidFill>
                  <a:schemeClr val="dk1"/>
                </a:solidFill>
              </a:defRPr>
            </a:lvl2pPr>
            <a:lvl3pPr indent="-342900" lvl="2" marL="1371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Noto Sans Symbols"/>
              <a:buChar char="▪"/>
              <a:defRPr sz="1800">
                <a:solidFill>
                  <a:schemeClr val="dk1"/>
                </a:solidFill>
              </a:defRPr>
            </a:lvl3pPr>
            <a:lvl4pPr indent="-330200" lvl="3" marL="18288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600"/>
              <a:buChar char="•"/>
              <a:defRPr sz="1600">
                <a:solidFill>
                  <a:schemeClr val="dk1"/>
                </a:solidFill>
              </a:defRPr>
            </a:lvl4pPr>
            <a:lvl5pPr indent="-330200" lvl="4" marL="22860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600"/>
              <a:buChar char="•"/>
              <a:defRPr sz="1600">
                <a:solidFill>
                  <a:schemeClr val="dk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36" name="Google Shape;36;p22"/>
          <p:cNvCxnSpPr/>
          <p:nvPr/>
        </p:nvCxnSpPr>
        <p:spPr>
          <a:xfrm>
            <a:off x="0" y="711201"/>
            <a:ext cx="12192000" cy="0"/>
          </a:xfrm>
          <a:prstGeom prst="straightConnector1">
            <a:avLst/>
          </a:prstGeom>
          <a:noFill/>
          <a:ln cap="flat" cmpd="sng" w="12700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7" name="Google Shape;37;p22"/>
          <p:cNvCxnSpPr/>
          <p:nvPr/>
        </p:nvCxnSpPr>
        <p:spPr>
          <a:xfrm>
            <a:off x="0" y="6606251"/>
            <a:ext cx="12192000" cy="0"/>
          </a:xfrm>
          <a:prstGeom prst="straightConnector1">
            <a:avLst/>
          </a:prstGeom>
          <a:noFill/>
          <a:ln cap="flat" cmpd="sng" w="12700">
            <a:solidFill>
              <a:srgbClr val="BFBFBF">
                <a:alpha val="69803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 - Maroon">
  <p:cSld name="1_Title Slide - Maro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oogle Shape;39;p23"/>
          <p:cNvPicPr preferRelativeResize="0"/>
          <p:nvPr/>
        </p:nvPicPr>
        <p:blipFill rotWithShape="1">
          <a:blip r:embed="rId2">
            <a:alphaModFix/>
          </a:blip>
          <a:srcRect b="24999" l="0" r="0" t="1875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23"/>
          <p:cNvSpPr/>
          <p:nvPr/>
        </p:nvSpPr>
        <p:spPr>
          <a:xfrm>
            <a:off x="2554514" y="-41563"/>
            <a:ext cx="5255702" cy="1335004"/>
          </a:xfrm>
          <a:custGeom>
            <a:rect b="b" l="l" r="r" t="t"/>
            <a:pathLst>
              <a:path extrusionOk="0" h="517" w="2048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0">
                <a:srgbClr val="5C2321"/>
              </a:gs>
              <a:gs pos="10000">
                <a:srgbClr val="5C2321"/>
              </a:gs>
              <a:gs pos="100000">
                <a:schemeClr val="accent6"/>
              </a:gs>
            </a:gsLst>
            <a:lin ang="108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1" name="Google Shape;41;p23"/>
          <p:cNvSpPr/>
          <p:nvPr/>
        </p:nvSpPr>
        <p:spPr>
          <a:xfrm>
            <a:off x="0" y="5905331"/>
            <a:ext cx="1901425" cy="952668"/>
          </a:xfrm>
          <a:custGeom>
            <a:rect b="b" l="l" r="r" t="t"/>
            <a:pathLst>
              <a:path extrusionOk="0" h="1024" w="2048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0">
                <a:srgbClr val="5C2321"/>
              </a:gs>
              <a:gs pos="10000">
                <a:srgbClr val="5C2321"/>
              </a:gs>
              <a:gs pos="100000">
                <a:schemeClr val="accent6"/>
              </a:gs>
            </a:gsLst>
            <a:lin ang="108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42" name="Google Shape;42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08334" y="4602222"/>
            <a:ext cx="3383666" cy="2255777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Google Shape;43;p23"/>
          <p:cNvPicPr preferRelativeResize="0"/>
          <p:nvPr/>
        </p:nvPicPr>
        <p:blipFill rotWithShape="1">
          <a:blip r:embed="rId4">
            <a:alphaModFix/>
          </a:blip>
          <a:srcRect b="17724" l="62022" r="2731" t="18062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23"/>
          <p:cNvSpPr/>
          <p:nvPr/>
        </p:nvSpPr>
        <p:spPr>
          <a:xfrm rot="5400000">
            <a:off x="4309292" y="1717040"/>
            <a:ext cx="3461658" cy="2984188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F2F2F2"/>
          </a:solidFill>
          <a:ln cap="flat" cmpd="sng" w="57150">
            <a:solidFill>
              <a:schemeClr val="accent6"/>
            </a:solidFill>
            <a:prstDash val="lg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5" name="Google Shape;45;p23"/>
          <p:cNvSpPr txBox="1"/>
          <p:nvPr/>
        </p:nvSpPr>
        <p:spPr>
          <a:xfrm>
            <a:off x="5014038" y="2239638"/>
            <a:ext cx="2052165" cy="19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6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Thank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6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You</a:t>
            </a:r>
            <a:endParaRPr/>
          </a:p>
        </p:txBody>
      </p:sp>
      <p:sp>
        <p:nvSpPr>
          <p:cNvPr id="46" name="Google Shape;46;p23"/>
          <p:cNvSpPr/>
          <p:nvPr/>
        </p:nvSpPr>
        <p:spPr>
          <a:xfrm>
            <a:off x="7678346" y="2221532"/>
            <a:ext cx="4513654" cy="1951692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86333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7" name="Google Shape;47;p23"/>
          <p:cNvSpPr/>
          <p:nvPr/>
        </p:nvSpPr>
        <p:spPr>
          <a:xfrm>
            <a:off x="0" y="2221532"/>
            <a:ext cx="4402106" cy="1951692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86333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- Logo on TR">
  <p:cSld name="Title and Content - Logo on T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4"/>
          <p:cNvSpPr/>
          <p:nvPr/>
        </p:nvSpPr>
        <p:spPr>
          <a:xfrm>
            <a:off x="0" y="6604000"/>
            <a:ext cx="12191998" cy="254000"/>
          </a:xfrm>
          <a:prstGeom prst="roundRect">
            <a:avLst>
              <a:gd fmla="val 0" name="adj"/>
            </a:avLst>
          </a:prstGeom>
          <a:solidFill>
            <a:srgbClr val="DFDF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50" name="Google Shape;50;p24"/>
          <p:cNvSpPr txBox="1"/>
          <p:nvPr/>
        </p:nvSpPr>
        <p:spPr>
          <a:xfrm>
            <a:off x="4038600" y="6604000"/>
            <a:ext cx="4114800" cy="255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63636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Unit 1 – Database System Architecture</a:t>
            </a:r>
            <a:endParaRPr/>
          </a:p>
        </p:txBody>
      </p:sp>
      <p:sp>
        <p:nvSpPr>
          <p:cNvPr id="51" name="Google Shape;51;p24"/>
          <p:cNvSpPr txBox="1"/>
          <p:nvPr/>
        </p:nvSpPr>
        <p:spPr>
          <a:xfrm>
            <a:off x="8610600" y="6604000"/>
            <a:ext cx="2743200" cy="255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1200">
                <a:solidFill>
                  <a:srgbClr val="36363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‹#›</a:t>
            </a:fld>
            <a:endParaRPr b="1" sz="1200">
              <a:solidFill>
                <a:srgbClr val="36363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52" name="Google Shape;52;p24"/>
          <p:cNvPicPr preferRelativeResize="0"/>
          <p:nvPr/>
        </p:nvPicPr>
        <p:blipFill rotWithShape="1">
          <a:blip r:embed="rId2">
            <a:alphaModFix/>
          </a:blip>
          <a:srcRect b="3534" l="0" r="1768" t="86739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24"/>
          <p:cNvSpPr txBox="1"/>
          <p:nvPr>
            <p:ph type="title"/>
          </p:nvPr>
        </p:nvSpPr>
        <p:spPr>
          <a:xfrm>
            <a:off x="0" y="1"/>
            <a:ext cx="12192000" cy="711200"/>
          </a:xfrm>
          <a:prstGeom prst="rect">
            <a:avLst/>
          </a:prstGeom>
          <a:solidFill>
            <a:srgbClr val="C0C0C0">
              <a:alpha val="49803"/>
            </a:srgbClr>
          </a:solidFill>
          <a:ln>
            <a:noFill/>
          </a:ln>
        </p:spPr>
        <p:txBody>
          <a:bodyPr anchorCtr="0" anchor="ctr" bIns="108000" lIns="216000" spcFirstLastPara="1" rIns="216000" wrap="square" tIns="1080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ts val="3400"/>
              <a:buFont typeface="Roboto Condensed"/>
              <a:buNone/>
              <a:defRPr b="1" sz="3400">
                <a:solidFill>
                  <a:srgbClr val="36363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4"/>
          <p:cNvSpPr txBox="1"/>
          <p:nvPr>
            <p:ph idx="1" type="body"/>
          </p:nvPr>
        </p:nvSpPr>
        <p:spPr>
          <a:xfrm>
            <a:off x="131181" y="863444"/>
            <a:ext cx="11936128" cy="55905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🞂"/>
              <a:defRPr sz="2400">
                <a:solidFill>
                  <a:schemeClr val="dk1"/>
                </a:solidFill>
              </a:defRPr>
            </a:lvl1pPr>
            <a:lvl2pPr indent="-355600" lvl="1" marL="9144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⮩"/>
              <a:defRPr sz="2000">
                <a:solidFill>
                  <a:schemeClr val="dk1"/>
                </a:solidFill>
              </a:defRPr>
            </a:lvl2pPr>
            <a:lvl3pPr indent="-342900" lvl="2" marL="1371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Noto Sans Symbols"/>
              <a:buChar char="▪"/>
              <a:defRPr sz="1800">
                <a:solidFill>
                  <a:schemeClr val="dk1"/>
                </a:solidFill>
              </a:defRPr>
            </a:lvl3pPr>
            <a:lvl4pPr indent="-330200" lvl="3" marL="18288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600"/>
              <a:buChar char="•"/>
              <a:defRPr sz="1600">
                <a:solidFill>
                  <a:schemeClr val="dk1"/>
                </a:solidFill>
              </a:defRPr>
            </a:lvl4pPr>
            <a:lvl5pPr indent="-330200" lvl="4" marL="22860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600"/>
              <a:buChar char="•"/>
              <a:defRPr sz="1600">
                <a:solidFill>
                  <a:schemeClr val="dk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55" name="Google Shape;55;p24"/>
          <p:cNvCxnSpPr/>
          <p:nvPr/>
        </p:nvCxnSpPr>
        <p:spPr>
          <a:xfrm>
            <a:off x="0" y="711201"/>
            <a:ext cx="12192000" cy="0"/>
          </a:xfrm>
          <a:prstGeom prst="straightConnector1">
            <a:avLst/>
          </a:prstGeom>
          <a:noFill/>
          <a:ln cap="flat" cmpd="sng" w="12700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6" name="Google Shape;56;p24"/>
          <p:cNvCxnSpPr/>
          <p:nvPr/>
        </p:nvCxnSpPr>
        <p:spPr>
          <a:xfrm>
            <a:off x="131180" y="6604000"/>
            <a:ext cx="12192000" cy="0"/>
          </a:xfrm>
          <a:prstGeom prst="straightConnector1">
            <a:avLst/>
          </a:prstGeom>
          <a:noFill/>
          <a:ln cap="flat" cmpd="sng" w="12700">
            <a:solidFill>
              <a:srgbClr val="BFBFBF">
                <a:alpha val="69803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- Logo on BL">
  <p:cSld name="Title and Content - Logo on BL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5"/>
          <p:cNvSpPr/>
          <p:nvPr/>
        </p:nvSpPr>
        <p:spPr>
          <a:xfrm>
            <a:off x="0" y="6604000"/>
            <a:ext cx="12191998" cy="254000"/>
          </a:xfrm>
          <a:prstGeom prst="roundRect">
            <a:avLst>
              <a:gd fmla="val 0" name="adj"/>
            </a:avLst>
          </a:prstGeom>
          <a:solidFill>
            <a:srgbClr val="DFDF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59" name="Google Shape;59;p25"/>
          <p:cNvSpPr txBox="1"/>
          <p:nvPr/>
        </p:nvSpPr>
        <p:spPr>
          <a:xfrm>
            <a:off x="4038600" y="6604000"/>
            <a:ext cx="4114800" cy="255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63636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Unit 1 – Database System Architecture</a:t>
            </a:r>
            <a:endParaRPr/>
          </a:p>
        </p:txBody>
      </p:sp>
      <p:sp>
        <p:nvSpPr>
          <p:cNvPr id="60" name="Google Shape;60;p25"/>
          <p:cNvSpPr txBox="1"/>
          <p:nvPr/>
        </p:nvSpPr>
        <p:spPr>
          <a:xfrm>
            <a:off x="8610600" y="6604000"/>
            <a:ext cx="2743200" cy="255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1200">
                <a:solidFill>
                  <a:srgbClr val="36363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‹#›</a:t>
            </a:fld>
            <a:endParaRPr b="1" sz="1200">
              <a:solidFill>
                <a:srgbClr val="36363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61" name="Google Shape;61;p25"/>
          <p:cNvPicPr preferRelativeResize="0"/>
          <p:nvPr/>
        </p:nvPicPr>
        <p:blipFill rotWithShape="1">
          <a:blip r:embed="rId2">
            <a:alphaModFix/>
          </a:blip>
          <a:srcRect b="3534" l="0" r="1768" t="86739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25"/>
          <p:cNvSpPr txBox="1"/>
          <p:nvPr>
            <p:ph type="title"/>
          </p:nvPr>
        </p:nvSpPr>
        <p:spPr>
          <a:xfrm>
            <a:off x="0" y="1"/>
            <a:ext cx="12192000" cy="711200"/>
          </a:xfrm>
          <a:prstGeom prst="rect">
            <a:avLst/>
          </a:prstGeom>
          <a:solidFill>
            <a:srgbClr val="C0C0C0">
              <a:alpha val="49803"/>
            </a:srgbClr>
          </a:solidFill>
          <a:ln>
            <a:noFill/>
          </a:ln>
        </p:spPr>
        <p:txBody>
          <a:bodyPr anchorCtr="0" anchor="ctr" bIns="108000" lIns="216000" spcFirstLastPara="1" rIns="216000" wrap="square" tIns="1080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ts val="3400"/>
              <a:buFont typeface="Roboto Condensed"/>
              <a:buNone/>
              <a:defRPr b="1" sz="3400">
                <a:solidFill>
                  <a:srgbClr val="36363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5"/>
          <p:cNvSpPr txBox="1"/>
          <p:nvPr>
            <p:ph idx="1" type="body"/>
          </p:nvPr>
        </p:nvSpPr>
        <p:spPr>
          <a:xfrm>
            <a:off x="131179" y="887280"/>
            <a:ext cx="11929641" cy="55689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🞂"/>
              <a:defRPr sz="2400">
                <a:solidFill>
                  <a:schemeClr val="dk1"/>
                </a:solidFill>
              </a:defRPr>
            </a:lvl1pPr>
            <a:lvl2pPr indent="-355600" lvl="1" marL="9144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⮩"/>
              <a:defRPr sz="2000">
                <a:solidFill>
                  <a:schemeClr val="dk1"/>
                </a:solidFill>
              </a:defRPr>
            </a:lvl2pPr>
            <a:lvl3pPr indent="-342900" lvl="2" marL="1371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Noto Sans Symbols"/>
              <a:buChar char="▪"/>
              <a:defRPr sz="1800">
                <a:solidFill>
                  <a:schemeClr val="dk1"/>
                </a:solidFill>
              </a:defRPr>
            </a:lvl3pPr>
            <a:lvl4pPr indent="-330200" lvl="3" marL="18288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600"/>
              <a:buChar char="•"/>
              <a:defRPr sz="1600">
                <a:solidFill>
                  <a:schemeClr val="dk1"/>
                </a:solidFill>
              </a:defRPr>
            </a:lvl4pPr>
            <a:lvl5pPr indent="-330200" lvl="4" marL="22860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600"/>
              <a:buChar char="•"/>
              <a:defRPr sz="1600">
                <a:solidFill>
                  <a:schemeClr val="dk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64" name="Google Shape;64;p25"/>
          <p:cNvCxnSpPr/>
          <p:nvPr/>
        </p:nvCxnSpPr>
        <p:spPr>
          <a:xfrm>
            <a:off x="0" y="711201"/>
            <a:ext cx="12192000" cy="0"/>
          </a:xfrm>
          <a:prstGeom prst="straightConnector1">
            <a:avLst/>
          </a:prstGeom>
          <a:noFill/>
          <a:ln cap="flat" cmpd="sng" w="12700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65" name="Google Shape;65;p25"/>
          <p:cNvCxnSpPr/>
          <p:nvPr/>
        </p:nvCxnSpPr>
        <p:spPr>
          <a:xfrm>
            <a:off x="0" y="6606251"/>
            <a:ext cx="12192000" cy="0"/>
          </a:xfrm>
          <a:prstGeom prst="straightConnector1">
            <a:avLst/>
          </a:prstGeom>
          <a:noFill/>
          <a:ln cap="flat" cmpd="sng" w="12700">
            <a:solidFill>
              <a:srgbClr val="BFBFBF">
                <a:alpha val="69803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ck - Logo on TR">
  <p:cSld name="Blanck - Logo on TR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6"/>
          <p:cNvSpPr/>
          <p:nvPr/>
        </p:nvSpPr>
        <p:spPr>
          <a:xfrm>
            <a:off x="0" y="6604000"/>
            <a:ext cx="12191998" cy="254000"/>
          </a:xfrm>
          <a:prstGeom prst="roundRect">
            <a:avLst>
              <a:gd fmla="val 0" name="adj"/>
            </a:avLst>
          </a:prstGeom>
          <a:solidFill>
            <a:srgbClr val="DFDF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68" name="Google Shape;68;p26"/>
          <p:cNvSpPr txBox="1"/>
          <p:nvPr/>
        </p:nvSpPr>
        <p:spPr>
          <a:xfrm>
            <a:off x="8610600" y="6604000"/>
            <a:ext cx="2743200" cy="255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1200">
                <a:solidFill>
                  <a:srgbClr val="36363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‹#›</a:t>
            </a:fld>
            <a:endParaRPr b="1" sz="1200">
              <a:solidFill>
                <a:srgbClr val="36363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cxnSp>
        <p:nvCxnSpPr>
          <p:cNvPr id="69" name="Google Shape;69;p26"/>
          <p:cNvCxnSpPr/>
          <p:nvPr/>
        </p:nvCxnSpPr>
        <p:spPr>
          <a:xfrm>
            <a:off x="0" y="6606251"/>
            <a:ext cx="12192000" cy="0"/>
          </a:xfrm>
          <a:prstGeom prst="straightConnector1">
            <a:avLst/>
          </a:prstGeom>
          <a:noFill/>
          <a:ln cap="flat" cmpd="sng" w="12700">
            <a:solidFill>
              <a:srgbClr val="BFBFBF">
                <a:alpha val="69803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ck - Logo on BR">
  <p:cSld name="Blanck - Logo on BR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7"/>
          <p:cNvSpPr/>
          <p:nvPr/>
        </p:nvSpPr>
        <p:spPr>
          <a:xfrm>
            <a:off x="0" y="6604000"/>
            <a:ext cx="12191998" cy="254000"/>
          </a:xfrm>
          <a:prstGeom prst="roundRect">
            <a:avLst>
              <a:gd fmla="val 0" name="adj"/>
            </a:avLst>
          </a:prstGeom>
          <a:solidFill>
            <a:srgbClr val="DFDF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72" name="Google Shape;72;p27"/>
          <p:cNvSpPr txBox="1"/>
          <p:nvPr/>
        </p:nvSpPr>
        <p:spPr>
          <a:xfrm>
            <a:off x="8610600" y="6604000"/>
            <a:ext cx="2743200" cy="255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1200">
                <a:solidFill>
                  <a:srgbClr val="36363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‹#›</a:t>
            </a:fld>
            <a:endParaRPr b="1" sz="1200">
              <a:solidFill>
                <a:srgbClr val="36363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cxnSp>
        <p:nvCxnSpPr>
          <p:cNvPr id="73" name="Google Shape;73;p27"/>
          <p:cNvCxnSpPr/>
          <p:nvPr/>
        </p:nvCxnSpPr>
        <p:spPr>
          <a:xfrm>
            <a:off x="0" y="6606251"/>
            <a:ext cx="12192000" cy="0"/>
          </a:xfrm>
          <a:prstGeom prst="straightConnector1">
            <a:avLst/>
          </a:prstGeom>
          <a:noFill/>
          <a:ln cap="flat" cmpd="sng" w="12700">
            <a:solidFill>
              <a:srgbClr val="BFBFBF">
                <a:alpha val="69803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ck - Logo on BL">
  <p:cSld name="Blanck - Logo on BL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8"/>
          <p:cNvSpPr/>
          <p:nvPr/>
        </p:nvSpPr>
        <p:spPr>
          <a:xfrm>
            <a:off x="0" y="6604000"/>
            <a:ext cx="12191998" cy="254000"/>
          </a:xfrm>
          <a:prstGeom prst="roundRect">
            <a:avLst>
              <a:gd fmla="val 0" name="adj"/>
            </a:avLst>
          </a:prstGeom>
          <a:solidFill>
            <a:srgbClr val="DFDF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76" name="Google Shape;76;p28"/>
          <p:cNvSpPr txBox="1"/>
          <p:nvPr/>
        </p:nvSpPr>
        <p:spPr>
          <a:xfrm>
            <a:off x="8610600" y="6604000"/>
            <a:ext cx="2743200" cy="255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1200">
                <a:solidFill>
                  <a:srgbClr val="36363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‹#›</a:t>
            </a:fld>
            <a:endParaRPr b="1" sz="1200">
              <a:solidFill>
                <a:srgbClr val="36363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cxnSp>
        <p:nvCxnSpPr>
          <p:cNvPr id="77" name="Google Shape;77;p28"/>
          <p:cNvCxnSpPr/>
          <p:nvPr/>
        </p:nvCxnSpPr>
        <p:spPr>
          <a:xfrm>
            <a:off x="0" y="6604000"/>
            <a:ext cx="12192000" cy="0"/>
          </a:xfrm>
          <a:prstGeom prst="straightConnector1">
            <a:avLst/>
          </a:prstGeom>
          <a:noFill/>
          <a:ln cap="flat" cmpd="sng" w="12700">
            <a:solidFill>
              <a:srgbClr val="BFBFBF">
                <a:alpha val="69803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Condensed"/>
              <a:buNone/>
              <a:defRPr b="0" i="0" sz="4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12" name="Google Shape;12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A8A8A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13" name="Google Shape;13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A8A8A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14" name="Google Shape;14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A8A8A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A8A8A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A8A8A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A8A8A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A8A8A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A8A8A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A8A8A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A8A8A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A8A8A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9.png"/><Relationship Id="rId4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.png"/><Relationship Id="rId4" Type="http://schemas.openxmlformats.org/officeDocument/2006/relationships/image" Target="../media/image2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"/>
          <p:cNvSpPr txBox="1"/>
          <p:nvPr>
            <p:ph type="ctrTitle"/>
          </p:nvPr>
        </p:nvSpPr>
        <p:spPr>
          <a:xfrm>
            <a:off x="559490" y="1122363"/>
            <a:ext cx="7035300" cy="38127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ts val="4800"/>
              <a:buFont typeface="Roboto Condensed Light"/>
              <a:buNone/>
            </a:pPr>
            <a:r>
              <a:rPr b="0" lang="en-US" sz="4800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Unit-1</a:t>
            </a:r>
            <a:r>
              <a:rPr lang="en-US"/>
              <a:t> </a:t>
            </a:r>
            <a:br>
              <a:rPr lang="en-US"/>
            </a:br>
            <a:r>
              <a:rPr lang="en-US"/>
              <a:t>Introduction to database management system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0"/>
          <p:cNvSpPr txBox="1"/>
          <p:nvPr>
            <p:ph type="title"/>
          </p:nvPr>
        </p:nvSpPr>
        <p:spPr>
          <a:xfrm>
            <a:off x="0" y="1"/>
            <a:ext cx="12192000" cy="711200"/>
          </a:xfrm>
          <a:prstGeom prst="rect">
            <a:avLst/>
          </a:prstGeom>
          <a:solidFill>
            <a:srgbClr val="C0C0C0">
              <a:alpha val="49803"/>
            </a:srgbClr>
          </a:solidFill>
          <a:ln>
            <a:noFill/>
          </a:ln>
        </p:spPr>
        <p:txBody>
          <a:bodyPr anchorCtr="0" anchor="ctr" bIns="108000" lIns="216000" spcFirstLastPara="1" rIns="216000" wrap="square" tIns="1080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ts val="3400"/>
              <a:buFont typeface="Roboto Condensed"/>
              <a:buNone/>
            </a:pPr>
            <a:r>
              <a:rPr lang="en-US"/>
              <a:t>Guaranteed atomicity</a:t>
            </a:r>
            <a:endParaRPr/>
          </a:p>
        </p:txBody>
      </p:sp>
      <p:sp>
        <p:nvSpPr>
          <p:cNvPr id="196" name="Google Shape;196;p10"/>
          <p:cNvSpPr txBox="1"/>
          <p:nvPr>
            <p:ph idx="1" type="body"/>
          </p:nvPr>
        </p:nvSpPr>
        <p:spPr>
          <a:xfrm>
            <a:off x="131179" y="887280"/>
            <a:ext cx="11936130" cy="5582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5113" lvl="0" marL="265113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lang="en-US"/>
              <a:t>Atomicity: Either transaction </a:t>
            </a:r>
            <a:r>
              <a:rPr b="1" lang="en-US">
                <a:solidFill>
                  <a:schemeClr val="accent6"/>
                </a:solidFill>
              </a:rPr>
              <a:t>execute</a:t>
            </a:r>
            <a:r>
              <a:rPr lang="en-US"/>
              <a:t> </a:t>
            </a:r>
            <a:r>
              <a:rPr b="1" lang="en-US">
                <a:solidFill>
                  <a:schemeClr val="accent6"/>
                </a:solidFill>
              </a:rPr>
              <a:t>0% or 100%</a:t>
            </a:r>
            <a:r>
              <a:rPr lang="en-US"/>
              <a:t>.</a:t>
            </a:r>
            <a:endParaRPr/>
          </a:p>
        </p:txBody>
      </p:sp>
      <p:sp>
        <p:nvSpPr>
          <p:cNvPr id="197" name="Google Shape;197;p10"/>
          <p:cNvSpPr txBox="1"/>
          <p:nvPr/>
        </p:nvSpPr>
        <p:spPr>
          <a:xfrm>
            <a:off x="803081" y="3828764"/>
            <a:ext cx="1276350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Person A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Account A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Bal : 2000</a:t>
            </a:r>
            <a:endParaRPr/>
          </a:p>
        </p:txBody>
      </p:sp>
      <p:sp>
        <p:nvSpPr>
          <p:cNvPr id="198" name="Google Shape;198;p10"/>
          <p:cNvSpPr txBox="1"/>
          <p:nvPr/>
        </p:nvSpPr>
        <p:spPr>
          <a:xfrm>
            <a:off x="5851331" y="3828764"/>
            <a:ext cx="1238250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Person B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Account B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Bal : 1000</a:t>
            </a:r>
            <a:endParaRPr/>
          </a:p>
        </p:txBody>
      </p:sp>
      <p:sp>
        <p:nvSpPr>
          <p:cNvPr id="199" name="Google Shape;199;p10"/>
          <p:cNvSpPr/>
          <p:nvPr/>
        </p:nvSpPr>
        <p:spPr>
          <a:xfrm>
            <a:off x="2746181" y="3828764"/>
            <a:ext cx="2438400" cy="876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0D9D8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Transfer 500</a:t>
            </a:r>
            <a:endParaRPr/>
          </a:p>
        </p:txBody>
      </p:sp>
      <p:sp>
        <p:nvSpPr>
          <p:cNvPr id="200" name="Google Shape;200;p10"/>
          <p:cNvSpPr txBox="1"/>
          <p:nvPr/>
        </p:nvSpPr>
        <p:spPr>
          <a:xfrm>
            <a:off x="1960368" y="4781264"/>
            <a:ext cx="4010025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Step 1 : Debit 500 from Account A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Step 2 : Credit 500 into Account B</a:t>
            </a:r>
            <a:endParaRPr/>
          </a:p>
        </p:txBody>
      </p:sp>
      <p:sp>
        <p:nvSpPr>
          <p:cNvPr id="201" name="Google Shape;201;p10"/>
          <p:cNvSpPr/>
          <p:nvPr/>
        </p:nvSpPr>
        <p:spPr>
          <a:xfrm>
            <a:off x="2746181" y="2190464"/>
            <a:ext cx="2438400" cy="1066800"/>
          </a:xfrm>
          <a:prstGeom prst="roundRect">
            <a:avLst>
              <a:gd fmla="val 11970" name="adj"/>
            </a:avLst>
          </a:prstGeom>
          <a:gradFill>
            <a:gsLst>
              <a:gs pos="0">
                <a:srgbClr val="5C2321"/>
              </a:gs>
              <a:gs pos="10000">
                <a:srgbClr val="5C2321"/>
              </a:gs>
              <a:gs pos="100000">
                <a:schemeClr val="accent6"/>
              </a:gs>
            </a:gsLst>
            <a:lin ang="10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Sum of both account before transfer is 3000</a:t>
            </a:r>
            <a:endParaRPr/>
          </a:p>
        </p:txBody>
      </p:sp>
      <p:sp>
        <p:nvSpPr>
          <p:cNvPr id="202" name="Google Shape;202;p10"/>
          <p:cNvSpPr/>
          <p:nvPr/>
        </p:nvSpPr>
        <p:spPr>
          <a:xfrm>
            <a:off x="2665217" y="5584400"/>
            <a:ext cx="2600326" cy="687289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5C2321"/>
              </a:gs>
              <a:gs pos="10000">
                <a:srgbClr val="5C2321"/>
              </a:gs>
              <a:gs pos="100000">
                <a:schemeClr val="accent6"/>
              </a:gs>
            </a:gsLst>
            <a:lin ang="10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Sum of both account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after transfer is 3000</a:t>
            </a:r>
            <a:endParaRPr/>
          </a:p>
        </p:txBody>
      </p:sp>
      <p:cxnSp>
        <p:nvCxnSpPr>
          <p:cNvPr id="203" name="Google Shape;203;p10"/>
          <p:cNvCxnSpPr/>
          <p:nvPr/>
        </p:nvCxnSpPr>
        <p:spPr>
          <a:xfrm>
            <a:off x="1688906" y="5124166"/>
            <a:ext cx="4572000" cy="0"/>
          </a:xfrm>
          <a:prstGeom prst="straightConnector1">
            <a:avLst/>
          </a:prstGeom>
          <a:noFill/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04" name="Google Shape;204;p10"/>
          <p:cNvSpPr/>
          <p:nvPr/>
        </p:nvSpPr>
        <p:spPr>
          <a:xfrm>
            <a:off x="6613328" y="5295617"/>
            <a:ext cx="1971677" cy="1009647"/>
          </a:xfrm>
          <a:prstGeom prst="wedgeRoundRectCallout">
            <a:avLst>
              <a:gd fmla="val -88224" name="adj1"/>
              <a:gd fmla="val -67469" name="adj2"/>
              <a:gd fmla="val 16667" name="adj3"/>
            </a:avLst>
          </a:prstGeom>
          <a:gradFill>
            <a:gsLst>
              <a:gs pos="0">
                <a:srgbClr val="5C2321"/>
              </a:gs>
              <a:gs pos="10000">
                <a:srgbClr val="5C2321"/>
              </a:gs>
              <a:gs pos="100000">
                <a:schemeClr val="accent6"/>
              </a:gs>
            </a:gsLst>
            <a:lin ang="10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Sum of both account is 2500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so inconsistent</a:t>
            </a:r>
            <a:endParaRPr/>
          </a:p>
        </p:txBody>
      </p:sp>
      <p:sp>
        <p:nvSpPr>
          <p:cNvPr id="205" name="Google Shape;205;p10"/>
          <p:cNvSpPr/>
          <p:nvPr/>
        </p:nvSpPr>
        <p:spPr>
          <a:xfrm>
            <a:off x="585198" y="5332749"/>
            <a:ext cx="1464467" cy="595295"/>
          </a:xfrm>
          <a:prstGeom prst="wedgeRoundRectCallout">
            <a:avLst>
              <a:gd fmla="val 45202" name="adj1"/>
              <a:gd fmla="val -82104" name="adj2"/>
              <a:gd fmla="val 16667" name="adj3"/>
            </a:avLst>
          </a:prstGeom>
          <a:solidFill>
            <a:schemeClr val="accent6"/>
          </a:solidFill>
          <a:ln cap="flat" cmpd="sng" w="12700">
            <a:solidFill>
              <a:srgbClr val="86333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Transaction is failed</a:t>
            </a:r>
            <a:endParaRPr/>
          </a:p>
        </p:txBody>
      </p:sp>
      <p:pic>
        <p:nvPicPr>
          <p:cNvPr descr="Related image" id="206" name="Google Shape;206;p10"/>
          <p:cNvPicPr preferRelativeResize="0"/>
          <p:nvPr/>
        </p:nvPicPr>
        <p:blipFill rotWithShape="1">
          <a:blip r:embed="rId3">
            <a:alphaModFix/>
          </a:blip>
          <a:srcRect b="0" l="27688" r="27510" t="2449"/>
          <a:stretch/>
        </p:blipFill>
        <p:spPr>
          <a:xfrm>
            <a:off x="541256" y="1515808"/>
            <a:ext cx="1800000" cy="220535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" id="207" name="Google Shape;207;p10"/>
          <p:cNvPicPr preferRelativeResize="0"/>
          <p:nvPr/>
        </p:nvPicPr>
        <p:blipFill rotWithShape="1">
          <a:blip r:embed="rId4">
            <a:alphaModFix/>
          </a:blip>
          <a:srcRect b="6842" l="15117" r="15456" t="6774"/>
          <a:stretch/>
        </p:blipFill>
        <p:spPr>
          <a:xfrm>
            <a:off x="5583642" y="1533984"/>
            <a:ext cx="1773627" cy="220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1"/>
          <p:cNvSpPr txBox="1"/>
          <p:nvPr>
            <p:ph type="title"/>
          </p:nvPr>
        </p:nvSpPr>
        <p:spPr>
          <a:xfrm>
            <a:off x="0" y="1"/>
            <a:ext cx="12192000" cy="711200"/>
          </a:xfrm>
          <a:prstGeom prst="rect">
            <a:avLst/>
          </a:prstGeom>
          <a:solidFill>
            <a:srgbClr val="C0C0C0">
              <a:alpha val="49803"/>
            </a:srgbClr>
          </a:solidFill>
          <a:ln>
            <a:noFill/>
          </a:ln>
        </p:spPr>
        <p:txBody>
          <a:bodyPr anchorCtr="0" anchor="ctr" bIns="108000" lIns="216000" spcFirstLastPara="1" rIns="216000" wrap="square" tIns="1080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ts val="3400"/>
              <a:buFont typeface="Roboto Condensed"/>
              <a:buNone/>
            </a:pPr>
            <a:r>
              <a:rPr lang="en-US"/>
              <a:t>Allow to implement integrity constraints</a:t>
            </a:r>
            <a:endParaRPr/>
          </a:p>
        </p:txBody>
      </p:sp>
      <p:sp>
        <p:nvSpPr>
          <p:cNvPr id="213" name="Google Shape;213;p11"/>
          <p:cNvSpPr txBox="1"/>
          <p:nvPr>
            <p:ph idx="1" type="body"/>
          </p:nvPr>
        </p:nvSpPr>
        <p:spPr>
          <a:xfrm>
            <a:off x="131179" y="887280"/>
            <a:ext cx="11936130" cy="5582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graphicFrame>
        <p:nvGraphicFramePr>
          <p:cNvPr id="214" name="Google Shape;214;p11"/>
          <p:cNvGraphicFramePr/>
          <p:nvPr/>
        </p:nvGraphicFramePr>
        <p:xfrm>
          <a:off x="625686" y="125581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{C5674390-2125-49ED-9710-C8844C538198}</a:tableStyleId>
              </a:tblPr>
              <a:tblGrid>
                <a:gridCol w="1698950"/>
                <a:gridCol w="989325"/>
                <a:gridCol w="1429075"/>
                <a:gridCol w="924250"/>
              </a:tblGrid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</a:rPr>
                        <a:t>Emp_Name</a:t>
                      </a:r>
                      <a:endParaRPr b="1"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Address</a:t>
                      </a:r>
                      <a:endParaRPr b="1" sz="18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Mobile_No</a:t>
                      </a:r>
                      <a:endParaRPr b="1" sz="18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Subject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</a:tr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Prof. ABC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India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98XXXXXXXX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DBMS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5" name="Google Shape;215;p11"/>
          <p:cNvGraphicFramePr/>
          <p:nvPr/>
        </p:nvGraphicFramePr>
        <p:xfrm>
          <a:off x="625686" y="311149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{C5674390-2125-49ED-9710-C8844C538198}</a:tableStyleId>
              </a:tblPr>
              <a:tblGrid>
                <a:gridCol w="1698950"/>
                <a:gridCol w="989325"/>
                <a:gridCol w="1429075"/>
                <a:gridCol w="924250"/>
              </a:tblGrid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</a:rPr>
                        <a:t>Student_Name</a:t>
                      </a:r>
                      <a:endParaRPr b="1"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Branch</a:t>
                      </a:r>
                      <a:endParaRPr b="1" sz="18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Backlog</a:t>
                      </a:r>
                      <a:endParaRPr b="1" sz="18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SPI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</a:tr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Nirav</a:t>
                      </a:r>
                      <a:r>
                        <a:rPr lang="en-US" sz="1900"/>
                        <a:t> Shah</a:t>
                      </a:r>
                      <a:endParaRPr sz="1900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Civil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8.5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216" name="Google Shape;216;p11"/>
          <p:cNvSpPr/>
          <p:nvPr/>
        </p:nvSpPr>
        <p:spPr>
          <a:xfrm>
            <a:off x="3146407" y="2210445"/>
            <a:ext cx="3017520" cy="468000"/>
          </a:xfrm>
          <a:prstGeom prst="wedgeRoundRectCallout">
            <a:avLst>
              <a:gd fmla="val -22194" name="adj1"/>
              <a:gd fmla="val -89872" name="adj2"/>
              <a:gd fmla="val 16667" name="adj3"/>
            </a:avLst>
          </a:prstGeom>
          <a:solidFill>
            <a:srgbClr val="F0D9D8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Should contain exact 10 digits</a:t>
            </a:r>
            <a:endParaRPr sz="18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17" name="Google Shape;217;p11"/>
          <p:cNvSpPr/>
          <p:nvPr/>
        </p:nvSpPr>
        <p:spPr>
          <a:xfrm>
            <a:off x="4271274" y="4116930"/>
            <a:ext cx="2651760" cy="468000"/>
          </a:xfrm>
          <a:prstGeom prst="wedgeRoundRectCallout">
            <a:avLst>
              <a:gd fmla="val -23686" name="adj1"/>
              <a:gd fmla="val -99481" name="adj2"/>
              <a:gd fmla="val 16667" name="adj3"/>
            </a:avLst>
          </a:prstGeom>
          <a:solidFill>
            <a:srgbClr val="F0D9D8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Should be between 0 to 10</a:t>
            </a:r>
            <a:endParaRPr sz="18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18" name="Google Shape;218;p11"/>
          <p:cNvSpPr/>
          <p:nvPr/>
        </p:nvSpPr>
        <p:spPr>
          <a:xfrm>
            <a:off x="266700" y="5009267"/>
            <a:ext cx="7040880" cy="640080"/>
          </a:xfrm>
          <a:prstGeom prst="wedgeRoundRectCallout">
            <a:avLst>
              <a:gd fmla="val -49350" name="adj1"/>
              <a:gd fmla="val 4128" name="adj2"/>
              <a:gd fmla="val 16667" name="adj3"/>
            </a:avLst>
          </a:prstGeom>
          <a:gradFill>
            <a:gsLst>
              <a:gs pos="0">
                <a:srgbClr val="5C2321"/>
              </a:gs>
              <a:gs pos="10000">
                <a:srgbClr val="5C2321"/>
              </a:gs>
              <a:gs pos="100000">
                <a:schemeClr val="accent6"/>
              </a:gs>
            </a:gsLst>
            <a:lin ang="10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DBMS allows us to implement such business rules in our database.</a:t>
            </a:r>
            <a:r>
              <a:rPr lang="en-US" sz="2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2"/>
          <p:cNvSpPr txBox="1"/>
          <p:nvPr>
            <p:ph type="title"/>
          </p:nvPr>
        </p:nvSpPr>
        <p:spPr>
          <a:xfrm>
            <a:off x="0" y="1"/>
            <a:ext cx="12192000" cy="711200"/>
          </a:xfrm>
          <a:prstGeom prst="rect">
            <a:avLst/>
          </a:prstGeom>
          <a:solidFill>
            <a:srgbClr val="C0C0C0">
              <a:alpha val="49803"/>
            </a:srgbClr>
          </a:solidFill>
          <a:ln>
            <a:noFill/>
          </a:ln>
        </p:spPr>
        <p:txBody>
          <a:bodyPr anchorCtr="0" anchor="ctr" bIns="108000" lIns="216000" spcFirstLastPara="1" rIns="216000" wrap="square" tIns="1080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ts val="3400"/>
              <a:buFont typeface="Roboto Condensed"/>
              <a:buNone/>
            </a:pPr>
            <a:r>
              <a:rPr lang="en-US"/>
              <a:t>Sharing of data among multiple users</a:t>
            </a:r>
            <a:endParaRPr/>
          </a:p>
        </p:txBody>
      </p:sp>
      <p:sp>
        <p:nvSpPr>
          <p:cNvPr id="224" name="Google Shape;224;p12"/>
          <p:cNvSpPr txBox="1"/>
          <p:nvPr>
            <p:ph idx="1" type="body"/>
          </p:nvPr>
        </p:nvSpPr>
        <p:spPr>
          <a:xfrm>
            <a:off x="131179" y="887280"/>
            <a:ext cx="11936130" cy="5582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sp>
        <p:nvSpPr>
          <p:cNvPr id="225" name="Google Shape;225;p12"/>
          <p:cNvSpPr/>
          <p:nvPr/>
        </p:nvSpPr>
        <p:spPr>
          <a:xfrm>
            <a:off x="7493731" y="1430135"/>
            <a:ext cx="1800000" cy="432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5C2321"/>
              </a:gs>
              <a:gs pos="10000">
                <a:srgbClr val="5C2321"/>
              </a:gs>
              <a:gs pos="100000">
                <a:schemeClr val="accent6"/>
              </a:gs>
            </a:gsLst>
            <a:lin ang="10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Civil</a:t>
            </a:r>
            <a:endParaRPr/>
          </a:p>
        </p:txBody>
      </p:sp>
      <p:sp>
        <p:nvSpPr>
          <p:cNvPr id="226" name="Google Shape;226;p12"/>
          <p:cNvSpPr/>
          <p:nvPr/>
        </p:nvSpPr>
        <p:spPr>
          <a:xfrm>
            <a:off x="2254981" y="5535583"/>
            <a:ext cx="1800000" cy="432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5C2321"/>
              </a:gs>
              <a:gs pos="10000">
                <a:srgbClr val="5C2321"/>
              </a:gs>
              <a:gs pos="100000">
                <a:schemeClr val="accent6"/>
              </a:gs>
            </a:gsLst>
            <a:lin ang="10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Electrical</a:t>
            </a:r>
            <a:endParaRPr/>
          </a:p>
        </p:txBody>
      </p:sp>
      <p:sp>
        <p:nvSpPr>
          <p:cNvPr id="227" name="Google Shape;227;p12"/>
          <p:cNvSpPr/>
          <p:nvPr/>
        </p:nvSpPr>
        <p:spPr>
          <a:xfrm>
            <a:off x="7493731" y="5535583"/>
            <a:ext cx="1800000" cy="432000"/>
          </a:xfrm>
          <a:prstGeom prst="roundRect">
            <a:avLst>
              <a:gd fmla="val 11813" name="adj"/>
            </a:avLst>
          </a:prstGeom>
          <a:gradFill>
            <a:gsLst>
              <a:gs pos="0">
                <a:srgbClr val="5C2321"/>
              </a:gs>
              <a:gs pos="10000">
                <a:srgbClr val="5C2321"/>
              </a:gs>
              <a:gs pos="100000">
                <a:schemeClr val="accent6"/>
              </a:gs>
            </a:gsLst>
            <a:lin ang="10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Mechanical</a:t>
            </a:r>
            <a:endParaRPr/>
          </a:p>
        </p:txBody>
      </p:sp>
      <p:sp>
        <p:nvSpPr>
          <p:cNvPr id="228" name="Google Shape;228;p12"/>
          <p:cNvSpPr/>
          <p:nvPr/>
        </p:nvSpPr>
        <p:spPr>
          <a:xfrm>
            <a:off x="2254981" y="1430135"/>
            <a:ext cx="1800000" cy="432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5C2321"/>
              </a:gs>
              <a:gs pos="10000">
                <a:srgbClr val="5C2321"/>
              </a:gs>
              <a:gs pos="100000">
                <a:schemeClr val="accent6"/>
              </a:gs>
            </a:gsLst>
            <a:lin ang="10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Computer</a:t>
            </a:r>
            <a:endParaRPr/>
          </a:p>
        </p:txBody>
      </p:sp>
      <p:graphicFrame>
        <p:nvGraphicFramePr>
          <p:cNvPr id="229" name="Google Shape;229;p12"/>
          <p:cNvGraphicFramePr/>
          <p:nvPr/>
        </p:nvGraphicFramePr>
        <p:xfrm>
          <a:off x="889777" y="203246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{C5674390-2125-49ED-9710-C8844C538198}</a:tableStyleId>
              </a:tblPr>
              <a:tblGrid>
                <a:gridCol w="1698950"/>
                <a:gridCol w="989325"/>
                <a:gridCol w="917900"/>
                <a:gridCol w="924250"/>
              </a:tblGrid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</a:rPr>
                        <a:t>Emp_Name</a:t>
                      </a:r>
                      <a:endParaRPr b="1"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Address</a:t>
                      </a:r>
                      <a:endParaRPr b="1" sz="18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Mobile</a:t>
                      </a:r>
                      <a:endParaRPr b="1" sz="18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Subject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0" name="Google Shape;230;p12"/>
          <p:cNvGraphicFramePr/>
          <p:nvPr/>
        </p:nvGraphicFramePr>
        <p:xfrm>
          <a:off x="889777" y="244290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{C5674390-2125-49ED-9710-C8844C538198}</a:tableStyleId>
              </a:tblPr>
              <a:tblGrid>
                <a:gridCol w="1698950"/>
                <a:gridCol w="989325"/>
                <a:gridCol w="917900"/>
                <a:gridCol w="924250"/>
              </a:tblGrid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9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Prof. ABC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9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India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9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1234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9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DBMS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1" name="Google Shape;231;p12"/>
          <p:cNvGraphicFramePr/>
          <p:nvPr/>
        </p:nvGraphicFramePr>
        <p:xfrm>
          <a:off x="6128527" y="203246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{C5674390-2125-49ED-9710-C8844C538198}</a:tableStyleId>
              </a:tblPr>
              <a:tblGrid>
                <a:gridCol w="1698950"/>
                <a:gridCol w="989325"/>
                <a:gridCol w="917900"/>
                <a:gridCol w="924250"/>
              </a:tblGrid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</a:rPr>
                        <a:t>Emp_Name</a:t>
                      </a:r>
                      <a:endParaRPr b="1"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Address</a:t>
                      </a:r>
                      <a:endParaRPr b="1" sz="18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Mobile</a:t>
                      </a:r>
                      <a:endParaRPr b="1" sz="18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Subject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2" name="Google Shape;232;p12"/>
          <p:cNvGraphicFramePr/>
          <p:nvPr/>
        </p:nvGraphicFramePr>
        <p:xfrm>
          <a:off x="6128527" y="244290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{C5674390-2125-49ED-9710-C8844C538198}</a:tableStyleId>
              </a:tblPr>
              <a:tblGrid>
                <a:gridCol w="1698950"/>
                <a:gridCol w="989325"/>
                <a:gridCol w="917900"/>
                <a:gridCol w="924250"/>
              </a:tblGrid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9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Prof. ABC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9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India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9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1234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9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DBMS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3" name="Google Shape;233;p12"/>
          <p:cNvGraphicFramePr/>
          <p:nvPr/>
        </p:nvGraphicFramePr>
        <p:xfrm>
          <a:off x="889777" y="456520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{C5674390-2125-49ED-9710-C8844C538198}</a:tableStyleId>
              </a:tblPr>
              <a:tblGrid>
                <a:gridCol w="1698950"/>
                <a:gridCol w="989325"/>
                <a:gridCol w="917900"/>
                <a:gridCol w="924250"/>
              </a:tblGrid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</a:rPr>
                        <a:t>Emp_Name</a:t>
                      </a:r>
                      <a:endParaRPr b="1"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Address</a:t>
                      </a:r>
                      <a:endParaRPr b="1" sz="18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Mobile</a:t>
                      </a:r>
                      <a:endParaRPr b="1" sz="18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Subject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4" name="Google Shape;234;p12"/>
          <p:cNvGraphicFramePr/>
          <p:nvPr/>
        </p:nvGraphicFramePr>
        <p:xfrm>
          <a:off x="889777" y="497564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{C5674390-2125-49ED-9710-C8844C538198}</a:tableStyleId>
              </a:tblPr>
              <a:tblGrid>
                <a:gridCol w="1698950"/>
                <a:gridCol w="989325"/>
                <a:gridCol w="917900"/>
                <a:gridCol w="924250"/>
              </a:tblGrid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9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Prof. ABC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9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India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9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1234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9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DBMS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5" name="Google Shape;235;p12"/>
          <p:cNvGraphicFramePr/>
          <p:nvPr/>
        </p:nvGraphicFramePr>
        <p:xfrm>
          <a:off x="6128527" y="456520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{C5674390-2125-49ED-9710-C8844C538198}</a:tableStyleId>
              </a:tblPr>
              <a:tblGrid>
                <a:gridCol w="1698950"/>
                <a:gridCol w="989325"/>
                <a:gridCol w="917900"/>
                <a:gridCol w="924250"/>
              </a:tblGrid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</a:rPr>
                        <a:t>Emp_Name</a:t>
                      </a:r>
                      <a:endParaRPr b="1"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Address</a:t>
                      </a:r>
                      <a:endParaRPr b="1" sz="18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Mobile</a:t>
                      </a:r>
                      <a:endParaRPr b="1" sz="18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Subject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6" name="Google Shape;236;p12"/>
          <p:cNvGraphicFramePr/>
          <p:nvPr/>
        </p:nvGraphicFramePr>
        <p:xfrm>
          <a:off x="6128527" y="497564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{C5674390-2125-49ED-9710-C8844C538198}</a:tableStyleId>
              </a:tblPr>
              <a:tblGrid>
                <a:gridCol w="1698950"/>
                <a:gridCol w="989325"/>
                <a:gridCol w="917900"/>
                <a:gridCol w="924250"/>
              </a:tblGrid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9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Prof. ABC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9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India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9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1234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9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DBMS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pic>
        <p:nvPicPr>
          <p:cNvPr id="237" name="Google Shape;237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65371" y="1379673"/>
            <a:ext cx="555241" cy="555241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28100" y="1375931"/>
            <a:ext cx="555241" cy="555241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65371" y="5473962"/>
            <a:ext cx="555241" cy="555241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28099" y="5473962"/>
            <a:ext cx="555241" cy="555241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12"/>
          <p:cNvSpPr/>
          <p:nvPr/>
        </p:nvSpPr>
        <p:spPr>
          <a:xfrm>
            <a:off x="6473491" y="3195938"/>
            <a:ext cx="3840480" cy="1005840"/>
          </a:xfrm>
          <a:prstGeom prst="roundRect">
            <a:avLst>
              <a:gd fmla="val 2976" name="adj"/>
            </a:avLst>
          </a:prstGeom>
          <a:solidFill>
            <a:srgbClr val="F0D9D8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Database management system allows more than one user to access same data simultaneously.</a:t>
            </a:r>
            <a:endParaRPr b="0" i="0" sz="1800" u="none" cap="none" strike="noStrik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cxnSp>
        <p:nvCxnSpPr>
          <p:cNvPr id="242" name="Google Shape;242;p12"/>
          <p:cNvCxnSpPr/>
          <p:nvPr/>
        </p:nvCxnSpPr>
        <p:spPr>
          <a:xfrm flipH="1">
            <a:off x="3155085" y="1944632"/>
            <a:ext cx="1293000" cy="2620500"/>
          </a:xfrm>
          <a:prstGeom prst="straightConnector1">
            <a:avLst/>
          </a:prstGeom>
          <a:noFill/>
          <a:ln cap="flat" cmpd="sng" w="38100">
            <a:solidFill>
              <a:schemeClr val="accent6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43" name="Google Shape;243;p12"/>
          <p:cNvCxnSpPr/>
          <p:nvPr/>
        </p:nvCxnSpPr>
        <p:spPr>
          <a:xfrm>
            <a:off x="4725705" y="1725422"/>
            <a:ext cx="1395695" cy="306578"/>
          </a:xfrm>
          <a:prstGeom prst="straightConnector1">
            <a:avLst/>
          </a:prstGeom>
          <a:noFill/>
          <a:ln cap="flat" cmpd="sng" w="38100">
            <a:solidFill>
              <a:schemeClr val="accent6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44" name="Google Shape;244;p12"/>
          <p:cNvSpPr/>
          <p:nvPr/>
        </p:nvSpPr>
        <p:spPr>
          <a:xfrm>
            <a:off x="5314964" y="1371788"/>
            <a:ext cx="822325" cy="1118347"/>
          </a:xfrm>
          <a:prstGeom prst="mathMultiply">
            <a:avLst>
              <a:gd fmla="val 23520" name="adj1"/>
            </a:avLst>
          </a:prstGeom>
          <a:solidFill>
            <a:schemeClr val="accent6"/>
          </a:soli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45" name="Google Shape;245;p12"/>
          <p:cNvSpPr/>
          <p:nvPr/>
        </p:nvSpPr>
        <p:spPr>
          <a:xfrm>
            <a:off x="3193819" y="3139685"/>
            <a:ext cx="822325" cy="1118347"/>
          </a:xfrm>
          <a:prstGeom prst="mathMultiply">
            <a:avLst>
              <a:gd fmla="val 23520" name="adj1"/>
            </a:avLst>
          </a:prstGeom>
          <a:solidFill>
            <a:schemeClr val="accent6"/>
          </a:soli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46" name="Google Shape;246;p12"/>
          <p:cNvSpPr/>
          <p:nvPr/>
        </p:nvSpPr>
        <p:spPr>
          <a:xfrm>
            <a:off x="4016144" y="3254918"/>
            <a:ext cx="1709983" cy="432000"/>
          </a:xfrm>
          <a:prstGeom prst="wedgeRoundRectCallout">
            <a:avLst>
              <a:gd fmla="val -53781" name="adj1"/>
              <a:gd fmla="val -112720" name="adj2"/>
              <a:gd fmla="val 16667" name="adj3"/>
            </a:avLst>
          </a:prstGeom>
          <a:solidFill>
            <a:srgbClr val="F0D9D8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Want to access</a:t>
            </a:r>
            <a:endParaRPr sz="18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47" name="Google Shape;247;p12"/>
          <p:cNvSpPr/>
          <p:nvPr/>
        </p:nvSpPr>
        <p:spPr>
          <a:xfrm>
            <a:off x="5199979" y="1059818"/>
            <a:ext cx="1709983" cy="432000"/>
          </a:xfrm>
          <a:prstGeom prst="wedgeRoundRectCallout">
            <a:avLst>
              <a:gd fmla="val -71057" name="adj1"/>
              <a:gd fmla="val 108716" name="adj2"/>
              <a:gd fmla="val 16667" name="adj3"/>
            </a:avLst>
          </a:prstGeom>
          <a:solidFill>
            <a:srgbClr val="F0D9D8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Want to access</a:t>
            </a:r>
            <a:endParaRPr sz="18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3"/>
          <p:cNvSpPr txBox="1"/>
          <p:nvPr>
            <p:ph type="title"/>
          </p:nvPr>
        </p:nvSpPr>
        <p:spPr>
          <a:xfrm>
            <a:off x="0" y="1"/>
            <a:ext cx="12192000" cy="711200"/>
          </a:xfrm>
          <a:prstGeom prst="rect">
            <a:avLst/>
          </a:prstGeom>
          <a:solidFill>
            <a:srgbClr val="C0C0C0">
              <a:alpha val="49803"/>
            </a:srgbClr>
          </a:solidFill>
          <a:ln>
            <a:noFill/>
          </a:ln>
        </p:spPr>
        <p:txBody>
          <a:bodyPr anchorCtr="0" anchor="ctr" bIns="108000" lIns="216000" spcFirstLastPara="1" rIns="216000" wrap="square" tIns="1080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ts val="3400"/>
              <a:buFont typeface="Roboto Condensed"/>
              <a:buNone/>
            </a:pPr>
            <a:r>
              <a:rPr lang="en-US"/>
              <a:t>Restricting unauthorized access to data</a:t>
            </a:r>
            <a:endParaRPr/>
          </a:p>
        </p:txBody>
      </p:sp>
      <p:sp>
        <p:nvSpPr>
          <p:cNvPr id="253" name="Google Shape;253;p13"/>
          <p:cNvSpPr txBox="1"/>
          <p:nvPr>
            <p:ph idx="1" type="body"/>
          </p:nvPr>
        </p:nvSpPr>
        <p:spPr>
          <a:xfrm>
            <a:off x="131179" y="887280"/>
            <a:ext cx="11936130" cy="5582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graphicFrame>
        <p:nvGraphicFramePr>
          <p:cNvPr id="254" name="Google Shape;254;p13"/>
          <p:cNvGraphicFramePr/>
          <p:nvPr/>
        </p:nvGraphicFramePr>
        <p:xfrm>
          <a:off x="963723" y="151016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{C5674390-2125-49ED-9710-C8844C538198}</a:tableStyleId>
              </a:tblPr>
              <a:tblGrid>
                <a:gridCol w="1698950"/>
                <a:gridCol w="989325"/>
                <a:gridCol w="917900"/>
                <a:gridCol w="924250"/>
              </a:tblGrid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</a:rPr>
                        <a:t>Emp_Name</a:t>
                      </a:r>
                      <a:endParaRPr b="1"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Address</a:t>
                      </a:r>
                      <a:endParaRPr b="1" sz="18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Mobile</a:t>
                      </a:r>
                      <a:endParaRPr b="1" sz="18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Subject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5" name="Google Shape;255;p13"/>
          <p:cNvGraphicFramePr/>
          <p:nvPr/>
        </p:nvGraphicFramePr>
        <p:xfrm>
          <a:off x="963723" y="19206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{C5674390-2125-49ED-9710-C8844C538198}</a:tableStyleId>
              </a:tblPr>
              <a:tblGrid>
                <a:gridCol w="1698950"/>
                <a:gridCol w="989325"/>
                <a:gridCol w="917900"/>
                <a:gridCol w="924250"/>
              </a:tblGrid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9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Prof. ABC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9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India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9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1234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9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DBMS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6" name="Google Shape;256;p13"/>
          <p:cNvGraphicFramePr/>
          <p:nvPr/>
        </p:nvGraphicFramePr>
        <p:xfrm>
          <a:off x="963723" y="307218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{C5674390-2125-49ED-9710-C8844C538198}</a:tableStyleId>
              </a:tblPr>
              <a:tblGrid>
                <a:gridCol w="1698950"/>
                <a:gridCol w="989325"/>
                <a:gridCol w="917900"/>
                <a:gridCol w="924250"/>
              </a:tblGrid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</a:rPr>
                        <a:t>Emp_Name</a:t>
                      </a:r>
                      <a:endParaRPr b="1"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Post</a:t>
                      </a:r>
                      <a:endParaRPr b="1" sz="18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Salary</a:t>
                      </a:r>
                      <a:endParaRPr b="1" sz="18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Load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7" name="Google Shape;257;p13"/>
          <p:cNvGraphicFramePr/>
          <p:nvPr/>
        </p:nvGraphicFramePr>
        <p:xfrm>
          <a:off x="963723" y="348261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{C5674390-2125-49ED-9710-C8844C538198}</a:tableStyleId>
              </a:tblPr>
              <a:tblGrid>
                <a:gridCol w="1698950"/>
                <a:gridCol w="989325"/>
                <a:gridCol w="917900"/>
                <a:gridCol w="924250"/>
              </a:tblGrid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9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Prof. ABC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9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Prof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9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90,000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9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15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8" name="Google Shape;258;p13"/>
          <p:cNvGraphicFramePr/>
          <p:nvPr/>
        </p:nvGraphicFramePr>
        <p:xfrm>
          <a:off x="963723" y="462347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{C5674390-2125-49ED-9710-C8844C538198}</a:tableStyleId>
              </a:tblPr>
              <a:tblGrid>
                <a:gridCol w="1698950"/>
                <a:gridCol w="1078225"/>
                <a:gridCol w="1271900"/>
                <a:gridCol w="824225"/>
              </a:tblGrid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</a:rPr>
                        <a:t>Emp_Name</a:t>
                      </a:r>
                      <a:endParaRPr b="1"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Teaching</a:t>
                      </a:r>
                      <a:endParaRPr b="1" sz="18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Knowledge</a:t>
                      </a:r>
                      <a:endParaRPr b="1" sz="18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Rating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9" name="Google Shape;259;p13"/>
          <p:cNvGraphicFramePr/>
          <p:nvPr/>
        </p:nvGraphicFramePr>
        <p:xfrm>
          <a:off x="963723" y="503391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{C5674390-2125-49ED-9710-C8844C538198}</a:tableStyleId>
              </a:tblPr>
              <a:tblGrid>
                <a:gridCol w="1698950"/>
                <a:gridCol w="1077650"/>
                <a:gridCol w="1271600"/>
                <a:gridCol w="822950"/>
              </a:tblGrid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9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Prof. ABC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9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Good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9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Excellent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9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9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60" name="Google Shape;260;p13"/>
          <p:cNvGraphicFramePr/>
          <p:nvPr/>
        </p:nvGraphicFramePr>
        <p:xfrm>
          <a:off x="961908" y="270613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{C5674390-2125-49ED-9710-C8844C538198}</a:tableStyleId>
              </a:tblPr>
              <a:tblGrid>
                <a:gridCol w="822950"/>
              </a:tblGrid>
              <a:tr h="285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</a:rPr>
                        <a:t>File - 2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7C7C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61" name="Google Shape;261;p13"/>
          <p:cNvGraphicFramePr/>
          <p:nvPr/>
        </p:nvGraphicFramePr>
        <p:xfrm>
          <a:off x="961908" y="425584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{C5674390-2125-49ED-9710-C8844C538198}</a:tableStyleId>
              </a:tblPr>
              <a:tblGrid>
                <a:gridCol w="822950"/>
              </a:tblGrid>
              <a:tr h="285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</a:rPr>
                        <a:t>File - 3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7C7C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62" name="Google Shape;262;p13"/>
          <p:cNvGraphicFramePr/>
          <p:nvPr/>
        </p:nvGraphicFramePr>
        <p:xfrm>
          <a:off x="964939" y="114535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{C5674390-2125-49ED-9710-C8844C538198}</a:tableStyleId>
              </a:tblPr>
              <a:tblGrid>
                <a:gridCol w="822950"/>
              </a:tblGrid>
              <a:tr h="285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</a:rPr>
                        <a:t>File - 1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7C7C7"/>
                    </a:solidFill>
                  </a:tcPr>
                </a:tc>
              </a:tr>
            </a:tbl>
          </a:graphicData>
        </a:graphic>
      </p:graphicFrame>
      <p:sp>
        <p:nvSpPr>
          <p:cNvPr id="263" name="Google Shape;263;p13"/>
          <p:cNvSpPr/>
          <p:nvPr/>
        </p:nvSpPr>
        <p:spPr>
          <a:xfrm>
            <a:off x="786272" y="5776440"/>
            <a:ext cx="5303520" cy="633692"/>
          </a:xfrm>
          <a:prstGeom prst="wedgeRoundRectCallout">
            <a:avLst>
              <a:gd fmla="val -46835" name="adj1"/>
              <a:gd fmla="val 1908" name="adj2"/>
              <a:gd fmla="val 16667" name="adj3"/>
            </a:avLst>
          </a:prstGeom>
          <a:gradFill>
            <a:gsLst>
              <a:gs pos="0">
                <a:srgbClr val="5C2321"/>
              </a:gs>
              <a:gs pos="10000">
                <a:srgbClr val="5C2321"/>
              </a:gs>
              <a:gs pos="100000">
                <a:schemeClr val="accent6"/>
              </a:gs>
            </a:gsLst>
            <a:lin ang="10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DBMS prevents unauthorized user to access data.</a:t>
            </a:r>
            <a:endParaRPr/>
          </a:p>
        </p:txBody>
      </p:sp>
      <p:sp>
        <p:nvSpPr>
          <p:cNvPr id="264" name="Google Shape;264;p13"/>
          <p:cNvSpPr/>
          <p:nvPr/>
        </p:nvSpPr>
        <p:spPr>
          <a:xfrm>
            <a:off x="581891" y="1041488"/>
            <a:ext cx="5611091" cy="4653063"/>
          </a:xfrm>
          <a:prstGeom prst="roundRect">
            <a:avLst>
              <a:gd fmla="val 3354" name="adj"/>
            </a:avLst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65" name="Google Shape;265;p13"/>
          <p:cNvSpPr/>
          <p:nvPr/>
        </p:nvSpPr>
        <p:spPr>
          <a:xfrm>
            <a:off x="734292" y="1136486"/>
            <a:ext cx="5292436" cy="2880360"/>
          </a:xfrm>
          <a:prstGeom prst="roundRect">
            <a:avLst>
              <a:gd fmla="val 3354" name="adj"/>
            </a:avLst>
          </a:prstGeom>
          <a:noFill/>
          <a:ln cap="flat" cmpd="sng" w="28575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66" name="Google Shape;266;p13"/>
          <p:cNvSpPr/>
          <p:nvPr/>
        </p:nvSpPr>
        <p:spPr>
          <a:xfrm>
            <a:off x="734292" y="4260606"/>
            <a:ext cx="5292436" cy="1281704"/>
          </a:xfrm>
          <a:prstGeom prst="roundRect">
            <a:avLst>
              <a:gd fmla="val 3354" name="adj"/>
            </a:avLst>
          </a:prstGeom>
          <a:noFill/>
          <a:ln cap="flat" cmpd="sng" w="28575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267" name="Google Shape;267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19496" y="2512328"/>
            <a:ext cx="91440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13"/>
          <p:cNvSpPr txBox="1"/>
          <p:nvPr/>
        </p:nvSpPr>
        <p:spPr>
          <a:xfrm>
            <a:off x="7965598" y="2533226"/>
            <a:ext cx="1016094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Faculty of other college  </a:t>
            </a:r>
            <a:endParaRPr/>
          </a:p>
        </p:txBody>
      </p:sp>
      <p:sp>
        <p:nvSpPr>
          <p:cNvPr id="269" name="Google Shape;269;p13"/>
          <p:cNvSpPr/>
          <p:nvPr/>
        </p:nvSpPr>
        <p:spPr>
          <a:xfrm>
            <a:off x="6208190" y="2817128"/>
            <a:ext cx="762000" cy="3048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69696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70" name="Google Shape;270;p13"/>
          <p:cNvSpPr txBox="1"/>
          <p:nvPr/>
        </p:nvSpPr>
        <p:spPr>
          <a:xfrm>
            <a:off x="6181296" y="2260444"/>
            <a:ext cx="10287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Wants to access</a:t>
            </a:r>
            <a:endParaRPr/>
          </a:p>
        </p:txBody>
      </p:sp>
      <p:pic>
        <p:nvPicPr>
          <p:cNvPr id="271" name="Google Shape;271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19496" y="3923397"/>
            <a:ext cx="91440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13"/>
          <p:cNvSpPr txBox="1"/>
          <p:nvPr/>
        </p:nvSpPr>
        <p:spPr>
          <a:xfrm>
            <a:off x="7971536" y="4057431"/>
            <a:ext cx="183364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Adani Institute  Faculty</a:t>
            </a:r>
            <a:endParaRPr/>
          </a:p>
        </p:txBody>
      </p:sp>
      <p:sp>
        <p:nvSpPr>
          <p:cNvPr id="273" name="Google Shape;273;p13"/>
          <p:cNvSpPr/>
          <p:nvPr/>
        </p:nvSpPr>
        <p:spPr>
          <a:xfrm>
            <a:off x="6208190" y="4228197"/>
            <a:ext cx="762000" cy="3048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69696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74" name="Google Shape;274;p13"/>
          <p:cNvSpPr txBox="1"/>
          <p:nvPr/>
        </p:nvSpPr>
        <p:spPr>
          <a:xfrm>
            <a:off x="6181296" y="3671513"/>
            <a:ext cx="10287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Wants to access</a:t>
            </a:r>
            <a:endParaRPr/>
          </a:p>
        </p:txBody>
      </p:sp>
      <p:pic>
        <p:nvPicPr>
          <p:cNvPr id="275" name="Google Shape;275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79252" y="2260444"/>
            <a:ext cx="894898" cy="829605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13"/>
          <p:cNvSpPr/>
          <p:nvPr/>
        </p:nvSpPr>
        <p:spPr>
          <a:xfrm>
            <a:off x="5253709" y="4093151"/>
            <a:ext cx="822325" cy="1118347"/>
          </a:xfrm>
          <a:prstGeom prst="mathMultiply">
            <a:avLst>
              <a:gd fmla="val 23520" name="adj1"/>
            </a:avLst>
          </a:prstGeom>
          <a:solidFill>
            <a:schemeClr val="accent6"/>
          </a:soli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77" name="Google Shape;277;p13"/>
          <p:cNvSpPr/>
          <p:nvPr/>
        </p:nvSpPr>
        <p:spPr>
          <a:xfrm>
            <a:off x="6280227" y="2396363"/>
            <a:ext cx="822325" cy="1118347"/>
          </a:xfrm>
          <a:prstGeom prst="mathMultiply">
            <a:avLst>
              <a:gd fmla="val 23520" name="adj1"/>
            </a:avLst>
          </a:prstGeom>
          <a:solidFill>
            <a:schemeClr val="accent6"/>
          </a:soli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4"/>
          <p:cNvSpPr txBox="1"/>
          <p:nvPr>
            <p:ph type="title"/>
          </p:nvPr>
        </p:nvSpPr>
        <p:spPr>
          <a:xfrm>
            <a:off x="0" y="1"/>
            <a:ext cx="12192000" cy="711200"/>
          </a:xfrm>
          <a:prstGeom prst="rect">
            <a:avLst/>
          </a:prstGeom>
          <a:solidFill>
            <a:srgbClr val="C0C0C0">
              <a:alpha val="49803"/>
            </a:srgbClr>
          </a:solidFill>
          <a:ln>
            <a:noFill/>
          </a:ln>
        </p:spPr>
        <p:txBody>
          <a:bodyPr anchorCtr="0" anchor="ctr" bIns="108000" lIns="216000" spcFirstLastPara="1" rIns="216000" wrap="square" tIns="1080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ts val="3400"/>
              <a:buFont typeface="Roboto Condensed"/>
              <a:buNone/>
            </a:pPr>
            <a:r>
              <a:rPr lang="en-US"/>
              <a:t>Providing backup and recovery services</a:t>
            </a:r>
            <a:endParaRPr/>
          </a:p>
        </p:txBody>
      </p:sp>
      <p:sp>
        <p:nvSpPr>
          <p:cNvPr id="283" name="Google Shape;283;p14"/>
          <p:cNvSpPr txBox="1"/>
          <p:nvPr>
            <p:ph idx="1" type="body"/>
          </p:nvPr>
        </p:nvSpPr>
        <p:spPr>
          <a:xfrm>
            <a:off x="131179" y="887280"/>
            <a:ext cx="11936130" cy="5582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12713" lvl="0" marL="265113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None/>
            </a:pPr>
            <a:r>
              <a:t/>
            </a:r>
            <a:endParaRPr/>
          </a:p>
        </p:txBody>
      </p:sp>
      <p:pic>
        <p:nvPicPr>
          <p:cNvPr descr="Image result for backup and recovery" id="284" name="Google Shape;284;p14"/>
          <p:cNvPicPr preferRelativeResize="0"/>
          <p:nvPr/>
        </p:nvPicPr>
        <p:blipFill rotWithShape="1">
          <a:blip r:embed="rId3">
            <a:alphaModFix/>
          </a:blip>
          <a:srcRect b="5000" l="5623" r="10000" t="5000"/>
          <a:stretch/>
        </p:blipFill>
        <p:spPr>
          <a:xfrm>
            <a:off x="1902298" y="1371600"/>
            <a:ext cx="6366112" cy="3819666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14"/>
          <p:cNvSpPr/>
          <p:nvPr/>
        </p:nvSpPr>
        <p:spPr>
          <a:xfrm>
            <a:off x="1336314" y="5505791"/>
            <a:ext cx="7498080" cy="633692"/>
          </a:xfrm>
          <a:prstGeom prst="wedgeRoundRectCallout">
            <a:avLst>
              <a:gd fmla="val -46835" name="adj1"/>
              <a:gd fmla="val 1908" name="adj2"/>
              <a:gd fmla="val 16667" name="adj3"/>
            </a:avLst>
          </a:prstGeom>
          <a:gradFill>
            <a:gsLst>
              <a:gs pos="0">
                <a:srgbClr val="5C2321"/>
              </a:gs>
              <a:gs pos="10000">
                <a:srgbClr val="5C2321"/>
              </a:gs>
              <a:gs pos="100000">
                <a:schemeClr val="accent6"/>
              </a:gs>
            </a:gsLst>
            <a:lin ang="10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Provides facilities to backup and restore the database in case of failure.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5"/>
          <p:cNvSpPr txBox="1"/>
          <p:nvPr>
            <p:ph type="title"/>
          </p:nvPr>
        </p:nvSpPr>
        <p:spPr>
          <a:xfrm>
            <a:off x="0" y="1"/>
            <a:ext cx="12192000" cy="711200"/>
          </a:xfrm>
          <a:prstGeom prst="rect">
            <a:avLst/>
          </a:prstGeom>
          <a:solidFill>
            <a:srgbClr val="C0C0C0">
              <a:alpha val="49803"/>
            </a:srgbClr>
          </a:solidFill>
          <a:ln>
            <a:noFill/>
          </a:ln>
        </p:spPr>
        <p:txBody>
          <a:bodyPr anchorCtr="0" anchor="ctr" bIns="108000" lIns="216000" spcFirstLastPara="1" rIns="216000" wrap="square" tIns="1080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ts val="3400"/>
              <a:buFont typeface="Roboto Condensed"/>
              <a:buNone/>
            </a:pPr>
            <a:r>
              <a:rPr lang="en-US"/>
              <a:t>Advantages of DBMS (Summary)</a:t>
            </a:r>
            <a:endParaRPr/>
          </a:p>
        </p:txBody>
      </p:sp>
      <p:sp>
        <p:nvSpPr>
          <p:cNvPr id="291" name="Google Shape;291;p15"/>
          <p:cNvSpPr txBox="1"/>
          <p:nvPr>
            <p:ph idx="1" type="body"/>
          </p:nvPr>
        </p:nvSpPr>
        <p:spPr>
          <a:xfrm>
            <a:off x="131179" y="887280"/>
            <a:ext cx="11936130" cy="5582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5113" lvl="0" marL="265113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lang="en-US"/>
              <a:t>Reduce data redundancy (duplication)</a:t>
            </a:r>
            <a:endParaRPr/>
          </a:p>
          <a:p>
            <a:pPr indent="-352425" lvl="1" marL="809625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⮩"/>
            </a:pPr>
            <a:r>
              <a:rPr b="1" lang="en-US">
                <a:solidFill>
                  <a:schemeClr val="accent6"/>
                </a:solidFill>
              </a:rPr>
              <a:t>Avoids unnecessary duplication</a:t>
            </a:r>
            <a:r>
              <a:rPr lang="en-US"/>
              <a:t> of data by storing data centrally.</a:t>
            </a:r>
            <a:endParaRPr/>
          </a:p>
          <a:p>
            <a:pPr indent="-265113" lvl="0" marL="265113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lang="en-US"/>
              <a:t>Remove data inconsistency</a:t>
            </a:r>
            <a:endParaRPr/>
          </a:p>
          <a:p>
            <a:pPr indent="-352425" lvl="1" marL="809625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⮩"/>
            </a:pPr>
            <a:r>
              <a:rPr lang="en-US"/>
              <a:t>By </a:t>
            </a:r>
            <a:r>
              <a:rPr b="1" lang="en-US">
                <a:solidFill>
                  <a:schemeClr val="accent6"/>
                </a:solidFill>
              </a:rPr>
              <a:t>eliminating redundancy</a:t>
            </a:r>
            <a:r>
              <a:rPr lang="en-US"/>
              <a:t>, data </a:t>
            </a:r>
            <a:r>
              <a:rPr b="1" lang="en-US">
                <a:solidFill>
                  <a:schemeClr val="accent6"/>
                </a:solidFill>
              </a:rPr>
              <a:t>inconsistency can be removed</a:t>
            </a:r>
            <a:r>
              <a:rPr lang="en-US"/>
              <a:t>.</a:t>
            </a:r>
            <a:endParaRPr/>
          </a:p>
          <a:p>
            <a:pPr indent="-265113" lvl="0" marL="265113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lang="en-US"/>
              <a:t>Data isolation</a:t>
            </a:r>
            <a:endParaRPr/>
          </a:p>
          <a:p>
            <a:pPr indent="-352425" lvl="1" marL="809625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⮩"/>
            </a:pPr>
            <a:r>
              <a:rPr lang="en-US"/>
              <a:t>A user can </a:t>
            </a:r>
            <a:r>
              <a:rPr b="1" lang="en-US">
                <a:solidFill>
                  <a:schemeClr val="accent6"/>
                </a:solidFill>
              </a:rPr>
              <a:t>easily retrieve proper data </a:t>
            </a:r>
            <a:r>
              <a:rPr lang="en-US"/>
              <a:t>as per his/her requirement.</a:t>
            </a:r>
            <a:endParaRPr/>
          </a:p>
          <a:p>
            <a:pPr indent="-265113" lvl="0" marL="265113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lang="en-US"/>
              <a:t>Guaranteed atomicity</a:t>
            </a:r>
            <a:endParaRPr/>
          </a:p>
          <a:p>
            <a:pPr indent="-352425" lvl="1" marL="809625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⮩"/>
            </a:pPr>
            <a:r>
              <a:rPr lang="en-US"/>
              <a:t>Either transaction </a:t>
            </a:r>
            <a:r>
              <a:rPr b="1" lang="en-US">
                <a:solidFill>
                  <a:schemeClr val="accent6"/>
                </a:solidFill>
              </a:rPr>
              <a:t>executes 0% or 100%.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6"/>
          <p:cNvSpPr txBox="1"/>
          <p:nvPr>
            <p:ph type="title"/>
          </p:nvPr>
        </p:nvSpPr>
        <p:spPr>
          <a:xfrm>
            <a:off x="0" y="1"/>
            <a:ext cx="12192000" cy="711200"/>
          </a:xfrm>
          <a:prstGeom prst="rect">
            <a:avLst/>
          </a:prstGeom>
          <a:solidFill>
            <a:srgbClr val="C0C0C0">
              <a:alpha val="49803"/>
            </a:srgbClr>
          </a:solidFill>
          <a:ln>
            <a:noFill/>
          </a:ln>
        </p:spPr>
        <p:txBody>
          <a:bodyPr anchorCtr="0" anchor="ctr" bIns="108000" lIns="216000" spcFirstLastPara="1" rIns="216000" wrap="square" tIns="1080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ts val="3400"/>
              <a:buFont typeface="Roboto Condensed"/>
              <a:buNone/>
            </a:pPr>
            <a:r>
              <a:rPr lang="en-US"/>
              <a:t>Advantages of DBMS (Summary)</a:t>
            </a:r>
            <a:endParaRPr/>
          </a:p>
        </p:txBody>
      </p:sp>
      <p:sp>
        <p:nvSpPr>
          <p:cNvPr id="297" name="Google Shape;297;p16"/>
          <p:cNvSpPr txBox="1"/>
          <p:nvPr>
            <p:ph idx="1" type="body"/>
          </p:nvPr>
        </p:nvSpPr>
        <p:spPr>
          <a:xfrm>
            <a:off x="131179" y="887280"/>
            <a:ext cx="11936130" cy="5582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5113" lvl="0" marL="265113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lang="en-US"/>
              <a:t>Allow implementing integrity constraints</a:t>
            </a:r>
            <a:endParaRPr/>
          </a:p>
          <a:p>
            <a:pPr indent="-352425" lvl="1" marL="809625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⮩"/>
            </a:pPr>
            <a:r>
              <a:rPr b="1" lang="en-US">
                <a:solidFill>
                  <a:schemeClr val="accent6"/>
                </a:solidFill>
              </a:rPr>
              <a:t>Business rules can be implemented </a:t>
            </a:r>
            <a:r>
              <a:rPr lang="en-US"/>
              <a:t>such as do not allow to store amount less than Rs. 0 in balance. </a:t>
            </a:r>
            <a:endParaRPr/>
          </a:p>
          <a:p>
            <a:pPr indent="-265113" lvl="0" marL="265113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lang="en-US"/>
              <a:t>Sharing of data among multiple users</a:t>
            </a:r>
            <a:endParaRPr/>
          </a:p>
          <a:p>
            <a:pPr indent="-352425" lvl="1" marL="809625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⮩"/>
            </a:pPr>
            <a:r>
              <a:rPr b="1" lang="en-US">
                <a:solidFill>
                  <a:schemeClr val="accent6"/>
                </a:solidFill>
              </a:rPr>
              <a:t>More than one users can access </a:t>
            </a:r>
            <a:r>
              <a:rPr lang="en-US"/>
              <a:t>same data at the same time.</a:t>
            </a:r>
            <a:endParaRPr/>
          </a:p>
          <a:p>
            <a:pPr indent="-265113" lvl="0" marL="265113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lang="en-US"/>
              <a:t>Restricting unauthorized access to data</a:t>
            </a:r>
            <a:endParaRPr/>
          </a:p>
          <a:p>
            <a:pPr indent="-352425" lvl="1" marL="809625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⮩"/>
            </a:pPr>
            <a:r>
              <a:rPr lang="en-US"/>
              <a:t>A user can </a:t>
            </a:r>
            <a:r>
              <a:rPr b="1" lang="en-US">
                <a:solidFill>
                  <a:schemeClr val="accent6"/>
                </a:solidFill>
              </a:rPr>
              <a:t>only access data which is authorized </a:t>
            </a:r>
            <a:r>
              <a:rPr lang="en-US"/>
              <a:t>to him/her.</a:t>
            </a:r>
            <a:endParaRPr/>
          </a:p>
          <a:p>
            <a:pPr indent="-265113" lvl="0" marL="265113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lang="en-US"/>
              <a:t>Providing backup and recovery services</a:t>
            </a:r>
            <a:endParaRPr/>
          </a:p>
          <a:p>
            <a:pPr indent="-352425" lvl="1" marL="809625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⮩"/>
            </a:pPr>
            <a:r>
              <a:rPr lang="en-US"/>
              <a:t>Can </a:t>
            </a:r>
            <a:r>
              <a:rPr b="1" lang="en-US">
                <a:solidFill>
                  <a:schemeClr val="accent6"/>
                </a:solidFill>
              </a:rPr>
              <a:t>take a regular auto or manual backup </a:t>
            </a:r>
            <a:r>
              <a:rPr lang="en-US"/>
              <a:t>and </a:t>
            </a:r>
            <a:r>
              <a:rPr b="1" lang="en-US">
                <a:solidFill>
                  <a:schemeClr val="accent6"/>
                </a:solidFill>
              </a:rPr>
              <a:t>use it to restore </a:t>
            </a:r>
            <a:r>
              <a:rPr lang="en-US"/>
              <a:t>the database if it corrupts.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7"/>
          <p:cNvSpPr txBox="1"/>
          <p:nvPr>
            <p:ph type="title"/>
          </p:nvPr>
        </p:nvSpPr>
        <p:spPr>
          <a:xfrm>
            <a:off x="0" y="1"/>
            <a:ext cx="12192000" cy="711200"/>
          </a:xfrm>
          <a:prstGeom prst="rect">
            <a:avLst/>
          </a:prstGeom>
          <a:solidFill>
            <a:srgbClr val="C0C0C0">
              <a:alpha val="49803"/>
            </a:srgbClr>
          </a:solidFill>
          <a:ln>
            <a:noFill/>
          </a:ln>
        </p:spPr>
        <p:txBody>
          <a:bodyPr anchorCtr="0" anchor="ctr" bIns="108000" lIns="216000" spcFirstLastPara="1" rIns="216000" wrap="square" tIns="1080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ts val="3400"/>
              <a:buFont typeface="Roboto Condensed"/>
              <a:buNone/>
            </a:pPr>
            <a:r>
              <a:rPr lang="en-US"/>
              <a:t>Disadvantage of a database systems</a:t>
            </a:r>
            <a:endParaRPr/>
          </a:p>
        </p:txBody>
      </p:sp>
      <p:sp>
        <p:nvSpPr>
          <p:cNvPr id="303" name="Google Shape;303;p17"/>
          <p:cNvSpPr txBox="1"/>
          <p:nvPr>
            <p:ph idx="1" type="body"/>
          </p:nvPr>
        </p:nvSpPr>
        <p:spPr>
          <a:xfrm>
            <a:off x="131179" y="887280"/>
            <a:ext cx="11936130" cy="5582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5113" lvl="0" marL="265113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lang="en-US"/>
              <a:t>Setup of the database system requires more knowledge, money, skills, and time.</a:t>
            </a:r>
            <a:endParaRPr/>
          </a:p>
          <a:p>
            <a:pPr indent="-265113" lvl="0" marL="265113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lang="en-US"/>
              <a:t>The complexity of the database may result in poor performance.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C2321"/>
              </a:buClr>
              <a:buSzPts val="6000"/>
              <a:buFont typeface="Roboto Condensed"/>
              <a:buNone/>
            </a:pPr>
            <a:r>
              <a:rPr lang="en-US">
                <a:solidFill>
                  <a:srgbClr val="5C2321"/>
                </a:solidFill>
              </a:rPr>
              <a:t>Introduction to DBMS </a:t>
            </a:r>
            <a:endParaRPr/>
          </a:p>
        </p:txBody>
      </p:sp>
      <p:sp>
        <p:nvSpPr>
          <p:cNvPr id="99" name="Google Shape;99;p2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Section - 5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"/>
          <p:cNvSpPr txBox="1"/>
          <p:nvPr>
            <p:ph type="title"/>
          </p:nvPr>
        </p:nvSpPr>
        <p:spPr>
          <a:xfrm>
            <a:off x="0" y="1"/>
            <a:ext cx="12192000" cy="711200"/>
          </a:xfrm>
          <a:prstGeom prst="rect">
            <a:avLst/>
          </a:prstGeom>
          <a:solidFill>
            <a:srgbClr val="C0C0C0">
              <a:alpha val="49803"/>
            </a:srgbClr>
          </a:solidFill>
          <a:ln>
            <a:noFill/>
          </a:ln>
        </p:spPr>
        <p:txBody>
          <a:bodyPr anchorCtr="0" anchor="ctr" bIns="108000" lIns="216000" spcFirstLastPara="1" rIns="216000" wrap="square" tIns="1080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ts val="3400"/>
              <a:buFont typeface="Roboto Condensed"/>
              <a:buNone/>
            </a:pPr>
            <a:r>
              <a:rPr lang="en-US"/>
              <a:t>What is Database Management System (DBMS)?</a:t>
            </a:r>
            <a:endParaRPr/>
          </a:p>
        </p:txBody>
      </p:sp>
      <p:sp>
        <p:nvSpPr>
          <p:cNvPr id="105" name="Google Shape;105;p3"/>
          <p:cNvSpPr txBox="1"/>
          <p:nvPr>
            <p:ph idx="1" type="body"/>
          </p:nvPr>
        </p:nvSpPr>
        <p:spPr>
          <a:xfrm>
            <a:off x="131179" y="887280"/>
            <a:ext cx="11936130" cy="5582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5113" lvl="0" marL="265113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lang="en-US"/>
              <a:t>Data - </a:t>
            </a:r>
            <a:r>
              <a:rPr b="1" lang="en-US">
                <a:solidFill>
                  <a:schemeClr val="accent6"/>
                </a:solidFill>
              </a:rPr>
              <a:t>Fact</a:t>
            </a:r>
            <a:r>
              <a:rPr lang="en-US"/>
              <a:t> that can be recorded or stored</a:t>
            </a:r>
            <a:endParaRPr/>
          </a:p>
          <a:p>
            <a:pPr indent="-352425" lvl="1" marL="809625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⮩"/>
            </a:pPr>
            <a:r>
              <a:rPr lang="en-US"/>
              <a:t>e.g. Person Name, Age, Gender and Weight etc.</a:t>
            </a:r>
            <a:endParaRPr/>
          </a:p>
          <a:p>
            <a:pPr indent="-265113" lvl="0" marL="265113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lang="en-US"/>
              <a:t>Database - Collection of </a:t>
            </a:r>
            <a:r>
              <a:rPr b="1" lang="en-US">
                <a:solidFill>
                  <a:schemeClr val="accent6"/>
                </a:solidFill>
              </a:rPr>
              <a:t>logically related data</a:t>
            </a:r>
            <a:endParaRPr/>
          </a:p>
          <a:p>
            <a:pPr indent="-352425" lvl="1" marL="809625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⮩"/>
            </a:pPr>
            <a:r>
              <a:rPr lang="en-US"/>
              <a:t>e.g. Books Database in Library, Student Database in University etc.</a:t>
            </a:r>
            <a:endParaRPr/>
          </a:p>
          <a:p>
            <a:pPr indent="-265113" lvl="0" marL="265113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lang="en-US"/>
              <a:t>Management - Manipulation, Searching and Security of data</a:t>
            </a:r>
            <a:endParaRPr/>
          </a:p>
          <a:p>
            <a:pPr indent="-352425" lvl="1" marL="809625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⮩"/>
            </a:pPr>
            <a:r>
              <a:rPr lang="en-US"/>
              <a:t>e.g. Viewing result in GTU website, Searching exam papers in GTU website etc.</a:t>
            </a:r>
            <a:endParaRPr/>
          </a:p>
          <a:p>
            <a:pPr indent="-265113" lvl="0" marL="265113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lang="en-US"/>
              <a:t>System - </a:t>
            </a:r>
            <a:r>
              <a:rPr b="1" lang="en-US">
                <a:solidFill>
                  <a:schemeClr val="accent6"/>
                </a:solidFill>
              </a:rPr>
              <a:t>Programs</a:t>
            </a:r>
            <a:r>
              <a:rPr lang="en-US"/>
              <a:t> or </a:t>
            </a:r>
            <a:r>
              <a:rPr b="1" lang="en-US">
                <a:solidFill>
                  <a:schemeClr val="accent6"/>
                </a:solidFill>
              </a:rPr>
              <a:t>tools</a:t>
            </a:r>
            <a:r>
              <a:rPr lang="en-US"/>
              <a:t> used to manage database</a:t>
            </a:r>
            <a:endParaRPr/>
          </a:p>
          <a:p>
            <a:pPr indent="-352425" lvl="1" marL="809625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⮩"/>
            </a:pPr>
            <a:r>
              <a:rPr lang="en-US"/>
              <a:t>e.g. SQL Server Studio Express, Oracle etc.</a:t>
            </a:r>
            <a:endParaRPr/>
          </a:p>
          <a:p>
            <a:pPr indent="-265113" lvl="0" marL="265113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lang="en-US"/>
              <a:t>DBMS - A Database Management System is a software for creating and managing databases. </a:t>
            </a:r>
            <a:endParaRPr/>
          </a:p>
          <a:p>
            <a:pPr indent="-265113" lvl="0" marL="265113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lang="en-US"/>
              <a:t>Database Management System (DBMS) is a </a:t>
            </a:r>
            <a:r>
              <a:rPr b="1" lang="en-US">
                <a:solidFill>
                  <a:schemeClr val="accent6"/>
                </a:solidFill>
              </a:rPr>
              <a:t>software designed to define, manipulate, retrieve and manage data in a database</a:t>
            </a:r>
            <a:r>
              <a:rPr lang="en-US"/>
              <a:t>.</a:t>
            </a:r>
            <a:endParaRPr/>
          </a:p>
          <a:p>
            <a:pPr indent="-352425" lvl="1" marL="809625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⮩"/>
            </a:pPr>
            <a:r>
              <a:rPr lang="en-US"/>
              <a:t>e.g. MS SQL Server, Oracle, My SQL, SQLite, MongoDB etc.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5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C2321"/>
              </a:buClr>
              <a:buSzPts val="6000"/>
              <a:buFont typeface="Roboto Condensed"/>
              <a:buNone/>
            </a:pPr>
            <a:r>
              <a:rPr lang="en-US">
                <a:solidFill>
                  <a:srgbClr val="5C2321"/>
                </a:solidFill>
              </a:rPr>
              <a:t>Applications of DBMS </a:t>
            </a:r>
            <a:endParaRPr/>
          </a:p>
        </p:txBody>
      </p:sp>
      <p:sp>
        <p:nvSpPr>
          <p:cNvPr id="111" name="Google Shape;111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Section - 6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"/>
          <p:cNvSpPr txBox="1"/>
          <p:nvPr>
            <p:ph type="title"/>
          </p:nvPr>
        </p:nvSpPr>
        <p:spPr>
          <a:xfrm>
            <a:off x="0" y="1"/>
            <a:ext cx="12192000" cy="711200"/>
          </a:xfrm>
          <a:prstGeom prst="rect">
            <a:avLst/>
          </a:prstGeom>
          <a:solidFill>
            <a:srgbClr val="C0C0C0">
              <a:alpha val="49803"/>
            </a:srgbClr>
          </a:solidFill>
          <a:ln>
            <a:noFill/>
          </a:ln>
        </p:spPr>
        <p:txBody>
          <a:bodyPr anchorCtr="0" anchor="ctr" bIns="108000" lIns="216000" spcFirstLastPara="1" rIns="216000" wrap="square" tIns="1080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ts val="3400"/>
              <a:buFont typeface="Roboto Condensed"/>
              <a:buNone/>
            </a:pPr>
            <a:r>
              <a:rPr lang="en-US"/>
              <a:t>Applications of DBMS</a:t>
            </a:r>
            <a:endParaRPr/>
          </a:p>
        </p:txBody>
      </p:sp>
      <p:sp>
        <p:nvSpPr>
          <p:cNvPr id="117" name="Google Shape;117;p5"/>
          <p:cNvSpPr txBox="1"/>
          <p:nvPr>
            <p:ph idx="1" type="body"/>
          </p:nvPr>
        </p:nvSpPr>
        <p:spPr>
          <a:xfrm>
            <a:off x="131179" y="887280"/>
            <a:ext cx="11936130" cy="5582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5113" lvl="0" marL="265113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lang="en-US"/>
              <a:t>DBMS is a computerized record-keeping system.</a:t>
            </a:r>
            <a:endParaRPr/>
          </a:p>
          <a:p>
            <a:pPr indent="-265113" lvl="0" marL="265113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lang="en-US"/>
              <a:t>DBMS is required where ever data need to be stored.</a:t>
            </a:r>
            <a:endParaRPr/>
          </a:p>
          <a:p>
            <a:pPr indent="-352425" lvl="1" marL="809625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⮩"/>
            </a:pPr>
            <a:r>
              <a:rPr lang="en-US"/>
              <a:t>E-Commerce (</a:t>
            </a:r>
            <a:r>
              <a:rPr b="1" lang="en-US">
                <a:solidFill>
                  <a:schemeClr val="dk2"/>
                </a:solidFill>
              </a:rPr>
              <a:t>Flikart, Amazon, Shopclues, eBay</a:t>
            </a:r>
            <a:r>
              <a:rPr lang="en-US"/>
              <a:t> etc...)</a:t>
            </a:r>
            <a:endParaRPr/>
          </a:p>
          <a:p>
            <a:pPr indent="-352425" lvl="1" marL="809625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⮩"/>
            </a:pPr>
            <a:r>
              <a:rPr lang="en-US"/>
              <a:t>Online Television Streaming (</a:t>
            </a:r>
            <a:r>
              <a:rPr b="1" lang="en-US">
                <a:solidFill>
                  <a:schemeClr val="dk2"/>
                </a:solidFill>
              </a:rPr>
              <a:t>Hotstar, Amazon Prime </a:t>
            </a:r>
            <a:r>
              <a:rPr lang="en-US"/>
              <a:t>etc...)</a:t>
            </a:r>
            <a:endParaRPr/>
          </a:p>
          <a:p>
            <a:pPr indent="-352425" lvl="1" marL="809625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⮩"/>
            </a:pPr>
            <a:r>
              <a:rPr lang="en-US"/>
              <a:t>Social Media (</a:t>
            </a:r>
            <a:r>
              <a:rPr b="1" lang="en-US">
                <a:solidFill>
                  <a:schemeClr val="dk2"/>
                </a:solidFill>
              </a:rPr>
              <a:t>WhatsApp, Facebook, Twitter, LinkedIn </a:t>
            </a:r>
            <a:r>
              <a:rPr lang="en-US"/>
              <a:t>etc...)</a:t>
            </a:r>
            <a:endParaRPr/>
          </a:p>
          <a:p>
            <a:pPr indent="-352425" lvl="1" marL="809625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⮩"/>
            </a:pPr>
            <a:r>
              <a:rPr lang="en-US"/>
              <a:t>Banking &amp; Insurance</a:t>
            </a:r>
            <a:endParaRPr/>
          </a:p>
          <a:p>
            <a:pPr indent="-352425" lvl="1" marL="809625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⮩"/>
            </a:pPr>
            <a:r>
              <a:rPr lang="en-US"/>
              <a:t>Airline &amp; Railway</a:t>
            </a:r>
            <a:endParaRPr/>
          </a:p>
          <a:p>
            <a:pPr indent="-352425" lvl="1" marL="809625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⮩"/>
            </a:pPr>
            <a:r>
              <a:rPr lang="en-US"/>
              <a:t>Universities and Colleges/Schools</a:t>
            </a:r>
            <a:endParaRPr/>
          </a:p>
          <a:p>
            <a:pPr indent="-352425" lvl="1" marL="809625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⮩"/>
            </a:pPr>
            <a:r>
              <a:rPr lang="en-US"/>
              <a:t>Library Management System</a:t>
            </a:r>
            <a:endParaRPr/>
          </a:p>
          <a:p>
            <a:pPr indent="-352425" lvl="1" marL="809625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⮩"/>
            </a:pPr>
            <a:r>
              <a:rPr lang="en-US"/>
              <a:t>Human Resource Department</a:t>
            </a:r>
            <a:endParaRPr/>
          </a:p>
          <a:p>
            <a:pPr indent="-352425" lvl="1" marL="809625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⮩"/>
            </a:pPr>
            <a:r>
              <a:rPr lang="en-US"/>
              <a:t>Hospitals and Medical Stores	</a:t>
            </a:r>
            <a:endParaRPr/>
          </a:p>
          <a:p>
            <a:pPr indent="-352425" lvl="1" marL="809625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⮩"/>
            </a:pPr>
            <a:r>
              <a:rPr lang="en-US"/>
              <a:t>Government Organizations</a:t>
            </a:r>
            <a:endParaRPr/>
          </a:p>
          <a:p>
            <a:pPr indent="-112713" lvl="0" marL="265113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None/>
            </a:pPr>
            <a:r>
              <a:t/>
            </a:r>
            <a:endParaRPr/>
          </a:p>
        </p:txBody>
      </p:sp>
      <p:cxnSp>
        <p:nvCxnSpPr>
          <p:cNvPr id="118" name="Google Shape;118;p5"/>
          <p:cNvCxnSpPr/>
          <p:nvPr/>
        </p:nvCxnSpPr>
        <p:spPr>
          <a:xfrm>
            <a:off x="688878" y="5893494"/>
            <a:ext cx="7132320" cy="7823"/>
          </a:xfrm>
          <a:prstGeom prst="straightConnector1">
            <a:avLst/>
          </a:prstGeom>
          <a:noFill/>
          <a:ln cap="flat" cmpd="sng" w="28575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graphicFrame>
        <p:nvGraphicFramePr>
          <p:cNvPr id="119" name="Google Shape;119;p5"/>
          <p:cNvGraphicFramePr/>
          <p:nvPr/>
        </p:nvGraphicFramePr>
        <p:xfrm>
          <a:off x="688878" y="550550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{C5674390-2125-49ED-9710-C8844C538198}</a:tableStyleId>
              </a:tblPr>
              <a:tblGrid>
                <a:gridCol w="1100450"/>
              </a:tblGrid>
              <a:tr h="285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chemeClr val="lt1"/>
                          </a:solidFill>
                        </a:rPr>
                        <a:t>Exercise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0" name="Google Shape;120;p5"/>
          <p:cNvGraphicFramePr/>
          <p:nvPr/>
        </p:nvGraphicFramePr>
        <p:xfrm>
          <a:off x="1787807" y="549662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{C5674390-2125-49ED-9710-C8844C538198}</a:tableStyleId>
              </a:tblPr>
              <a:tblGrid>
                <a:gridCol w="6224900"/>
              </a:tblGrid>
              <a:tr h="285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Write down any five applications of DBMS other than above.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7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7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7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7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C2321"/>
              </a:buClr>
              <a:buSzPts val="6000"/>
              <a:buFont typeface="Roboto Condensed"/>
              <a:buNone/>
            </a:pPr>
            <a:r>
              <a:rPr lang="en-US">
                <a:solidFill>
                  <a:srgbClr val="5C2321"/>
                </a:solidFill>
              </a:rPr>
              <a:t>Advantages of DBMS </a:t>
            </a:r>
            <a:endParaRPr/>
          </a:p>
        </p:txBody>
      </p:sp>
      <p:sp>
        <p:nvSpPr>
          <p:cNvPr id="126" name="Google Shape;126;p6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Section - 7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7"/>
          <p:cNvSpPr txBox="1"/>
          <p:nvPr>
            <p:ph type="title"/>
          </p:nvPr>
        </p:nvSpPr>
        <p:spPr>
          <a:xfrm>
            <a:off x="0" y="1"/>
            <a:ext cx="12192000" cy="711200"/>
          </a:xfrm>
          <a:prstGeom prst="rect">
            <a:avLst/>
          </a:prstGeom>
          <a:solidFill>
            <a:srgbClr val="C0C0C0">
              <a:alpha val="49803"/>
            </a:srgbClr>
          </a:solidFill>
          <a:ln>
            <a:noFill/>
          </a:ln>
        </p:spPr>
        <p:txBody>
          <a:bodyPr anchorCtr="0" anchor="ctr" bIns="108000" lIns="216000" spcFirstLastPara="1" rIns="216000" wrap="square" tIns="1080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ts val="3400"/>
              <a:buFont typeface="Roboto Condensed"/>
              <a:buNone/>
            </a:pPr>
            <a:r>
              <a:rPr lang="en-US"/>
              <a:t>Reduce data redundancy (duplication)</a:t>
            </a:r>
            <a:endParaRPr/>
          </a:p>
        </p:txBody>
      </p:sp>
      <p:sp>
        <p:nvSpPr>
          <p:cNvPr id="132" name="Google Shape;132;p7"/>
          <p:cNvSpPr txBox="1"/>
          <p:nvPr>
            <p:ph idx="1" type="body"/>
          </p:nvPr>
        </p:nvSpPr>
        <p:spPr>
          <a:xfrm>
            <a:off x="131179" y="887280"/>
            <a:ext cx="11936130" cy="5582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sp>
        <p:nvSpPr>
          <p:cNvPr id="133" name="Google Shape;133;p7"/>
          <p:cNvSpPr/>
          <p:nvPr/>
        </p:nvSpPr>
        <p:spPr>
          <a:xfrm>
            <a:off x="7493731" y="1430135"/>
            <a:ext cx="1800000" cy="432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5C2321"/>
              </a:gs>
              <a:gs pos="10000">
                <a:srgbClr val="5C2321"/>
              </a:gs>
              <a:gs pos="100000">
                <a:schemeClr val="accent6"/>
              </a:gs>
            </a:gsLst>
            <a:lin ang="10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Civil</a:t>
            </a:r>
            <a:endParaRPr/>
          </a:p>
        </p:txBody>
      </p:sp>
      <p:sp>
        <p:nvSpPr>
          <p:cNvPr id="134" name="Google Shape;134;p7"/>
          <p:cNvSpPr/>
          <p:nvPr/>
        </p:nvSpPr>
        <p:spPr>
          <a:xfrm>
            <a:off x="2254981" y="5535584"/>
            <a:ext cx="1800000" cy="432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5C2321"/>
              </a:gs>
              <a:gs pos="10000">
                <a:srgbClr val="5C2321"/>
              </a:gs>
              <a:gs pos="100000">
                <a:schemeClr val="accent6"/>
              </a:gs>
            </a:gsLst>
            <a:lin ang="10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Electrical</a:t>
            </a:r>
            <a:endParaRPr/>
          </a:p>
        </p:txBody>
      </p:sp>
      <p:sp>
        <p:nvSpPr>
          <p:cNvPr id="135" name="Google Shape;135;p7"/>
          <p:cNvSpPr/>
          <p:nvPr/>
        </p:nvSpPr>
        <p:spPr>
          <a:xfrm>
            <a:off x="7493731" y="5535584"/>
            <a:ext cx="1800000" cy="432000"/>
          </a:xfrm>
          <a:prstGeom prst="roundRect">
            <a:avLst>
              <a:gd fmla="val 11813" name="adj"/>
            </a:avLst>
          </a:prstGeom>
          <a:gradFill>
            <a:gsLst>
              <a:gs pos="0">
                <a:srgbClr val="5C2321"/>
              </a:gs>
              <a:gs pos="10000">
                <a:srgbClr val="5C2321"/>
              </a:gs>
              <a:gs pos="100000">
                <a:schemeClr val="accent6"/>
              </a:gs>
            </a:gsLst>
            <a:lin ang="10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Mechanical</a:t>
            </a:r>
            <a:endParaRPr/>
          </a:p>
        </p:txBody>
      </p:sp>
      <p:sp>
        <p:nvSpPr>
          <p:cNvPr id="136" name="Google Shape;136;p7"/>
          <p:cNvSpPr/>
          <p:nvPr/>
        </p:nvSpPr>
        <p:spPr>
          <a:xfrm>
            <a:off x="6879502" y="3247246"/>
            <a:ext cx="3028458" cy="822960"/>
          </a:xfrm>
          <a:prstGeom prst="roundRect">
            <a:avLst>
              <a:gd fmla="val 6865" name="adj"/>
            </a:avLst>
          </a:prstGeom>
          <a:solidFill>
            <a:srgbClr val="F0D9D8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Same data is stored at 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four different places.</a:t>
            </a:r>
            <a:endParaRPr/>
          </a:p>
        </p:txBody>
      </p:sp>
      <p:sp>
        <p:nvSpPr>
          <p:cNvPr id="137" name="Google Shape;137;p7"/>
          <p:cNvSpPr/>
          <p:nvPr/>
        </p:nvSpPr>
        <p:spPr>
          <a:xfrm>
            <a:off x="1279935" y="3002643"/>
            <a:ext cx="3750093" cy="1384948"/>
          </a:xfrm>
          <a:prstGeom prst="roundRect">
            <a:avLst>
              <a:gd fmla="val 5501" name="adj"/>
            </a:avLst>
          </a:prstGeom>
          <a:solidFill>
            <a:srgbClr val="F0D9D8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Database management system can remove such data redundancy by storing data centrally.</a:t>
            </a:r>
            <a:endParaRPr/>
          </a:p>
        </p:txBody>
      </p:sp>
      <p:pic>
        <p:nvPicPr>
          <p:cNvPr descr="Image result for teacher icon" id="138" name="Google Shape;138;p7"/>
          <p:cNvPicPr preferRelativeResize="0"/>
          <p:nvPr/>
        </p:nvPicPr>
        <p:blipFill rotWithShape="1">
          <a:blip r:embed="rId3">
            <a:alphaModFix/>
          </a:blip>
          <a:srcRect b="0" l="6852" r="6430" t="0"/>
          <a:stretch/>
        </p:blipFill>
        <p:spPr>
          <a:xfrm>
            <a:off x="5265336" y="2998900"/>
            <a:ext cx="1378858" cy="1392434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7"/>
          <p:cNvSpPr/>
          <p:nvPr/>
        </p:nvSpPr>
        <p:spPr>
          <a:xfrm>
            <a:off x="2254981" y="1430135"/>
            <a:ext cx="1800000" cy="432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5C2321"/>
              </a:gs>
              <a:gs pos="10000">
                <a:srgbClr val="5C2321"/>
              </a:gs>
              <a:gs pos="100000">
                <a:schemeClr val="accent6"/>
              </a:gs>
            </a:gsLst>
            <a:lin ang="10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Computer</a:t>
            </a:r>
            <a:endParaRPr/>
          </a:p>
        </p:txBody>
      </p:sp>
      <p:graphicFrame>
        <p:nvGraphicFramePr>
          <p:cNvPr id="140" name="Google Shape;140;p7"/>
          <p:cNvGraphicFramePr/>
          <p:nvPr/>
        </p:nvGraphicFramePr>
        <p:xfrm>
          <a:off x="889777" y="203246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{C5674390-2125-49ED-9710-C8844C538198}</a:tableStyleId>
              </a:tblPr>
              <a:tblGrid>
                <a:gridCol w="1698950"/>
                <a:gridCol w="989325"/>
                <a:gridCol w="917900"/>
                <a:gridCol w="924250"/>
              </a:tblGrid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chemeClr val="dk1"/>
                          </a:solidFill>
                        </a:rPr>
                        <a:t>Emp_Name</a:t>
                      </a:r>
                      <a:endParaRPr b="1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Address</a:t>
                      </a:r>
                      <a:endParaRPr b="1" sz="1800" u="none" cap="none" strike="noStrike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Mobile</a:t>
                      </a:r>
                      <a:endParaRPr b="1" sz="1800" u="none" cap="none" strike="noStrike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Subject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1" name="Google Shape;141;p7"/>
          <p:cNvGraphicFramePr/>
          <p:nvPr/>
        </p:nvGraphicFramePr>
        <p:xfrm>
          <a:off x="889777" y="244290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{C5674390-2125-49ED-9710-C8844C538198}</a:tableStyleId>
              </a:tblPr>
              <a:tblGrid>
                <a:gridCol w="1698950"/>
                <a:gridCol w="989325"/>
                <a:gridCol w="917900"/>
                <a:gridCol w="924250"/>
              </a:tblGrid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900" u="none" cap="none" strike="noStrike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Prof. ABC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9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India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9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1234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9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DBMS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2" name="Google Shape;142;p7"/>
          <p:cNvGraphicFramePr/>
          <p:nvPr/>
        </p:nvGraphicFramePr>
        <p:xfrm>
          <a:off x="6128527" y="203246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{C5674390-2125-49ED-9710-C8844C538198}</a:tableStyleId>
              </a:tblPr>
              <a:tblGrid>
                <a:gridCol w="1698950"/>
                <a:gridCol w="989325"/>
                <a:gridCol w="917900"/>
                <a:gridCol w="924250"/>
              </a:tblGrid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</a:rPr>
                        <a:t>Emp_Name</a:t>
                      </a:r>
                      <a:endParaRPr b="1"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Address</a:t>
                      </a:r>
                      <a:endParaRPr b="1" sz="18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Mobile</a:t>
                      </a:r>
                      <a:endParaRPr b="1" sz="18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Subject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3" name="Google Shape;143;p7"/>
          <p:cNvGraphicFramePr/>
          <p:nvPr/>
        </p:nvGraphicFramePr>
        <p:xfrm>
          <a:off x="6128527" y="244290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{C5674390-2125-49ED-9710-C8844C538198}</a:tableStyleId>
              </a:tblPr>
              <a:tblGrid>
                <a:gridCol w="1698950"/>
                <a:gridCol w="989325"/>
                <a:gridCol w="917900"/>
                <a:gridCol w="924250"/>
              </a:tblGrid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9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Prof. ABC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9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India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9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1234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9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DBMS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4" name="Google Shape;144;p7"/>
          <p:cNvGraphicFramePr/>
          <p:nvPr/>
        </p:nvGraphicFramePr>
        <p:xfrm>
          <a:off x="889777" y="456520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{C5674390-2125-49ED-9710-C8844C538198}</a:tableStyleId>
              </a:tblPr>
              <a:tblGrid>
                <a:gridCol w="1698950"/>
                <a:gridCol w="989325"/>
                <a:gridCol w="917900"/>
                <a:gridCol w="924250"/>
              </a:tblGrid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</a:rPr>
                        <a:t>Emp_Name</a:t>
                      </a:r>
                      <a:endParaRPr b="1"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Address</a:t>
                      </a:r>
                      <a:endParaRPr b="1" sz="18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Mobile</a:t>
                      </a:r>
                      <a:endParaRPr b="1" sz="18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Subject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5" name="Google Shape;145;p7"/>
          <p:cNvGraphicFramePr/>
          <p:nvPr/>
        </p:nvGraphicFramePr>
        <p:xfrm>
          <a:off x="889777" y="497564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{C5674390-2125-49ED-9710-C8844C538198}</a:tableStyleId>
              </a:tblPr>
              <a:tblGrid>
                <a:gridCol w="1698950"/>
                <a:gridCol w="989325"/>
                <a:gridCol w="917900"/>
                <a:gridCol w="924250"/>
              </a:tblGrid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9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Prof. ABC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9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India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9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1234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9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DBMS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6" name="Google Shape;146;p7"/>
          <p:cNvGraphicFramePr/>
          <p:nvPr/>
        </p:nvGraphicFramePr>
        <p:xfrm>
          <a:off x="6128527" y="456520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{C5674390-2125-49ED-9710-C8844C538198}</a:tableStyleId>
              </a:tblPr>
              <a:tblGrid>
                <a:gridCol w="1698950"/>
                <a:gridCol w="989325"/>
                <a:gridCol w="917900"/>
                <a:gridCol w="924250"/>
              </a:tblGrid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</a:rPr>
                        <a:t>Emp_Name</a:t>
                      </a:r>
                      <a:endParaRPr b="1"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Address</a:t>
                      </a:r>
                      <a:endParaRPr b="1" sz="18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Mobile</a:t>
                      </a:r>
                      <a:endParaRPr b="1" sz="18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Subject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7" name="Google Shape;147;p7"/>
          <p:cNvGraphicFramePr/>
          <p:nvPr/>
        </p:nvGraphicFramePr>
        <p:xfrm>
          <a:off x="6128527" y="497564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{C5674390-2125-49ED-9710-C8844C538198}</a:tableStyleId>
              </a:tblPr>
              <a:tblGrid>
                <a:gridCol w="1698950"/>
                <a:gridCol w="989325"/>
                <a:gridCol w="917900"/>
                <a:gridCol w="924250"/>
              </a:tblGrid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9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Prof. ABC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9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India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9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1234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9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DBMS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8"/>
          <p:cNvSpPr txBox="1"/>
          <p:nvPr>
            <p:ph type="title"/>
          </p:nvPr>
        </p:nvSpPr>
        <p:spPr>
          <a:xfrm>
            <a:off x="0" y="1"/>
            <a:ext cx="12192000" cy="711200"/>
          </a:xfrm>
          <a:prstGeom prst="rect">
            <a:avLst/>
          </a:prstGeom>
          <a:solidFill>
            <a:srgbClr val="C0C0C0">
              <a:alpha val="49803"/>
            </a:srgbClr>
          </a:solidFill>
          <a:ln>
            <a:noFill/>
          </a:ln>
        </p:spPr>
        <p:txBody>
          <a:bodyPr anchorCtr="0" anchor="ctr" bIns="108000" lIns="216000" spcFirstLastPara="1" rIns="216000" wrap="square" tIns="1080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ts val="3400"/>
              <a:buFont typeface="Roboto Condensed"/>
              <a:buNone/>
            </a:pPr>
            <a:r>
              <a:rPr lang="en-US"/>
              <a:t>Remove data inconsistency</a:t>
            </a:r>
            <a:endParaRPr/>
          </a:p>
        </p:txBody>
      </p:sp>
      <p:sp>
        <p:nvSpPr>
          <p:cNvPr id="153" name="Google Shape;153;p8"/>
          <p:cNvSpPr txBox="1"/>
          <p:nvPr>
            <p:ph idx="1" type="body"/>
          </p:nvPr>
        </p:nvSpPr>
        <p:spPr>
          <a:xfrm>
            <a:off x="131179" y="887280"/>
            <a:ext cx="11936130" cy="5582777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sp>
        <p:nvSpPr>
          <p:cNvPr id="154" name="Google Shape;154;p8"/>
          <p:cNvSpPr/>
          <p:nvPr/>
        </p:nvSpPr>
        <p:spPr>
          <a:xfrm>
            <a:off x="7493731" y="1430135"/>
            <a:ext cx="1800000" cy="432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5C2321"/>
              </a:gs>
              <a:gs pos="10000">
                <a:srgbClr val="5C2321"/>
              </a:gs>
              <a:gs pos="100000">
                <a:schemeClr val="accent6"/>
              </a:gs>
            </a:gsLst>
            <a:lin ang="10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Civil</a:t>
            </a:r>
            <a:endParaRPr/>
          </a:p>
        </p:txBody>
      </p:sp>
      <p:sp>
        <p:nvSpPr>
          <p:cNvPr id="155" name="Google Shape;155;p8"/>
          <p:cNvSpPr/>
          <p:nvPr/>
        </p:nvSpPr>
        <p:spPr>
          <a:xfrm>
            <a:off x="2254981" y="5535583"/>
            <a:ext cx="1800000" cy="432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5C2321"/>
              </a:gs>
              <a:gs pos="10000">
                <a:srgbClr val="5C2321"/>
              </a:gs>
              <a:gs pos="100000">
                <a:schemeClr val="accent6"/>
              </a:gs>
            </a:gsLst>
            <a:lin ang="10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Electrical</a:t>
            </a:r>
            <a:endParaRPr/>
          </a:p>
        </p:txBody>
      </p:sp>
      <p:sp>
        <p:nvSpPr>
          <p:cNvPr id="156" name="Google Shape;156;p8"/>
          <p:cNvSpPr/>
          <p:nvPr/>
        </p:nvSpPr>
        <p:spPr>
          <a:xfrm>
            <a:off x="7493731" y="5535583"/>
            <a:ext cx="1800000" cy="432000"/>
          </a:xfrm>
          <a:prstGeom prst="roundRect">
            <a:avLst>
              <a:gd fmla="val 11813" name="adj"/>
            </a:avLst>
          </a:prstGeom>
          <a:gradFill>
            <a:gsLst>
              <a:gs pos="0">
                <a:srgbClr val="5C2321"/>
              </a:gs>
              <a:gs pos="10000">
                <a:srgbClr val="5C2321"/>
              </a:gs>
              <a:gs pos="100000">
                <a:schemeClr val="accent6"/>
              </a:gs>
            </a:gsLst>
            <a:lin ang="10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Mechanical</a:t>
            </a:r>
            <a:endParaRPr/>
          </a:p>
        </p:txBody>
      </p:sp>
      <p:pic>
        <p:nvPicPr>
          <p:cNvPr descr="Image result for teacher icon" id="157" name="Google Shape;157;p8"/>
          <p:cNvPicPr preferRelativeResize="0"/>
          <p:nvPr/>
        </p:nvPicPr>
        <p:blipFill rotWithShape="1">
          <a:blip r:embed="rId3">
            <a:alphaModFix/>
          </a:blip>
          <a:srcRect b="0" l="6852" r="6430" t="0"/>
          <a:stretch/>
        </p:blipFill>
        <p:spPr>
          <a:xfrm>
            <a:off x="5265336" y="2998900"/>
            <a:ext cx="1378858" cy="1392434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8"/>
          <p:cNvSpPr/>
          <p:nvPr/>
        </p:nvSpPr>
        <p:spPr>
          <a:xfrm>
            <a:off x="2254981" y="1430135"/>
            <a:ext cx="1800000" cy="432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5C2321"/>
              </a:gs>
              <a:gs pos="10000">
                <a:srgbClr val="5C2321"/>
              </a:gs>
              <a:gs pos="100000">
                <a:schemeClr val="accent6"/>
              </a:gs>
            </a:gsLst>
            <a:lin ang="10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Computer</a:t>
            </a:r>
            <a:endParaRPr/>
          </a:p>
        </p:txBody>
      </p:sp>
      <p:graphicFrame>
        <p:nvGraphicFramePr>
          <p:cNvPr id="159" name="Google Shape;159;p8"/>
          <p:cNvGraphicFramePr/>
          <p:nvPr/>
        </p:nvGraphicFramePr>
        <p:xfrm>
          <a:off x="889777" y="203246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{C5674390-2125-49ED-9710-C8844C538198}</a:tableStyleId>
              </a:tblPr>
              <a:tblGrid>
                <a:gridCol w="1698950"/>
                <a:gridCol w="989325"/>
                <a:gridCol w="917900"/>
                <a:gridCol w="924250"/>
              </a:tblGrid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</a:rPr>
                        <a:t>Emp_Name</a:t>
                      </a:r>
                      <a:endParaRPr b="1"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Address</a:t>
                      </a:r>
                      <a:endParaRPr b="1" sz="18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Mobile</a:t>
                      </a:r>
                      <a:endParaRPr b="1" sz="18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Subject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0" name="Google Shape;160;p8"/>
          <p:cNvGraphicFramePr/>
          <p:nvPr/>
        </p:nvGraphicFramePr>
        <p:xfrm>
          <a:off x="889777" y="244290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{C5674390-2125-49ED-9710-C8844C538198}</a:tableStyleId>
              </a:tblPr>
              <a:tblGrid>
                <a:gridCol w="1698950"/>
                <a:gridCol w="989325"/>
                <a:gridCol w="917900"/>
                <a:gridCol w="924250"/>
              </a:tblGrid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9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Prof. ABC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9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India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9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1234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9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DBMS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1" name="Google Shape;161;p8"/>
          <p:cNvGraphicFramePr/>
          <p:nvPr/>
        </p:nvGraphicFramePr>
        <p:xfrm>
          <a:off x="6128527" y="203246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{C5674390-2125-49ED-9710-C8844C538198}</a:tableStyleId>
              </a:tblPr>
              <a:tblGrid>
                <a:gridCol w="1698950"/>
                <a:gridCol w="989325"/>
                <a:gridCol w="917900"/>
                <a:gridCol w="924250"/>
              </a:tblGrid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</a:rPr>
                        <a:t>Emp_Name</a:t>
                      </a:r>
                      <a:endParaRPr b="1"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Address</a:t>
                      </a:r>
                      <a:endParaRPr b="1" sz="18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Mobile</a:t>
                      </a:r>
                      <a:endParaRPr b="1" sz="18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Subject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2" name="Google Shape;162;p8"/>
          <p:cNvGraphicFramePr/>
          <p:nvPr/>
        </p:nvGraphicFramePr>
        <p:xfrm>
          <a:off x="6128527" y="244290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{C5674390-2125-49ED-9710-C8844C538198}</a:tableStyleId>
              </a:tblPr>
              <a:tblGrid>
                <a:gridCol w="1698950"/>
                <a:gridCol w="989325"/>
                <a:gridCol w="917900"/>
                <a:gridCol w="924250"/>
              </a:tblGrid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9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Prof. ABC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9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India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9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1234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9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DBMS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3" name="Google Shape;163;p8"/>
          <p:cNvGraphicFramePr/>
          <p:nvPr/>
        </p:nvGraphicFramePr>
        <p:xfrm>
          <a:off x="889777" y="456520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{C5674390-2125-49ED-9710-C8844C538198}</a:tableStyleId>
              </a:tblPr>
              <a:tblGrid>
                <a:gridCol w="1698950"/>
                <a:gridCol w="989325"/>
                <a:gridCol w="917900"/>
                <a:gridCol w="924250"/>
              </a:tblGrid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</a:rPr>
                        <a:t>Emp_Name</a:t>
                      </a:r>
                      <a:endParaRPr b="1"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Address</a:t>
                      </a:r>
                      <a:endParaRPr b="1" sz="18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Mobile</a:t>
                      </a:r>
                      <a:endParaRPr b="1" sz="18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Subject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4" name="Google Shape;164;p8"/>
          <p:cNvGraphicFramePr/>
          <p:nvPr/>
        </p:nvGraphicFramePr>
        <p:xfrm>
          <a:off x="889777" y="497564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{C5674390-2125-49ED-9710-C8844C538198}</a:tableStyleId>
              </a:tblPr>
              <a:tblGrid>
                <a:gridCol w="1698950"/>
                <a:gridCol w="989325"/>
                <a:gridCol w="917900"/>
                <a:gridCol w="924250"/>
              </a:tblGrid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9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Prof. ABC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9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India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9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1234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9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DBMS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5" name="Google Shape;165;p8"/>
          <p:cNvGraphicFramePr/>
          <p:nvPr/>
        </p:nvGraphicFramePr>
        <p:xfrm>
          <a:off x="6128527" y="456520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{C5674390-2125-49ED-9710-C8844C538198}</a:tableStyleId>
              </a:tblPr>
              <a:tblGrid>
                <a:gridCol w="1698950"/>
                <a:gridCol w="989325"/>
                <a:gridCol w="917900"/>
                <a:gridCol w="924250"/>
              </a:tblGrid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</a:rPr>
                        <a:t>Emp_Name</a:t>
                      </a:r>
                      <a:endParaRPr b="1"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Address</a:t>
                      </a:r>
                      <a:endParaRPr b="1" sz="18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Mobile</a:t>
                      </a:r>
                      <a:endParaRPr b="1" sz="18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Subject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6" name="Google Shape;166;p8"/>
          <p:cNvGraphicFramePr/>
          <p:nvPr/>
        </p:nvGraphicFramePr>
        <p:xfrm>
          <a:off x="6128527" y="497564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{C5674390-2125-49ED-9710-C8844C538198}</a:tableStyleId>
              </a:tblPr>
              <a:tblGrid>
                <a:gridCol w="1698950"/>
                <a:gridCol w="989325"/>
                <a:gridCol w="917900"/>
                <a:gridCol w="924250"/>
              </a:tblGrid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9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Prof. ABC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9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India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9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1234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9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DBMS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67" name="Google Shape;167;p8"/>
          <p:cNvSpPr/>
          <p:nvPr/>
        </p:nvSpPr>
        <p:spPr>
          <a:xfrm>
            <a:off x="7152349" y="2998900"/>
            <a:ext cx="3028458" cy="732071"/>
          </a:xfrm>
          <a:prstGeom prst="roundRect">
            <a:avLst>
              <a:gd fmla="val 6865" name="adj"/>
            </a:avLst>
          </a:prstGeom>
          <a:solidFill>
            <a:schemeClr val="lt1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accent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Same data having 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accent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different state (values)</a:t>
            </a:r>
            <a:endParaRPr b="0" i="0" sz="1800" u="none" cap="none" strike="noStrike">
              <a:solidFill>
                <a:schemeClr val="accent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68" name="Google Shape;168;p8"/>
          <p:cNvSpPr/>
          <p:nvPr/>
        </p:nvSpPr>
        <p:spPr>
          <a:xfrm>
            <a:off x="1589351" y="3006385"/>
            <a:ext cx="3131261" cy="1384948"/>
          </a:xfrm>
          <a:prstGeom prst="roundRect">
            <a:avLst>
              <a:gd fmla="val 2976" name="adj"/>
            </a:avLst>
          </a:prstGeom>
          <a:solidFill>
            <a:schemeClr val="lt1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accent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Database management system can keep data in consistent state.</a:t>
            </a:r>
            <a:endParaRPr b="0" i="0" sz="1800" u="none" cap="none" strike="noStrike">
              <a:solidFill>
                <a:schemeClr val="accent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69" name="Google Shape;169;p8"/>
          <p:cNvSpPr/>
          <p:nvPr/>
        </p:nvSpPr>
        <p:spPr>
          <a:xfrm>
            <a:off x="7152349" y="3842162"/>
            <a:ext cx="2977097" cy="633692"/>
          </a:xfrm>
          <a:prstGeom prst="wedgeRoundRectCallout">
            <a:avLst>
              <a:gd fmla="val -75092" name="adj1"/>
              <a:gd fmla="val -64469" name="adj2"/>
              <a:gd fmla="val 16667" name="adj3"/>
            </a:avLst>
          </a:prstGeom>
          <a:solidFill>
            <a:srgbClr val="F0D9D8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Mobile no is changed</a:t>
            </a:r>
            <a:endParaRPr b="0" i="0" sz="1800" u="none" cap="none" strike="noStrik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70" name="Google Shape;170;p8"/>
          <p:cNvSpPr/>
          <p:nvPr/>
        </p:nvSpPr>
        <p:spPr>
          <a:xfrm>
            <a:off x="3574524" y="2428826"/>
            <a:ext cx="913655" cy="425316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6789</a:t>
            </a:r>
            <a:endParaRPr sz="18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71" name="Google Shape;171;p8"/>
          <p:cNvSpPr/>
          <p:nvPr/>
        </p:nvSpPr>
        <p:spPr>
          <a:xfrm>
            <a:off x="3574524" y="4973236"/>
            <a:ext cx="913655" cy="425316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6789</a:t>
            </a:r>
            <a:endParaRPr sz="18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72" name="Google Shape;172;p8"/>
          <p:cNvSpPr/>
          <p:nvPr/>
        </p:nvSpPr>
        <p:spPr>
          <a:xfrm>
            <a:off x="8822242" y="2429137"/>
            <a:ext cx="914400" cy="429768"/>
          </a:xfrm>
          <a:prstGeom prst="roundRect">
            <a:avLst>
              <a:gd fmla="val 7787" name="adj"/>
            </a:avLst>
          </a:prstGeom>
          <a:noFill/>
          <a:ln cap="flat" cmpd="sng" w="28575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73" name="Google Shape;173;p8"/>
          <p:cNvSpPr/>
          <p:nvPr/>
        </p:nvSpPr>
        <p:spPr>
          <a:xfrm>
            <a:off x="8822242" y="4968784"/>
            <a:ext cx="914400" cy="429768"/>
          </a:xfrm>
          <a:prstGeom prst="roundRect">
            <a:avLst>
              <a:gd fmla="val 7787" name="adj"/>
            </a:avLst>
          </a:prstGeom>
          <a:noFill/>
          <a:ln cap="flat" cmpd="sng" w="28575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9"/>
          <p:cNvSpPr txBox="1"/>
          <p:nvPr>
            <p:ph type="title"/>
          </p:nvPr>
        </p:nvSpPr>
        <p:spPr>
          <a:xfrm>
            <a:off x="0" y="1"/>
            <a:ext cx="12192000" cy="711200"/>
          </a:xfrm>
          <a:prstGeom prst="rect">
            <a:avLst/>
          </a:prstGeom>
          <a:solidFill>
            <a:srgbClr val="C0C0C0">
              <a:alpha val="49803"/>
            </a:srgbClr>
          </a:solidFill>
          <a:ln>
            <a:noFill/>
          </a:ln>
        </p:spPr>
        <p:txBody>
          <a:bodyPr anchorCtr="0" anchor="ctr" bIns="108000" lIns="216000" spcFirstLastPara="1" rIns="216000" wrap="square" tIns="1080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ts val="3400"/>
              <a:buFont typeface="Roboto Condensed"/>
              <a:buNone/>
            </a:pPr>
            <a:r>
              <a:rPr lang="en-US"/>
              <a:t>Data isolation</a:t>
            </a:r>
            <a:endParaRPr/>
          </a:p>
        </p:txBody>
      </p:sp>
      <p:sp>
        <p:nvSpPr>
          <p:cNvPr id="179" name="Google Shape;179;p9"/>
          <p:cNvSpPr txBox="1"/>
          <p:nvPr>
            <p:ph idx="1" type="body"/>
          </p:nvPr>
        </p:nvSpPr>
        <p:spPr>
          <a:xfrm>
            <a:off x="131179" y="887280"/>
            <a:ext cx="11936130" cy="5582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5113" lvl="0" marL="265113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lang="en-US"/>
              <a:t>Data are </a:t>
            </a:r>
            <a:r>
              <a:rPr b="1" lang="en-US">
                <a:solidFill>
                  <a:schemeClr val="accent6"/>
                </a:solidFill>
              </a:rPr>
              <a:t>scattered</a:t>
            </a:r>
            <a:r>
              <a:rPr lang="en-US"/>
              <a:t> in various files.</a:t>
            </a:r>
            <a:endParaRPr/>
          </a:p>
          <a:p>
            <a:pPr indent="-265113" lvl="0" marL="265113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lang="en-US"/>
              <a:t>Files may be in </a:t>
            </a:r>
            <a:r>
              <a:rPr b="1" lang="en-US">
                <a:solidFill>
                  <a:schemeClr val="accent6"/>
                </a:solidFill>
              </a:rPr>
              <a:t>different formats</a:t>
            </a:r>
            <a:r>
              <a:rPr lang="en-US"/>
              <a:t>.</a:t>
            </a:r>
            <a:endParaRPr/>
          </a:p>
          <a:p>
            <a:pPr indent="-265113" lvl="0" marL="265113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b="1" lang="en-US">
                <a:solidFill>
                  <a:schemeClr val="accent6"/>
                </a:solidFill>
              </a:rPr>
              <a:t>Difficult to retrieve </a:t>
            </a:r>
            <a:r>
              <a:rPr lang="en-US"/>
              <a:t>the appropriate data.</a:t>
            </a:r>
            <a:endParaRPr/>
          </a:p>
        </p:txBody>
      </p:sp>
      <p:graphicFrame>
        <p:nvGraphicFramePr>
          <p:cNvPr id="180" name="Google Shape;180;p9"/>
          <p:cNvGraphicFramePr/>
          <p:nvPr/>
        </p:nvGraphicFramePr>
        <p:xfrm>
          <a:off x="6962728" y="151016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{C5674390-2125-49ED-9710-C8844C538198}</a:tableStyleId>
              </a:tblPr>
              <a:tblGrid>
                <a:gridCol w="1698950"/>
                <a:gridCol w="989325"/>
                <a:gridCol w="917900"/>
                <a:gridCol w="924250"/>
              </a:tblGrid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</a:rPr>
                        <a:t>Emp_Name</a:t>
                      </a:r>
                      <a:endParaRPr b="1"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Address</a:t>
                      </a:r>
                      <a:endParaRPr b="1" sz="18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Mobile</a:t>
                      </a:r>
                      <a:endParaRPr b="1" sz="18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Subject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1" name="Google Shape;181;p9"/>
          <p:cNvGraphicFramePr/>
          <p:nvPr/>
        </p:nvGraphicFramePr>
        <p:xfrm>
          <a:off x="6962728" y="19206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{C5674390-2125-49ED-9710-C8844C538198}</a:tableStyleId>
              </a:tblPr>
              <a:tblGrid>
                <a:gridCol w="1698950"/>
                <a:gridCol w="989325"/>
                <a:gridCol w="917900"/>
                <a:gridCol w="924250"/>
              </a:tblGrid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9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Prof. ABC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9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India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9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1234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9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DBMS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2" name="Google Shape;182;p9"/>
          <p:cNvGraphicFramePr/>
          <p:nvPr/>
        </p:nvGraphicFramePr>
        <p:xfrm>
          <a:off x="6962728" y="307218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{C5674390-2125-49ED-9710-C8844C538198}</a:tableStyleId>
              </a:tblPr>
              <a:tblGrid>
                <a:gridCol w="1698950"/>
                <a:gridCol w="989325"/>
                <a:gridCol w="917900"/>
                <a:gridCol w="924250"/>
              </a:tblGrid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</a:rPr>
                        <a:t>Emp_Name</a:t>
                      </a:r>
                      <a:endParaRPr b="1"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Post</a:t>
                      </a:r>
                      <a:endParaRPr b="1" sz="18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Salary</a:t>
                      </a:r>
                      <a:endParaRPr b="1" sz="18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Load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3" name="Google Shape;183;p9"/>
          <p:cNvGraphicFramePr/>
          <p:nvPr/>
        </p:nvGraphicFramePr>
        <p:xfrm>
          <a:off x="6962728" y="348261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{C5674390-2125-49ED-9710-C8844C538198}</a:tableStyleId>
              </a:tblPr>
              <a:tblGrid>
                <a:gridCol w="1698950"/>
                <a:gridCol w="989325"/>
                <a:gridCol w="917900"/>
                <a:gridCol w="924250"/>
              </a:tblGrid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9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Prof. ABC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9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Prof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9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90,000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9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15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4" name="Google Shape;184;p9"/>
          <p:cNvGraphicFramePr/>
          <p:nvPr/>
        </p:nvGraphicFramePr>
        <p:xfrm>
          <a:off x="6962728" y="462347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{C5674390-2125-49ED-9710-C8844C538198}</a:tableStyleId>
              </a:tblPr>
              <a:tblGrid>
                <a:gridCol w="1698950"/>
                <a:gridCol w="1078225"/>
                <a:gridCol w="1271900"/>
                <a:gridCol w="824225"/>
              </a:tblGrid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</a:rPr>
                        <a:t>Emp_Name</a:t>
                      </a:r>
                      <a:endParaRPr b="1"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Teaching</a:t>
                      </a:r>
                      <a:endParaRPr b="1" sz="18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Knowledge</a:t>
                      </a:r>
                      <a:endParaRPr b="1" sz="18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Rating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5" name="Google Shape;185;p9"/>
          <p:cNvGraphicFramePr/>
          <p:nvPr/>
        </p:nvGraphicFramePr>
        <p:xfrm>
          <a:off x="6962728" y="503391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{C5674390-2125-49ED-9710-C8844C538198}</a:tableStyleId>
              </a:tblPr>
              <a:tblGrid>
                <a:gridCol w="1698950"/>
                <a:gridCol w="1077650"/>
                <a:gridCol w="1271600"/>
                <a:gridCol w="822950"/>
              </a:tblGrid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9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Prof. ABC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9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Good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9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Excellent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9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9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6" name="Google Shape;186;p9"/>
          <p:cNvGraphicFramePr/>
          <p:nvPr/>
        </p:nvGraphicFramePr>
        <p:xfrm>
          <a:off x="6960913" y="270613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{C5674390-2125-49ED-9710-C8844C538198}</a:tableStyleId>
              </a:tblPr>
              <a:tblGrid>
                <a:gridCol w="822950"/>
              </a:tblGrid>
              <a:tr h="285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</a:rPr>
                        <a:t>File - 2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7C7C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7" name="Google Shape;187;p9"/>
          <p:cNvGraphicFramePr/>
          <p:nvPr/>
        </p:nvGraphicFramePr>
        <p:xfrm>
          <a:off x="6960913" y="425584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{C5674390-2125-49ED-9710-C8844C538198}</a:tableStyleId>
              </a:tblPr>
              <a:tblGrid>
                <a:gridCol w="822950"/>
              </a:tblGrid>
              <a:tr h="285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</a:rPr>
                        <a:t>File - 3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7C7C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8" name="Google Shape;188;p9"/>
          <p:cNvGraphicFramePr/>
          <p:nvPr/>
        </p:nvGraphicFramePr>
        <p:xfrm>
          <a:off x="6963944" y="114535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{C5674390-2125-49ED-9710-C8844C538198}</a:tableStyleId>
              </a:tblPr>
              <a:tblGrid>
                <a:gridCol w="822950"/>
              </a:tblGrid>
              <a:tr h="285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</a:rPr>
                        <a:t>File - 1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7C7C7"/>
                    </a:solidFill>
                  </a:tcPr>
                </a:tc>
              </a:tr>
            </a:tbl>
          </a:graphicData>
        </a:graphic>
      </p:graphicFrame>
      <p:sp>
        <p:nvSpPr>
          <p:cNvPr id="189" name="Google Shape;189;p9"/>
          <p:cNvSpPr/>
          <p:nvPr/>
        </p:nvSpPr>
        <p:spPr>
          <a:xfrm>
            <a:off x="254010" y="2660407"/>
            <a:ext cx="6217920" cy="633692"/>
          </a:xfrm>
          <a:prstGeom prst="wedgeRoundRectCallout">
            <a:avLst>
              <a:gd fmla="val -46835" name="adj1"/>
              <a:gd fmla="val 1908" name="adj2"/>
              <a:gd fmla="val 16667" name="adj3"/>
            </a:avLst>
          </a:prstGeom>
          <a:gradFill>
            <a:gsLst>
              <a:gs pos="0">
                <a:srgbClr val="5C2321"/>
              </a:gs>
              <a:gs pos="10000">
                <a:srgbClr val="5C2321"/>
              </a:gs>
              <a:gs pos="100000">
                <a:schemeClr val="accent6"/>
              </a:gs>
            </a:gsLst>
            <a:lin ang="10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DBMS allow us to access (retrieve) appropriate data easily.</a:t>
            </a:r>
            <a:endParaRPr sz="200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90" name="Google Shape;190;p9"/>
          <p:cNvSpPr/>
          <p:nvPr/>
        </p:nvSpPr>
        <p:spPr>
          <a:xfrm>
            <a:off x="254010" y="3656122"/>
            <a:ext cx="6217920" cy="1434940"/>
          </a:xfrm>
          <a:prstGeom prst="wedgeRoundRectCallout">
            <a:avLst>
              <a:gd fmla="val -46835" name="adj1"/>
              <a:gd fmla="val 1908" name="adj2"/>
              <a:gd fmla="val 16667" name="adj3"/>
            </a:avLst>
          </a:prstGeom>
          <a:gradFill>
            <a:gsLst>
              <a:gs pos="0">
                <a:srgbClr val="5C2321"/>
              </a:gs>
              <a:gs pos="10000">
                <a:srgbClr val="5C2321"/>
              </a:gs>
              <a:gs pos="100000">
                <a:schemeClr val="accent6"/>
              </a:gs>
            </a:gsLst>
            <a:lin ang="10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Data isolation is a property that determines when and how changes made by one operation become visible to other concurrent users and systems.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This issue occurs in a concurrency situation.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Jay">
      <a:dk1>
        <a:srgbClr val="212121"/>
      </a:dk1>
      <a:lt1>
        <a:srgbClr val="FFFFFF"/>
      </a:lt1>
      <a:dk2>
        <a:srgbClr val="1D6FA9"/>
      </a:dk2>
      <a:lt2>
        <a:srgbClr val="FFFFFF"/>
      </a:lt2>
      <a:accent1>
        <a:srgbClr val="909090"/>
      </a:accent1>
      <a:accent2>
        <a:srgbClr val="00BBD3"/>
      </a:accent2>
      <a:accent3>
        <a:srgbClr val="8BC145"/>
      </a:accent3>
      <a:accent4>
        <a:srgbClr val="1D9A78"/>
      </a:accent4>
      <a:accent5>
        <a:srgbClr val="F19D19"/>
      </a:accent5>
      <a:accent6>
        <a:srgbClr val="B84742"/>
      </a:accent6>
      <a:hlink>
        <a:srgbClr val="70AD47"/>
      </a:hlink>
      <a:folHlink>
        <a:srgbClr val="ED7D3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3A9BCE72A62844EB979624D023BE786" ma:contentTypeVersion="0" ma:contentTypeDescription="Create a new document." ma:contentTypeScope="" ma:versionID="88b0ca9b9c263bba766e89b2dc6c753b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967b7be50301903c78f9c39c6fd9af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84CABB1-7E56-420F-B7F5-6DFB10BB53B9}"/>
</file>

<file path=customXml/itemProps2.xml><?xml version="1.0" encoding="utf-8"?>
<ds:datastoreItem xmlns:ds="http://schemas.openxmlformats.org/officeDocument/2006/customXml" ds:itemID="{34CBDCAC-6B92-4B05-963C-DB9FD99DF366}"/>
</file>

<file path=customXml/itemProps3.xml><?xml version="1.0" encoding="utf-8"?>
<ds:datastoreItem xmlns:ds="http://schemas.openxmlformats.org/officeDocument/2006/customXml" ds:itemID="{5C4A1B79-4E15-4166-8838-60B3C2EDA39C}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ADMIN</dc:creator>
  <dcterms:created xsi:type="dcterms:W3CDTF">2020-05-01T05:09:15Z</dcterms:creat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0x010100E3A9BCE72A62844EB979624D023BE786</vt:lpwstr>
  </property>
</Properties>
</file>