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 Condensed"/>
      <p:regular r:id="rId22"/>
      <p:bold r:id="rId23"/>
      <p:italic r:id="rId24"/>
      <p:boldItalic r:id="rId25"/>
    </p:embeddedFont>
    <p:embeddedFont>
      <p:font typeface="Roboto Condensed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v/ymbvLLtVwpqWqz3nOPpcVMA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CondensedLight-regular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customXml" Target="../customXml/item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font" Target="fonts/RobotoCondensedLight-boldItalic.fntdata"/><Relationship Id="rId16" Type="http://schemas.openxmlformats.org/officeDocument/2006/relationships/slide" Target="slides/slide12.xml"/><Relationship Id="rId24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customXml" Target="../customXml/item2.xml"/><Relationship Id="rId23" Type="http://schemas.openxmlformats.org/officeDocument/2006/relationships/font" Target="fonts/RobotoCondensed-bold.fntdata"/><Relationship Id="rId28" Type="http://schemas.openxmlformats.org/officeDocument/2006/relationships/font" Target="fonts/RobotoCondensedLight-italic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1.xml"/><Relationship Id="rId22" Type="http://schemas.openxmlformats.org/officeDocument/2006/relationships/font" Target="fonts/RobotoCondensed-regular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font" Target="fonts/RobotoCondensedLight-bold.fntdata"/><Relationship Id="rId30" Type="http://customschemas.google.com/relationships/presentationmetadata" Target="metadata"/><Relationship Id="rId14" Type="http://schemas.openxmlformats.org/officeDocument/2006/relationships/slide" Target="slides/slide10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aroon">
  <p:cSld name="Title Slide - Maro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5.vectorstock.com/i/1000x1000/21/59/dbms-database-management-system-computer-data-vector-8212159.jpg" id="16" name="Google Shape;16;p19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07803" y="2089594"/>
            <a:ext cx="2880000" cy="267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9"/>
          <p:cNvPicPr preferRelativeResize="0"/>
          <p:nvPr/>
        </p:nvPicPr>
        <p:blipFill rotWithShape="1">
          <a:blip r:embed="rId3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9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" name="Google Shape;19;p19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" name="Google Shape;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9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19"/>
          <p:cNvPicPr preferRelativeResize="0"/>
          <p:nvPr/>
        </p:nvPicPr>
        <p:blipFill rotWithShape="1">
          <a:blip r:embed="rId5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5.vectorstock.com/i/1000x1000/21/59/dbms-database-management-system-computer-data-vector-8212159.jpg" id="23" name="Google Shape;23;p19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53395" y="1794986"/>
            <a:ext cx="2880000" cy="267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9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9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2" name="Google Shape;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9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9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29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86" name="Google Shape;86;p29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29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" name="Google Shape;88;p29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0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29" name="Google Shape;29;p20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" name="Google Shape;32;p21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" name="Google Shape;33;p21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21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21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Maroon">
  <p:cSld name="1_Title Slide - Maro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2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2"/>
          <p:cNvSpPr/>
          <p:nvPr/>
        </p:nvSpPr>
        <p:spPr>
          <a:xfrm>
            <a:off x="2554514" y="-41563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" name="Google Shape;41;p22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" name="Google Shape;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2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2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" name="Google Shape;45;p22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46" name="Google Shape;46;p22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" name="Google Shape;47;p22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0;p23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51" name="Google Shape;51;p23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" name="Google Shape;52;p23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23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23"/>
          <p:cNvCxnSpPr/>
          <p:nvPr/>
        </p:nvCxnSpPr>
        <p:spPr>
          <a:xfrm>
            <a:off x="13118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24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60" name="Google Shape;60;p24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1" name="Google Shape;61;p24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131179" y="887280"/>
            <a:ext cx="11929641" cy="55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" name="Google Shape;64;p24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24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2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9" name="Google Shape;69;p2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" name="Google Shape;72;p26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" name="Google Shape;73;p26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27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7" name="Google Shape;77;p27"/>
          <p:cNvCxnSpPr/>
          <p:nvPr/>
        </p:nvCxnSpPr>
        <p:spPr>
          <a:xfrm>
            <a:off x="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559490" y="1122363"/>
            <a:ext cx="7035300" cy="381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b="0" lang="en-US" sz="4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Unit-1</a:t>
            </a:r>
            <a:r>
              <a:rPr lang="en-US"/>
              <a:t> </a:t>
            </a:r>
            <a:br>
              <a:rPr lang="en-US"/>
            </a:br>
            <a:r>
              <a:rPr lang="en-US"/>
              <a:t>Introduction to database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Types of Database Users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178805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Naive Users (End Users)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b="1" lang="en-US">
                <a:solidFill>
                  <a:schemeClr val="accent6"/>
                </a:solidFill>
              </a:rPr>
              <a:t>Unsophisticated users </a:t>
            </a:r>
            <a:r>
              <a:rPr lang="en-US"/>
              <a:t>who have zero knowledge of database system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End user interacts to database via sophisticated software or tools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e.g. Clerk in bank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Application Programmers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b="1" lang="en-US">
                <a:solidFill>
                  <a:schemeClr val="accent6"/>
                </a:solidFill>
              </a:rPr>
              <a:t>Programmers</a:t>
            </a:r>
            <a:r>
              <a:rPr lang="en-US"/>
              <a:t> who write software using tools such as Java, .Net, PHP etc…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e.g. Software developers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Sophisticated Users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b="1" lang="en-US">
                <a:solidFill>
                  <a:schemeClr val="accent6"/>
                </a:solidFill>
              </a:rPr>
              <a:t>Interact with database system </a:t>
            </a:r>
            <a:r>
              <a:rPr lang="en-US"/>
              <a:t>without using an application program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Use query tools like SQL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e.g. Analyst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Specialized Users (DBA)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User </a:t>
            </a:r>
            <a:r>
              <a:rPr b="1" lang="en-US">
                <a:solidFill>
                  <a:schemeClr val="accent6"/>
                </a:solidFill>
              </a:rPr>
              <a:t>write specialized </a:t>
            </a:r>
            <a:r>
              <a:rPr lang="en-US"/>
              <a:t>database applications program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Use administration tools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e.g. Database Administrator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Role of DBA</a:t>
            </a:r>
            <a:br>
              <a:rPr lang="en-US">
                <a:solidFill>
                  <a:srgbClr val="5C2321"/>
                </a:solidFill>
              </a:rPr>
            </a:br>
            <a:r>
              <a:rPr lang="en-US">
                <a:solidFill>
                  <a:srgbClr val="5C2321"/>
                </a:solidFill>
              </a:rPr>
              <a:t>(Database Administrator)</a:t>
            </a:r>
            <a:endParaRPr/>
          </a:p>
        </p:txBody>
      </p:sp>
      <p:sp>
        <p:nvSpPr>
          <p:cNvPr id="226" name="Google Shape;226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Role of DBA</a:t>
            </a:r>
            <a:endParaRPr/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178805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Schema Definition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DBA </a:t>
            </a:r>
            <a:r>
              <a:rPr b="1" lang="en-US">
                <a:solidFill>
                  <a:schemeClr val="accent6"/>
                </a:solidFill>
              </a:rPr>
              <a:t>defines the logical schema </a:t>
            </a:r>
            <a:r>
              <a:rPr lang="en-US"/>
              <a:t>of the database.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Storage Structure and Access Method Definition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DBA </a:t>
            </a:r>
            <a:r>
              <a:rPr b="1" lang="en-US">
                <a:solidFill>
                  <a:schemeClr val="accent6"/>
                </a:solidFill>
              </a:rPr>
              <a:t>decides how the data is to be represented </a:t>
            </a:r>
            <a:r>
              <a:rPr lang="en-US"/>
              <a:t>in the database &amp; how to access it.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Defining Security and Integrity Constraints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DBA </a:t>
            </a:r>
            <a:r>
              <a:rPr b="1" lang="en-US">
                <a:solidFill>
                  <a:schemeClr val="accent6"/>
                </a:solidFill>
              </a:rPr>
              <a:t>decides on various security and integrity constraints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Granting of Authorization for Data Access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DBA </a:t>
            </a:r>
            <a:r>
              <a:rPr b="1" lang="en-US">
                <a:solidFill>
                  <a:schemeClr val="accent6"/>
                </a:solidFill>
              </a:rPr>
              <a:t>determines which user needs access to which part </a:t>
            </a:r>
            <a:r>
              <a:rPr lang="en-US"/>
              <a:t>of the database.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Liaison with Users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DBA </a:t>
            </a:r>
            <a:r>
              <a:rPr b="1" lang="en-US">
                <a:solidFill>
                  <a:schemeClr val="accent6"/>
                </a:solidFill>
              </a:rPr>
              <a:t>provide necessary data </a:t>
            </a:r>
            <a:r>
              <a:rPr lang="en-US"/>
              <a:t>to the user.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Role of DBA</a:t>
            </a:r>
            <a:endParaRPr/>
          </a:p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178805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Assisting Application Programmer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DBA </a:t>
            </a:r>
            <a:r>
              <a:rPr b="1" lang="en-US">
                <a:solidFill>
                  <a:schemeClr val="accent6"/>
                </a:solidFill>
              </a:rPr>
              <a:t>provides assistance to application programmers </a:t>
            </a:r>
            <a:r>
              <a:rPr lang="en-US"/>
              <a:t>to develop application programs.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Monitoring Performance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DBA </a:t>
            </a:r>
            <a:r>
              <a:rPr b="1" lang="en-US">
                <a:solidFill>
                  <a:schemeClr val="accent6"/>
                </a:solidFill>
              </a:rPr>
              <a:t>ensures that better performance is maintained </a:t>
            </a:r>
            <a:r>
              <a:rPr lang="en-US"/>
              <a:t>by making a change in the physical or logical schema if required.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Backup and Recovery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DBA </a:t>
            </a:r>
            <a:r>
              <a:rPr b="1" lang="en-US">
                <a:solidFill>
                  <a:schemeClr val="accent6"/>
                </a:solidFill>
              </a:rPr>
              <a:t>backing up the database </a:t>
            </a:r>
            <a:r>
              <a:rPr lang="en-US"/>
              <a:t>on some storage devices such as DVD, CD or magnetic tape or remote servers and  </a:t>
            </a:r>
            <a:r>
              <a:rPr b="1" lang="en-US">
                <a:solidFill>
                  <a:schemeClr val="accent6"/>
                </a:solidFill>
              </a:rPr>
              <a:t>recover the system in case of failures</a:t>
            </a:r>
            <a:r>
              <a:rPr lang="en-US"/>
              <a:t>, such as flood or virus attack from this backup.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Database System Architecture</a:t>
            </a:r>
            <a:endParaRPr/>
          </a:p>
        </p:txBody>
      </p: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Database System Architecture</a:t>
            </a:r>
            <a:endParaRPr/>
          </a:p>
        </p:txBody>
      </p:sp>
      <p:sp>
        <p:nvSpPr>
          <p:cNvPr id="250" name="Google Shape;250;p1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4960561" y="1485765"/>
            <a:ext cx="5486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uses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3329498" y="1485765"/>
            <a:ext cx="5486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</a:t>
            </a:r>
            <a:endParaRPr/>
          </a:p>
        </p:txBody>
      </p:sp>
      <p:sp>
        <p:nvSpPr>
          <p:cNvPr id="253" name="Google Shape;253;p15"/>
          <p:cNvSpPr txBox="1"/>
          <p:nvPr/>
        </p:nvSpPr>
        <p:spPr>
          <a:xfrm>
            <a:off x="1824325" y="1485765"/>
            <a:ext cx="5486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uses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6565353" y="1485765"/>
            <a:ext cx="5486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uses</a:t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1533793" y="4112355"/>
            <a:ext cx="6120000" cy="967756"/>
          </a:xfrm>
          <a:prstGeom prst="roundRect">
            <a:avLst>
              <a:gd fmla="val 0" name="adj"/>
            </a:avLst>
          </a:prstGeom>
          <a:solidFill>
            <a:srgbClr val="E6F2D9"/>
          </a:solidFill>
          <a:ln cap="flat" cmpd="sng" w="12700">
            <a:solidFill>
              <a:srgbClr val="69696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1536864" y="2606083"/>
            <a:ext cx="6120000" cy="1442917"/>
          </a:xfrm>
          <a:prstGeom prst="roundRect">
            <a:avLst>
              <a:gd fmla="val 0" name="adj"/>
            </a:avLst>
          </a:prstGeom>
          <a:solidFill>
            <a:srgbClr val="FCEAD0"/>
          </a:solidFill>
          <a:ln cap="flat" cmpd="sng" w="12700">
            <a:solidFill>
              <a:srgbClr val="69696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1764262" y="1038810"/>
            <a:ext cx="1069045" cy="47849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3120138" y="1038810"/>
            <a:ext cx="1313293" cy="47951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programmer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4717116" y="1038810"/>
            <a:ext cx="1353809" cy="47951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Sophisticated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6360902" y="1038810"/>
            <a:ext cx="1373845" cy="47951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administrator</a:t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1570734" y="1756873"/>
            <a:ext cx="1463040" cy="637074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3049304" y="1756873"/>
            <a:ext cx="1463040" cy="637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4671395" y="1756873"/>
            <a:ext cx="1463040" cy="636129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6170402" y="1756873"/>
            <a:ext cx="1754845" cy="637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Administration tool</a:t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3363629" y="2667000"/>
            <a:ext cx="1006996" cy="4572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Compiler and linker</a:t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4884200" y="2667000"/>
            <a:ext cx="1006996" cy="4572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DML queries</a:t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6544326" y="2667000"/>
            <a:ext cx="1006996" cy="4572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DDL interpreter</a:t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1656000" y="3093720"/>
            <a:ext cx="1285569" cy="64008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program object code</a:t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4727922" y="3264689"/>
            <a:ext cx="1335418" cy="4572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DML compiler and organizer</a:t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3123314" y="3578783"/>
            <a:ext cx="1444752" cy="4572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evaluation engine</a:t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1918937" y="4267199"/>
            <a:ext cx="1132658" cy="455196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Buffer manager</a:t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3284063" y="4267199"/>
            <a:ext cx="930082" cy="4572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4446613" y="4267199"/>
            <a:ext cx="1499502" cy="4572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Authorization and integrity manager</a:t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6178584" y="4267199"/>
            <a:ext cx="1097280" cy="4572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 manager</a:t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2581039" y="5137903"/>
            <a:ext cx="3017520" cy="1110497"/>
          </a:xfrm>
          <a:prstGeom prst="can">
            <a:avLst>
              <a:gd fmla="val 20167" name="adj"/>
            </a:avLst>
          </a:prstGeom>
          <a:solidFill>
            <a:srgbClr val="C3F7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4151664" y="5486399"/>
            <a:ext cx="1371600" cy="2880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dictionary</a:t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4197384" y="5845840"/>
            <a:ext cx="1280160" cy="2880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Statistical data </a:t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3210051" y="5497886"/>
            <a:ext cx="731520" cy="2880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Indices</a:t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2659437" y="5808000"/>
            <a:ext cx="577827" cy="2880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280" name="Google Shape;280;p15"/>
          <p:cNvCxnSpPr/>
          <p:nvPr/>
        </p:nvCxnSpPr>
        <p:spPr>
          <a:xfrm flipH="1">
            <a:off x="2297426" y="1517304"/>
            <a:ext cx="2717" cy="2395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15"/>
          <p:cNvCxnSpPr/>
          <p:nvPr/>
        </p:nvCxnSpPr>
        <p:spPr>
          <a:xfrm>
            <a:off x="7046142" y="1517304"/>
            <a:ext cx="1683" cy="23854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15"/>
          <p:cNvCxnSpPr/>
          <p:nvPr/>
        </p:nvCxnSpPr>
        <p:spPr>
          <a:xfrm flipH="1">
            <a:off x="5395808" y="1517304"/>
            <a:ext cx="2717" cy="252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15"/>
          <p:cNvCxnSpPr/>
          <p:nvPr/>
        </p:nvCxnSpPr>
        <p:spPr>
          <a:xfrm>
            <a:off x="3776784" y="1517304"/>
            <a:ext cx="0" cy="25436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15"/>
          <p:cNvCxnSpPr/>
          <p:nvPr/>
        </p:nvCxnSpPr>
        <p:spPr>
          <a:xfrm>
            <a:off x="2298784" y="2392680"/>
            <a:ext cx="1" cy="6949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15"/>
          <p:cNvCxnSpPr/>
          <p:nvPr/>
        </p:nvCxnSpPr>
        <p:spPr>
          <a:xfrm>
            <a:off x="3785911" y="2390633"/>
            <a:ext cx="1" cy="27432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5"/>
          <p:cNvCxnSpPr/>
          <p:nvPr/>
        </p:nvCxnSpPr>
        <p:spPr>
          <a:xfrm flipH="1">
            <a:off x="5391606" y="2388286"/>
            <a:ext cx="4829" cy="27432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15"/>
          <p:cNvCxnSpPr/>
          <p:nvPr/>
        </p:nvCxnSpPr>
        <p:spPr>
          <a:xfrm>
            <a:off x="7047824" y="2392679"/>
            <a:ext cx="1" cy="27432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15"/>
          <p:cNvCxnSpPr>
            <a:stCxn id="264" idx="4"/>
            <a:endCxn id="266" idx="0"/>
          </p:cNvCxnSpPr>
          <p:nvPr/>
        </p:nvCxnSpPr>
        <p:spPr>
          <a:xfrm flipH="1">
            <a:off x="5387624" y="2394073"/>
            <a:ext cx="1660200" cy="27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15"/>
          <p:cNvCxnSpPr/>
          <p:nvPr/>
        </p:nvCxnSpPr>
        <p:spPr>
          <a:xfrm>
            <a:off x="4370625" y="2895600"/>
            <a:ext cx="513575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15"/>
          <p:cNvCxnSpPr>
            <a:stCxn id="265" idx="1"/>
          </p:cNvCxnSpPr>
          <p:nvPr/>
        </p:nvCxnSpPr>
        <p:spPr>
          <a:xfrm flipH="1">
            <a:off x="2583329" y="2895600"/>
            <a:ext cx="780300" cy="201600"/>
          </a:xfrm>
          <a:prstGeom prst="bentConnector3">
            <a:avLst>
              <a:gd fmla="val 10030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15"/>
          <p:cNvCxnSpPr/>
          <p:nvPr/>
        </p:nvCxnSpPr>
        <p:spPr>
          <a:xfrm flipH="1" rot="10800000">
            <a:off x="2941569" y="3411562"/>
            <a:ext cx="853656" cy="1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15"/>
          <p:cNvCxnSpPr/>
          <p:nvPr/>
        </p:nvCxnSpPr>
        <p:spPr>
          <a:xfrm flipH="1" rot="10800000">
            <a:off x="3795225" y="2960524"/>
            <a:ext cx="1079563" cy="45319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15"/>
          <p:cNvCxnSpPr/>
          <p:nvPr/>
        </p:nvCxnSpPr>
        <p:spPr>
          <a:xfrm>
            <a:off x="5391639" y="3119477"/>
            <a:ext cx="5931" cy="15712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15"/>
          <p:cNvCxnSpPr>
            <a:stCxn id="268" idx="2"/>
            <a:endCxn id="270" idx="1"/>
          </p:cNvCxnSpPr>
          <p:nvPr/>
        </p:nvCxnSpPr>
        <p:spPr>
          <a:xfrm flipH="1" rot="-5400000">
            <a:off x="2674235" y="3358350"/>
            <a:ext cx="73500" cy="8244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15"/>
          <p:cNvCxnSpPr>
            <a:stCxn id="269" idx="2"/>
            <a:endCxn id="270" idx="3"/>
          </p:cNvCxnSpPr>
          <p:nvPr/>
        </p:nvCxnSpPr>
        <p:spPr>
          <a:xfrm rot="5400000">
            <a:off x="4939031" y="3350789"/>
            <a:ext cx="85500" cy="8277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15"/>
          <p:cNvSpPr txBox="1"/>
          <p:nvPr/>
        </p:nvSpPr>
        <p:spPr>
          <a:xfrm>
            <a:off x="6045332" y="3702786"/>
            <a:ext cx="162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Query processor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6025671" y="4724400"/>
            <a:ext cx="162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Storage manager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6017474" y="5562600"/>
            <a:ext cx="162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Disk storage</a:t>
            </a:r>
            <a:endParaRPr/>
          </a:p>
        </p:txBody>
      </p:sp>
      <p:cxnSp>
        <p:nvCxnSpPr>
          <p:cNvPr id="299" name="Google Shape;299;p15"/>
          <p:cNvCxnSpPr>
            <a:stCxn id="270" idx="2"/>
            <a:endCxn id="271" idx="0"/>
          </p:cNvCxnSpPr>
          <p:nvPr/>
        </p:nvCxnSpPr>
        <p:spPr>
          <a:xfrm flipH="1">
            <a:off x="2485190" y="4035983"/>
            <a:ext cx="1360500" cy="231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15"/>
          <p:cNvCxnSpPr>
            <a:stCxn id="270" idx="2"/>
            <a:endCxn id="272" idx="0"/>
          </p:cNvCxnSpPr>
          <p:nvPr/>
        </p:nvCxnSpPr>
        <p:spPr>
          <a:xfrm flipH="1">
            <a:off x="3749090" y="4035983"/>
            <a:ext cx="96600" cy="231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15"/>
          <p:cNvCxnSpPr>
            <a:stCxn id="270" idx="2"/>
            <a:endCxn id="273" idx="0"/>
          </p:cNvCxnSpPr>
          <p:nvPr/>
        </p:nvCxnSpPr>
        <p:spPr>
          <a:xfrm>
            <a:off x="3845690" y="4035983"/>
            <a:ext cx="1350600" cy="231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15"/>
          <p:cNvCxnSpPr>
            <a:stCxn id="270" idx="2"/>
            <a:endCxn id="274" idx="0"/>
          </p:cNvCxnSpPr>
          <p:nvPr/>
        </p:nvCxnSpPr>
        <p:spPr>
          <a:xfrm>
            <a:off x="3845690" y="4035983"/>
            <a:ext cx="2881500" cy="231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p15"/>
          <p:cNvCxnSpPr>
            <a:stCxn id="271" idx="2"/>
            <a:endCxn id="279" idx="0"/>
          </p:cNvCxnSpPr>
          <p:nvPr/>
        </p:nvCxnSpPr>
        <p:spPr>
          <a:xfrm>
            <a:off x="2485266" y="4722395"/>
            <a:ext cx="463200" cy="1085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15"/>
          <p:cNvCxnSpPr>
            <a:stCxn id="271" idx="2"/>
            <a:endCxn id="278" idx="0"/>
          </p:cNvCxnSpPr>
          <p:nvPr/>
        </p:nvCxnSpPr>
        <p:spPr>
          <a:xfrm>
            <a:off x="2485266" y="4722395"/>
            <a:ext cx="1090500" cy="775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15"/>
          <p:cNvCxnSpPr>
            <a:stCxn id="272" idx="2"/>
            <a:endCxn id="278" idx="0"/>
          </p:cNvCxnSpPr>
          <p:nvPr/>
        </p:nvCxnSpPr>
        <p:spPr>
          <a:xfrm flipH="1">
            <a:off x="3575704" y="4724399"/>
            <a:ext cx="173400" cy="773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15"/>
          <p:cNvCxnSpPr>
            <a:stCxn id="272" idx="2"/>
            <a:endCxn id="279" idx="0"/>
          </p:cNvCxnSpPr>
          <p:nvPr/>
        </p:nvCxnSpPr>
        <p:spPr>
          <a:xfrm flipH="1">
            <a:off x="2948404" y="4724399"/>
            <a:ext cx="800700" cy="10836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15"/>
          <p:cNvCxnSpPr>
            <a:stCxn id="273" idx="2"/>
            <a:endCxn id="276" idx="0"/>
          </p:cNvCxnSpPr>
          <p:nvPr/>
        </p:nvCxnSpPr>
        <p:spPr>
          <a:xfrm flipH="1">
            <a:off x="4837564" y="4724399"/>
            <a:ext cx="358800" cy="76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15"/>
          <p:cNvCxnSpPr>
            <a:stCxn id="269" idx="2"/>
            <a:endCxn id="276" idx="0"/>
          </p:cNvCxnSpPr>
          <p:nvPr/>
        </p:nvCxnSpPr>
        <p:spPr>
          <a:xfrm flipH="1">
            <a:off x="4837331" y="3721889"/>
            <a:ext cx="558300" cy="17646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15"/>
          <p:cNvCxnSpPr/>
          <p:nvPr/>
        </p:nvCxnSpPr>
        <p:spPr>
          <a:xfrm flipH="1">
            <a:off x="4072764" y="4953000"/>
            <a:ext cx="8883" cy="99991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15"/>
          <p:cNvCxnSpPr>
            <a:endCxn id="277" idx="1"/>
          </p:cNvCxnSpPr>
          <p:nvPr/>
        </p:nvCxnSpPr>
        <p:spPr>
          <a:xfrm>
            <a:off x="4072884" y="5952940"/>
            <a:ext cx="124500" cy="36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15"/>
          <p:cNvCxnSpPr/>
          <p:nvPr/>
        </p:nvCxnSpPr>
        <p:spPr>
          <a:xfrm flipH="1" rot="10800000">
            <a:off x="4081647" y="4953000"/>
            <a:ext cx="914400" cy="596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15"/>
          <p:cNvSpPr/>
          <p:nvPr/>
        </p:nvSpPr>
        <p:spPr>
          <a:xfrm>
            <a:off x="7733064" y="2819400"/>
            <a:ext cx="1485900" cy="933549"/>
          </a:xfrm>
          <a:prstGeom prst="wedgeRoundRectCallout">
            <a:avLst>
              <a:gd fmla="val -62859" name="adj1"/>
              <a:gd fmla="val 62598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Deals with execution of DDL and DML statements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7504464" y="5072798"/>
            <a:ext cx="1808351" cy="1251801"/>
          </a:xfrm>
          <a:prstGeom prst="wedgeRoundRectCallout">
            <a:avLst>
              <a:gd fmla="val -57836" name="adj1"/>
              <a:gd fmla="val -58339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Provides interface between low-level data stored and application program or queries</a:t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7739527" y="2575431"/>
            <a:ext cx="1573288" cy="1111211"/>
          </a:xfrm>
          <a:prstGeom prst="wedgeRoundRectCallout">
            <a:avLst>
              <a:gd fmla="val -75967" name="adj1"/>
              <a:gd fmla="val -21302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Interprets DDL statements into a set of tables containing metadata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7670352" y="2437406"/>
            <a:ext cx="1671927" cy="1645920"/>
          </a:xfrm>
          <a:prstGeom prst="wedgeRoundRectCallout">
            <a:avLst>
              <a:gd fmla="val -153676" name="adj1"/>
              <a:gd fmla="val 17324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Translates DML statements into low level instructions that the query evaluation engine understands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7656864" y="2761334"/>
            <a:ext cx="1671927" cy="1124866"/>
          </a:xfrm>
          <a:prstGeom prst="wedgeRoundRectCallout">
            <a:avLst>
              <a:gd fmla="val -241708" name="adj1"/>
              <a:gd fmla="val 46975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Executes low level instructions generated by DML compiler.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7543004" y="5062712"/>
            <a:ext cx="1808351" cy="799624"/>
          </a:xfrm>
          <a:prstGeom prst="wedgeRoundRectCallout">
            <a:avLst>
              <a:gd fmla="val -73147" name="adj1"/>
              <a:gd fmla="val -110050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Preserves atomicity and controls concurrency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7465924" y="5201650"/>
            <a:ext cx="1808351" cy="971282"/>
          </a:xfrm>
          <a:prstGeom prst="wedgeRoundRectCallout">
            <a:avLst>
              <a:gd fmla="val -140128" name="adj1"/>
              <a:gd fmla="val -119954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Checks the authority of users to access data and integrity constraints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485453" y="4722395"/>
            <a:ext cx="1808351" cy="971282"/>
          </a:xfrm>
          <a:prstGeom prst="wedgeRoundRectCallout">
            <a:avLst>
              <a:gd fmla="val 116367" name="adj1"/>
              <a:gd fmla="val -75228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Manages allocation of space on disk storage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443642" y="4862733"/>
            <a:ext cx="1881685" cy="971282"/>
          </a:xfrm>
          <a:prstGeom prst="wedgeRoundRectCallout">
            <a:avLst>
              <a:gd fmla="val 44887" name="adj1"/>
              <a:gd fmla="val -88719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Fetches data from disk storage to memory for being used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5554157" y="5915811"/>
            <a:ext cx="1808351" cy="289110"/>
          </a:xfrm>
          <a:prstGeom prst="wedgeRoundRectCallout">
            <a:avLst>
              <a:gd fmla="val -58702" name="adj1"/>
              <a:gd fmla="val -138903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store metadata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445159" y="5600765"/>
            <a:ext cx="1881685" cy="503521"/>
          </a:xfrm>
          <a:prstGeom prst="wedgeRoundRectCallout">
            <a:avLst>
              <a:gd fmla="val 98580" name="adj1"/>
              <a:gd fmla="val -41907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provide faster access to data items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445450" y="5828302"/>
            <a:ext cx="1881685" cy="503521"/>
          </a:xfrm>
          <a:prstGeom prst="wedgeRoundRectCallout">
            <a:avLst>
              <a:gd fmla="val 72921" name="adj1"/>
              <a:gd fmla="val -21046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store user data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5568750" y="5862336"/>
            <a:ext cx="2240514" cy="516949"/>
          </a:xfrm>
          <a:prstGeom prst="wedgeRoundRectCallout">
            <a:avLst>
              <a:gd fmla="val -57639" name="adj1"/>
              <a:gd fmla="val -23588" name="adj2"/>
              <a:gd fmla="val 16667" name="adj3"/>
            </a:avLst>
          </a:prstGeom>
          <a:solidFill>
            <a:srgbClr val="E8E8E8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store statistical information about the data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Question Bank</a:t>
            </a:r>
            <a:endParaRPr/>
          </a:p>
        </p:txBody>
      </p:sp>
      <p:sp>
        <p:nvSpPr>
          <p:cNvPr id="330" name="Google Shape;330;p16"/>
          <p:cNvSpPr txBox="1"/>
          <p:nvPr>
            <p:ph idx="1" type="body"/>
          </p:nvPr>
        </p:nvSpPr>
        <p:spPr>
          <a:xfrm>
            <a:off x="178805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US"/>
              <a:t>List and explain the advantages of DBMS over file based system. </a:t>
            </a:r>
            <a:r>
              <a:rPr b="1" lang="en-US">
                <a:solidFill>
                  <a:schemeClr val="accent6"/>
                </a:solidFill>
              </a:rPr>
              <a:t>OR</a:t>
            </a:r>
            <a:r>
              <a:rPr lang="en-US"/>
              <a:t> Explain disadvantages of files based system.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US"/>
              <a:t>Draw and explain 3 level architecture of DBMS.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US"/>
              <a:t>List and explain different categories/types of database users.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US"/>
              <a:t>List and explain different tasks/roles/functions/duties of DBA (Database Administrator).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US"/>
              <a:t>Explain DBMS architecture with block diagram. </a:t>
            </a:r>
            <a:r>
              <a:rPr b="1" lang="en-US">
                <a:solidFill>
                  <a:schemeClr val="accent6"/>
                </a:solidFill>
              </a:rPr>
              <a:t>OR</a:t>
            </a:r>
            <a:r>
              <a:rPr lang="en-US"/>
              <a:t> Explain Database System architecture with block diagram.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3 Levels ANSI SPARC </a:t>
            </a:r>
            <a:br>
              <a:rPr lang="en-US">
                <a:solidFill>
                  <a:srgbClr val="5C2321"/>
                </a:solidFill>
              </a:rPr>
            </a:br>
            <a:r>
              <a:rPr lang="en-US">
                <a:solidFill>
                  <a:srgbClr val="5C2321"/>
                </a:solidFill>
              </a:rPr>
              <a:t>Database System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3 Levels ANSI SPARC Database System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9115926" y="1920389"/>
            <a:ext cx="1005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1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9115926" y="3220135"/>
            <a:ext cx="1005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Logical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1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115926" y="4546684"/>
            <a:ext cx="1005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Physical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1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028950" y="1938754"/>
            <a:ext cx="109728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1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5857750" y="1938754"/>
            <a:ext cx="109728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2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686550" y="1938754"/>
            <a:ext cx="109728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3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686926" y="3146539"/>
            <a:ext cx="144780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Conceptual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686926" y="4565049"/>
            <a:ext cx="144780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686926" y="5715000"/>
            <a:ext cx="1447800" cy="609600"/>
          </a:xfrm>
          <a:prstGeom prst="flowChartMagneticDisk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Database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5" name="Google Shape;115;p3"/>
          <p:cNvCxnSpPr>
            <a:stCxn id="109" idx="2"/>
          </p:cNvCxnSpPr>
          <p:nvPr/>
        </p:nvCxnSpPr>
        <p:spPr>
          <a:xfrm>
            <a:off x="4577590" y="2548354"/>
            <a:ext cx="1109400" cy="690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3"/>
          <p:cNvCxnSpPr>
            <a:stCxn id="110" idx="2"/>
            <a:endCxn id="112" idx="0"/>
          </p:cNvCxnSpPr>
          <p:nvPr/>
        </p:nvCxnSpPr>
        <p:spPr>
          <a:xfrm>
            <a:off x="6406390" y="2548354"/>
            <a:ext cx="4500" cy="598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3"/>
          <p:cNvCxnSpPr>
            <a:stCxn id="111" idx="2"/>
          </p:cNvCxnSpPr>
          <p:nvPr/>
        </p:nvCxnSpPr>
        <p:spPr>
          <a:xfrm flipH="1">
            <a:off x="7134790" y="2548354"/>
            <a:ext cx="1100400" cy="690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3"/>
          <p:cNvCxnSpPr>
            <a:stCxn id="112" idx="2"/>
            <a:endCxn id="113" idx="0"/>
          </p:cNvCxnSpPr>
          <p:nvPr/>
        </p:nvCxnSpPr>
        <p:spPr>
          <a:xfrm>
            <a:off x="6410826" y="3756139"/>
            <a:ext cx="0" cy="808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3"/>
          <p:cNvCxnSpPr>
            <a:stCxn id="113" idx="2"/>
            <a:endCxn id="114" idx="1"/>
          </p:cNvCxnSpPr>
          <p:nvPr/>
        </p:nvCxnSpPr>
        <p:spPr>
          <a:xfrm>
            <a:off x="6410826" y="5174649"/>
            <a:ext cx="0" cy="54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3"/>
          <p:cNvSpPr txBox="1"/>
          <p:nvPr/>
        </p:nvSpPr>
        <p:spPr>
          <a:xfrm>
            <a:off x="4120390" y="152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1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5949190" y="1535668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2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7777990" y="152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3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686426" y="4546684"/>
            <a:ext cx="2819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</a:t>
            </a:r>
            <a:r>
              <a:rPr b="1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data are actually stored on storage devices?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686426" y="3128174"/>
            <a:ext cx="2819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</a:t>
            </a: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are stored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</a:t>
            </a: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relationships exist? 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1686426" y="1920389"/>
            <a:ext cx="2171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</a:t>
            </a: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are viewed by each users?</a:t>
            </a:r>
            <a:endParaRPr/>
          </a:p>
        </p:txBody>
      </p:sp>
      <p:pic>
        <p:nvPicPr>
          <p:cNvPr descr="Image result"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583" y="991877"/>
            <a:ext cx="532015" cy="532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"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0383" y="991877"/>
            <a:ext cx="532015" cy="532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"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183" y="991877"/>
            <a:ext cx="532015" cy="5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3 Levels ANSI SPARC Database System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78805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Internal level (Physical level)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describes </a:t>
            </a:r>
            <a:r>
              <a:rPr b="1" lang="en-US">
                <a:solidFill>
                  <a:schemeClr val="accent6"/>
                </a:solidFill>
              </a:rPr>
              <a:t>how a data is stored </a:t>
            </a:r>
            <a:r>
              <a:rPr lang="en-US"/>
              <a:t>on the storage device.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Deals with physical storage of data.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Structure of records on disk - files, pages, blocks and indexes and ordering of records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Internal view is described by the internal schema.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Conceptual level (Logical level)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b="1" lang="en-US">
                <a:solidFill>
                  <a:schemeClr val="accent6"/>
                </a:solidFill>
              </a:rPr>
              <a:t>What data are stored and what relationships exist </a:t>
            </a:r>
            <a:r>
              <a:rPr lang="en-US"/>
              <a:t>among those data?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hides low level complexities of physical storage.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For Example, STUDENT database may contain STUDENT and COURSE tables which will be visible to users but users are unaware about their storage.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Database administrator works at this level to determine what data to keep in the database.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External level (View level)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describes only part of the entire database that an end user concern or </a:t>
            </a:r>
            <a:r>
              <a:rPr b="1" lang="en-US">
                <a:solidFill>
                  <a:schemeClr val="accent6"/>
                </a:solidFill>
              </a:rPr>
              <a:t>how data are viewed </a:t>
            </a:r>
            <a:r>
              <a:rPr lang="en-US"/>
              <a:t>by each user.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Different user needs different views of the database, so there can be many views in a view level abstraction of the database. Used by end users and application programmers.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End users need to access only part of the database rather than the entire database.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3 Levels ANSI SPARC Database System: Example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Logical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Physical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7772396" y="3146539"/>
            <a:ext cx="144780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Conceptual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7772396" y="4565049"/>
            <a:ext cx="144780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Database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0" name="Google Shape;150;p5"/>
          <p:cNvCxnSpPr>
            <a:stCxn id="144" idx="2"/>
          </p:cNvCxnSpPr>
          <p:nvPr/>
        </p:nvCxnSpPr>
        <p:spPr>
          <a:xfrm>
            <a:off x="6663060" y="2548354"/>
            <a:ext cx="1109400" cy="690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5"/>
          <p:cNvCxnSpPr>
            <a:stCxn id="145" idx="2"/>
            <a:endCxn id="147" idx="0"/>
          </p:cNvCxnSpPr>
          <p:nvPr/>
        </p:nvCxnSpPr>
        <p:spPr>
          <a:xfrm>
            <a:off x="8491860" y="2548354"/>
            <a:ext cx="4500" cy="598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5"/>
          <p:cNvCxnSpPr>
            <a:stCxn id="146" idx="2"/>
          </p:cNvCxnSpPr>
          <p:nvPr/>
        </p:nvCxnSpPr>
        <p:spPr>
          <a:xfrm flipH="1">
            <a:off x="9220260" y="2548354"/>
            <a:ext cx="1100400" cy="690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5"/>
          <p:cNvCxnSpPr>
            <a:stCxn id="147" idx="2"/>
            <a:endCxn id="148" idx="0"/>
          </p:cNvCxnSpPr>
          <p:nvPr/>
        </p:nvCxnSpPr>
        <p:spPr>
          <a:xfrm>
            <a:off x="8496296" y="3756139"/>
            <a:ext cx="0" cy="808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5"/>
          <p:cNvCxnSpPr>
            <a:stCxn id="148" idx="2"/>
            <a:endCxn id="149" idx="1"/>
          </p:cNvCxnSpPr>
          <p:nvPr/>
        </p:nvCxnSpPr>
        <p:spPr>
          <a:xfrm>
            <a:off x="8496296" y="5174649"/>
            <a:ext cx="0" cy="54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5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Image result"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053" y="991877"/>
            <a:ext cx="532015" cy="532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"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853" y="991877"/>
            <a:ext cx="532015" cy="532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"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4653" y="991877"/>
            <a:ext cx="532015" cy="532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/>
          <p:nvPr/>
        </p:nvSpPr>
        <p:spPr>
          <a:xfrm>
            <a:off x="213631" y="4359071"/>
            <a:ext cx="5577840" cy="1021556"/>
          </a:xfrm>
          <a:prstGeom prst="wedgeRoundRectCallout">
            <a:avLst>
              <a:gd fmla="val 85532" name="adj1"/>
              <a:gd fmla="val -2149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Records can be described as blocks of storage (bytes, gigabytes, terabytes etc.) in memory.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details are often hidden from the programmers.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213631" y="2708806"/>
            <a:ext cx="5577840" cy="1328023"/>
          </a:xfrm>
          <a:prstGeom prst="wedgeRoundRectCallout">
            <a:avLst>
              <a:gd fmla="val 85472" name="adj1"/>
              <a:gd fmla="val -804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Records can be described as fields and attributes along with their data types, their relationship among each other can be logically implemented.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Programmers generally work at this level.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213739" y="1886009"/>
            <a:ext cx="5577840" cy="715089"/>
          </a:xfrm>
          <a:prstGeom prst="wedgeRoundRectCallout">
            <a:avLst>
              <a:gd fmla="val 55845" name="adj1"/>
              <a:gd fmla="val -1796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just interact with system with the help of GUI.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Users are not aware of how and what the data is stored.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90500" y="1095454"/>
            <a:ext cx="5029200" cy="369332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are storing student information in a student table.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Data Abstraction in DBMS 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178805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Database systems are made-up of complex data structures.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To ease the user interaction with database, the developers hide internal irrelevant details from users.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This </a:t>
            </a:r>
            <a:r>
              <a:rPr b="1" lang="en-US">
                <a:solidFill>
                  <a:schemeClr val="accent6"/>
                </a:solidFill>
              </a:rPr>
              <a:t>process of hiding irrelevant details </a:t>
            </a:r>
            <a:r>
              <a:rPr lang="en-US"/>
              <a:t>from user is called data abstraction.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Mapping and Data Independence</a:t>
            </a:r>
            <a:endParaRPr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Logical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Physical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7772396" y="3261098"/>
            <a:ext cx="144780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Conceptual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7772396" y="4553017"/>
            <a:ext cx="1447800" cy="6096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Database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6" name="Google Shape;186;p7"/>
          <p:cNvCxnSpPr>
            <a:stCxn id="180" idx="2"/>
          </p:cNvCxnSpPr>
          <p:nvPr/>
        </p:nvCxnSpPr>
        <p:spPr>
          <a:xfrm>
            <a:off x="6663060" y="2548354"/>
            <a:ext cx="1109400" cy="712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7"/>
          <p:cNvCxnSpPr>
            <a:stCxn id="181" idx="2"/>
            <a:endCxn id="183" idx="0"/>
          </p:cNvCxnSpPr>
          <p:nvPr/>
        </p:nvCxnSpPr>
        <p:spPr>
          <a:xfrm>
            <a:off x="8491860" y="2548354"/>
            <a:ext cx="4500" cy="712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7"/>
          <p:cNvCxnSpPr>
            <a:stCxn id="182" idx="2"/>
          </p:cNvCxnSpPr>
          <p:nvPr/>
        </p:nvCxnSpPr>
        <p:spPr>
          <a:xfrm flipH="1">
            <a:off x="9231060" y="2548354"/>
            <a:ext cx="1089600" cy="712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7"/>
          <p:cNvCxnSpPr>
            <a:stCxn id="183" idx="2"/>
            <a:endCxn id="184" idx="0"/>
          </p:cNvCxnSpPr>
          <p:nvPr/>
        </p:nvCxnSpPr>
        <p:spPr>
          <a:xfrm>
            <a:off x="8496296" y="3870698"/>
            <a:ext cx="0" cy="682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7"/>
          <p:cNvCxnSpPr>
            <a:stCxn id="184" idx="2"/>
            <a:endCxn id="185" idx="1"/>
          </p:cNvCxnSpPr>
          <p:nvPr/>
        </p:nvCxnSpPr>
        <p:spPr>
          <a:xfrm>
            <a:off x="8496296" y="5162617"/>
            <a:ext cx="0" cy="552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7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Image result"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853" y="991877"/>
            <a:ext cx="532015" cy="53201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/>
          <p:nvPr/>
        </p:nvSpPr>
        <p:spPr>
          <a:xfrm>
            <a:off x="9040500" y="1001074"/>
            <a:ext cx="2664742" cy="432000"/>
          </a:xfrm>
          <a:prstGeom prst="wedgeRoundRectCallout">
            <a:avLst>
              <a:gd fmla="val -63161" name="adj1"/>
              <a:gd fmla="val 2702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Want to access some data</a:t>
            </a:r>
            <a:endParaRPr sz="1800">
              <a:solidFill>
                <a:schemeClr val="accent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8011857" y="2553411"/>
            <a:ext cx="304800" cy="68727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 rot="-5400000">
            <a:off x="7858712" y="2782739"/>
            <a:ext cx="611077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Request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7"/>
          <p:cNvSpPr/>
          <p:nvPr/>
        </p:nvSpPr>
        <p:spPr>
          <a:xfrm flipH="1" rot="10800000">
            <a:off x="8757538" y="5147806"/>
            <a:ext cx="304800" cy="68612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 flipH="1" rot="5400000">
            <a:off x="8604964" y="5452762"/>
            <a:ext cx="609923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7935600" y="2548354"/>
            <a:ext cx="1295400" cy="3420000"/>
          </a:xfrm>
          <a:prstGeom prst="curvedUpArrow">
            <a:avLst>
              <a:gd fmla="val 11300" name="adj1"/>
              <a:gd fmla="val 29392" name="adj2"/>
              <a:gd fmla="val 25000" name="adj3"/>
            </a:avLst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288160" y="2700597"/>
            <a:ext cx="6217920" cy="1200886"/>
          </a:xfrm>
          <a:prstGeom prst="wedgeRoundRectCallout">
            <a:avLst>
              <a:gd fmla="val -46835" name="adj1"/>
              <a:gd fmla="val 1908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Process of transforming requests and results between the three levels is called mapping.</a:t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88160" y="4104336"/>
            <a:ext cx="6217920" cy="1200886"/>
          </a:xfrm>
          <a:prstGeom prst="wedgeRoundRectCallout">
            <a:avLst>
              <a:gd fmla="val -46835" name="adj1"/>
              <a:gd fmla="val 1908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Ability to modify a schema definition in one level without affecting a schema definition in the next higher level.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Types of Data Independence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178805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Physical Data Independence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Physical Data Independence is the ability to modify the physical schema without requiring any change in logical (conceptual) schema and application programs.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Modifications at the internal levels are occasionally necessary to improve performance.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Possible modifications at internal levels are changes in file structures, compression techniques, hashing algorithms, storage devices, etc.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Logical Data Independence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Logical data independence is the ability to modify the conceptual schema without requiring any change in application programs.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Modification at the logical levels is necessary whenever the logical structure of the database is changed.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Application programs are heavily dependent on logical structures of the data they access. So any change in logical structure also requires programs to change.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Types of Database Users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0" ma:contentTypeDescription="Create a new document." ma:contentTypeScope="" ma:versionID="88b0ca9b9c263bba766e89b2dc6c75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3A9BD4-6B40-411F-A881-AF2F4ACC90C2}"/>
</file>

<file path=customXml/itemProps2.xml><?xml version="1.0" encoding="utf-8"?>
<ds:datastoreItem xmlns:ds="http://schemas.openxmlformats.org/officeDocument/2006/customXml" ds:itemID="{977E96EE-B754-4C4B-B630-FCC0537A9BDF}"/>
</file>

<file path=customXml/itemProps3.xml><?xml version="1.0" encoding="utf-8"?>
<ds:datastoreItem xmlns:ds="http://schemas.openxmlformats.org/officeDocument/2006/customXml" ds:itemID="{D7D5AE0E-5CFA-45FE-ACD4-34E568CECB8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2020-05-01T05:09:15Z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