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embeddedFontLst>
    <p:embeddedFont>
      <p:font typeface="Roboto Condensed"/>
      <p:regular r:id="rId40"/>
      <p:bold r:id="rId41"/>
      <p:italic r:id="rId42"/>
      <p:boldItalic r:id="rId43"/>
    </p:embeddedFont>
    <p:embeddedFont>
      <p:font typeface="Roboto Condensed Light"/>
      <p:regular r:id="rId44"/>
      <p:bold r:id="rId45"/>
      <p:italic r:id="rId46"/>
      <p:boldItalic r:id="rId47"/>
    </p:embeddedFont>
    <p:embeddedFont>
      <p:font typeface="Helvetica Neue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2" roundtripDataSignature="AMtx7mgaI9pYJOALMxKh59ROBTtbM61y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4B0559-F0C1-4999-8AF9-28E0C3C0AD04}">
  <a:tblStyle styleId="{044B0559-F0C1-4999-8AF9-28E0C3C0AD04}" styleName="Table_0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EEEE"/>
          </a:solidFill>
        </a:fill>
      </a:tcStyle>
    </a:wholeTbl>
    <a:band1H>
      <a:tcTxStyle/>
      <a:tcStyle>
        <a:fill>
          <a:solidFill>
            <a:srgbClr val="DBDBDB"/>
          </a:solidFill>
        </a:fill>
      </a:tcStyle>
    </a:band1H>
    <a:band2H>
      <a:tcTxStyle/>
    </a:band2H>
    <a:band1V>
      <a:tcTxStyle/>
      <a:tcStyle>
        <a:fill>
          <a:solidFill>
            <a:srgbClr val="DBDBDB"/>
          </a:solidFill>
        </a:fill>
      </a:tcStyle>
    </a:band1V>
    <a:band2V>
      <a:tcTxStyle/>
    </a:band2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4.xml"/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42" Type="http://schemas.openxmlformats.org/officeDocument/2006/relationships/font" Target="fonts/RobotoCondensed-italic.fntdata"/><Relationship Id="rId47" Type="http://schemas.openxmlformats.org/officeDocument/2006/relationships/font" Target="fonts/RobotoCondensedLight-boldItalic.fntdata"/><Relationship Id="rId34" Type="http://schemas.openxmlformats.org/officeDocument/2006/relationships/slide" Target="slides/slide29.xml"/><Relationship Id="rId21" Type="http://schemas.openxmlformats.org/officeDocument/2006/relationships/slide" Target="slides/slide16.xml"/><Relationship Id="rId50" Type="http://schemas.openxmlformats.org/officeDocument/2006/relationships/font" Target="fonts/HelveticaNeue-italic.fntdata"/><Relationship Id="rId55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presProps" Target="pres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RobotoCondensed-regular.fntdata"/><Relationship Id="rId45" Type="http://schemas.openxmlformats.org/officeDocument/2006/relationships/font" Target="fonts/RobotoCondensedLight-bold.fntdata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4" Type="http://schemas.openxmlformats.org/officeDocument/2006/relationships/slide" Target="slides/slide19.xml"/><Relationship Id="rId11" Type="http://schemas.openxmlformats.org/officeDocument/2006/relationships/slide" Target="slides/slide6.xml"/><Relationship Id="rId53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44" Type="http://schemas.openxmlformats.org/officeDocument/2006/relationships/font" Target="fonts/RobotoCondensedLight-regular.fntdata"/><Relationship Id="rId31" Type="http://schemas.openxmlformats.org/officeDocument/2006/relationships/slide" Target="slides/slide26.xml"/><Relationship Id="rId52" Type="http://customschemas.google.com/relationships/presentationmetadata" Target="meta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3" Type="http://schemas.openxmlformats.org/officeDocument/2006/relationships/font" Target="fonts/RobotoCondensed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regular.fntdata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51" Type="http://schemas.openxmlformats.org/officeDocument/2006/relationships/font" Target="fonts/HelveticaNeue-boldItalic.fntdata"/><Relationship Id="rId3" Type="http://schemas.openxmlformats.org/officeDocument/2006/relationships/tableStyles" Target="tableStyles.xml"/><Relationship Id="rId46" Type="http://schemas.openxmlformats.org/officeDocument/2006/relationships/font" Target="fonts/RobotoCondensedLight-italic.fntdata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41" Type="http://schemas.openxmlformats.org/officeDocument/2006/relationships/font" Target="fonts/RobotoCondensed-bold.fntdata"/><Relationship Id="rId20" Type="http://schemas.openxmlformats.org/officeDocument/2006/relationships/slide" Target="slides/slide15.xml"/><Relationship Id="rId54" Type="http://schemas.openxmlformats.org/officeDocument/2006/relationships/customXml" Target="../customXml/item2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49" Type="http://schemas.openxmlformats.org/officeDocument/2006/relationships/font" Target="fonts/HelveticaNeue-bold.fntdata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5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931414" y="4410392"/>
            <a:ext cx="5134874" cy="417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/>
        </p:nvSpPr>
        <p:spPr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/>
        </p:nvSpPr>
        <p:spPr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/>
        </p:nvSpPr>
        <p:spPr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Maroon">
  <p:cSld name="Title Slide - Maro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5.vectorstock.com/i/1000x1000/21/59/dbms-database-management-system-computer-data-vector-8212159.jpg" id="16" name="Google Shape;16;p36"/>
          <p:cNvPicPr preferRelativeResize="0"/>
          <p:nvPr/>
        </p:nvPicPr>
        <p:blipFill rotWithShape="1">
          <a:blip r:embed="rId2">
            <a:alphaModFix/>
          </a:blip>
          <a:srcRect b="18089" l="6294" r="5315" t="9689"/>
          <a:stretch/>
        </p:blipFill>
        <p:spPr>
          <a:xfrm>
            <a:off x="8407803" y="2089594"/>
            <a:ext cx="2880000" cy="267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6"/>
          <p:cNvPicPr preferRelativeResize="0"/>
          <p:nvPr/>
        </p:nvPicPr>
        <p:blipFill rotWithShape="1">
          <a:blip r:embed="rId3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6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" name="Google Shape;19;p36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" name="Google Shape;2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6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36"/>
          <p:cNvPicPr preferRelativeResize="0"/>
          <p:nvPr/>
        </p:nvPicPr>
        <p:blipFill rotWithShape="1">
          <a:blip r:embed="rId5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5.vectorstock.com/i/1000x1000/21/59/dbms-database-management-system-computer-data-vector-8212159.jpg" id="23" name="Google Shape;23;p36"/>
          <p:cNvPicPr preferRelativeResize="0"/>
          <p:nvPr/>
        </p:nvPicPr>
        <p:blipFill rotWithShape="1">
          <a:blip r:embed="rId2">
            <a:alphaModFix/>
          </a:blip>
          <a:srcRect b="18089" l="6294" r="5315" t="9689"/>
          <a:stretch/>
        </p:blipFill>
        <p:spPr>
          <a:xfrm>
            <a:off x="8453395" y="1794986"/>
            <a:ext cx="2880000" cy="267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R">
  <p:cSld name="Blanck - Logo on B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" name="Google Shape;77;p45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8" name="Google Shape;78;p45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L">
  <p:cSld name="Blanck - Logo on BL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6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46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82" name="Google Shape;82;p46"/>
          <p:cNvCxnSpPr/>
          <p:nvPr/>
        </p:nvCxnSpPr>
        <p:spPr>
          <a:xfrm>
            <a:off x="0" y="660400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ck">
  <p:cSld name="Complete Blanc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Red">
  <p:cSld name="1_Title Slide - Red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48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8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7" name="Google Shape;8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8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8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0" name="Google Shape;90;p48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  <p:sp>
        <p:nvSpPr>
          <p:cNvPr id="91" name="Google Shape;91;p48"/>
          <p:cNvSpPr/>
          <p:nvPr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" name="Google Shape;92;p48"/>
          <p:cNvSpPr/>
          <p:nvPr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" name="Google Shape;93;p48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7"/>
          <p:cNvPicPr preferRelativeResize="0"/>
          <p:nvPr/>
        </p:nvPicPr>
        <p:blipFill rotWithShape="1">
          <a:blip r:embed="rId2">
            <a:alphaModFix/>
          </a:blip>
          <a:srcRect b="21179" l="0" r="11581" t="0"/>
          <a:stretch/>
        </p:blipFill>
        <p:spPr>
          <a:xfrm rot="-5400000">
            <a:off x="9807099" y="606901"/>
            <a:ext cx="2991808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7"/>
          <p:cNvPicPr preferRelativeResize="0"/>
          <p:nvPr/>
        </p:nvPicPr>
        <p:blipFill rotWithShape="1">
          <a:blip r:embed="rId3">
            <a:alphaModFix/>
          </a:blip>
          <a:srcRect b="17724" l="79646" r="2730" t="18062"/>
          <a:stretch/>
        </p:blipFill>
        <p:spPr>
          <a:xfrm>
            <a:off x="0" y="401568"/>
            <a:ext cx="543946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  <a:defRPr b="1" sz="60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29" name="Google Shape;29;p37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1" type="body"/>
          </p:nvPr>
        </p:nvSpPr>
        <p:spPr>
          <a:xfrm>
            <a:off x="1024468" y="1093789"/>
            <a:ext cx="1027641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34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Noto Sans Symbols"/>
              <a:buChar char="▪"/>
              <a:defRPr sz="1700"/>
            </a:lvl1pPr>
            <a:lvl2pPr indent="-347344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Char char="•"/>
              <a:defRPr sz="1700"/>
            </a:lvl2pPr>
            <a:lvl3pPr indent="-3365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/>
            </a:lvl3pPr>
            <a:lvl4pPr indent="-3365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R">
  <p:cSld name="Title and Content - Logo on B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" name="Google Shape;37;p40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8" name="Google Shape;38;p40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1" name="Google Shape;41;p40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" name="Google Shape;42;p40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TR">
  <p:cSld name="Title and Content - Logo on T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" name="Google Shape;45;p41"/>
          <p:cNvSpPr txBox="1"/>
          <p:nvPr/>
        </p:nvSpPr>
        <p:spPr>
          <a:xfrm>
            <a:off x="4038600" y="6604000"/>
            <a:ext cx="41148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 1 – Database System Architecture</a:t>
            </a:r>
            <a:endParaRPr/>
          </a:p>
        </p:txBody>
      </p:sp>
      <p:sp>
        <p:nvSpPr>
          <p:cNvPr id="46" name="Google Shape;46;p41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7" name="Google Shape;47;p41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0" name="Google Shape;50;p41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41"/>
          <p:cNvCxnSpPr/>
          <p:nvPr/>
        </p:nvCxnSpPr>
        <p:spPr>
          <a:xfrm>
            <a:off x="131180" y="660400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Maroon">
  <p:cSld name="1_Title Slide - Maro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2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2"/>
          <p:cNvSpPr/>
          <p:nvPr/>
        </p:nvSpPr>
        <p:spPr>
          <a:xfrm>
            <a:off x="2554514" y="-41563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" name="Google Shape;55;p42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6" name="Google Shape;5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2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2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  <p:sp>
        <p:nvSpPr>
          <p:cNvPr id="60" name="Google Shape;60;p42"/>
          <p:cNvSpPr/>
          <p:nvPr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1" name="Google Shape;61;p42"/>
          <p:cNvSpPr/>
          <p:nvPr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L">
  <p:cSld name="Title and Content - Logo on B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43"/>
          <p:cNvSpPr txBox="1"/>
          <p:nvPr/>
        </p:nvSpPr>
        <p:spPr>
          <a:xfrm>
            <a:off x="4038600" y="6604000"/>
            <a:ext cx="41148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 1 – Database System Architecture</a:t>
            </a:r>
            <a:endParaRPr/>
          </a:p>
        </p:txBody>
      </p:sp>
      <p:sp>
        <p:nvSpPr>
          <p:cNvPr id="65" name="Google Shape;65;p43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6" name="Google Shape;66;p43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" type="body"/>
          </p:nvPr>
        </p:nvSpPr>
        <p:spPr>
          <a:xfrm>
            <a:off x="131179" y="887280"/>
            <a:ext cx="11929641" cy="556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43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43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TR">
  <p:cSld name="Blanck - Logo on T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4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" name="Google Shape;73;p44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4" name="Google Shape;74;p44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  <a:defRPr b="0"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59490" y="1122363"/>
            <a:ext cx="7035300" cy="381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4800"/>
              <a:buFont typeface="Roboto Condensed Light"/>
              <a:buNone/>
            </a:pPr>
            <a:r>
              <a:rPr b="0" lang="en-US" sz="4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Unit-1</a:t>
            </a:r>
            <a:r>
              <a:rPr lang="en-US"/>
              <a:t> </a:t>
            </a:r>
            <a:br>
              <a:rPr lang="en-US"/>
            </a:br>
            <a:r>
              <a:rPr lang="en-US"/>
              <a:t>Introduction to database models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Entity Set</a:t>
            </a:r>
            <a:endParaRPr/>
          </a:p>
        </p:txBody>
      </p:sp>
      <p:sp>
        <p:nvSpPr>
          <p:cNvPr id="176" name="Google Shape;176;p10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It is a </a:t>
            </a:r>
            <a:r>
              <a:rPr b="1" lang="en-US">
                <a:solidFill>
                  <a:schemeClr val="accent6"/>
                </a:solidFill>
              </a:rPr>
              <a:t>set (group) of entities </a:t>
            </a:r>
            <a:r>
              <a:rPr lang="en-US"/>
              <a:t>of </a:t>
            </a:r>
            <a:r>
              <a:rPr b="1" lang="en-US">
                <a:solidFill>
                  <a:schemeClr val="accent6"/>
                </a:solidFill>
              </a:rPr>
              <a:t>same type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Examples: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All persons having an account in a bank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All the students studying in a college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All the professors working in a college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Set of all accounts in a bank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 b="7451" l="26000" r="24991" t="0"/>
          <a:stretch/>
        </p:blipFill>
        <p:spPr>
          <a:xfrm>
            <a:off x="10248882" y="1035424"/>
            <a:ext cx="1569203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ngimg.com/uploads/student/student_PNG62542.png" id="178" name="Google Shape;178;p10"/>
          <p:cNvPicPr preferRelativeResize="0"/>
          <p:nvPr/>
        </p:nvPicPr>
        <p:blipFill rotWithShape="1">
          <a:blip r:embed="rId4">
            <a:alphaModFix/>
          </a:blip>
          <a:srcRect b="0" l="25007" r="34354" t="0"/>
          <a:stretch/>
        </p:blipFill>
        <p:spPr>
          <a:xfrm>
            <a:off x="5976076" y="1035424"/>
            <a:ext cx="1858015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.vexels.com/media/users/3/128199/isolated/preview/b354bc4707224bd3d15b9ae36eca70c0-male-student-cartoon-by-vexels.png" id="179" name="Google Shape;179;p10"/>
          <p:cNvPicPr preferRelativeResize="0"/>
          <p:nvPr/>
        </p:nvPicPr>
        <p:blipFill rotWithShape="1">
          <a:blip r:embed="rId5">
            <a:alphaModFix/>
          </a:blip>
          <a:srcRect b="3353" l="28841" r="28971" t="2636"/>
          <a:stretch/>
        </p:blipFill>
        <p:spPr>
          <a:xfrm>
            <a:off x="8015636" y="1035424"/>
            <a:ext cx="2051701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Attributes</a:t>
            </a:r>
            <a:endParaRPr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Attribute is </a:t>
            </a:r>
            <a:r>
              <a:rPr b="1" lang="en-US">
                <a:solidFill>
                  <a:schemeClr val="accent6"/>
                </a:solidFill>
              </a:rPr>
              <a:t>properties</a:t>
            </a:r>
            <a:r>
              <a:rPr lang="en-US"/>
              <a:t> or details about an entity.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attribute is represented by an </a:t>
            </a:r>
            <a:r>
              <a:rPr b="1" lang="en-US">
                <a:solidFill>
                  <a:schemeClr val="accent6"/>
                </a:solidFill>
              </a:rPr>
              <a:t>oval</a:t>
            </a:r>
            <a:r>
              <a:rPr lang="en-US"/>
              <a:t> containing name of an attribute.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Attributes of Student are: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Roll No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Student Name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Branch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Semester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Address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Mobile No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Age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SPI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Backlogs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 b="7451" l="26000" r="24991" t="0"/>
          <a:stretch/>
        </p:blipFill>
        <p:spPr>
          <a:xfrm>
            <a:off x="3566392" y="2149077"/>
            <a:ext cx="1013672" cy="295341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 txBox="1"/>
          <p:nvPr/>
        </p:nvSpPr>
        <p:spPr>
          <a:xfrm>
            <a:off x="9989637" y="1787559"/>
            <a:ext cx="9807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Symbol</a:t>
            </a: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9480689" y="884827"/>
            <a:ext cx="1998617" cy="79273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Attribute Name</a:t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7166190" y="3557610"/>
            <a:ext cx="1698171" cy="74458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</a:t>
            </a:r>
            <a:endParaRPr/>
          </a:p>
        </p:txBody>
      </p:sp>
      <p:cxnSp>
        <p:nvCxnSpPr>
          <p:cNvPr id="190" name="Google Shape;190;p11"/>
          <p:cNvCxnSpPr>
            <a:stCxn id="191" idx="4"/>
            <a:endCxn id="189" idx="0"/>
          </p:cNvCxnSpPr>
          <p:nvPr/>
        </p:nvCxnSpPr>
        <p:spPr>
          <a:xfrm>
            <a:off x="7051887" y="3091245"/>
            <a:ext cx="963300" cy="4665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11"/>
          <p:cNvSpPr/>
          <p:nvPr/>
        </p:nvSpPr>
        <p:spPr>
          <a:xfrm>
            <a:off x="6320367" y="2551245"/>
            <a:ext cx="1463040" cy="540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RollNo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92" name="Google Shape;192;p11"/>
          <p:cNvCxnSpPr>
            <a:stCxn id="193" idx="4"/>
            <a:endCxn id="189" idx="0"/>
          </p:cNvCxnSpPr>
          <p:nvPr/>
        </p:nvCxnSpPr>
        <p:spPr>
          <a:xfrm flipH="1">
            <a:off x="8015410" y="3068834"/>
            <a:ext cx="654600" cy="4887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1"/>
          <p:cNvSpPr/>
          <p:nvPr/>
        </p:nvSpPr>
        <p:spPr>
          <a:xfrm>
            <a:off x="7938490" y="2528834"/>
            <a:ext cx="1463040" cy="540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endParaRPr/>
          </a:p>
        </p:txBody>
      </p:sp>
      <p:cxnSp>
        <p:nvCxnSpPr>
          <p:cNvPr id="194" name="Google Shape;194;p11"/>
          <p:cNvCxnSpPr/>
          <p:nvPr/>
        </p:nvCxnSpPr>
        <p:spPr>
          <a:xfrm>
            <a:off x="688878" y="5745577"/>
            <a:ext cx="6327648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95" name="Google Shape;195;p11"/>
          <p:cNvGraphicFramePr/>
          <p:nvPr/>
        </p:nvGraphicFramePr>
        <p:xfrm>
          <a:off x="688878" y="53575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</a:rPr>
                        <a:t>Exercise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Google Shape;196;p11"/>
          <p:cNvGraphicFramePr/>
          <p:nvPr/>
        </p:nvGraphicFramePr>
        <p:xfrm>
          <a:off x="1787807" y="53487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4200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down the different </a:t>
                      </a:r>
                      <a:r>
                        <a:rPr b="0" lang="en-US" sz="2000" u="none" cap="none" strike="noStrike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attributes</a:t>
                      </a: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of </a:t>
                      </a:r>
                      <a:r>
                        <a:rPr b="0" lang="en-US" sz="2000" u="none" cap="none" strike="noStrike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Faculty entity</a:t>
                      </a: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7" name="Google Shape;197;p11"/>
          <p:cNvCxnSpPr/>
          <p:nvPr/>
        </p:nvCxnSpPr>
        <p:spPr>
          <a:xfrm>
            <a:off x="688878" y="6391033"/>
            <a:ext cx="64465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98" name="Google Shape;198;p11"/>
          <p:cNvGraphicFramePr/>
          <p:nvPr/>
        </p:nvGraphicFramePr>
        <p:xfrm>
          <a:off x="688878" y="6003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</a:rPr>
                        <a:t>Exercise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Google Shape;199;p11"/>
          <p:cNvGraphicFramePr/>
          <p:nvPr/>
        </p:nvGraphicFramePr>
        <p:xfrm>
          <a:off x="1787807" y="5994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6407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down the different </a:t>
                      </a:r>
                      <a:r>
                        <a:rPr b="0" lang="en-US" sz="2000" u="none" cap="none" strike="noStrike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attributes</a:t>
                      </a: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of </a:t>
                      </a:r>
                      <a:r>
                        <a:rPr b="0" lang="en-US" sz="2000" u="none" cap="none" strike="noStrike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Account entity</a:t>
                      </a: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Relationship</a:t>
            </a:r>
            <a:endParaRPr/>
          </a:p>
        </p:txBody>
      </p:sp>
      <p:sp>
        <p:nvSpPr>
          <p:cNvPr id="205" name="Google Shape;205;p12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Relationship is an </a:t>
            </a:r>
            <a:r>
              <a:rPr b="1" lang="en-US">
                <a:solidFill>
                  <a:schemeClr val="accent6"/>
                </a:solidFill>
              </a:rPr>
              <a:t>association</a:t>
            </a:r>
            <a:r>
              <a:rPr lang="en-US"/>
              <a:t> (connection) between several entities.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It should be placed between two entities and a line connecting it to an entity.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relationship is represented by a </a:t>
            </a:r>
            <a:r>
              <a:rPr b="1" lang="en-US">
                <a:solidFill>
                  <a:schemeClr val="accent6"/>
                </a:solidFill>
              </a:rPr>
              <a:t>diamond</a:t>
            </a:r>
            <a:r>
              <a:rPr lang="en-US"/>
              <a:t> containing relationship's name.</a:t>
            </a:r>
            <a:endParaRPr/>
          </a:p>
        </p:txBody>
      </p:sp>
      <p:sp>
        <p:nvSpPr>
          <p:cNvPr id="206" name="Google Shape;206;p12"/>
          <p:cNvSpPr/>
          <p:nvPr/>
        </p:nvSpPr>
        <p:spPr>
          <a:xfrm>
            <a:off x="3124620" y="2562785"/>
            <a:ext cx="3103172" cy="892630"/>
          </a:xfrm>
          <a:prstGeom prst="diamond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Relationship Name</a:t>
            </a:r>
            <a:endParaRPr/>
          </a:p>
        </p:txBody>
      </p:sp>
      <p:sp>
        <p:nvSpPr>
          <p:cNvPr id="207" name="Google Shape;207;p12"/>
          <p:cNvSpPr txBox="1"/>
          <p:nvPr/>
        </p:nvSpPr>
        <p:spPr>
          <a:xfrm>
            <a:off x="4185846" y="3578785"/>
            <a:ext cx="9807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Symbol</a:t>
            </a:r>
            <a:endParaRPr/>
          </a:p>
        </p:txBody>
      </p:sp>
      <p:sp>
        <p:nvSpPr>
          <p:cNvPr id="208" name="Google Shape;208;p12"/>
          <p:cNvSpPr/>
          <p:nvPr/>
        </p:nvSpPr>
        <p:spPr>
          <a:xfrm>
            <a:off x="1294302" y="4553494"/>
            <a:ext cx="1698171" cy="74458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</a:t>
            </a:r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6474279" y="4553494"/>
            <a:ext cx="1698171" cy="74458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Book</a:t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3868228" y="4479470"/>
            <a:ext cx="1724298" cy="892630"/>
          </a:xfrm>
          <a:prstGeom prst="diamond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Issue</a:t>
            </a:r>
            <a:endParaRPr/>
          </a:p>
        </p:txBody>
      </p:sp>
      <p:cxnSp>
        <p:nvCxnSpPr>
          <p:cNvPr id="211" name="Google Shape;211;p12"/>
          <p:cNvCxnSpPr/>
          <p:nvPr/>
        </p:nvCxnSpPr>
        <p:spPr>
          <a:xfrm>
            <a:off x="5592526" y="4925785"/>
            <a:ext cx="881753" cy="1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12"/>
          <p:cNvCxnSpPr/>
          <p:nvPr/>
        </p:nvCxnSpPr>
        <p:spPr>
          <a:xfrm>
            <a:off x="2986475" y="4925785"/>
            <a:ext cx="881753" cy="1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E-R Diagram of a Library System</a:t>
            </a:r>
            <a:endParaRPr/>
          </a:p>
        </p:txBody>
      </p:sp>
      <p:sp>
        <p:nvSpPr>
          <p:cNvPr id="218" name="Google Shape;218;p13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2963114" y="2733157"/>
            <a:ext cx="1698171" cy="74458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</a:t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8143091" y="2728801"/>
            <a:ext cx="1698171" cy="74458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Book</a:t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5537040" y="2654777"/>
            <a:ext cx="1724298" cy="892630"/>
          </a:xfrm>
          <a:prstGeom prst="diamond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Issue</a:t>
            </a:r>
            <a:endParaRPr/>
          </a:p>
        </p:txBody>
      </p:sp>
      <p:cxnSp>
        <p:nvCxnSpPr>
          <p:cNvPr id="222" name="Google Shape;222;p13"/>
          <p:cNvCxnSpPr>
            <a:stCxn id="221" idx="3"/>
            <a:endCxn id="220" idx="1"/>
          </p:cNvCxnSpPr>
          <p:nvPr/>
        </p:nvCxnSpPr>
        <p:spPr>
          <a:xfrm>
            <a:off x="7261338" y="3101092"/>
            <a:ext cx="881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3" name="Google Shape;223;p13"/>
          <p:cNvCxnSpPr/>
          <p:nvPr/>
        </p:nvCxnSpPr>
        <p:spPr>
          <a:xfrm>
            <a:off x="4655287" y="3101092"/>
            <a:ext cx="881753" cy="1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4" name="Google Shape;224;p13"/>
          <p:cNvCxnSpPr>
            <a:stCxn id="225" idx="4"/>
            <a:endCxn id="219" idx="0"/>
          </p:cNvCxnSpPr>
          <p:nvPr/>
        </p:nvCxnSpPr>
        <p:spPr>
          <a:xfrm>
            <a:off x="2848811" y="2297184"/>
            <a:ext cx="963300" cy="4359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13"/>
          <p:cNvSpPr/>
          <p:nvPr/>
        </p:nvSpPr>
        <p:spPr>
          <a:xfrm>
            <a:off x="2117291" y="1874274"/>
            <a:ext cx="146304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RollNo</a:t>
            </a:r>
            <a:endParaRPr sz="1800" u="sng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26" name="Google Shape;226;p13"/>
          <p:cNvCxnSpPr>
            <a:stCxn id="227" idx="4"/>
            <a:endCxn id="219" idx="0"/>
          </p:cNvCxnSpPr>
          <p:nvPr/>
        </p:nvCxnSpPr>
        <p:spPr>
          <a:xfrm flipH="1">
            <a:off x="3812334" y="2274773"/>
            <a:ext cx="654600" cy="4584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13"/>
          <p:cNvSpPr/>
          <p:nvPr/>
        </p:nvSpPr>
        <p:spPr>
          <a:xfrm>
            <a:off x="3735414" y="1851863"/>
            <a:ext cx="146304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endParaRPr/>
          </a:p>
        </p:txBody>
      </p:sp>
      <p:cxnSp>
        <p:nvCxnSpPr>
          <p:cNvPr id="228" name="Google Shape;228;p13"/>
          <p:cNvCxnSpPr/>
          <p:nvPr/>
        </p:nvCxnSpPr>
        <p:spPr>
          <a:xfrm flipH="1">
            <a:off x="2981400" y="3473384"/>
            <a:ext cx="830800" cy="404874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13"/>
          <p:cNvSpPr/>
          <p:nvPr/>
        </p:nvSpPr>
        <p:spPr>
          <a:xfrm>
            <a:off x="2231594" y="3883968"/>
            <a:ext cx="146304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Branch</a:t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>
            <a:off x="3867945" y="3896789"/>
            <a:ext cx="146304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Sem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31" name="Google Shape;231;p13"/>
          <p:cNvCxnSpPr>
            <a:stCxn id="219" idx="2"/>
            <a:endCxn id="230" idx="0"/>
          </p:cNvCxnSpPr>
          <p:nvPr/>
        </p:nvCxnSpPr>
        <p:spPr>
          <a:xfrm>
            <a:off x="3812200" y="3477740"/>
            <a:ext cx="787200" cy="4191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2" name="Google Shape;232;p13"/>
          <p:cNvCxnSpPr>
            <a:stCxn id="233" idx="4"/>
          </p:cNvCxnSpPr>
          <p:nvPr/>
        </p:nvCxnSpPr>
        <p:spPr>
          <a:xfrm>
            <a:off x="8090576" y="2293171"/>
            <a:ext cx="963300" cy="4359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13"/>
          <p:cNvSpPr/>
          <p:nvPr/>
        </p:nvSpPr>
        <p:spPr>
          <a:xfrm>
            <a:off x="7359056" y="1870261"/>
            <a:ext cx="146304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BookNo</a:t>
            </a:r>
            <a:endParaRPr sz="1800" u="sng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34" name="Google Shape;234;p13"/>
          <p:cNvCxnSpPr>
            <a:stCxn id="235" idx="4"/>
          </p:cNvCxnSpPr>
          <p:nvPr/>
        </p:nvCxnSpPr>
        <p:spPr>
          <a:xfrm flipH="1">
            <a:off x="9054099" y="2270760"/>
            <a:ext cx="654600" cy="4584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p13"/>
          <p:cNvSpPr/>
          <p:nvPr/>
        </p:nvSpPr>
        <p:spPr>
          <a:xfrm>
            <a:off x="8977179" y="1847850"/>
            <a:ext cx="146304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endParaRPr/>
          </a:p>
        </p:txBody>
      </p:sp>
      <p:cxnSp>
        <p:nvCxnSpPr>
          <p:cNvPr id="236" name="Google Shape;236;p13"/>
          <p:cNvCxnSpPr/>
          <p:nvPr/>
        </p:nvCxnSpPr>
        <p:spPr>
          <a:xfrm flipH="1">
            <a:off x="8223165" y="3469371"/>
            <a:ext cx="830800" cy="404874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p13"/>
          <p:cNvSpPr/>
          <p:nvPr/>
        </p:nvSpPr>
        <p:spPr>
          <a:xfrm>
            <a:off x="7473359" y="3879955"/>
            <a:ext cx="146304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Author</a:t>
            </a:r>
            <a:endParaRPr/>
          </a:p>
        </p:txBody>
      </p:sp>
      <p:sp>
        <p:nvSpPr>
          <p:cNvPr id="238" name="Google Shape;238;p13"/>
          <p:cNvSpPr/>
          <p:nvPr/>
        </p:nvSpPr>
        <p:spPr>
          <a:xfrm>
            <a:off x="9109710" y="3892776"/>
            <a:ext cx="146304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Price</a:t>
            </a:r>
            <a:endParaRPr/>
          </a:p>
        </p:txBody>
      </p:sp>
      <p:cxnSp>
        <p:nvCxnSpPr>
          <p:cNvPr id="239" name="Google Shape;239;p13"/>
          <p:cNvCxnSpPr>
            <a:endCxn id="238" idx="0"/>
          </p:cNvCxnSpPr>
          <p:nvPr/>
        </p:nvCxnSpPr>
        <p:spPr>
          <a:xfrm>
            <a:off x="9054030" y="3473676"/>
            <a:ext cx="787200" cy="4191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13"/>
          <p:cNvSpPr/>
          <p:nvPr/>
        </p:nvSpPr>
        <p:spPr>
          <a:xfrm>
            <a:off x="2247003" y="1162050"/>
            <a:ext cx="1368000" cy="457200"/>
          </a:xfrm>
          <a:prstGeom prst="wedgeRoundRectCallout">
            <a:avLst>
              <a:gd fmla="val -30669" name="adj1"/>
              <a:gd fmla="val 108681" name="adj2"/>
              <a:gd fmla="val 16667" name="adj3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Primary Key</a:t>
            </a: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7299750" y="1162050"/>
            <a:ext cx="1368000" cy="457200"/>
          </a:xfrm>
          <a:prstGeom prst="wedgeRoundRectCallout">
            <a:avLst>
              <a:gd fmla="val 28747" name="adj1"/>
              <a:gd fmla="val 105904" name="adj2"/>
              <a:gd fmla="val 16667" name="adj3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Primary Key</a:t>
            </a:r>
            <a:endParaRPr/>
          </a:p>
        </p:txBody>
      </p:sp>
      <p:sp>
        <p:nvSpPr>
          <p:cNvPr id="242" name="Google Shape;242;p13"/>
          <p:cNvSpPr/>
          <p:nvPr/>
        </p:nvSpPr>
        <p:spPr>
          <a:xfrm>
            <a:off x="5704727" y="3831373"/>
            <a:ext cx="1412988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Entities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43" name="Google Shape;243;p13"/>
          <p:cNvCxnSpPr/>
          <p:nvPr/>
        </p:nvCxnSpPr>
        <p:spPr>
          <a:xfrm flipH="1" rot="10800000">
            <a:off x="6925697" y="3477743"/>
            <a:ext cx="1217394" cy="623439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13"/>
          <p:cNvCxnSpPr/>
          <p:nvPr/>
        </p:nvCxnSpPr>
        <p:spPr>
          <a:xfrm rot="10800000">
            <a:off x="4664071" y="3473385"/>
            <a:ext cx="1220970" cy="579865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5" name="Google Shape;245;p13"/>
          <p:cNvSpPr/>
          <p:nvPr/>
        </p:nvSpPr>
        <p:spPr>
          <a:xfrm>
            <a:off x="5667669" y="1386253"/>
            <a:ext cx="146304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Attributes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46" name="Google Shape;246;p13"/>
          <p:cNvCxnSpPr>
            <a:endCxn id="233" idx="2"/>
          </p:cNvCxnSpPr>
          <p:nvPr/>
        </p:nvCxnSpPr>
        <p:spPr>
          <a:xfrm>
            <a:off x="7009856" y="1736716"/>
            <a:ext cx="349200" cy="34500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7" name="Google Shape;247;p13"/>
          <p:cNvCxnSpPr>
            <a:endCxn id="227" idx="6"/>
          </p:cNvCxnSpPr>
          <p:nvPr/>
        </p:nvCxnSpPr>
        <p:spPr>
          <a:xfrm flipH="1">
            <a:off x="5198454" y="1737818"/>
            <a:ext cx="567600" cy="32550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8" name="Google Shape;248;p13"/>
          <p:cNvSpPr/>
          <p:nvPr/>
        </p:nvSpPr>
        <p:spPr>
          <a:xfrm>
            <a:off x="5476874" y="1924050"/>
            <a:ext cx="18288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Relationship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49" name="Google Shape;249;p13"/>
          <p:cNvCxnSpPr/>
          <p:nvPr/>
        </p:nvCxnSpPr>
        <p:spPr>
          <a:xfrm>
            <a:off x="6391274" y="2292349"/>
            <a:ext cx="7915" cy="36576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0" name="Google Shape;250;p13"/>
          <p:cNvSpPr/>
          <p:nvPr/>
        </p:nvSpPr>
        <p:spPr>
          <a:xfrm>
            <a:off x="2557274" y="4746997"/>
            <a:ext cx="7668000" cy="1188000"/>
          </a:xfrm>
          <a:prstGeom prst="wedgeRoundRectCallout">
            <a:avLst>
              <a:gd fmla="val -46835" name="adj1"/>
              <a:gd fmla="val 1908" name="adj2"/>
              <a:gd fmla="val 16667" name="adj3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Each and every entity must have one primary key attribute.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Relationship between 2 entities is called binary relationship.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Ternary Relationship</a:t>
            </a:r>
            <a:endParaRPr/>
          </a:p>
        </p:txBody>
      </p:sp>
      <p:sp>
        <p:nvSpPr>
          <p:cNvPr id="256" name="Google Shape;256;p14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57" name="Google Shape;257;p14"/>
          <p:cNvSpPr/>
          <p:nvPr/>
        </p:nvSpPr>
        <p:spPr>
          <a:xfrm>
            <a:off x="2696414" y="3614108"/>
            <a:ext cx="1698171" cy="74458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Faculty</a:t>
            </a:r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7876391" y="3609752"/>
            <a:ext cx="1698171" cy="74458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</a:t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5270340" y="3535728"/>
            <a:ext cx="1724298" cy="892630"/>
          </a:xfrm>
          <a:prstGeom prst="diamond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Guide</a:t>
            </a:r>
            <a:endParaRPr/>
          </a:p>
        </p:txBody>
      </p:sp>
      <p:cxnSp>
        <p:nvCxnSpPr>
          <p:cNvPr id="260" name="Google Shape;260;p14"/>
          <p:cNvCxnSpPr>
            <a:stCxn id="259" idx="3"/>
            <a:endCxn id="258" idx="1"/>
          </p:cNvCxnSpPr>
          <p:nvPr/>
        </p:nvCxnSpPr>
        <p:spPr>
          <a:xfrm>
            <a:off x="6994638" y="3982043"/>
            <a:ext cx="881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1" name="Google Shape;261;p14"/>
          <p:cNvCxnSpPr/>
          <p:nvPr/>
        </p:nvCxnSpPr>
        <p:spPr>
          <a:xfrm>
            <a:off x="4388587" y="3982043"/>
            <a:ext cx="881753" cy="1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2" name="Google Shape;262;p14"/>
          <p:cNvCxnSpPr>
            <a:stCxn id="263" idx="4"/>
            <a:endCxn id="257" idx="0"/>
          </p:cNvCxnSpPr>
          <p:nvPr/>
        </p:nvCxnSpPr>
        <p:spPr>
          <a:xfrm>
            <a:off x="2582111" y="3178135"/>
            <a:ext cx="963300" cy="4359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3" name="Google Shape;263;p14"/>
          <p:cNvSpPr/>
          <p:nvPr/>
        </p:nvSpPr>
        <p:spPr>
          <a:xfrm>
            <a:off x="1850591" y="2755225"/>
            <a:ext cx="146304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FacID</a:t>
            </a:r>
            <a:endParaRPr sz="1800" u="sng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64" name="Google Shape;264;p14"/>
          <p:cNvCxnSpPr>
            <a:stCxn id="265" idx="4"/>
            <a:endCxn id="257" idx="0"/>
          </p:cNvCxnSpPr>
          <p:nvPr/>
        </p:nvCxnSpPr>
        <p:spPr>
          <a:xfrm flipH="1">
            <a:off x="3545634" y="3155724"/>
            <a:ext cx="654600" cy="4584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14"/>
          <p:cNvSpPr/>
          <p:nvPr/>
        </p:nvSpPr>
        <p:spPr>
          <a:xfrm>
            <a:off x="3468714" y="2732814"/>
            <a:ext cx="146304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endParaRPr/>
          </a:p>
        </p:txBody>
      </p:sp>
      <p:cxnSp>
        <p:nvCxnSpPr>
          <p:cNvPr id="266" name="Google Shape;266;p14"/>
          <p:cNvCxnSpPr/>
          <p:nvPr/>
        </p:nvCxnSpPr>
        <p:spPr>
          <a:xfrm flipH="1">
            <a:off x="2714700" y="4354335"/>
            <a:ext cx="830800" cy="404874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" name="Google Shape;267;p14"/>
          <p:cNvSpPr/>
          <p:nvPr/>
        </p:nvSpPr>
        <p:spPr>
          <a:xfrm>
            <a:off x="1964894" y="4764919"/>
            <a:ext cx="146304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Branch</a:t>
            </a:r>
            <a:endParaRPr/>
          </a:p>
        </p:txBody>
      </p:sp>
      <p:sp>
        <p:nvSpPr>
          <p:cNvPr id="268" name="Google Shape;268;p14"/>
          <p:cNvSpPr/>
          <p:nvPr/>
        </p:nvSpPr>
        <p:spPr>
          <a:xfrm>
            <a:off x="3601245" y="4777740"/>
            <a:ext cx="182880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Technology</a:t>
            </a:r>
            <a:endParaRPr/>
          </a:p>
        </p:txBody>
      </p:sp>
      <p:cxnSp>
        <p:nvCxnSpPr>
          <p:cNvPr id="269" name="Google Shape;269;p14"/>
          <p:cNvCxnSpPr>
            <a:stCxn id="257" idx="2"/>
            <a:endCxn id="268" idx="0"/>
          </p:cNvCxnSpPr>
          <p:nvPr/>
        </p:nvCxnSpPr>
        <p:spPr>
          <a:xfrm>
            <a:off x="3545500" y="4358691"/>
            <a:ext cx="970200" cy="4191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14"/>
          <p:cNvCxnSpPr>
            <a:stCxn id="271" idx="4"/>
          </p:cNvCxnSpPr>
          <p:nvPr/>
        </p:nvCxnSpPr>
        <p:spPr>
          <a:xfrm>
            <a:off x="7823876" y="3174122"/>
            <a:ext cx="963300" cy="4359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14"/>
          <p:cNvSpPr/>
          <p:nvPr/>
        </p:nvSpPr>
        <p:spPr>
          <a:xfrm>
            <a:off x="7092356" y="2751212"/>
            <a:ext cx="146304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RollNo</a:t>
            </a:r>
            <a:endParaRPr sz="1800" u="sng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72" name="Google Shape;272;p14"/>
          <p:cNvCxnSpPr>
            <a:stCxn id="273" idx="4"/>
          </p:cNvCxnSpPr>
          <p:nvPr/>
        </p:nvCxnSpPr>
        <p:spPr>
          <a:xfrm flipH="1">
            <a:off x="8787399" y="3151711"/>
            <a:ext cx="654600" cy="4584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14"/>
          <p:cNvSpPr/>
          <p:nvPr/>
        </p:nvSpPr>
        <p:spPr>
          <a:xfrm>
            <a:off x="8710479" y="2728801"/>
            <a:ext cx="146304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endParaRPr/>
          </a:p>
        </p:txBody>
      </p:sp>
      <p:cxnSp>
        <p:nvCxnSpPr>
          <p:cNvPr id="274" name="Google Shape;274;p14"/>
          <p:cNvCxnSpPr/>
          <p:nvPr/>
        </p:nvCxnSpPr>
        <p:spPr>
          <a:xfrm flipH="1">
            <a:off x="7956465" y="4350322"/>
            <a:ext cx="830800" cy="404874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14"/>
          <p:cNvSpPr/>
          <p:nvPr/>
        </p:nvSpPr>
        <p:spPr>
          <a:xfrm>
            <a:off x="7206659" y="4760906"/>
            <a:ext cx="146304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Branch</a:t>
            </a:r>
            <a:endParaRPr/>
          </a:p>
        </p:txBody>
      </p:sp>
      <p:sp>
        <p:nvSpPr>
          <p:cNvPr id="276" name="Google Shape;276;p14"/>
          <p:cNvSpPr/>
          <p:nvPr/>
        </p:nvSpPr>
        <p:spPr>
          <a:xfrm>
            <a:off x="8843010" y="4773727"/>
            <a:ext cx="146304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Sem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77" name="Google Shape;277;p14"/>
          <p:cNvCxnSpPr>
            <a:endCxn id="276" idx="0"/>
          </p:cNvCxnSpPr>
          <p:nvPr/>
        </p:nvCxnSpPr>
        <p:spPr>
          <a:xfrm>
            <a:off x="8787330" y="4354627"/>
            <a:ext cx="787200" cy="4191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14"/>
          <p:cNvSpPr/>
          <p:nvPr/>
        </p:nvSpPr>
        <p:spPr>
          <a:xfrm>
            <a:off x="5284628" y="1859911"/>
            <a:ext cx="1698171" cy="74458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</a:t>
            </a:r>
            <a:endParaRPr/>
          </a:p>
        </p:txBody>
      </p:sp>
      <p:cxnSp>
        <p:nvCxnSpPr>
          <p:cNvPr id="279" name="Google Shape;279;p14"/>
          <p:cNvCxnSpPr>
            <a:stCxn id="280" idx="4"/>
          </p:cNvCxnSpPr>
          <p:nvPr/>
        </p:nvCxnSpPr>
        <p:spPr>
          <a:xfrm>
            <a:off x="5277833" y="1424281"/>
            <a:ext cx="917700" cy="4359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0" name="Google Shape;280;p14"/>
          <p:cNvSpPr/>
          <p:nvPr/>
        </p:nvSpPr>
        <p:spPr>
          <a:xfrm>
            <a:off x="4500593" y="1001371"/>
            <a:ext cx="155448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ProjectID</a:t>
            </a:r>
            <a:endParaRPr sz="1800" u="sng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81" name="Google Shape;281;p14"/>
          <p:cNvCxnSpPr>
            <a:stCxn id="282" idx="4"/>
          </p:cNvCxnSpPr>
          <p:nvPr/>
        </p:nvCxnSpPr>
        <p:spPr>
          <a:xfrm flipH="1">
            <a:off x="6195576" y="1401870"/>
            <a:ext cx="974700" cy="4584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14"/>
          <p:cNvSpPr/>
          <p:nvPr/>
        </p:nvSpPr>
        <p:spPr>
          <a:xfrm>
            <a:off x="6118716" y="978960"/>
            <a:ext cx="210312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Name</a:t>
            </a:r>
            <a:endParaRPr/>
          </a:p>
        </p:txBody>
      </p:sp>
      <p:cxnSp>
        <p:nvCxnSpPr>
          <p:cNvPr id="283" name="Google Shape;283;p14"/>
          <p:cNvCxnSpPr>
            <a:stCxn id="278" idx="2"/>
            <a:endCxn id="259" idx="0"/>
          </p:cNvCxnSpPr>
          <p:nvPr/>
        </p:nvCxnSpPr>
        <p:spPr>
          <a:xfrm flipH="1">
            <a:off x="6132514" y="2604494"/>
            <a:ext cx="1200" cy="931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14"/>
          <p:cNvSpPr/>
          <p:nvPr/>
        </p:nvSpPr>
        <p:spPr>
          <a:xfrm>
            <a:off x="2848889" y="5563119"/>
            <a:ext cx="7668000" cy="756000"/>
          </a:xfrm>
          <a:prstGeom prst="wedgeRoundRectCallout">
            <a:avLst>
              <a:gd fmla="val -46835" name="adj1"/>
              <a:gd fmla="val 1908" name="adj2"/>
              <a:gd fmla="val 16667" name="adj3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Relationship between 3 entities is called ternary relationship.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Draw an E-R diagram of following pair of entities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Customer &amp; Account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Customer &amp; Loan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Doctor &amp; Patient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Student &amp; Project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Student &amp; Teacher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Note: Take four attributes per entity with one primary key attribute.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	             </a:t>
            </a:r>
            <a:r>
              <a:rPr lang="en-US" sz="1800"/>
              <a:t>Keep proper relationship between two entities.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Types of Attributes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Types of Attributes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303" name="Google Shape;303;p17"/>
          <p:cNvGraphicFramePr/>
          <p:nvPr/>
        </p:nvGraphicFramePr>
        <p:xfrm>
          <a:off x="696000" y="11959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400000"/>
                <a:gridCol w="5400000"/>
              </a:tblGrid>
              <a:tr h="63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Simple Attribute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Composite Attribute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" name="Google Shape;304;p17"/>
          <p:cNvGraphicFramePr/>
          <p:nvPr/>
        </p:nvGraphicFramePr>
        <p:xfrm>
          <a:off x="696000" y="18259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40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Cannot be divided into subparts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Can be divided into subparts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5" name="Google Shape;305;p17"/>
          <p:cNvGraphicFramePr/>
          <p:nvPr/>
        </p:nvGraphicFramePr>
        <p:xfrm>
          <a:off x="696000" y="23659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40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E.g. RollNo, CPI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E.g. Name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(first name, middle name, last name)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Address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(street, road, city)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6" name="Google Shape;306;p17"/>
          <p:cNvGraphicFramePr/>
          <p:nvPr/>
        </p:nvGraphicFramePr>
        <p:xfrm>
          <a:off x="696000" y="38594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40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Symbol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Symbol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7" name="Google Shape;307;p17"/>
          <p:cNvSpPr/>
          <p:nvPr/>
        </p:nvSpPr>
        <p:spPr>
          <a:xfrm>
            <a:off x="2140844" y="4552950"/>
            <a:ext cx="164592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Roll No</a:t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8083802" y="3949212"/>
            <a:ext cx="164592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endParaRPr/>
          </a:p>
        </p:txBody>
      </p:sp>
      <p:cxnSp>
        <p:nvCxnSpPr>
          <p:cNvPr id="309" name="Google Shape;309;p17"/>
          <p:cNvCxnSpPr>
            <a:stCxn id="310" idx="0"/>
            <a:endCxn id="308" idx="5"/>
          </p:cNvCxnSpPr>
          <p:nvPr/>
        </p:nvCxnSpPr>
        <p:spPr>
          <a:xfrm rot="10800000">
            <a:off x="9488725" y="4310201"/>
            <a:ext cx="700200" cy="2634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Google Shape;311;p17"/>
          <p:cNvSpPr/>
          <p:nvPr/>
        </p:nvSpPr>
        <p:spPr>
          <a:xfrm>
            <a:off x="6914508" y="4528625"/>
            <a:ext cx="173736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 name</a:t>
            </a:r>
            <a:endParaRPr/>
          </a:p>
        </p:txBody>
      </p:sp>
      <p:cxnSp>
        <p:nvCxnSpPr>
          <p:cNvPr id="312" name="Google Shape;312;p17"/>
          <p:cNvCxnSpPr>
            <a:stCxn id="313" idx="0"/>
            <a:endCxn id="308" idx="4"/>
          </p:cNvCxnSpPr>
          <p:nvPr/>
        </p:nvCxnSpPr>
        <p:spPr>
          <a:xfrm rot="10800000">
            <a:off x="8906808" y="4372215"/>
            <a:ext cx="9600" cy="9273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17"/>
          <p:cNvSpPr/>
          <p:nvPr/>
        </p:nvSpPr>
        <p:spPr>
          <a:xfrm>
            <a:off x="9365965" y="4573601"/>
            <a:ext cx="1645920" cy="44241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 name</a:t>
            </a:r>
            <a:endParaRPr/>
          </a:p>
        </p:txBody>
      </p:sp>
      <p:cxnSp>
        <p:nvCxnSpPr>
          <p:cNvPr id="314" name="Google Shape;314;p17"/>
          <p:cNvCxnSpPr>
            <a:stCxn id="311" idx="0"/>
            <a:endCxn id="308" idx="3"/>
          </p:cNvCxnSpPr>
          <p:nvPr/>
        </p:nvCxnSpPr>
        <p:spPr>
          <a:xfrm flipH="1" rot="10800000">
            <a:off x="7783188" y="4310225"/>
            <a:ext cx="541800" cy="218400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17"/>
          <p:cNvSpPr/>
          <p:nvPr/>
        </p:nvSpPr>
        <p:spPr>
          <a:xfrm>
            <a:off x="7908408" y="5299515"/>
            <a:ext cx="201600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Middle name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Types of Attributes</a:t>
            </a:r>
            <a:endParaRPr/>
          </a:p>
        </p:txBody>
      </p:sp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321" name="Google Shape;321;p18"/>
          <p:cNvGraphicFramePr/>
          <p:nvPr/>
        </p:nvGraphicFramePr>
        <p:xfrm>
          <a:off x="696000" y="11959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400000"/>
                <a:gridCol w="5400000"/>
              </a:tblGrid>
              <a:tr h="63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Single-valued Attribute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Multi-valued Attribute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Google Shape;322;p18"/>
          <p:cNvGraphicFramePr/>
          <p:nvPr/>
        </p:nvGraphicFramePr>
        <p:xfrm>
          <a:off x="696000" y="18259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40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Has single value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Has multiple (more than one) value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Google Shape;323;p18"/>
          <p:cNvGraphicFramePr/>
          <p:nvPr/>
        </p:nvGraphicFramePr>
        <p:xfrm>
          <a:off x="696000" y="23659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40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E.g. RollNo, CPI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E.g. PhoneNo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(person may have multiple phone nos)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EmailID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(person may have multiple emails)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4" name="Google Shape;324;p18"/>
          <p:cNvGraphicFramePr/>
          <p:nvPr/>
        </p:nvGraphicFramePr>
        <p:xfrm>
          <a:off x="696000" y="38594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40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Symbol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Symbol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25" name="Google Shape;325;p18"/>
          <p:cNvSpPr/>
          <p:nvPr/>
        </p:nvSpPr>
        <p:spPr>
          <a:xfrm>
            <a:off x="2140844" y="4552950"/>
            <a:ext cx="164592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Roll No</a:t>
            </a:r>
            <a:endParaRPr/>
          </a:p>
        </p:txBody>
      </p:sp>
      <p:grpSp>
        <p:nvGrpSpPr>
          <p:cNvPr id="326" name="Google Shape;326;p18"/>
          <p:cNvGrpSpPr/>
          <p:nvPr/>
        </p:nvGrpSpPr>
        <p:grpSpPr>
          <a:xfrm>
            <a:off x="8186071" y="4547162"/>
            <a:ext cx="1758029" cy="544899"/>
            <a:chOff x="5938171" y="3429000"/>
            <a:chExt cx="1758029" cy="544899"/>
          </a:xfrm>
        </p:grpSpPr>
        <p:sp>
          <p:nvSpPr>
            <p:cNvPr id="327" name="Google Shape;327;p18"/>
            <p:cNvSpPr/>
            <p:nvPr/>
          </p:nvSpPr>
          <p:spPr>
            <a:xfrm>
              <a:off x="6039945" y="3489994"/>
              <a:ext cx="1554480" cy="42291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Phone No</a:t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938171" y="3429000"/>
              <a:ext cx="1758029" cy="544899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Types of Attributes</a:t>
            </a:r>
            <a:endParaRPr/>
          </a:p>
        </p:txBody>
      </p:sp>
      <p:sp>
        <p:nvSpPr>
          <p:cNvPr id="334" name="Google Shape;334;p19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335" name="Google Shape;335;p19"/>
          <p:cNvGraphicFramePr/>
          <p:nvPr/>
        </p:nvGraphicFramePr>
        <p:xfrm>
          <a:off x="696000" y="11959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400000"/>
                <a:gridCol w="5400000"/>
              </a:tblGrid>
              <a:tr h="63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Stored Attribute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Derived Attribute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6" name="Google Shape;336;p19"/>
          <p:cNvGraphicFramePr/>
          <p:nvPr/>
        </p:nvGraphicFramePr>
        <p:xfrm>
          <a:off x="696000" y="18259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40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It’s value is stored manually in database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It’s value is derived or calculated from other attributes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337;p19"/>
          <p:cNvGraphicFramePr/>
          <p:nvPr/>
        </p:nvGraphicFramePr>
        <p:xfrm>
          <a:off x="696000" y="26489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40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E.g. Birthdate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E.g. Age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(can be calculated using current date and                     birthdate)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Google Shape;338;p19"/>
          <p:cNvGraphicFramePr/>
          <p:nvPr/>
        </p:nvGraphicFramePr>
        <p:xfrm>
          <a:off x="696000" y="37766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40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Symbol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Symbol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9" name="Google Shape;339;p19"/>
          <p:cNvSpPr/>
          <p:nvPr/>
        </p:nvSpPr>
        <p:spPr>
          <a:xfrm>
            <a:off x="2140844" y="4176742"/>
            <a:ext cx="1645920" cy="42291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Birthdate</a:t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8180156" y="4179074"/>
            <a:ext cx="155448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2"/>
          <p:cNvCxnSpPr>
            <a:endCxn id="104" idx="0"/>
          </p:cNvCxnSpPr>
          <p:nvPr/>
        </p:nvCxnSpPr>
        <p:spPr>
          <a:xfrm>
            <a:off x="1191446" y="106"/>
            <a:ext cx="0" cy="6828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>
            <a:off x="1191446" y="5063613"/>
            <a:ext cx="0" cy="1794387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2"/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✓</a:t>
            </a:r>
            <a:endParaRPr b="0" i="0" sz="2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Looping</a:t>
            </a:r>
            <a:endParaRPr/>
          </a:p>
        </p:txBody>
      </p:sp>
      <p:cxnSp>
        <p:nvCxnSpPr>
          <p:cNvPr id="107" name="Google Shape;107;p2"/>
          <p:cNvCxnSpPr/>
          <p:nvPr/>
        </p:nvCxnSpPr>
        <p:spPr>
          <a:xfrm>
            <a:off x="1191446" y="1157468"/>
            <a:ext cx="0" cy="3979075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"/>
          <p:cNvSpPr txBox="1"/>
          <p:nvPr/>
        </p:nvSpPr>
        <p:spPr>
          <a:xfrm>
            <a:off x="1458962" y="731706"/>
            <a:ext cx="68244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Outline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Basic concept of E-R diagram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Types of Attributes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Mapping Cardinality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Entity with all types of Attributes</a:t>
            </a:r>
            <a:endParaRPr/>
          </a:p>
        </p:txBody>
      </p:sp>
      <p:sp>
        <p:nvSpPr>
          <p:cNvPr id="346" name="Google Shape;346;p20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4251951" y="3352958"/>
            <a:ext cx="1698171" cy="74458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</a:t>
            </a:r>
            <a:endParaRPr/>
          </a:p>
        </p:txBody>
      </p:sp>
      <p:cxnSp>
        <p:nvCxnSpPr>
          <p:cNvPr id="348" name="Google Shape;348;p20"/>
          <p:cNvCxnSpPr/>
          <p:nvPr/>
        </p:nvCxnSpPr>
        <p:spPr>
          <a:xfrm>
            <a:off x="5944124" y="3720893"/>
            <a:ext cx="881753" cy="1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9" name="Google Shape;349;p20"/>
          <p:cNvCxnSpPr>
            <a:stCxn id="350" idx="4"/>
            <a:endCxn id="347" idx="0"/>
          </p:cNvCxnSpPr>
          <p:nvPr/>
        </p:nvCxnSpPr>
        <p:spPr>
          <a:xfrm>
            <a:off x="4137648" y="2916985"/>
            <a:ext cx="963300" cy="43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20"/>
          <p:cNvSpPr/>
          <p:nvPr/>
        </p:nvSpPr>
        <p:spPr>
          <a:xfrm>
            <a:off x="3406128" y="2494075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RollNo</a:t>
            </a:r>
            <a:endParaRPr sz="1800" u="sng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51" name="Google Shape;351;p20"/>
          <p:cNvCxnSpPr>
            <a:stCxn id="352" idx="4"/>
            <a:endCxn id="347" idx="0"/>
          </p:cNvCxnSpPr>
          <p:nvPr/>
        </p:nvCxnSpPr>
        <p:spPr>
          <a:xfrm flipH="1">
            <a:off x="5101171" y="2894574"/>
            <a:ext cx="654600" cy="45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2" name="Google Shape;352;p20"/>
          <p:cNvSpPr/>
          <p:nvPr/>
        </p:nvSpPr>
        <p:spPr>
          <a:xfrm>
            <a:off x="5024251" y="2471664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endParaRPr/>
          </a:p>
        </p:txBody>
      </p:sp>
      <p:cxnSp>
        <p:nvCxnSpPr>
          <p:cNvPr id="353" name="Google Shape;353;p20"/>
          <p:cNvCxnSpPr>
            <a:stCxn id="347" idx="2"/>
            <a:endCxn id="354" idx="0"/>
          </p:cNvCxnSpPr>
          <p:nvPr/>
        </p:nvCxnSpPr>
        <p:spPr>
          <a:xfrm flipH="1">
            <a:off x="4019237" y="4097541"/>
            <a:ext cx="1081800" cy="34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20"/>
          <p:cNvSpPr/>
          <p:nvPr/>
        </p:nvSpPr>
        <p:spPr>
          <a:xfrm>
            <a:off x="3248551" y="4500677"/>
            <a:ext cx="155448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Phone No</a:t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5485161" y="4487185"/>
            <a:ext cx="164592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Birth Date</a:t>
            </a:r>
            <a:endParaRPr/>
          </a:p>
        </p:txBody>
      </p:sp>
      <p:cxnSp>
        <p:nvCxnSpPr>
          <p:cNvPr id="357" name="Google Shape;357;p20"/>
          <p:cNvCxnSpPr>
            <a:stCxn id="347" idx="2"/>
            <a:endCxn id="356" idx="0"/>
          </p:cNvCxnSpPr>
          <p:nvPr/>
        </p:nvCxnSpPr>
        <p:spPr>
          <a:xfrm>
            <a:off x="5101037" y="4097541"/>
            <a:ext cx="1207200" cy="38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8" name="Google Shape;358;p20"/>
          <p:cNvCxnSpPr>
            <a:stCxn id="359" idx="4"/>
            <a:endCxn id="352" idx="1"/>
          </p:cNvCxnSpPr>
          <p:nvPr/>
        </p:nvCxnSpPr>
        <p:spPr>
          <a:xfrm>
            <a:off x="4265557" y="2048754"/>
            <a:ext cx="972900" cy="48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9" name="Google Shape;359;p20"/>
          <p:cNvSpPr/>
          <p:nvPr/>
        </p:nvSpPr>
        <p:spPr>
          <a:xfrm>
            <a:off x="3396877" y="1625844"/>
            <a:ext cx="173736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 Name</a:t>
            </a:r>
            <a:endParaRPr/>
          </a:p>
        </p:txBody>
      </p:sp>
      <p:cxnSp>
        <p:nvCxnSpPr>
          <p:cNvPr id="360" name="Google Shape;360;p20"/>
          <p:cNvCxnSpPr>
            <a:stCxn id="361" idx="4"/>
            <a:endCxn id="352" idx="7"/>
          </p:cNvCxnSpPr>
          <p:nvPr/>
        </p:nvCxnSpPr>
        <p:spPr>
          <a:xfrm flipH="1">
            <a:off x="6273151" y="2087756"/>
            <a:ext cx="1037100" cy="44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1" name="Google Shape;361;p20"/>
          <p:cNvSpPr/>
          <p:nvPr/>
        </p:nvSpPr>
        <p:spPr>
          <a:xfrm>
            <a:off x="6487291" y="1645345"/>
            <a:ext cx="1645920" cy="442411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 Name</a:t>
            </a:r>
            <a:endParaRPr/>
          </a:p>
        </p:txBody>
      </p:sp>
      <p:cxnSp>
        <p:nvCxnSpPr>
          <p:cNvPr id="362" name="Google Shape;362;p20"/>
          <p:cNvCxnSpPr>
            <a:stCxn id="363" idx="4"/>
            <a:endCxn id="352" idx="0"/>
          </p:cNvCxnSpPr>
          <p:nvPr/>
        </p:nvCxnSpPr>
        <p:spPr>
          <a:xfrm>
            <a:off x="5753997" y="1785415"/>
            <a:ext cx="1800" cy="68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3" name="Google Shape;363;p20"/>
          <p:cNvSpPr/>
          <p:nvPr/>
        </p:nvSpPr>
        <p:spPr>
          <a:xfrm>
            <a:off x="5022477" y="1145335"/>
            <a:ext cx="1463040" cy="64008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Middle Name</a:t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6825877" y="3509438"/>
            <a:ext cx="164592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Address</a:t>
            </a:r>
            <a:endParaRPr/>
          </a:p>
        </p:txBody>
      </p:sp>
      <p:cxnSp>
        <p:nvCxnSpPr>
          <p:cNvPr id="365" name="Google Shape;365;p20"/>
          <p:cNvCxnSpPr/>
          <p:nvPr/>
        </p:nvCxnSpPr>
        <p:spPr>
          <a:xfrm>
            <a:off x="3357498" y="3727880"/>
            <a:ext cx="881753" cy="1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6" name="Google Shape;366;p20"/>
          <p:cNvSpPr/>
          <p:nvPr/>
        </p:nvSpPr>
        <p:spPr>
          <a:xfrm>
            <a:off x="1695450" y="3516425"/>
            <a:ext cx="164592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</a:t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3140166" y="4441438"/>
            <a:ext cx="1758029" cy="544899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67" name="Google Shape;367;p20"/>
          <p:cNvCxnSpPr>
            <a:endCxn id="364" idx="7"/>
          </p:cNvCxnSpPr>
          <p:nvPr/>
        </p:nvCxnSpPr>
        <p:spPr>
          <a:xfrm flipH="1">
            <a:off x="8230758" y="2914072"/>
            <a:ext cx="700200" cy="65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p20"/>
          <p:cNvSpPr/>
          <p:nvPr/>
        </p:nvSpPr>
        <p:spPr>
          <a:xfrm>
            <a:off x="8384913" y="2514421"/>
            <a:ext cx="173736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Apartment</a:t>
            </a:r>
            <a:endParaRPr/>
          </a:p>
        </p:txBody>
      </p:sp>
      <p:cxnSp>
        <p:nvCxnSpPr>
          <p:cNvPr id="369" name="Google Shape;369;p20"/>
          <p:cNvCxnSpPr>
            <a:stCxn id="370" idx="0"/>
            <a:endCxn id="364" idx="5"/>
          </p:cNvCxnSpPr>
          <p:nvPr/>
        </p:nvCxnSpPr>
        <p:spPr>
          <a:xfrm rot="10800000">
            <a:off x="8230893" y="3870523"/>
            <a:ext cx="1022700" cy="63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20"/>
          <p:cNvSpPr/>
          <p:nvPr/>
        </p:nvSpPr>
        <p:spPr>
          <a:xfrm>
            <a:off x="8430633" y="4504123"/>
            <a:ext cx="1645920" cy="442411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Area</a:t>
            </a:r>
            <a:endParaRPr/>
          </a:p>
        </p:txBody>
      </p:sp>
      <p:cxnSp>
        <p:nvCxnSpPr>
          <p:cNvPr id="371" name="Google Shape;371;p20"/>
          <p:cNvCxnSpPr>
            <a:stCxn id="372" idx="2"/>
            <a:endCxn id="364" idx="6"/>
          </p:cNvCxnSpPr>
          <p:nvPr/>
        </p:nvCxnSpPr>
        <p:spPr>
          <a:xfrm flipH="1">
            <a:off x="8471910" y="3710940"/>
            <a:ext cx="2949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20"/>
          <p:cNvSpPr/>
          <p:nvPr/>
        </p:nvSpPr>
        <p:spPr>
          <a:xfrm>
            <a:off x="8766810" y="3390900"/>
            <a:ext cx="1463040" cy="64008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Street</a:t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6886302" y="2904192"/>
            <a:ext cx="1307334" cy="457200"/>
          </a:xfrm>
          <a:prstGeom prst="wedgeRoundRectCallout">
            <a:avLst>
              <a:gd fmla="val -20833" name="adj1"/>
              <a:gd fmla="val 84375" name="adj2"/>
              <a:gd fmla="val 16667" name="adj3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Composite</a:t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2074028" y="2039585"/>
            <a:ext cx="1307334" cy="457200"/>
          </a:xfrm>
          <a:prstGeom prst="wedgeRoundRectCallout">
            <a:avLst>
              <a:gd fmla="val 52389" name="adj1"/>
              <a:gd fmla="val 81250" name="adj2"/>
              <a:gd fmla="val 16667" name="adj3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Simple</a:t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6641446" y="2410725"/>
            <a:ext cx="1307334" cy="457200"/>
          </a:xfrm>
          <a:prstGeom prst="wedgeRoundRectCallout">
            <a:avLst>
              <a:gd fmla="val -65641" name="adj1"/>
              <a:gd fmla="val 28125" name="adj2"/>
              <a:gd fmla="val 16667" name="adj3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Composite</a:t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2074028" y="1905000"/>
            <a:ext cx="1307334" cy="640080"/>
          </a:xfrm>
          <a:prstGeom prst="wedgeRoundRectCallout">
            <a:avLst>
              <a:gd fmla="val 52389" name="adj1"/>
              <a:gd fmla="val 81250" name="adj2"/>
              <a:gd fmla="val 16667" name="adj3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Single Value</a:t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1781998" y="4051234"/>
            <a:ext cx="1307334" cy="640080"/>
          </a:xfrm>
          <a:prstGeom prst="wedgeRoundRectCallout">
            <a:avLst>
              <a:gd fmla="val 62103" name="adj1"/>
              <a:gd fmla="val 71329" name="adj2"/>
              <a:gd fmla="val 16667" name="adj3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Multiple Value</a:t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6754131" y="4002905"/>
            <a:ext cx="1307334" cy="457200"/>
          </a:xfrm>
          <a:prstGeom prst="wedgeRoundRectCallout">
            <a:avLst>
              <a:gd fmla="val -65641" name="adj1"/>
              <a:gd fmla="val 53125" name="adj2"/>
              <a:gd fmla="val 16667" name="adj3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Stored</a:t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1803650" y="2892120"/>
            <a:ext cx="1307334" cy="457200"/>
          </a:xfrm>
          <a:prstGeom prst="wedgeRoundRectCallout">
            <a:avLst>
              <a:gd fmla="val -23869" name="adj1"/>
              <a:gd fmla="val 92014" name="adj2"/>
              <a:gd fmla="val 16667" name="adj3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Derived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85" name="Google Shape;385;p21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Draw an E-R diagram of </a:t>
            </a:r>
            <a:r>
              <a:rPr lang="en-US">
                <a:solidFill>
                  <a:schemeClr val="dk2"/>
                </a:solidFill>
              </a:rPr>
              <a:t>Banking Management System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Draw an E-R diagram of </a:t>
            </a:r>
            <a:r>
              <a:rPr lang="en-US">
                <a:solidFill>
                  <a:schemeClr val="dk2"/>
                </a:solidFill>
              </a:rPr>
              <a:t>Hospital Management System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Draw an E-R diagram of </a:t>
            </a:r>
            <a:r>
              <a:rPr lang="en-US">
                <a:solidFill>
                  <a:schemeClr val="dk2"/>
                </a:solidFill>
              </a:rPr>
              <a:t>College Management System</a:t>
            </a:r>
            <a:r>
              <a:rPr lang="en-US"/>
              <a:t>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Take only 2 entities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Keep proper relationship between two entities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Use all types of attributes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Descriptive Attribute</a:t>
            </a:r>
            <a:endParaRPr/>
          </a:p>
        </p:txBody>
      </p:sp>
      <p:sp>
        <p:nvSpPr>
          <p:cNvPr id="391" name="Google Shape;391;p22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chemeClr val="accent6"/>
                </a:solidFill>
              </a:rPr>
              <a:t>Attributes of the relationship </a:t>
            </a:r>
            <a:r>
              <a:rPr lang="en-US"/>
              <a:t>is called descriptive attribute.</a:t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2674623" y="3699031"/>
            <a:ext cx="1698171" cy="74458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</a:t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7854600" y="3694675"/>
            <a:ext cx="1698171" cy="74458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Book</a:t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5248549" y="3620651"/>
            <a:ext cx="1724298" cy="892630"/>
          </a:xfrm>
          <a:prstGeom prst="diamond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Issue</a:t>
            </a:r>
            <a:endParaRPr/>
          </a:p>
        </p:txBody>
      </p:sp>
      <p:cxnSp>
        <p:nvCxnSpPr>
          <p:cNvPr id="395" name="Google Shape;395;p22"/>
          <p:cNvCxnSpPr>
            <a:stCxn id="394" idx="3"/>
            <a:endCxn id="393" idx="1"/>
          </p:cNvCxnSpPr>
          <p:nvPr/>
        </p:nvCxnSpPr>
        <p:spPr>
          <a:xfrm>
            <a:off x="6972847" y="4066966"/>
            <a:ext cx="881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6" name="Google Shape;396;p22"/>
          <p:cNvCxnSpPr/>
          <p:nvPr/>
        </p:nvCxnSpPr>
        <p:spPr>
          <a:xfrm>
            <a:off x="4366796" y="4066966"/>
            <a:ext cx="881753" cy="1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7" name="Google Shape;397;p22"/>
          <p:cNvCxnSpPr>
            <a:stCxn id="398" idx="4"/>
            <a:endCxn id="392" idx="0"/>
          </p:cNvCxnSpPr>
          <p:nvPr/>
        </p:nvCxnSpPr>
        <p:spPr>
          <a:xfrm>
            <a:off x="2560320" y="3263058"/>
            <a:ext cx="963300" cy="43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8" name="Google Shape;398;p22"/>
          <p:cNvSpPr/>
          <p:nvPr/>
        </p:nvSpPr>
        <p:spPr>
          <a:xfrm>
            <a:off x="1828800" y="2840148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RollNo</a:t>
            </a:r>
            <a:endParaRPr sz="1800" u="sng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99" name="Google Shape;399;p22"/>
          <p:cNvCxnSpPr>
            <a:stCxn id="400" idx="4"/>
            <a:endCxn id="392" idx="0"/>
          </p:cNvCxnSpPr>
          <p:nvPr/>
        </p:nvCxnSpPr>
        <p:spPr>
          <a:xfrm flipH="1">
            <a:off x="3523843" y="3240647"/>
            <a:ext cx="654600" cy="45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0" name="Google Shape;400;p22"/>
          <p:cNvSpPr/>
          <p:nvPr/>
        </p:nvSpPr>
        <p:spPr>
          <a:xfrm>
            <a:off x="3446923" y="2817737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endParaRPr/>
          </a:p>
        </p:txBody>
      </p:sp>
      <p:cxnSp>
        <p:nvCxnSpPr>
          <p:cNvPr id="401" name="Google Shape;401;p22"/>
          <p:cNvCxnSpPr/>
          <p:nvPr/>
        </p:nvCxnSpPr>
        <p:spPr>
          <a:xfrm flipH="1">
            <a:off x="2692909" y="4439258"/>
            <a:ext cx="830800" cy="404874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22"/>
          <p:cNvSpPr/>
          <p:nvPr/>
        </p:nvSpPr>
        <p:spPr>
          <a:xfrm>
            <a:off x="1943103" y="4849842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Branch</a:t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3579454" y="4862663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Sem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04" name="Google Shape;404;p22"/>
          <p:cNvCxnSpPr>
            <a:stCxn id="392" idx="2"/>
            <a:endCxn id="403" idx="0"/>
          </p:cNvCxnSpPr>
          <p:nvPr/>
        </p:nvCxnSpPr>
        <p:spPr>
          <a:xfrm>
            <a:off x="3523709" y="4443614"/>
            <a:ext cx="787200" cy="41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5" name="Google Shape;405;p22"/>
          <p:cNvCxnSpPr>
            <a:stCxn id="406" idx="4"/>
          </p:cNvCxnSpPr>
          <p:nvPr/>
        </p:nvCxnSpPr>
        <p:spPr>
          <a:xfrm>
            <a:off x="7802085" y="3259045"/>
            <a:ext cx="963300" cy="43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p22"/>
          <p:cNvSpPr/>
          <p:nvPr/>
        </p:nvSpPr>
        <p:spPr>
          <a:xfrm>
            <a:off x="7070565" y="2836135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BookNo</a:t>
            </a:r>
            <a:endParaRPr sz="1800" u="sng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07" name="Google Shape;407;p22"/>
          <p:cNvCxnSpPr>
            <a:stCxn id="408" idx="4"/>
          </p:cNvCxnSpPr>
          <p:nvPr/>
        </p:nvCxnSpPr>
        <p:spPr>
          <a:xfrm flipH="1">
            <a:off x="8765608" y="3236634"/>
            <a:ext cx="654600" cy="45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8" name="Google Shape;408;p22"/>
          <p:cNvSpPr/>
          <p:nvPr/>
        </p:nvSpPr>
        <p:spPr>
          <a:xfrm>
            <a:off x="8688688" y="2813724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endParaRPr/>
          </a:p>
        </p:txBody>
      </p:sp>
      <p:cxnSp>
        <p:nvCxnSpPr>
          <p:cNvPr id="409" name="Google Shape;409;p22"/>
          <p:cNvCxnSpPr/>
          <p:nvPr/>
        </p:nvCxnSpPr>
        <p:spPr>
          <a:xfrm flipH="1">
            <a:off x="7934674" y="4435245"/>
            <a:ext cx="830800" cy="404874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0" name="Google Shape;410;p22"/>
          <p:cNvSpPr/>
          <p:nvPr/>
        </p:nvSpPr>
        <p:spPr>
          <a:xfrm>
            <a:off x="7184868" y="4845829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Author</a:t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8821219" y="4858650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Price</a:t>
            </a:r>
            <a:endParaRPr/>
          </a:p>
        </p:txBody>
      </p:sp>
      <p:cxnSp>
        <p:nvCxnSpPr>
          <p:cNvPr id="412" name="Google Shape;412;p22"/>
          <p:cNvCxnSpPr>
            <a:endCxn id="411" idx="0"/>
          </p:cNvCxnSpPr>
          <p:nvPr/>
        </p:nvCxnSpPr>
        <p:spPr>
          <a:xfrm>
            <a:off x="8765539" y="4439550"/>
            <a:ext cx="787200" cy="41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3" name="Google Shape;413;p22"/>
          <p:cNvCxnSpPr>
            <a:stCxn id="414" idx="4"/>
            <a:endCxn id="394" idx="0"/>
          </p:cNvCxnSpPr>
          <p:nvPr/>
        </p:nvCxnSpPr>
        <p:spPr>
          <a:xfrm flipH="1">
            <a:off x="6110567" y="3236291"/>
            <a:ext cx="3300" cy="38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p22"/>
          <p:cNvSpPr/>
          <p:nvPr/>
        </p:nvSpPr>
        <p:spPr>
          <a:xfrm>
            <a:off x="5314651" y="2628900"/>
            <a:ext cx="1598431" cy="607391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Issue Date</a:t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5448970" y="1714500"/>
            <a:ext cx="1332000" cy="612000"/>
          </a:xfrm>
          <a:prstGeom prst="wedgeRoundRectCallout">
            <a:avLst>
              <a:gd fmla="val -31123" name="adj1"/>
              <a:gd fmla="val 107671" name="adj2"/>
              <a:gd fmla="val 16667" name="adj3"/>
            </a:avLst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Descriptive Attribute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Role</a:t>
            </a:r>
            <a:endParaRPr/>
          </a:p>
        </p:txBody>
      </p:sp>
      <p:sp>
        <p:nvSpPr>
          <p:cNvPr id="421" name="Google Shape;421;p23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Roles are indicated by labeling the lines that connect diamonds (relationship) to rectangles (entity).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The labels “Coordinator” and “Head” are called roles; they specify Faculty entities interact with whom via Reports_To relationship set.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Role labels are optional, and are used to clarify semantics (meaning) of the relationship.</a:t>
            </a: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4024994" y="4147508"/>
            <a:ext cx="1698171" cy="74458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Faculty</a:t>
            </a: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6598920" y="4069128"/>
            <a:ext cx="2468880" cy="892630"/>
          </a:xfrm>
          <a:prstGeom prst="diamond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Reports_To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24" name="Google Shape;424;p23"/>
          <p:cNvCxnSpPr/>
          <p:nvPr/>
        </p:nvCxnSpPr>
        <p:spPr>
          <a:xfrm>
            <a:off x="5717166" y="4438649"/>
            <a:ext cx="1097280" cy="1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5" name="Google Shape;425;p23"/>
          <p:cNvCxnSpPr>
            <a:stCxn id="426" idx="4"/>
            <a:endCxn id="422" idx="0"/>
          </p:cNvCxnSpPr>
          <p:nvPr/>
        </p:nvCxnSpPr>
        <p:spPr>
          <a:xfrm>
            <a:off x="3910691" y="3711535"/>
            <a:ext cx="963300" cy="43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6" name="Google Shape;426;p23"/>
          <p:cNvSpPr/>
          <p:nvPr/>
        </p:nvSpPr>
        <p:spPr>
          <a:xfrm>
            <a:off x="3179171" y="3288625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EmpID</a:t>
            </a:r>
            <a:endParaRPr sz="1800" u="sng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27" name="Google Shape;427;p23"/>
          <p:cNvCxnSpPr>
            <a:stCxn id="428" idx="4"/>
            <a:endCxn id="422" idx="0"/>
          </p:cNvCxnSpPr>
          <p:nvPr/>
        </p:nvCxnSpPr>
        <p:spPr>
          <a:xfrm flipH="1">
            <a:off x="4874214" y="3689124"/>
            <a:ext cx="654600" cy="45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8" name="Google Shape;428;p23"/>
          <p:cNvSpPr/>
          <p:nvPr/>
        </p:nvSpPr>
        <p:spPr>
          <a:xfrm>
            <a:off x="4797294" y="3266214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endParaRPr/>
          </a:p>
        </p:txBody>
      </p:sp>
      <p:cxnSp>
        <p:nvCxnSpPr>
          <p:cNvPr id="429" name="Google Shape;429;p23"/>
          <p:cNvCxnSpPr/>
          <p:nvPr/>
        </p:nvCxnSpPr>
        <p:spPr>
          <a:xfrm flipH="1">
            <a:off x="4043280" y="4887735"/>
            <a:ext cx="830800" cy="404874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0" name="Google Shape;430;p23"/>
          <p:cNvSpPr/>
          <p:nvPr/>
        </p:nvSpPr>
        <p:spPr>
          <a:xfrm>
            <a:off x="3293474" y="5298319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Branch</a:t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4929825" y="5311140"/>
            <a:ext cx="173736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Experience</a:t>
            </a:r>
            <a:endParaRPr/>
          </a:p>
        </p:txBody>
      </p:sp>
      <p:cxnSp>
        <p:nvCxnSpPr>
          <p:cNvPr id="432" name="Google Shape;432;p23"/>
          <p:cNvCxnSpPr>
            <a:stCxn id="422" idx="2"/>
            <a:endCxn id="431" idx="0"/>
          </p:cNvCxnSpPr>
          <p:nvPr/>
        </p:nvCxnSpPr>
        <p:spPr>
          <a:xfrm>
            <a:off x="4874080" y="4892091"/>
            <a:ext cx="924300" cy="41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3" name="Google Shape;433;p23"/>
          <p:cNvCxnSpPr/>
          <p:nvPr/>
        </p:nvCxnSpPr>
        <p:spPr>
          <a:xfrm>
            <a:off x="5714999" y="4591050"/>
            <a:ext cx="1097280" cy="1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4" name="Google Shape;434;p23"/>
          <p:cNvSpPr txBox="1"/>
          <p:nvPr/>
        </p:nvSpPr>
        <p:spPr>
          <a:xfrm>
            <a:off x="5892800" y="4603019"/>
            <a:ext cx="731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</a:t>
            </a:r>
            <a:endParaRPr/>
          </a:p>
        </p:txBody>
      </p:sp>
      <p:sp>
        <p:nvSpPr>
          <p:cNvPr id="435" name="Google Shape;435;p23"/>
          <p:cNvSpPr txBox="1"/>
          <p:nvPr/>
        </p:nvSpPr>
        <p:spPr>
          <a:xfrm>
            <a:off x="5692100" y="4068372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Coordinator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Recursive Relationship Set</a:t>
            </a:r>
            <a:endParaRPr/>
          </a:p>
        </p:txBody>
      </p:sp>
      <p:sp>
        <p:nvSpPr>
          <p:cNvPr id="441" name="Google Shape;441;p24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The same </a:t>
            </a:r>
            <a:r>
              <a:rPr b="1" lang="en-US">
                <a:solidFill>
                  <a:schemeClr val="accent6"/>
                </a:solidFill>
              </a:rPr>
              <a:t>entity participates in a relationship set more than once </a:t>
            </a:r>
            <a:r>
              <a:rPr lang="en-US"/>
              <a:t>then it is called recursive relationship set.</a:t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2788923" y="2637907"/>
            <a:ext cx="1698171" cy="74458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Faculty</a:t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7968900" y="2633551"/>
            <a:ext cx="1698171" cy="74458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Department</a:t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5362849" y="2559527"/>
            <a:ext cx="1724298" cy="892630"/>
          </a:xfrm>
          <a:prstGeom prst="diamond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Works</a:t>
            </a:r>
            <a:endParaRPr/>
          </a:p>
        </p:txBody>
      </p:sp>
      <p:cxnSp>
        <p:nvCxnSpPr>
          <p:cNvPr id="445" name="Google Shape;445;p24"/>
          <p:cNvCxnSpPr>
            <a:stCxn id="444" idx="3"/>
            <a:endCxn id="443" idx="1"/>
          </p:cNvCxnSpPr>
          <p:nvPr/>
        </p:nvCxnSpPr>
        <p:spPr>
          <a:xfrm>
            <a:off x="7087147" y="3005842"/>
            <a:ext cx="881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6" name="Google Shape;446;p24"/>
          <p:cNvCxnSpPr/>
          <p:nvPr/>
        </p:nvCxnSpPr>
        <p:spPr>
          <a:xfrm>
            <a:off x="4481096" y="3005842"/>
            <a:ext cx="881753" cy="1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7" name="Google Shape;447;p24"/>
          <p:cNvCxnSpPr>
            <a:stCxn id="448" idx="4"/>
            <a:endCxn id="442" idx="0"/>
          </p:cNvCxnSpPr>
          <p:nvPr/>
        </p:nvCxnSpPr>
        <p:spPr>
          <a:xfrm>
            <a:off x="2674620" y="2201934"/>
            <a:ext cx="963300" cy="43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8" name="Google Shape;448;p24"/>
          <p:cNvSpPr/>
          <p:nvPr/>
        </p:nvSpPr>
        <p:spPr>
          <a:xfrm>
            <a:off x="1943100" y="1779024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FacID</a:t>
            </a:r>
            <a:endParaRPr sz="1800" u="sng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49" name="Google Shape;449;p24"/>
          <p:cNvCxnSpPr>
            <a:stCxn id="450" idx="4"/>
            <a:endCxn id="442" idx="0"/>
          </p:cNvCxnSpPr>
          <p:nvPr/>
        </p:nvCxnSpPr>
        <p:spPr>
          <a:xfrm flipH="1">
            <a:off x="3638143" y="2179523"/>
            <a:ext cx="654600" cy="45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0" name="Google Shape;450;p24"/>
          <p:cNvSpPr/>
          <p:nvPr/>
        </p:nvSpPr>
        <p:spPr>
          <a:xfrm>
            <a:off x="3561223" y="1756613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FName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51" name="Google Shape;451;p24"/>
          <p:cNvCxnSpPr/>
          <p:nvPr/>
        </p:nvCxnSpPr>
        <p:spPr>
          <a:xfrm flipH="1">
            <a:off x="2807209" y="3378134"/>
            <a:ext cx="830800" cy="404874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2" name="Google Shape;452;p24"/>
          <p:cNvSpPr/>
          <p:nvPr/>
        </p:nvSpPr>
        <p:spPr>
          <a:xfrm>
            <a:off x="2057403" y="3788718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Post</a:t>
            </a:r>
            <a:endParaRPr/>
          </a:p>
        </p:txBody>
      </p:sp>
      <p:cxnSp>
        <p:nvCxnSpPr>
          <p:cNvPr id="453" name="Google Shape;453;p24"/>
          <p:cNvCxnSpPr>
            <a:stCxn id="454" idx="4"/>
          </p:cNvCxnSpPr>
          <p:nvPr/>
        </p:nvCxnSpPr>
        <p:spPr>
          <a:xfrm>
            <a:off x="7916385" y="2197921"/>
            <a:ext cx="963300" cy="43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4" name="Google Shape;454;p24"/>
          <p:cNvSpPr/>
          <p:nvPr/>
        </p:nvSpPr>
        <p:spPr>
          <a:xfrm>
            <a:off x="7184865" y="1775011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DeptID</a:t>
            </a:r>
            <a:endParaRPr sz="1800" u="sng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55" name="Google Shape;455;p24"/>
          <p:cNvCxnSpPr>
            <a:stCxn id="456" idx="4"/>
          </p:cNvCxnSpPr>
          <p:nvPr/>
        </p:nvCxnSpPr>
        <p:spPr>
          <a:xfrm flipH="1">
            <a:off x="8879908" y="2175510"/>
            <a:ext cx="654600" cy="45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6" name="Google Shape;456;p24"/>
          <p:cNvSpPr/>
          <p:nvPr/>
        </p:nvSpPr>
        <p:spPr>
          <a:xfrm>
            <a:off x="8802988" y="1752600"/>
            <a:ext cx="1463040" cy="42291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DName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5796653" y="4511220"/>
            <a:ext cx="1724298" cy="892630"/>
          </a:xfrm>
          <a:prstGeom prst="diamond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Prof.</a:t>
            </a:r>
            <a:endParaRPr/>
          </a:p>
        </p:txBody>
      </p:sp>
      <p:cxnSp>
        <p:nvCxnSpPr>
          <p:cNvPr id="458" name="Google Shape;458;p24"/>
          <p:cNvCxnSpPr>
            <a:stCxn id="457" idx="3"/>
          </p:cNvCxnSpPr>
          <p:nvPr/>
        </p:nvCxnSpPr>
        <p:spPr>
          <a:xfrm>
            <a:off x="7520951" y="4957535"/>
            <a:ext cx="8229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9" name="Google Shape;459;p24"/>
          <p:cNvCxnSpPr/>
          <p:nvPr/>
        </p:nvCxnSpPr>
        <p:spPr>
          <a:xfrm flipH="1" rot="10800000">
            <a:off x="5008575" y="4951009"/>
            <a:ext cx="801679" cy="13714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60" name="Google Shape;460;p24"/>
          <p:cNvGrpSpPr/>
          <p:nvPr/>
        </p:nvGrpSpPr>
        <p:grpSpPr>
          <a:xfrm rot="-397616">
            <a:off x="4999654" y="4697417"/>
            <a:ext cx="3358070" cy="892630"/>
            <a:chOff x="3577594" y="5116733"/>
            <a:chExt cx="3358070" cy="892630"/>
          </a:xfrm>
        </p:grpSpPr>
        <p:sp>
          <p:nvSpPr>
            <p:cNvPr id="461" name="Google Shape;461;p24"/>
            <p:cNvSpPr/>
            <p:nvPr/>
          </p:nvSpPr>
          <p:spPr>
            <a:xfrm>
              <a:off x="4388166" y="5116733"/>
              <a:ext cx="1724298" cy="892630"/>
            </a:xfrm>
            <a:prstGeom prst="diamond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Prof.</a:t>
              </a:r>
              <a:endParaRPr/>
            </a:p>
          </p:txBody>
        </p:sp>
        <p:cxnSp>
          <p:nvCxnSpPr>
            <p:cNvPr id="462" name="Google Shape;462;p24"/>
            <p:cNvCxnSpPr>
              <a:stCxn id="461" idx="3"/>
            </p:cNvCxnSpPr>
            <p:nvPr/>
          </p:nvCxnSpPr>
          <p:spPr>
            <a:xfrm flipH="1" rot="-10401758">
              <a:off x="6115274" y="5515473"/>
              <a:ext cx="817580" cy="9515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24"/>
            <p:cNvCxnSpPr/>
            <p:nvPr/>
          </p:nvCxnSpPr>
          <p:spPr>
            <a:xfrm>
              <a:off x="3577594" y="5568723"/>
              <a:ext cx="822960" cy="1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4" name="Google Shape;464;p24"/>
          <p:cNvSpPr/>
          <p:nvPr/>
        </p:nvSpPr>
        <p:spPr>
          <a:xfrm>
            <a:off x="6134100" y="3778250"/>
            <a:ext cx="1463040" cy="914400"/>
          </a:xfrm>
          <a:prstGeom prst="wedgeRoundRectCallout">
            <a:avLst>
              <a:gd fmla="val -19777" name="adj1"/>
              <a:gd fmla="val 72964" name="adj2"/>
              <a:gd fmla="val 16667" name="adj3"/>
            </a:avLst>
          </a:prstGeom>
          <a:solidFill>
            <a:srgbClr val="F2F2F2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Recursive Relationship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</a:t>
            </a:r>
            <a:endParaRPr/>
          </a:p>
        </p:txBody>
      </p:sp>
      <p:grpSp>
        <p:nvGrpSpPr>
          <p:cNvPr id="465" name="Google Shape;465;p24"/>
          <p:cNvGrpSpPr/>
          <p:nvPr/>
        </p:nvGrpSpPr>
        <p:grpSpPr>
          <a:xfrm rot="-774844">
            <a:off x="4963677" y="4886824"/>
            <a:ext cx="3431706" cy="892630"/>
            <a:chOff x="3577594" y="5127170"/>
            <a:chExt cx="3356557" cy="892630"/>
          </a:xfrm>
        </p:grpSpPr>
        <p:sp>
          <p:nvSpPr>
            <p:cNvPr id="466" name="Google Shape;466;p24"/>
            <p:cNvSpPr/>
            <p:nvPr/>
          </p:nvSpPr>
          <p:spPr>
            <a:xfrm>
              <a:off x="4386953" y="5127170"/>
              <a:ext cx="1724298" cy="892630"/>
            </a:xfrm>
            <a:prstGeom prst="diamond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Prof./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HOD</a:t>
              </a:r>
              <a:endParaRPr/>
            </a:p>
          </p:txBody>
        </p:sp>
        <p:cxnSp>
          <p:nvCxnSpPr>
            <p:cNvPr id="467" name="Google Shape;467;p24"/>
            <p:cNvCxnSpPr>
              <a:stCxn id="466" idx="3"/>
            </p:cNvCxnSpPr>
            <p:nvPr/>
          </p:nvCxnSpPr>
          <p:spPr>
            <a:xfrm flipH="1" rot="-10008290">
              <a:off x="6121201" y="5479559"/>
              <a:ext cx="803001" cy="187851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24"/>
            <p:cNvCxnSpPr/>
            <p:nvPr/>
          </p:nvCxnSpPr>
          <p:spPr>
            <a:xfrm>
              <a:off x="3577594" y="5568723"/>
              <a:ext cx="822960" cy="1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469" name="Google Shape;469;p24"/>
          <p:cNvGraphicFramePr/>
          <p:nvPr/>
        </p:nvGraphicFramePr>
        <p:xfrm>
          <a:off x="2842230" y="43215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1002025"/>
                <a:gridCol w="11671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Post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Ajay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Professor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Haresh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Professor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Ramesh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HOD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0" name="Google Shape;470;p24"/>
          <p:cNvGraphicFramePr/>
          <p:nvPr/>
        </p:nvGraphicFramePr>
        <p:xfrm>
          <a:off x="8306214" y="43215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13322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Computer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Civil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Mechanical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Mapping Cardinality</a:t>
            </a:r>
            <a:endParaRPr/>
          </a:p>
        </p:txBody>
      </p:sp>
      <p:sp>
        <p:nvSpPr>
          <p:cNvPr id="476" name="Google Shape;476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Mapping Cardinality (Cardinality Constraints)</a:t>
            </a:r>
            <a:endParaRPr/>
          </a:p>
        </p:txBody>
      </p:sp>
      <p:sp>
        <p:nvSpPr>
          <p:cNvPr id="482" name="Google Shape;482;p26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It represents the </a:t>
            </a:r>
            <a:r>
              <a:rPr b="1" lang="en-US">
                <a:solidFill>
                  <a:schemeClr val="accent6"/>
                </a:solidFill>
              </a:rPr>
              <a:t>number of entities of another entity set </a:t>
            </a:r>
            <a:r>
              <a:rPr lang="en-US"/>
              <a:t>which are </a:t>
            </a:r>
            <a:r>
              <a:rPr b="1" lang="en-US">
                <a:solidFill>
                  <a:schemeClr val="accent6"/>
                </a:solidFill>
              </a:rPr>
              <a:t>connected to an entity </a:t>
            </a:r>
            <a:r>
              <a:rPr lang="en-US"/>
              <a:t>using a relationship set.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It is most </a:t>
            </a:r>
            <a:r>
              <a:rPr b="1" lang="en-US">
                <a:solidFill>
                  <a:schemeClr val="accent6"/>
                </a:solidFill>
              </a:rPr>
              <a:t>useful in describing binary relationship sets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For a binary relationship set the mapping cardinality must be one of the following types: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One to One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One to Many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Many to One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Many to Many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One-to-One relationship (1 – 1)</a:t>
            </a:r>
            <a:endParaRPr/>
          </a:p>
        </p:txBody>
      </p:sp>
      <p:sp>
        <p:nvSpPr>
          <p:cNvPr id="488" name="Google Shape;488;p27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entity in </a:t>
            </a:r>
            <a:r>
              <a:rPr b="1" lang="en-US">
                <a:solidFill>
                  <a:schemeClr val="accent6"/>
                </a:solidFill>
              </a:rPr>
              <a:t>A is associated with only one entity in B </a:t>
            </a:r>
            <a:r>
              <a:rPr lang="en-US"/>
              <a:t>and an entity in </a:t>
            </a:r>
            <a:r>
              <a:rPr b="1" lang="en-US">
                <a:solidFill>
                  <a:schemeClr val="accent6"/>
                </a:solidFill>
              </a:rPr>
              <a:t>B is associated with only one entity in A</a:t>
            </a:r>
            <a:r>
              <a:rPr lang="en-US"/>
              <a:t>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Example: A </a:t>
            </a:r>
            <a:r>
              <a:rPr b="1" lang="en-US">
                <a:solidFill>
                  <a:schemeClr val="accent6"/>
                </a:solidFill>
              </a:rPr>
              <a:t>customer is connected with only one loan </a:t>
            </a:r>
            <a:r>
              <a:rPr lang="en-US"/>
              <a:t>using the relationship borrower and a </a:t>
            </a:r>
            <a:r>
              <a:rPr b="1" lang="en-US">
                <a:solidFill>
                  <a:schemeClr val="accent6"/>
                </a:solidFill>
              </a:rPr>
              <a:t>loan is connected with only one customer </a:t>
            </a:r>
            <a:r>
              <a:rPr lang="en-US"/>
              <a:t>using borrower.</a:t>
            </a: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5" name="Google Shape;495;p27"/>
          <p:cNvCxnSpPr>
            <a:stCxn id="490" idx="3"/>
            <a:endCxn id="493" idx="1"/>
          </p:cNvCxnSpPr>
          <p:nvPr/>
        </p:nvCxnSpPr>
        <p:spPr>
          <a:xfrm>
            <a:off x="2152650" y="2628900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6" name="Google Shape;496;p27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7" name="Google Shape;497;p27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9" name="Google Shape;499;p27"/>
          <p:cNvCxnSpPr/>
          <p:nvPr/>
        </p:nvCxnSpPr>
        <p:spPr>
          <a:xfrm>
            <a:off x="2152650" y="3390900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0" name="Google Shape;500;p27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loan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borrow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C3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L3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08" name="Google Shape;508;p27"/>
          <p:cNvCxnSpPr>
            <a:stCxn id="502" idx="3"/>
            <a:endCxn id="504" idx="1"/>
          </p:cNvCxnSpPr>
          <p:nvPr/>
        </p:nvCxnSpPr>
        <p:spPr>
          <a:xfrm>
            <a:off x="7577920" y="2979300"/>
            <a:ext cx="2768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9" name="Google Shape;509;p27"/>
          <p:cNvCxnSpPr>
            <a:stCxn id="503" idx="3"/>
            <a:endCxn id="505" idx="1"/>
          </p:cNvCxnSpPr>
          <p:nvPr/>
        </p:nvCxnSpPr>
        <p:spPr>
          <a:xfrm>
            <a:off x="7577920" y="3512700"/>
            <a:ext cx="2768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0" name="Google Shape;510;p27"/>
          <p:cNvCxnSpPr>
            <a:stCxn id="506" idx="3"/>
            <a:endCxn id="507" idx="1"/>
          </p:cNvCxnSpPr>
          <p:nvPr/>
        </p:nvCxnSpPr>
        <p:spPr>
          <a:xfrm>
            <a:off x="7577920" y="4046100"/>
            <a:ext cx="2768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1" name="Google Shape;511;p27"/>
          <p:cNvCxnSpPr/>
          <p:nvPr/>
        </p:nvCxnSpPr>
        <p:spPr>
          <a:xfrm rot="10800000">
            <a:off x="7603120" y="2400300"/>
            <a:ext cx="384048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2" name="Google Shape;512;p27"/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One-to-Many relationship (1 – N)</a:t>
            </a:r>
            <a:endParaRPr/>
          </a:p>
        </p:txBody>
      </p:sp>
      <p:sp>
        <p:nvSpPr>
          <p:cNvPr id="518" name="Google Shape;518;p28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entity in </a:t>
            </a:r>
            <a:r>
              <a:rPr b="1" lang="en-US">
                <a:solidFill>
                  <a:schemeClr val="accent6"/>
                </a:solidFill>
              </a:rPr>
              <a:t>A is associated with more than one entities in B </a:t>
            </a:r>
            <a:r>
              <a:rPr lang="en-US"/>
              <a:t>and an entity in </a:t>
            </a:r>
            <a:r>
              <a:rPr b="1" lang="en-US">
                <a:solidFill>
                  <a:schemeClr val="accent6"/>
                </a:solidFill>
              </a:rPr>
              <a:t>B is associated with only one entity in A</a:t>
            </a:r>
            <a:r>
              <a:rPr lang="en-US"/>
              <a:t>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Example: A </a:t>
            </a:r>
            <a:r>
              <a:rPr b="1" lang="en-US">
                <a:solidFill>
                  <a:schemeClr val="accent6"/>
                </a:solidFill>
              </a:rPr>
              <a:t>loan is connected with only one customer </a:t>
            </a:r>
            <a:r>
              <a:rPr lang="en-US"/>
              <a:t>using borrower and a </a:t>
            </a:r>
            <a:r>
              <a:rPr b="1" lang="en-US">
                <a:solidFill>
                  <a:schemeClr val="accent6"/>
                </a:solidFill>
              </a:rPr>
              <a:t>customer is connected with more than one loans using borrower</a:t>
            </a:r>
            <a:r>
              <a:rPr lang="en-US"/>
              <a:t>.</a:t>
            </a:r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0" name="Google Shape;520;p28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1" name="Google Shape;521;p28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2" name="Google Shape;522;p2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28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4" name="Google Shape;524;p28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25" name="Google Shape;525;p28"/>
          <p:cNvCxnSpPr>
            <a:stCxn id="520" idx="3"/>
            <a:endCxn id="523" idx="1"/>
          </p:cNvCxnSpPr>
          <p:nvPr/>
        </p:nvCxnSpPr>
        <p:spPr>
          <a:xfrm>
            <a:off x="2152650" y="2628900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6" name="Google Shape;526;p28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7" name="Google Shape;527;p28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8" name="Google Shape;528;p28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29" name="Google Shape;529;p28"/>
          <p:cNvCxnSpPr>
            <a:stCxn id="520" idx="3"/>
          </p:cNvCxnSpPr>
          <p:nvPr/>
        </p:nvCxnSpPr>
        <p:spPr>
          <a:xfrm>
            <a:off x="2152650" y="2628900"/>
            <a:ext cx="1219200" cy="762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0" name="Google Shape;530;p28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loan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1" name="Google Shape;531;p28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borrow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3" name="Google Shape;533;p28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4" name="Google Shape;534;p28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5" name="Google Shape;535;p28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6" name="Google Shape;536;p28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C3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7" name="Google Shape;537;p28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L3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38" name="Google Shape;538;p28"/>
          <p:cNvCxnSpPr>
            <a:stCxn id="532" idx="3"/>
            <a:endCxn id="534" idx="1"/>
          </p:cNvCxnSpPr>
          <p:nvPr/>
        </p:nvCxnSpPr>
        <p:spPr>
          <a:xfrm>
            <a:off x="7577920" y="2979300"/>
            <a:ext cx="2768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9" name="Google Shape;539;p28"/>
          <p:cNvCxnSpPr>
            <a:stCxn id="532" idx="3"/>
            <a:endCxn id="535" idx="1"/>
          </p:cNvCxnSpPr>
          <p:nvPr/>
        </p:nvCxnSpPr>
        <p:spPr>
          <a:xfrm>
            <a:off x="7577920" y="2979300"/>
            <a:ext cx="2768400" cy="533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0" name="Google Shape;540;p28"/>
          <p:cNvCxnSpPr>
            <a:stCxn id="533" idx="3"/>
            <a:endCxn id="537" idx="1"/>
          </p:cNvCxnSpPr>
          <p:nvPr/>
        </p:nvCxnSpPr>
        <p:spPr>
          <a:xfrm>
            <a:off x="7577920" y="3512700"/>
            <a:ext cx="2768400" cy="533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1" name="Google Shape;541;p28"/>
          <p:cNvCxnSpPr/>
          <p:nvPr/>
        </p:nvCxnSpPr>
        <p:spPr>
          <a:xfrm rot="10800000">
            <a:off x="7603120" y="2400300"/>
            <a:ext cx="384048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2" name="Google Shape;542;p28"/>
          <p:cNvSpPr/>
          <p:nvPr/>
        </p:nvSpPr>
        <p:spPr>
          <a:xfrm>
            <a:off x="10348490" y="43815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L4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43" name="Google Shape;543;p28"/>
          <p:cNvCxnSpPr>
            <a:stCxn id="533" idx="3"/>
            <a:endCxn id="542" idx="1"/>
          </p:cNvCxnSpPr>
          <p:nvPr/>
        </p:nvCxnSpPr>
        <p:spPr>
          <a:xfrm>
            <a:off x="7577920" y="3512700"/>
            <a:ext cx="2770500" cy="1066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4" name="Google Shape;544;p28"/>
          <p:cNvCxnSpPr/>
          <p:nvPr/>
        </p:nvCxnSpPr>
        <p:spPr>
          <a:xfrm>
            <a:off x="9944944" y="2400300"/>
            <a:ext cx="385011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Many-to-One relationship (N – 1)</a:t>
            </a:r>
            <a:endParaRPr/>
          </a:p>
        </p:txBody>
      </p:sp>
      <p:sp>
        <p:nvSpPr>
          <p:cNvPr id="550" name="Google Shape;550;p29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entity in </a:t>
            </a:r>
            <a:r>
              <a:rPr b="1" lang="en-US">
                <a:solidFill>
                  <a:schemeClr val="accent6"/>
                </a:solidFill>
              </a:rPr>
              <a:t>A is associated with only one entity in B </a:t>
            </a:r>
            <a:r>
              <a:rPr lang="en-US"/>
              <a:t>and an entity in </a:t>
            </a:r>
            <a:r>
              <a:rPr b="1" lang="en-US">
                <a:solidFill>
                  <a:schemeClr val="accent6"/>
                </a:solidFill>
              </a:rPr>
              <a:t>B is associated with more than one entities in A</a:t>
            </a:r>
            <a:r>
              <a:rPr lang="en-US"/>
              <a:t>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Example: A </a:t>
            </a:r>
            <a:r>
              <a:rPr b="1" lang="en-US">
                <a:solidFill>
                  <a:schemeClr val="accent6"/>
                </a:solidFill>
              </a:rPr>
              <a:t>loan is connected with more than one customer </a:t>
            </a:r>
            <a:r>
              <a:rPr lang="en-US"/>
              <a:t>using borrower and a </a:t>
            </a:r>
            <a:r>
              <a:rPr b="1" lang="en-US">
                <a:solidFill>
                  <a:schemeClr val="accent6"/>
                </a:solidFill>
              </a:rPr>
              <a:t>customer is connected with only one loan</a:t>
            </a:r>
            <a:r>
              <a:rPr lang="en-US"/>
              <a:t> using borrower.</a:t>
            </a: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2" name="Google Shape;552;p29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3" name="Google Shape;553;p29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4" name="Google Shape;554;p29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5" name="Google Shape;555;p2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6" name="Google Shape;556;p29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57" name="Google Shape;557;p29"/>
          <p:cNvCxnSpPr>
            <a:stCxn id="552" idx="3"/>
            <a:endCxn id="555" idx="1"/>
          </p:cNvCxnSpPr>
          <p:nvPr/>
        </p:nvCxnSpPr>
        <p:spPr>
          <a:xfrm>
            <a:off x="2152650" y="2628900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8" name="Google Shape;558;p29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9" name="Google Shape;559;p29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0" name="Google Shape;560;p29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61" name="Google Shape;561;p29"/>
          <p:cNvCxnSpPr>
            <a:stCxn id="553" idx="3"/>
          </p:cNvCxnSpPr>
          <p:nvPr/>
        </p:nvCxnSpPr>
        <p:spPr>
          <a:xfrm flipH="1" rot="10800000">
            <a:off x="2152650" y="2628900"/>
            <a:ext cx="1219200" cy="762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2" name="Google Shape;562;p29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loan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3" name="Google Shape;563;p29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borrow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4" name="Google Shape;564;p29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5" name="Google Shape;565;p2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6" name="Google Shape;566;p29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7" name="Google Shape;567;p29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8" name="Google Shape;568;p29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C3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9" name="Google Shape;569;p29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L3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70" name="Google Shape;570;p29"/>
          <p:cNvCxnSpPr>
            <a:stCxn id="564" idx="3"/>
            <a:endCxn id="566" idx="1"/>
          </p:cNvCxnSpPr>
          <p:nvPr/>
        </p:nvCxnSpPr>
        <p:spPr>
          <a:xfrm>
            <a:off x="7577920" y="2979300"/>
            <a:ext cx="2768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1" name="Google Shape;571;p29"/>
          <p:cNvCxnSpPr>
            <a:stCxn id="565" idx="3"/>
            <a:endCxn id="566" idx="1"/>
          </p:cNvCxnSpPr>
          <p:nvPr/>
        </p:nvCxnSpPr>
        <p:spPr>
          <a:xfrm flipH="1" rot="10800000">
            <a:off x="7577920" y="2979300"/>
            <a:ext cx="2768400" cy="533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2" name="Google Shape;572;p29"/>
          <p:cNvCxnSpPr>
            <a:stCxn id="568" idx="3"/>
            <a:endCxn id="567" idx="1"/>
          </p:cNvCxnSpPr>
          <p:nvPr/>
        </p:nvCxnSpPr>
        <p:spPr>
          <a:xfrm flipH="1" rot="10800000">
            <a:off x="7577920" y="3512700"/>
            <a:ext cx="2768400" cy="533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3" name="Google Shape;573;p29"/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4" name="Google Shape;574;p29"/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C4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75" name="Google Shape;575;p29"/>
          <p:cNvCxnSpPr>
            <a:stCxn id="574" idx="3"/>
            <a:endCxn id="567" idx="1"/>
          </p:cNvCxnSpPr>
          <p:nvPr/>
        </p:nvCxnSpPr>
        <p:spPr>
          <a:xfrm flipH="1" rot="10800000">
            <a:off x="7577920" y="3512729"/>
            <a:ext cx="2768400" cy="1071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6" name="Google Shape;576;p29"/>
          <p:cNvCxnSpPr/>
          <p:nvPr/>
        </p:nvCxnSpPr>
        <p:spPr>
          <a:xfrm>
            <a:off x="7607229" y="2400300"/>
            <a:ext cx="385011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3"/>
          <p:cNvCxnSpPr/>
          <p:nvPr/>
        </p:nvCxnSpPr>
        <p:spPr>
          <a:xfrm>
            <a:off x="1524000" y="0"/>
            <a:ext cx="9144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B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3"/>
          <p:cNvSpPr txBox="1"/>
          <p:nvPr>
            <p:ph type="title"/>
          </p:nvPr>
        </p:nvSpPr>
        <p:spPr>
          <a:xfrm>
            <a:off x="1524000" y="66643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Roboto Condensed"/>
              <a:buNone/>
            </a:pPr>
            <a:r>
              <a:rPr lang="en-US">
                <a:solidFill>
                  <a:srgbClr val="C00000"/>
                </a:solidFill>
              </a:rPr>
              <a:t>Design Phases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524000" y="1817812"/>
            <a:ext cx="9018494" cy="3764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000"/>
              <a:t>Initial phase -- characterize fully the data needs of the prospective database users.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000"/>
              <a:t>Second phase  -- choosing  a data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000"/>
              <a:t>Applying the concepts of the chosen data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000"/>
              <a:t>Translating  these requirements into a conceptual schema of the database.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000"/>
              <a:t>A fully developed conceptual schema indicates the functional requirements of the enterprise. 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000"/>
              <a:t>Describe the kinds of operations (or transactions) that will be performed on the data.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Many-to-Many relationship (N – N)</a:t>
            </a:r>
            <a:endParaRPr/>
          </a:p>
        </p:txBody>
      </p:sp>
      <p:sp>
        <p:nvSpPr>
          <p:cNvPr id="582" name="Google Shape;582;p30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entity in </a:t>
            </a:r>
            <a:r>
              <a:rPr b="1" lang="en-US">
                <a:solidFill>
                  <a:schemeClr val="accent6"/>
                </a:solidFill>
              </a:rPr>
              <a:t>A is associated with more than one entities in B</a:t>
            </a:r>
            <a:r>
              <a:rPr lang="en-US"/>
              <a:t> and an entity in </a:t>
            </a:r>
            <a:r>
              <a:rPr b="1" lang="en-US">
                <a:solidFill>
                  <a:schemeClr val="accent6"/>
                </a:solidFill>
              </a:rPr>
              <a:t>B is associated with more than one entities in A</a:t>
            </a:r>
            <a:r>
              <a:rPr lang="en-US"/>
              <a:t>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Example: A </a:t>
            </a:r>
            <a:r>
              <a:rPr b="1" lang="en-US">
                <a:solidFill>
                  <a:schemeClr val="accent6"/>
                </a:solidFill>
              </a:rPr>
              <a:t>customer is connected with more than one loan </a:t>
            </a:r>
            <a:r>
              <a:rPr lang="en-US"/>
              <a:t>using borrower and a </a:t>
            </a:r>
            <a:r>
              <a:rPr b="1" lang="en-US">
                <a:solidFill>
                  <a:schemeClr val="accent6"/>
                </a:solidFill>
              </a:rPr>
              <a:t>loan is connected with more than one customer</a:t>
            </a:r>
            <a:r>
              <a:rPr lang="en-US"/>
              <a:t> using borrower.</a:t>
            </a: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4" name="Google Shape;584;p30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5" name="Google Shape;585;p30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6" name="Google Shape;586;p30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7" name="Google Shape;587;p30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8" name="Google Shape;588;p3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9" name="Google Shape;589;p30"/>
          <p:cNvCxnSpPr>
            <a:stCxn id="584" idx="3"/>
            <a:endCxn id="587" idx="1"/>
          </p:cNvCxnSpPr>
          <p:nvPr/>
        </p:nvCxnSpPr>
        <p:spPr>
          <a:xfrm>
            <a:off x="2152650" y="2628900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0" name="Google Shape;590;p30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1" name="Google Shape;591;p30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2" name="Google Shape;592;p30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3" name="Google Shape;593;p30"/>
          <p:cNvCxnSpPr>
            <a:stCxn id="585" idx="3"/>
          </p:cNvCxnSpPr>
          <p:nvPr/>
        </p:nvCxnSpPr>
        <p:spPr>
          <a:xfrm flipH="1" rot="10800000">
            <a:off x="2152650" y="2628900"/>
            <a:ext cx="1219200" cy="762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4" name="Google Shape;594;p30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loan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5" name="Google Shape;595;p30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borrow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6" name="Google Shape;596;p30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7" name="Google Shape;597;p30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8" name="Google Shape;598;p3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9" name="Google Shape;599;p30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0" name="Google Shape;600;p30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C3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1" name="Google Shape;601;p30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L3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02" name="Google Shape;602;p30"/>
          <p:cNvCxnSpPr>
            <a:stCxn id="596" idx="3"/>
            <a:endCxn id="598" idx="1"/>
          </p:cNvCxnSpPr>
          <p:nvPr/>
        </p:nvCxnSpPr>
        <p:spPr>
          <a:xfrm>
            <a:off x="7577920" y="2979300"/>
            <a:ext cx="2768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3" name="Google Shape;603;p30"/>
          <p:cNvCxnSpPr>
            <a:stCxn id="597" idx="3"/>
            <a:endCxn id="598" idx="1"/>
          </p:cNvCxnSpPr>
          <p:nvPr/>
        </p:nvCxnSpPr>
        <p:spPr>
          <a:xfrm flipH="1" rot="10800000">
            <a:off x="7577920" y="2979300"/>
            <a:ext cx="2768400" cy="533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4" name="Google Shape;604;p30"/>
          <p:cNvCxnSpPr>
            <a:stCxn id="600" idx="3"/>
            <a:endCxn id="599" idx="1"/>
          </p:cNvCxnSpPr>
          <p:nvPr/>
        </p:nvCxnSpPr>
        <p:spPr>
          <a:xfrm flipH="1" rot="10800000">
            <a:off x="7577920" y="3512700"/>
            <a:ext cx="2768400" cy="533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5" name="Google Shape;605;p30"/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C4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06" name="Google Shape;606;p30"/>
          <p:cNvCxnSpPr>
            <a:stCxn id="605" idx="3"/>
            <a:endCxn id="601" idx="1"/>
          </p:cNvCxnSpPr>
          <p:nvPr/>
        </p:nvCxnSpPr>
        <p:spPr>
          <a:xfrm flipH="1" rot="10800000">
            <a:off x="7577920" y="4046129"/>
            <a:ext cx="2768400" cy="538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7" name="Google Shape;607;p30"/>
          <p:cNvCxnSpPr/>
          <p:nvPr/>
        </p:nvCxnSpPr>
        <p:spPr>
          <a:xfrm>
            <a:off x="7607229" y="2400300"/>
            <a:ext cx="385011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8" name="Google Shape;608;p30"/>
          <p:cNvCxnSpPr/>
          <p:nvPr/>
        </p:nvCxnSpPr>
        <p:spPr>
          <a:xfrm>
            <a:off x="2152650" y="3390900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9" name="Google Shape;609;p30"/>
          <p:cNvCxnSpPr>
            <a:stCxn id="584" idx="3"/>
            <a:endCxn id="588" idx="1"/>
          </p:cNvCxnSpPr>
          <p:nvPr/>
        </p:nvCxnSpPr>
        <p:spPr>
          <a:xfrm>
            <a:off x="2152650" y="2628900"/>
            <a:ext cx="1219200" cy="762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0" name="Google Shape;610;p30"/>
          <p:cNvCxnSpPr/>
          <p:nvPr/>
        </p:nvCxnSpPr>
        <p:spPr>
          <a:xfrm>
            <a:off x="9965320" y="2400048"/>
            <a:ext cx="385011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1" name="Google Shape;611;p30"/>
          <p:cNvCxnSpPr>
            <a:stCxn id="596" idx="3"/>
            <a:endCxn id="599" idx="1"/>
          </p:cNvCxnSpPr>
          <p:nvPr/>
        </p:nvCxnSpPr>
        <p:spPr>
          <a:xfrm>
            <a:off x="7577920" y="2979300"/>
            <a:ext cx="2768400" cy="533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2" name="Google Shape;612;p30"/>
          <p:cNvSpPr/>
          <p:nvPr/>
        </p:nvSpPr>
        <p:spPr>
          <a:xfrm>
            <a:off x="10346320" y="4381499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L4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13" name="Google Shape;613;p30"/>
          <p:cNvCxnSpPr>
            <a:stCxn id="597" idx="3"/>
          </p:cNvCxnSpPr>
          <p:nvPr/>
        </p:nvCxnSpPr>
        <p:spPr>
          <a:xfrm>
            <a:off x="7577920" y="3512700"/>
            <a:ext cx="2768400" cy="533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4" name="Google Shape;614;p30"/>
          <p:cNvCxnSpPr/>
          <p:nvPr/>
        </p:nvCxnSpPr>
        <p:spPr>
          <a:xfrm>
            <a:off x="7577920" y="4046099"/>
            <a:ext cx="2768400" cy="533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5" name="Google Shape;615;p30"/>
          <p:cNvCxnSpPr/>
          <p:nvPr/>
        </p:nvCxnSpPr>
        <p:spPr>
          <a:xfrm>
            <a:off x="7577920" y="4588171"/>
            <a:ext cx="2768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Mapping Cardinality (Cardinality Constraints) </a:t>
            </a:r>
            <a:r>
              <a:rPr lang="en-US">
                <a:solidFill>
                  <a:srgbClr val="8F8F8F"/>
                </a:solidFill>
              </a:rPr>
              <a:t>[Exercise]</a:t>
            </a:r>
            <a:endParaRPr/>
          </a:p>
        </p:txBody>
      </p:sp>
      <p:sp>
        <p:nvSpPr>
          <p:cNvPr id="621" name="Google Shape;621;p31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Draw an E-R diagram and specify which type of mapping cardinality will be there in the following examples: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Each customer has only one account in the bank and each account is held by only one customer. [single account]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Each customer has only one account in the bank but an account can be held by more than one customer. [joint account]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 customer may have more than one account in the bank but each account is held by only one customer. [multiple accounts]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 customer may have more than one account in the bank and each account is held by more than one customer. [join account as well as multiple accounts]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 student can work in more than one project and a project can be done by more than one student.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 student can issue more than one book but a book is issued to only one student.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 subject is taught by more than one faculty and a faculty can teach more than one subject.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Participation Constraints</a:t>
            </a:r>
            <a:endParaRPr/>
          </a:p>
        </p:txBody>
      </p:sp>
      <p:sp>
        <p:nvSpPr>
          <p:cNvPr id="627" name="Google Shape;627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3"/>
          <p:cNvSpPr/>
          <p:nvPr/>
        </p:nvSpPr>
        <p:spPr>
          <a:xfrm>
            <a:off x="6583309" y="2478322"/>
            <a:ext cx="5400000" cy="1440000"/>
          </a:xfrm>
          <a:prstGeom prst="wedgeRoundRectCallout">
            <a:avLst>
              <a:gd fmla="val -33981" name="adj1"/>
              <a:gd fmla="val 95347" name="adj2"/>
              <a:gd fmla="val 16667" name="adj3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Total participation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every entity in the entity set participates in at least one relationship in the relationship set.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indicated by </a:t>
            </a:r>
            <a:r>
              <a:rPr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 line</a:t>
            </a:r>
            <a:endParaRPr/>
          </a:p>
        </p:txBody>
      </p:sp>
      <p:sp>
        <p:nvSpPr>
          <p:cNvPr id="633" name="Google Shape;633;p33"/>
          <p:cNvSpPr/>
          <p:nvPr/>
        </p:nvSpPr>
        <p:spPr>
          <a:xfrm>
            <a:off x="626806" y="2462722"/>
            <a:ext cx="5400000" cy="1440000"/>
          </a:xfrm>
          <a:prstGeom prst="wedgeRoundRectCallout">
            <a:avLst>
              <a:gd fmla="val 34452" name="adj1"/>
              <a:gd fmla="val 99857" name="adj2"/>
              <a:gd fmla="val 16667" name="adj3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Partial participation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some entities in the entity set may not participate in any relationship in the relationship set.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indicated by </a:t>
            </a:r>
            <a:r>
              <a:rPr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single line</a:t>
            </a:r>
            <a:endParaRPr/>
          </a:p>
        </p:txBody>
      </p:sp>
      <p:sp>
        <p:nvSpPr>
          <p:cNvPr id="634" name="Google Shape;634;p3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Participation Constraints</a:t>
            </a:r>
            <a:endParaRPr/>
          </a:p>
        </p:txBody>
      </p:sp>
      <p:sp>
        <p:nvSpPr>
          <p:cNvPr id="635" name="Google Shape;635;p33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It specifies the </a:t>
            </a:r>
            <a:r>
              <a:rPr b="1" lang="en-US">
                <a:solidFill>
                  <a:schemeClr val="accent6"/>
                </a:solidFill>
              </a:rPr>
              <a:t>participation of an entity set </a:t>
            </a:r>
            <a:r>
              <a:rPr lang="en-US"/>
              <a:t>in a relationship set.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There are two types participation constraints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Total participation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Partial participation</a:t>
            </a:r>
            <a:endParaRPr/>
          </a:p>
        </p:txBody>
      </p:sp>
      <p:sp>
        <p:nvSpPr>
          <p:cNvPr id="636" name="Google Shape;636;p33"/>
          <p:cNvSpPr/>
          <p:nvPr/>
        </p:nvSpPr>
        <p:spPr>
          <a:xfrm>
            <a:off x="3637927" y="4411357"/>
            <a:ext cx="1295400" cy="4572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7" name="Google Shape;637;p33"/>
          <p:cNvSpPr/>
          <p:nvPr/>
        </p:nvSpPr>
        <p:spPr>
          <a:xfrm>
            <a:off x="7676527" y="4411357"/>
            <a:ext cx="685800" cy="4572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loan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8" name="Google Shape;638;p33"/>
          <p:cNvSpPr/>
          <p:nvPr/>
        </p:nvSpPr>
        <p:spPr>
          <a:xfrm>
            <a:off x="5318338" y="4335157"/>
            <a:ext cx="1977189" cy="609600"/>
          </a:xfrm>
          <a:prstGeom prst="diamond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borrow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39" name="Google Shape;639;p33"/>
          <p:cNvCxnSpPr>
            <a:stCxn id="636" idx="3"/>
            <a:endCxn id="638" idx="1"/>
          </p:cNvCxnSpPr>
          <p:nvPr/>
        </p:nvCxnSpPr>
        <p:spPr>
          <a:xfrm>
            <a:off x="4933327" y="4639957"/>
            <a:ext cx="3849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0" name="Google Shape;640;p33"/>
          <p:cNvCxnSpPr/>
          <p:nvPr/>
        </p:nvCxnSpPr>
        <p:spPr>
          <a:xfrm>
            <a:off x="7168179" y="4588809"/>
            <a:ext cx="504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1" name="Google Shape;641;p33"/>
          <p:cNvSpPr/>
          <p:nvPr/>
        </p:nvSpPr>
        <p:spPr>
          <a:xfrm>
            <a:off x="4476127" y="5005957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2" name="Google Shape;642;p33"/>
          <p:cNvSpPr/>
          <p:nvPr/>
        </p:nvSpPr>
        <p:spPr>
          <a:xfrm>
            <a:off x="4476127" y="5539357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3" name="Google Shape;643;p33"/>
          <p:cNvSpPr/>
          <p:nvPr/>
        </p:nvSpPr>
        <p:spPr>
          <a:xfrm>
            <a:off x="7676527" y="5005957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L1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4" name="Google Shape;644;p33"/>
          <p:cNvSpPr/>
          <p:nvPr/>
        </p:nvSpPr>
        <p:spPr>
          <a:xfrm>
            <a:off x="7676527" y="5539357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5" name="Google Shape;645;p33"/>
          <p:cNvSpPr/>
          <p:nvPr/>
        </p:nvSpPr>
        <p:spPr>
          <a:xfrm>
            <a:off x="4476127" y="6072757"/>
            <a:ext cx="432000" cy="39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C3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46" name="Google Shape;646;p33"/>
          <p:cNvCxnSpPr>
            <a:stCxn id="641" idx="3"/>
            <a:endCxn id="643" idx="1"/>
          </p:cNvCxnSpPr>
          <p:nvPr/>
        </p:nvCxnSpPr>
        <p:spPr>
          <a:xfrm>
            <a:off x="4908127" y="5203957"/>
            <a:ext cx="2768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7" name="Google Shape;647;p33"/>
          <p:cNvCxnSpPr>
            <a:stCxn id="642" idx="3"/>
            <a:endCxn id="644" idx="1"/>
          </p:cNvCxnSpPr>
          <p:nvPr/>
        </p:nvCxnSpPr>
        <p:spPr>
          <a:xfrm>
            <a:off x="4908127" y="5737357"/>
            <a:ext cx="2768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8" name="Google Shape;648;p33"/>
          <p:cNvSpPr txBox="1"/>
          <p:nvPr/>
        </p:nvSpPr>
        <p:spPr>
          <a:xfrm>
            <a:off x="1962575" y="5347427"/>
            <a:ext cx="228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Each customer has maximum one  loan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49" name="Google Shape;649;p33"/>
          <p:cNvCxnSpPr/>
          <p:nvPr/>
        </p:nvCxnSpPr>
        <p:spPr>
          <a:xfrm>
            <a:off x="7168179" y="4691105"/>
            <a:ext cx="504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4"/>
          <p:cNvCxnSpPr/>
          <p:nvPr/>
        </p:nvCxnSpPr>
        <p:spPr>
          <a:xfrm>
            <a:off x="1524000" y="0"/>
            <a:ext cx="9144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B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>
            <p:ph idx="4294967295"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Roboto Condensed"/>
              <a:buNone/>
            </a:pPr>
            <a:r>
              <a:rPr lang="en-US">
                <a:solidFill>
                  <a:srgbClr val="C00000"/>
                </a:solidFill>
              </a:rPr>
              <a:t>Design Phases (Cont.)</a:t>
            </a:r>
            <a:endParaRPr/>
          </a:p>
        </p:txBody>
      </p:sp>
      <p:sp>
        <p:nvSpPr>
          <p:cNvPr id="124" name="Google Shape;124;p4"/>
          <p:cNvSpPr txBox="1"/>
          <p:nvPr>
            <p:ph idx="4294967295" type="body"/>
          </p:nvPr>
        </p:nvSpPr>
        <p:spPr>
          <a:xfrm>
            <a:off x="1026458" y="1887889"/>
            <a:ext cx="9063038" cy="437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Final Phase -- Moving from an abstract data model to the implementation of the database</a:t>
            </a:r>
            <a:endParaRPr i="1" sz="2000"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Logical Design –  Deciding on the database schema. </a:t>
            </a:r>
            <a:endParaRPr/>
          </a:p>
          <a:p>
            <a:pPr indent="-342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Database design requires that we find a “good” collection of relation schemas.</a:t>
            </a:r>
            <a:endParaRPr/>
          </a:p>
          <a:p>
            <a:pPr indent="-342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/>
              <a:t>Business decision – What attributes should we record in the database?</a:t>
            </a:r>
            <a:endParaRPr/>
          </a:p>
          <a:p>
            <a:pPr indent="-342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/>
              <a:t>Computer Science decision –  What relation schemas should we have and how should the attributes be distributed among the various relation schemas?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Physical Design – Deciding on the physical layout of the database   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     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2451100" y="1074738"/>
            <a:ext cx="7450138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5"/>
          <p:cNvCxnSpPr/>
          <p:nvPr/>
        </p:nvCxnSpPr>
        <p:spPr>
          <a:xfrm>
            <a:off x="1524000" y="0"/>
            <a:ext cx="9144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B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5"/>
          <p:cNvSpPr txBox="1"/>
          <p:nvPr>
            <p:ph idx="4294967295" type="title"/>
          </p:nvPr>
        </p:nvSpPr>
        <p:spPr>
          <a:xfrm>
            <a:off x="1116105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Roboto Condensed"/>
              <a:buNone/>
            </a:pPr>
            <a:r>
              <a:rPr lang="en-US">
                <a:solidFill>
                  <a:srgbClr val="C00000"/>
                </a:solidFill>
              </a:rPr>
              <a:t>Design Alternatives</a:t>
            </a:r>
            <a:endParaRPr/>
          </a:p>
        </p:txBody>
      </p:sp>
      <p:sp>
        <p:nvSpPr>
          <p:cNvPr id="133" name="Google Shape;133;p5"/>
          <p:cNvSpPr txBox="1"/>
          <p:nvPr>
            <p:ph idx="4294967295" type="body"/>
          </p:nvPr>
        </p:nvSpPr>
        <p:spPr>
          <a:xfrm>
            <a:off x="1116105" y="1690688"/>
            <a:ext cx="8982636" cy="4447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In designing a database schema, we must ensure that we avoid two major pitfalls: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000"/>
              <a:t>Redundancy:  a bad design  may result in repeat information. 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/>
              <a:t>Redundant representation of information may lead to data inconsistency among the various copies of information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000"/>
              <a:t>Incompleteness: a bad design may make certain aspects of the enterprise difficult or impossible to model.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Avoiding bad designs is not enough. There may be a  large number  of  good designs from which we must choose.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6"/>
          <p:cNvCxnSpPr/>
          <p:nvPr/>
        </p:nvCxnSpPr>
        <p:spPr>
          <a:xfrm>
            <a:off x="1524000" y="0"/>
            <a:ext cx="9144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B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6"/>
          <p:cNvSpPr txBox="1"/>
          <p:nvPr>
            <p:ph idx="4294967295" type="title"/>
          </p:nvPr>
        </p:nvSpPr>
        <p:spPr>
          <a:xfrm>
            <a:off x="1075765" y="3868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Roboto Condensed"/>
              <a:buNone/>
            </a:pPr>
            <a:r>
              <a:rPr lang="en-US">
                <a:solidFill>
                  <a:srgbClr val="C00000"/>
                </a:solidFill>
              </a:rPr>
              <a:t>Design Approaches</a:t>
            </a:r>
            <a:endParaRPr/>
          </a:p>
        </p:txBody>
      </p:sp>
      <p:sp>
        <p:nvSpPr>
          <p:cNvPr id="141" name="Google Shape;141;p6"/>
          <p:cNvSpPr txBox="1"/>
          <p:nvPr>
            <p:ph idx="4294967295" type="body"/>
          </p:nvPr>
        </p:nvSpPr>
        <p:spPr>
          <a:xfrm>
            <a:off x="1075765" y="1910969"/>
            <a:ext cx="9574306" cy="447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Entity Relationship Model (covered in this ppt)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000"/>
              <a:t>Models an enterprise as a collection of </a:t>
            </a:r>
            <a:r>
              <a:rPr i="1" lang="en-US" sz="2000"/>
              <a:t>entities </a:t>
            </a:r>
            <a:r>
              <a:rPr lang="en-US" sz="2000"/>
              <a:t>and </a:t>
            </a:r>
            <a:r>
              <a:rPr i="1" lang="en-US" sz="2000"/>
              <a:t>relationships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/>
              <a:t>Entity: a “thing” or “object” in the enterprise that is distinguishable from other objects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Described by a set of </a:t>
            </a:r>
            <a:r>
              <a:rPr i="1" lang="en-US" sz="2000"/>
              <a:t>attributes</a:t>
            </a:r>
            <a:endParaRPr sz="20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/>
              <a:t>Relationship: an association among several entities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000"/>
              <a:t>Represented diagrammatically by an </a:t>
            </a:r>
            <a:r>
              <a:rPr i="1" lang="en-US" sz="2000"/>
              <a:t>entity-relationship diagram: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Normalization Theory (covered in Unit 3)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000"/>
              <a:t>Formalize what designs are bad, and test for them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Basic concept of E-R diagram 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Basic concepts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What is Database Design?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Database Design is a collection of processes that facilitate the </a:t>
            </a:r>
            <a:r>
              <a:rPr b="1" lang="en-US">
                <a:solidFill>
                  <a:schemeClr val="accent6"/>
                </a:solidFill>
              </a:rPr>
              <a:t>designing</a:t>
            </a:r>
            <a:r>
              <a:rPr lang="en-US"/>
              <a:t>, </a:t>
            </a:r>
            <a:r>
              <a:rPr b="1" lang="en-US">
                <a:solidFill>
                  <a:schemeClr val="accent6"/>
                </a:solidFill>
              </a:rPr>
              <a:t>development</a:t>
            </a:r>
            <a:r>
              <a:rPr lang="en-US"/>
              <a:t>, </a:t>
            </a:r>
            <a:r>
              <a:rPr b="1" lang="en-US">
                <a:solidFill>
                  <a:schemeClr val="accent6"/>
                </a:solidFill>
              </a:rPr>
              <a:t>implementation</a:t>
            </a:r>
            <a:r>
              <a:rPr lang="en-US"/>
              <a:t> and </a:t>
            </a:r>
            <a:r>
              <a:rPr b="1" lang="en-US">
                <a:solidFill>
                  <a:schemeClr val="accent6"/>
                </a:solidFill>
              </a:rPr>
              <a:t>maintenance</a:t>
            </a:r>
            <a:r>
              <a:rPr lang="en-US"/>
              <a:t> of enterprise database management systems.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What is E-R diagram?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E-R diagram: (Entity-Relationship diagram)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It is </a:t>
            </a:r>
            <a:r>
              <a:rPr b="1" lang="en-US">
                <a:solidFill>
                  <a:schemeClr val="accent6"/>
                </a:solidFill>
              </a:rPr>
              <a:t>graphical (pictorial) representation </a:t>
            </a:r>
            <a:r>
              <a:rPr lang="en-US"/>
              <a:t>of database.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It uses different types of symbols to represent different objects of database.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Entity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entity is a </a:t>
            </a:r>
            <a:r>
              <a:rPr b="1" lang="en-US">
                <a:solidFill>
                  <a:schemeClr val="accent6"/>
                </a:solidFill>
              </a:rPr>
              <a:t>person</a:t>
            </a:r>
            <a:r>
              <a:rPr lang="en-US"/>
              <a:t>, a </a:t>
            </a:r>
            <a:r>
              <a:rPr b="1" lang="en-US">
                <a:solidFill>
                  <a:schemeClr val="accent6"/>
                </a:solidFill>
              </a:rPr>
              <a:t>place</a:t>
            </a:r>
            <a:r>
              <a:rPr lang="en-US"/>
              <a:t> or an </a:t>
            </a:r>
            <a:r>
              <a:rPr b="1" lang="en-US">
                <a:solidFill>
                  <a:schemeClr val="accent6"/>
                </a:solidFill>
              </a:rPr>
              <a:t>object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entity is represented by a </a:t>
            </a:r>
            <a:r>
              <a:rPr b="1" lang="en-US">
                <a:solidFill>
                  <a:schemeClr val="accent6"/>
                </a:solidFill>
              </a:rPr>
              <a:t>rectangle</a:t>
            </a:r>
            <a:r>
              <a:rPr lang="en-US"/>
              <a:t> which contains the name of an entity.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Entities of a college database are: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Student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Professor/Faculty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Course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Department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Result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Class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Subject</a:t>
            </a: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0210801" y="968188"/>
            <a:ext cx="1502228" cy="770709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Entity Name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10471555" y="1842880"/>
            <a:ext cx="9807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Symbol</a:t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>
            <a:off x="4320988" y="3139716"/>
            <a:ext cx="1502228" cy="770709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6688676" y="3139715"/>
            <a:ext cx="1502228" cy="770709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Faculty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9056364" y="3139715"/>
            <a:ext cx="1502228" cy="770709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Course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65" name="Google Shape;165;p9"/>
          <p:cNvCxnSpPr/>
          <p:nvPr/>
        </p:nvCxnSpPr>
        <p:spPr>
          <a:xfrm>
            <a:off x="688878" y="5301826"/>
            <a:ext cx="62179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66" name="Google Shape;166;p9"/>
          <p:cNvGraphicFramePr/>
          <p:nvPr/>
        </p:nvGraphicFramePr>
        <p:xfrm>
          <a:off x="688878" y="49138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</a:rPr>
                        <a:t>Exercise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9"/>
          <p:cNvGraphicFramePr/>
          <p:nvPr/>
        </p:nvGraphicFramePr>
        <p:xfrm>
          <a:off x="1787807" y="49049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320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down the different </a:t>
                      </a:r>
                      <a:r>
                        <a:rPr b="0" lang="en-US" sz="2000" u="none" cap="none" strike="noStrike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entities</a:t>
                      </a: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of </a:t>
                      </a:r>
                      <a:r>
                        <a:rPr b="0" lang="en-US" sz="2000" u="none" cap="none" strike="noStrike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bank database</a:t>
                      </a: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8" name="Google Shape;168;p9"/>
          <p:cNvCxnSpPr/>
          <p:nvPr/>
        </p:nvCxnSpPr>
        <p:spPr>
          <a:xfrm>
            <a:off x="688878" y="5947282"/>
            <a:ext cx="658368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69" name="Google Shape;169;p9"/>
          <p:cNvGraphicFramePr/>
          <p:nvPr/>
        </p:nvGraphicFramePr>
        <p:xfrm>
          <a:off x="688878" y="55592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</a:rPr>
                        <a:t>Exercise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Google Shape;170;p9"/>
          <p:cNvGraphicFramePr/>
          <p:nvPr/>
        </p:nvGraphicFramePr>
        <p:xfrm>
          <a:off x="1787807" y="55504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{044B0559-F0C1-4999-8AF9-28E0C3C0AD04}</a:tableStyleId>
              </a:tblPr>
              <a:tblGrid>
                <a:gridCol w="56407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down the different </a:t>
                      </a:r>
                      <a:r>
                        <a:rPr b="0" lang="en-US" sz="2000" u="none" cap="none" strike="noStrike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entities</a:t>
                      </a: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of </a:t>
                      </a:r>
                      <a:r>
                        <a:rPr b="0" lang="en-US" sz="2000" u="none" cap="none" strike="noStrike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hospital database</a:t>
                      </a: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ay">
      <a:dk1>
        <a:srgbClr val="212121"/>
      </a:dk1>
      <a:lt1>
        <a:srgbClr val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9BCE72A62844EB979624D023BE786" ma:contentTypeVersion="0" ma:contentTypeDescription="Create a new document." ma:contentTypeScope="" ma:versionID="88b0ca9b9c263bba766e89b2dc6c75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8E9C10-7632-4230-8781-80387D10C967}"/>
</file>

<file path=customXml/itemProps2.xml><?xml version="1.0" encoding="utf-8"?>
<ds:datastoreItem xmlns:ds="http://schemas.openxmlformats.org/officeDocument/2006/customXml" ds:itemID="{0107C791-73CC-4DA3-9F2D-1BC52F174C44}"/>
</file>

<file path=customXml/itemProps3.xml><?xml version="1.0" encoding="utf-8"?>
<ds:datastoreItem xmlns:ds="http://schemas.openxmlformats.org/officeDocument/2006/customXml" ds:itemID="{2D7C23F8-8CC8-4C25-9644-C5210A2F041C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2020-05-01T05:09:15Z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0x010100E3A9BCE72A62844EB979624D023BE786</vt:lpwstr>
  </property>
</Properties>
</file>