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Default Extension="jpg" ContentType="image/jpeg"/>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tableStyles.xml" ContentType="application/vnd.openxmlformats-officedocument.presentationml.tableStyles+xml"/>
  <Override PartName="/docProps/custom.xml" ContentType="application/vnd.openxmlformats-officedocument.custom-properties+xml"/>
  <Override PartName="/docProps/core.xml" ContentType="application/vnd.openxmlformats-package.core-properties+xml"/>
  <Override PartName="/ppt/presentation.xml" ContentType="application/vnd.openxmlformats-officedocument.presentationml.presentation.main+xml"/>
  <Override PartName="/ppt/metadata" ContentType="application/binary"/>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Lst>
  <p:sldSz cy="6858000" cx="12192000"/>
  <p:notesSz cx="6858000" cy="9144000"/>
  <p:embeddedFontLst>
    <p:embeddedFont>
      <p:font typeface="Roboto Condensed"/>
      <p:regular r:id="rId56"/>
      <p:bold r:id="rId57"/>
      <p:italic r:id="rId58"/>
      <p:boldItalic r:id="rId59"/>
    </p:embeddedFont>
    <p:embeddedFont>
      <p:font typeface="Roboto Condensed Light"/>
      <p:regular r:id="rId60"/>
      <p:bold r:id="rId61"/>
      <p:italic r:id="rId62"/>
      <p:boldItalic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64" roundtripDataSignature="AMtx7mhNp3mNsIdUkLlmqEuQFbN0Zozud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6DAD78B-A8BF-4BBC-8C26-BEABA15EEC41}">
  <a:tblStyle styleId="{B6DAD78B-A8BF-4BBC-8C26-BEABA15EEC41}" styleName="Table_0">
    <a:wholeTbl>
      <a:tcTxStyle b="off" i="off">
        <a:font>
          <a:latin typeface="Roboto Condensed"/>
          <a:ea typeface="Roboto Condensed"/>
          <a:cs typeface="Roboto Condensed"/>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EEEEE"/>
          </a:solidFill>
        </a:fill>
      </a:tcStyle>
    </a:wholeTbl>
    <a:band1H>
      <a:tcTxStyle/>
      <a:tcStyle>
        <a:fill>
          <a:solidFill>
            <a:srgbClr val="DBDBDB"/>
          </a:solidFill>
        </a:fill>
      </a:tcStyle>
    </a:band1H>
    <a:band2H>
      <a:tcTxStyle/>
    </a:band2H>
    <a:band1V>
      <a:tcTxStyle/>
      <a:tcStyle>
        <a:fill>
          <a:solidFill>
            <a:srgbClr val="DBDBDB"/>
          </a:solidFill>
        </a:fill>
      </a:tcStyle>
    </a:band1V>
    <a:band2V>
      <a:tcTxStyle/>
    </a:band2V>
    <a:lastCol>
      <a:tcTxStyle b="on" i="off">
        <a:font>
          <a:latin typeface="Roboto Condensed"/>
          <a:ea typeface="Roboto Condensed"/>
          <a:cs typeface="Roboto Condensed"/>
        </a:font>
        <a:schemeClr val="lt1"/>
      </a:tcTxStyle>
      <a:tcStyle>
        <a:fill>
          <a:solidFill>
            <a:schemeClr val="accent1"/>
          </a:solidFill>
        </a:fill>
      </a:tcStyle>
    </a:lastCol>
    <a:firstCol>
      <a:tcTxStyle b="on" i="off">
        <a:font>
          <a:latin typeface="Roboto Condensed"/>
          <a:ea typeface="Roboto Condensed"/>
          <a:cs typeface="Roboto Condensed"/>
        </a:font>
        <a:schemeClr val="lt1"/>
      </a:tcTxStyle>
      <a:tcStyle>
        <a:fill>
          <a:solidFill>
            <a:schemeClr val="accent1"/>
          </a:solidFill>
        </a:fill>
      </a:tcStyle>
    </a:firstCol>
    <a:lastRow>
      <a:tcTxStyle b="on" i="off">
        <a:font>
          <a:latin typeface="Roboto Condensed"/>
          <a:ea typeface="Roboto Condensed"/>
          <a:cs typeface="Roboto Condensed"/>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Roboto Condensed"/>
          <a:ea typeface="Roboto Condensed"/>
          <a:cs typeface="Roboto Condensed"/>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42" Type="http://schemas.openxmlformats.org/officeDocument/2006/relationships/slide" Target="slides/slide37.xml"/><Relationship Id="rId47" Type="http://schemas.openxmlformats.org/officeDocument/2006/relationships/slide" Target="slides/slide42.xml"/><Relationship Id="rId34" Type="http://schemas.openxmlformats.org/officeDocument/2006/relationships/slide" Target="slides/slide29.xml"/><Relationship Id="rId63" Type="http://schemas.openxmlformats.org/officeDocument/2006/relationships/font" Target="fonts/RobotoCondensedLight-boldItalic.fntdata"/><Relationship Id="rId21" Type="http://schemas.openxmlformats.org/officeDocument/2006/relationships/slide" Target="slides/slide16.xml"/><Relationship Id="rId50" Type="http://schemas.openxmlformats.org/officeDocument/2006/relationships/slide" Target="slides/slide45.xml"/><Relationship Id="rId55" Type="http://schemas.openxmlformats.org/officeDocument/2006/relationships/slide" Target="slides/slide50.xml"/><Relationship Id="rId7" Type="http://schemas.openxmlformats.org/officeDocument/2006/relationships/slide" Target="slides/slide2.xml"/><Relationship Id="rId2" Type="http://schemas.openxmlformats.org/officeDocument/2006/relationships/presProps" Target="presProps.xml"/><Relationship Id="rId29" Type="http://schemas.openxmlformats.org/officeDocument/2006/relationships/slide" Target="slides/slide24.xml"/><Relationship Id="rId16" Type="http://schemas.openxmlformats.org/officeDocument/2006/relationships/slide" Target="slides/slide11.xml"/><Relationship Id="rId40" Type="http://schemas.openxmlformats.org/officeDocument/2006/relationships/slide" Target="slides/slide35.xml"/><Relationship Id="rId45" Type="http://schemas.openxmlformats.org/officeDocument/2006/relationships/slide" Target="slides/slide40.xml"/><Relationship Id="rId32" Type="http://schemas.openxmlformats.org/officeDocument/2006/relationships/slide" Target="slides/slide27.xml"/><Relationship Id="rId37" Type="http://schemas.openxmlformats.org/officeDocument/2006/relationships/slide" Target="slides/slide32.xml"/><Relationship Id="rId24" Type="http://schemas.openxmlformats.org/officeDocument/2006/relationships/slide" Target="slides/slide19.xml"/><Relationship Id="rId53" Type="http://schemas.openxmlformats.org/officeDocument/2006/relationships/slide" Target="slides/slide48.xml"/><Relationship Id="rId11" Type="http://schemas.openxmlformats.org/officeDocument/2006/relationships/slide" Target="slides/slide6.xml"/><Relationship Id="rId58" Type="http://schemas.openxmlformats.org/officeDocument/2006/relationships/font" Target="fonts/RobotoCondensed-italic.fntdata"/><Relationship Id="rId66" Type="http://schemas.openxmlformats.org/officeDocument/2006/relationships/customXml" Target="../customXml/item2.xml"/><Relationship Id="rId5" Type="http://schemas.openxmlformats.org/officeDocument/2006/relationships/notesMaster" Target="notesMasters/notesMaster1.xml"/><Relationship Id="rId61" Type="http://schemas.openxmlformats.org/officeDocument/2006/relationships/font" Target="fonts/RobotoCondensedLight-bold.fntdata"/><Relationship Id="rId19" Type="http://schemas.openxmlformats.org/officeDocument/2006/relationships/slide" Target="slides/slide14.xml"/><Relationship Id="rId43" Type="http://schemas.openxmlformats.org/officeDocument/2006/relationships/slide" Target="slides/slide38.xml"/><Relationship Id="rId48" Type="http://schemas.openxmlformats.org/officeDocument/2006/relationships/slide" Target="slides/slide43.xml"/><Relationship Id="rId30" Type="http://schemas.openxmlformats.org/officeDocument/2006/relationships/slide" Target="slides/slide25.xml"/><Relationship Id="rId35" Type="http://schemas.openxmlformats.org/officeDocument/2006/relationships/slide" Target="slides/slide30.xml"/><Relationship Id="rId64" Type="http://customschemas.google.com/relationships/presentationmetadata" Target="metadata"/><Relationship Id="rId22" Type="http://schemas.openxmlformats.org/officeDocument/2006/relationships/slide" Target="slides/slide17.xml"/><Relationship Id="rId27" Type="http://schemas.openxmlformats.org/officeDocument/2006/relationships/slide" Target="slides/slide22.xml"/><Relationship Id="rId56" Type="http://schemas.openxmlformats.org/officeDocument/2006/relationships/font" Target="fonts/RobotoCondensed-regular.fntdata"/><Relationship Id="rId14" Type="http://schemas.openxmlformats.org/officeDocument/2006/relationships/slide" Target="slides/slide9.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tableStyles" Target="tableStyles.xml"/><Relationship Id="rId46" Type="http://schemas.openxmlformats.org/officeDocument/2006/relationships/slide" Target="slides/slide41.xml"/><Relationship Id="rId33" Type="http://schemas.openxmlformats.org/officeDocument/2006/relationships/slide" Target="slides/slide28.xml"/><Relationship Id="rId38" Type="http://schemas.openxmlformats.org/officeDocument/2006/relationships/slide" Target="slides/slide33.xml"/><Relationship Id="rId25" Type="http://schemas.openxmlformats.org/officeDocument/2006/relationships/slide" Target="slides/slide20.xml"/><Relationship Id="rId12" Type="http://schemas.openxmlformats.org/officeDocument/2006/relationships/slide" Target="slides/slide7.xml"/><Relationship Id="rId59" Type="http://schemas.openxmlformats.org/officeDocument/2006/relationships/font" Target="fonts/RobotoCondensed-boldItalic.fntdata"/><Relationship Id="rId17" Type="http://schemas.openxmlformats.org/officeDocument/2006/relationships/slide" Target="slides/slide12.xml"/><Relationship Id="rId67" Type="http://schemas.openxmlformats.org/officeDocument/2006/relationships/customXml" Target="../customXml/item3.xml"/><Relationship Id="rId41" Type="http://schemas.openxmlformats.org/officeDocument/2006/relationships/slide" Target="slides/slide36.xml"/><Relationship Id="rId62" Type="http://schemas.openxmlformats.org/officeDocument/2006/relationships/font" Target="fonts/RobotoCondensedLight-italic.fntdata"/><Relationship Id="rId20" Type="http://schemas.openxmlformats.org/officeDocument/2006/relationships/slide" Target="slides/slide15.xml"/><Relationship Id="rId54" Type="http://schemas.openxmlformats.org/officeDocument/2006/relationships/slide" Target="slides/slide49.xml"/><Relationship Id="rId1" Type="http://schemas.openxmlformats.org/officeDocument/2006/relationships/theme" Target="theme/theme1.xml"/><Relationship Id="rId6" Type="http://schemas.openxmlformats.org/officeDocument/2006/relationships/slide" Target="slides/slide1.xml"/><Relationship Id="rId49" Type="http://schemas.openxmlformats.org/officeDocument/2006/relationships/slide" Target="slides/slide44.xml"/><Relationship Id="rId36" Type="http://schemas.openxmlformats.org/officeDocument/2006/relationships/slide" Target="slides/slide31.xml"/><Relationship Id="rId23" Type="http://schemas.openxmlformats.org/officeDocument/2006/relationships/slide" Target="slides/slide18.xml"/><Relationship Id="rId28" Type="http://schemas.openxmlformats.org/officeDocument/2006/relationships/slide" Target="slides/slide23.xml"/><Relationship Id="rId57" Type="http://schemas.openxmlformats.org/officeDocument/2006/relationships/font" Target="fonts/RobotoCondensed-bold.fntdata"/><Relationship Id="rId15" Type="http://schemas.openxmlformats.org/officeDocument/2006/relationships/slide" Target="slides/slide10.xml"/><Relationship Id="rId44" Type="http://schemas.openxmlformats.org/officeDocument/2006/relationships/slide" Target="slides/slide39.xml"/><Relationship Id="rId31" Type="http://schemas.openxmlformats.org/officeDocument/2006/relationships/slide" Target="slides/slide26.xml"/><Relationship Id="rId60" Type="http://schemas.openxmlformats.org/officeDocument/2006/relationships/font" Target="fonts/RobotoCondensedLight-regular.fntdata"/><Relationship Id="rId52" Type="http://schemas.openxmlformats.org/officeDocument/2006/relationships/slide" Target="slides/slide47.xml"/><Relationship Id="rId10" Type="http://schemas.openxmlformats.org/officeDocument/2006/relationships/slide" Target="slides/slide5.xml"/><Relationship Id="rId65" Type="http://schemas.openxmlformats.org/officeDocument/2006/relationships/customXml" Target="../customXml/item1.xml"/><Relationship Id="rId4" Type="http://schemas.openxmlformats.org/officeDocument/2006/relationships/slideMaster" Target="slideMasters/slideMaster1.xml"/><Relationship Id="rId9" Type="http://schemas.openxmlformats.org/officeDocument/2006/relationships/slide" Target="slides/slide4.xml"/><Relationship Id="rId39" Type="http://schemas.openxmlformats.org/officeDocument/2006/relationships/slide" Target="slides/slide34.xml"/><Relationship Id="rId13" Type="http://schemas.openxmlformats.org/officeDocument/2006/relationships/slide" Target="slides/slide8.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4" name="Google Shape;414;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7" name="Google Shape;447;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5" name="Google Shape;475;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1" name="Google Shape;481;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1" name="Google Shape;501;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1" name="Google Shape;531;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7" name="Google Shape;537;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9" name="Google Shape;589;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5" name="Google Shape;595;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5" name="Google Shape;615;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5" name="Google Shape;635;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7" name="Google Shape;657;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8" name="Google Shape;678;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9" name="Google Shape;699;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1" name="Google Shape;741;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4" name="Google Shape;794;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0" name="Google Shape;800;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6" name="Google Shape;806;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6" name="Shape 826"/>
        <p:cNvGrpSpPr/>
        <p:nvPr/>
      </p:nvGrpSpPr>
      <p:grpSpPr>
        <a:xfrm>
          <a:off x="0" y="0"/>
          <a:ext cx="0" cy="0"/>
          <a:chOff x="0" y="0"/>
          <a:chExt cx="0" cy="0"/>
        </a:xfrm>
      </p:grpSpPr>
      <p:sp>
        <p:nvSpPr>
          <p:cNvPr id="827" name="Google Shape;827;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8" name="Google Shape;828;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1" name="Google Shape;841;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9" name="Google Shape;859;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2" name="Shape 892"/>
        <p:cNvGrpSpPr/>
        <p:nvPr/>
      </p:nvGrpSpPr>
      <p:grpSpPr>
        <a:xfrm>
          <a:off x="0" y="0"/>
          <a:ext cx="0" cy="0"/>
          <a:chOff x="0" y="0"/>
          <a:chExt cx="0" cy="0"/>
        </a:xfrm>
      </p:grpSpPr>
      <p:sp>
        <p:nvSpPr>
          <p:cNvPr id="893" name="Google Shape;893;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4" name="Google Shape;894;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3" name="Google Shape;913;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9" name="Google Shape;919;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5" name="Google Shape;925;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9" name="Shape 929"/>
        <p:cNvGrpSpPr/>
        <p:nvPr/>
      </p:nvGrpSpPr>
      <p:grpSpPr>
        <a:xfrm>
          <a:off x="0" y="0"/>
          <a:ext cx="0" cy="0"/>
          <a:chOff x="0" y="0"/>
          <a:chExt cx="0" cy="0"/>
        </a:xfrm>
      </p:grpSpPr>
      <p:sp>
        <p:nvSpPr>
          <p:cNvPr id="930" name="Google Shape;930;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1" name="Google Shape;931;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7" name="Google Shape;937;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7" name="Shape 947"/>
        <p:cNvGrpSpPr/>
        <p:nvPr/>
      </p:nvGrpSpPr>
      <p:grpSpPr>
        <a:xfrm>
          <a:off x="0" y="0"/>
          <a:ext cx="0" cy="0"/>
          <a:chOff x="0" y="0"/>
          <a:chExt cx="0" cy="0"/>
        </a:xfrm>
      </p:grpSpPr>
      <p:sp>
        <p:nvSpPr>
          <p:cNvPr id="948" name="Google Shape;948;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9" name="Google Shape;949;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3" name="Shape 953"/>
        <p:cNvGrpSpPr/>
        <p:nvPr/>
      </p:nvGrpSpPr>
      <p:grpSpPr>
        <a:xfrm>
          <a:off x="0" y="0"/>
          <a:ext cx="0" cy="0"/>
          <a:chOff x="0" y="0"/>
          <a:chExt cx="0" cy="0"/>
        </a:xfrm>
      </p:grpSpPr>
      <p:sp>
        <p:nvSpPr>
          <p:cNvPr id="954" name="Google Shape;954;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5" name="Google Shape;955;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9" name="Shape 959"/>
        <p:cNvGrpSpPr/>
        <p:nvPr/>
      </p:nvGrpSpPr>
      <p:grpSpPr>
        <a:xfrm>
          <a:off x="0" y="0"/>
          <a:ext cx="0" cy="0"/>
          <a:chOff x="0" y="0"/>
          <a:chExt cx="0" cy="0"/>
        </a:xfrm>
      </p:grpSpPr>
      <p:sp>
        <p:nvSpPr>
          <p:cNvPr id="960" name="Google Shape;960;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1" name="Google Shape;961;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5" name="Shape 965"/>
        <p:cNvGrpSpPr/>
        <p:nvPr/>
      </p:nvGrpSpPr>
      <p:grpSpPr>
        <a:xfrm>
          <a:off x="0" y="0"/>
          <a:ext cx="0" cy="0"/>
          <a:chOff x="0" y="0"/>
          <a:chExt cx="0" cy="0"/>
        </a:xfrm>
      </p:grpSpPr>
      <p:sp>
        <p:nvSpPr>
          <p:cNvPr id="966" name="Google Shape;966;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7" name="Google Shape;967;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9.png"/><Relationship Id="rId4"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9.png"/><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Maroon">
  <p:cSld name="Title Slide - Maroon">
    <p:spTree>
      <p:nvGrpSpPr>
        <p:cNvPr id="15" name="Shape 15"/>
        <p:cNvGrpSpPr/>
        <p:nvPr/>
      </p:nvGrpSpPr>
      <p:grpSpPr>
        <a:xfrm>
          <a:off x="0" y="0"/>
          <a:ext cx="0" cy="0"/>
          <a:chOff x="0" y="0"/>
          <a:chExt cx="0" cy="0"/>
        </a:xfrm>
      </p:grpSpPr>
      <p:pic>
        <p:nvPicPr>
          <p:cNvPr descr="https://cdn5.vectorstock.com/i/1000x1000/21/59/dbms-database-management-system-computer-data-vector-8212159.jpg" id="16" name="Google Shape;16;p52"/>
          <p:cNvPicPr preferRelativeResize="0"/>
          <p:nvPr/>
        </p:nvPicPr>
        <p:blipFill rotWithShape="1">
          <a:blip r:embed="rId2">
            <a:alphaModFix/>
          </a:blip>
          <a:srcRect b="18089" l="6294" r="5315" t="9689"/>
          <a:stretch/>
        </p:blipFill>
        <p:spPr>
          <a:xfrm>
            <a:off x="8407803" y="2089594"/>
            <a:ext cx="2880000" cy="2678811"/>
          </a:xfrm>
          <a:prstGeom prst="rect">
            <a:avLst/>
          </a:prstGeom>
          <a:noFill/>
          <a:ln>
            <a:noFill/>
          </a:ln>
        </p:spPr>
      </p:pic>
      <p:pic>
        <p:nvPicPr>
          <p:cNvPr id="17" name="Google Shape;17;p52"/>
          <p:cNvPicPr preferRelativeResize="0"/>
          <p:nvPr/>
        </p:nvPicPr>
        <p:blipFill rotWithShape="1">
          <a:blip r:embed="rId3">
            <a:alphaModFix/>
          </a:blip>
          <a:srcRect b="24999" l="0" r="0" t="18750"/>
          <a:stretch/>
        </p:blipFill>
        <p:spPr>
          <a:xfrm>
            <a:off x="0" y="0"/>
            <a:ext cx="12192000" cy="6858000"/>
          </a:xfrm>
          <a:prstGeom prst="rect">
            <a:avLst/>
          </a:prstGeom>
          <a:noFill/>
          <a:ln>
            <a:noFill/>
          </a:ln>
        </p:spPr>
      </p:pic>
      <p:sp>
        <p:nvSpPr>
          <p:cNvPr id="18" name="Google Shape;18;p52"/>
          <p:cNvSpPr/>
          <p:nvPr/>
        </p:nvSpPr>
        <p:spPr>
          <a:xfrm>
            <a:off x="2554514" y="1"/>
            <a:ext cx="5255702" cy="1335004"/>
          </a:xfrm>
          <a:custGeom>
            <a:rect b="b" l="l" r="r" t="t"/>
            <a:pathLst>
              <a:path extrusionOk="0" h="517" w="2048">
                <a:moveTo>
                  <a:pt x="2048" y="0"/>
                </a:moveTo>
                <a:cubicBezTo>
                  <a:pt x="2011" y="25"/>
                  <a:pt x="1973" y="49"/>
                  <a:pt x="1934" y="72"/>
                </a:cubicBezTo>
                <a:cubicBezTo>
                  <a:pt x="1177" y="517"/>
                  <a:pt x="332" y="480"/>
                  <a:pt x="0" y="0"/>
                </a:cubicBezTo>
                <a:lnTo>
                  <a:pt x="2048" y="0"/>
                </a:lnTo>
                <a:close/>
              </a:path>
            </a:pathLst>
          </a:custGeom>
          <a:gradFill>
            <a:gsLst>
              <a:gs pos="0">
                <a:srgbClr val="5C2321"/>
              </a:gs>
              <a:gs pos="10000">
                <a:srgbClr val="5C2321"/>
              </a:gs>
              <a:gs pos="100000">
                <a:schemeClr val="accent6"/>
              </a:gs>
            </a:gsLst>
            <a:lin ang="108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Roboto Condensed"/>
              <a:ea typeface="Roboto Condensed"/>
              <a:cs typeface="Roboto Condensed"/>
              <a:sym typeface="Roboto Condensed"/>
            </a:endParaRPr>
          </a:p>
        </p:txBody>
      </p:sp>
      <p:sp>
        <p:nvSpPr>
          <p:cNvPr id="19" name="Google Shape;19;p52"/>
          <p:cNvSpPr/>
          <p:nvPr/>
        </p:nvSpPr>
        <p:spPr>
          <a:xfrm>
            <a:off x="0" y="5905331"/>
            <a:ext cx="1901425" cy="952668"/>
          </a:xfrm>
          <a:custGeom>
            <a:rect b="b" l="l" r="r" t="t"/>
            <a:pathLst>
              <a:path extrusionOk="0" h="1024" w="2048">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5C2321"/>
              </a:gs>
              <a:gs pos="10000">
                <a:srgbClr val="5C2321"/>
              </a:gs>
              <a:gs pos="100000">
                <a:schemeClr val="accent6"/>
              </a:gs>
            </a:gsLst>
            <a:lin ang="108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Roboto Condensed"/>
              <a:ea typeface="Roboto Condensed"/>
              <a:cs typeface="Roboto Condensed"/>
              <a:sym typeface="Roboto Condensed"/>
            </a:endParaRPr>
          </a:p>
        </p:txBody>
      </p:sp>
      <p:pic>
        <p:nvPicPr>
          <p:cNvPr id="20" name="Google Shape;20;p52"/>
          <p:cNvPicPr preferRelativeResize="0"/>
          <p:nvPr/>
        </p:nvPicPr>
        <p:blipFill rotWithShape="1">
          <a:blip r:embed="rId4">
            <a:alphaModFix/>
          </a:blip>
          <a:srcRect b="0" l="0" r="0" t="0"/>
          <a:stretch/>
        </p:blipFill>
        <p:spPr>
          <a:xfrm>
            <a:off x="8808334" y="4602222"/>
            <a:ext cx="3383666" cy="2255777"/>
          </a:xfrm>
          <a:prstGeom prst="rect">
            <a:avLst/>
          </a:prstGeom>
          <a:noFill/>
          <a:ln>
            <a:noFill/>
          </a:ln>
        </p:spPr>
      </p:pic>
      <p:sp>
        <p:nvSpPr>
          <p:cNvPr id="21" name="Google Shape;21;p52"/>
          <p:cNvSpPr txBox="1"/>
          <p:nvPr>
            <p:ph type="ctrTitle"/>
          </p:nvPr>
        </p:nvSpPr>
        <p:spPr>
          <a:xfrm>
            <a:off x="559490" y="1122364"/>
            <a:ext cx="7035300" cy="2578780"/>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rgbClr val="363636"/>
              </a:buClr>
              <a:buSzPts val="6600"/>
              <a:buFont typeface="Roboto Condensed"/>
              <a:buNone/>
              <a:defRPr b="1" sz="6600">
                <a:solidFill>
                  <a:srgbClr val="363636"/>
                </a:solidFill>
                <a:latin typeface="Roboto Condensed"/>
                <a:ea typeface="Roboto Condensed"/>
                <a:cs typeface="Roboto Condensed"/>
                <a:sym typeface="Roboto Condense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22" name="Google Shape;22;p52"/>
          <p:cNvPicPr preferRelativeResize="0"/>
          <p:nvPr/>
        </p:nvPicPr>
        <p:blipFill rotWithShape="1">
          <a:blip r:embed="rId5">
            <a:alphaModFix/>
          </a:blip>
          <a:srcRect b="17724" l="62022" r="2731" t="18062"/>
          <a:stretch/>
        </p:blipFill>
        <p:spPr>
          <a:xfrm>
            <a:off x="63248" y="837717"/>
            <a:ext cx="1087893" cy="772151"/>
          </a:xfrm>
          <a:prstGeom prst="rect">
            <a:avLst/>
          </a:prstGeom>
          <a:noFill/>
          <a:ln>
            <a:noFill/>
          </a:ln>
        </p:spPr>
      </p:pic>
      <p:pic>
        <p:nvPicPr>
          <p:cNvPr descr="https://cdn5.vectorstock.com/i/1000x1000/21/59/dbms-database-management-system-computer-data-vector-8212159.jpg" id="23" name="Google Shape;23;p52"/>
          <p:cNvPicPr preferRelativeResize="0"/>
          <p:nvPr/>
        </p:nvPicPr>
        <p:blipFill rotWithShape="1">
          <a:blip r:embed="rId2">
            <a:alphaModFix/>
          </a:blip>
          <a:srcRect b="18089" l="6294" r="5315" t="9689"/>
          <a:stretch/>
        </p:blipFill>
        <p:spPr>
          <a:xfrm>
            <a:off x="8453395" y="1794986"/>
            <a:ext cx="2880000" cy="267881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lete Blanck">
  <p:cSld name="Complete Blanck">
    <p:spTree>
      <p:nvGrpSpPr>
        <p:cNvPr id="78" name="Shape 78"/>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 Red">
  <p:cSld name="1_Title Slide - Red">
    <p:spTree>
      <p:nvGrpSpPr>
        <p:cNvPr id="79" name="Shape 79"/>
        <p:cNvGrpSpPr/>
        <p:nvPr/>
      </p:nvGrpSpPr>
      <p:grpSpPr>
        <a:xfrm>
          <a:off x="0" y="0"/>
          <a:ext cx="0" cy="0"/>
          <a:chOff x="0" y="0"/>
          <a:chExt cx="0" cy="0"/>
        </a:xfrm>
      </p:grpSpPr>
      <p:pic>
        <p:nvPicPr>
          <p:cNvPr id="80" name="Google Shape;80;p62"/>
          <p:cNvPicPr preferRelativeResize="0"/>
          <p:nvPr/>
        </p:nvPicPr>
        <p:blipFill rotWithShape="1">
          <a:blip r:embed="rId2">
            <a:alphaModFix/>
          </a:blip>
          <a:srcRect b="24999" l="0" r="0" t="18750"/>
          <a:stretch/>
        </p:blipFill>
        <p:spPr>
          <a:xfrm>
            <a:off x="0" y="0"/>
            <a:ext cx="12192000" cy="6858000"/>
          </a:xfrm>
          <a:prstGeom prst="rect">
            <a:avLst/>
          </a:prstGeom>
          <a:noFill/>
          <a:ln>
            <a:noFill/>
          </a:ln>
        </p:spPr>
      </p:pic>
      <p:sp>
        <p:nvSpPr>
          <p:cNvPr id="81" name="Google Shape;81;p62"/>
          <p:cNvSpPr/>
          <p:nvPr/>
        </p:nvSpPr>
        <p:spPr>
          <a:xfrm>
            <a:off x="2554514" y="1"/>
            <a:ext cx="5255702" cy="1335004"/>
          </a:xfrm>
          <a:custGeom>
            <a:rect b="b" l="l" r="r" t="t"/>
            <a:pathLst>
              <a:path extrusionOk="0" h="517" w="2048">
                <a:moveTo>
                  <a:pt x="2048" y="0"/>
                </a:moveTo>
                <a:cubicBezTo>
                  <a:pt x="2011" y="25"/>
                  <a:pt x="1973" y="49"/>
                  <a:pt x="1934" y="72"/>
                </a:cubicBezTo>
                <a:cubicBezTo>
                  <a:pt x="1177" y="517"/>
                  <a:pt x="332" y="480"/>
                  <a:pt x="0" y="0"/>
                </a:cubicBezTo>
                <a:lnTo>
                  <a:pt x="2048" y="0"/>
                </a:lnTo>
                <a:close/>
              </a:path>
            </a:pathLst>
          </a:custGeom>
          <a:gradFill>
            <a:gsLst>
              <a:gs pos="0">
                <a:srgbClr val="B71B1C"/>
              </a:gs>
              <a:gs pos="10000">
                <a:srgbClr val="B71B1C"/>
              </a:gs>
              <a:gs pos="100000">
                <a:srgbClr val="ED524F"/>
              </a:gs>
            </a:gsLst>
            <a:lin ang="108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Condensed"/>
              <a:ea typeface="Roboto Condensed"/>
              <a:cs typeface="Roboto Condensed"/>
              <a:sym typeface="Roboto Condensed"/>
            </a:endParaRPr>
          </a:p>
        </p:txBody>
      </p:sp>
      <p:pic>
        <p:nvPicPr>
          <p:cNvPr id="82" name="Google Shape;82;p62"/>
          <p:cNvPicPr preferRelativeResize="0"/>
          <p:nvPr/>
        </p:nvPicPr>
        <p:blipFill rotWithShape="1">
          <a:blip r:embed="rId3">
            <a:alphaModFix/>
          </a:blip>
          <a:srcRect b="0" l="0" r="0" t="0"/>
          <a:stretch/>
        </p:blipFill>
        <p:spPr>
          <a:xfrm>
            <a:off x="8808334" y="4602222"/>
            <a:ext cx="3383666" cy="2255777"/>
          </a:xfrm>
          <a:prstGeom prst="rect">
            <a:avLst/>
          </a:prstGeom>
          <a:noFill/>
          <a:ln>
            <a:noFill/>
          </a:ln>
        </p:spPr>
      </p:pic>
      <p:pic>
        <p:nvPicPr>
          <p:cNvPr id="83" name="Google Shape;83;p62"/>
          <p:cNvPicPr preferRelativeResize="0"/>
          <p:nvPr/>
        </p:nvPicPr>
        <p:blipFill rotWithShape="1">
          <a:blip r:embed="rId4">
            <a:alphaModFix/>
          </a:blip>
          <a:srcRect b="17724" l="62022" r="2731" t="18062"/>
          <a:stretch/>
        </p:blipFill>
        <p:spPr>
          <a:xfrm>
            <a:off x="63248" y="837717"/>
            <a:ext cx="1087893" cy="772151"/>
          </a:xfrm>
          <a:prstGeom prst="rect">
            <a:avLst/>
          </a:prstGeom>
          <a:noFill/>
          <a:ln>
            <a:noFill/>
          </a:ln>
        </p:spPr>
      </p:pic>
      <p:sp>
        <p:nvSpPr>
          <p:cNvPr id="84" name="Google Shape;84;p62"/>
          <p:cNvSpPr/>
          <p:nvPr/>
        </p:nvSpPr>
        <p:spPr>
          <a:xfrm rot="5400000">
            <a:off x="4309292" y="1717040"/>
            <a:ext cx="3461658" cy="2984188"/>
          </a:xfrm>
          <a:prstGeom prst="hexagon">
            <a:avLst>
              <a:gd fmla="val 25000" name="adj"/>
              <a:gd fmla="val 115470" name="vf"/>
            </a:avLst>
          </a:prstGeom>
          <a:solidFill>
            <a:srgbClr val="F2F2F2"/>
          </a:solidFill>
          <a:ln cap="flat" cmpd="sng" w="57150">
            <a:solidFill>
              <a:schemeClr val="accent6"/>
            </a:solidFill>
            <a:prstDash val="lg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Roboto Condensed"/>
              <a:ea typeface="Roboto Condensed"/>
              <a:cs typeface="Roboto Condensed"/>
              <a:sym typeface="Roboto Condensed"/>
            </a:endParaRPr>
          </a:p>
        </p:txBody>
      </p:sp>
      <p:sp>
        <p:nvSpPr>
          <p:cNvPr id="85" name="Google Shape;85;p62"/>
          <p:cNvSpPr txBox="1"/>
          <p:nvPr/>
        </p:nvSpPr>
        <p:spPr>
          <a:xfrm>
            <a:off x="5014038" y="2239638"/>
            <a:ext cx="2052165" cy="193899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6000">
                <a:solidFill>
                  <a:schemeClr val="dk1"/>
                </a:solidFill>
                <a:latin typeface="Roboto Condensed"/>
                <a:ea typeface="Roboto Condensed"/>
                <a:cs typeface="Roboto Condensed"/>
                <a:sym typeface="Roboto Condensed"/>
              </a:rPr>
              <a:t>Thank</a:t>
            </a:r>
            <a:endParaRPr/>
          </a:p>
          <a:p>
            <a:pPr indent="0" lvl="0" marL="0" marR="0" rtl="0" algn="ctr">
              <a:spcBef>
                <a:spcPts val="0"/>
              </a:spcBef>
              <a:spcAft>
                <a:spcPts val="0"/>
              </a:spcAft>
              <a:buNone/>
            </a:pPr>
            <a:r>
              <a:rPr b="1" i="1" lang="en-US" sz="6000">
                <a:solidFill>
                  <a:schemeClr val="dk1"/>
                </a:solidFill>
                <a:latin typeface="Roboto Condensed"/>
                <a:ea typeface="Roboto Condensed"/>
                <a:cs typeface="Roboto Condensed"/>
                <a:sym typeface="Roboto Condensed"/>
              </a:rPr>
              <a:t>You</a:t>
            </a:r>
            <a:endParaRPr/>
          </a:p>
        </p:txBody>
      </p:sp>
      <p:sp>
        <p:nvSpPr>
          <p:cNvPr id="86" name="Google Shape;86;p62"/>
          <p:cNvSpPr/>
          <p:nvPr/>
        </p:nvSpPr>
        <p:spPr>
          <a:xfrm>
            <a:off x="7678346" y="2221532"/>
            <a:ext cx="4513654" cy="1951692"/>
          </a:xfrm>
          <a:prstGeom prst="rect">
            <a:avLst/>
          </a:prstGeom>
          <a:solidFill>
            <a:schemeClr val="accent6"/>
          </a:solidFill>
          <a:ln cap="flat" cmpd="sng" w="12700">
            <a:solidFill>
              <a:srgbClr val="86333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Condensed"/>
              <a:ea typeface="Roboto Condensed"/>
              <a:cs typeface="Roboto Condensed"/>
              <a:sym typeface="Roboto Condensed"/>
            </a:endParaRPr>
          </a:p>
        </p:txBody>
      </p:sp>
      <p:sp>
        <p:nvSpPr>
          <p:cNvPr id="87" name="Google Shape;87;p62"/>
          <p:cNvSpPr/>
          <p:nvPr/>
        </p:nvSpPr>
        <p:spPr>
          <a:xfrm>
            <a:off x="0" y="2221532"/>
            <a:ext cx="4402106" cy="1951692"/>
          </a:xfrm>
          <a:prstGeom prst="rect">
            <a:avLst/>
          </a:prstGeom>
          <a:solidFill>
            <a:schemeClr val="accent6"/>
          </a:solidFill>
          <a:ln cap="flat" cmpd="sng" w="12700">
            <a:solidFill>
              <a:srgbClr val="86333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Condensed"/>
              <a:ea typeface="Roboto Condensed"/>
              <a:cs typeface="Roboto Condensed"/>
              <a:sym typeface="Roboto Condensed"/>
            </a:endParaRPr>
          </a:p>
        </p:txBody>
      </p:sp>
      <p:sp>
        <p:nvSpPr>
          <p:cNvPr id="88" name="Google Shape;88;p62"/>
          <p:cNvSpPr/>
          <p:nvPr/>
        </p:nvSpPr>
        <p:spPr>
          <a:xfrm>
            <a:off x="0" y="5905331"/>
            <a:ext cx="1901425" cy="952668"/>
          </a:xfrm>
          <a:custGeom>
            <a:rect b="b" l="l" r="r" t="t"/>
            <a:pathLst>
              <a:path extrusionOk="0" h="1024" w="2048">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B71B1C"/>
              </a:gs>
              <a:gs pos="10000">
                <a:srgbClr val="B71B1C"/>
              </a:gs>
              <a:gs pos="100000">
                <a:srgbClr val="ED524F"/>
              </a:gs>
            </a:gsLst>
            <a:lin ang="108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Condensed"/>
              <a:ea typeface="Roboto Condensed"/>
              <a:cs typeface="Roboto Condensed"/>
              <a:sym typeface="Roboto Condense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pic>
        <p:nvPicPr>
          <p:cNvPr id="25" name="Google Shape;25;p53"/>
          <p:cNvPicPr preferRelativeResize="0"/>
          <p:nvPr/>
        </p:nvPicPr>
        <p:blipFill rotWithShape="1">
          <a:blip r:embed="rId2">
            <a:alphaModFix/>
          </a:blip>
          <a:srcRect b="21179" l="0" r="11581" t="0"/>
          <a:stretch/>
        </p:blipFill>
        <p:spPr>
          <a:xfrm rot="-5400000">
            <a:off x="9807099" y="606901"/>
            <a:ext cx="2991808" cy="1778000"/>
          </a:xfrm>
          <a:prstGeom prst="rect">
            <a:avLst/>
          </a:prstGeom>
          <a:noFill/>
          <a:ln>
            <a:noFill/>
          </a:ln>
        </p:spPr>
      </p:pic>
      <p:pic>
        <p:nvPicPr>
          <p:cNvPr id="26" name="Google Shape;26;p53"/>
          <p:cNvPicPr preferRelativeResize="0"/>
          <p:nvPr/>
        </p:nvPicPr>
        <p:blipFill rotWithShape="1">
          <a:blip r:embed="rId3">
            <a:alphaModFix/>
          </a:blip>
          <a:srcRect b="17724" l="79646" r="2730" t="18062"/>
          <a:stretch/>
        </p:blipFill>
        <p:spPr>
          <a:xfrm>
            <a:off x="0" y="401568"/>
            <a:ext cx="543946" cy="772151"/>
          </a:xfrm>
          <a:prstGeom prst="rect">
            <a:avLst/>
          </a:prstGeom>
          <a:noFill/>
          <a:ln>
            <a:noFill/>
          </a:ln>
        </p:spPr>
      </p:pic>
      <p:sp>
        <p:nvSpPr>
          <p:cNvPr id="27" name="Google Shape;27;p5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1D3064"/>
              </a:buClr>
              <a:buSzPts val="6000"/>
              <a:buFont typeface="Roboto Condensed"/>
              <a:buNone/>
              <a:defRPr b="1" sz="6000">
                <a:solidFill>
                  <a:srgbClr val="1D3064"/>
                </a:solidFill>
                <a:latin typeface="Roboto Condensed"/>
                <a:ea typeface="Roboto Condensed"/>
                <a:cs typeface="Roboto Condensed"/>
                <a:sym typeface="Roboto Condense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5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A8A8A"/>
              </a:buClr>
              <a:buSzPts val="2000"/>
              <a:buNone/>
              <a:defRPr sz="2000">
                <a:solidFill>
                  <a:srgbClr val="8A8A8A"/>
                </a:solidFill>
              </a:defRPr>
            </a:lvl2pPr>
            <a:lvl3pPr indent="-228600" lvl="2" marL="1371600" algn="l">
              <a:lnSpc>
                <a:spcPct val="90000"/>
              </a:lnSpc>
              <a:spcBef>
                <a:spcPts val="500"/>
              </a:spcBef>
              <a:spcAft>
                <a:spcPts val="0"/>
              </a:spcAft>
              <a:buClr>
                <a:srgbClr val="8A8A8A"/>
              </a:buClr>
              <a:buSzPts val="1800"/>
              <a:buNone/>
              <a:defRPr sz="1800">
                <a:solidFill>
                  <a:srgbClr val="8A8A8A"/>
                </a:solidFill>
              </a:defRPr>
            </a:lvl3pPr>
            <a:lvl4pPr indent="-228600" lvl="3" marL="1828800" algn="l">
              <a:lnSpc>
                <a:spcPct val="90000"/>
              </a:lnSpc>
              <a:spcBef>
                <a:spcPts val="500"/>
              </a:spcBef>
              <a:spcAft>
                <a:spcPts val="0"/>
              </a:spcAft>
              <a:buClr>
                <a:srgbClr val="8A8A8A"/>
              </a:buClr>
              <a:buSzPts val="1600"/>
              <a:buNone/>
              <a:defRPr sz="1600">
                <a:solidFill>
                  <a:srgbClr val="8A8A8A"/>
                </a:solidFill>
              </a:defRPr>
            </a:lvl4pPr>
            <a:lvl5pPr indent="-228600" lvl="4" marL="2286000" algn="l">
              <a:lnSpc>
                <a:spcPct val="90000"/>
              </a:lnSpc>
              <a:spcBef>
                <a:spcPts val="500"/>
              </a:spcBef>
              <a:spcAft>
                <a:spcPts val="0"/>
              </a:spcAft>
              <a:buClr>
                <a:srgbClr val="8A8A8A"/>
              </a:buClr>
              <a:buSzPts val="1600"/>
              <a:buNone/>
              <a:defRPr sz="1600">
                <a:solidFill>
                  <a:srgbClr val="8A8A8A"/>
                </a:solidFill>
              </a:defRPr>
            </a:lvl5pPr>
            <a:lvl6pPr indent="-228600" lvl="5" marL="2743200" algn="l">
              <a:lnSpc>
                <a:spcPct val="90000"/>
              </a:lnSpc>
              <a:spcBef>
                <a:spcPts val="500"/>
              </a:spcBef>
              <a:spcAft>
                <a:spcPts val="0"/>
              </a:spcAft>
              <a:buClr>
                <a:srgbClr val="8A8A8A"/>
              </a:buClr>
              <a:buSzPts val="1600"/>
              <a:buNone/>
              <a:defRPr sz="1600">
                <a:solidFill>
                  <a:srgbClr val="8A8A8A"/>
                </a:solidFill>
              </a:defRPr>
            </a:lvl6pPr>
            <a:lvl7pPr indent="-228600" lvl="6" marL="3200400" algn="l">
              <a:lnSpc>
                <a:spcPct val="90000"/>
              </a:lnSpc>
              <a:spcBef>
                <a:spcPts val="500"/>
              </a:spcBef>
              <a:spcAft>
                <a:spcPts val="0"/>
              </a:spcAft>
              <a:buClr>
                <a:srgbClr val="8A8A8A"/>
              </a:buClr>
              <a:buSzPts val="1600"/>
              <a:buNone/>
              <a:defRPr sz="1600">
                <a:solidFill>
                  <a:srgbClr val="8A8A8A"/>
                </a:solidFill>
              </a:defRPr>
            </a:lvl7pPr>
            <a:lvl8pPr indent="-228600" lvl="7" marL="3657600" algn="l">
              <a:lnSpc>
                <a:spcPct val="90000"/>
              </a:lnSpc>
              <a:spcBef>
                <a:spcPts val="500"/>
              </a:spcBef>
              <a:spcAft>
                <a:spcPts val="0"/>
              </a:spcAft>
              <a:buClr>
                <a:srgbClr val="8A8A8A"/>
              </a:buClr>
              <a:buSzPts val="1600"/>
              <a:buNone/>
              <a:defRPr sz="1600">
                <a:solidFill>
                  <a:srgbClr val="8A8A8A"/>
                </a:solidFill>
              </a:defRPr>
            </a:lvl8pPr>
            <a:lvl9pPr indent="-228600" lvl="8" marL="4114800" algn="l">
              <a:lnSpc>
                <a:spcPct val="90000"/>
              </a:lnSpc>
              <a:spcBef>
                <a:spcPts val="500"/>
              </a:spcBef>
              <a:spcAft>
                <a:spcPts val="0"/>
              </a:spcAft>
              <a:buClr>
                <a:srgbClr val="8A8A8A"/>
              </a:buClr>
              <a:buSzPts val="1600"/>
              <a:buNone/>
              <a:defRPr sz="1600">
                <a:solidFill>
                  <a:srgbClr val="8A8A8A"/>
                </a:solidFill>
              </a:defRPr>
            </a:lvl9pPr>
          </a:lstStyle>
          <a:p/>
        </p:txBody>
      </p:sp>
      <p:sp>
        <p:nvSpPr>
          <p:cNvPr id="29" name="Google Shape;29;p53"/>
          <p:cNvSpPr/>
          <p:nvPr/>
        </p:nvSpPr>
        <p:spPr>
          <a:xfrm>
            <a:off x="0" y="5905331"/>
            <a:ext cx="1901425" cy="952668"/>
          </a:xfrm>
          <a:custGeom>
            <a:rect b="b" l="l" r="r" t="t"/>
            <a:pathLst>
              <a:path extrusionOk="0" h="1024" w="2048">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5C2321"/>
              </a:gs>
              <a:gs pos="10000">
                <a:srgbClr val="5C2321"/>
              </a:gs>
              <a:gs pos="100000">
                <a:schemeClr val="accent6"/>
              </a:gs>
            </a:gsLst>
            <a:lin ang="108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Roboto Condensed"/>
              <a:ea typeface="Roboto Condensed"/>
              <a:cs typeface="Roboto Condensed"/>
              <a:sym typeface="Roboto Condense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Logo on TR">
  <p:cSld name="Title and Content - Logo on TR">
    <p:spTree>
      <p:nvGrpSpPr>
        <p:cNvPr id="30" name="Shape 30"/>
        <p:cNvGrpSpPr/>
        <p:nvPr/>
      </p:nvGrpSpPr>
      <p:grpSpPr>
        <a:xfrm>
          <a:off x="0" y="0"/>
          <a:ext cx="0" cy="0"/>
          <a:chOff x="0" y="0"/>
          <a:chExt cx="0" cy="0"/>
        </a:xfrm>
      </p:grpSpPr>
      <p:sp>
        <p:nvSpPr>
          <p:cNvPr id="31" name="Google Shape;31;p54"/>
          <p:cNvSpPr/>
          <p:nvPr/>
        </p:nvSpPr>
        <p:spPr>
          <a:xfrm>
            <a:off x="0" y="6604000"/>
            <a:ext cx="12191998" cy="254000"/>
          </a:xfrm>
          <a:prstGeom prst="roundRect">
            <a:avLst>
              <a:gd fmla="val 0" name="adj"/>
            </a:avLst>
          </a:prstGeom>
          <a:solidFill>
            <a:srgbClr val="DFDFD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Condensed"/>
              <a:ea typeface="Roboto Condensed"/>
              <a:cs typeface="Roboto Condensed"/>
              <a:sym typeface="Roboto Condensed"/>
            </a:endParaRPr>
          </a:p>
        </p:txBody>
      </p:sp>
      <p:sp>
        <p:nvSpPr>
          <p:cNvPr id="32" name="Google Shape;32;p54"/>
          <p:cNvSpPr txBox="1"/>
          <p:nvPr/>
        </p:nvSpPr>
        <p:spPr>
          <a:xfrm>
            <a:off x="4038600" y="6604000"/>
            <a:ext cx="4114800" cy="255126"/>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363636"/>
                </a:solidFill>
                <a:latin typeface="Roboto Condensed Light"/>
                <a:ea typeface="Roboto Condensed Light"/>
                <a:cs typeface="Roboto Condensed Light"/>
                <a:sym typeface="Roboto Condensed Light"/>
              </a:rPr>
              <a:t>Unit 1 – Database System Architecture</a:t>
            </a:r>
            <a:endParaRPr/>
          </a:p>
        </p:txBody>
      </p:sp>
      <p:sp>
        <p:nvSpPr>
          <p:cNvPr id="33" name="Google Shape;33;p54"/>
          <p:cNvSpPr txBox="1"/>
          <p:nvPr/>
        </p:nvSpPr>
        <p:spPr>
          <a:xfrm>
            <a:off x="8610600" y="6604000"/>
            <a:ext cx="2743200" cy="25512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200">
                <a:solidFill>
                  <a:srgbClr val="363636"/>
                </a:solidFill>
                <a:latin typeface="Roboto Condensed"/>
                <a:ea typeface="Roboto Condensed"/>
                <a:cs typeface="Roboto Condensed"/>
                <a:sym typeface="Roboto Condensed"/>
              </a:rPr>
              <a:t>‹#›</a:t>
            </a:fld>
            <a:endParaRPr b="1" sz="1200">
              <a:solidFill>
                <a:srgbClr val="363636"/>
              </a:solidFill>
              <a:latin typeface="Roboto Condensed"/>
              <a:ea typeface="Roboto Condensed"/>
              <a:cs typeface="Roboto Condensed"/>
              <a:sym typeface="Roboto Condensed"/>
            </a:endParaRPr>
          </a:p>
        </p:txBody>
      </p:sp>
      <p:pic>
        <p:nvPicPr>
          <p:cNvPr id="34" name="Google Shape;34;p54"/>
          <p:cNvPicPr preferRelativeResize="0"/>
          <p:nvPr/>
        </p:nvPicPr>
        <p:blipFill rotWithShape="1">
          <a:blip r:embed="rId2">
            <a:alphaModFix/>
          </a:blip>
          <a:srcRect b="3534" l="0" r="1768" t="86739"/>
          <a:stretch/>
        </p:blipFill>
        <p:spPr>
          <a:xfrm>
            <a:off x="0" y="0"/>
            <a:ext cx="12192000" cy="711201"/>
          </a:xfrm>
          <a:prstGeom prst="rect">
            <a:avLst/>
          </a:prstGeom>
          <a:noFill/>
          <a:ln>
            <a:noFill/>
          </a:ln>
        </p:spPr>
      </p:pic>
      <p:sp>
        <p:nvSpPr>
          <p:cNvPr id="35" name="Google Shape;35;p54"/>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lvl1pPr lvl="0" algn="l">
              <a:lnSpc>
                <a:spcPct val="90000"/>
              </a:lnSpc>
              <a:spcBef>
                <a:spcPts val="0"/>
              </a:spcBef>
              <a:spcAft>
                <a:spcPts val="0"/>
              </a:spcAft>
              <a:buClr>
                <a:srgbClr val="363636"/>
              </a:buClr>
              <a:buSzPts val="3400"/>
              <a:buFont typeface="Roboto Condensed"/>
              <a:buNone/>
              <a:defRPr b="1" sz="3400">
                <a:solidFill>
                  <a:srgbClr val="363636"/>
                </a:solidFill>
                <a:latin typeface="Roboto Condensed"/>
                <a:ea typeface="Roboto Condensed"/>
                <a:cs typeface="Roboto Condensed"/>
                <a:sym typeface="Roboto Condense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4"/>
          <p:cNvSpPr txBox="1"/>
          <p:nvPr>
            <p:ph idx="1" type="body"/>
          </p:nvPr>
        </p:nvSpPr>
        <p:spPr>
          <a:xfrm>
            <a:off x="131181" y="863444"/>
            <a:ext cx="11936128" cy="5590565"/>
          </a:xfrm>
          <a:prstGeom prst="rect">
            <a:avLst/>
          </a:prstGeom>
          <a:noFill/>
          <a:ln>
            <a:noFill/>
          </a:ln>
        </p:spPr>
        <p:txBody>
          <a:bodyPr anchorCtr="0" anchor="t" bIns="45700" lIns="91425" spcFirstLastPara="1" rIns="91425" wrap="square" tIns="45700">
            <a:noAutofit/>
          </a:bodyPr>
          <a:lstStyle>
            <a:lvl1pPr indent="-381000" lvl="0" marL="457200" algn="just">
              <a:lnSpc>
                <a:spcPct val="90000"/>
              </a:lnSpc>
              <a:spcBef>
                <a:spcPts val="1000"/>
              </a:spcBef>
              <a:spcAft>
                <a:spcPts val="0"/>
              </a:spcAft>
              <a:buClr>
                <a:schemeClr val="accent6"/>
              </a:buClr>
              <a:buSzPts val="2400"/>
              <a:buFont typeface="Noto Sans Symbols"/>
              <a:buChar char="🞂"/>
              <a:defRPr sz="2400">
                <a:solidFill>
                  <a:schemeClr val="dk1"/>
                </a:solidFill>
              </a:defRPr>
            </a:lvl1pPr>
            <a:lvl2pPr indent="-355600" lvl="1" marL="914400" algn="just">
              <a:lnSpc>
                <a:spcPct val="90000"/>
              </a:lnSpc>
              <a:spcBef>
                <a:spcPts val="500"/>
              </a:spcBef>
              <a:spcAft>
                <a:spcPts val="0"/>
              </a:spcAft>
              <a:buClr>
                <a:schemeClr val="accent6"/>
              </a:buClr>
              <a:buSzPts val="2000"/>
              <a:buFont typeface="Noto Sans Symbols"/>
              <a:buChar char="⮩"/>
              <a:defRPr sz="2000">
                <a:solidFill>
                  <a:schemeClr val="dk1"/>
                </a:solidFill>
              </a:defRPr>
            </a:lvl2pPr>
            <a:lvl3pPr indent="-342900" lvl="2" marL="1371600" algn="just">
              <a:lnSpc>
                <a:spcPct val="90000"/>
              </a:lnSpc>
              <a:spcBef>
                <a:spcPts val="500"/>
              </a:spcBef>
              <a:spcAft>
                <a:spcPts val="0"/>
              </a:spcAft>
              <a:buClr>
                <a:schemeClr val="accent6"/>
              </a:buClr>
              <a:buSzPts val="1800"/>
              <a:buFont typeface="Noto Sans Symbols"/>
              <a:buChar char="▪"/>
              <a:defRPr sz="1800">
                <a:solidFill>
                  <a:schemeClr val="dk1"/>
                </a:solidFill>
              </a:defRPr>
            </a:lvl3pPr>
            <a:lvl4pPr indent="-330200" lvl="3" marL="1828800" algn="just">
              <a:lnSpc>
                <a:spcPct val="90000"/>
              </a:lnSpc>
              <a:spcBef>
                <a:spcPts val="500"/>
              </a:spcBef>
              <a:spcAft>
                <a:spcPts val="0"/>
              </a:spcAft>
              <a:buClr>
                <a:schemeClr val="accent6"/>
              </a:buClr>
              <a:buSzPts val="1600"/>
              <a:buChar char="•"/>
              <a:defRPr sz="1600">
                <a:solidFill>
                  <a:schemeClr val="dk1"/>
                </a:solidFill>
              </a:defRPr>
            </a:lvl4pPr>
            <a:lvl5pPr indent="-330200" lvl="4" marL="2286000" algn="just">
              <a:lnSpc>
                <a:spcPct val="90000"/>
              </a:lnSpc>
              <a:spcBef>
                <a:spcPts val="500"/>
              </a:spcBef>
              <a:spcAft>
                <a:spcPts val="0"/>
              </a:spcAft>
              <a:buClr>
                <a:schemeClr val="accent6"/>
              </a:buClr>
              <a:buSzPts val="1600"/>
              <a:buChar char="•"/>
              <a:defRPr sz="1600">
                <a:solidFill>
                  <a:schemeClr val="dk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37" name="Google Shape;37;p54"/>
          <p:cNvCxnSpPr/>
          <p:nvPr/>
        </p:nvCxnSpPr>
        <p:spPr>
          <a:xfrm>
            <a:off x="0" y="711201"/>
            <a:ext cx="12192000" cy="0"/>
          </a:xfrm>
          <a:prstGeom prst="straightConnector1">
            <a:avLst/>
          </a:prstGeom>
          <a:noFill/>
          <a:ln cap="flat" cmpd="sng" w="12700">
            <a:solidFill>
              <a:srgbClr val="D8D8D8"/>
            </a:solidFill>
            <a:prstDash val="solid"/>
            <a:miter lim="800000"/>
            <a:headEnd len="sm" w="sm" type="none"/>
            <a:tailEnd len="sm" w="sm" type="none"/>
          </a:ln>
        </p:spPr>
      </p:cxnSp>
      <p:cxnSp>
        <p:nvCxnSpPr>
          <p:cNvPr id="38" name="Google Shape;38;p54"/>
          <p:cNvCxnSpPr/>
          <p:nvPr/>
        </p:nvCxnSpPr>
        <p:spPr>
          <a:xfrm>
            <a:off x="131180" y="6604000"/>
            <a:ext cx="12192000" cy="0"/>
          </a:xfrm>
          <a:prstGeom prst="straightConnector1">
            <a:avLst/>
          </a:prstGeom>
          <a:noFill/>
          <a:ln cap="flat" cmpd="sng" w="12700">
            <a:solidFill>
              <a:srgbClr val="BFBFBF">
                <a:alpha val="69803"/>
              </a:srgbClr>
            </a:solidFill>
            <a:prstDash val="solid"/>
            <a:miter lim="800000"/>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Logo on BR">
  <p:cSld name="Title and Content - Logo on BR">
    <p:spTree>
      <p:nvGrpSpPr>
        <p:cNvPr id="39" name="Shape 39"/>
        <p:cNvGrpSpPr/>
        <p:nvPr/>
      </p:nvGrpSpPr>
      <p:grpSpPr>
        <a:xfrm>
          <a:off x="0" y="0"/>
          <a:ext cx="0" cy="0"/>
          <a:chOff x="0" y="0"/>
          <a:chExt cx="0" cy="0"/>
        </a:xfrm>
      </p:grpSpPr>
      <p:sp>
        <p:nvSpPr>
          <p:cNvPr id="40" name="Google Shape;40;p55"/>
          <p:cNvSpPr/>
          <p:nvPr/>
        </p:nvSpPr>
        <p:spPr>
          <a:xfrm>
            <a:off x="0" y="6604000"/>
            <a:ext cx="12191998" cy="254000"/>
          </a:xfrm>
          <a:prstGeom prst="roundRect">
            <a:avLst>
              <a:gd fmla="val 0" name="adj"/>
            </a:avLst>
          </a:prstGeom>
          <a:solidFill>
            <a:srgbClr val="DFDFD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Condensed"/>
              <a:ea typeface="Roboto Condensed"/>
              <a:cs typeface="Roboto Condensed"/>
              <a:sym typeface="Roboto Condensed"/>
            </a:endParaRPr>
          </a:p>
        </p:txBody>
      </p:sp>
      <p:sp>
        <p:nvSpPr>
          <p:cNvPr id="41" name="Google Shape;41;p55"/>
          <p:cNvSpPr txBox="1"/>
          <p:nvPr/>
        </p:nvSpPr>
        <p:spPr>
          <a:xfrm>
            <a:off x="8610600" y="6604000"/>
            <a:ext cx="2743200" cy="25512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200">
                <a:solidFill>
                  <a:srgbClr val="363636"/>
                </a:solidFill>
                <a:latin typeface="Roboto Condensed"/>
                <a:ea typeface="Roboto Condensed"/>
                <a:cs typeface="Roboto Condensed"/>
                <a:sym typeface="Roboto Condensed"/>
              </a:rPr>
              <a:t>‹#›</a:t>
            </a:fld>
            <a:endParaRPr b="1" sz="1200">
              <a:solidFill>
                <a:srgbClr val="363636"/>
              </a:solidFill>
              <a:latin typeface="Roboto Condensed"/>
              <a:ea typeface="Roboto Condensed"/>
              <a:cs typeface="Roboto Condensed"/>
              <a:sym typeface="Roboto Condensed"/>
            </a:endParaRPr>
          </a:p>
        </p:txBody>
      </p:sp>
      <p:pic>
        <p:nvPicPr>
          <p:cNvPr id="42" name="Google Shape;42;p55"/>
          <p:cNvPicPr preferRelativeResize="0"/>
          <p:nvPr/>
        </p:nvPicPr>
        <p:blipFill rotWithShape="1">
          <a:blip r:embed="rId2">
            <a:alphaModFix/>
          </a:blip>
          <a:srcRect b="3534" l="0" r="1768" t="86739"/>
          <a:stretch/>
        </p:blipFill>
        <p:spPr>
          <a:xfrm>
            <a:off x="0" y="0"/>
            <a:ext cx="12192000" cy="711201"/>
          </a:xfrm>
          <a:prstGeom prst="rect">
            <a:avLst/>
          </a:prstGeom>
          <a:noFill/>
          <a:ln>
            <a:noFill/>
          </a:ln>
        </p:spPr>
      </p:pic>
      <p:sp>
        <p:nvSpPr>
          <p:cNvPr id="43" name="Google Shape;43;p55"/>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lvl1pPr lvl="0" algn="l">
              <a:lnSpc>
                <a:spcPct val="90000"/>
              </a:lnSpc>
              <a:spcBef>
                <a:spcPts val="0"/>
              </a:spcBef>
              <a:spcAft>
                <a:spcPts val="0"/>
              </a:spcAft>
              <a:buClr>
                <a:srgbClr val="363636"/>
              </a:buClr>
              <a:buSzPts val="3400"/>
              <a:buFont typeface="Roboto Condensed"/>
              <a:buNone/>
              <a:defRPr b="1" sz="3400">
                <a:solidFill>
                  <a:srgbClr val="363636"/>
                </a:solidFill>
                <a:latin typeface="Roboto Condensed"/>
                <a:ea typeface="Roboto Condensed"/>
                <a:cs typeface="Roboto Condensed"/>
                <a:sym typeface="Roboto Condense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55"/>
          <p:cNvSpPr txBox="1"/>
          <p:nvPr>
            <p:ph idx="1" type="body"/>
          </p:nvPr>
        </p:nvSpPr>
        <p:spPr>
          <a:xfrm>
            <a:off x="131179" y="887280"/>
            <a:ext cx="11936130" cy="5582777"/>
          </a:xfrm>
          <a:prstGeom prst="rect">
            <a:avLst/>
          </a:prstGeom>
          <a:noFill/>
          <a:ln>
            <a:noFill/>
          </a:ln>
        </p:spPr>
        <p:txBody>
          <a:bodyPr anchorCtr="0" anchor="t" bIns="45700" lIns="91425" spcFirstLastPara="1" rIns="91425" wrap="square" tIns="45700">
            <a:noAutofit/>
          </a:bodyPr>
          <a:lstStyle>
            <a:lvl1pPr indent="-381000" lvl="0" marL="457200" algn="just">
              <a:lnSpc>
                <a:spcPct val="90000"/>
              </a:lnSpc>
              <a:spcBef>
                <a:spcPts val="1000"/>
              </a:spcBef>
              <a:spcAft>
                <a:spcPts val="0"/>
              </a:spcAft>
              <a:buClr>
                <a:schemeClr val="accent6"/>
              </a:buClr>
              <a:buSzPts val="2400"/>
              <a:buFont typeface="Noto Sans Symbols"/>
              <a:buChar char="🞂"/>
              <a:defRPr sz="2400">
                <a:solidFill>
                  <a:schemeClr val="dk1"/>
                </a:solidFill>
              </a:defRPr>
            </a:lvl1pPr>
            <a:lvl2pPr indent="-355600" lvl="1" marL="914400" algn="just">
              <a:lnSpc>
                <a:spcPct val="90000"/>
              </a:lnSpc>
              <a:spcBef>
                <a:spcPts val="500"/>
              </a:spcBef>
              <a:spcAft>
                <a:spcPts val="0"/>
              </a:spcAft>
              <a:buClr>
                <a:schemeClr val="accent6"/>
              </a:buClr>
              <a:buSzPts val="2000"/>
              <a:buFont typeface="Noto Sans Symbols"/>
              <a:buChar char="⮩"/>
              <a:defRPr sz="2000">
                <a:solidFill>
                  <a:schemeClr val="dk1"/>
                </a:solidFill>
              </a:defRPr>
            </a:lvl2pPr>
            <a:lvl3pPr indent="-342900" lvl="2" marL="1371600" algn="just">
              <a:lnSpc>
                <a:spcPct val="90000"/>
              </a:lnSpc>
              <a:spcBef>
                <a:spcPts val="500"/>
              </a:spcBef>
              <a:spcAft>
                <a:spcPts val="0"/>
              </a:spcAft>
              <a:buClr>
                <a:schemeClr val="accent6"/>
              </a:buClr>
              <a:buSzPts val="1800"/>
              <a:buFont typeface="Noto Sans Symbols"/>
              <a:buChar char="▪"/>
              <a:defRPr sz="1800">
                <a:solidFill>
                  <a:schemeClr val="dk1"/>
                </a:solidFill>
              </a:defRPr>
            </a:lvl3pPr>
            <a:lvl4pPr indent="-330200" lvl="3" marL="1828800" algn="just">
              <a:lnSpc>
                <a:spcPct val="90000"/>
              </a:lnSpc>
              <a:spcBef>
                <a:spcPts val="500"/>
              </a:spcBef>
              <a:spcAft>
                <a:spcPts val="0"/>
              </a:spcAft>
              <a:buClr>
                <a:schemeClr val="accent6"/>
              </a:buClr>
              <a:buSzPts val="1600"/>
              <a:buChar char="•"/>
              <a:defRPr sz="1600">
                <a:solidFill>
                  <a:schemeClr val="dk1"/>
                </a:solidFill>
              </a:defRPr>
            </a:lvl4pPr>
            <a:lvl5pPr indent="-330200" lvl="4" marL="2286000" algn="just">
              <a:lnSpc>
                <a:spcPct val="90000"/>
              </a:lnSpc>
              <a:spcBef>
                <a:spcPts val="500"/>
              </a:spcBef>
              <a:spcAft>
                <a:spcPts val="0"/>
              </a:spcAft>
              <a:buClr>
                <a:schemeClr val="accent6"/>
              </a:buClr>
              <a:buSzPts val="1600"/>
              <a:buChar char="•"/>
              <a:defRPr sz="1600">
                <a:solidFill>
                  <a:schemeClr val="dk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45" name="Google Shape;45;p55"/>
          <p:cNvCxnSpPr/>
          <p:nvPr/>
        </p:nvCxnSpPr>
        <p:spPr>
          <a:xfrm>
            <a:off x="0" y="711201"/>
            <a:ext cx="12192000" cy="0"/>
          </a:xfrm>
          <a:prstGeom prst="straightConnector1">
            <a:avLst/>
          </a:prstGeom>
          <a:noFill/>
          <a:ln cap="flat" cmpd="sng" w="12700">
            <a:solidFill>
              <a:srgbClr val="D8D8D8"/>
            </a:solidFill>
            <a:prstDash val="solid"/>
            <a:miter lim="800000"/>
            <a:headEnd len="sm" w="sm" type="none"/>
            <a:tailEnd len="sm" w="sm" type="none"/>
          </a:ln>
        </p:spPr>
      </p:cxnSp>
      <p:cxnSp>
        <p:nvCxnSpPr>
          <p:cNvPr id="46" name="Google Shape;46;p55"/>
          <p:cNvCxnSpPr/>
          <p:nvPr/>
        </p:nvCxnSpPr>
        <p:spPr>
          <a:xfrm>
            <a:off x="0" y="6606251"/>
            <a:ext cx="12192000" cy="0"/>
          </a:xfrm>
          <a:prstGeom prst="straightConnector1">
            <a:avLst/>
          </a:prstGeom>
          <a:noFill/>
          <a:ln cap="flat" cmpd="sng" w="12700">
            <a:solidFill>
              <a:srgbClr val="BFBFBF">
                <a:alpha val="69803"/>
              </a:srgbClr>
            </a:solidFill>
            <a:prstDash val="solid"/>
            <a:miter lim="800000"/>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Logo on BL">
  <p:cSld name="Title and Content - Logo on BL">
    <p:spTree>
      <p:nvGrpSpPr>
        <p:cNvPr id="47" name="Shape 47"/>
        <p:cNvGrpSpPr/>
        <p:nvPr/>
      </p:nvGrpSpPr>
      <p:grpSpPr>
        <a:xfrm>
          <a:off x="0" y="0"/>
          <a:ext cx="0" cy="0"/>
          <a:chOff x="0" y="0"/>
          <a:chExt cx="0" cy="0"/>
        </a:xfrm>
      </p:grpSpPr>
      <p:sp>
        <p:nvSpPr>
          <p:cNvPr id="48" name="Google Shape;48;p56"/>
          <p:cNvSpPr/>
          <p:nvPr/>
        </p:nvSpPr>
        <p:spPr>
          <a:xfrm>
            <a:off x="0" y="6604000"/>
            <a:ext cx="12191998" cy="254000"/>
          </a:xfrm>
          <a:prstGeom prst="roundRect">
            <a:avLst>
              <a:gd fmla="val 0" name="adj"/>
            </a:avLst>
          </a:prstGeom>
          <a:solidFill>
            <a:srgbClr val="DFDFD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Condensed"/>
              <a:ea typeface="Roboto Condensed"/>
              <a:cs typeface="Roboto Condensed"/>
              <a:sym typeface="Roboto Condensed"/>
            </a:endParaRPr>
          </a:p>
        </p:txBody>
      </p:sp>
      <p:sp>
        <p:nvSpPr>
          <p:cNvPr id="49" name="Google Shape;49;p56"/>
          <p:cNvSpPr txBox="1"/>
          <p:nvPr/>
        </p:nvSpPr>
        <p:spPr>
          <a:xfrm>
            <a:off x="4038600" y="6604000"/>
            <a:ext cx="4114800" cy="255126"/>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363636"/>
                </a:solidFill>
                <a:latin typeface="Roboto Condensed Light"/>
                <a:ea typeface="Roboto Condensed Light"/>
                <a:cs typeface="Roboto Condensed Light"/>
                <a:sym typeface="Roboto Condensed Light"/>
              </a:rPr>
              <a:t>Unit 1 – Database System Architecture</a:t>
            </a:r>
            <a:endParaRPr/>
          </a:p>
        </p:txBody>
      </p:sp>
      <p:sp>
        <p:nvSpPr>
          <p:cNvPr id="50" name="Google Shape;50;p56"/>
          <p:cNvSpPr txBox="1"/>
          <p:nvPr/>
        </p:nvSpPr>
        <p:spPr>
          <a:xfrm>
            <a:off x="8610600" y="6604000"/>
            <a:ext cx="2743200" cy="25512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200">
                <a:solidFill>
                  <a:srgbClr val="363636"/>
                </a:solidFill>
                <a:latin typeface="Roboto Condensed"/>
                <a:ea typeface="Roboto Condensed"/>
                <a:cs typeface="Roboto Condensed"/>
                <a:sym typeface="Roboto Condensed"/>
              </a:rPr>
              <a:t>‹#›</a:t>
            </a:fld>
            <a:endParaRPr b="1" sz="1200">
              <a:solidFill>
                <a:srgbClr val="363636"/>
              </a:solidFill>
              <a:latin typeface="Roboto Condensed"/>
              <a:ea typeface="Roboto Condensed"/>
              <a:cs typeface="Roboto Condensed"/>
              <a:sym typeface="Roboto Condensed"/>
            </a:endParaRPr>
          </a:p>
        </p:txBody>
      </p:sp>
      <p:pic>
        <p:nvPicPr>
          <p:cNvPr id="51" name="Google Shape;51;p56"/>
          <p:cNvPicPr preferRelativeResize="0"/>
          <p:nvPr/>
        </p:nvPicPr>
        <p:blipFill rotWithShape="1">
          <a:blip r:embed="rId2">
            <a:alphaModFix/>
          </a:blip>
          <a:srcRect b="3534" l="0" r="1768" t="86739"/>
          <a:stretch/>
        </p:blipFill>
        <p:spPr>
          <a:xfrm>
            <a:off x="0" y="0"/>
            <a:ext cx="12192000" cy="711201"/>
          </a:xfrm>
          <a:prstGeom prst="rect">
            <a:avLst/>
          </a:prstGeom>
          <a:noFill/>
          <a:ln>
            <a:noFill/>
          </a:ln>
        </p:spPr>
      </p:pic>
      <p:sp>
        <p:nvSpPr>
          <p:cNvPr id="52" name="Google Shape;52;p56"/>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lvl1pPr lvl="0" algn="l">
              <a:lnSpc>
                <a:spcPct val="90000"/>
              </a:lnSpc>
              <a:spcBef>
                <a:spcPts val="0"/>
              </a:spcBef>
              <a:spcAft>
                <a:spcPts val="0"/>
              </a:spcAft>
              <a:buClr>
                <a:srgbClr val="363636"/>
              </a:buClr>
              <a:buSzPts val="3400"/>
              <a:buFont typeface="Roboto Condensed"/>
              <a:buNone/>
              <a:defRPr b="1" sz="3400">
                <a:solidFill>
                  <a:srgbClr val="363636"/>
                </a:solidFill>
                <a:latin typeface="Roboto Condensed"/>
                <a:ea typeface="Roboto Condensed"/>
                <a:cs typeface="Roboto Condensed"/>
                <a:sym typeface="Roboto Condense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56"/>
          <p:cNvSpPr txBox="1"/>
          <p:nvPr>
            <p:ph idx="1" type="body"/>
          </p:nvPr>
        </p:nvSpPr>
        <p:spPr>
          <a:xfrm>
            <a:off x="131179" y="887280"/>
            <a:ext cx="11929641" cy="5568931"/>
          </a:xfrm>
          <a:prstGeom prst="rect">
            <a:avLst/>
          </a:prstGeom>
          <a:noFill/>
          <a:ln>
            <a:noFill/>
          </a:ln>
        </p:spPr>
        <p:txBody>
          <a:bodyPr anchorCtr="0" anchor="t" bIns="45700" lIns="91425" spcFirstLastPara="1" rIns="91425" wrap="square" tIns="45700">
            <a:noAutofit/>
          </a:bodyPr>
          <a:lstStyle>
            <a:lvl1pPr indent="-381000" lvl="0" marL="457200" algn="just">
              <a:lnSpc>
                <a:spcPct val="90000"/>
              </a:lnSpc>
              <a:spcBef>
                <a:spcPts val="1000"/>
              </a:spcBef>
              <a:spcAft>
                <a:spcPts val="0"/>
              </a:spcAft>
              <a:buClr>
                <a:schemeClr val="accent6"/>
              </a:buClr>
              <a:buSzPts val="2400"/>
              <a:buFont typeface="Noto Sans Symbols"/>
              <a:buChar char="🞂"/>
              <a:defRPr sz="2400">
                <a:solidFill>
                  <a:schemeClr val="dk1"/>
                </a:solidFill>
              </a:defRPr>
            </a:lvl1pPr>
            <a:lvl2pPr indent="-355600" lvl="1" marL="914400" algn="just">
              <a:lnSpc>
                <a:spcPct val="90000"/>
              </a:lnSpc>
              <a:spcBef>
                <a:spcPts val="500"/>
              </a:spcBef>
              <a:spcAft>
                <a:spcPts val="0"/>
              </a:spcAft>
              <a:buClr>
                <a:schemeClr val="accent6"/>
              </a:buClr>
              <a:buSzPts val="2000"/>
              <a:buFont typeface="Noto Sans Symbols"/>
              <a:buChar char="⮩"/>
              <a:defRPr sz="2000">
                <a:solidFill>
                  <a:schemeClr val="dk1"/>
                </a:solidFill>
              </a:defRPr>
            </a:lvl2pPr>
            <a:lvl3pPr indent="-342900" lvl="2" marL="1371600" algn="just">
              <a:lnSpc>
                <a:spcPct val="90000"/>
              </a:lnSpc>
              <a:spcBef>
                <a:spcPts val="500"/>
              </a:spcBef>
              <a:spcAft>
                <a:spcPts val="0"/>
              </a:spcAft>
              <a:buClr>
                <a:schemeClr val="accent6"/>
              </a:buClr>
              <a:buSzPts val="1800"/>
              <a:buFont typeface="Noto Sans Symbols"/>
              <a:buChar char="▪"/>
              <a:defRPr sz="1800">
                <a:solidFill>
                  <a:schemeClr val="dk1"/>
                </a:solidFill>
              </a:defRPr>
            </a:lvl3pPr>
            <a:lvl4pPr indent="-330200" lvl="3" marL="1828800" algn="just">
              <a:lnSpc>
                <a:spcPct val="90000"/>
              </a:lnSpc>
              <a:spcBef>
                <a:spcPts val="500"/>
              </a:spcBef>
              <a:spcAft>
                <a:spcPts val="0"/>
              </a:spcAft>
              <a:buClr>
                <a:schemeClr val="accent6"/>
              </a:buClr>
              <a:buSzPts val="1600"/>
              <a:buChar char="•"/>
              <a:defRPr sz="1600">
                <a:solidFill>
                  <a:schemeClr val="dk1"/>
                </a:solidFill>
              </a:defRPr>
            </a:lvl4pPr>
            <a:lvl5pPr indent="-330200" lvl="4" marL="2286000" algn="just">
              <a:lnSpc>
                <a:spcPct val="90000"/>
              </a:lnSpc>
              <a:spcBef>
                <a:spcPts val="500"/>
              </a:spcBef>
              <a:spcAft>
                <a:spcPts val="0"/>
              </a:spcAft>
              <a:buClr>
                <a:schemeClr val="accent6"/>
              </a:buClr>
              <a:buSzPts val="1600"/>
              <a:buChar char="•"/>
              <a:defRPr sz="1600">
                <a:solidFill>
                  <a:schemeClr val="dk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54" name="Google Shape;54;p56"/>
          <p:cNvCxnSpPr/>
          <p:nvPr/>
        </p:nvCxnSpPr>
        <p:spPr>
          <a:xfrm>
            <a:off x="0" y="711201"/>
            <a:ext cx="12192000" cy="0"/>
          </a:xfrm>
          <a:prstGeom prst="straightConnector1">
            <a:avLst/>
          </a:prstGeom>
          <a:noFill/>
          <a:ln cap="flat" cmpd="sng" w="12700">
            <a:solidFill>
              <a:srgbClr val="D8D8D8"/>
            </a:solidFill>
            <a:prstDash val="solid"/>
            <a:miter lim="800000"/>
            <a:headEnd len="sm" w="sm" type="none"/>
            <a:tailEnd len="sm" w="sm" type="none"/>
          </a:ln>
        </p:spPr>
      </p:cxnSp>
      <p:cxnSp>
        <p:nvCxnSpPr>
          <p:cNvPr id="55" name="Google Shape;55;p56"/>
          <p:cNvCxnSpPr/>
          <p:nvPr/>
        </p:nvCxnSpPr>
        <p:spPr>
          <a:xfrm>
            <a:off x="0" y="6606251"/>
            <a:ext cx="12192000" cy="0"/>
          </a:xfrm>
          <a:prstGeom prst="straightConnector1">
            <a:avLst/>
          </a:prstGeom>
          <a:noFill/>
          <a:ln cap="flat" cmpd="sng" w="12700">
            <a:solidFill>
              <a:srgbClr val="BFBFBF">
                <a:alpha val="69803"/>
              </a:srgbClr>
            </a:solidFill>
            <a:prstDash val="solid"/>
            <a:miter lim="800000"/>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 Maroon">
  <p:cSld name="1_Title Slide - Maroon">
    <p:spTree>
      <p:nvGrpSpPr>
        <p:cNvPr id="56" name="Shape 56"/>
        <p:cNvGrpSpPr/>
        <p:nvPr/>
      </p:nvGrpSpPr>
      <p:grpSpPr>
        <a:xfrm>
          <a:off x="0" y="0"/>
          <a:ext cx="0" cy="0"/>
          <a:chOff x="0" y="0"/>
          <a:chExt cx="0" cy="0"/>
        </a:xfrm>
      </p:grpSpPr>
      <p:pic>
        <p:nvPicPr>
          <p:cNvPr id="57" name="Google Shape;57;p57"/>
          <p:cNvPicPr preferRelativeResize="0"/>
          <p:nvPr/>
        </p:nvPicPr>
        <p:blipFill rotWithShape="1">
          <a:blip r:embed="rId2">
            <a:alphaModFix/>
          </a:blip>
          <a:srcRect b="24999" l="0" r="0" t="18750"/>
          <a:stretch/>
        </p:blipFill>
        <p:spPr>
          <a:xfrm>
            <a:off x="0" y="0"/>
            <a:ext cx="12192000" cy="6858000"/>
          </a:xfrm>
          <a:prstGeom prst="rect">
            <a:avLst/>
          </a:prstGeom>
          <a:noFill/>
          <a:ln>
            <a:noFill/>
          </a:ln>
        </p:spPr>
      </p:pic>
      <p:sp>
        <p:nvSpPr>
          <p:cNvPr id="58" name="Google Shape;58;p57"/>
          <p:cNvSpPr/>
          <p:nvPr/>
        </p:nvSpPr>
        <p:spPr>
          <a:xfrm>
            <a:off x="2554514" y="-41563"/>
            <a:ext cx="5255702" cy="1335004"/>
          </a:xfrm>
          <a:custGeom>
            <a:rect b="b" l="l" r="r" t="t"/>
            <a:pathLst>
              <a:path extrusionOk="0" h="517" w="2048">
                <a:moveTo>
                  <a:pt x="2048" y="0"/>
                </a:moveTo>
                <a:cubicBezTo>
                  <a:pt x="2011" y="25"/>
                  <a:pt x="1973" y="49"/>
                  <a:pt x="1934" y="72"/>
                </a:cubicBezTo>
                <a:cubicBezTo>
                  <a:pt x="1177" y="517"/>
                  <a:pt x="332" y="480"/>
                  <a:pt x="0" y="0"/>
                </a:cubicBezTo>
                <a:lnTo>
                  <a:pt x="2048" y="0"/>
                </a:lnTo>
                <a:close/>
              </a:path>
            </a:pathLst>
          </a:custGeom>
          <a:gradFill>
            <a:gsLst>
              <a:gs pos="0">
                <a:srgbClr val="5C2321"/>
              </a:gs>
              <a:gs pos="10000">
                <a:srgbClr val="5C2321"/>
              </a:gs>
              <a:gs pos="100000">
                <a:schemeClr val="accent6"/>
              </a:gs>
            </a:gsLst>
            <a:lin ang="108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Condensed"/>
              <a:ea typeface="Roboto Condensed"/>
              <a:cs typeface="Roboto Condensed"/>
              <a:sym typeface="Roboto Condensed"/>
            </a:endParaRPr>
          </a:p>
        </p:txBody>
      </p:sp>
      <p:sp>
        <p:nvSpPr>
          <p:cNvPr id="59" name="Google Shape;59;p57"/>
          <p:cNvSpPr/>
          <p:nvPr/>
        </p:nvSpPr>
        <p:spPr>
          <a:xfrm>
            <a:off x="0" y="5905331"/>
            <a:ext cx="1901425" cy="952668"/>
          </a:xfrm>
          <a:custGeom>
            <a:rect b="b" l="l" r="r" t="t"/>
            <a:pathLst>
              <a:path extrusionOk="0" h="1024" w="2048">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5C2321"/>
              </a:gs>
              <a:gs pos="10000">
                <a:srgbClr val="5C2321"/>
              </a:gs>
              <a:gs pos="100000">
                <a:schemeClr val="accent6"/>
              </a:gs>
            </a:gsLst>
            <a:lin ang="108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Condensed"/>
              <a:ea typeface="Roboto Condensed"/>
              <a:cs typeface="Roboto Condensed"/>
              <a:sym typeface="Roboto Condensed"/>
            </a:endParaRPr>
          </a:p>
        </p:txBody>
      </p:sp>
      <p:pic>
        <p:nvPicPr>
          <p:cNvPr id="60" name="Google Shape;60;p57"/>
          <p:cNvPicPr preferRelativeResize="0"/>
          <p:nvPr/>
        </p:nvPicPr>
        <p:blipFill rotWithShape="1">
          <a:blip r:embed="rId3">
            <a:alphaModFix/>
          </a:blip>
          <a:srcRect b="0" l="0" r="0" t="0"/>
          <a:stretch/>
        </p:blipFill>
        <p:spPr>
          <a:xfrm>
            <a:off x="8808334" y="4602222"/>
            <a:ext cx="3383666" cy="2255777"/>
          </a:xfrm>
          <a:prstGeom prst="rect">
            <a:avLst/>
          </a:prstGeom>
          <a:noFill/>
          <a:ln>
            <a:noFill/>
          </a:ln>
        </p:spPr>
      </p:pic>
      <p:pic>
        <p:nvPicPr>
          <p:cNvPr id="61" name="Google Shape;61;p57"/>
          <p:cNvPicPr preferRelativeResize="0"/>
          <p:nvPr/>
        </p:nvPicPr>
        <p:blipFill rotWithShape="1">
          <a:blip r:embed="rId4">
            <a:alphaModFix/>
          </a:blip>
          <a:srcRect b="17724" l="62022" r="2731" t="18062"/>
          <a:stretch/>
        </p:blipFill>
        <p:spPr>
          <a:xfrm>
            <a:off x="63248" y="837717"/>
            <a:ext cx="1087893" cy="772151"/>
          </a:xfrm>
          <a:prstGeom prst="rect">
            <a:avLst/>
          </a:prstGeom>
          <a:noFill/>
          <a:ln>
            <a:noFill/>
          </a:ln>
        </p:spPr>
      </p:pic>
      <p:sp>
        <p:nvSpPr>
          <p:cNvPr id="62" name="Google Shape;62;p57"/>
          <p:cNvSpPr/>
          <p:nvPr/>
        </p:nvSpPr>
        <p:spPr>
          <a:xfrm rot="5400000">
            <a:off x="4309292" y="1717040"/>
            <a:ext cx="3461658" cy="2984188"/>
          </a:xfrm>
          <a:prstGeom prst="hexagon">
            <a:avLst>
              <a:gd fmla="val 25000" name="adj"/>
              <a:gd fmla="val 115470" name="vf"/>
            </a:avLst>
          </a:prstGeom>
          <a:solidFill>
            <a:srgbClr val="F2F2F2"/>
          </a:solidFill>
          <a:ln cap="flat" cmpd="sng" w="57150">
            <a:solidFill>
              <a:schemeClr val="accent6"/>
            </a:solidFill>
            <a:prstDash val="lg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Roboto Condensed"/>
              <a:ea typeface="Roboto Condensed"/>
              <a:cs typeface="Roboto Condensed"/>
              <a:sym typeface="Roboto Condensed"/>
            </a:endParaRPr>
          </a:p>
        </p:txBody>
      </p:sp>
      <p:sp>
        <p:nvSpPr>
          <p:cNvPr id="63" name="Google Shape;63;p57"/>
          <p:cNvSpPr txBox="1"/>
          <p:nvPr/>
        </p:nvSpPr>
        <p:spPr>
          <a:xfrm>
            <a:off x="5014038" y="2239638"/>
            <a:ext cx="2052165" cy="193899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6000">
                <a:solidFill>
                  <a:schemeClr val="dk1"/>
                </a:solidFill>
                <a:latin typeface="Roboto Condensed"/>
                <a:ea typeface="Roboto Condensed"/>
                <a:cs typeface="Roboto Condensed"/>
                <a:sym typeface="Roboto Condensed"/>
              </a:rPr>
              <a:t>Thank</a:t>
            </a:r>
            <a:endParaRPr/>
          </a:p>
          <a:p>
            <a:pPr indent="0" lvl="0" marL="0" marR="0" rtl="0" algn="ctr">
              <a:spcBef>
                <a:spcPts val="0"/>
              </a:spcBef>
              <a:spcAft>
                <a:spcPts val="0"/>
              </a:spcAft>
              <a:buNone/>
            </a:pPr>
            <a:r>
              <a:rPr b="1" i="1" lang="en-US" sz="6000">
                <a:solidFill>
                  <a:schemeClr val="dk1"/>
                </a:solidFill>
                <a:latin typeface="Roboto Condensed"/>
                <a:ea typeface="Roboto Condensed"/>
                <a:cs typeface="Roboto Condensed"/>
                <a:sym typeface="Roboto Condensed"/>
              </a:rPr>
              <a:t>You</a:t>
            </a:r>
            <a:endParaRPr/>
          </a:p>
        </p:txBody>
      </p:sp>
      <p:sp>
        <p:nvSpPr>
          <p:cNvPr id="64" name="Google Shape;64;p57"/>
          <p:cNvSpPr/>
          <p:nvPr/>
        </p:nvSpPr>
        <p:spPr>
          <a:xfrm>
            <a:off x="7678346" y="2221532"/>
            <a:ext cx="4513654" cy="1951692"/>
          </a:xfrm>
          <a:prstGeom prst="rect">
            <a:avLst/>
          </a:prstGeom>
          <a:solidFill>
            <a:schemeClr val="accent6"/>
          </a:solidFill>
          <a:ln cap="flat" cmpd="sng" w="12700">
            <a:solidFill>
              <a:srgbClr val="86333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Condensed"/>
              <a:ea typeface="Roboto Condensed"/>
              <a:cs typeface="Roboto Condensed"/>
              <a:sym typeface="Roboto Condensed"/>
            </a:endParaRPr>
          </a:p>
        </p:txBody>
      </p:sp>
      <p:sp>
        <p:nvSpPr>
          <p:cNvPr id="65" name="Google Shape;65;p57"/>
          <p:cNvSpPr/>
          <p:nvPr/>
        </p:nvSpPr>
        <p:spPr>
          <a:xfrm>
            <a:off x="0" y="2221532"/>
            <a:ext cx="4402106" cy="1951692"/>
          </a:xfrm>
          <a:prstGeom prst="rect">
            <a:avLst/>
          </a:prstGeom>
          <a:solidFill>
            <a:schemeClr val="accent6"/>
          </a:solidFill>
          <a:ln cap="flat" cmpd="sng" w="12700">
            <a:solidFill>
              <a:srgbClr val="86333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Condensed"/>
              <a:ea typeface="Roboto Condensed"/>
              <a:cs typeface="Roboto Condensed"/>
              <a:sym typeface="Roboto Condense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ck - Logo on TR">
  <p:cSld name="Blanck - Logo on TR">
    <p:spTree>
      <p:nvGrpSpPr>
        <p:cNvPr id="66" name="Shape 66"/>
        <p:cNvGrpSpPr/>
        <p:nvPr/>
      </p:nvGrpSpPr>
      <p:grpSpPr>
        <a:xfrm>
          <a:off x="0" y="0"/>
          <a:ext cx="0" cy="0"/>
          <a:chOff x="0" y="0"/>
          <a:chExt cx="0" cy="0"/>
        </a:xfrm>
      </p:grpSpPr>
      <p:sp>
        <p:nvSpPr>
          <p:cNvPr id="67" name="Google Shape;67;p58"/>
          <p:cNvSpPr/>
          <p:nvPr/>
        </p:nvSpPr>
        <p:spPr>
          <a:xfrm>
            <a:off x="0" y="6604000"/>
            <a:ext cx="12191998" cy="254000"/>
          </a:xfrm>
          <a:prstGeom prst="roundRect">
            <a:avLst>
              <a:gd fmla="val 0" name="adj"/>
            </a:avLst>
          </a:prstGeom>
          <a:solidFill>
            <a:srgbClr val="DFDFD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Condensed"/>
              <a:ea typeface="Roboto Condensed"/>
              <a:cs typeface="Roboto Condensed"/>
              <a:sym typeface="Roboto Condensed"/>
            </a:endParaRPr>
          </a:p>
        </p:txBody>
      </p:sp>
      <p:sp>
        <p:nvSpPr>
          <p:cNvPr id="68" name="Google Shape;68;p58"/>
          <p:cNvSpPr txBox="1"/>
          <p:nvPr/>
        </p:nvSpPr>
        <p:spPr>
          <a:xfrm>
            <a:off x="8610600" y="6604000"/>
            <a:ext cx="2743200" cy="25512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200">
                <a:solidFill>
                  <a:srgbClr val="363636"/>
                </a:solidFill>
                <a:latin typeface="Roboto Condensed"/>
                <a:ea typeface="Roboto Condensed"/>
                <a:cs typeface="Roboto Condensed"/>
                <a:sym typeface="Roboto Condensed"/>
              </a:rPr>
              <a:t>‹#›</a:t>
            </a:fld>
            <a:endParaRPr b="1" sz="1200">
              <a:solidFill>
                <a:srgbClr val="363636"/>
              </a:solidFill>
              <a:latin typeface="Roboto Condensed"/>
              <a:ea typeface="Roboto Condensed"/>
              <a:cs typeface="Roboto Condensed"/>
              <a:sym typeface="Roboto Condensed"/>
            </a:endParaRPr>
          </a:p>
        </p:txBody>
      </p:sp>
      <p:cxnSp>
        <p:nvCxnSpPr>
          <p:cNvPr id="69" name="Google Shape;69;p58"/>
          <p:cNvCxnSpPr/>
          <p:nvPr/>
        </p:nvCxnSpPr>
        <p:spPr>
          <a:xfrm>
            <a:off x="0" y="6606251"/>
            <a:ext cx="12192000" cy="0"/>
          </a:xfrm>
          <a:prstGeom prst="straightConnector1">
            <a:avLst/>
          </a:prstGeom>
          <a:noFill/>
          <a:ln cap="flat" cmpd="sng" w="12700">
            <a:solidFill>
              <a:srgbClr val="BFBFBF">
                <a:alpha val="69803"/>
              </a:srgbClr>
            </a:solidFill>
            <a:prstDash val="solid"/>
            <a:miter lim="800000"/>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ck - Logo on BR">
  <p:cSld name="Blanck - Logo on BR">
    <p:spTree>
      <p:nvGrpSpPr>
        <p:cNvPr id="70" name="Shape 70"/>
        <p:cNvGrpSpPr/>
        <p:nvPr/>
      </p:nvGrpSpPr>
      <p:grpSpPr>
        <a:xfrm>
          <a:off x="0" y="0"/>
          <a:ext cx="0" cy="0"/>
          <a:chOff x="0" y="0"/>
          <a:chExt cx="0" cy="0"/>
        </a:xfrm>
      </p:grpSpPr>
      <p:sp>
        <p:nvSpPr>
          <p:cNvPr id="71" name="Google Shape;71;p59"/>
          <p:cNvSpPr/>
          <p:nvPr/>
        </p:nvSpPr>
        <p:spPr>
          <a:xfrm>
            <a:off x="0" y="6604000"/>
            <a:ext cx="12191998" cy="254000"/>
          </a:xfrm>
          <a:prstGeom prst="roundRect">
            <a:avLst>
              <a:gd fmla="val 0" name="adj"/>
            </a:avLst>
          </a:prstGeom>
          <a:solidFill>
            <a:srgbClr val="DFDFD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Condensed"/>
              <a:ea typeface="Roboto Condensed"/>
              <a:cs typeface="Roboto Condensed"/>
              <a:sym typeface="Roboto Condensed"/>
            </a:endParaRPr>
          </a:p>
        </p:txBody>
      </p:sp>
      <p:sp>
        <p:nvSpPr>
          <p:cNvPr id="72" name="Google Shape;72;p59"/>
          <p:cNvSpPr txBox="1"/>
          <p:nvPr/>
        </p:nvSpPr>
        <p:spPr>
          <a:xfrm>
            <a:off x="8610600" y="6604000"/>
            <a:ext cx="2743200" cy="25512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200">
                <a:solidFill>
                  <a:srgbClr val="363636"/>
                </a:solidFill>
                <a:latin typeface="Roboto Condensed"/>
                <a:ea typeface="Roboto Condensed"/>
                <a:cs typeface="Roboto Condensed"/>
                <a:sym typeface="Roboto Condensed"/>
              </a:rPr>
              <a:t>‹#›</a:t>
            </a:fld>
            <a:endParaRPr b="1" sz="1200">
              <a:solidFill>
                <a:srgbClr val="363636"/>
              </a:solidFill>
              <a:latin typeface="Roboto Condensed"/>
              <a:ea typeface="Roboto Condensed"/>
              <a:cs typeface="Roboto Condensed"/>
              <a:sym typeface="Roboto Condensed"/>
            </a:endParaRPr>
          </a:p>
        </p:txBody>
      </p:sp>
      <p:cxnSp>
        <p:nvCxnSpPr>
          <p:cNvPr id="73" name="Google Shape;73;p59"/>
          <p:cNvCxnSpPr/>
          <p:nvPr/>
        </p:nvCxnSpPr>
        <p:spPr>
          <a:xfrm>
            <a:off x="0" y="6606251"/>
            <a:ext cx="12192000" cy="0"/>
          </a:xfrm>
          <a:prstGeom prst="straightConnector1">
            <a:avLst/>
          </a:prstGeom>
          <a:noFill/>
          <a:ln cap="flat" cmpd="sng" w="12700">
            <a:solidFill>
              <a:srgbClr val="BFBFBF">
                <a:alpha val="69803"/>
              </a:srgbClr>
            </a:solidFill>
            <a:prstDash val="solid"/>
            <a:miter lim="800000"/>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ck - Logo on BL">
  <p:cSld name="Blanck - Logo on BL">
    <p:spTree>
      <p:nvGrpSpPr>
        <p:cNvPr id="74" name="Shape 74"/>
        <p:cNvGrpSpPr/>
        <p:nvPr/>
      </p:nvGrpSpPr>
      <p:grpSpPr>
        <a:xfrm>
          <a:off x="0" y="0"/>
          <a:ext cx="0" cy="0"/>
          <a:chOff x="0" y="0"/>
          <a:chExt cx="0" cy="0"/>
        </a:xfrm>
      </p:grpSpPr>
      <p:sp>
        <p:nvSpPr>
          <p:cNvPr id="75" name="Google Shape;75;p60"/>
          <p:cNvSpPr/>
          <p:nvPr/>
        </p:nvSpPr>
        <p:spPr>
          <a:xfrm>
            <a:off x="0" y="6604000"/>
            <a:ext cx="12191998" cy="254000"/>
          </a:xfrm>
          <a:prstGeom prst="roundRect">
            <a:avLst>
              <a:gd fmla="val 0" name="adj"/>
            </a:avLst>
          </a:prstGeom>
          <a:solidFill>
            <a:srgbClr val="DFDFD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Condensed"/>
              <a:ea typeface="Roboto Condensed"/>
              <a:cs typeface="Roboto Condensed"/>
              <a:sym typeface="Roboto Condensed"/>
            </a:endParaRPr>
          </a:p>
        </p:txBody>
      </p:sp>
      <p:sp>
        <p:nvSpPr>
          <p:cNvPr id="76" name="Google Shape;76;p60"/>
          <p:cNvSpPr txBox="1"/>
          <p:nvPr/>
        </p:nvSpPr>
        <p:spPr>
          <a:xfrm>
            <a:off x="8610600" y="6604000"/>
            <a:ext cx="2743200" cy="25512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200">
                <a:solidFill>
                  <a:srgbClr val="363636"/>
                </a:solidFill>
                <a:latin typeface="Roboto Condensed"/>
                <a:ea typeface="Roboto Condensed"/>
                <a:cs typeface="Roboto Condensed"/>
                <a:sym typeface="Roboto Condensed"/>
              </a:rPr>
              <a:t>‹#›</a:t>
            </a:fld>
            <a:endParaRPr b="1" sz="1200">
              <a:solidFill>
                <a:srgbClr val="363636"/>
              </a:solidFill>
              <a:latin typeface="Roboto Condensed"/>
              <a:ea typeface="Roboto Condensed"/>
              <a:cs typeface="Roboto Condensed"/>
              <a:sym typeface="Roboto Condensed"/>
            </a:endParaRPr>
          </a:p>
        </p:txBody>
      </p:sp>
      <p:cxnSp>
        <p:nvCxnSpPr>
          <p:cNvPr id="77" name="Google Shape;77;p60"/>
          <p:cNvCxnSpPr/>
          <p:nvPr/>
        </p:nvCxnSpPr>
        <p:spPr>
          <a:xfrm>
            <a:off x="0" y="6604000"/>
            <a:ext cx="12192000" cy="0"/>
          </a:xfrm>
          <a:prstGeom prst="straightConnector1">
            <a:avLst/>
          </a:prstGeom>
          <a:noFill/>
          <a:ln cap="flat" cmpd="sng" w="12700">
            <a:solidFill>
              <a:srgbClr val="BFBFBF">
                <a:alpha val="69803"/>
              </a:srgbClr>
            </a:solidFill>
            <a:prstDash val="solid"/>
            <a:miter lim="800000"/>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Roboto Condensed"/>
              <a:buNone/>
              <a:defRPr b="0" i="0" sz="4400" u="none" cap="none" strike="noStrike">
                <a:solidFill>
                  <a:schemeClr val="dk1"/>
                </a:solidFill>
                <a:latin typeface="Roboto Condensed"/>
                <a:ea typeface="Roboto Condensed"/>
                <a:cs typeface="Roboto Condensed"/>
                <a:sym typeface="Roboto Condense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5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Roboto Condensed"/>
                <a:ea typeface="Roboto Condensed"/>
                <a:cs typeface="Roboto Condensed"/>
                <a:sym typeface="Roboto Condensed"/>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Roboto Condensed"/>
                <a:ea typeface="Roboto Condensed"/>
                <a:cs typeface="Roboto Condensed"/>
                <a:sym typeface="Roboto Condensed"/>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Roboto Condensed"/>
                <a:ea typeface="Roboto Condensed"/>
                <a:cs typeface="Roboto Condensed"/>
                <a:sym typeface="Roboto Condensed"/>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Condensed"/>
                <a:ea typeface="Roboto Condensed"/>
                <a:cs typeface="Roboto Condensed"/>
                <a:sym typeface="Roboto Condensed"/>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Condensed"/>
                <a:ea typeface="Roboto Condensed"/>
                <a:cs typeface="Roboto Condensed"/>
                <a:sym typeface="Roboto Condensed"/>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Condensed"/>
                <a:ea typeface="Roboto Condensed"/>
                <a:cs typeface="Roboto Condensed"/>
                <a:sym typeface="Roboto Condensed"/>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Condensed"/>
                <a:ea typeface="Roboto Condensed"/>
                <a:cs typeface="Roboto Condensed"/>
                <a:sym typeface="Roboto Condensed"/>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Condensed"/>
                <a:ea typeface="Roboto Condensed"/>
                <a:cs typeface="Roboto Condensed"/>
                <a:sym typeface="Roboto Condensed"/>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Condensed"/>
                <a:ea typeface="Roboto Condensed"/>
                <a:cs typeface="Roboto Condensed"/>
                <a:sym typeface="Roboto Condensed"/>
              </a:defRPr>
            </a:lvl9pPr>
          </a:lstStyle>
          <a:p/>
        </p:txBody>
      </p:sp>
      <p:sp>
        <p:nvSpPr>
          <p:cNvPr id="12" name="Google Shape;12;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A8A8A"/>
                </a:solidFill>
                <a:latin typeface="Roboto Condensed"/>
                <a:ea typeface="Roboto Condensed"/>
                <a:cs typeface="Roboto Condensed"/>
                <a:sym typeface="Roboto Condensed"/>
              </a:defRPr>
            </a:lvl1pPr>
            <a:lvl2pPr lvl="1" marR="0" rtl="0" algn="l">
              <a:spcBef>
                <a:spcPts val="0"/>
              </a:spcBef>
              <a:spcAft>
                <a:spcPts val="0"/>
              </a:spcAft>
              <a:buSzPts val="1400"/>
              <a:buNone/>
              <a:defRPr b="0" i="0" sz="1800" u="none" cap="none" strike="noStrike">
                <a:solidFill>
                  <a:schemeClr val="dk1"/>
                </a:solidFill>
                <a:latin typeface="Roboto Condensed"/>
                <a:ea typeface="Roboto Condensed"/>
                <a:cs typeface="Roboto Condensed"/>
                <a:sym typeface="Roboto Condensed"/>
              </a:defRPr>
            </a:lvl2pPr>
            <a:lvl3pPr lvl="2" marR="0" rtl="0" algn="l">
              <a:spcBef>
                <a:spcPts val="0"/>
              </a:spcBef>
              <a:spcAft>
                <a:spcPts val="0"/>
              </a:spcAft>
              <a:buSzPts val="1400"/>
              <a:buNone/>
              <a:defRPr b="0" i="0" sz="1800" u="none" cap="none" strike="noStrike">
                <a:solidFill>
                  <a:schemeClr val="dk1"/>
                </a:solidFill>
                <a:latin typeface="Roboto Condensed"/>
                <a:ea typeface="Roboto Condensed"/>
                <a:cs typeface="Roboto Condensed"/>
                <a:sym typeface="Roboto Condensed"/>
              </a:defRPr>
            </a:lvl3pPr>
            <a:lvl4pPr lvl="3" marR="0" rtl="0" algn="l">
              <a:spcBef>
                <a:spcPts val="0"/>
              </a:spcBef>
              <a:spcAft>
                <a:spcPts val="0"/>
              </a:spcAft>
              <a:buSzPts val="1400"/>
              <a:buNone/>
              <a:defRPr b="0" i="0" sz="1800" u="none" cap="none" strike="noStrike">
                <a:solidFill>
                  <a:schemeClr val="dk1"/>
                </a:solidFill>
                <a:latin typeface="Roboto Condensed"/>
                <a:ea typeface="Roboto Condensed"/>
                <a:cs typeface="Roboto Condensed"/>
                <a:sym typeface="Roboto Condensed"/>
              </a:defRPr>
            </a:lvl4pPr>
            <a:lvl5pPr lvl="4" marR="0" rtl="0" algn="l">
              <a:spcBef>
                <a:spcPts val="0"/>
              </a:spcBef>
              <a:spcAft>
                <a:spcPts val="0"/>
              </a:spcAft>
              <a:buSzPts val="1400"/>
              <a:buNone/>
              <a:defRPr b="0" i="0" sz="1800" u="none" cap="none" strike="noStrike">
                <a:solidFill>
                  <a:schemeClr val="dk1"/>
                </a:solidFill>
                <a:latin typeface="Roboto Condensed"/>
                <a:ea typeface="Roboto Condensed"/>
                <a:cs typeface="Roboto Condensed"/>
                <a:sym typeface="Roboto Condensed"/>
              </a:defRPr>
            </a:lvl5pPr>
            <a:lvl6pPr lvl="5" marR="0" rtl="0" algn="l">
              <a:spcBef>
                <a:spcPts val="0"/>
              </a:spcBef>
              <a:spcAft>
                <a:spcPts val="0"/>
              </a:spcAft>
              <a:buSzPts val="1400"/>
              <a:buNone/>
              <a:defRPr b="0" i="0" sz="1800" u="none" cap="none" strike="noStrike">
                <a:solidFill>
                  <a:schemeClr val="dk1"/>
                </a:solidFill>
                <a:latin typeface="Roboto Condensed"/>
                <a:ea typeface="Roboto Condensed"/>
                <a:cs typeface="Roboto Condensed"/>
                <a:sym typeface="Roboto Condensed"/>
              </a:defRPr>
            </a:lvl6pPr>
            <a:lvl7pPr lvl="6" marR="0" rtl="0" algn="l">
              <a:spcBef>
                <a:spcPts val="0"/>
              </a:spcBef>
              <a:spcAft>
                <a:spcPts val="0"/>
              </a:spcAft>
              <a:buSzPts val="1400"/>
              <a:buNone/>
              <a:defRPr b="0" i="0" sz="1800" u="none" cap="none" strike="noStrike">
                <a:solidFill>
                  <a:schemeClr val="dk1"/>
                </a:solidFill>
                <a:latin typeface="Roboto Condensed"/>
                <a:ea typeface="Roboto Condensed"/>
                <a:cs typeface="Roboto Condensed"/>
                <a:sym typeface="Roboto Condensed"/>
              </a:defRPr>
            </a:lvl7pPr>
            <a:lvl8pPr lvl="7" marR="0" rtl="0" algn="l">
              <a:spcBef>
                <a:spcPts val="0"/>
              </a:spcBef>
              <a:spcAft>
                <a:spcPts val="0"/>
              </a:spcAft>
              <a:buSzPts val="1400"/>
              <a:buNone/>
              <a:defRPr b="0" i="0" sz="1800" u="none" cap="none" strike="noStrike">
                <a:solidFill>
                  <a:schemeClr val="dk1"/>
                </a:solidFill>
                <a:latin typeface="Roboto Condensed"/>
                <a:ea typeface="Roboto Condensed"/>
                <a:cs typeface="Roboto Condensed"/>
                <a:sym typeface="Roboto Condensed"/>
              </a:defRPr>
            </a:lvl8pPr>
            <a:lvl9pPr lvl="8" marR="0" rtl="0" algn="l">
              <a:spcBef>
                <a:spcPts val="0"/>
              </a:spcBef>
              <a:spcAft>
                <a:spcPts val="0"/>
              </a:spcAft>
              <a:buSzPts val="1400"/>
              <a:buNone/>
              <a:defRPr b="0" i="0" sz="1800" u="none" cap="none" strike="noStrike">
                <a:solidFill>
                  <a:schemeClr val="dk1"/>
                </a:solidFill>
                <a:latin typeface="Roboto Condensed"/>
                <a:ea typeface="Roboto Condensed"/>
                <a:cs typeface="Roboto Condensed"/>
                <a:sym typeface="Roboto Condensed"/>
              </a:defRPr>
            </a:lvl9pPr>
          </a:lstStyle>
          <a:p/>
        </p:txBody>
      </p:sp>
      <p:sp>
        <p:nvSpPr>
          <p:cNvPr id="13" name="Google Shape;13;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A8A8A"/>
                </a:solidFill>
                <a:latin typeface="Roboto Condensed"/>
                <a:ea typeface="Roboto Condensed"/>
                <a:cs typeface="Roboto Condensed"/>
                <a:sym typeface="Roboto Condensed"/>
              </a:defRPr>
            </a:lvl1pPr>
            <a:lvl2pPr lvl="1" marR="0" rtl="0" algn="l">
              <a:spcBef>
                <a:spcPts val="0"/>
              </a:spcBef>
              <a:spcAft>
                <a:spcPts val="0"/>
              </a:spcAft>
              <a:buSzPts val="1400"/>
              <a:buNone/>
              <a:defRPr b="0" i="0" sz="1800" u="none" cap="none" strike="noStrike">
                <a:solidFill>
                  <a:schemeClr val="dk1"/>
                </a:solidFill>
                <a:latin typeface="Roboto Condensed"/>
                <a:ea typeface="Roboto Condensed"/>
                <a:cs typeface="Roboto Condensed"/>
                <a:sym typeface="Roboto Condensed"/>
              </a:defRPr>
            </a:lvl2pPr>
            <a:lvl3pPr lvl="2" marR="0" rtl="0" algn="l">
              <a:spcBef>
                <a:spcPts val="0"/>
              </a:spcBef>
              <a:spcAft>
                <a:spcPts val="0"/>
              </a:spcAft>
              <a:buSzPts val="1400"/>
              <a:buNone/>
              <a:defRPr b="0" i="0" sz="1800" u="none" cap="none" strike="noStrike">
                <a:solidFill>
                  <a:schemeClr val="dk1"/>
                </a:solidFill>
                <a:latin typeface="Roboto Condensed"/>
                <a:ea typeface="Roboto Condensed"/>
                <a:cs typeface="Roboto Condensed"/>
                <a:sym typeface="Roboto Condensed"/>
              </a:defRPr>
            </a:lvl3pPr>
            <a:lvl4pPr lvl="3" marR="0" rtl="0" algn="l">
              <a:spcBef>
                <a:spcPts val="0"/>
              </a:spcBef>
              <a:spcAft>
                <a:spcPts val="0"/>
              </a:spcAft>
              <a:buSzPts val="1400"/>
              <a:buNone/>
              <a:defRPr b="0" i="0" sz="1800" u="none" cap="none" strike="noStrike">
                <a:solidFill>
                  <a:schemeClr val="dk1"/>
                </a:solidFill>
                <a:latin typeface="Roboto Condensed"/>
                <a:ea typeface="Roboto Condensed"/>
                <a:cs typeface="Roboto Condensed"/>
                <a:sym typeface="Roboto Condensed"/>
              </a:defRPr>
            </a:lvl4pPr>
            <a:lvl5pPr lvl="4" marR="0" rtl="0" algn="l">
              <a:spcBef>
                <a:spcPts val="0"/>
              </a:spcBef>
              <a:spcAft>
                <a:spcPts val="0"/>
              </a:spcAft>
              <a:buSzPts val="1400"/>
              <a:buNone/>
              <a:defRPr b="0" i="0" sz="1800" u="none" cap="none" strike="noStrike">
                <a:solidFill>
                  <a:schemeClr val="dk1"/>
                </a:solidFill>
                <a:latin typeface="Roboto Condensed"/>
                <a:ea typeface="Roboto Condensed"/>
                <a:cs typeface="Roboto Condensed"/>
                <a:sym typeface="Roboto Condensed"/>
              </a:defRPr>
            </a:lvl5pPr>
            <a:lvl6pPr lvl="5" marR="0" rtl="0" algn="l">
              <a:spcBef>
                <a:spcPts val="0"/>
              </a:spcBef>
              <a:spcAft>
                <a:spcPts val="0"/>
              </a:spcAft>
              <a:buSzPts val="1400"/>
              <a:buNone/>
              <a:defRPr b="0" i="0" sz="1800" u="none" cap="none" strike="noStrike">
                <a:solidFill>
                  <a:schemeClr val="dk1"/>
                </a:solidFill>
                <a:latin typeface="Roboto Condensed"/>
                <a:ea typeface="Roboto Condensed"/>
                <a:cs typeface="Roboto Condensed"/>
                <a:sym typeface="Roboto Condensed"/>
              </a:defRPr>
            </a:lvl6pPr>
            <a:lvl7pPr lvl="6" marR="0" rtl="0" algn="l">
              <a:spcBef>
                <a:spcPts val="0"/>
              </a:spcBef>
              <a:spcAft>
                <a:spcPts val="0"/>
              </a:spcAft>
              <a:buSzPts val="1400"/>
              <a:buNone/>
              <a:defRPr b="0" i="0" sz="1800" u="none" cap="none" strike="noStrike">
                <a:solidFill>
                  <a:schemeClr val="dk1"/>
                </a:solidFill>
                <a:latin typeface="Roboto Condensed"/>
                <a:ea typeface="Roboto Condensed"/>
                <a:cs typeface="Roboto Condensed"/>
                <a:sym typeface="Roboto Condensed"/>
              </a:defRPr>
            </a:lvl7pPr>
            <a:lvl8pPr lvl="7" marR="0" rtl="0" algn="l">
              <a:spcBef>
                <a:spcPts val="0"/>
              </a:spcBef>
              <a:spcAft>
                <a:spcPts val="0"/>
              </a:spcAft>
              <a:buSzPts val="1400"/>
              <a:buNone/>
              <a:defRPr b="0" i="0" sz="1800" u="none" cap="none" strike="noStrike">
                <a:solidFill>
                  <a:schemeClr val="dk1"/>
                </a:solidFill>
                <a:latin typeface="Roboto Condensed"/>
                <a:ea typeface="Roboto Condensed"/>
                <a:cs typeface="Roboto Condensed"/>
                <a:sym typeface="Roboto Condensed"/>
              </a:defRPr>
            </a:lvl8pPr>
            <a:lvl9pPr lvl="8" marR="0" rtl="0" algn="l">
              <a:spcBef>
                <a:spcPts val="0"/>
              </a:spcBef>
              <a:spcAft>
                <a:spcPts val="0"/>
              </a:spcAft>
              <a:buSzPts val="1400"/>
              <a:buNone/>
              <a:defRPr b="0" i="0" sz="1800" u="none" cap="none" strike="noStrike">
                <a:solidFill>
                  <a:schemeClr val="dk1"/>
                </a:solidFill>
                <a:latin typeface="Roboto Condensed"/>
                <a:ea typeface="Roboto Condensed"/>
                <a:cs typeface="Roboto Condensed"/>
                <a:sym typeface="Roboto Condensed"/>
              </a:defRPr>
            </a:lvl9pPr>
          </a:lstStyle>
          <a:p/>
        </p:txBody>
      </p:sp>
      <p:sp>
        <p:nvSpPr>
          <p:cNvPr id="14" name="Google Shape;14;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A8A8A"/>
                </a:solidFill>
                <a:latin typeface="Roboto Condensed"/>
                <a:ea typeface="Roboto Condensed"/>
                <a:cs typeface="Roboto Condensed"/>
                <a:sym typeface="Roboto Condensed"/>
              </a:defRPr>
            </a:lvl1pPr>
            <a:lvl2pPr indent="0" lvl="1" marL="0" marR="0" rtl="0" algn="r">
              <a:spcBef>
                <a:spcPts val="0"/>
              </a:spcBef>
              <a:buNone/>
              <a:defRPr b="0" i="0" sz="1200" u="none" cap="none" strike="noStrike">
                <a:solidFill>
                  <a:srgbClr val="8A8A8A"/>
                </a:solidFill>
                <a:latin typeface="Roboto Condensed"/>
                <a:ea typeface="Roboto Condensed"/>
                <a:cs typeface="Roboto Condensed"/>
                <a:sym typeface="Roboto Condensed"/>
              </a:defRPr>
            </a:lvl2pPr>
            <a:lvl3pPr indent="0" lvl="2" marL="0" marR="0" rtl="0" algn="r">
              <a:spcBef>
                <a:spcPts val="0"/>
              </a:spcBef>
              <a:buNone/>
              <a:defRPr b="0" i="0" sz="1200" u="none" cap="none" strike="noStrike">
                <a:solidFill>
                  <a:srgbClr val="8A8A8A"/>
                </a:solidFill>
                <a:latin typeface="Roboto Condensed"/>
                <a:ea typeface="Roboto Condensed"/>
                <a:cs typeface="Roboto Condensed"/>
                <a:sym typeface="Roboto Condensed"/>
              </a:defRPr>
            </a:lvl3pPr>
            <a:lvl4pPr indent="0" lvl="3" marL="0" marR="0" rtl="0" algn="r">
              <a:spcBef>
                <a:spcPts val="0"/>
              </a:spcBef>
              <a:buNone/>
              <a:defRPr b="0" i="0" sz="1200" u="none" cap="none" strike="noStrike">
                <a:solidFill>
                  <a:srgbClr val="8A8A8A"/>
                </a:solidFill>
                <a:latin typeface="Roboto Condensed"/>
                <a:ea typeface="Roboto Condensed"/>
                <a:cs typeface="Roboto Condensed"/>
                <a:sym typeface="Roboto Condensed"/>
              </a:defRPr>
            </a:lvl4pPr>
            <a:lvl5pPr indent="0" lvl="4" marL="0" marR="0" rtl="0" algn="r">
              <a:spcBef>
                <a:spcPts val="0"/>
              </a:spcBef>
              <a:buNone/>
              <a:defRPr b="0" i="0" sz="1200" u="none" cap="none" strike="noStrike">
                <a:solidFill>
                  <a:srgbClr val="8A8A8A"/>
                </a:solidFill>
                <a:latin typeface="Roboto Condensed"/>
                <a:ea typeface="Roboto Condensed"/>
                <a:cs typeface="Roboto Condensed"/>
                <a:sym typeface="Roboto Condensed"/>
              </a:defRPr>
            </a:lvl5pPr>
            <a:lvl6pPr indent="0" lvl="5" marL="0" marR="0" rtl="0" algn="r">
              <a:spcBef>
                <a:spcPts val="0"/>
              </a:spcBef>
              <a:buNone/>
              <a:defRPr b="0" i="0" sz="1200" u="none" cap="none" strike="noStrike">
                <a:solidFill>
                  <a:srgbClr val="8A8A8A"/>
                </a:solidFill>
                <a:latin typeface="Roboto Condensed"/>
                <a:ea typeface="Roboto Condensed"/>
                <a:cs typeface="Roboto Condensed"/>
                <a:sym typeface="Roboto Condensed"/>
              </a:defRPr>
            </a:lvl6pPr>
            <a:lvl7pPr indent="0" lvl="6" marL="0" marR="0" rtl="0" algn="r">
              <a:spcBef>
                <a:spcPts val="0"/>
              </a:spcBef>
              <a:buNone/>
              <a:defRPr b="0" i="0" sz="1200" u="none" cap="none" strike="noStrike">
                <a:solidFill>
                  <a:srgbClr val="8A8A8A"/>
                </a:solidFill>
                <a:latin typeface="Roboto Condensed"/>
                <a:ea typeface="Roboto Condensed"/>
                <a:cs typeface="Roboto Condensed"/>
                <a:sym typeface="Roboto Condensed"/>
              </a:defRPr>
            </a:lvl7pPr>
            <a:lvl8pPr indent="0" lvl="7" marL="0" marR="0" rtl="0" algn="r">
              <a:spcBef>
                <a:spcPts val="0"/>
              </a:spcBef>
              <a:buNone/>
              <a:defRPr b="0" i="0" sz="1200" u="none" cap="none" strike="noStrike">
                <a:solidFill>
                  <a:srgbClr val="8A8A8A"/>
                </a:solidFill>
                <a:latin typeface="Roboto Condensed"/>
                <a:ea typeface="Roboto Condensed"/>
                <a:cs typeface="Roboto Condensed"/>
                <a:sym typeface="Roboto Condensed"/>
              </a:defRPr>
            </a:lvl8pPr>
            <a:lvl9pPr indent="0" lvl="8" marL="0" marR="0" rtl="0" algn="r">
              <a:spcBef>
                <a:spcPts val="0"/>
              </a:spcBef>
              <a:buNone/>
              <a:defRPr b="0" i="0" sz="1200" u="none" cap="none" strike="noStrike">
                <a:solidFill>
                  <a:srgbClr val="8A8A8A"/>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4.jpg"/><Relationship Id="rId4" Type="http://schemas.openxmlformats.org/officeDocument/2006/relationships/image" Target="../media/image19.jpg"/><Relationship Id="rId5" Type="http://schemas.openxmlformats.org/officeDocument/2006/relationships/image" Target="../media/image1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4.jpg"/><Relationship Id="rId4" Type="http://schemas.openxmlformats.org/officeDocument/2006/relationships/image" Target="../media/image19.jpg"/><Relationship Id="rId5" Type="http://schemas.openxmlformats.org/officeDocument/2006/relationships/image" Target="../media/image20.jpg"/><Relationship Id="rId6" Type="http://schemas.openxmlformats.org/officeDocument/2006/relationships/image" Target="../media/image1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4.jpg"/><Relationship Id="rId4" Type="http://schemas.openxmlformats.org/officeDocument/2006/relationships/image" Target="../media/image19.jpg"/><Relationship Id="rId5" Type="http://schemas.openxmlformats.org/officeDocument/2006/relationships/image" Target="../media/image1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4.jpg"/><Relationship Id="rId4" Type="http://schemas.openxmlformats.org/officeDocument/2006/relationships/image" Target="../media/image19.jpg"/><Relationship Id="rId5" Type="http://schemas.openxmlformats.org/officeDocument/2006/relationships/image" Target="../media/image21.jpg"/><Relationship Id="rId6" Type="http://schemas.openxmlformats.org/officeDocument/2006/relationships/image" Target="../media/image15.jpg"/><Relationship Id="rId7" Type="http://schemas.openxmlformats.org/officeDocument/2006/relationships/image" Target="../media/image2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
          <p:cNvSpPr txBox="1"/>
          <p:nvPr>
            <p:ph type="ctrTitle"/>
          </p:nvPr>
        </p:nvSpPr>
        <p:spPr>
          <a:xfrm>
            <a:off x="559490" y="1122363"/>
            <a:ext cx="7035300" cy="381270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63636"/>
              </a:buClr>
              <a:buSzPts val="4800"/>
              <a:buFont typeface="Roboto Condensed Light"/>
              <a:buNone/>
            </a:pPr>
            <a:r>
              <a:rPr b="0" lang="en-US" sz="4800">
                <a:latin typeface="Roboto Condensed Light"/>
                <a:ea typeface="Roboto Condensed Light"/>
                <a:cs typeface="Roboto Condensed Light"/>
                <a:sym typeface="Roboto Condensed Light"/>
              </a:rPr>
              <a:t>Unit-1</a:t>
            </a:r>
            <a:r>
              <a:rPr lang="en-US"/>
              <a:t> </a:t>
            </a:r>
            <a:br>
              <a:rPr lang="en-US"/>
            </a:br>
            <a:r>
              <a:rPr lang="en-US"/>
              <a:t>Introduction to database models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0"/>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US"/>
              <a:t>Generalization v/s Specialization</a:t>
            </a:r>
            <a:endParaRPr/>
          </a:p>
        </p:txBody>
      </p:sp>
      <p:sp>
        <p:nvSpPr>
          <p:cNvPr id="245" name="Google Shape;245;p10"/>
          <p:cNvSpPr txBox="1"/>
          <p:nvPr>
            <p:ph idx="1" type="body"/>
          </p:nvPr>
        </p:nvSpPr>
        <p:spPr>
          <a:xfrm>
            <a:off x="131179" y="887280"/>
            <a:ext cx="11936130" cy="5582777"/>
          </a:xfrm>
          <a:prstGeom prst="rect">
            <a:avLst/>
          </a:prstGeom>
          <a:noFill/>
          <a:ln>
            <a:noFill/>
          </a:ln>
        </p:spPr>
        <p:txBody>
          <a:bodyPr anchorCtr="0" anchor="t" bIns="45700" lIns="91425" spcFirstLastPara="1" rIns="91425" wrap="square" tIns="45700">
            <a:noAutofit/>
          </a:bodyPr>
          <a:lstStyle/>
          <a:p>
            <a:pPr indent="-112713" lvl="0" marL="265113" rtl="0" algn="just">
              <a:lnSpc>
                <a:spcPct val="90000"/>
              </a:lnSpc>
              <a:spcBef>
                <a:spcPts val="0"/>
              </a:spcBef>
              <a:spcAft>
                <a:spcPts val="0"/>
              </a:spcAft>
              <a:buClr>
                <a:schemeClr val="accent6"/>
              </a:buClr>
              <a:buSzPts val="2400"/>
              <a:buFont typeface="Noto Sans Symbols"/>
              <a:buNone/>
            </a:pPr>
            <a:r>
              <a:t/>
            </a:r>
            <a:endParaRPr/>
          </a:p>
        </p:txBody>
      </p:sp>
      <p:graphicFrame>
        <p:nvGraphicFramePr>
          <p:cNvPr id="246" name="Google Shape;246;p10"/>
          <p:cNvGraphicFramePr/>
          <p:nvPr/>
        </p:nvGraphicFramePr>
        <p:xfrm>
          <a:off x="131178" y="859690"/>
          <a:ext cx="3000000" cy="3000000"/>
        </p:xfrm>
        <a:graphic>
          <a:graphicData uri="http://schemas.openxmlformats.org/drawingml/2006/table">
            <a:tbl>
              <a:tblPr bandRow="1" firstRow="1">
                <a:noFill/>
                <a:tableStyleId>{B6DAD78B-A8BF-4BBC-8C26-BEABA15EEC41}</a:tableStyleId>
              </a:tblPr>
              <a:tblGrid>
                <a:gridCol w="5964825"/>
                <a:gridCol w="5964825"/>
              </a:tblGrid>
              <a:tr h="630000">
                <a:tc>
                  <a:txBody>
                    <a:bodyPr/>
                    <a:lstStyle/>
                    <a:p>
                      <a:pPr indent="0" lvl="0" marL="0" marR="0" rtl="0" algn="l">
                        <a:spcBef>
                          <a:spcPts val="0"/>
                        </a:spcBef>
                        <a:spcAft>
                          <a:spcPts val="0"/>
                        </a:spcAft>
                        <a:buNone/>
                      </a:pPr>
                      <a:r>
                        <a:rPr b="1" lang="en-US" sz="2400">
                          <a:solidFill>
                            <a:schemeClr val="dk1"/>
                          </a:solidFill>
                        </a:rPr>
                        <a:t>Generalization</a:t>
                      </a:r>
                      <a:endParaRPr b="1" sz="1800">
                        <a:solidFill>
                          <a:schemeClr val="dk1"/>
                        </a:solidFill>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E8E8E8"/>
                    </a:solidFill>
                  </a:tcPr>
                </a:tc>
                <a:tc>
                  <a:txBody>
                    <a:bodyPr/>
                    <a:lstStyle/>
                    <a:p>
                      <a:pPr indent="0" lvl="0" marL="0" marR="0" rtl="0" algn="l">
                        <a:spcBef>
                          <a:spcPts val="0"/>
                        </a:spcBef>
                        <a:spcAft>
                          <a:spcPts val="0"/>
                        </a:spcAft>
                        <a:buNone/>
                      </a:pPr>
                      <a:r>
                        <a:rPr lang="en-US" sz="2400">
                          <a:solidFill>
                            <a:schemeClr val="dk1"/>
                          </a:solidFill>
                        </a:rPr>
                        <a:t>Specialization</a:t>
                      </a:r>
                      <a:endParaRPr b="1" sz="1800">
                        <a:solidFill>
                          <a:schemeClr val="dk1"/>
                        </a:solidFill>
                        <a:latin typeface="Roboto Condensed"/>
                        <a:ea typeface="Roboto Condensed"/>
                        <a:cs typeface="Roboto Condensed"/>
                        <a:sym typeface="Roboto Condensed"/>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E8E8E8"/>
                    </a:solidFill>
                  </a:tcPr>
                </a:tc>
              </a:tr>
            </a:tbl>
          </a:graphicData>
        </a:graphic>
      </p:graphicFrame>
      <p:graphicFrame>
        <p:nvGraphicFramePr>
          <p:cNvPr id="247" name="Google Shape;247;p10"/>
          <p:cNvGraphicFramePr/>
          <p:nvPr/>
        </p:nvGraphicFramePr>
        <p:xfrm>
          <a:off x="131179" y="1493668"/>
          <a:ext cx="3000000" cy="3000000"/>
        </p:xfrm>
        <a:graphic>
          <a:graphicData uri="http://schemas.openxmlformats.org/drawingml/2006/table">
            <a:tbl>
              <a:tblPr bandRow="1" firstRow="1">
                <a:noFill/>
                <a:tableStyleId>{B6DAD78B-A8BF-4BBC-8C26-BEABA15EEC41}</a:tableStyleId>
              </a:tblPr>
              <a:tblGrid>
                <a:gridCol w="5964825"/>
                <a:gridCol w="5964825"/>
              </a:tblGrid>
              <a:tr h="540000">
                <a:tc>
                  <a:txBody>
                    <a:bodyPr/>
                    <a:lstStyle/>
                    <a:p>
                      <a:pPr indent="0" lvl="0" marL="0" marR="0" rtl="0" algn="l">
                        <a:spcBef>
                          <a:spcPts val="0"/>
                        </a:spcBef>
                        <a:spcAft>
                          <a:spcPts val="0"/>
                        </a:spcAft>
                        <a:buNone/>
                      </a:pPr>
                      <a:r>
                        <a:rPr b="0" lang="en-US" sz="2400">
                          <a:solidFill>
                            <a:schemeClr val="dk1"/>
                          </a:solidFill>
                          <a:latin typeface="Roboto Condensed"/>
                          <a:ea typeface="Roboto Condensed"/>
                          <a:cs typeface="Roboto Condensed"/>
                          <a:sym typeface="Roboto Condensed"/>
                        </a:rPr>
                        <a:t>The process of </a:t>
                      </a:r>
                      <a:r>
                        <a:rPr b="1" lang="en-US" sz="2400">
                          <a:solidFill>
                            <a:schemeClr val="accent6"/>
                          </a:solidFill>
                          <a:latin typeface="Roboto Condensed"/>
                          <a:ea typeface="Roboto Condensed"/>
                          <a:cs typeface="Roboto Condensed"/>
                          <a:sym typeface="Roboto Condensed"/>
                        </a:rPr>
                        <a:t>creation of group from various entities</a:t>
                      </a:r>
                      <a:r>
                        <a:rPr b="0" lang="en-US" sz="2400">
                          <a:solidFill>
                            <a:schemeClr val="dk1"/>
                          </a:solidFill>
                          <a:latin typeface="Roboto Condensed"/>
                          <a:ea typeface="Roboto Condensed"/>
                          <a:cs typeface="Roboto Condensed"/>
                          <a:sym typeface="Roboto Condensed"/>
                        </a:rPr>
                        <a:t> is called generalization.</a:t>
                      </a:r>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b="0" lang="en-US" sz="2400">
                          <a:solidFill>
                            <a:schemeClr val="dk1"/>
                          </a:solidFill>
                          <a:latin typeface="Roboto Condensed"/>
                          <a:ea typeface="Roboto Condensed"/>
                          <a:cs typeface="Roboto Condensed"/>
                          <a:sym typeface="Roboto Condensed"/>
                        </a:rPr>
                        <a:t>The process of </a:t>
                      </a:r>
                      <a:r>
                        <a:rPr b="1" lang="en-US" sz="2400">
                          <a:solidFill>
                            <a:schemeClr val="accent6"/>
                          </a:solidFill>
                          <a:latin typeface="Roboto Condensed"/>
                          <a:ea typeface="Roboto Condensed"/>
                          <a:cs typeface="Roboto Condensed"/>
                          <a:sym typeface="Roboto Condensed"/>
                        </a:rPr>
                        <a:t>creation of sub-groups within an entity</a:t>
                      </a:r>
                      <a:r>
                        <a:rPr b="0" lang="en-US" sz="2400">
                          <a:solidFill>
                            <a:schemeClr val="dk1"/>
                          </a:solidFill>
                          <a:latin typeface="Roboto Condensed"/>
                          <a:ea typeface="Roboto Condensed"/>
                          <a:cs typeface="Roboto Condensed"/>
                          <a:sym typeface="Roboto Condensed"/>
                        </a:rPr>
                        <a:t> is called specialization.</a:t>
                      </a:r>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chemeClr val="lt1"/>
                    </a:solidFill>
                  </a:tcPr>
                </a:tc>
              </a:tr>
            </a:tbl>
          </a:graphicData>
        </a:graphic>
      </p:graphicFrame>
      <p:graphicFrame>
        <p:nvGraphicFramePr>
          <p:cNvPr id="248" name="Google Shape;248;p10"/>
          <p:cNvGraphicFramePr/>
          <p:nvPr/>
        </p:nvGraphicFramePr>
        <p:xfrm>
          <a:off x="131179" y="2319178"/>
          <a:ext cx="3000000" cy="3000000"/>
        </p:xfrm>
        <a:graphic>
          <a:graphicData uri="http://schemas.openxmlformats.org/drawingml/2006/table">
            <a:tbl>
              <a:tblPr bandRow="1" firstRow="1">
                <a:noFill/>
                <a:tableStyleId>{B6DAD78B-A8BF-4BBC-8C26-BEABA15EEC41}</a:tableStyleId>
              </a:tblPr>
              <a:tblGrid>
                <a:gridCol w="5964825"/>
                <a:gridCol w="5964825"/>
              </a:tblGrid>
              <a:tr h="540000">
                <a:tc>
                  <a:txBody>
                    <a:bodyPr/>
                    <a:lstStyle/>
                    <a:p>
                      <a:pPr indent="0" lvl="0" marL="0" marR="0" rtl="0" algn="l">
                        <a:spcBef>
                          <a:spcPts val="0"/>
                        </a:spcBef>
                        <a:spcAft>
                          <a:spcPts val="0"/>
                        </a:spcAft>
                        <a:buNone/>
                      </a:pPr>
                      <a:r>
                        <a:rPr b="0" lang="en-US" sz="2400">
                          <a:solidFill>
                            <a:schemeClr val="dk1"/>
                          </a:solidFill>
                          <a:latin typeface="Roboto Condensed"/>
                          <a:ea typeface="Roboto Condensed"/>
                          <a:cs typeface="Roboto Condensed"/>
                          <a:sym typeface="Roboto Condensed"/>
                        </a:rPr>
                        <a:t>It is </a:t>
                      </a:r>
                      <a:r>
                        <a:rPr b="1" lang="en-US" sz="2400">
                          <a:solidFill>
                            <a:schemeClr val="accent6"/>
                          </a:solidFill>
                          <a:latin typeface="Roboto Condensed"/>
                          <a:ea typeface="Roboto Condensed"/>
                          <a:cs typeface="Roboto Condensed"/>
                          <a:sym typeface="Roboto Condensed"/>
                        </a:rPr>
                        <a:t>Bottom-up</a:t>
                      </a:r>
                      <a:r>
                        <a:rPr b="0" lang="en-US" sz="2400">
                          <a:solidFill>
                            <a:schemeClr val="dk1"/>
                          </a:solidFill>
                          <a:latin typeface="Roboto Condensed"/>
                          <a:ea typeface="Roboto Condensed"/>
                          <a:cs typeface="Roboto Condensed"/>
                          <a:sym typeface="Roboto Condensed"/>
                        </a:rPr>
                        <a:t> approach.</a:t>
                      </a:r>
                      <a:endParaRPr b="0" sz="2400">
                        <a:solidFill>
                          <a:schemeClr val="dk1"/>
                        </a:solidFill>
                        <a:latin typeface="Roboto Condensed"/>
                        <a:ea typeface="Roboto Condensed"/>
                        <a:cs typeface="Roboto Condensed"/>
                        <a:sym typeface="Roboto Condensed"/>
                      </a:endParaRPr>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b="0" lang="en-US" sz="2400">
                          <a:solidFill>
                            <a:schemeClr val="dk1"/>
                          </a:solidFill>
                          <a:latin typeface="Roboto Condensed"/>
                          <a:ea typeface="Roboto Condensed"/>
                          <a:cs typeface="Roboto Condensed"/>
                          <a:sym typeface="Roboto Condensed"/>
                        </a:rPr>
                        <a:t>It is </a:t>
                      </a:r>
                      <a:r>
                        <a:rPr b="1" lang="en-US" sz="2400">
                          <a:solidFill>
                            <a:schemeClr val="accent6"/>
                          </a:solidFill>
                          <a:latin typeface="Roboto Condensed"/>
                          <a:ea typeface="Roboto Condensed"/>
                          <a:cs typeface="Roboto Condensed"/>
                          <a:sym typeface="Roboto Condensed"/>
                        </a:rPr>
                        <a:t>Top-down</a:t>
                      </a:r>
                      <a:r>
                        <a:rPr b="0" lang="en-US" sz="2400">
                          <a:solidFill>
                            <a:schemeClr val="dk1"/>
                          </a:solidFill>
                          <a:latin typeface="Roboto Condensed"/>
                          <a:ea typeface="Roboto Condensed"/>
                          <a:cs typeface="Roboto Condensed"/>
                          <a:sym typeface="Roboto Condensed"/>
                        </a:rPr>
                        <a:t> approach.</a:t>
                      </a:r>
                      <a:endParaRPr b="0" sz="2400">
                        <a:solidFill>
                          <a:schemeClr val="dk1"/>
                        </a:solidFill>
                        <a:latin typeface="Roboto Condensed"/>
                        <a:ea typeface="Roboto Condensed"/>
                        <a:cs typeface="Roboto Condensed"/>
                        <a:sym typeface="Roboto Condensed"/>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chemeClr val="lt1"/>
                    </a:solidFill>
                  </a:tcPr>
                </a:tc>
              </a:tr>
            </a:tbl>
          </a:graphicData>
        </a:graphic>
      </p:graphicFrame>
      <p:graphicFrame>
        <p:nvGraphicFramePr>
          <p:cNvPr id="249" name="Google Shape;249;p10"/>
          <p:cNvGraphicFramePr/>
          <p:nvPr/>
        </p:nvGraphicFramePr>
        <p:xfrm>
          <a:off x="131180" y="2861744"/>
          <a:ext cx="3000000" cy="3000000"/>
        </p:xfrm>
        <a:graphic>
          <a:graphicData uri="http://schemas.openxmlformats.org/drawingml/2006/table">
            <a:tbl>
              <a:tblPr bandRow="1" firstRow="1">
                <a:noFill/>
                <a:tableStyleId>{B6DAD78B-A8BF-4BBC-8C26-BEABA15EEC41}</a:tableStyleId>
              </a:tblPr>
              <a:tblGrid>
                <a:gridCol w="5964825"/>
                <a:gridCol w="5964825"/>
              </a:tblGrid>
              <a:tr h="540000">
                <a:tc>
                  <a:txBody>
                    <a:bodyPr/>
                    <a:lstStyle/>
                    <a:p>
                      <a:pPr indent="0" lvl="0" marL="0" marR="0" rtl="0" algn="l">
                        <a:spcBef>
                          <a:spcPts val="0"/>
                        </a:spcBef>
                        <a:spcAft>
                          <a:spcPts val="0"/>
                        </a:spcAft>
                        <a:buNone/>
                      </a:pPr>
                      <a:r>
                        <a:rPr b="0" lang="en-US" sz="2400">
                          <a:solidFill>
                            <a:schemeClr val="dk1"/>
                          </a:solidFill>
                          <a:latin typeface="Roboto Condensed"/>
                          <a:ea typeface="Roboto Condensed"/>
                          <a:cs typeface="Roboto Condensed"/>
                          <a:sym typeface="Roboto Condensed"/>
                        </a:rPr>
                        <a:t>The process of taking the </a:t>
                      </a:r>
                      <a:r>
                        <a:rPr b="1" lang="en-US" sz="2400">
                          <a:solidFill>
                            <a:schemeClr val="accent6"/>
                          </a:solidFill>
                          <a:latin typeface="Roboto Condensed"/>
                          <a:ea typeface="Roboto Condensed"/>
                          <a:cs typeface="Roboto Condensed"/>
                          <a:sym typeface="Roboto Condensed"/>
                        </a:rPr>
                        <a:t>union of two or more lower level entity </a:t>
                      </a:r>
                      <a:r>
                        <a:rPr b="0" lang="en-US" sz="2400">
                          <a:solidFill>
                            <a:schemeClr val="dk1"/>
                          </a:solidFill>
                          <a:latin typeface="Roboto Condensed"/>
                          <a:ea typeface="Roboto Condensed"/>
                          <a:cs typeface="Roboto Condensed"/>
                          <a:sym typeface="Roboto Condensed"/>
                        </a:rPr>
                        <a:t>sets to produce a higher level entity set.</a:t>
                      </a:r>
                      <a:endParaRPr/>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b="0" lang="en-US" sz="2400">
                          <a:solidFill>
                            <a:schemeClr val="dk1"/>
                          </a:solidFill>
                          <a:latin typeface="Roboto Condensed"/>
                          <a:ea typeface="Roboto Condensed"/>
                          <a:cs typeface="Roboto Condensed"/>
                          <a:sym typeface="Roboto Condensed"/>
                        </a:rPr>
                        <a:t>The process of taking a </a:t>
                      </a:r>
                      <a:r>
                        <a:rPr b="1" lang="en-US" sz="2400">
                          <a:solidFill>
                            <a:schemeClr val="accent6"/>
                          </a:solidFill>
                          <a:latin typeface="Roboto Condensed"/>
                          <a:ea typeface="Roboto Condensed"/>
                          <a:cs typeface="Roboto Condensed"/>
                          <a:sym typeface="Roboto Condensed"/>
                        </a:rPr>
                        <a:t>sub set of higher level entity set</a:t>
                      </a:r>
                      <a:r>
                        <a:rPr b="0" lang="en-US" sz="2400">
                          <a:solidFill>
                            <a:schemeClr val="dk1"/>
                          </a:solidFill>
                          <a:latin typeface="Roboto Condensed"/>
                          <a:ea typeface="Roboto Condensed"/>
                          <a:cs typeface="Roboto Condensed"/>
                          <a:sym typeface="Roboto Condensed"/>
                        </a:rPr>
                        <a:t> to form a lower level entity set.</a:t>
                      </a:r>
                      <a:endParaRPr/>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chemeClr val="lt1"/>
                    </a:solidFill>
                  </a:tcPr>
                </a:tc>
              </a:tr>
            </a:tbl>
          </a:graphicData>
        </a:graphic>
      </p:graphicFrame>
      <p:graphicFrame>
        <p:nvGraphicFramePr>
          <p:cNvPr id="250" name="Google Shape;250;p10"/>
          <p:cNvGraphicFramePr/>
          <p:nvPr/>
        </p:nvGraphicFramePr>
        <p:xfrm>
          <a:off x="131180" y="4037727"/>
          <a:ext cx="3000000" cy="3000000"/>
        </p:xfrm>
        <a:graphic>
          <a:graphicData uri="http://schemas.openxmlformats.org/drawingml/2006/table">
            <a:tbl>
              <a:tblPr bandRow="1" firstRow="1">
                <a:noFill/>
                <a:tableStyleId>{B6DAD78B-A8BF-4BBC-8C26-BEABA15EEC41}</a:tableStyleId>
              </a:tblPr>
              <a:tblGrid>
                <a:gridCol w="5964825"/>
                <a:gridCol w="5964825"/>
              </a:tblGrid>
              <a:tr h="540000">
                <a:tc>
                  <a:txBody>
                    <a:bodyPr/>
                    <a:lstStyle/>
                    <a:p>
                      <a:pPr indent="0" lvl="0" marL="0" marR="0" rtl="0" algn="l">
                        <a:spcBef>
                          <a:spcPts val="0"/>
                        </a:spcBef>
                        <a:spcAft>
                          <a:spcPts val="0"/>
                        </a:spcAft>
                        <a:buNone/>
                      </a:pPr>
                      <a:r>
                        <a:rPr b="0" lang="en-US" sz="2400">
                          <a:solidFill>
                            <a:schemeClr val="dk1"/>
                          </a:solidFill>
                          <a:latin typeface="Roboto Condensed"/>
                          <a:ea typeface="Roboto Condensed"/>
                          <a:cs typeface="Roboto Condensed"/>
                          <a:sym typeface="Roboto Condensed"/>
                        </a:rPr>
                        <a:t>It starts from the number of entity sets and creates high level entity set using some common features.</a:t>
                      </a:r>
                      <a:endParaRPr/>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b="0" lang="en-US" sz="2400">
                          <a:solidFill>
                            <a:schemeClr val="dk1"/>
                          </a:solidFill>
                          <a:latin typeface="Roboto Condensed"/>
                          <a:ea typeface="Roboto Condensed"/>
                          <a:cs typeface="Roboto Condensed"/>
                          <a:sym typeface="Roboto Condensed"/>
                        </a:rPr>
                        <a:t>It starts from a single entity set and creates different low level entity sets using some different features.</a:t>
                      </a:r>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chemeClr val="lt1"/>
                    </a:solidFill>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500"/>
                                        <p:tgtEl>
                                          <p:spTgt spid="2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500"/>
                                        <p:tgtEl>
                                          <p:spTgt spid="2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500"/>
                                        <p:tgtEl>
                                          <p:spTgt spid="2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500"/>
                                        <p:tgtEl>
                                          <p:spTgt spid="2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500"/>
                                        <p:tgtEl>
                                          <p:spTgt spid="2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1"/>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US"/>
              <a:t>Generalization &amp; Specialization example</a:t>
            </a:r>
            <a:endParaRPr/>
          </a:p>
        </p:txBody>
      </p:sp>
      <p:sp>
        <p:nvSpPr>
          <p:cNvPr id="256" name="Google Shape;256;p11"/>
          <p:cNvSpPr txBox="1"/>
          <p:nvPr>
            <p:ph idx="1" type="body"/>
          </p:nvPr>
        </p:nvSpPr>
        <p:spPr>
          <a:xfrm>
            <a:off x="131179" y="887280"/>
            <a:ext cx="11936130" cy="5582777"/>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SzPts val="2400"/>
              <a:buNone/>
            </a:pPr>
            <a:r>
              <a:t/>
            </a:r>
            <a:endParaRPr/>
          </a:p>
        </p:txBody>
      </p:sp>
      <p:sp>
        <p:nvSpPr>
          <p:cNvPr id="257" name="Google Shape;257;p11"/>
          <p:cNvSpPr/>
          <p:nvPr/>
        </p:nvSpPr>
        <p:spPr>
          <a:xfrm>
            <a:off x="4684601" y="3348792"/>
            <a:ext cx="1463040" cy="457200"/>
          </a:xfrm>
          <a:prstGeom prst="rect">
            <a:avLst/>
          </a:prstGeom>
          <a:noFill/>
          <a:ln cap="flat" cmpd="sng" w="2857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Employee</a:t>
            </a:r>
            <a:endParaRPr/>
          </a:p>
        </p:txBody>
      </p:sp>
      <p:sp>
        <p:nvSpPr>
          <p:cNvPr id="258" name="Google Shape;258;p11"/>
          <p:cNvSpPr/>
          <p:nvPr/>
        </p:nvSpPr>
        <p:spPr>
          <a:xfrm>
            <a:off x="6970601" y="3348792"/>
            <a:ext cx="1463040" cy="457200"/>
          </a:xfrm>
          <a:prstGeom prst="rect">
            <a:avLst/>
          </a:prstGeom>
          <a:noFill/>
          <a:ln cap="flat" cmpd="sng" w="2857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Customer</a:t>
            </a:r>
            <a:endParaRPr/>
          </a:p>
        </p:txBody>
      </p:sp>
      <p:sp>
        <p:nvSpPr>
          <p:cNvPr id="259" name="Google Shape;259;p11"/>
          <p:cNvSpPr/>
          <p:nvPr/>
        </p:nvSpPr>
        <p:spPr>
          <a:xfrm>
            <a:off x="5870212" y="1828800"/>
            <a:ext cx="1463040" cy="457200"/>
          </a:xfrm>
          <a:prstGeom prst="rect">
            <a:avLst/>
          </a:prstGeom>
          <a:noFill/>
          <a:ln cap="flat" cmpd="sng" w="2857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Person</a:t>
            </a:r>
            <a:endParaRPr/>
          </a:p>
        </p:txBody>
      </p:sp>
      <p:sp>
        <p:nvSpPr>
          <p:cNvPr id="260" name="Google Shape;260;p11"/>
          <p:cNvSpPr/>
          <p:nvPr/>
        </p:nvSpPr>
        <p:spPr>
          <a:xfrm>
            <a:off x="5551760" y="1102353"/>
            <a:ext cx="1071563" cy="411480"/>
          </a:xfrm>
          <a:prstGeom prst="ellipse">
            <a:avLst/>
          </a:prstGeom>
          <a:noFill/>
          <a:ln cap="flat" cmpd="sng" w="2857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Name</a:t>
            </a:r>
            <a:endParaRPr/>
          </a:p>
        </p:txBody>
      </p:sp>
      <p:sp>
        <p:nvSpPr>
          <p:cNvPr id="261" name="Google Shape;261;p11"/>
          <p:cNvSpPr/>
          <p:nvPr/>
        </p:nvSpPr>
        <p:spPr>
          <a:xfrm>
            <a:off x="6724704" y="1066800"/>
            <a:ext cx="1404937" cy="411480"/>
          </a:xfrm>
          <a:prstGeom prst="ellipse">
            <a:avLst/>
          </a:prstGeom>
          <a:noFill/>
          <a:ln cap="flat" cmpd="sng" w="2857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Address</a:t>
            </a:r>
            <a:endParaRPr/>
          </a:p>
        </p:txBody>
      </p:sp>
      <p:cxnSp>
        <p:nvCxnSpPr>
          <p:cNvPr id="262" name="Google Shape;262;p11"/>
          <p:cNvCxnSpPr>
            <a:stCxn id="259" idx="0"/>
            <a:endCxn id="260" idx="4"/>
          </p:cNvCxnSpPr>
          <p:nvPr/>
        </p:nvCxnSpPr>
        <p:spPr>
          <a:xfrm rot="10800000">
            <a:off x="6087532" y="1513800"/>
            <a:ext cx="514200" cy="315000"/>
          </a:xfrm>
          <a:prstGeom prst="straightConnector1">
            <a:avLst/>
          </a:prstGeom>
          <a:noFill/>
          <a:ln cap="flat" cmpd="sng" w="28575">
            <a:solidFill>
              <a:schemeClr val="dk2"/>
            </a:solidFill>
            <a:prstDash val="solid"/>
            <a:miter lim="800000"/>
            <a:headEnd len="sm" w="sm" type="none"/>
            <a:tailEnd len="sm" w="sm" type="none"/>
          </a:ln>
        </p:spPr>
      </p:cxnSp>
      <p:cxnSp>
        <p:nvCxnSpPr>
          <p:cNvPr id="263" name="Google Shape;263;p11"/>
          <p:cNvCxnSpPr>
            <a:stCxn id="261" idx="4"/>
            <a:endCxn id="259" idx="0"/>
          </p:cNvCxnSpPr>
          <p:nvPr/>
        </p:nvCxnSpPr>
        <p:spPr>
          <a:xfrm flipH="1">
            <a:off x="6601873" y="1478280"/>
            <a:ext cx="825300" cy="350400"/>
          </a:xfrm>
          <a:prstGeom prst="straightConnector1">
            <a:avLst/>
          </a:prstGeom>
          <a:noFill/>
          <a:ln cap="flat" cmpd="sng" w="28575">
            <a:solidFill>
              <a:schemeClr val="dk2"/>
            </a:solidFill>
            <a:prstDash val="solid"/>
            <a:miter lim="800000"/>
            <a:headEnd len="sm" w="sm" type="none"/>
            <a:tailEnd len="sm" w="sm" type="none"/>
          </a:ln>
        </p:spPr>
      </p:cxnSp>
      <p:sp>
        <p:nvSpPr>
          <p:cNvPr id="264" name="Google Shape;264;p11"/>
          <p:cNvSpPr/>
          <p:nvPr/>
        </p:nvSpPr>
        <p:spPr>
          <a:xfrm>
            <a:off x="4599126" y="1652265"/>
            <a:ext cx="907413" cy="411480"/>
          </a:xfrm>
          <a:prstGeom prst="ellipse">
            <a:avLst/>
          </a:prstGeom>
          <a:noFill/>
          <a:ln cap="flat" cmpd="sng" w="2857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u="sng">
                <a:solidFill>
                  <a:schemeClr val="dk1"/>
                </a:solidFill>
                <a:latin typeface="Roboto Condensed"/>
                <a:ea typeface="Roboto Condensed"/>
                <a:cs typeface="Roboto Condensed"/>
                <a:sym typeface="Roboto Condensed"/>
              </a:rPr>
              <a:t>PID</a:t>
            </a:r>
            <a:endParaRPr/>
          </a:p>
        </p:txBody>
      </p:sp>
      <p:sp>
        <p:nvSpPr>
          <p:cNvPr id="265" name="Google Shape;265;p11"/>
          <p:cNvSpPr/>
          <p:nvPr/>
        </p:nvSpPr>
        <p:spPr>
          <a:xfrm>
            <a:off x="7727791" y="1652265"/>
            <a:ext cx="1064575" cy="411480"/>
          </a:xfrm>
          <a:prstGeom prst="ellipse">
            <a:avLst/>
          </a:prstGeom>
          <a:noFill/>
          <a:ln cap="flat" cmpd="sng" w="2857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City</a:t>
            </a:r>
            <a:endParaRPr/>
          </a:p>
        </p:txBody>
      </p:sp>
      <p:cxnSp>
        <p:nvCxnSpPr>
          <p:cNvPr id="266" name="Google Shape;266;p11"/>
          <p:cNvCxnSpPr>
            <a:stCxn id="265" idx="3"/>
            <a:endCxn id="259" idx="3"/>
          </p:cNvCxnSpPr>
          <p:nvPr/>
        </p:nvCxnSpPr>
        <p:spPr>
          <a:xfrm flipH="1">
            <a:off x="7333194" y="2003485"/>
            <a:ext cx="550500" cy="54000"/>
          </a:xfrm>
          <a:prstGeom prst="straightConnector1">
            <a:avLst/>
          </a:prstGeom>
          <a:noFill/>
          <a:ln cap="flat" cmpd="sng" w="28575">
            <a:solidFill>
              <a:schemeClr val="dk2"/>
            </a:solidFill>
            <a:prstDash val="solid"/>
            <a:miter lim="800000"/>
            <a:headEnd len="sm" w="sm" type="none"/>
            <a:tailEnd len="sm" w="sm" type="none"/>
          </a:ln>
        </p:spPr>
      </p:cxnSp>
      <p:cxnSp>
        <p:nvCxnSpPr>
          <p:cNvPr id="267" name="Google Shape;267;p11"/>
          <p:cNvCxnSpPr>
            <a:stCxn id="259" idx="1"/>
            <a:endCxn id="264" idx="5"/>
          </p:cNvCxnSpPr>
          <p:nvPr/>
        </p:nvCxnSpPr>
        <p:spPr>
          <a:xfrm rot="10800000">
            <a:off x="5373712" y="2003400"/>
            <a:ext cx="496500" cy="54000"/>
          </a:xfrm>
          <a:prstGeom prst="straightConnector1">
            <a:avLst/>
          </a:prstGeom>
          <a:noFill/>
          <a:ln cap="flat" cmpd="sng" w="28575">
            <a:solidFill>
              <a:schemeClr val="dk2"/>
            </a:solidFill>
            <a:prstDash val="solid"/>
            <a:miter lim="800000"/>
            <a:headEnd len="sm" w="sm" type="none"/>
            <a:tailEnd len="sm" w="sm" type="none"/>
          </a:ln>
        </p:spPr>
      </p:cxnSp>
      <p:sp>
        <p:nvSpPr>
          <p:cNvPr id="268" name="Google Shape;268;p11"/>
          <p:cNvSpPr/>
          <p:nvPr/>
        </p:nvSpPr>
        <p:spPr>
          <a:xfrm>
            <a:off x="3151325" y="3373176"/>
            <a:ext cx="1080000" cy="411480"/>
          </a:xfrm>
          <a:prstGeom prst="ellipse">
            <a:avLst/>
          </a:prstGeom>
          <a:noFill/>
          <a:ln cap="flat" cmpd="sng" w="2857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Salary</a:t>
            </a:r>
            <a:endParaRPr/>
          </a:p>
        </p:txBody>
      </p:sp>
      <p:sp>
        <p:nvSpPr>
          <p:cNvPr id="269" name="Google Shape;269;p11"/>
          <p:cNvSpPr/>
          <p:nvPr/>
        </p:nvSpPr>
        <p:spPr>
          <a:xfrm>
            <a:off x="9018725" y="3371652"/>
            <a:ext cx="1296000" cy="411480"/>
          </a:xfrm>
          <a:prstGeom prst="ellipse">
            <a:avLst/>
          </a:prstGeom>
          <a:noFill/>
          <a:ln cap="flat" cmpd="sng" w="2857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Balance</a:t>
            </a:r>
            <a:endParaRPr/>
          </a:p>
        </p:txBody>
      </p:sp>
      <p:cxnSp>
        <p:nvCxnSpPr>
          <p:cNvPr id="270" name="Google Shape;270;p11"/>
          <p:cNvCxnSpPr>
            <a:stCxn id="268" idx="6"/>
            <a:endCxn id="257" idx="1"/>
          </p:cNvCxnSpPr>
          <p:nvPr/>
        </p:nvCxnSpPr>
        <p:spPr>
          <a:xfrm flipH="1" rot="10800000">
            <a:off x="4231325" y="3577416"/>
            <a:ext cx="453300" cy="1500"/>
          </a:xfrm>
          <a:prstGeom prst="straightConnector1">
            <a:avLst/>
          </a:prstGeom>
          <a:noFill/>
          <a:ln cap="flat" cmpd="sng" w="28575">
            <a:solidFill>
              <a:schemeClr val="dk2"/>
            </a:solidFill>
            <a:prstDash val="solid"/>
            <a:miter lim="800000"/>
            <a:headEnd len="sm" w="sm" type="none"/>
            <a:tailEnd len="sm" w="sm" type="none"/>
          </a:ln>
        </p:spPr>
      </p:cxnSp>
      <p:cxnSp>
        <p:nvCxnSpPr>
          <p:cNvPr id="271" name="Google Shape;271;p11"/>
          <p:cNvCxnSpPr>
            <a:endCxn id="269" idx="2"/>
          </p:cNvCxnSpPr>
          <p:nvPr/>
        </p:nvCxnSpPr>
        <p:spPr>
          <a:xfrm flipH="1" rot="10800000">
            <a:off x="8433725" y="3577392"/>
            <a:ext cx="585000" cy="1500"/>
          </a:xfrm>
          <a:prstGeom prst="straightConnector1">
            <a:avLst/>
          </a:prstGeom>
          <a:noFill/>
          <a:ln cap="flat" cmpd="sng" w="28575">
            <a:solidFill>
              <a:schemeClr val="dk2"/>
            </a:solidFill>
            <a:prstDash val="solid"/>
            <a:miter lim="800000"/>
            <a:headEnd len="sm" w="sm" type="none"/>
            <a:tailEnd len="sm" w="sm" type="none"/>
          </a:ln>
        </p:spPr>
      </p:cxnSp>
      <p:sp>
        <p:nvSpPr>
          <p:cNvPr id="272" name="Google Shape;272;p11"/>
          <p:cNvSpPr/>
          <p:nvPr/>
        </p:nvSpPr>
        <p:spPr>
          <a:xfrm>
            <a:off x="6197907" y="2593937"/>
            <a:ext cx="812798" cy="544671"/>
          </a:xfrm>
          <a:prstGeom prst="flowChartMerge">
            <a:avLst/>
          </a:prstGeom>
          <a:noFill/>
          <a:ln cap="flat" cmpd="sng" w="2857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Roboto Condensed"/>
                <a:ea typeface="Roboto Condensed"/>
                <a:cs typeface="Roboto Condensed"/>
                <a:sym typeface="Roboto Condensed"/>
              </a:rPr>
              <a:t>ISA</a:t>
            </a:r>
            <a:endParaRPr/>
          </a:p>
        </p:txBody>
      </p:sp>
      <p:cxnSp>
        <p:nvCxnSpPr>
          <p:cNvPr id="273" name="Google Shape;273;p11"/>
          <p:cNvCxnSpPr>
            <a:stCxn id="259" idx="2"/>
            <a:endCxn id="272" idx="0"/>
          </p:cNvCxnSpPr>
          <p:nvPr/>
        </p:nvCxnSpPr>
        <p:spPr>
          <a:xfrm>
            <a:off x="6601732" y="2286000"/>
            <a:ext cx="2700" cy="307800"/>
          </a:xfrm>
          <a:prstGeom prst="straightConnector1">
            <a:avLst/>
          </a:prstGeom>
          <a:noFill/>
          <a:ln cap="flat" cmpd="sng" w="28575">
            <a:solidFill>
              <a:schemeClr val="accent4"/>
            </a:solidFill>
            <a:prstDash val="solid"/>
            <a:miter lim="800000"/>
            <a:headEnd len="sm" w="sm" type="none"/>
            <a:tailEnd len="sm" w="sm" type="none"/>
          </a:ln>
        </p:spPr>
      </p:cxnSp>
      <p:cxnSp>
        <p:nvCxnSpPr>
          <p:cNvPr id="274" name="Google Shape;274;p11"/>
          <p:cNvCxnSpPr>
            <a:stCxn id="257" idx="0"/>
            <a:endCxn id="272" idx="1"/>
          </p:cNvCxnSpPr>
          <p:nvPr/>
        </p:nvCxnSpPr>
        <p:spPr>
          <a:xfrm flipH="1" rot="10800000">
            <a:off x="5416121" y="2866392"/>
            <a:ext cx="984900" cy="482400"/>
          </a:xfrm>
          <a:prstGeom prst="straightConnector1">
            <a:avLst/>
          </a:prstGeom>
          <a:noFill/>
          <a:ln cap="flat" cmpd="sng" w="28575">
            <a:solidFill>
              <a:schemeClr val="accent4"/>
            </a:solidFill>
            <a:prstDash val="solid"/>
            <a:miter lim="800000"/>
            <a:headEnd len="sm" w="sm" type="none"/>
            <a:tailEnd len="sm" w="sm" type="none"/>
          </a:ln>
        </p:spPr>
      </p:cxnSp>
      <p:cxnSp>
        <p:nvCxnSpPr>
          <p:cNvPr id="275" name="Google Shape;275;p11"/>
          <p:cNvCxnSpPr>
            <a:stCxn id="258" idx="0"/>
            <a:endCxn id="272" idx="3"/>
          </p:cNvCxnSpPr>
          <p:nvPr/>
        </p:nvCxnSpPr>
        <p:spPr>
          <a:xfrm rot="10800000">
            <a:off x="6807521" y="2866392"/>
            <a:ext cx="894600" cy="482400"/>
          </a:xfrm>
          <a:prstGeom prst="straightConnector1">
            <a:avLst/>
          </a:prstGeom>
          <a:noFill/>
          <a:ln cap="flat" cmpd="sng" w="28575">
            <a:solidFill>
              <a:schemeClr val="accent4"/>
            </a:solidFill>
            <a:prstDash val="solid"/>
            <a:miter lim="800000"/>
            <a:headEnd len="sm" w="sm" type="none"/>
            <a:tailEnd len="sm" w="sm" type="none"/>
          </a:ln>
        </p:spPr>
      </p:cxnSp>
      <p:sp>
        <p:nvSpPr>
          <p:cNvPr id="276" name="Google Shape;276;p11"/>
          <p:cNvSpPr/>
          <p:nvPr/>
        </p:nvSpPr>
        <p:spPr>
          <a:xfrm>
            <a:off x="3493709" y="4868990"/>
            <a:ext cx="1463040" cy="457200"/>
          </a:xfrm>
          <a:prstGeom prst="rect">
            <a:avLst/>
          </a:prstGeom>
          <a:noFill/>
          <a:ln cap="flat" cmpd="sng" w="2857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Full Time</a:t>
            </a:r>
            <a:endParaRPr/>
          </a:p>
        </p:txBody>
      </p:sp>
      <p:sp>
        <p:nvSpPr>
          <p:cNvPr id="277" name="Google Shape;277;p11"/>
          <p:cNvSpPr/>
          <p:nvPr/>
        </p:nvSpPr>
        <p:spPr>
          <a:xfrm>
            <a:off x="5779709" y="4868990"/>
            <a:ext cx="1463040" cy="457200"/>
          </a:xfrm>
          <a:prstGeom prst="rect">
            <a:avLst/>
          </a:prstGeom>
          <a:noFill/>
          <a:ln cap="flat" cmpd="sng" w="2857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Part Time</a:t>
            </a:r>
            <a:endParaRPr/>
          </a:p>
        </p:txBody>
      </p:sp>
      <p:sp>
        <p:nvSpPr>
          <p:cNvPr id="278" name="Google Shape;278;p11"/>
          <p:cNvSpPr/>
          <p:nvPr/>
        </p:nvSpPr>
        <p:spPr>
          <a:xfrm>
            <a:off x="3227526" y="5715000"/>
            <a:ext cx="1980000" cy="411480"/>
          </a:xfrm>
          <a:prstGeom prst="ellipse">
            <a:avLst/>
          </a:prstGeom>
          <a:noFill/>
          <a:ln cap="flat" cmpd="sng" w="2857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Days Worked</a:t>
            </a:r>
            <a:endParaRPr/>
          </a:p>
        </p:txBody>
      </p:sp>
      <p:sp>
        <p:nvSpPr>
          <p:cNvPr id="279" name="Google Shape;279;p11"/>
          <p:cNvSpPr/>
          <p:nvPr/>
        </p:nvSpPr>
        <p:spPr>
          <a:xfrm>
            <a:off x="5504852" y="5715000"/>
            <a:ext cx="2016000" cy="411480"/>
          </a:xfrm>
          <a:prstGeom prst="ellipse">
            <a:avLst/>
          </a:prstGeom>
          <a:noFill/>
          <a:ln cap="flat" cmpd="sng" w="2857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Hour Worked</a:t>
            </a:r>
            <a:endParaRPr/>
          </a:p>
        </p:txBody>
      </p:sp>
      <p:cxnSp>
        <p:nvCxnSpPr>
          <p:cNvPr id="280" name="Google Shape;280;p11"/>
          <p:cNvCxnSpPr>
            <a:stCxn id="278" idx="0"/>
            <a:endCxn id="276" idx="2"/>
          </p:cNvCxnSpPr>
          <p:nvPr/>
        </p:nvCxnSpPr>
        <p:spPr>
          <a:xfrm flipH="1" rot="10800000">
            <a:off x="4217526" y="5326200"/>
            <a:ext cx="7800" cy="388800"/>
          </a:xfrm>
          <a:prstGeom prst="straightConnector1">
            <a:avLst/>
          </a:prstGeom>
          <a:noFill/>
          <a:ln cap="flat" cmpd="sng" w="28575">
            <a:solidFill>
              <a:schemeClr val="dk2"/>
            </a:solidFill>
            <a:prstDash val="solid"/>
            <a:miter lim="800000"/>
            <a:headEnd len="sm" w="sm" type="none"/>
            <a:tailEnd len="sm" w="sm" type="none"/>
          </a:ln>
        </p:spPr>
      </p:cxnSp>
      <p:cxnSp>
        <p:nvCxnSpPr>
          <p:cNvPr id="281" name="Google Shape;281;p11"/>
          <p:cNvCxnSpPr>
            <a:stCxn id="277" idx="2"/>
            <a:endCxn id="279" idx="0"/>
          </p:cNvCxnSpPr>
          <p:nvPr/>
        </p:nvCxnSpPr>
        <p:spPr>
          <a:xfrm>
            <a:off x="6511229" y="5326190"/>
            <a:ext cx="1500" cy="388800"/>
          </a:xfrm>
          <a:prstGeom prst="straightConnector1">
            <a:avLst/>
          </a:prstGeom>
          <a:noFill/>
          <a:ln cap="flat" cmpd="sng" w="28575">
            <a:solidFill>
              <a:schemeClr val="dk2"/>
            </a:solidFill>
            <a:prstDash val="solid"/>
            <a:miter lim="800000"/>
            <a:headEnd len="sm" w="sm" type="none"/>
            <a:tailEnd len="sm" w="sm" type="none"/>
          </a:ln>
        </p:spPr>
      </p:cxnSp>
      <p:sp>
        <p:nvSpPr>
          <p:cNvPr id="282" name="Google Shape;282;p11"/>
          <p:cNvSpPr/>
          <p:nvPr/>
        </p:nvSpPr>
        <p:spPr>
          <a:xfrm>
            <a:off x="5007015" y="4114135"/>
            <a:ext cx="812798" cy="544671"/>
          </a:xfrm>
          <a:prstGeom prst="flowChartMerge">
            <a:avLst/>
          </a:prstGeom>
          <a:noFill/>
          <a:ln cap="flat" cmpd="sng" w="2857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Roboto Condensed"/>
                <a:ea typeface="Roboto Condensed"/>
                <a:cs typeface="Roboto Condensed"/>
                <a:sym typeface="Roboto Condensed"/>
              </a:rPr>
              <a:t>ISA</a:t>
            </a:r>
            <a:endParaRPr/>
          </a:p>
        </p:txBody>
      </p:sp>
      <p:cxnSp>
        <p:nvCxnSpPr>
          <p:cNvPr id="283" name="Google Shape;283;p11"/>
          <p:cNvCxnSpPr>
            <a:endCxn id="282" idx="0"/>
          </p:cNvCxnSpPr>
          <p:nvPr/>
        </p:nvCxnSpPr>
        <p:spPr>
          <a:xfrm>
            <a:off x="5410714" y="3806335"/>
            <a:ext cx="2700" cy="307800"/>
          </a:xfrm>
          <a:prstGeom prst="straightConnector1">
            <a:avLst/>
          </a:prstGeom>
          <a:noFill/>
          <a:ln cap="flat" cmpd="sng" w="28575">
            <a:solidFill>
              <a:schemeClr val="accent4"/>
            </a:solidFill>
            <a:prstDash val="solid"/>
            <a:miter lim="800000"/>
            <a:headEnd len="sm" w="sm" type="none"/>
            <a:tailEnd len="sm" w="sm" type="none"/>
          </a:ln>
        </p:spPr>
      </p:cxnSp>
      <p:cxnSp>
        <p:nvCxnSpPr>
          <p:cNvPr id="284" name="Google Shape;284;p11"/>
          <p:cNvCxnSpPr>
            <a:stCxn id="276" idx="0"/>
            <a:endCxn id="282" idx="1"/>
          </p:cNvCxnSpPr>
          <p:nvPr/>
        </p:nvCxnSpPr>
        <p:spPr>
          <a:xfrm flipH="1" rot="10800000">
            <a:off x="4225229" y="4386590"/>
            <a:ext cx="984900" cy="482400"/>
          </a:xfrm>
          <a:prstGeom prst="straightConnector1">
            <a:avLst/>
          </a:prstGeom>
          <a:noFill/>
          <a:ln cap="flat" cmpd="sng" w="28575">
            <a:solidFill>
              <a:schemeClr val="accent4"/>
            </a:solidFill>
            <a:prstDash val="solid"/>
            <a:miter lim="800000"/>
            <a:headEnd len="sm" w="sm" type="none"/>
            <a:tailEnd len="sm" w="sm" type="none"/>
          </a:ln>
        </p:spPr>
      </p:cxnSp>
      <p:cxnSp>
        <p:nvCxnSpPr>
          <p:cNvPr id="285" name="Google Shape;285;p11"/>
          <p:cNvCxnSpPr>
            <a:stCxn id="277" idx="0"/>
            <a:endCxn id="282" idx="3"/>
          </p:cNvCxnSpPr>
          <p:nvPr/>
        </p:nvCxnSpPr>
        <p:spPr>
          <a:xfrm rot="10800000">
            <a:off x="5616629" y="4386590"/>
            <a:ext cx="894600" cy="482400"/>
          </a:xfrm>
          <a:prstGeom prst="straightConnector1">
            <a:avLst/>
          </a:prstGeom>
          <a:noFill/>
          <a:ln cap="flat" cmpd="sng" w="28575">
            <a:solidFill>
              <a:schemeClr val="accent4"/>
            </a:solidFill>
            <a:prstDash val="solid"/>
            <a:miter lim="800000"/>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500"/>
                                        <p:tgtEl>
                                          <p:spTgt spid="2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500"/>
                                        <p:tgtEl>
                                          <p:spTgt spid="262"/>
                                        </p:tgtEl>
                                      </p:cBhvr>
                                    </p:animEffect>
                                  </p:childTnLst>
                                </p:cTn>
                              </p:par>
                              <p:par>
                                <p:cTn fill="hold" nodeType="with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500"/>
                                        <p:tgtEl>
                                          <p:spTgt spid="260"/>
                                        </p:tgtEl>
                                      </p:cBhvr>
                                    </p:animEffect>
                                  </p:childTnLst>
                                </p:cTn>
                              </p:par>
                              <p:par>
                                <p:cTn fill="hold" nodeType="with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500"/>
                                        <p:tgtEl>
                                          <p:spTgt spid="261"/>
                                        </p:tgtEl>
                                      </p:cBhvr>
                                    </p:animEffect>
                                  </p:childTnLst>
                                </p:cTn>
                              </p:par>
                              <p:par>
                                <p:cTn fill="hold" nodeType="with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500"/>
                                        <p:tgtEl>
                                          <p:spTgt spid="263"/>
                                        </p:tgtEl>
                                      </p:cBhvr>
                                    </p:animEffect>
                                  </p:childTnLst>
                                </p:cTn>
                              </p:par>
                              <p:par>
                                <p:cTn fill="hold" nodeType="with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500"/>
                                        <p:tgtEl>
                                          <p:spTgt spid="265"/>
                                        </p:tgtEl>
                                      </p:cBhvr>
                                    </p:animEffect>
                                  </p:childTnLst>
                                </p:cTn>
                              </p:par>
                              <p:par>
                                <p:cTn fill="hold" nodeType="with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500"/>
                                        <p:tgtEl>
                                          <p:spTgt spid="264"/>
                                        </p:tgtEl>
                                      </p:cBhvr>
                                    </p:animEffect>
                                  </p:childTnLst>
                                </p:cTn>
                              </p:par>
                              <p:par>
                                <p:cTn fill="hold" nodeType="with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500"/>
                                        <p:tgtEl>
                                          <p:spTgt spid="266"/>
                                        </p:tgtEl>
                                      </p:cBhvr>
                                    </p:animEffect>
                                  </p:childTnLst>
                                </p:cTn>
                              </p:par>
                              <p:par>
                                <p:cTn fill="hold" nodeType="with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500"/>
                                        <p:tgtEl>
                                          <p:spTgt spid="2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500"/>
                                        <p:tgtEl>
                                          <p:spTgt spid="257"/>
                                        </p:tgtEl>
                                      </p:cBhvr>
                                    </p:animEffect>
                                  </p:childTnLst>
                                </p:cTn>
                              </p:par>
                              <p:par>
                                <p:cTn fill="hold" nodeType="with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500"/>
                                        <p:tgtEl>
                                          <p:spTgt spid="2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500"/>
                                        <p:tgtEl>
                                          <p:spTgt spid="270"/>
                                        </p:tgtEl>
                                      </p:cBhvr>
                                    </p:animEffect>
                                  </p:childTnLst>
                                </p:cTn>
                              </p:par>
                              <p:par>
                                <p:cTn fill="hold" nodeType="with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500"/>
                                        <p:tgtEl>
                                          <p:spTgt spid="271"/>
                                        </p:tgtEl>
                                      </p:cBhvr>
                                    </p:animEffect>
                                  </p:childTnLst>
                                </p:cTn>
                              </p:par>
                              <p:par>
                                <p:cTn fill="hold" nodeType="with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500"/>
                                        <p:tgtEl>
                                          <p:spTgt spid="269"/>
                                        </p:tgtEl>
                                      </p:cBhvr>
                                    </p:animEffect>
                                  </p:childTnLst>
                                </p:cTn>
                              </p:par>
                              <p:par>
                                <p:cTn fill="hold" nodeType="with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500"/>
                                        <p:tgtEl>
                                          <p:spTgt spid="2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500"/>
                                        <p:tgtEl>
                                          <p:spTgt spid="273"/>
                                        </p:tgtEl>
                                      </p:cBhvr>
                                    </p:animEffect>
                                  </p:childTnLst>
                                </p:cTn>
                              </p:par>
                              <p:par>
                                <p:cTn fill="hold" nodeType="with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500"/>
                                        <p:tgtEl>
                                          <p:spTgt spid="272"/>
                                        </p:tgtEl>
                                      </p:cBhvr>
                                    </p:animEffect>
                                  </p:childTnLst>
                                </p:cTn>
                              </p:par>
                              <p:par>
                                <p:cTn fill="hold" nodeType="with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500"/>
                                        <p:tgtEl>
                                          <p:spTgt spid="274"/>
                                        </p:tgtEl>
                                      </p:cBhvr>
                                    </p:animEffect>
                                  </p:childTnLst>
                                </p:cTn>
                              </p:par>
                              <p:par>
                                <p:cTn fill="hold" nodeType="with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500"/>
                                        <p:tgtEl>
                                          <p:spTgt spid="2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500"/>
                                        <p:tgtEl>
                                          <p:spTgt spid="276"/>
                                        </p:tgtEl>
                                      </p:cBhvr>
                                    </p:animEffect>
                                  </p:childTnLst>
                                </p:cTn>
                              </p:par>
                              <p:par>
                                <p:cTn fill="hold" nodeType="with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500"/>
                                        <p:tgtEl>
                                          <p:spTgt spid="2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500"/>
                                        <p:tgtEl>
                                          <p:spTgt spid="280"/>
                                        </p:tgtEl>
                                      </p:cBhvr>
                                    </p:animEffect>
                                  </p:childTnLst>
                                </p:cTn>
                              </p:par>
                              <p:par>
                                <p:cTn fill="hold" nodeType="with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500"/>
                                        <p:tgtEl>
                                          <p:spTgt spid="281"/>
                                        </p:tgtEl>
                                      </p:cBhvr>
                                    </p:animEffect>
                                  </p:childTnLst>
                                </p:cTn>
                              </p:par>
                              <p:par>
                                <p:cTn fill="hold" nodeType="with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500"/>
                                        <p:tgtEl>
                                          <p:spTgt spid="279"/>
                                        </p:tgtEl>
                                      </p:cBhvr>
                                    </p:animEffect>
                                  </p:childTnLst>
                                </p:cTn>
                              </p:par>
                              <p:par>
                                <p:cTn fill="hold" nodeType="with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500"/>
                                        <p:tgtEl>
                                          <p:spTgt spid="2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500"/>
                                        <p:tgtEl>
                                          <p:spTgt spid="283"/>
                                        </p:tgtEl>
                                      </p:cBhvr>
                                    </p:animEffect>
                                  </p:childTnLst>
                                </p:cTn>
                              </p:par>
                              <p:par>
                                <p:cTn fill="hold" nodeType="with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500"/>
                                        <p:tgtEl>
                                          <p:spTgt spid="282"/>
                                        </p:tgtEl>
                                      </p:cBhvr>
                                    </p:animEffect>
                                  </p:childTnLst>
                                </p:cTn>
                              </p:par>
                              <p:par>
                                <p:cTn fill="hold" nodeType="with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500"/>
                                        <p:tgtEl>
                                          <p:spTgt spid="284"/>
                                        </p:tgtEl>
                                      </p:cBhvr>
                                    </p:animEffect>
                                  </p:childTnLst>
                                </p:cTn>
                              </p:par>
                              <p:par>
                                <p:cTn fill="hold" nodeType="with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500"/>
                                        <p:tgtEl>
                                          <p:spTgt spid="2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2"/>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US"/>
              <a:t>Exercise</a:t>
            </a:r>
            <a:endParaRPr/>
          </a:p>
        </p:txBody>
      </p:sp>
      <p:sp>
        <p:nvSpPr>
          <p:cNvPr id="291" name="Google Shape;291;p12"/>
          <p:cNvSpPr txBox="1"/>
          <p:nvPr>
            <p:ph idx="1" type="body"/>
          </p:nvPr>
        </p:nvSpPr>
        <p:spPr>
          <a:xfrm>
            <a:off x="131179" y="887280"/>
            <a:ext cx="11936130" cy="5582777"/>
          </a:xfrm>
          <a:prstGeom prst="rect">
            <a:avLst/>
          </a:prstGeom>
          <a:noFill/>
          <a:ln>
            <a:noFill/>
          </a:ln>
        </p:spPr>
        <p:txBody>
          <a:bodyPr anchorCtr="0" anchor="t" bIns="45700" lIns="91425" spcFirstLastPara="1" rIns="91425" wrap="square" tIns="45700">
            <a:noAutofit/>
          </a:bodyPr>
          <a:lstStyle/>
          <a:p>
            <a:pPr indent="-265113" lvl="0" marL="265113" rtl="0" algn="just">
              <a:lnSpc>
                <a:spcPct val="90000"/>
              </a:lnSpc>
              <a:spcBef>
                <a:spcPts val="0"/>
              </a:spcBef>
              <a:spcAft>
                <a:spcPts val="0"/>
              </a:spcAft>
              <a:buClr>
                <a:schemeClr val="accent6"/>
              </a:buClr>
              <a:buSzPts val="2400"/>
              <a:buFont typeface="Noto Sans Symbols"/>
              <a:buChar char="🞂"/>
            </a:pPr>
            <a:r>
              <a:rPr lang="en-US"/>
              <a:t>Give the examples of Generalization/Specialization in the following E-R diagram:</a:t>
            </a:r>
            <a:endParaRPr/>
          </a:p>
          <a:p>
            <a:pPr indent="-352425" lvl="1" marL="809625" rtl="0" algn="just">
              <a:lnSpc>
                <a:spcPct val="90000"/>
              </a:lnSpc>
              <a:spcBef>
                <a:spcPts val="500"/>
              </a:spcBef>
              <a:spcAft>
                <a:spcPts val="0"/>
              </a:spcAft>
              <a:buSzPts val="2000"/>
              <a:buChar char="⮩"/>
            </a:pPr>
            <a:r>
              <a:rPr lang="en-US"/>
              <a:t>Hospital Management System.</a:t>
            </a:r>
            <a:endParaRPr/>
          </a:p>
          <a:p>
            <a:pPr indent="-352425" lvl="1" marL="809625" rtl="0" algn="just">
              <a:lnSpc>
                <a:spcPct val="90000"/>
              </a:lnSpc>
              <a:spcBef>
                <a:spcPts val="500"/>
              </a:spcBef>
              <a:spcAft>
                <a:spcPts val="0"/>
              </a:spcAft>
              <a:buSzPts val="2000"/>
              <a:buChar char="⮩"/>
            </a:pPr>
            <a:r>
              <a:rPr lang="en-US"/>
              <a:t>College Management System.</a:t>
            </a:r>
            <a:endParaRPr/>
          </a:p>
          <a:p>
            <a:pPr indent="-352425" lvl="1" marL="809625" rtl="0" algn="just">
              <a:lnSpc>
                <a:spcPct val="90000"/>
              </a:lnSpc>
              <a:spcBef>
                <a:spcPts val="500"/>
              </a:spcBef>
              <a:spcAft>
                <a:spcPts val="0"/>
              </a:spcAft>
              <a:buSzPts val="2000"/>
              <a:buChar char="⮩"/>
            </a:pPr>
            <a:r>
              <a:rPr lang="en-US"/>
              <a:t>Bank Management System.</a:t>
            </a:r>
            <a:endParaRPr/>
          </a:p>
          <a:p>
            <a:pPr indent="-352425" lvl="1" marL="809625" rtl="0" algn="just">
              <a:lnSpc>
                <a:spcPct val="90000"/>
              </a:lnSpc>
              <a:spcBef>
                <a:spcPts val="500"/>
              </a:spcBef>
              <a:spcAft>
                <a:spcPts val="0"/>
              </a:spcAft>
              <a:buSzPts val="2000"/>
              <a:buChar char="⮩"/>
            </a:pPr>
            <a:r>
              <a:rPr lang="en-US"/>
              <a:t>Insurance Company.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xEl>
                                              <p:pRg end="0" st="0"/>
                                            </p:txEl>
                                          </p:spTgt>
                                        </p:tgtEl>
                                        <p:attrNameLst>
                                          <p:attrName>style.visibility</p:attrName>
                                        </p:attrNameLst>
                                      </p:cBhvr>
                                      <p:to>
                                        <p:strVal val="visible"/>
                                      </p:to>
                                    </p:set>
                                    <p:animEffect filter="fade" transition="in">
                                      <p:cBhvr>
                                        <p:cTn dur="500"/>
                                        <p:tgtEl>
                                          <p:spTgt spid="29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xEl>
                                              <p:pRg end="1" st="1"/>
                                            </p:txEl>
                                          </p:spTgt>
                                        </p:tgtEl>
                                        <p:attrNameLst>
                                          <p:attrName>style.visibility</p:attrName>
                                        </p:attrNameLst>
                                      </p:cBhvr>
                                      <p:to>
                                        <p:strVal val="visible"/>
                                      </p:to>
                                    </p:set>
                                    <p:animEffect filter="fade" transition="in">
                                      <p:cBhvr>
                                        <p:cTn dur="500"/>
                                        <p:tgtEl>
                                          <p:spTgt spid="29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xEl>
                                              <p:pRg end="2" st="2"/>
                                            </p:txEl>
                                          </p:spTgt>
                                        </p:tgtEl>
                                        <p:attrNameLst>
                                          <p:attrName>style.visibility</p:attrName>
                                        </p:attrNameLst>
                                      </p:cBhvr>
                                      <p:to>
                                        <p:strVal val="visible"/>
                                      </p:to>
                                    </p:set>
                                    <p:animEffect filter="fade" transition="in">
                                      <p:cBhvr>
                                        <p:cTn dur="500"/>
                                        <p:tgtEl>
                                          <p:spTgt spid="29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xEl>
                                              <p:pRg end="3" st="3"/>
                                            </p:txEl>
                                          </p:spTgt>
                                        </p:tgtEl>
                                        <p:attrNameLst>
                                          <p:attrName>style.visibility</p:attrName>
                                        </p:attrNameLst>
                                      </p:cBhvr>
                                      <p:to>
                                        <p:strVal val="visible"/>
                                      </p:to>
                                    </p:set>
                                    <p:animEffect filter="fade" transition="in">
                                      <p:cBhvr>
                                        <p:cTn dur="500"/>
                                        <p:tgtEl>
                                          <p:spTgt spid="29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xEl>
                                              <p:pRg end="4" st="4"/>
                                            </p:txEl>
                                          </p:spTgt>
                                        </p:tgtEl>
                                        <p:attrNameLst>
                                          <p:attrName>style.visibility</p:attrName>
                                        </p:attrNameLst>
                                      </p:cBhvr>
                                      <p:to>
                                        <p:strVal val="visible"/>
                                      </p:to>
                                    </p:set>
                                    <p:animEffect filter="fade" transition="in">
                                      <p:cBhvr>
                                        <p:cTn dur="500"/>
                                        <p:tgtEl>
                                          <p:spTgt spid="29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5C2321"/>
              </a:buClr>
              <a:buSzPts val="6000"/>
              <a:buFont typeface="Roboto Condensed"/>
              <a:buNone/>
            </a:pPr>
            <a:r>
              <a:rPr lang="en-US">
                <a:solidFill>
                  <a:srgbClr val="5C2321"/>
                </a:solidFill>
              </a:rPr>
              <a:t>Constraints on </a:t>
            </a:r>
            <a:br>
              <a:rPr lang="en-US">
                <a:solidFill>
                  <a:srgbClr val="5C2321"/>
                </a:solidFill>
              </a:rPr>
            </a:br>
            <a:r>
              <a:rPr lang="en-US">
                <a:solidFill>
                  <a:srgbClr val="5C2321"/>
                </a:solidFill>
              </a:rPr>
              <a:t>Specialization and Generalization</a:t>
            </a:r>
            <a:endParaRPr/>
          </a:p>
        </p:txBody>
      </p:sp>
      <p:sp>
        <p:nvSpPr>
          <p:cNvPr id="297" name="Google Shape;297;p1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a:t>Section - 8</a:t>
            </a:r>
            <a:endParaRPr/>
          </a:p>
          <a:p>
            <a:pPr indent="0" lvl="0" marL="0" rtl="0" algn="l">
              <a:lnSpc>
                <a:spcPct val="90000"/>
              </a:lnSpc>
              <a:spcBef>
                <a:spcPts val="1000"/>
              </a:spcBef>
              <a:spcAft>
                <a:spcPts val="0"/>
              </a:spcAft>
              <a:buClr>
                <a:schemeClr val="dk1"/>
              </a:buClr>
              <a:buSzPts val="24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4"/>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US"/>
              <a:t>Constraints on Specialization and Generalization</a:t>
            </a:r>
            <a:endParaRPr/>
          </a:p>
        </p:txBody>
      </p:sp>
      <p:sp>
        <p:nvSpPr>
          <p:cNvPr id="303" name="Google Shape;303;p14"/>
          <p:cNvSpPr txBox="1"/>
          <p:nvPr>
            <p:ph idx="1" type="body"/>
          </p:nvPr>
        </p:nvSpPr>
        <p:spPr>
          <a:xfrm>
            <a:off x="131179" y="887280"/>
            <a:ext cx="11936130" cy="5582777"/>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SzPts val="2400"/>
              <a:buNone/>
            </a:pPr>
            <a:r>
              <a:t/>
            </a:r>
            <a:endParaRPr/>
          </a:p>
        </p:txBody>
      </p:sp>
      <p:sp>
        <p:nvSpPr>
          <p:cNvPr id="304" name="Google Shape;304;p14"/>
          <p:cNvSpPr/>
          <p:nvPr/>
        </p:nvSpPr>
        <p:spPr>
          <a:xfrm>
            <a:off x="3771899" y="1309255"/>
            <a:ext cx="1828800" cy="838200"/>
          </a:xfrm>
          <a:prstGeom prst="rect">
            <a:avLst/>
          </a:prstGeom>
          <a:gradFill>
            <a:gsLst>
              <a:gs pos="0">
                <a:srgbClr val="5C2321"/>
              </a:gs>
              <a:gs pos="10000">
                <a:srgbClr val="5C2321"/>
              </a:gs>
              <a:gs pos="100000">
                <a:schemeClr val="accent6"/>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Roboto Condensed"/>
                <a:ea typeface="Roboto Condensed"/>
                <a:cs typeface="Roboto Condensed"/>
                <a:sym typeface="Roboto Condensed"/>
              </a:rPr>
              <a:t>Constraints</a:t>
            </a:r>
            <a:endParaRPr/>
          </a:p>
        </p:txBody>
      </p:sp>
      <p:cxnSp>
        <p:nvCxnSpPr>
          <p:cNvPr id="305" name="Google Shape;305;p14"/>
          <p:cNvCxnSpPr>
            <a:stCxn id="304" idx="2"/>
          </p:cNvCxnSpPr>
          <p:nvPr/>
        </p:nvCxnSpPr>
        <p:spPr>
          <a:xfrm>
            <a:off x="4686299" y="2147455"/>
            <a:ext cx="0" cy="519600"/>
          </a:xfrm>
          <a:prstGeom prst="straightConnector1">
            <a:avLst/>
          </a:prstGeom>
          <a:noFill/>
          <a:ln cap="flat" cmpd="sng" w="28575">
            <a:solidFill>
              <a:schemeClr val="accent6"/>
            </a:solidFill>
            <a:prstDash val="solid"/>
            <a:miter lim="800000"/>
            <a:headEnd len="sm" w="sm" type="none"/>
            <a:tailEnd len="sm" w="sm" type="none"/>
          </a:ln>
        </p:spPr>
      </p:cxnSp>
      <p:cxnSp>
        <p:nvCxnSpPr>
          <p:cNvPr id="306" name="Google Shape;306;p14"/>
          <p:cNvCxnSpPr/>
          <p:nvPr/>
        </p:nvCxnSpPr>
        <p:spPr>
          <a:xfrm>
            <a:off x="2438400" y="2667000"/>
            <a:ext cx="4495799" cy="0"/>
          </a:xfrm>
          <a:prstGeom prst="straightConnector1">
            <a:avLst/>
          </a:prstGeom>
          <a:noFill/>
          <a:ln cap="flat" cmpd="sng" w="28575">
            <a:solidFill>
              <a:schemeClr val="accent6"/>
            </a:solidFill>
            <a:prstDash val="solid"/>
            <a:miter lim="800000"/>
            <a:headEnd len="sm" w="sm" type="none"/>
            <a:tailEnd len="sm" w="sm" type="none"/>
          </a:ln>
        </p:spPr>
      </p:cxnSp>
      <p:cxnSp>
        <p:nvCxnSpPr>
          <p:cNvPr id="307" name="Google Shape;307;p14"/>
          <p:cNvCxnSpPr>
            <a:endCxn id="308" idx="0"/>
          </p:cNvCxnSpPr>
          <p:nvPr/>
        </p:nvCxnSpPr>
        <p:spPr>
          <a:xfrm>
            <a:off x="2438400" y="2667132"/>
            <a:ext cx="0" cy="552300"/>
          </a:xfrm>
          <a:prstGeom prst="straightConnector1">
            <a:avLst/>
          </a:prstGeom>
          <a:noFill/>
          <a:ln cap="flat" cmpd="sng" w="28575">
            <a:solidFill>
              <a:schemeClr val="accent6"/>
            </a:solidFill>
            <a:prstDash val="solid"/>
            <a:miter lim="800000"/>
            <a:headEnd len="sm" w="sm" type="none"/>
            <a:tailEnd len="sm" w="sm" type="none"/>
          </a:ln>
        </p:spPr>
      </p:cxnSp>
      <p:cxnSp>
        <p:nvCxnSpPr>
          <p:cNvPr id="309" name="Google Shape;309;p14"/>
          <p:cNvCxnSpPr>
            <a:endCxn id="310" idx="0"/>
          </p:cNvCxnSpPr>
          <p:nvPr/>
        </p:nvCxnSpPr>
        <p:spPr>
          <a:xfrm>
            <a:off x="6934200" y="2667100"/>
            <a:ext cx="0" cy="546000"/>
          </a:xfrm>
          <a:prstGeom prst="straightConnector1">
            <a:avLst/>
          </a:prstGeom>
          <a:noFill/>
          <a:ln cap="flat" cmpd="sng" w="28575">
            <a:solidFill>
              <a:schemeClr val="accent6"/>
            </a:solidFill>
            <a:prstDash val="solid"/>
            <a:miter lim="800000"/>
            <a:headEnd len="sm" w="sm" type="none"/>
            <a:tailEnd len="sm" w="sm" type="none"/>
          </a:ln>
        </p:spPr>
      </p:cxnSp>
      <p:sp>
        <p:nvSpPr>
          <p:cNvPr id="308" name="Google Shape;308;p14"/>
          <p:cNvSpPr/>
          <p:nvPr/>
        </p:nvSpPr>
        <p:spPr>
          <a:xfrm>
            <a:off x="1524000" y="3219432"/>
            <a:ext cx="1828800" cy="838200"/>
          </a:xfrm>
          <a:prstGeom prst="rect">
            <a:avLst/>
          </a:prstGeom>
          <a:gradFill>
            <a:gsLst>
              <a:gs pos="0">
                <a:srgbClr val="5C2321"/>
              </a:gs>
              <a:gs pos="10000">
                <a:srgbClr val="5C2321"/>
              </a:gs>
              <a:gs pos="100000">
                <a:schemeClr val="accent6"/>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Roboto Condensed"/>
                <a:ea typeface="Roboto Condensed"/>
                <a:cs typeface="Roboto Condensed"/>
                <a:sym typeface="Roboto Condensed"/>
              </a:rPr>
              <a:t>Disjoint</a:t>
            </a:r>
            <a:endParaRPr/>
          </a:p>
        </p:txBody>
      </p:sp>
      <p:sp>
        <p:nvSpPr>
          <p:cNvPr id="310" name="Google Shape;310;p14"/>
          <p:cNvSpPr/>
          <p:nvPr/>
        </p:nvSpPr>
        <p:spPr>
          <a:xfrm>
            <a:off x="6019800" y="3213100"/>
            <a:ext cx="1828800" cy="838200"/>
          </a:xfrm>
          <a:prstGeom prst="rect">
            <a:avLst/>
          </a:prstGeom>
          <a:gradFill>
            <a:gsLst>
              <a:gs pos="0">
                <a:srgbClr val="5C2321"/>
              </a:gs>
              <a:gs pos="10000">
                <a:srgbClr val="5C2321"/>
              </a:gs>
              <a:gs pos="100000">
                <a:schemeClr val="accent6"/>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Roboto Condensed"/>
                <a:ea typeface="Roboto Condensed"/>
                <a:cs typeface="Roboto Condensed"/>
                <a:sym typeface="Roboto Condensed"/>
              </a:rPr>
              <a:t>Participation</a:t>
            </a:r>
            <a:endParaRPr/>
          </a:p>
        </p:txBody>
      </p:sp>
      <p:cxnSp>
        <p:nvCxnSpPr>
          <p:cNvPr id="311" name="Google Shape;311;p14"/>
          <p:cNvCxnSpPr/>
          <p:nvPr/>
        </p:nvCxnSpPr>
        <p:spPr>
          <a:xfrm flipH="1">
            <a:off x="2453055" y="4057632"/>
            <a:ext cx="1" cy="491157"/>
          </a:xfrm>
          <a:prstGeom prst="straightConnector1">
            <a:avLst/>
          </a:prstGeom>
          <a:noFill/>
          <a:ln cap="flat" cmpd="sng" w="28575">
            <a:solidFill>
              <a:schemeClr val="accent6"/>
            </a:solidFill>
            <a:prstDash val="solid"/>
            <a:miter lim="800000"/>
            <a:headEnd len="sm" w="sm" type="none"/>
            <a:tailEnd len="sm" w="sm" type="none"/>
          </a:ln>
        </p:spPr>
      </p:cxnSp>
      <p:cxnSp>
        <p:nvCxnSpPr>
          <p:cNvPr id="312" name="Google Shape;312;p14"/>
          <p:cNvCxnSpPr/>
          <p:nvPr/>
        </p:nvCxnSpPr>
        <p:spPr>
          <a:xfrm>
            <a:off x="1301264" y="4533888"/>
            <a:ext cx="2356336" cy="0"/>
          </a:xfrm>
          <a:prstGeom prst="straightConnector1">
            <a:avLst/>
          </a:prstGeom>
          <a:noFill/>
          <a:ln cap="flat" cmpd="sng" w="28575">
            <a:solidFill>
              <a:schemeClr val="accent6"/>
            </a:solidFill>
            <a:prstDash val="solid"/>
            <a:miter lim="800000"/>
            <a:headEnd len="sm" w="sm" type="none"/>
            <a:tailEnd len="sm" w="sm" type="none"/>
          </a:ln>
        </p:spPr>
      </p:cxnSp>
      <p:cxnSp>
        <p:nvCxnSpPr>
          <p:cNvPr id="313" name="Google Shape;313;p14"/>
          <p:cNvCxnSpPr/>
          <p:nvPr/>
        </p:nvCxnSpPr>
        <p:spPr>
          <a:xfrm>
            <a:off x="1301264" y="4533888"/>
            <a:ext cx="486" cy="533401"/>
          </a:xfrm>
          <a:prstGeom prst="straightConnector1">
            <a:avLst/>
          </a:prstGeom>
          <a:noFill/>
          <a:ln cap="flat" cmpd="sng" w="28575">
            <a:solidFill>
              <a:schemeClr val="accent6"/>
            </a:solidFill>
            <a:prstDash val="solid"/>
            <a:miter lim="800000"/>
            <a:headEnd len="sm" w="sm" type="none"/>
            <a:tailEnd len="sm" w="sm" type="none"/>
          </a:ln>
        </p:spPr>
      </p:cxnSp>
      <p:cxnSp>
        <p:nvCxnSpPr>
          <p:cNvPr id="314" name="Google Shape;314;p14"/>
          <p:cNvCxnSpPr/>
          <p:nvPr/>
        </p:nvCxnSpPr>
        <p:spPr>
          <a:xfrm>
            <a:off x="3657600" y="4533888"/>
            <a:ext cx="0" cy="503116"/>
          </a:xfrm>
          <a:prstGeom prst="straightConnector1">
            <a:avLst/>
          </a:prstGeom>
          <a:noFill/>
          <a:ln cap="flat" cmpd="sng" w="28575">
            <a:solidFill>
              <a:schemeClr val="accent6"/>
            </a:solidFill>
            <a:prstDash val="solid"/>
            <a:miter lim="800000"/>
            <a:headEnd len="sm" w="sm" type="none"/>
            <a:tailEnd len="sm" w="sm" type="none"/>
          </a:ln>
        </p:spPr>
      </p:cxnSp>
      <p:sp>
        <p:nvSpPr>
          <p:cNvPr id="315" name="Google Shape;315;p14"/>
          <p:cNvSpPr/>
          <p:nvPr/>
        </p:nvSpPr>
        <p:spPr>
          <a:xfrm>
            <a:off x="387350" y="5010144"/>
            <a:ext cx="1828800" cy="838200"/>
          </a:xfrm>
          <a:prstGeom prst="rect">
            <a:avLst/>
          </a:prstGeom>
          <a:gradFill>
            <a:gsLst>
              <a:gs pos="0">
                <a:srgbClr val="5C2321"/>
              </a:gs>
              <a:gs pos="10000">
                <a:srgbClr val="5C2321"/>
              </a:gs>
              <a:gs pos="100000">
                <a:schemeClr val="accent6"/>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Roboto Condensed"/>
                <a:ea typeface="Roboto Condensed"/>
                <a:cs typeface="Roboto Condensed"/>
                <a:sym typeface="Roboto Condensed"/>
              </a:rPr>
              <a:t>Disjoint</a:t>
            </a:r>
            <a:endParaRPr/>
          </a:p>
        </p:txBody>
      </p:sp>
      <p:sp>
        <p:nvSpPr>
          <p:cNvPr id="316" name="Google Shape;316;p14"/>
          <p:cNvSpPr/>
          <p:nvPr/>
        </p:nvSpPr>
        <p:spPr>
          <a:xfrm>
            <a:off x="2661134" y="5037004"/>
            <a:ext cx="1972899" cy="838200"/>
          </a:xfrm>
          <a:prstGeom prst="rect">
            <a:avLst/>
          </a:prstGeom>
          <a:gradFill>
            <a:gsLst>
              <a:gs pos="0">
                <a:srgbClr val="5C2321"/>
              </a:gs>
              <a:gs pos="10000">
                <a:srgbClr val="5C2321"/>
              </a:gs>
              <a:gs pos="100000">
                <a:schemeClr val="accent6"/>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Roboto Condensed"/>
                <a:ea typeface="Roboto Condensed"/>
                <a:cs typeface="Roboto Condensed"/>
                <a:sym typeface="Roboto Condensed"/>
              </a:rPr>
              <a:t>Non-disjoint (Overlapping)</a:t>
            </a:r>
            <a:endParaRPr/>
          </a:p>
        </p:txBody>
      </p:sp>
      <p:sp>
        <p:nvSpPr>
          <p:cNvPr id="317" name="Google Shape;317;p14"/>
          <p:cNvSpPr/>
          <p:nvPr/>
        </p:nvSpPr>
        <p:spPr>
          <a:xfrm>
            <a:off x="4870940" y="5037510"/>
            <a:ext cx="1828800" cy="838200"/>
          </a:xfrm>
          <a:prstGeom prst="rect">
            <a:avLst/>
          </a:prstGeom>
          <a:gradFill>
            <a:gsLst>
              <a:gs pos="0">
                <a:srgbClr val="5C2321"/>
              </a:gs>
              <a:gs pos="10000">
                <a:srgbClr val="5C2321"/>
              </a:gs>
              <a:gs pos="100000">
                <a:schemeClr val="accent6"/>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Roboto Condensed"/>
                <a:ea typeface="Roboto Condensed"/>
                <a:cs typeface="Roboto Condensed"/>
                <a:sym typeface="Roboto Condensed"/>
              </a:rPr>
              <a:t>Total (Mandatory)</a:t>
            </a:r>
            <a:endParaRPr/>
          </a:p>
        </p:txBody>
      </p:sp>
      <p:sp>
        <p:nvSpPr>
          <p:cNvPr id="318" name="Google Shape;318;p14"/>
          <p:cNvSpPr/>
          <p:nvPr/>
        </p:nvSpPr>
        <p:spPr>
          <a:xfrm>
            <a:off x="7086600" y="5029200"/>
            <a:ext cx="1828800" cy="838200"/>
          </a:xfrm>
          <a:prstGeom prst="rect">
            <a:avLst/>
          </a:prstGeom>
          <a:gradFill>
            <a:gsLst>
              <a:gs pos="0">
                <a:srgbClr val="5C2321"/>
              </a:gs>
              <a:gs pos="10000">
                <a:srgbClr val="5C2321"/>
              </a:gs>
              <a:gs pos="100000">
                <a:schemeClr val="accent6"/>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Roboto Condensed"/>
                <a:ea typeface="Roboto Condensed"/>
                <a:cs typeface="Roboto Condensed"/>
                <a:sym typeface="Roboto Condensed"/>
              </a:rPr>
              <a:t>Partial (Optional)</a:t>
            </a:r>
            <a:endParaRPr/>
          </a:p>
        </p:txBody>
      </p:sp>
      <p:cxnSp>
        <p:nvCxnSpPr>
          <p:cNvPr id="319" name="Google Shape;319;p14"/>
          <p:cNvCxnSpPr/>
          <p:nvPr/>
        </p:nvCxnSpPr>
        <p:spPr>
          <a:xfrm flipH="1">
            <a:off x="6934200" y="4051300"/>
            <a:ext cx="1" cy="491157"/>
          </a:xfrm>
          <a:prstGeom prst="straightConnector1">
            <a:avLst/>
          </a:prstGeom>
          <a:noFill/>
          <a:ln cap="flat" cmpd="sng" w="28575">
            <a:solidFill>
              <a:schemeClr val="accent6"/>
            </a:solidFill>
            <a:prstDash val="solid"/>
            <a:miter lim="800000"/>
            <a:headEnd len="sm" w="sm" type="none"/>
            <a:tailEnd len="sm" w="sm" type="none"/>
          </a:ln>
        </p:spPr>
      </p:cxnSp>
      <p:cxnSp>
        <p:nvCxnSpPr>
          <p:cNvPr id="320" name="Google Shape;320;p14"/>
          <p:cNvCxnSpPr/>
          <p:nvPr/>
        </p:nvCxnSpPr>
        <p:spPr>
          <a:xfrm>
            <a:off x="5785340" y="4536893"/>
            <a:ext cx="2209805" cy="5564"/>
          </a:xfrm>
          <a:prstGeom prst="straightConnector1">
            <a:avLst/>
          </a:prstGeom>
          <a:noFill/>
          <a:ln cap="flat" cmpd="sng" w="28575">
            <a:solidFill>
              <a:schemeClr val="accent6"/>
            </a:solidFill>
            <a:prstDash val="solid"/>
            <a:miter lim="800000"/>
            <a:headEnd len="sm" w="sm" type="none"/>
            <a:tailEnd len="sm" w="sm" type="none"/>
          </a:ln>
        </p:spPr>
      </p:cxnSp>
      <p:cxnSp>
        <p:nvCxnSpPr>
          <p:cNvPr id="321" name="Google Shape;321;p14"/>
          <p:cNvCxnSpPr>
            <a:endCxn id="317" idx="0"/>
          </p:cNvCxnSpPr>
          <p:nvPr/>
        </p:nvCxnSpPr>
        <p:spPr>
          <a:xfrm>
            <a:off x="5785340" y="4542510"/>
            <a:ext cx="0" cy="495000"/>
          </a:xfrm>
          <a:prstGeom prst="straightConnector1">
            <a:avLst/>
          </a:prstGeom>
          <a:noFill/>
          <a:ln cap="flat" cmpd="sng" w="28575">
            <a:solidFill>
              <a:schemeClr val="accent6"/>
            </a:solidFill>
            <a:prstDash val="solid"/>
            <a:miter lim="800000"/>
            <a:headEnd len="sm" w="sm" type="none"/>
            <a:tailEnd len="sm" w="sm" type="none"/>
          </a:ln>
        </p:spPr>
      </p:cxnSp>
      <p:cxnSp>
        <p:nvCxnSpPr>
          <p:cNvPr id="322" name="Google Shape;322;p14"/>
          <p:cNvCxnSpPr>
            <a:endCxn id="318" idx="0"/>
          </p:cNvCxnSpPr>
          <p:nvPr/>
        </p:nvCxnSpPr>
        <p:spPr>
          <a:xfrm>
            <a:off x="7995000" y="4535700"/>
            <a:ext cx="6000" cy="493500"/>
          </a:xfrm>
          <a:prstGeom prst="straightConnector1">
            <a:avLst/>
          </a:prstGeom>
          <a:noFill/>
          <a:ln cap="flat" cmpd="sng" w="28575">
            <a:solidFill>
              <a:schemeClr val="accent6"/>
            </a:solidFill>
            <a:prstDash val="solid"/>
            <a:miter lim="800000"/>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500"/>
                                        <p:tgtEl>
                                          <p:spTgt spid="3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500"/>
                                        <p:tgtEl>
                                          <p:spTgt spid="306"/>
                                        </p:tgtEl>
                                      </p:cBhvr>
                                    </p:animEffect>
                                  </p:childTnLst>
                                </p:cTn>
                              </p:par>
                              <p:par>
                                <p:cTn fill="hold" nodeType="with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500"/>
                                        <p:tgtEl>
                                          <p:spTgt spid="307"/>
                                        </p:tgtEl>
                                      </p:cBhvr>
                                    </p:animEffect>
                                  </p:childTnLst>
                                </p:cTn>
                              </p:par>
                              <p:par>
                                <p:cTn fill="hold" nodeType="with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500"/>
                                        <p:tgtEl>
                                          <p:spTgt spid="309"/>
                                        </p:tgtEl>
                                      </p:cBhvr>
                                    </p:animEffect>
                                  </p:childTnLst>
                                </p:cTn>
                              </p:par>
                              <p:par>
                                <p:cTn fill="hold" nodeType="with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500"/>
                                        <p:tgtEl>
                                          <p:spTgt spid="305"/>
                                        </p:tgtEl>
                                      </p:cBhvr>
                                    </p:animEffect>
                                  </p:childTnLst>
                                </p:cTn>
                              </p:par>
                              <p:par>
                                <p:cTn fill="hold" nodeType="with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500"/>
                                        <p:tgtEl>
                                          <p:spTgt spid="310"/>
                                        </p:tgtEl>
                                      </p:cBhvr>
                                    </p:animEffect>
                                  </p:childTnLst>
                                </p:cTn>
                              </p:par>
                              <p:par>
                                <p:cTn fill="hold" nodeType="with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500"/>
                                        <p:tgtEl>
                                          <p:spTgt spid="3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500"/>
                                        <p:tgtEl>
                                          <p:spTgt spid="311"/>
                                        </p:tgtEl>
                                      </p:cBhvr>
                                    </p:animEffect>
                                  </p:childTnLst>
                                </p:cTn>
                              </p:par>
                              <p:par>
                                <p:cTn fill="hold" nodeType="with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500"/>
                                        <p:tgtEl>
                                          <p:spTgt spid="312"/>
                                        </p:tgtEl>
                                      </p:cBhvr>
                                    </p:animEffect>
                                  </p:childTnLst>
                                </p:cTn>
                              </p:par>
                              <p:par>
                                <p:cTn fill="hold" nodeType="with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500"/>
                                        <p:tgtEl>
                                          <p:spTgt spid="313"/>
                                        </p:tgtEl>
                                      </p:cBhvr>
                                    </p:animEffect>
                                  </p:childTnLst>
                                </p:cTn>
                              </p:par>
                              <p:par>
                                <p:cTn fill="hold" nodeType="with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500"/>
                                        <p:tgtEl>
                                          <p:spTgt spid="314"/>
                                        </p:tgtEl>
                                      </p:cBhvr>
                                    </p:animEffect>
                                  </p:childTnLst>
                                </p:cTn>
                              </p:par>
                              <p:par>
                                <p:cTn fill="hold" nodeType="with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500"/>
                                        <p:tgtEl>
                                          <p:spTgt spid="315"/>
                                        </p:tgtEl>
                                      </p:cBhvr>
                                    </p:animEffect>
                                  </p:childTnLst>
                                </p:cTn>
                              </p:par>
                              <p:par>
                                <p:cTn fill="hold" nodeType="with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500"/>
                                        <p:tgtEl>
                                          <p:spTgt spid="3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500"/>
                                        <p:tgtEl>
                                          <p:spTgt spid="317"/>
                                        </p:tgtEl>
                                      </p:cBhvr>
                                    </p:animEffect>
                                  </p:childTnLst>
                                </p:cTn>
                              </p:par>
                              <p:par>
                                <p:cTn fill="hold" nodeType="with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500"/>
                                        <p:tgtEl>
                                          <p:spTgt spid="318"/>
                                        </p:tgtEl>
                                      </p:cBhvr>
                                    </p:animEffect>
                                  </p:childTnLst>
                                </p:cTn>
                              </p:par>
                              <p:par>
                                <p:cTn fill="hold" nodeType="with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500"/>
                                        <p:tgtEl>
                                          <p:spTgt spid="319"/>
                                        </p:tgtEl>
                                      </p:cBhvr>
                                    </p:animEffect>
                                  </p:childTnLst>
                                </p:cTn>
                              </p:par>
                              <p:par>
                                <p:cTn fill="hold" nodeType="with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500"/>
                                        <p:tgtEl>
                                          <p:spTgt spid="320"/>
                                        </p:tgtEl>
                                      </p:cBhvr>
                                    </p:animEffect>
                                  </p:childTnLst>
                                </p:cTn>
                              </p:par>
                              <p:par>
                                <p:cTn fill="hold" nodeType="with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500"/>
                                        <p:tgtEl>
                                          <p:spTgt spid="321"/>
                                        </p:tgtEl>
                                      </p:cBhvr>
                                    </p:animEffect>
                                  </p:childTnLst>
                                </p:cTn>
                              </p:par>
                              <p:par>
                                <p:cTn fill="hold" nodeType="with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500"/>
                                        <p:tgtEl>
                                          <p:spTgt spid="3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15"/>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US"/>
              <a:t>Disjoint Constraint</a:t>
            </a:r>
            <a:endParaRPr/>
          </a:p>
        </p:txBody>
      </p:sp>
      <p:sp>
        <p:nvSpPr>
          <p:cNvPr id="328" name="Google Shape;328;p15"/>
          <p:cNvSpPr txBox="1"/>
          <p:nvPr>
            <p:ph idx="1" type="body"/>
          </p:nvPr>
        </p:nvSpPr>
        <p:spPr>
          <a:xfrm>
            <a:off x="131179" y="887280"/>
            <a:ext cx="11936130" cy="5582777"/>
          </a:xfrm>
          <a:prstGeom prst="rect">
            <a:avLst/>
          </a:prstGeom>
          <a:noFill/>
          <a:ln>
            <a:noFill/>
          </a:ln>
        </p:spPr>
        <p:txBody>
          <a:bodyPr anchorCtr="0" anchor="t" bIns="45700" lIns="91425" spcFirstLastPara="1" rIns="91425" wrap="square" tIns="45700">
            <a:noAutofit/>
          </a:bodyPr>
          <a:lstStyle/>
          <a:p>
            <a:pPr indent="-265113" lvl="0" marL="265113" rtl="0" algn="just">
              <a:lnSpc>
                <a:spcPct val="90000"/>
              </a:lnSpc>
              <a:spcBef>
                <a:spcPts val="0"/>
              </a:spcBef>
              <a:spcAft>
                <a:spcPts val="0"/>
              </a:spcAft>
              <a:buClr>
                <a:schemeClr val="accent6"/>
              </a:buClr>
              <a:buSzPts val="2400"/>
              <a:buFont typeface="Noto Sans Symbols"/>
              <a:buChar char="🞂"/>
            </a:pPr>
            <a:r>
              <a:rPr lang="en-US"/>
              <a:t>It describes </a:t>
            </a:r>
            <a:r>
              <a:rPr b="1" lang="en-US">
                <a:solidFill>
                  <a:schemeClr val="accent6"/>
                </a:solidFill>
              </a:rPr>
              <a:t>relationship between members of the superclass and subclass </a:t>
            </a:r>
            <a:r>
              <a:rPr lang="en-US"/>
              <a:t>and indicates whether member of a superclass can be a member of one, or more than one subclass.</a:t>
            </a:r>
            <a:endParaRPr/>
          </a:p>
          <a:p>
            <a:pPr indent="-265113" lvl="0" marL="265113" rtl="0" algn="just">
              <a:lnSpc>
                <a:spcPct val="90000"/>
              </a:lnSpc>
              <a:spcBef>
                <a:spcPts val="1000"/>
              </a:spcBef>
              <a:spcAft>
                <a:spcPts val="0"/>
              </a:spcAft>
              <a:buClr>
                <a:schemeClr val="accent6"/>
              </a:buClr>
              <a:buSzPts val="2400"/>
              <a:buFont typeface="Noto Sans Symbols"/>
              <a:buChar char="🞂"/>
            </a:pPr>
            <a:r>
              <a:rPr lang="en-US"/>
              <a:t>Types of disjoint constraints</a:t>
            </a:r>
            <a:endParaRPr/>
          </a:p>
          <a:p>
            <a:pPr indent="-352425" lvl="1" marL="809625" rtl="0" algn="just">
              <a:lnSpc>
                <a:spcPct val="90000"/>
              </a:lnSpc>
              <a:spcBef>
                <a:spcPts val="500"/>
              </a:spcBef>
              <a:spcAft>
                <a:spcPts val="0"/>
              </a:spcAft>
              <a:buSzPts val="2000"/>
              <a:buChar char="⮩"/>
            </a:pPr>
            <a:r>
              <a:rPr lang="en-US"/>
              <a:t>Disjoint Constraint</a:t>
            </a:r>
            <a:endParaRPr/>
          </a:p>
          <a:p>
            <a:pPr indent="-352425" lvl="1" marL="809625" rtl="0" algn="just">
              <a:lnSpc>
                <a:spcPct val="90000"/>
              </a:lnSpc>
              <a:spcBef>
                <a:spcPts val="500"/>
              </a:spcBef>
              <a:spcAft>
                <a:spcPts val="0"/>
              </a:spcAft>
              <a:buSzPts val="2000"/>
              <a:buChar char="⮩"/>
            </a:pPr>
            <a:r>
              <a:rPr lang="en-US"/>
              <a:t>Non-disjoint (Overlapping) Constraint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8">
                                            <p:txEl>
                                              <p:pRg end="0" st="0"/>
                                            </p:txEl>
                                          </p:spTgt>
                                        </p:tgtEl>
                                        <p:attrNameLst>
                                          <p:attrName>style.visibility</p:attrName>
                                        </p:attrNameLst>
                                      </p:cBhvr>
                                      <p:to>
                                        <p:strVal val="visible"/>
                                      </p:to>
                                    </p:set>
                                    <p:animEffect filter="fade" transition="in">
                                      <p:cBhvr>
                                        <p:cTn dur="500"/>
                                        <p:tgtEl>
                                          <p:spTgt spid="32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8">
                                            <p:txEl>
                                              <p:pRg end="1" st="1"/>
                                            </p:txEl>
                                          </p:spTgt>
                                        </p:tgtEl>
                                        <p:attrNameLst>
                                          <p:attrName>style.visibility</p:attrName>
                                        </p:attrNameLst>
                                      </p:cBhvr>
                                      <p:to>
                                        <p:strVal val="visible"/>
                                      </p:to>
                                    </p:set>
                                    <p:animEffect filter="fade" transition="in">
                                      <p:cBhvr>
                                        <p:cTn dur="500"/>
                                        <p:tgtEl>
                                          <p:spTgt spid="32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8">
                                            <p:txEl>
                                              <p:pRg end="2" st="2"/>
                                            </p:txEl>
                                          </p:spTgt>
                                        </p:tgtEl>
                                        <p:attrNameLst>
                                          <p:attrName>style.visibility</p:attrName>
                                        </p:attrNameLst>
                                      </p:cBhvr>
                                      <p:to>
                                        <p:strVal val="visible"/>
                                      </p:to>
                                    </p:set>
                                    <p:animEffect filter="fade" transition="in">
                                      <p:cBhvr>
                                        <p:cTn dur="500"/>
                                        <p:tgtEl>
                                          <p:spTgt spid="32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8">
                                            <p:txEl>
                                              <p:pRg end="3" st="3"/>
                                            </p:txEl>
                                          </p:spTgt>
                                        </p:tgtEl>
                                        <p:attrNameLst>
                                          <p:attrName>style.visibility</p:attrName>
                                        </p:attrNameLst>
                                      </p:cBhvr>
                                      <p:to>
                                        <p:strVal val="visible"/>
                                      </p:to>
                                    </p:set>
                                    <p:animEffect filter="fade" transition="in">
                                      <p:cBhvr>
                                        <p:cTn dur="500"/>
                                        <p:tgtEl>
                                          <p:spTgt spid="32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16"/>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US"/>
              <a:t>Disjoint Constraint</a:t>
            </a:r>
            <a:endParaRPr/>
          </a:p>
        </p:txBody>
      </p:sp>
      <p:sp>
        <p:nvSpPr>
          <p:cNvPr id="334" name="Google Shape;334;p16"/>
          <p:cNvSpPr txBox="1"/>
          <p:nvPr>
            <p:ph idx="1" type="body"/>
          </p:nvPr>
        </p:nvSpPr>
        <p:spPr>
          <a:xfrm>
            <a:off x="131179" y="887280"/>
            <a:ext cx="11936130" cy="5582777"/>
          </a:xfrm>
          <a:prstGeom prst="rect">
            <a:avLst/>
          </a:prstGeom>
          <a:noFill/>
          <a:ln>
            <a:noFill/>
          </a:ln>
        </p:spPr>
        <p:txBody>
          <a:bodyPr anchorCtr="0" anchor="t" bIns="45700" lIns="91425" spcFirstLastPara="1" rIns="91425" wrap="square" tIns="45700">
            <a:noAutofit/>
          </a:bodyPr>
          <a:lstStyle/>
          <a:p>
            <a:pPr indent="-265113" lvl="0" marL="265113" rtl="0" algn="just">
              <a:lnSpc>
                <a:spcPct val="90000"/>
              </a:lnSpc>
              <a:spcBef>
                <a:spcPts val="0"/>
              </a:spcBef>
              <a:spcAft>
                <a:spcPts val="0"/>
              </a:spcAft>
              <a:buClr>
                <a:schemeClr val="accent6"/>
              </a:buClr>
              <a:buSzPts val="2400"/>
              <a:buFont typeface="Noto Sans Symbols"/>
              <a:buChar char="🞂"/>
            </a:pPr>
            <a:r>
              <a:rPr lang="en-US"/>
              <a:t>It specifies that the </a:t>
            </a:r>
            <a:r>
              <a:rPr b="1" lang="en-US">
                <a:solidFill>
                  <a:schemeClr val="accent6"/>
                </a:solidFill>
              </a:rPr>
              <a:t>entity of a super class can belong to only one lower-level entity set</a:t>
            </a:r>
            <a:r>
              <a:rPr lang="en-US"/>
              <a:t> (sub class).</a:t>
            </a:r>
            <a:endParaRPr/>
          </a:p>
          <a:p>
            <a:pPr indent="-265113" lvl="0" marL="265113" rtl="0" algn="just">
              <a:lnSpc>
                <a:spcPct val="90000"/>
              </a:lnSpc>
              <a:spcBef>
                <a:spcPts val="1000"/>
              </a:spcBef>
              <a:spcAft>
                <a:spcPts val="0"/>
              </a:spcAft>
              <a:buClr>
                <a:schemeClr val="accent6"/>
              </a:buClr>
              <a:buSzPts val="2400"/>
              <a:buFont typeface="Noto Sans Symbols"/>
              <a:buChar char="🞂"/>
            </a:pPr>
            <a:r>
              <a:rPr lang="en-US"/>
              <a:t>Specified by ‘</a:t>
            </a:r>
            <a:r>
              <a:rPr b="1" lang="en-US">
                <a:solidFill>
                  <a:schemeClr val="accent6"/>
                </a:solidFill>
              </a:rPr>
              <a:t>d</a:t>
            </a:r>
            <a:r>
              <a:rPr lang="en-US"/>
              <a:t>’ or by writing </a:t>
            </a:r>
            <a:r>
              <a:rPr b="1" lang="en-US">
                <a:solidFill>
                  <a:schemeClr val="accent6"/>
                </a:solidFill>
              </a:rPr>
              <a:t>disjoint</a:t>
            </a:r>
            <a:r>
              <a:rPr lang="en-US"/>
              <a:t> near to the ISA triangle.</a:t>
            </a:r>
            <a:endParaRPr/>
          </a:p>
          <a:p>
            <a:pPr indent="0" lvl="0" marL="0" rtl="0" algn="just">
              <a:lnSpc>
                <a:spcPct val="90000"/>
              </a:lnSpc>
              <a:spcBef>
                <a:spcPts val="1000"/>
              </a:spcBef>
              <a:spcAft>
                <a:spcPts val="0"/>
              </a:spcAft>
              <a:buSzPts val="2400"/>
              <a:buNone/>
            </a:pPr>
            <a:r>
              <a:t/>
            </a:r>
            <a:endParaRPr/>
          </a:p>
        </p:txBody>
      </p:sp>
      <p:sp>
        <p:nvSpPr>
          <p:cNvPr id="335" name="Google Shape;335;p16"/>
          <p:cNvSpPr/>
          <p:nvPr/>
        </p:nvSpPr>
        <p:spPr>
          <a:xfrm>
            <a:off x="2749928" y="2110030"/>
            <a:ext cx="1828800" cy="838200"/>
          </a:xfrm>
          <a:prstGeom prst="rect">
            <a:avLst/>
          </a:prstGeom>
          <a:gradFill>
            <a:gsLst>
              <a:gs pos="0">
                <a:srgbClr val="5C2321"/>
              </a:gs>
              <a:gs pos="10000">
                <a:srgbClr val="5C2321"/>
              </a:gs>
              <a:gs pos="100000">
                <a:schemeClr val="accent6"/>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Roboto Condensed"/>
                <a:ea typeface="Roboto Condensed"/>
                <a:cs typeface="Roboto Condensed"/>
                <a:sym typeface="Roboto Condensed"/>
              </a:rPr>
              <a:t>Cricketer</a:t>
            </a:r>
            <a:endParaRPr/>
          </a:p>
          <a:p>
            <a:pPr indent="0" lvl="0" marL="0" marR="0" rtl="0" algn="ctr">
              <a:spcBef>
                <a:spcPts val="0"/>
              </a:spcBef>
              <a:spcAft>
                <a:spcPts val="0"/>
              </a:spcAft>
              <a:buNone/>
            </a:pPr>
            <a:r>
              <a:rPr lang="en-US" sz="2400">
                <a:solidFill>
                  <a:schemeClr val="lt1"/>
                </a:solidFill>
                <a:latin typeface="Roboto Condensed"/>
                <a:ea typeface="Roboto Condensed"/>
                <a:cs typeface="Roboto Condensed"/>
                <a:sym typeface="Roboto Condensed"/>
              </a:rPr>
              <a:t>(Super class)</a:t>
            </a:r>
            <a:endParaRPr/>
          </a:p>
        </p:txBody>
      </p:sp>
      <p:cxnSp>
        <p:nvCxnSpPr>
          <p:cNvPr id="336" name="Google Shape;336;p16"/>
          <p:cNvCxnSpPr>
            <a:stCxn id="335" idx="2"/>
          </p:cNvCxnSpPr>
          <p:nvPr/>
        </p:nvCxnSpPr>
        <p:spPr>
          <a:xfrm>
            <a:off x="3664328" y="2948230"/>
            <a:ext cx="0" cy="228600"/>
          </a:xfrm>
          <a:prstGeom prst="straightConnector1">
            <a:avLst/>
          </a:prstGeom>
          <a:noFill/>
          <a:ln cap="flat" cmpd="sng" w="28575">
            <a:solidFill>
              <a:schemeClr val="accent6"/>
            </a:solidFill>
            <a:prstDash val="solid"/>
            <a:miter lim="800000"/>
            <a:headEnd len="sm" w="sm" type="none"/>
            <a:tailEnd len="sm" w="sm" type="none"/>
          </a:ln>
        </p:spPr>
      </p:cxnSp>
      <p:cxnSp>
        <p:nvCxnSpPr>
          <p:cNvPr id="337" name="Google Shape;337;p16"/>
          <p:cNvCxnSpPr/>
          <p:nvPr/>
        </p:nvCxnSpPr>
        <p:spPr>
          <a:xfrm>
            <a:off x="1403569" y="3176830"/>
            <a:ext cx="4517136" cy="0"/>
          </a:xfrm>
          <a:prstGeom prst="straightConnector1">
            <a:avLst/>
          </a:prstGeom>
          <a:noFill/>
          <a:ln cap="flat" cmpd="sng" w="28575">
            <a:solidFill>
              <a:schemeClr val="accent6"/>
            </a:solidFill>
            <a:prstDash val="solid"/>
            <a:miter lim="800000"/>
            <a:headEnd len="sm" w="sm" type="none"/>
            <a:tailEnd len="sm" w="sm" type="none"/>
          </a:ln>
        </p:spPr>
      </p:cxnSp>
      <p:cxnSp>
        <p:nvCxnSpPr>
          <p:cNvPr id="338" name="Google Shape;338;p16"/>
          <p:cNvCxnSpPr/>
          <p:nvPr/>
        </p:nvCxnSpPr>
        <p:spPr>
          <a:xfrm>
            <a:off x="1416428" y="3184450"/>
            <a:ext cx="0" cy="228600"/>
          </a:xfrm>
          <a:prstGeom prst="straightConnector1">
            <a:avLst/>
          </a:prstGeom>
          <a:noFill/>
          <a:ln cap="flat" cmpd="sng" w="28575">
            <a:solidFill>
              <a:schemeClr val="accent6"/>
            </a:solidFill>
            <a:prstDash val="solid"/>
            <a:miter lim="800000"/>
            <a:headEnd len="sm" w="sm" type="none"/>
            <a:tailEnd len="sm" w="sm" type="none"/>
          </a:ln>
        </p:spPr>
      </p:cxnSp>
      <p:sp>
        <p:nvSpPr>
          <p:cNvPr id="339" name="Google Shape;339;p16"/>
          <p:cNvSpPr/>
          <p:nvPr/>
        </p:nvSpPr>
        <p:spPr>
          <a:xfrm>
            <a:off x="502028" y="3399080"/>
            <a:ext cx="1828800" cy="838200"/>
          </a:xfrm>
          <a:prstGeom prst="rect">
            <a:avLst/>
          </a:prstGeom>
          <a:gradFill>
            <a:gsLst>
              <a:gs pos="0">
                <a:srgbClr val="5C2321"/>
              </a:gs>
              <a:gs pos="10000">
                <a:srgbClr val="5C2321"/>
              </a:gs>
              <a:gs pos="100000">
                <a:schemeClr val="accent6"/>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Roboto Condensed"/>
                <a:ea typeface="Roboto Condensed"/>
                <a:cs typeface="Roboto Condensed"/>
                <a:sym typeface="Roboto Condensed"/>
              </a:rPr>
              <a:t>Batsman</a:t>
            </a:r>
            <a:endParaRPr/>
          </a:p>
          <a:p>
            <a:pPr indent="0" lvl="0" marL="0" marR="0" rtl="0" algn="ctr">
              <a:spcBef>
                <a:spcPts val="0"/>
              </a:spcBef>
              <a:spcAft>
                <a:spcPts val="0"/>
              </a:spcAft>
              <a:buNone/>
            </a:pPr>
            <a:r>
              <a:rPr lang="en-US" sz="2400">
                <a:solidFill>
                  <a:schemeClr val="lt1"/>
                </a:solidFill>
                <a:latin typeface="Roboto Condensed"/>
                <a:ea typeface="Roboto Condensed"/>
                <a:cs typeface="Roboto Condensed"/>
                <a:sym typeface="Roboto Condensed"/>
              </a:rPr>
              <a:t>(Sub class)</a:t>
            </a:r>
            <a:endParaRPr/>
          </a:p>
        </p:txBody>
      </p:sp>
      <p:sp>
        <p:nvSpPr>
          <p:cNvPr id="340" name="Google Shape;340;p16"/>
          <p:cNvSpPr/>
          <p:nvPr/>
        </p:nvSpPr>
        <p:spPr>
          <a:xfrm>
            <a:off x="4997828" y="3411072"/>
            <a:ext cx="1828800" cy="838200"/>
          </a:xfrm>
          <a:prstGeom prst="rect">
            <a:avLst/>
          </a:prstGeom>
          <a:gradFill>
            <a:gsLst>
              <a:gs pos="0">
                <a:srgbClr val="5C2321"/>
              </a:gs>
              <a:gs pos="10000">
                <a:srgbClr val="5C2321"/>
              </a:gs>
              <a:gs pos="100000">
                <a:schemeClr val="accent6"/>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Roboto Condensed"/>
                <a:ea typeface="Roboto Condensed"/>
                <a:cs typeface="Roboto Condensed"/>
                <a:sym typeface="Roboto Condensed"/>
              </a:rPr>
              <a:t>Bowler</a:t>
            </a:r>
            <a:endParaRPr/>
          </a:p>
          <a:p>
            <a:pPr indent="0" lvl="0" marL="0" marR="0" rtl="0" algn="ctr">
              <a:spcBef>
                <a:spcPts val="0"/>
              </a:spcBef>
              <a:spcAft>
                <a:spcPts val="0"/>
              </a:spcAft>
              <a:buNone/>
            </a:pPr>
            <a:r>
              <a:rPr lang="en-US" sz="2400">
                <a:solidFill>
                  <a:schemeClr val="lt1"/>
                </a:solidFill>
                <a:latin typeface="Roboto Condensed"/>
                <a:ea typeface="Roboto Condensed"/>
                <a:cs typeface="Roboto Condensed"/>
                <a:sym typeface="Roboto Condensed"/>
              </a:rPr>
              <a:t>(Sub class)</a:t>
            </a:r>
            <a:endParaRPr/>
          </a:p>
        </p:txBody>
      </p:sp>
      <p:cxnSp>
        <p:nvCxnSpPr>
          <p:cNvPr id="341" name="Google Shape;341;p16"/>
          <p:cNvCxnSpPr/>
          <p:nvPr/>
        </p:nvCxnSpPr>
        <p:spPr>
          <a:xfrm>
            <a:off x="5912228" y="3178213"/>
            <a:ext cx="0" cy="228600"/>
          </a:xfrm>
          <a:prstGeom prst="straightConnector1">
            <a:avLst/>
          </a:prstGeom>
          <a:noFill/>
          <a:ln cap="flat" cmpd="sng" w="28575">
            <a:solidFill>
              <a:schemeClr val="accent6"/>
            </a:solidFill>
            <a:prstDash val="solid"/>
            <a:miter lim="800000"/>
            <a:headEnd len="sm" w="sm" type="none"/>
            <a:tailEnd len="sm" w="sm" type="none"/>
          </a:ln>
        </p:spPr>
      </p:cxnSp>
      <p:pic>
        <p:nvPicPr>
          <p:cNvPr descr="https://hindi.sportzwiki.com/wp-content/uploads/2016/08/Gautam-Gambhir3.jpg" id="342" name="Google Shape;342;p16"/>
          <p:cNvPicPr preferRelativeResize="0"/>
          <p:nvPr/>
        </p:nvPicPr>
        <p:blipFill rotWithShape="1">
          <a:blip r:embed="rId3">
            <a:alphaModFix/>
          </a:blip>
          <a:srcRect b="0" l="0" r="10138" t="0"/>
          <a:stretch/>
        </p:blipFill>
        <p:spPr>
          <a:xfrm>
            <a:off x="730628" y="4536439"/>
            <a:ext cx="1371600" cy="1371600"/>
          </a:xfrm>
          <a:prstGeom prst="rect">
            <a:avLst/>
          </a:prstGeom>
          <a:noFill/>
          <a:ln>
            <a:noFill/>
          </a:ln>
        </p:spPr>
      </p:pic>
      <p:pic>
        <p:nvPicPr>
          <p:cNvPr descr="Related image" id="343" name="Google Shape;343;p16"/>
          <p:cNvPicPr preferRelativeResize="0"/>
          <p:nvPr/>
        </p:nvPicPr>
        <p:blipFill rotWithShape="1">
          <a:blip r:embed="rId4">
            <a:alphaModFix/>
          </a:blip>
          <a:srcRect b="0" l="21164" r="9438" t="0"/>
          <a:stretch/>
        </p:blipFill>
        <p:spPr>
          <a:xfrm>
            <a:off x="5226428" y="4536439"/>
            <a:ext cx="1371600" cy="1371600"/>
          </a:xfrm>
          <a:prstGeom prst="rect">
            <a:avLst/>
          </a:prstGeom>
          <a:noFill/>
          <a:ln>
            <a:noFill/>
          </a:ln>
        </p:spPr>
      </p:pic>
      <p:sp>
        <p:nvSpPr>
          <p:cNvPr id="344" name="Google Shape;344;p16"/>
          <p:cNvSpPr txBox="1"/>
          <p:nvPr/>
        </p:nvSpPr>
        <p:spPr>
          <a:xfrm>
            <a:off x="730627" y="6004633"/>
            <a:ext cx="7539313" cy="457200"/>
          </a:xfrm>
          <a:prstGeom prst="rect">
            <a:avLst/>
          </a:prstGeom>
          <a:solidFill>
            <a:srgbClr val="F0D9D8"/>
          </a:solidFill>
          <a:ln cap="flat" cmpd="sng" w="952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0" lang="en-US" sz="1800">
                <a:solidFill>
                  <a:schemeClr val="dk1"/>
                </a:solidFill>
                <a:latin typeface="Roboto Condensed"/>
                <a:ea typeface="Roboto Condensed"/>
                <a:cs typeface="Roboto Condensed"/>
                <a:sym typeface="Roboto Condensed"/>
              </a:rPr>
              <a:t>All the players are associated with only one sub class either (Batsman or Bowler).</a:t>
            </a:r>
            <a:endParaRPr/>
          </a:p>
        </p:txBody>
      </p:sp>
      <p:sp>
        <p:nvSpPr>
          <p:cNvPr id="345" name="Google Shape;345;p16"/>
          <p:cNvSpPr/>
          <p:nvPr/>
        </p:nvSpPr>
        <p:spPr>
          <a:xfrm>
            <a:off x="8892977" y="1743634"/>
            <a:ext cx="1828800" cy="838200"/>
          </a:xfrm>
          <a:prstGeom prst="rect">
            <a:avLst/>
          </a:prstGeom>
          <a:noFill/>
          <a:ln cap="flat" cmpd="sng" w="2857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Employee</a:t>
            </a:r>
            <a:endParaRPr/>
          </a:p>
          <a:p>
            <a:pPr indent="0" lvl="0" marL="0" marR="0" rtl="0" algn="ctr">
              <a:spcBef>
                <a:spcPts val="0"/>
              </a:spcBef>
              <a:spcAft>
                <a:spcPts val="0"/>
              </a:spcAft>
              <a:buNone/>
            </a:pPr>
            <a:r>
              <a:rPr i="1" lang="en-US" sz="1800">
                <a:solidFill>
                  <a:srgbClr val="A5A5A5"/>
                </a:solidFill>
                <a:latin typeface="Roboto Condensed"/>
                <a:ea typeface="Roboto Condensed"/>
                <a:cs typeface="Roboto Condensed"/>
                <a:sym typeface="Roboto Condensed"/>
              </a:rPr>
              <a:t>(Super class)</a:t>
            </a:r>
            <a:endParaRPr/>
          </a:p>
        </p:txBody>
      </p:sp>
      <p:cxnSp>
        <p:nvCxnSpPr>
          <p:cNvPr id="346" name="Google Shape;346;p16"/>
          <p:cNvCxnSpPr/>
          <p:nvPr/>
        </p:nvCxnSpPr>
        <p:spPr>
          <a:xfrm>
            <a:off x="9809618" y="2578092"/>
            <a:ext cx="0" cy="1005840"/>
          </a:xfrm>
          <a:prstGeom prst="straightConnector1">
            <a:avLst/>
          </a:prstGeom>
          <a:noFill/>
          <a:ln cap="flat" cmpd="sng" w="28575">
            <a:solidFill>
              <a:schemeClr val="accent4"/>
            </a:solidFill>
            <a:prstDash val="solid"/>
            <a:miter lim="800000"/>
            <a:headEnd len="sm" w="sm" type="none"/>
            <a:tailEnd len="sm" w="sm" type="none"/>
          </a:ln>
        </p:spPr>
      </p:cxnSp>
      <p:cxnSp>
        <p:nvCxnSpPr>
          <p:cNvPr id="347" name="Google Shape;347;p16"/>
          <p:cNvCxnSpPr>
            <a:stCxn id="348" idx="1"/>
          </p:cNvCxnSpPr>
          <p:nvPr/>
        </p:nvCxnSpPr>
        <p:spPr>
          <a:xfrm flipH="1">
            <a:off x="8590568" y="4013522"/>
            <a:ext cx="895200" cy="872700"/>
          </a:xfrm>
          <a:prstGeom prst="straightConnector1">
            <a:avLst/>
          </a:prstGeom>
          <a:noFill/>
          <a:ln cap="flat" cmpd="sng" w="28575">
            <a:solidFill>
              <a:schemeClr val="accent4"/>
            </a:solidFill>
            <a:prstDash val="solid"/>
            <a:miter lim="800000"/>
            <a:headEnd len="sm" w="sm" type="none"/>
            <a:tailEnd len="sm" w="sm" type="none"/>
          </a:ln>
        </p:spPr>
      </p:cxnSp>
      <p:sp>
        <p:nvSpPr>
          <p:cNvPr id="349" name="Google Shape;349;p16"/>
          <p:cNvSpPr/>
          <p:nvPr/>
        </p:nvSpPr>
        <p:spPr>
          <a:xfrm>
            <a:off x="7656968" y="4886153"/>
            <a:ext cx="1828800" cy="838200"/>
          </a:xfrm>
          <a:prstGeom prst="rect">
            <a:avLst/>
          </a:prstGeom>
          <a:noFill/>
          <a:ln cap="flat" cmpd="sng" w="2857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Full-time</a:t>
            </a:r>
            <a:endParaRPr/>
          </a:p>
          <a:p>
            <a:pPr indent="0" lvl="0" marL="0" marR="0" rtl="0" algn="ctr">
              <a:spcBef>
                <a:spcPts val="0"/>
              </a:spcBef>
              <a:spcAft>
                <a:spcPts val="0"/>
              </a:spcAft>
              <a:buNone/>
            </a:pPr>
            <a:r>
              <a:rPr i="1" lang="en-US" sz="1800">
                <a:solidFill>
                  <a:srgbClr val="A5A5A5"/>
                </a:solidFill>
                <a:latin typeface="Roboto Condensed"/>
                <a:ea typeface="Roboto Condensed"/>
                <a:cs typeface="Roboto Condensed"/>
                <a:sym typeface="Roboto Condensed"/>
              </a:rPr>
              <a:t>(Sub class)</a:t>
            </a:r>
            <a:endParaRPr/>
          </a:p>
        </p:txBody>
      </p:sp>
      <p:sp>
        <p:nvSpPr>
          <p:cNvPr id="350" name="Google Shape;350;p16"/>
          <p:cNvSpPr/>
          <p:nvPr/>
        </p:nvSpPr>
        <p:spPr>
          <a:xfrm>
            <a:off x="10228718" y="4886153"/>
            <a:ext cx="1828800" cy="838200"/>
          </a:xfrm>
          <a:prstGeom prst="rect">
            <a:avLst/>
          </a:prstGeom>
          <a:noFill/>
          <a:ln cap="flat" cmpd="sng" w="2857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Part-time</a:t>
            </a:r>
            <a:endParaRPr/>
          </a:p>
          <a:p>
            <a:pPr indent="0" lvl="0" marL="0" marR="0" rtl="0" algn="ctr">
              <a:spcBef>
                <a:spcPts val="0"/>
              </a:spcBef>
              <a:spcAft>
                <a:spcPts val="0"/>
              </a:spcAft>
              <a:buNone/>
            </a:pPr>
            <a:r>
              <a:rPr i="1" lang="en-US" sz="1800">
                <a:solidFill>
                  <a:srgbClr val="A5A5A5"/>
                </a:solidFill>
                <a:latin typeface="Roboto Condensed"/>
                <a:ea typeface="Roboto Condensed"/>
                <a:cs typeface="Roboto Condensed"/>
                <a:sym typeface="Roboto Condensed"/>
              </a:rPr>
              <a:t>(Sub class)</a:t>
            </a:r>
            <a:endParaRPr/>
          </a:p>
        </p:txBody>
      </p:sp>
      <p:cxnSp>
        <p:nvCxnSpPr>
          <p:cNvPr id="351" name="Google Shape;351;p16"/>
          <p:cNvCxnSpPr>
            <a:stCxn id="348" idx="3"/>
            <a:endCxn id="350" idx="0"/>
          </p:cNvCxnSpPr>
          <p:nvPr/>
        </p:nvCxnSpPr>
        <p:spPr>
          <a:xfrm>
            <a:off x="10133468" y="4013522"/>
            <a:ext cx="1009800" cy="872700"/>
          </a:xfrm>
          <a:prstGeom prst="straightConnector1">
            <a:avLst/>
          </a:prstGeom>
          <a:noFill/>
          <a:ln cap="flat" cmpd="sng" w="28575">
            <a:solidFill>
              <a:schemeClr val="accent4"/>
            </a:solidFill>
            <a:prstDash val="solid"/>
            <a:miter lim="800000"/>
            <a:headEnd len="sm" w="sm" type="none"/>
            <a:tailEnd len="sm" w="sm" type="none"/>
          </a:ln>
        </p:spPr>
      </p:cxnSp>
      <p:sp>
        <p:nvSpPr>
          <p:cNvPr id="348" name="Google Shape;348;p16"/>
          <p:cNvSpPr/>
          <p:nvPr/>
        </p:nvSpPr>
        <p:spPr>
          <a:xfrm>
            <a:off x="9161918" y="3607444"/>
            <a:ext cx="1295400" cy="812156"/>
          </a:xfrm>
          <a:prstGeom prst="flowChartMerge">
            <a:avLst/>
          </a:prstGeom>
          <a:noFill/>
          <a:ln cap="flat" cmpd="sng" w="2857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ISA</a:t>
            </a:r>
            <a:endParaRPr/>
          </a:p>
        </p:txBody>
      </p:sp>
      <p:sp>
        <p:nvSpPr>
          <p:cNvPr id="352" name="Google Shape;352;p16"/>
          <p:cNvSpPr txBox="1"/>
          <p:nvPr/>
        </p:nvSpPr>
        <p:spPr>
          <a:xfrm flipH="1" rot="-5400000">
            <a:off x="9612702" y="2903374"/>
            <a:ext cx="822960" cy="36576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Roboto Condensed"/>
                <a:ea typeface="Roboto Condensed"/>
                <a:cs typeface="Roboto Condensed"/>
                <a:sym typeface="Roboto Condensed"/>
              </a:rPr>
              <a:t>Disjoint</a:t>
            </a:r>
            <a:endParaRPr sz="1800">
              <a:solidFill>
                <a:schemeClr val="dk1"/>
              </a:solidFill>
              <a:latin typeface="Roboto Condensed"/>
              <a:ea typeface="Roboto Condensed"/>
              <a:cs typeface="Roboto Condensed"/>
              <a:sym typeface="Roboto Condensed"/>
            </a:endParaRPr>
          </a:p>
        </p:txBody>
      </p:sp>
      <p:cxnSp>
        <p:nvCxnSpPr>
          <p:cNvPr id="353" name="Google Shape;353;p16"/>
          <p:cNvCxnSpPr/>
          <p:nvPr/>
        </p:nvCxnSpPr>
        <p:spPr>
          <a:xfrm flipH="1">
            <a:off x="7233932" y="2110030"/>
            <a:ext cx="13447" cy="3798009"/>
          </a:xfrm>
          <a:prstGeom prst="straightConnector1">
            <a:avLst/>
          </a:prstGeom>
          <a:noFill/>
          <a:ln cap="flat" cmpd="sng" w="38100">
            <a:solidFill>
              <a:schemeClr val="accent1"/>
            </a:solidFill>
            <a:prstDash val="solid"/>
            <a:miter lim="800000"/>
            <a:headEnd len="sm" w="sm" type="none"/>
            <a:tailEnd len="sm" w="sm" type="none"/>
          </a:ln>
        </p:spPr>
      </p:cxnSp>
      <p:pic>
        <p:nvPicPr>
          <p:cNvPr descr="https://hindi.sportzwiki.com/wp-content/uploads/2016/08/Gautam-Gambhir3.jpg" id="354" name="Google Shape;354;p16"/>
          <p:cNvPicPr preferRelativeResize="0"/>
          <p:nvPr/>
        </p:nvPicPr>
        <p:blipFill rotWithShape="1">
          <a:blip r:embed="rId5">
            <a:alphaModFix/>
          </a:blip>
          <a:srcRect b="0" l="0" r="10138" t="0"/>
          <a:stretch/>
        </p:blipFill>
        <p:spPr>
          <a:xfrm>
            <a:off x="604591" y="2110030"/>
            <a:ext cx="914400" cy="914400"/>
          </a:xfrm>
          <a:prstGeom prst="rect">
            <a:avLst/>
          </a:prstGeom>
          <a:noFill/>
          <a:ln>
            <a:noFill/>
          </a:ln>
        </p:spPr>
      </p:pic>
      <p:pic>
        <p:nvPicPr>
          <p:cNvPr descr="Related image" id="355" name="Google Shape;355;p16"/>
          <p:cNvPicPr preferRelativeResize="0"/>
          <p:nvPr/>
        </p:nvPicPr>
        <p:blipFill rotWithShape="1">
          <a:blip r:embed="rId4">
            <a:alphaModFix/>
          </a:blip>
          <a:srcRect b="0" l="21164" r="9438" t="0"/>
          <a:stretch/>
        </p:blipFill>
        <p:spPr>
          <a:xfrm>
            <a:off x="1631876" y="2110030"/>
            <a:ext cx="914400" cy="914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xEl>
                                              <p:pRg end="0" st="0"/>
                                            </p:txEl>
                                          </p:spTgt>
                                        </p:tgtEl>
                                        <p:attrNameLst>
                                          <p:attrName>style.visibility</p:attrName>
                                        </p:attrNameLst>
                                      </p:cBhvr>
                                      <p:to>
                                        <p:strVal val="visible"/>
                                      </p:to>
                                    </p:set>
                                    <p:animEffect filter="fade" transition="in">
                                      <p:cBhvr>
                                        <p:cTn dur="500"/>
                                        <p:tgtEl>
                                          <p:spTgt spid="33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xEl>
                                              <p:pRg end="1" st="1"/>
                                            </p:txEl>
                                          </p:spTgt>
                                        </p:tgtEl>
                                        <p:attrNameLst>
                                          <p:attrName>style.visibility</p:attrName>
                                        </p:attrNameLst>
                                      </p:cBhvr>
                                      <p:to>
                                        <p:strVal val="visible"/>
                                      </p:to>
                                    </p:set>
                                    <p:animEffect filter="fade" transition="in">
                                      <p:cBhvr>
                                        <p:cTn dur="500"/>
                                        <p:tgtEl>
                                          <p:spTgt spid="33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xEl>
                                              <p:pRg end="2" st="2"/>
                                            </p:txEl>
                                          </p:spTgt>
                                        </p:tgtEl>
                                        <p:attrNameLst>
                                          <p:attrName>style.visibility</p:attrName>
                                        </p:attrNameLst>
                                      </p:cBhvr>
                                      <p:to>
                                        <p:strVal val="visible"/>
                                      </p:to>
                                    </p:set>
                                    <p:animEffect filter="fade" transition="in">
                                      <p:cBhvr>
                                        <p:cTn dur="500"/>
                                        <p:tgtEl>
                                          <p:spTgt spid="33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500"/>
                                        <p:tgtEl>
                                          <p:spTgt spid="3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500"/>
                                        <p:tgtEl>
                                          <p:spTgt spid="337"/>
                                        </p:tgtEl>
                                      </p:cBhvr>
                                    </p:animEffect>
                                  </p:childTnLst>
                                </p:cTn>
                              </p:par>
                              <p:par>
                                <p:cTn fill="hold" nodeType="with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500"/>
                                        <p:tgtEl>
                                          <p:spTgt spid="336"/>
                                        </p:tgtEl>
                                      </p:cBhvr>
                                    </p:animEffect>
                                  </p:childTnLst>
                                </p:cTn>
                              </p:par>
                              <p:par>
                                <p:cTn fill="hold" nodeType="with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500"/>
                                        <p:tgtEl>
                                          <p:spTgt spid="338"/>
                                        </p:tgtEl>
                                      </p:cBhvr>
                                    </p:animEffect>
                                  </p:childTnLst>
                                </p:cTn>
                              </p:par>
                              <p:par>
                                <p:cTn fill="hold" nodeType="with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500"/>
                                        <p:tgtEl>
                                          <p:spTgt spid="339"/>
                                        </p:tgtEl>
                                      </p:cBhvr>
                                    </p:animEffect>
                                  </p:childTnLst>
                                </p:cTn>
                              </p:par>
                              <p:par>
                                <p:cTn fill="hold" nodeType="with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500"/>
                                        <p:tgtEl>
                                          <p:spTgt spid="340"/>
                                        </p:tgtEl>
                                      </p:cBhvr>
                                    </p:animEffect>
                                  </p:childTnLst>
                                </p:cTn>
                              </p:par>
                              <p:par>
                                <p:cTn fill="hold" nodeType="with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500"/>
                                        <p:tgtEl>
                                          <p:spTgt spid="3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500"/>
                                        <p:tgtEl>
                                          <p:spTgt spid="354"/>
                                        </p:tgtEl>
                                      </p:cBhvr>
                                    </p:animEffect>
                                  </p:childTnLst>
                                </p:cTn>
                              </p:par>
                              <p:par>
                                <p:cTn fill="hold" nodeType="with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500"/>
                                        <p:tgtEl>
                                          <p:spTgt spid="3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gtEl>
                                        <p:attrNameLst>
                                          <p:attrName>style.visibility</p:attrName>
                                        </p:attrNameLst>
                                      </p:cBhvr>
                                      <p:to>
                                        <p:strVal val="visible"/>
                                      </p:to>
                                    </p:set>
                                    <p:animEffect filter="fade" transition="in">
                                      <p:cBhvr>
                                        <p:cTn dur="500"/>
                                        <p:tgtEl>
                                          <p:spTgt spid="3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500"/>
                                        <p:tgtEl>
                                          <p:spTgt spid="3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500"/>
                                        <p:tgtEl>
                                          <p:spTgt spid="3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500"/>
                                        <p:tgtEl>
                                          <p:spTgt spid="3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500"/>
                                        <p:tgtEl>
                                          <p:spTgt spid="3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500"/>
                                        <p:tgtEl>
                                          <p:spTgt spid="349"/>
                                        </p:tgtEl>
                                      </p:cBhvr>
                                    </p:animEffect>
                                  </p:childTnLst>
                                </p:cTn>
                              </p:par>
                              <p:par>
                                <p:cTn fill="hold" nodeType="with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500"/>
                                        <p:tgtEl>
                                          <p:spTgt spid="3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500"/>
                                        <p:tgtEl>
                                          <p:spTgt spid="348"/>
                                        </p:tgtEl>
                                      </p:cBhvr>
                                    </p:animEffect>
                                  </p:childTnLst>
                                </p:cTn>
                              </p:par>
                              <p:par>
                                <p:cTn fill="hold" nodeType="with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500"/>
                                        <p:tgtEl>
                                          <p:spTgt spid="346"/>
                                        </p:tgtEl>
                                      </p:cBhvr>
                                    </p:animEffect>
                                  </p:childTnLst>
                                </p:cTn>
                              </p:par>
                              <p:par>
                                <p:cTn fill="hold" nodeType="with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500"/>
                                        <p:tgtEl>
                                          <p:spTgt spid="347"/>
                                        </p:tgtEl>
                                      </p:cBhvr>
                                    </p:animEffect>
                                  </p:childTnLst>
                                </p:cTn>
                              </p:par>
                              <p:par>
                                <p:cTn fill="hold" nodeType="with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500"/>
                                        <p:tgtEl>
                                          <p:spTgt spid="3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500"/>
                                        <p:tgtEl>
                                          <p:spTgt spid="3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17"/>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US"/>
              <a:t>Non-disjoint (Overlapping) Constraint</a:t>
            </a:r>
            <a:endParaRPr/>
          </a:p>
        </p:txBody>
      </p:sp>
      <p:sp>
        <p:nvSpPr>
          <p:cNvPr id="361" name="Google Shape;361;p17"/>
          <p:cNvSpPr txBox="1"/>
          <p:nvPr>
            <p:ph idx="1" type="body"/>
          </p:nvPr>
        </p:nvSpPr>
        <p:spPr>
          <a:xfrm>
            <a:off x="131179" y="887280"/>
            <a:ext cx="11936130" cy="5582777"/>
          </a:xfrm>
          <a:prstGeom prst="rect">
            <a:avLst/>
          </a:prstGeom>
          <a:noFill/>
          <a:ln>
            <a:noFill/>
          </a:ln>
        </p:spPr>
        <p:txBody>
          <a:bodyPr anchorCtr="0" anchor="t" bIns="45700" lIns="91425" spcFirstLastPara="1" rIns="91425" wrap="square" tIns="45700">
            <a:noAutofit/>
          </a:bodyPr>
          <a:lstStyle/>
          <a:p>
            <a:pPr indent="-265113" lvl="0" marL="265113" rtl="0" algn="just">
              <a:lnSpc>
                <a:spcPct val="90000"/>
              </a:lnSpc>
              <a:spcBef>
                <a:spcPts val="0"/>
              </a:spcBef>
              <a:spcAft>
                <a:spcPts val="0"/>
              </a:spcAft>
              <a:buClr>
                <a:schemeClr val="accent6"/>
              </a:buClr>
              <a:buSzPts val="2400"/>
              <a:buFont typeface="Noto Sans Symbols"/>
              <a:buChar char="🞂"/>
            </a:pPr>
            <a:r>
              <a:rPr lang="en-US"/>
              <a:t>It specifies that an </a:t>
            </a:r>
            <a:r>
              <a:rPr b="1" lang="en-US">
                <a:solidFill>
                  <a:schemeClr val="accent6"/>
                </a:solidFill>
              </a:rPr>
              <a:t>entity of a super class can belong to more than one lower-level entity </a:t>
            </a:r>
            <a:r>
              <a:rPr lang="en-US"/>
              <a:t>set (sub class).</a:t>
            </a:r>
            <a:endParaRPr/>
          </a:p>
          <a:p>
            <a:pPr indent="-265113" lvl="0" marL="265113" rtl="0" algn="just">
              <a:lnSpc>
                <a:spcPct val="90000"/>
              </a:lnSpc>
              <a:spcBef>
                <a:spcPts val="1000"/>
              </a:spcBef>
              <a:spcAft>
                <a:spcPts val="0"/>
              </a:spcAft>
              <a:buClr>
                <a:schemeClr val="accent6"/>
              </a:buClr>
              <a:buSzPts val="2400"/>
              <a:buFont typeface="Noto Sans Symbols"/>
              <a:buChar char="🞂"/>
            </a:pPr>
            <a:r>
              <a:rPr lang="en-US"/>
              <a:t>Specified by ‘</a:t>
            </a:r>
            <a:r>
              <a:rPr b="1" lang="en-US">
                <a:solidFill>
                  <a:schemeClr val="accent6"/>
                </a:solidFill>
              </a:rPr>
              <a:t>o</a:t>
            </a:r>
            <a:r>
              <a:rPr lang="en-US"/>
              <a:t>’ or by writing </a:t>
            </a:r>
            <a:r>
              <a:rPr b="1" lang="en-US">
                <a:solidFill>
                  <a:schemeClr val="accent6"/>
                </a:solidFill>
              </a:rPr>
              <a:t>overlapping</a:t>
            </a:r>
            <a:r>
              <a:rPr lang="en-US"/>
              <a:t> near to the ISA triangle.</a:t>
            </a:r>
            <a:endParaRPr/>
          </a:p>
          <a:p>
            <a:pPr indent="0" lvl="0" marL="0" rtl="0" algn="just">
              <a:lnSpc>
                <a:spcPct val="90000"/>
              </a:lnSpc>
              <a:spcBef>
                <a:spcPts val="1000"/>
              </a:spcBef>
              <a:spcAft>
                <a:spcPts val="0"/>
              </a:spcAft>
              <a:buSzPts val="2400"/>
              <a:buNone/>
            </a:pPr>
            <a:r>
              <a:t/>
            </a:r>
            <a:endParaRPr/>
          </a:p>
        </p:txBody>
      </p:sp>
      <p:sp>
        <p:nvSpPr>
          <p:cNvPr id="362" name="Google Shape;362;p17"/>
          <p:cNvSpPr/>
          <p:nvPr/>
        </p:nvSpPr>
        <p:spPr>
          <a:xfrm>
            <a:off x="2749928" y="2110030"/>
            <a:ext cx="1828800" cy="838200"/>
          </a:xfrm>
          <a:prstGeom prst="rect">
            <a:avLst/>
          </a:prstGeom>
          <a:gradFill>
            <a:gsLst>
              <a:gs pos="0">
                <a:srgbClr val="5C2321"/>
              </a:gs>
              <a:gs pos="10000">
                <a:srgbClr val="5C2321"/>
              </a:gs>
              <a:gs pos="100000">
                <a:schemeClr val="accent6"/>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Roboto Condensed"/>
                <a:ea typeface="Roboto Condensed"/>
                <a:cs typeface="Roboto Condensed"/>
                <a:sym typeface="Roboto Condensed"/>
              </a:rPr>
              <a:t>Cricketer</a:t>
            </a:r>
            <a:endParaRPr/>
          </a:p>
          <a:p>
            <a:pPr indent="0" lvl="0" marL="0" marR="0" rtl="0" algn="ctr">
              <a:spcBef>
                <a:spcPts val="0"/>
              </a:spcBef>
              <a:spcAft>
                <a:spcPts val="0"/>
              </a:spcAft>
              <a:buNone/>
            </a:pPr>
            <a:r>
              <a:rPr lang="en-US" sz="2400">
                <a:solidFill>
                  <a:schemeClr val="lt1"/>
                </a:solidFill>
                <a:latin typeface="Roboto Condensed"/>
                <a:ea typeface="Roboto Condensed"/>
                <a:cs typeface="Roboto Condensed"/>
                <a:sym typeface="Roboto Condensed"/>
              </a:rPr>
              <a:t>(Super class)</a:t>
            </a:r>
            <a:endParaRPr/>
          </a:p>
        </p:txBody>
      </p:sp>
      <p:cxnSp>
        <p:nvCxnSpPr>
          <p:cNvPr id="363" name="Google Shape;363;p17"/>
          <p:cNvCxnSpPr>
            <a:stCxn id="362" idx="2"/>
          </p:cNvCxnSpPr>
          <p:nvPr/>
        </p:nvCxnSpPr>
        <p:spPr>
          <a:xfrm>
            <a:off x="3664328" y="2948230"/>
            <a:ext cx="0" cy="228600"/>
          </a:xfrm>
          <a:prstGeom prst="straightConnector1">
            <a:avLst/>
          </a:prstGeom>
          <a:noFill/>
          <a:ln cap="flat" cmpd="sng" w="28575">
            <a:solidFill>
              <a:schemeClr val="accent6"/>
            </a:solidFill>
            <a:prstDash val="solid"/>
            <a:miter lim="800000"/>
            <a:headEnd len="sm" w="sm" type="none"/>
            <a:tailEnd len="sm" w="sm" type="none"/>
          </a:ln>
        </p:spPr>
      </p:cxnSp>
      <p:cxnSp>
        <p:nvCxnSpPr>
          <p:cNvPr id="364" name="Google Shape;364;p17"/>
          <p:cNvCxnSpPr/>
          <p:nvPr/>
        </p:nvCxnSpPr>
        <p:spPr>
          <a:xfrm>
            <a:off x="1403569" y="3176830"/>
            <a:ext cx="4517136" cy="0"/>
          </a:xfrm>
          <a:prstGeom prst="straightConnector1">
            <a:avLst/>
          </a:prstGeom>
          <a:noFill/>
          <a:ln cap="flat" cmpd="sng" w="28575">
            <a:solidFill>
              <a:schemeClr val="accent6"/>
            </a:solidFill>
            <a:prstDash val="solid"/>
            <a:miter lim="800000"/>
            <a:headEnd len="sm" w="sm" type="none"/>
            <a:tailEnd len="sm" w="sm" type="none"/>
          </a:ln>
        </p:spPr>
      </p:cxnSp>
      <p:cxnSp>
        <p:nvCxnSpPr>
          <p:cNvPr id="365" name="Google Shape;365;p17"/>
          <p:cNvCxnSpPr/>
          <p:nvPr/>
        </p:nvCxnSpPr>
        <p:spPr>
          <a:xfrm>
            <a:off x="1416428" y="3184450"/>
            <a:ext cx="0" cy="228600"/>
          </a:xfrm>
          <a:prstGeom prst="straightConnector1">
            <a:avLst/>
          </a:prstGeom>
          <a:noFill/>
          <a:ln cap="flat" cmpd="sng" w="28575">
            <a:solidFill>
              <a:schemeClr val="accent6"/>
            </a:solidFill>
            <a:prstDash val="solid"/>
            <a:miter lim="800000"/>
            <a:headEnd len="sm" w="sm" type="none"/>
            <a:tailEnd len="sm" w="sm" type="none"/>
          </a:ln>
        </p:spPr>
      </p:cxnSp>
      <p:sp>
        <p:nvSpPr>
          <p:cNvPr id="366" name="Google Shape;366;p17"/>
          <p:cNvSpPr/>
          <p:nvPr/>
        </p:nvSpPr>
        <p:spPr>
          <a:xfrm>
            <a:off x="502028" y="3399080"/>
            <a:ext cx="1828800" cy="838200"/>
          </a:xfrm>
          <a:prstGeom prst="rect">
            <a:avLst/>
          </a:prstGeom>
          <a:gradFill>
            <a:gsLst>
              <a:gs pos="0">
                <a:srgbClr val="5C2321"/>
              </a:gs>
              <a:gs pos="10000">
                <a:srgbClr val="5C2321"/>
              </a:gs>
              <a:gs pos="100000">
                <a:schemeClr val="accent6"/>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Roboto Condensed"/>
                <a:ea typeface="Roboto Condensed"/>
                <a:cs typeface="Roboto Condensed"/>
                <a:sym typeface="Roboto Condensed"/>
              </a:rPr>
              <a:t>Batsman</a:t>
            </a:r>
            <a:endParaRPr/>
          </a:p>
          <a:p>
            <a:pPr indent="0" lvl="0" marL="0" marR="0" rtl="0" algn="ctr">
              <a:spcBef>
                <a:spcPts val="0"/>
              </a:spcBef>
              <a:spcAft>
                <a:spcPts val="0"/>
              </a:spcAft>
              <a:buNone/>
            </a:pPr>
            <a:r>
              <a:rPr lang="en-US" sz="2400">
                <a:solidFill>
                  <a:schemeClr val="lt1"/>
                </a:solidFill>
                <a:latin typeface="Roboto Condensed"/>
                <a:ea typeface="Roboto Condensed"/>
                <a:cs typeface="Roboto Condensed"/>
                <a:sym typeface="Roboto Condensed"/>
              </a:rPr>
              <a:t>(Sub class)</a:t>
            </a:r>
            <a:endParaRPr/>
          </a:p>
        </p:txBody>
      </p:sp>
      <p:sp>
        <p:nvSpPr>
          <p:cNvPr id="367" name="Google Shape;367;p17"/>
          <p:cNvSpPr/>
          <p:nvPr/>
        </p:nvSpPr>
        <p:spPr>
          <a:xfrm>
            <a:off x="4997828" y="3411072"/>
            <a:ext cx="1828800" cy="838200"/>
          </a:xfrm>
          <a:prstGeom prst="rect">
            <a:avLst/>
          </a:prstGeom>
          <a:gradFill>
            <a:gsLst>
              <a:gs pos="0">
                <a:srgbClr val="5C2321"/>
              </a:gs>
              <a:gs pos="10000">
                <a:srgbClr val="5C2321"/>
              </a:gs>
              <a:gs pos="100000">
                <a:schemeClr val="accent6"/>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Roboto Condensed"/>
                <a:ea typeface="Roboto Condensed"/>
                <a:cs typeface="Roboto Condensed"/>
                <a:sym typeface="Roboto Condensed"/>
              </a:rPr>
              <a:t>Bowler</a:t>
            </a:r>
            <a:endParaRPr/>
          </a:p>
          <a:p>
            <a:pPr indent="0" lvl="0" marL="0" marR="0" rtl="0" algn="ctr">
              <a:spcBef>
                <a:spcPts val="0"/>
              </a:spcBef>
              <a:spcAft>
                <a:spcPts val="0"/>
              </a:spcAft>
              <a:buNone/>
            </a:pPr>
            <a:r>
              <a:rPr lang="en-US" sz="2400">
                <a:solidFill>
                  <a:schemeClr val="lt1"/>
                </a:solidFill>
                <a:latin typeface="Roboto Condensed"/>
                <a:ea typeface="Roboto Condensed"/>
                <a:cs typeface="Roboto Condensed"/>
                <a:sym typeface="Roboto Condensed"/>
              </a:rPr>
              <a:t>(Sub class)</a:t>
            </a:r>
            <a:endParaRPr/>
          </a:p>
        </p:txBody>
      </p:sp>
      <p:cxnSp>
        <p:nvCxnSpPr>
          <p:cNvPr id="368" name="Google Shape;368;p17"/>
          <p:cNvCxnSpPr/>
          <p:nvPr/>
        </p:nvCxnSpPr>
        <p:spPr>
          <a:xfrm>
            <a:off x="5912228" y="3178213"/>
            <a:ext cx="0" cy="228600"/>
          </a:xfrm>
          <a:prstGeom prst="straightConnector1">
            <a:avLst/>
          </a:prstGeom>
          <a:noFill/>
          <a:ln cap="flat" cmpd="sng" w="28575">
            <a:solidFill>
              <a:schemeClr val="accent6"/>
            </a:solidFill>
            <a:prstDash val="solid"/>
            <a:miter lim="800000"/>
            <a:headEnd len="sm" w="sm" type="none"/>
            <a:tailEnd len="sm" w="sm" type="none"/>
          </a:ln>
        </p:spPr>
      </p:cxnSp>
      <p:pic>
        <p:nvPicPr>
          <p:cNvPr descr="https://hindi.sportzwiki.com/wp-content/uploads/2016/08/Gautam-Gambhir3.jpg" id="369" name="Google Shape;369;p17"/>
          <p:cNvPicPr preferRelativeResize="0"/>
          <p:nvPr/>
        </p:nvPicPr>
        <p:blipFill rotWithShape="1">
          <a:blip r:embed="rId3">
            <a:alphaModFix/>
          </a:blip>
          <a:srcRect b="0" l="0" r="10138" t="0"/>
          <a:stretch/>
        </p:blipFill>
        <p:spPr>
          <a:xfrm>
            <a:off x="730628" y="4536439"/>
            <a:ext cx="1371600" cy="1371600"/>
          </a:xfrm>
          <a:prstGeom prst="rect">
            <a:avLst/>
          </a:prstGeom>
          <a:noFill/>
          <a:ln>
            <a:noFill/>
          </a:ln>
        </p:spPr>
      </p:pic>
      <p:pic>
        <p:nvPicPr>
          <p:cNvPr descr="Related image" id="370" name="Google Shape;370;p17"/>
          <p:cNvPicPr preferRelativeResize="0"/>
          <p:nvPr/>
        </p:nvPicPr>
        <p:blipFill rotWithShape="1">
          <a:blip r:embed="rId4">
            <a:alphaModFix/>
          </a:blip>
          <a:srcRect b="0" l="21164" r="9438" t="0"/>
          <a:stretch/>
        </p:blipFill>
        <p:spPr>
          <a:xfrm>
            <a:off x="5226428" y="4536439"/>
            <a:ext cx="1371600" cy="1371600"/>
          </a:xfrm>
          <a:prstGeom prst="rect">
            <a:avLst/>
          </a:prstGeom>
          <a:noFill/>
          <a:ln>
            <a:noFill/>
          </a:ln>
        </p:spPr>
      </p:pic>
      <p:sp>
        <p:nvSpPr>
          <p:cNvPr id="371" name="Google Shape;371;p17"/>
          <p:cNvSpPr txBox="1"/>
          <p:nvPr/>
        </p:nvSpPr>
        <p:spPr>
          <a:xfrm>
            <a:off x="730627" y="6004633"/>
            <a:ext cx="6492240" cy="457200"/>
          </a:xfrm>
          <a:prstGeom prst="rect">
            <a:avLst/>
          </a:prstGeom>
          <a:solidFill>
            <a:srgbClr val="F0D9D8"/>
          </a:solidFill>
          <a:ln cap="flat" cmpd="sng" w="952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0" lang="en-US" sz="1800">
                <a:solidFill>
                  <a:schemeClr val="dk1"/>
                </a:solidFill>
                <a:latin typeface="Roboto Condensed"/>
                <a:ea typeface="Roboto Condensed"/>
                <a:cs typeface="Roboto Condensed"/>
                <a:sym typeface="Roboto Condensed"/>
              </a:rPr>
              <a:t>One player (Yuvraj singh) is associated with more than one sub class.</a:t>
            </a:r>
            <a:endParaRPr/>
          </a:p>
        </p:txBody>
      </p:sp>
      <p:sp>
        <p:nvSpPr>
          <p:cNvPr id="372" name="Google Shape;372;p17"/>
          <p:cNvSpPr/>
          <p:nvPr/>
        </p:nvSpPr>
        <p:spPr>
          <a:xfrm>
            <a:off x="8892977" y="1743634"/>
            <a:ext cx="1828800" cy="838200"/>
          </a:xfrm>
          <a:prstGeom prst="rect">
            <a:avLst/>
          </a:prstGeom>
          <a:noFill/>
          <a:ln cap="flat" cmpd="sng" w="2857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Employee</a:t>
            </a:r>
            <a:endParaRPr/>
          </a:p>
          <a:p>
            <a:pPr indent="0" lvl="0" marL="0" marR="0" rtl="0" algn="ctr">
              <a:spcBef>
                <a:spcPts val="0"/>
              </a:spcBef>
              <a:spcAft>
                <a:spcPts val="0"/>
              </a:spcAft>
              <a:buNone/>
            </a:pPr>
            <a:r>
              <a:rPr i="1" lang="en-US" sz="1800">
                <a:solidFill>
                  <a:srgbClr val="A5A5A5"/>
                </a:solidFill>
                <a:latin typeface="Roboto Condensed"/>
                <a:ea typeface="Roboto Condensed"/>
                <a:cs typeface="Roboto Condensed"/>
                <a:sym typeface="Roboto Condensed"/>
              </a:rPr>
              <a:t>(Super class)</a:t>
            </a:r>
            <a:endParaRPr/>
          </a:p>
        </p:txBody>
      </p:sp>
      <p:cxnSp>
        <p:nvCxnSpPr>
          <p:cNvPr id="373" name="Google Shape;373;p17"/>
          <p:cNvCxnSpPr/>
          <p:nvPr/>
        </p:nvCxnSpPr>
        <p:spPr>
          <a:xfrm>
            <a:off x="9809618" y="2578092"/>
            <a:ext cx="0" cy="1005840"/>
          </a:xfrm>
          <a:prstGeom prst="straightConnector1">
            <a:avLst/>
          </a:prstGeom>
          <a:noFill/>
          <a:ln cap="flat" cmpd="sng" w="28575">
            <a:solidFill>
              <a:schemeClr val="accent4"/>
            </a:solidFill>
            <a:prstDash val="solid"/>
            <a:miter lim="800000"/>
            <a:headEnd len="sm" w="sm" type="none"/>
            <a:tailEnd len="sm" w="sm" type="none"/>
          </a:ln>
        </p:spPr>
      </p:cxnSp>
      <p:cxnSp>
        <p:nvCxnSpPr>
          <p:cNvPr id="374" name="Google Shape;374;p17"/>
          <p:cNvCxnSpPr>
            <a:stCxn id="375" idx="1"/>
          </p:cNvCxnSpPr>
          <p:nvPr/>
        </p:nvCxnSpPr>
        <p:spPr>
          <a:xfrm flipH="1">
            <a:off x="8590568" y="4013522"/>
            <a:ext cx="895200" cy="872700"/>
          </a:xfrm>
          <a:prstGeom prst="straightConnector1">
            <a:avLst/>
          </a:prstGeom>
          <a:noFill/>
          <a:ln cap="flat" cmpd="sng" w="28575">
            <a:solidFill>
              <a:schemeClr val="accent4"/>
            </a:solidFill>
            <a:prstDash val="solid"/>
            <a:miter lim="800000"/>
            <a:headEnd len="sm" w="sm" type="none"/>
            <a:tailEnd len="sm" w="sm" type="none"/>
          </a:ln>
        </p:spPr>
      </p:cxnSp>
      <p:sp>
        <p:nvSpPr>
          <p:cNvPr id="376" name="Google Shape;376;p17"/>
          <p:cNvSpPr/>
          <p:nvPr/>
        </p:nvSpPr>
        <p:spPr>
          <a:xfrm>
            <a:off x="7656968" y="4886153"/>
            <a:ext cx="1828800" cy="838200"/>
          </a:xfrm>
          <a:prstGeom prst="rect">
            <a:avLst/>
          </a:prstGeom>
          <a:noFill/>
          <a:ln cap="flat" cmpd="sng" w="2857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Faculty</a:t>
            </a:r>
            <a:endParaRPr/>
          </a:p>
          <a:p>
            <a:pPr indent="0" lvl="0" marL="0" marR="0" rtl="0" algn="ctr">
              <a:spcBef>
                <a:spcPts val="0"/>
              </a:spcBef>
              <a:spcAft>
                <a:spcPts val="0"/>
              </a:spcAft>
              <a:buNone/>
            </a:pPr>
            <a:r>
              <a:rPr i="1" lang="en-US" sz="1800">
                <a:solidFill>
                  <a:srgbClr val="A5A5A5"/>
                </a:solidFill>
                <a:latin typeface="Roboto Condensed"/>
                <a:ea typeface="Roboto Condensed"/>
                <a:cs typeface="Roboto Condensed"/>
                <a:sym typeface="Roboto Condensed"/>
              </a:rPr>
              <a:t>(Sub class)</a:t>
            </a:r>
            <a:endParaRPr/>
          </a:p>
        </p:txBody>
      </p:sp>
      <p:sp>
        <p:nvSpPr>
          <p:cNvPr id="377" name="Google Shape;377;p17"/>
          <p:cNvSpPr/>
          <p:nvPr/>
        </p:nvSpPr>
        <p:spPr>
          <a:xfrm>
            <a:off x="10228718" y="4886153"/>
            <a:ext cx="1828800" cy="838200"/>
          </a:xfrm>
          <a:prstGeom prst="rect">
            <a:avLst/>
          </a:prstGeom>
          <a:noFill/>
          <a:ln cap="flat" cmpd="sng" w="2857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Head</a:t>
            </a:r>
            <a:endParaRPr/>
          </a:p>
          <a:p>
            <a:pPr indent="0" lvl="0" marL="0" marR="0" rtl="0" algn="ctr">
              <a:spcBef>
                <a:spcPts val="0"/>
              </a:spcBef>
              <a:spcAft>
                <a:spcPts val="0"/>
              </a:spcAft>
              <a:buNone/>
            </a:pPr>
            <a:r>
              <a:rPr i="1" lang="en-US" sz="1800">
                <a:solidFill>
                  <a:srgbClr val="A5A5A5"/>
                </a:solidFill>
                <a:latin typeface="Roboto Condensed"/>
                <a:ea typeface="Roboto Condensed"/>
                <a:cs typeface="Roboto Condensed"/>
                <a:sym typeface="Roboto Condensed"/>
              </a:rPr>
              <a:t>(Sub class)</a:t>
            </a:r>
            <a:endParaRPr/>
          </a:p>
        </p:txBody>
      </p:sp>
      <p:cxnSp>
        <p:nvCxnSpPr>
          <p:cNvPr id="378" name="Google Shape;378;p17"/>
          <p:cNvCxnSpPr>
            <a:stCxn id="375" idx="3"/>
            <a:endCxn id="377" idx="0"/>
          </p:cNvCxnSpPr>
          <p:nvPr/>
        </p:nvCxnSpPr>
        <p:spPr>
          <a:xfrm>
            <a:off x="10133468" y="4013522"/>
            <a:ext cx="1009800" cy="872700"/>
          </a:xfrm>
          <a:prstGeom prst="straightConnector1">
            <a:avLst/>
          </a:prstGeom>
          <a:noFill/>
          <a:ln cap="flat" cmpd="sng" w="28575">
            <a:solidFill>
              <a:schemeClr val="accent4"/>
            </a:solidFill>
            <a:prstDash val="solid"/>
            <a:miter lim="800000"/>
            <a:headEnd len="sm" w="sm" type="none"/>
            <a:tailEnd len="sm" w="sm" type="none"/>
          </a:ln>
        </p:spPr>
      </p:cxnSp>
      <p:sp>
        <p:nvSpPr>
          <p:cNvPr id="375" name="Google Shape;375;p17"/>
          <p:cNvSpPr/>
          <p:nvPr/>
        </p:nvSpPr>
        <p:spPr>
          <a:xfrm>
            <a:off x="9161918" y="3607444"/>
            <a:ext cx="1295400" cy="812156"/>
          </a:xfrm>
          <a:prstGeom prst="flowChartMerge">
            <a:avLst/>
          </a:prstGeom>
          <a:noFill/>
          <a:ln cap="flat" cmpd="sng" w="2857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ISA</a:t>
            </a:r>
            <a:endParaRPr/>
          </a:p>
        </p:txBody>
      </p:sp>
      <p:sp>
        <p:nvSpPr>
          <p:cNvPr id="379" name="Google Shape;379;p17"/>
          <p:cNvSpPr txBox="1"/>
          <p:nvPr/>
        </p:nvSpPr>
        <p:spPr>
          <a:xfrm flipH="1" rot="-5400000">
            <a:off x="9612702" y="2959294"/>
            <a:ext cx="822960" cy="25391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50">
                <a:solidFill>
                  <a:schemeClr val="dk1"/>
                </a:solidFill>
                <a:latin typeface="Roboto Condensed"/>
                <a:ea typeface="Roboto Condensed"/>
                <a:cs typeface="Roboto Condensed"/>
                <a:sym typeface="Roboto Condensed"/>
              </a:rPr>
              <a:t>Non-disjoint</a:t>
            </a:r>
            <a:endParaRPr/>
          </a:p>
        </p:txBody>
      </p:sp>
      <p:cxnSp>
        <p:nvCxnSpPr>
          <p:cNvPr id="380" name="Google Shape;380;p17"/>
          <p:cNvCxnSpPr/>
          <p:nvPr/>
        </p:nvCxnSpPr>
        <p:spPr>
          <a:xfrm flipH="1">
            <a:off x="7233932" y="2110030"/>
            <a:ext cx="13447" cy="3798009"/>
          </a:xfrm>
          <a:prstGeom prst="straightConnector1">
            <a:avLst/>
          </a:prstGeom>
          <a:noFill/>
          <a:ln cap="flat" cmpd="sng" w="38100">
            <a:solidFill>
              <a:schemeClr val="accent1"/>
            </a:solidFill>
            <a:prstDash val="solid"/>
            <a:miter lim="800000"/>
            <a:headEnd len="sm" w="sm" type="none"/>
            <a:tailEnd len="sm" w="sm" type="none"/>
          </a:ln>
        </p:spPr>
      </p:cxnSp>
      <p:pic>
        <p:nvPicPr>
          <p:cNvPr descr="Related image" id="381" name="Google Shape;381;p17"/>
          <p:cNvPicPr preferRelativeResize="0"/>
          <p:nvPr/>
        </p:nvPicPr>
        <p:blipFill rotWithShape="1">
          <a:blip r:embed="rId5">
            <a:alphaModFix/>
          </a:blip>
          <a:srcRect b="0" l="0" r="0" t="0"/>
          <a:stretch/>
        </p:blipFill>
        <p:spPr>
          <a:xfrm>
            <a:off x="2978528" y="4536439"/>
            <a:ext cx="1371600" cy="1371600"/>
          </a:xfrm>
          <a:prstGeom prst="rect">
            <a:avLst/>
          </a:prstGeom>
          <a:noFill/>
          <a:ln>
            <a:noFill/>
          </a:ln>
        </p:spPr>
      </p:pic>
      <p:cxnSp>
        <p:nvCxnSpPr>
          <p:cNvPr id="382" name="Google Shape;382;p17"/>
          <p:cNvCxnSpPr>
            <a:stCxn id="381" idx="0"/>
          </p:cNvCxnSpPr>
          <p:nvPr/>
        </p:nvCxnSpPr>
        <p:spPr>
          <a:xfrm rot="10800000">
            <a:off x="2330828" y="3818239"/>
            <a:ext cx="1333500" cy="718200"/>
          </a:xfrm>
          <a:prstGeom prst="straightConnector1">
            <a:avLst/>
          </a:prstGeom>
          <a:noFill/>
          <a:ln cap="flat" cmpd="sng" w="28575">
            <a:solidFill>
              <a:srgbClr val="C00000"/>
            </a:solidFill>
            <a:prstDash val="solid"/>
            <a:miter lim="800000"/>
            <a:headEnd len="sm" w="sm" type="none"/>
            <a:tailEnd len="med" w="med" type="triangle"/>
          </a:ln>
        </p:spPr>
      </p:cxnSp>
      <p:cxnSp>
        <p:nvCxnSpPr>
          <p:cNvPr id="383" name="Google Shape;383;p17"/>
          <p:cNvCxnSpPr>
            <a:stCxn id="381" idx="0"/>
          </p:cNvCxnSpPr>
          <p:nvPr/>
        </p:nvCxnSpPr>
        <p:spPr>
          <a:xfrm flipH="1" rot="10800000">
            <a:off x="3664328" y="3830239"/>
            <a:ext cx="1333500" cy="706200"/>
          </a:xfrm>
          <a:prstGeom prst="straightConnector1">
            <a:avLst/>
          </a:prstGeom>
          <a:noFill/>
          <a:ln cap="flat" cmpd="sng" w="28575">
            <a:solidFill>
              <a:srgbClr val="C00000"/>
            </a:solidFill>
            <a:prstDash val="solid"/>
            <a:miter lim="800000"/>
            <a:headEnd len="sm" w="sm" type="none"/>
            <a:tailEnd len="med" w="med" type="triangle"/>
          </a:ln>
        </p:spPr>
      </p:cxnSp>
      <p:pic>
        <p:nvPicPr>
          <p:cNvPr descr="Related image" id="384" name="Google Shape;384;p17"/>
          <p:cNvPicPr preferRelativeResize="0"/>
          <p:nvPr/>
        </p:nvPicPr>
        <p:blipFill rotWithShape="1">
          <a:blip r:embed="rId5">
            <a:alphaModFix/>
          </a:blip>
          <a:srcRect b="0" l="0" r="0" t="0"/>
          <a:stretch/>
        </p:blipFill>
        <p:spPr>
          <a:xfrm>
            <a:off x="4782380" y="2110030"/>
            <a:ext cx="914400" cy="914400"/>
          </a:xfrm>
          <a:prstGeom prst="rect">
            <a:avLst/>
          </a:prstGeom>
          <a:noFill/>
          <a:ln>
            <a:noFill/>
          </a:ln>
        </p:spPr>
      </p:pic>
      <p:pic>
        <p:nvPicPr>
          <p:cNvPr descr="https://hindi.sportzwiki.com/wp-content/uploads/2016/08/Gautam-Gambhir3.jpg" id="385" name="Google Shape;385;p17"/>
          <p:cNvPicPr preferRelativeResize="0"/>
          <p:nvPr/>
        </p:nvPicPr>
        <p:blipFill rotWithShape="1">
          <a:blip r:embed="rId6">
            <a:alphaModFix/>
          </a:blip>
          <a:srcRect b="0" l="0" r="10138" t="0"/>
          <a:stretch/>
        </p:blipFill>
        <p:spPr>
          <a:xfrm>
            <a:off x="604591" y="2110030"/>
            <a:ext cx="914400" cy="914400"/>
          </a:xfrm>
          <a:prstGeom prst="rect">
            <a:avLst/>
          </a:prstGeom>
          <a:noFill/>
          <a:ln>
            <a:noFill/>
          </a:ln>
        </p:spPr>
      </p:pic>
      <p:pic>
        <p:nvPicPr>
          <p:cNvPr descr="Related image" id="386" name="Google Shape;386;p17"/>
          <p:cNvPicPr preferRelativeResize="0"/>
          <p:nvPr/>
        </p:nvPicPr>
        <p:blipFill rotWithShape="1">
          <a:blip r:embed="rId4">
            <a:alphaModFix/>
          </a:blip>
          <a:srcRect b="0" l="21164" r="9438" t="0"/>
          <a:stretch/>
        </p:blipFill>
        <p:spPr>
          <a:xfrm>
            <a:off x="1631876" y="2110030"/>
            <a:ext cx="914400" cy="914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xEl>
                                              <p:pRg end="0" st="0"/>
                                            </p:txEl>
                                          </p:spTgt>
                                        </p:tgtEl>
                                        <p:attrNameLst>
                                          <p:attrName>style.visibility</p:attrName>
                                        </p:attrNameLst>
                                      </p:cBhvr>
                                      <p:to>
                                        <p:strVal val="visible"/>
                                      </p:to>
                                    </p:set>
                                    <p:animEffect filter="fade" transition="in">
                                      <p:cBhvr>
                                        <p:cTn dur="500"/>
                                        <p:tgtEl>
                                          <p:spTgt spid="36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xEl>
                                              <p:pRg end="1" st="1"/>
                                            </p:txEl>
                                          </p:spTgt>
                                        </p:tgtEl>
                                        <p:attrNameLst>
                                          <p:attrName>style.visibility</p:attrName>
                                        </p:attrNameLst>
                                      </p:cBhvr>
                                      <p:to>
                                        <p:strVal val="visible"/>
                                      </p:to>
                                    </p:set>
                                    <p:animEffect filter="fade" transition="in">
                                      <p:cBhvr>
                                        <p:cTn dur="500"/>
                                        <p:tgtEl>
                                          <p:spTgt spid="36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xEl>
                                              <p:pRg end="2" st="2"/>
                                            </p:txEl>
                                          </p:spTgt>
                                        </p:tgtEl>
                                        <p:attrNameLst>
                                          <p:attrName>style.visibility</p:attrName>
                                        </p:attrNameLst>
                                      </p:cBhvr>
                                      <p:to>
                                        <p:strVal val="visible"/>
                                      </p:to>
                                    </p:set>
                                    <p:animEffect filter="fade" transition="in">
                                      <p:cBhvr>
                                        <p:cTn dur="500"/>
                                        <p:tgtEl>
                                          <p:spTgt spid="36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gtEl>
                                        <p:attrNameLst>
                                          <p:attrName>style.visibility</p:attrName>
                                        </p:attrNameLst>
                                      </p:cBhvr>
                                      <p:to>
                                        <p:strVal val="visible"/>
                                      </p:to>
                                    </p:set>
                                    <p:animEffect filter="fade" transition="in">
                                      <p:cBhvr>
                                        <p:cTn dur="500"/>
                                        <p:tgtEl>
                                          <p:spTgt spid="3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4"/>
                                        </p:tgtEl>
                                        <p:attrNameLst>
                                          <p:attrName>style.visibility</p:attrName>
                                        </p:attrNameLst>
                                      </p:cBhvr>
                                      <p:to>
                                        <p:strVal val="visible"/>
                                      </p:to>
                                    </p:set>
                                    <p:animEffect filter="fade" transition="in">
                                      <p:cBhvr>
                                        <p:cTn dur="500"/>
                                        <p:tgtEl>
                                          <p:spTgt spid="364"/>
                                        </p:tgtEl>
                                      </p:cBhvr>
                                    </p:animEffect>
                                  </p:childTnLst>
                                </p:cTn>
                              </p:par>
                              <p:par>
                                <p:cTn fill="hold" nodeType="withEffect" presetClass="entr" presetID="10" presetSubtype="0">
                                  <p:stCondLst>
                                    <p:cond delay="0"/>
                                  </p:stCondLst>
                                  <p:childTnLst>
                                    <p:set>
                                      <p:cBhvr>
                                        <p:cTn dur="1" fill="hold">
                                          <p:stCondLst>
                                            <p:cond delay="0"/>
                                          </p:stCondLst>
                                        </p:cTn>
                                        <p:tgtEl>
                                          <p:spTgt spid="363"/>
                                        </p:tgtEl>
                                        <p:attrNameLst>
                                          <p:attrName>style.visibility</p:attrName>
                                        </p:attrNameLst>
                                      </p:cBhvr>
                                      <p:to>
                                        <p:strVal val="visible"/>
                                      </p:to>
                                    </p:set>
                                    <p:animEffect filter="fade" transition="in">
                                      <p:cBhvr>
                                        <p:cTn dur="500"/>
                                        <p:tgtEl>
                                          <p:spTgt spid="363"/>
                                        </p:tgtEl>
                                      </p:cBhvr>
                                    </p:animEffect>
                                  </p:childTnLst>
                                </p:cTn>
                              </p:par>
                              <p:par>
                                <p:cTn fill="hold" nodeType="withEffect" presetClass="entr" presetID="10" presetSubtype="0">
                                  <p:stCondLst>
                                    <p:cond delay="0"/>
                                  </p:stCondLst>
                                  <p:childTnLst>
                                    <p:set>
                                      <p:cBhvr>
                                        <p:cTn dur="1" fill="hold">
                                          <p:stCondLst>
                                            <p:cond delay="0"/>
                                          </p:stCondLst>
                                        </p:cTn>
                                        <p:tgtEl>
                                          <p:spTgt spid="365"/>
                                        </p:tgtEl>
                                        <p:attrNameLst>
                                          <p:attrName>style.visibility</p:attrName>
                                        </p:attrNameLst>
                                      </p:cBhvr>
                                      <p:to>
                                        <p:strVal val="visible"/>
                                      </p:to>
                                    </p:set>
                                    <p:animEffect filter="fade" transition="in">
                                      <p:cBhvr>
                                        <p:cTn dur="500"/>
                                        <p:tgtEl>
                                          <p:spTgt spid="365"/>
                                        </p:tgtEl>
                                      </p:cBhvr>
                                    </p:animEffect>
                                  </p:childTnLst>
                                </p:cTn>
                              </p:par>
                              <p:par>
                                <p:cTn fill="hold" nodeType="withEffect" presetClass="entr" presetID="10" presetSubtype="0">
                                  <p:stCondLst>
                                    <p:cond delay="0"/>
                                  </p:stCondLst>
                                  <p:childTnLst>
                                    <p:set>
                                      <p:cBhvr>
                                        <p:cTn dur="1" fill="hold">
                                          <p:stCondLst>
                                            <p:cond delay="0"/>
                                          </p:stCondLst>
                                        </p:cTn>
                                        <p:tgtEl>
                                          <p:spTgt spid="366"/>
                                        </p:tgtEl>
                                        <p:attrNameLst>
                                          <p:attrName>style.visibility</p:attrName>
                                        </p:attrNameLst>
                                      </p:cBhvr>
                                      <p:to>
                                        <p:strVal val="visible"/>
                                      </p:to>
                                    </p:set>
                                    <p:animEffect filter="fade" transition="in">
                                      <p:cBhvr>
                                        <p:cTn dur="500"/>
                                        <p:tgtEl>
                                          <p:spTgt spid="366"/>
                                        </p:tgtEl>
                                      </p:cBhvr>
                                    </p:animEffect>
                                  </p:childTnLst>
                                </p:cTn>
                              </p:par>
                              <p:par>
                                <p:cTn fill="hold" nodeType="withEffect" presetClass="entr" presetID="10" presetSubtype="0">
                                  <p:stCondLst>
                                    <p:cond delay="0"/>
                                  </p:stCondLst>
                                  <p:childTnLst>
                                    <p:set>
                                      <p:cBhvr>
                                        <p:cTn dur="1" fill="hold">
                                          <p:stCondLst>
                                            <p:cond delay="0"/>
                                          </p:stCondLst>
                                        </p:cTn>
                                        <p:tgtEl>
                                          <p:spTgt spid="367"/>
                                        </p:tgtEl>
                                        <p:attrNameLst>
                                          <p:attrName>style.visibility</p:attrName>
                                        </p:attrNameLst>
                                      </p:cBhvr>
                                      <p:to>
                                        <p:strVal val="visible"/>
                                      </p:to>
                                    </p:set>
                                    <p:animEffect filter="fade" transition="in">
                                      <p:cBhvr>
                                        <p:cTn dur="500"/>
                                        <p:tgtEl>
                                          <p:spTgt spid="367"/>
                                        </p:tgtEl>
                                      </p:cBhvr>
                                    </p:animEffect>
                                  </p:childTnLst>
                                </p:cTn>
                              </p:par>
                              <p:par>
                                <p:cTn fill="hold" nodeType="withEffect" presetClass="entr" presetID="10" presetSubtype="0">
                                  <p:stCondLst>
                                    <p:cond delay="0"/>
                                  </p:stCondLst>
                                  <p:childTnLst>
                                    <p:set>
                                      <p:cBhvr>
                                        <p:cTn dur="1" fill="hold">
                                          <p:stCondLst>
                                            <p:cond delay="0"/>
                                          </p:stCondLst>
                                        </p:cTn>
                                        <p:tgtEl>
                                          <p:spTgt spid="368"/>
                                        </p:tgtEl>
                                        <p:attrNameLst>
                                          <p:attrName>style.visibility</p:attrName>
                                        </p:attrNameLst>
                                      </p:cBhvr>
                                      <p:to>
                                        <p:strVal val="visible"/>
                                      </p:to>
                                    </p:set>
                                    <p:animEffect filter="fade" transition="in">
                                      <p:cBhvr>
                                        <p:cTn dur="500"/>
                                        <p:tgtEl>
                                          <p:spTgt spid="3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500"/>
                                        <p:tgtEl>
                                          <p:spTgt spid="384"/>
                                        </p:tgtEl>
                                      </p:cBhvr>
                                    </p:animEffect>
                                  </p:childTnLst>
                                </p:cTn>
                              </p:par>
                              <p:par>
                                <p:cTn fill="hold" nodeType="with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500"/>
                                        <p:tgtEl>
                                          <p:spTgt spid="385"/>
                                        </p:tgtEl>
                                      </p:cBhvr>
                                    </p:animEffect>
                                  </p:childTnLst>
                                </p:cTn>
                              </p:par>
                              <p:par>
                                <p:cTn fill="hold" nodeType="withEffect" presetClass="entr" presetID="10" presetSubtype="0">
                                  <p:stCondLst>
                                    <p:cond delay="0"/>
                                  </p:stCondLst>
                                  <p:childTnLst>
                                    <p:set>
                                      <p:cBhvr>
                                        <p:cTn dur="1" fill="hold">
                                          <p:stCondLst>
                                            <p:cond delay="0"/>
                                          </p:stCondLst>
                                        </p:cTn>
                                        <p:tgtEl>
                                          <p:spTgt spid="386"/>
                                        </p:tgtEl>
                                        <p:attrNameLst>
                                          <p:attrName>style.visibility</p:attrName>
                                        </p:attrNameLst>
                                      </p:cBhvr>
                                      <p:to>
                                        <p:strVal val="visible"/>
                                      </p:to>
                                    </p:set>
                                    <p:animEffect filter="fade" transition="in">
                                      <p:cBhvr>
                                        <p:cTn dur="500"/>
                                        <p:tgtEl>
                                          <p:spTgt spid="3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gtEl>
                                        <p:attrNameLst>
                                          <p:attrName>style.visibility</p:attrName>
                                        </p:attrNameLst>
                                      </p:cBhvr>
                                      <p:to>
                                        <p:strVal val="visible"/>
                                      </p:to>
                                    </p:set>
                                    <p:animEffect filter="fade" transition="in">
                                      <p:cBhvr>
                                        <p:cTn dur="500"/>
                                        <p:tgtEl>
                                          <p:spTgt spid="3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0"/>
                                        </p:tgtEl>
                                        <p:attrNameLst>
                                          <p:attrName>style.visibility</p:attrName>
                                        </p:attrNameLst>
                                      </p:cBhvr>
                                      <p:to>
                                        <p:strVal val="visible"/>
                                      </p:to>
                                    </p:set>
                                    <p:animEffect filter="fade" transition="in">
                                      <p:cBhvr>
                                        <p:cTn dur="500"/>
                                        <p:tgtEl>
                                          <p:spTgt spid="3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500"/>
                                        <p:tgtEl>
                                          <p:spTgt spid="3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500"/>
                                        <p:tgtEl>
                                          <p:spTgt spid="382"/>
                                        </p:tgtEl>
                                      </p:cBhvr>
                                    </p:animEffect>
                                  </p:childTnLst>
                                </p:cTn>
                              </p:par>
                              <p:par>
                                <p:cTn fill="hold" nodeType="with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500"/>
                                        <p:tgtEl>
                                          <p:spTgt spid="3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1"/>
                                        </p:tgtEl>
                                        <p:attrNameLst>
                                          <p:attrName>style.visibility</p:attrName>
                                        </p:attrNameLst>
                                      </p:cBhvr>
                                      <p:to>
                                        <p:strVal val="visible"/>
                                      </p:to>
                                    </p:set>
                                    <p:animEffect filter="fade" transition="in">
                                      <p:cBhvr>
                                        <p:cTn dur="500"/>
                                        <p:tgtEl>
                                          <p:spTgt spid="3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
                                        </p:tgtEl>
                                        <p:attrNameLst>
                                          <p:attrName>style.visibility</p:attrName>
                                        </p:attrNameLst>
                                      </p:cBhvr>
                                      <p:to>
                                        <p:strVal val="visible"/>
                                      </p:to>
                                    </p:set>
                                    <p:animEffect filter="fade" transition="in">
                                      <p:cBhvr>
                                        <p:cTn dur="500"/>
                                        <p:tgtEl>
                                          <p:spTgt spid="3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2"/>
                                        </p:tgtEl>
                                        <p:attrNameLst>
                                          <p:attrName>style.visibility</p:attrName>
                                        </p:attrNameLst>
                                      </p:cBhvr>
                                      <p:to>
                                        <p:strVal val="visible"/>
                                      </p:to>
                                    </p:set>
                                    <p:animEffect filter="fade" transition="in">
                                      <p:cBhvr>
                                        <p:cTn dur="500"/>
                                        <p:tgtEl>
                                          <p:spTgt spid="3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500"/>
                                        <p:tgtEl>
                                          <p:spTgt spid="376"/>
                                        </p:tgtEl>
                                      </p:cBhvr>
                                    </p:animEffect>
                                  </p:childTnLst>
                                </p:cTn>
                              </p:par>
                              <p:par>
                                <p:cTn fill="hold" nodeType="withEffect" presetClass="entr" presetID="10" presetSubtype="0">
                                  <p:stCondLst>
                                    <p:cond delay="0"/>
                                  </p:stCondLst>
                                  <p:childTnLst>
                                    <p:set>
                                      <p:cBhvr>
                                        <p:cTn dur="1" fill="hold">
                                          <p:stCondLst>
                                            <p:cond delay="0"/>
                                          </p:stCondLst>
                                        </p:cTn>
                                        <p:tgtEl>
                                          <p:spTgt spid="377"/>
                                        </p:tgtEl>
                                        <p:attrNameLst>
                                          <p:attrName>style.visibility</p:attrName>
                                        </p:attrNameLst>
                                      </p:cBhvr>
                                      <p:to>
                                        <p:strVal val="visible"/>
                                      </p:to>
                                    </p:set>
                                    <p:animEffect filter="fade" transition="in">
                                      <p:cBhvr>
                                        <p:cTn dur="500"/>
                                        <p:tgtEl>
                                          <p:spTgt spid="3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500"/>
                                        <p:tgtEl>
                                          <p:spTgt spid="375"/>
                                        </p:tgtEl>
                                      </p:cBhvr>
                                    </p:animEffect>
                                  </p:childTnLst>
                                </p:cTn>
                              </p:par>
                              <p:par>
                                <p:cTn fill="hold" nodeType="with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500"/>
                                        <p:tgtEl>
                                          <p:spTgt spid="373"/>
                                        </p:tgtEl>
                                      </p:cBhvr>
                                    </p:animEffect>
                                  </p:childTnLst>
                                </p:cTn>
                              </p:par>
                              <p:par>
                                <p:cTn fill="hold" nodeType="with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500"/>
                                        <p:tgtEl>
                                          <p:spTgt spid="374"/>
                                        </p:tgtEl>
                                      </p:cBhvr>
                                    </p:animEffect>
                                  </p:childTnLst>
                                </p:cTn>
                              </p:par>
                              <p:par>
                                <p:cTn fill="hold" nodeType="withEffect" presetClass="entr" presetID="10" presetSubtype="0">
                                  <p:stCondLst>
                                    <p:cond delay="0"/>
                                  </p:stCondLst>
                                  <p:childTnLst>
                                    <p:set>
                                      <p:cBhvr>
                                        <p:cTn dur="1" fill="hold">
                                          <p:stCondLst>
                                            <p:cond delay="0"/>
                                          </p:stCondLst>
                                        </p:cTn>
                                        <p:tgtEl>
                                          <p:spTgt spid="378"/>
                                        </p:tgtEl>
                                        <p:attrNameLst>
                                          <p:attrName>style.visibility</p:attrName>
                                        </p:attrNameLst>
                                      </p:cBhvr>
                                      <p:to>
                                        <p:strVal val="visible"/>
                                      </p:to>
                                    </p:set>
                                    <p:animEffect filter="fade" transition="in">
                                      <p:cBhvr>
                                        <p:cTn dur="500"/>
                                        <p:tgtEl>
                                          <p:spTgt spid="3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9"/>
                                        </p:tgtEl>
                                        <p:attrNameLst>
                                          <p:attrName>style.visibility</p:attrName>
                                        </p:attrNameLst>
                                      </p:cBhvr>
                                      <p:to>
                                        <p:strVal val="visible"/>
                                      </p:to>
                                    </p:set>
                                    <p:animEffect filter="fade" transition="in">
                                      <p:cBhvr>
                                        <p:cTn dur="500"/>
                                        <p:tgtEl>
                                          <p:spTgt spid="3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18"/>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US"/>
              <a:t>Constraints on Specialization and Generalization</a:t>
            </a:r>
            <a:endParaRPr/>
          </a:p>
        </p:txBody>
      </p:sp>
      <p:sp>
        <p:nvSpPr>
          <p:cNvPr id="392" name="Google Shape;392;p18"/>
          <p:cNvSpPr txBox="1"/>
          <p:nvPr>
            <p:ph idx="1" type="body"/>
          </p:nvPr>
        </p:nvSpPr>
        <p:spPr>
          <a:xfrm>
            <a:off x="131179" y="887280"/>
            <a:ext cx="11936130" cy="5582777"/>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SzPts val="2400"/>
              <a:buNone/>
            </a:pPr>
            <a:r>
              <a:t/>
            </a:r>
            <a:endParaRPr/>
          </a:p>
        </p:txBody>
      </p:sp>
      <p:sp>
        <p:nvSpPr>
          <p:cNvPr id="393" name="Google Shape;393;p18"/>
          <p:cNvSpPr/>
          <p:nvPr/>
        </p:nvSpPr>
        <p:spPr>
          <a:xfrm>
            <a:off x="3771899" y="1309255"/>
            <a:ext cx="1828800" cy="838200"/>
          </a:xfrm>
          <a:prstGeom prst="rect">
            <a:avLst/>
          </a:prstGeom>
          <a:gradFill>
            <a:gsLst>
              <a:gs pos="0">
                <a:srgbClr val="5C2321"/>
              </a:gs>
              <a:gs pos="10000">
                <a:srgbClr val="5C2321"/>
              </a:gs>
              <a:gs pos="100000">
                <a:schemeClr val="accent6"/>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Roboto Condensed"/>
                <a:ea typeface="Roboto Condensed"/>
                <a:cs typeface="Roboto Condensed"/>
                <a:sym typeface="Roboto Condensed"/>
              </a:rPr>
              <a:t>Constraints</a:t>
            </a:r>
            <a:endParaRPr/>
          </a:p>
        </p:txBody>
      </p:sp>
      <p:cxnSp>
        <p:nvCxnSpPr>
          <p:cNvPr id="394" name="Google Shape;394;p18"/>
          <p:cNvCxnSpPr>
            <a:stCxn id="393" idx="2"/>
          </p:cNvCxnSpPr>
          <p:nvPr/>
        </p:nvCxnSpPr>
        <p:spPr>
          <a:xfrm>
            <a:off x="4686299" y="2147455"/>
            <a:ext cx="0" cy="519600"/>
          </a:xfrm>
          <a:prstGeom prst="straightConnector1">
            <a:avLst/>
          </a:prstGeom>
          <a:noFill/>
          <a:ln cap="flat" cmpd="sng" w="28575">
            <a:solidFill>
              <a:schemeClr val="accent6"/>
            </a:solidFill>
            <a:prstDash val="solid"/>
            <a:miter lim="800000"/>
            <a:headEnd len="sm" w="sm" type="none"/>
            <a:tailEnd len="sm" w="sm" type="none"/>
          </a:ln>
        </p:spPr>
      </p:cxnSp>
      <p:cxnSp>
        <p:nvCxnSpPr>
          <p:cNvPr id="395" name="Google Shape;395;p18"/>
          <p:cNvCxnSpPr/>
          <p:nvPr/>
        </p:nvCxnSpPr>
        <p:spPr>
          <a:xfrm>
            <a:off x="2438400" y="2667000"/>
            <a:ext cx="4495799" cy="0"/>
          </a:xfrm>
          <a:prstGeom prst="straightConnector1">
            <a:avLst/>
          </a:prstGeom>
          <a:noFill/>
          <a:ln cap="flat" cmpd="sng" w="28575">
            <a:solidFill>
              <a:schemeClr val="accent6"/>
            </a:solidFill>
            <a:prstDash val="solid"/>
            <a:miter lim="800000"/>
            <a:headEnd len="sm" w="sm" type="none"/>
            <a:tailEnd len="sm" w="sm" type="none"/>
          </a:ln>
        </p:spPr>
      </p:cxnSp>
      <p:cxnSp>
        <p:nvCxnSpPr>
          <p:cNvPr id="396" name="Google Shape;396;p18"/>
          <p:cNvCxnSpPr>
            <a:endCxn id="397" idx="0"/>
          </p:cNvCxnSpPr>
          <p:nvPr/>
        </p:nvCxnSpPr>
        <p:spPr>
          <a:xfrm>
            <a:off x="2438400" y="2667132"/>
            <a:ext cx="0" cy="552300"/>
          </a:xfrm>
          <a:prstGeom prst="straightConnector1">
            <a:avLst/>
          </a:prstGeom>
          <a:noFill/>
          <a:ln cap="flat" cmpd="sng" w="28575">
            <a:solidFill>
              <a:schemeClr val="accent6"/>
            </a:solidFill>
            <a:prstDash val="solid"/>
            <a:miter lim="800000"/>
            <a:headEnd len="sm" w="sm" type="none"/>
            <a:tailEnd len="sm" w="sm" type="none"/>
          </a:ln>
        </p:spPr>
      </p:cxnSp>
      <p:cxnSp>
        <p:nvCxnSpPr>
          <p:cNvPr id="398" name="Google Shape;398;p18"/>
          <p:cNvCxnSpPr>
            <a:endCxn id="399" idx="0"/>
          </p:cNvCxnSpPr>
          <p:nvPr/>
        </p:nvCxnSpPr>
        <p:spPr>
          <a:xfrm>
            <a:off x="6934200" y="2667100"/>
            <a:ext cx="0" cy="546000"/>
          </a:xfrm>
          <a:prstGeom prst="straightConnector1">
            <a:avLst/>
          </a:prstGeom>
          <a:noFill/>
          <a:ln cap="flat" cmpd="sng" w="28575">
            <a:solidFill>
              <a:schemeClr val="accent6"/>
            </a:solidFill>
            <a:prstDash val="solid"/>
            <a:miter lim="800000"/>
            <a:headEnd len="sm" w="sm" type="none"/>
            <a:tailEnd len="sm" w="sm" type="none"/>
          </a:ln>
        </p:spPr>
      </p:cxnSp>
      <p:sp>
        <p:nvSpPr>
          <p:cNvPr id="397" name="Google Shape;397;p18"/>
          <p:cNvSpPr/>
          <p:nvPr/>
        </p:nvSpPr>
        <p:spPr>
          <a:xfrm>
            <a:off x="1524000" y="3219432"/>
            <a:ext cx="1828800" cy="838200"/>
          </a:xfrm>
          <a:prstGeom prst="rect">
            <a:avLst/>
          </a:prstGeom>
          <a:gradFill>
            <a:gsLst>
              <a:gs pos="0">
                <a:srgbClr val="5C2321"/>
              </a:gs>
              <a:gs pos="10000">
                <a:srgbClr val="5C2321"/>
              </a:gs>
              <a:gs pos="100000">
                <a:schemeClr val="accent6"/>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Roboto Condensed"/>
                <a:ea typeface="Roboto Condensed"/>
                <a:cs typeface="Roboto Condensed"/>
                <a:sym typeface="Roboto Condensed"/>
              </a:rPr>
              <a:t>Disjoint</a:t>
            </a:r>
            <a:endParaRPr/>
          </a:p>
        </p:txBody>
      </p:sp>
      <p:sp>
        <p:nvSpPr>
          <p:cNvPr id="399" name="Google Shape;399;p18"/>
          <p:cNvSpPr/>
          <p:nvPr/>
        </p:nvSpPr>
        <p:spPr>
          <a:xfrm>
            <a:off x="6019800" y="3213100"/>
            <a:ext cx="1828800" cy="838200"/>
          </a:xfrm>
          <a:prstGeom prst="rect">
            <a:avLst/>
          </a:prstGeom>
          <a:gradFill>
            <a:gsLst>
              <a:gs pos="0">
                <a:srgbClr val="5C2321"/>
              </a:gs>
              <a:gs pos="10000">
                <a:srgbClr val="5C2321"/>
              </a:gs>
              <a:gs pos="100000">
                <a:schemeClr val="accent6"/>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Roboto Condensed"/>
                <a:ea typeface="Roboto Condensed"/>
                <a:cs typeface="Roboto Condensed"/>
                <a:sym typeface="Roboto Condensed"/>
              </a:rPr>
              <a:t>Participation</a:t>
            </a:r>
            <a:endParaRPr/>
          </a:p>
        </p:txBody>
      </p:sp>
      <p:cxnSp>
        <p:nvCxnSpPr>
          <p:cNvPr id="400" name="Google Shape;400;p18"/>
          <p:cNvCxnSpPr/>
          <p:nvPr/>
        </p:nvCxnSpPr>
        <p:spPr>
          <a:xfrm flipH="1">
            <a:off x="2453055" y="4057632"/>
            <a:ext cx="1" cy="491157"/>
          </a:xfrm>
          <a:prstGeom prst="straightConnector1">
            <a:avLst/>
          </a:prstGeom>
          <a:noFill/>
          <a:ln cap="flat" cmpd="sng" w="28575">
            <a:solidFill>
              <a:schemeClr val="accent6"/>
            </a:solidFill>
            <a:prstDash val="solid"/>
            <a:miter lim="800000"/>
            <a:headEnd len="sm" w="sm" type="none"/>
            <a:tailEnd len="sm" w="sm" type="none"/>
          </a:ln>
        </p:spPr>
      </p:cxnSp>
      <p:cxnSp>
        <p:nvCxnSpPr>
          <p:cNvPr id="401" name="Google Shape;401;p18"/>
          <p:cNvCxnSpPr/>
          <p:nvPr/>
        </p:nvCxnSpPr>
        <p:spPr>
          <a:xfrm>
            <a:off x="1301264" y="4533888"/>
            <a:ext cx="2356336" cy="0"/>
          </a:xfrm>
          <a:prstGeom prst="straightConnector1">
            <a:avLst/>
          </a:prstGeom>
          <a:noFill/>
          <a:ln cap="flat" cmpd="sng" w="28575">
            <a:solidFill>
              <a:schemeClr val="accent6"/>
            </a:solidFill>
            <a:prstDash val="solid"/>
            <a:miter lim="800000"/>
            <a:headEnd len="sm" w="sm" type="none"/>
            <a:tailEnd len="sm" w="sm" type="none"/>
          </a:ln>
        </p:spPr>
      </p:cxnSp>
      <p:cxnSp>
        <p:nvCxnSpPr>
          <p:cNvPr id="402" name="Google Shape;402;p18"/>
          <p:cNvCxnSpPr/>
          <p:nvPr/>
        </p:nvCxnSpPr>
        <p:spPr>
          <a:xfrm>
            <a:off x="1301264" y="4533888"/>
            <a:ext cx="486" cy="533401"/>
          </a:xfrm>
          <a:prstGeom prst="straightConnector1">
            <a:avLst/>
          </a:prstGeom>
          <a:noFill/>
          <a:ln cap="flat" cmpd="sng" w="28575">
            <a:solidFill>
              <a:schemeClr val="accent6"/>
            </a:solidFill>
            <a:prstDash val="solid"/>
            <a:miter lim="800000"/>
            <a:headEnd len="sm" w="sm" type="none"/>
            <a:tailEnd len="sm" w="sm" type="none"/>
          </a:ln>
        </p:spPr>
      </p:cxnSp>
      <p:cxnSp>
        <p:nvCxnSpPr>
          <p:cNvPr id="403" name="Google Shape;403;p18"/>
          <p:cNvCxnSpPr/>
          <p:nvPr/>
        </p:nvCxnSpPr>
        <p:spPr>
          <a:xfrm>
            <a:off x="3657600" y="4533888"/>
            <a:ext cx="0" cy="503116"/>
          </a:xfrm>
          <a:prstGeom prst="straightConnector1">
            <a:avLst/>
          </a:prstGeom>
          <a:noFill/>
          <a:ln cap="flat" cmpd="sng" w="28575">
            <a:solidFill>
              <a:schemeClr val="accent6"/>
            </a:solidFill>
            <a:prstDash val="solid"/>
            <a:miter lim="800000"/>
            <a:headEnd len="sm" w="sm" type="none"/>
            <a:tailEnd len="sm" w="sm" type="none"/>
          </a:ln>
        </p:spPr>
      </p:cxnSp>
      <p:sp>
        <p:nvSpPr>
          <p:cNvPr id="404" name="Google Shape;404;p18"/>
          <p:cNvSpPr/>
          <p:nvPr/>
        </p:nvSpPr>
        <p:spPr>
          <a:xfrm>
            <a:off x="387350" y="5010144"/>
            <a:ext cx="1828800" cy="838200"/>
          </a:xfrm>
          <a:prstGeom prst="rect">
            <a:avLst/>
          </a:prstGeom>
          <a:gradFill>
            <a:gsLst>
              <a:gs pos="0">
                <a:srgbClr val="5C2321"/>
              </a:gs>
              <a:gs pos="10000">
                <a:srgbClr val="5C2321"/>
              </a:gs>
              <a:gs pos="100000">
                <a:schemeClr val="accent6"/>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Roboto Condensed"/>
                <a:ea typeface="Roboto Condensed"/>
                <a:cs typeface="Roboto Condensed"/>
                <a:sym typeface="Roboto Condensed"/>
              </a:rPr>
              <a:t>Disjoint</a:t>
            </a:r>
            <a:endParaRPr/>
          </a:p>
        </p:txBody>
      </p:sp>
      <p:sp>
        <p:nvSpPr>
          <p:cNvPr id="405" name="Google Shape;405;p18"/>
          <p:cNvSpPr/>
          <p:nvPr/>
        </p:nvSpPr>
        <p:spPr>
          <a:xfrm>
            <a:off x="2661134" y="5037004"/>
            <a:ext cx="1972899" cy="838200"/>
          </a:xfrm>
          <a:prstGeom prst="rect">
            <a:avLst/>
          </a:prstGeom>
          <a:gradFill>
            <a:gsLst>
              <a:gs pos="0">
                <a:srgbClr val="5C2321"/>
              </a:gs>
              <a:gs pos="10000">
                <a:srgbClr val="5C2321"/>
              </a:gs>
              <a:gs pos="100000">
                <a:schemeClr val="accent6"/>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Roboto Condensed"/>
                <a:ea typeface="Roboto Condensed"/>
                <a:cs typeface="Roboto Condensed"/>
                <a:sym typeface="Roboto Condensed"/>
              </a:rPr>
              <a:t>Non-disjoint (Overlapping)</a:t>
            </a:r>
            <a:endParaRPr/>
          </a:p>
        </p:txBody>
      </p:sp>
      <p:sp>
        <p:nvSpPr>
          <p:cNvPr id="406" name="Google Shape;406;p18"/>
          <p:cNvSpPr/>
          <p:nvPr/>
        </p:nvSpPr>
        <p:spPr>
          <a:xfrm>
            <a:off x="4870940" y="5037510"/>
            <a:ext cx="1828800" cy="838200"/>
          </a:xfrm>
          <a:prstGeom prst="rect">
            <a:avLst/>
          </a:prstGeom>
          <a:gradFill>
            <a:gsLst>
              <a:gs pos="0">
                <a:srgbClr val="5C2321"/>
              </a:gs>
              <a:gs pos="10000">
                <a:srgbClr val="5C2321"/>
              </a:gs>
              <a:gs pos="100000">
                <a:schemeClr val="accent6"/>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Roboto Condensed"/>
                <a:ea typeface="Roboto Condensed"/>
                <a:cs typeface="Roboto Condensed"/>
                <a:sym typeface="Roboto Condensed"/>
              </a:rPr>
              <a:t>Total (Mandatory)</a:t>
            </a:r>
            <a:endParaRPr/>
          </a:p>
        </p:txBody>
      </p:sp>
      <p:sp>
        <p:nvSpPr>
          <p:cNvPr id="407" name="Google Shape;407;p18"/>
          <p:cNvSpPr/>
          <p:nvPr/>
        </p:nvSpPr>
        <p:spPr>
          <a:xfrm>
            <a:off x="7086600" y="5029200"/>
            <a:ext cx="1828800" cy="838200"/>
          </a:xfrm>
          <a:prstGeom prst="rect">
            <a:avLst/>
          </a:prstGeom>
          <a:gradFill>
            <a:gsLst>
              <a:gs pos="0">
                <a:srgbClr val="5C2321"/>
              </a:gs>
              <a:gs pos="10000">
                <a:srgbClr val="5C2321"/>
              </a:gs>
              <a:gs pos="100000">
                <a:schemeClr val="accent6"/>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Roboto Condensed"/>
                <a:ea typeface="Roboto Condensed"/>
                <a:cs typeface="Roboto Condensed"/>
                <a:sym typeface="Roboto Condensed"/>
              </a:rPr>
              <a:t>Partial (Optional)</a:t>
            </a:r>
            <a:endParaRPr/>
          </a:p>
        </p:txBody>
      </p:sp>
      <p:cxnSp>
        <p:nvCxnSpPr>
          <p:cNvPr id="408" name="Google Shape;408;p18"/>
          <p:cNvCxnSpPr/>
          <p:nvPr/>
        </p:nvCxnSpPr>
        <p:spPr>
          <a:xfrm flipH="1">
            <a:off x="6934200" y="4051300"/>
            <a:ext cx="1" cy="491157"/>
          </a:xfrm>
          <a:prstGeom prst="straightConnector1">
            <a:avLst/>
          </a:prstGeom>
          <a:noFill/>
          <a:ln cap="flat" cmpd="sng" w="28575">
            <a:solidFill>
              <a:schemeClr val="accent6"/>
            </a:solidFill>
            <a:prstDash val="solid"/>
            <a:miter lim="800000"/>
            <a:headEnd len="sm" w="sm" type="none"/>
            <a:tailEnd len="sm" w="sm" type="none"/>
          </a:ln>
        </p:spPr>
      </p:cxnSp>
      <p:cxnSp>
        <p:nvCxnSpPr>
          <p:cNvPr id="409" name="Google Shape;409;p18"/>
          <p:cNvCxnSpPr/>
          <p:nvPr/>
        </p:nvCxnSpPr>
        <p:spPr>
          <a:xfrm>
            <a:off x="5785340" y="4536893"/>
            <a:ext cx="2209805" cy="5564"/>
          </a:xfrm>
          <a:prstGeom prst="straightConnector1">
            <a:avLst/>
          </a:prstGeom>
          <a:noFill/>
          <a:ln cap="flat" cmpd="sng" w="28575">
            <a:solidFill>
              <a:schemeClr val="accent6"/>
            </a:solidFill>
            <a:prstDash val="solid"/>
            <a:miter lim="800000"/>
            <a:headEnd len="sm" w="sm" type="none"/>
            <a:tailEnd len="sm" w="sm" type="none"/>
          </a:ln>
        </p:spPr>
      </p:cxnSp>
      <p:cxnSp>
        <p:nvCxnSpPr>
          <p:cNvPr id="410" name="Google Shape;410;p18"/>
          <p:cNvCxnSpPr>
            <a:endCxn id="406" idx="0"/>
          </p:cNvCxnSpPr>
          <p:nvPr/>
        </p:nvCxnSpPr>
        <p:spPr>
          <a:xfrm>
            <a:off x="5785340" y="4542510"/>
            <a:ext cx="0" cy="495000"/>
          </a:xfrm>
          <a:prstGeom prst="straightConnector1">
            <a:avLst/>
          </a:prstGeom>
          <a:noFill/>
          <a:ln cap="flat" cmpd="sng" w="28575">
            <a:solidFill>
              <a:schemeClr val="accent6"/>
            </a:solidFill>
            <a:prstDash val="solid"/>
            <a:miter lim="800000"/>
            <a:headEnd len="sm" w="sm" type="none"/>
            <a:tailEnd len="sm" w="sm" type="none"/>
          </a:ln>
        </p:spPr>
      </p:cxnSp>
      <p:cxnSp>
        <p:nvCxnSpPr>
          <p:cNvPr id="411" name="Google Shape;411;p18"/>
          <p:cNvCxnSpPr>
            <a:endCxn id="407" idx="0"/>
          </p:cNvCxnSpPr>
          <p:nvPr/>
        </p:nvCxnSpPr>
        <p:spPr>
          <a:xfrm>
            <a:off x="7995000" y="4535700"/>
            <a:ext cx="6000" cy="493500"/>
          </a:xfrm>
          <a:prstGeom prst="straightConnector1">
            <a:avLst/>
          </a:prstGeom>
          <a:noFill/>
          <a:ln cap="flat" cmpd="sng" w="28575">
            <a:solidFill>
              <a:schemeClr val="accent6"/>
            </a:solidFill>
            <a:prstDash val="solid"/>
            <a:miter lim="800000"/>
            <a:headEnd len="sm" w="sm" type="none"/>
            <a:tailEnd len="sm" w="sm"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19"/>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US"/>
              <a:t>Participation (Completeness) Constraint</a:t>
            </a:r>
            <a:endParaRPr/>
          </a:p>
        </p:txBody>
      </p:sp>
      <p:sp>
        <p:nvSpPr>
          <p:cNvPr id="417" name="Google Shape;417;p19"/>
          <p:cNvSpPr txBox="1"/>
          <p:nvPr>
            <p:ph idx="1" type="body"/>
          </p:nvPr>
        </p:nvSpPr>
        <p:spPr>
          <a:xfrm>
            <a:off x="131179" y="887280"/>
            <a:ext cx="11936130" cy="5582777"/>
          </a:xfrm>
          <a:prstGeom prst="rect">
            <a:avLst/>
          </a:prstGeom>
          <a:noFill/>
          <a:ln>
            <a:noFill/>
          </a:ln>
        </p:spPr>
        <p:txBody>
          <a:bodyPr anchorCtr="0" anchor="t" bIns="45700" lIns="91425" spcFirstLastPara="1" rIns="91425" wrap="square" tIns="45700">
            <a:noAutofit/>
          </a:bodyPr>
          <a:lstStyle/>
          <a:p>
            <a:pPr indent="-265113" lvl="0" marL="265113" rtl="0" algn="just">
              <a:lnSpc>
                <a:spcPct val="90000"/>
              </a:lnSpc>
              <a:spcBef>
                <a:spcPts val="0"/>
              </a:spcBef>
              <a:spcAft>
                <a:spcPts val="0"/>
              </a:spcAft>
              <a:buClr>
                <a:schemeClr val="accent6"/>
              </a:buClr>
              <a:buSzPts val="2400"/>
              <a:buFont typeface="Noto Sans Symbols"/>
              <a:buChar char="🞂"/>
            </a:pPr>
            <a:r>
              <a:rPr lang="en-US"/>
              <a:t>It determines </a:t>
            </a:r>
            <a:r>
              <a:rPr b="1" lang="en-US">
                <a:solidFill>
                  <a:schemeClr val="accent6"/>
                </a:solidFill>
              </a:rPr>
              <a:t>whether every member of super class must participate as a member of subclass or not</a:t>
            </a:r>
            <a:r>
              <a:rPr lang="en-US"/>
              <a:t>.</a:t>
            </a:r>
            <a:endParaRPr/>
          </a:p>
          <a:p>
            <a:pPr indent="-265113" lvl="0" marL="265113" rtl="0" algn="just">
              <a:lnSpc>
                <a:spcPct val="90000"/>
              </a:lnSpc>
              <a:spcBef>
                <a:spcPts val="1000"/>
              </a:spcBef>
              <a:spcAft>
                <a:spcPts val="0"/>
              </a:spcAft>
              <a:buClr>
                <a:schemeClr val="accent6"/>
              </a:buClr>
              <a:buSzPts val="2400"/>
              <a:buFont typeface="Noto Sans Symbols"/>
              <a:buChar char="🞂"/>
            </a:pPr>
            <a:r>
              <a:rPr lang="en-US"/>
              <a:t>Types of participation (Completeness) Constraint</a:t>
            </a:r>
            <a:endParaRPr/>
          </a:p>
          <a:p>
            <a:pPr indent="-352425" lvl="1" marL="809625" rtl="0" algn="just">
              <a:lnSpc>
                <a:spcPct val="90000"/>
              </a:lnSpc>
              <a:spcBef>
                <a:spcPts val="500"/>
              </a:spcBef>
              <a:spcAft>
                <a:spcPts val="0"/>
              </a:spcAft>
              <a:buSzPts val="2000"/>
              <a:buChar char="⮩"/>
            </a:pPr>
            <a:r>
              <a:rPr lang="en-US"/>
              <a:t>Total (Mandatory) participation</a:t>
            </a:r>
            <a:endParaRPr/>
          </a:p>
          <a:p>
            <a:pPr indent="-352425" lvl="1" marL="809625" rtl="0" algn="just">
              <a:lnSpc>
                <a:spcPct val="90000"/>
              </a:lnSpc>
              <a:spcBef>
                <a:spcPts val="500"/>
              </a:spcBef>
              <a:spcAft>
                <a:spcPts val="0"/>
              </a:spcAft>
              <a:buSzPts val="2000"/>
              <a:buChar char="⮩"/>
            </a:pPr>
            <a:r>
              <a:rPr lang="en-US"/>
              <a:t>Partial (Optional) participation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7">
                                            <p:txEl>
                                              <p:pRg end="0" st="0"/>
                                            </p:txEl>
                                          </p:spTgt>
                                        </p:tgtEl>
                                        <p:attrNameLst>
                                          <p:attrName>style.visibility</p:attrName>
                                        </p:attrNameLst>
                                      </p:cBhvr>
                                      <p:to>
                                        <p:strVal val="visible"/>
                                      </p:to>
                                    </p:set>
                                    <p:animEffect filter="fade" transition="in">
                                      <p:cBhvr>
                                        <p:cTn dur="500"/>
                                        <p:tgtEl>
                                          <p:spTgt spid="41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7">
                                            <p:txEl>
                                              <p:pRg end="1" st="1"/>
                                            </p:txEl>
                                          </p:spTgt>
                                        </p:tgtEl>
                                        <p:attrNameLst>
                                          <p:attrName>style.visibility</p:attrName>
                                        </p:attrNameLst>
                                      </p:cBhvr>
                                      <p:to>
                                        <p:strVal val="visible"/>
                                      </p:to>
                                    </p:set>
                                    <p:animEffect filter="fade" transition="in">
                                      <p:cBhvr>
                                        <p:cTn dur="500"/>
                                        <p:tgtEl>
                                          <p:spTgt spid="41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7">
                                            <p:txEl>
                                              <p:pRg end="2" st="2"/>
                                            </p:txEl>
                                          </p:spTgt>
                                        </p:tgtEl>
                                        <p:attrNameLst>
                                          <p:attrName>style.visibility</p:attrName>
                                        </p:attrNameLst>
                                      </p:cBhvr>
                                      <p:to>
                                        <p:strVal val="visible"/>
                                      </p:to>
                                    </p:set>
                                    <p:animEffect filter="fade" transition="in">
                                      <p:cBhvr>
                                        <p:cTn dur="500"/>
                                        <p:tgtEl>
                                          <p:spTgt spid="41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7">
                                            <p:txEl>
                                              <p:pRg end="3" st="3"/>
                                            </p:txEl>
                                          </p:spTgt>
                                        </p:tgtEl>
                                        <p:attrNameLst>
                                          <p:attrName>style.visibility</p:attrName>
                                        </p:attrNameLst>
                                      </p:cBhvr>
                                      <p:to>
                                        <p:strVal val="visible"/>
                                      </p:to>
                                    </p:set>
                                    <p:animEffect filter="fade" transition="in">
                                      <p:cBhvr>
                                        <p:cTn dur="500"/>
                                        <p:tgtEl>
                                          <p:spTgt spid="41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cxnSp>
        <p:nvCxnSpPr>
          <p:cNvPr id="98" name="Google Shape;98;p2"/>
          <p:cNvCxnSpPr>
            <a:endCxn id="99" idx="0"/>
          </p:cNvCxnSpPr>
          <p:nvPr/>
        </p:nvCxnSpPr>
        <p:spPr>
          <a:xfrm>
            <a:off x="1191446" y="106"/>
            <a:ext cx="0" cy="682800"/>
          </a:xfrm>
          <a:prstGeom prst="straightConnector1">
            <a:avLst/>
          </a:prstGeom>
          <a:noFill/>
          <a:ln cap="flat" cmpd="sng" w="9525">
            <a:solidFill>
              <a:srgbClr val="A5A5A5"/>
            </a:solidFill>
            <a:prstDash val="solid"/>
            <a:miter lim="800000"/>
            <a:headEnd len="sm" w="sm" type="none"/>
            <a:tailEnd len="sm" w="sm" type="none"/>
          </a:ln>
        </p:spPr>
      </p:cxnSp>
      <p:cxnSp>
        <p:nvCxnSpPr>
          <p:cNvPr id="100" name="Google Shape;100;p2"/>
          <p:cNvCxnSpPr/>
          <p:nvPr/>
        </p:nvCxnSpPr>
        <p:spPr>
          <a:xfrm>
            <a:off x="1191446" y="5063613"/>
            <a:ext cx="0" cy="1794387"/>
          </a:xfrm>
          <a:prstGeom prst="straightConnector1">
            <a:avLst/>
          </a:prstGeom>
          <a:noFill/>
          <a:ln cap="flat" cmpd="sng" w="9525">
            <a:solidFill>
              <a:srgbClr val="A5A5A5"/>
            </a:solidFill>
            <a:prstDash val="solid"/>
            <a:miter lim="800000"/>
            <a:headEnd len="sm" w="sm" type="none"/>
            <a:tailEnd len="sm" w="sm" type="none"/>
          </a:ln>
        </p:spPr>
      </p:cxnSp>
      <p:sp>
        <p:nvSpPr>
          <p:cNvPr id="99" name="Google Shape;99;p2"/>
          <p:cNvSpPr/>
          <p:nvPr/>
        </p:nvSpPr>
        <p:spPr>
          <a:xfrm>
            <a:off x="954165" y="682906"/>
            <a:ext cx="474562" cy="474562"/>
          </a:xfrm>
          <a:prstGeom prst="ellipse">
            <a:avLst/>
          </a:prstGeom>
          <a:solidFill>
            <a:schemeClr val="accent3"/>
          </a:solidFill>
          <a:ln cap="flat" cmpd="sng" w="12700">
            <a:solidFill>
              <a:srgbClr val="A5A5A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800" u="none" cap="none" strike="noStrike">
                <a:solidFill>
                  <a:schemeClr val="lt1"/>
                </a:solidFill>
                <a:latin typeface="Roboto Condensed"/>
                <a:ea typeface="Roboto Condensed"/>
                <a:cs typeface="Roboto Condensed"/>
                <a:sym typeface="Roboto Condensed"/>
              </a:rPr>
              <a:t>✓</a:t>
            </a:r>
            <a:endParaRPr b="0" i="0" sz="2800" u="none" cap="none" strike="noStrike">
              <a:solidFill>
                <a:schemeClr val="lt1"/>
              </a:solidFill>
              <a:latin typeface="Roboto Condensed"/>
              <a:ea typeface="Roboto Condensed"/>
              <a:cs typeface="Roboto Condensed"/>
              <a:sym typeface="Roboto Condensed"/>
            </a:endParaRPr>
          </a:p>
        </p:txBody>
      </p:sp>
      <p:sp>
        <p:nvSpPr>
          <p:cNvPr id="101" name="Google Shape;101;p2"/>
          <p:cNvSpPr txBox="1"/>
          <p:nvPr/>
        </p:nvSpPr>
        <p:spPr>
          <a:xfrm>
            <a:off x="1527893" y="720132"/>
            <a:ext cx="117532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chemeClr val="lt1"/>
                </a:solidFill>
                <a:latin typeface="Roboto Condensed"/>
                <a:ea typeface="Roboto Condensed"/>
                <a:cs typeface="Roboto Condensed"/>
                <a:sym typeface="Roboto Condensed"/>
              </a:rPr>
              <a:t>Looping</a:t>
            </a:r>
            <a:endParaRPr/>
          </a:p>
        </p:txBody>
      </p:sp>
      <p:cxnSp>
        <p:nvCxnSpPr>
          <p:cNvPr id="102" name="Google Shape;102;p2"/>
          <p:cNvCxnSpPr/>
          <p:nvPr/>
        </p:nvCxnSpPr>
        <p:spPr>
          <a:xfrm>
            <a:off x="1191446" y="1157468"/>
            <a:ext cx="0" cy="3979075"/>
          </a:xfrm>
          <a:prstGeom prst="straightConnector1">
            <a:avLst/>
          </a:prstGeom>
          <a:noFill/>
          <a:ln cap="flat" cmpd="sng" w="9525">
            <a:solidFill>
              <a:srgbClr val="A5A5A5"/>
            </a:solidFill>
            <a:prstDash val="solid"/>
            <a:miter lim="800000"/>
            <a:headEnd len="sm" w="sm" type="none"/>
            <a:tailEnd len="sm" w="sm" type="none"/>
          </a:ln>
        </p:spPr>
      </p:cxnSp>
      <p:sp>
        <p:nvSpPr>
          <p:cNvPr id="103" name="Google Shape;103;p2"/>
          <p:cNvSpPr txBox="1"/>
          <p:nvPr/>
        </p:nvSpPr>
        <p:spPr>
          <a:xfrm>
            <a:off x="1458962" y="731706"/>
            <a:ext cx="6824426" cy="37856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Roboto Condensed"/>
                <a:ea typeface="Roboto Condensed"/>
                <a:cs typeface="Roboto Condensed"/>
                <a:sym typeface="Roboto Condensed"/>
              </a:rPr>
              <a:t>Outline</a:t>
            </a:r>
            <a:endParaRPr/>
          </a:p>
          <a:p>
            <a:pPr indent="-285750" lvl="1" marL="742950" marR="0" rtl="0" algn="l">
              <a:spcBef>
                <a:spcPts val="0"/>
              </a:spcBef>
              <a:spcAft>
                <a:spcPts val="0"/>
              </a:spcAft>
              <a:buClr>
                <a:srgbClr val="7F7F7F"/>
              </a:buClr>
              <a:buSzPts val="2400"/>
              <a:buFont typeface="Arial"/>
              <a:buChar char="•"/>
            </a:pPr>
            <a:r>
              <a:rPr b="0" i="0" lang="en-US" sz="2400" u="none" cap="none" strike="noStrike">
                <a:solidFill>
                  <a:srgbClr val="7F7F7F"/>
                </a:solidFill>
                <a:latin typeface="Roboto Condensed"/>
                <a:ea typeface="Roboto Condensed"/>
                <a:cs typeface="Roboto Condensed"/>
                <a:sym typeface="Roboto Condensed"/>
              </a:rPr>
              <a:t>Weak Entity Sets</a:t>
            </a:r>
            <a:endParaRPr/>
          </a:p>
          <a:p>
            <a:pPr indent="-285750" lvl="1" marL="742950" marR="0" rtl="0" algn="l">
              <a:spcBef>
                <a:spcPts val="0"/>
              </a:spcBef>
              <a:spcAft>
                <a:spcPts val="0"/>
              </a:spcAft>
              <a:buClr>
                <a:srgbClr val="7F7F7F"/>
              </a:buClr>
              <a:buSzPts val="2400"/>
              <a:buFont typeface="Arial"/>
              <a:buChar char="•"/>
            </a:pPr>
            <a:r>
              <a:rPr b="0" i="0" lang="en-US" sz="2400" u="none" cap="none" strike="noStrike">
                <a:solidFill>
                  <a:srgbClr val="7F7F7F"/>
                </a:solidFill>
                <a:latin typeface="Roboto Condensed"/>
                <a:ea typeface="Roboto Condensed"/>
                <a:cs typeface="Roboto Condensed"/>
                <a:sym typeface="Roboto Condensed"/>
              </a:rPr>
              <a:t>Extended E-R features </a:t>
            </a:r>
            <a:endParaRPr/>
          </a:p>
          <a:p>
            <a:pPr indent="-285750" lvl="1" marL="742950" marR="0" rtl="0" algn="l">
              <a:spcBef>
                <a:spcPts val="0"/>
              </a:spcBef>
              <a:spcAft>
                <a:spcPts val="0"/>
              </a:spcAft>
              <a:buClr>
                <a:srgbClr val="7F7F7F"/>
              </a:buClr>
              <a:buSzPts val="2400"/>
              <a:buFont typeface="Arial"/>
              <a:buChar char="•"/>
            </a:pPr>
            <a:r>
              <a:rPr b="0" i="0" lang="en-US" sz="2400" u="none" cap="none" strike="noStrike">
                <a:solidFill>
                  <a:srgbClr val="7F7F7F"/>
                </a:solidFill>
                <a:latin typeface="Roboto Condensed"/>
                <a:ea typeface="Roboto Condensed"/>
                <a:cs typeface="Roboto Condensed"/>
                <a:sym typeface="Roboto Condensed"/>
              </a:rPr>
              <a:t>Generalization and Specialization</a:t>
            </a:r>
            <a:endParaRPr/>
          </a:p>
          <a:p>
            <a:pPr indent="-285750" lvl="1" marL="742950" marR="0" rtl="0" algn="l">
              <a:spcBef>
                <a:spcPts val="0"/>
              </a:spcBef>
              <a:spcAft>
                <a:spcPts val="0"/>
              </a:spcAft>
              <a:buClr>
                <a:srgbClr val="7F7F7F"/>
              </a:buClr>
              <a:buSzPts val="2400"/>
              <a:buFont typeface="Arial"/>
              <a:buChar char="•"/>
            </a:pPr>
            <a:r>
              <a:rPr b="0" i="0" lang="en-US" sz="2400" u="none" cap="none" strike="noStrike">
                <a:solidFill>
                  <a:srgbClr val="7F7F7F"/>
                </a:solidFill>
                <a:latin typeface="Roboto Condensed"/>
                <a:ea typeface="Roboto Condensed"/>
                <a:cs typeface="Roboto Condensed"/>
                <a:sym typeface="Roboto Condensed"/>
              </a:rPr>
              <a:t>Constraints on Specialization and Generalization</a:t>
            </a:r>
            <a:endParaRPr/>
          </a:p>
          <a:p>
            <a:pPr indent="-285750" lvl="1" marL="742950" marR="0" rtl="0" algn="l">
              <a:spcBef>
                <a:spcPts val="0"/>
              </a:spcBef>
              <a:spcAft>
                <a:spcPts val="0"/>
              </a:spcAft>
              <a:buClr>
                <a:srgbClr val="7F7F7F"/>
              </a:buClr>
              <a:buSzPts val="2400"/>
              <a:buFont typeface="Arial"/>
              <a:buChar char="•"/>
            </a:pPr>
            <a:r>
              <a:rPr b="0" i="0" lang="en-US" sz="2400" u="none" cap="none" strike="noStrike">
                <a:solidFill>
                  <a:srgbClr val="7F7F7F"/>
                </a:solidFill>
                <a:latin typeface="Roboto Condensed"/>
                <a:ea typeface="Roboto Condensed"/>
                <a:cs typeface="Roboto Condensed"/>
                <a:sym typeface="Roboto Condensed"/>
              </a:rPr>
              <a:t>Aggregation</a:t>
            </a:r>
            <a:endParaRPr/>
          </a:p>
          <a:p>
            <a:pPr indent="-285750" lvl="1" marL="742950" marR="0" rtl="0" algn="l">
              <a:spcBef>
                <a:spcPts val="0"/>
              </a:spcBef>
              <a:spcAft>
                <a:spcPts val="0"/>
              </a:spcAft>
              <a:buClr>
                <a:srgbClr val="7F7F7F"/>
              </a:buClr>
              <a:buSzPts val="2400"/>
              <a:buFont typeface="Arial"/>
              <a:buChar char="•"/>
            </a:pPr>
            <a:r>
              <a:rPr b="0" i="0" lang="en-US" sz="2400" u="none" cap="none" strike="noStrike">
                <a:solidFill>
                  <a:srgbClr val="7F7F7F"/>
                </a:solidFill>
                <a:latin typeface="Roboto Condensed"/>
                <a:ea typeface="Roboto Condensed"/>
                <a:cs typeface="Roboto Condensed"/>
                <a:sym typeface="Roboto Condensed"/>
              </a:rPr>
              <a:t>E-R diagram of Hospital Management  System</a:t>
            </a:r>
            <a:endParaRPr/>
          </a:p>
          <a:p>
            <a:pPr indent="-285750" lvl="1" marL="742950" marR="0" rtl="0" algn="l">
              <a:spcBef>
                <a:spcPts val="0"/>
              </a:spcBef>
              <a:spcAft>
                <a:spcPts val="0"/>
              </a:spcAft>
              <a:buClr>
                <a:srgbClr val="7F7F7F"/>
              </a:buClr>
              <a:buSzPts val="2400"/>
              <a:buFont typeface="Arial"/>
              <a:buChar char="•"/>
            </a:pPr>
            <a:r>
              <a:rPr b="0" i="0" lang="en-US" sz="2400" u="none" cap="none" strike="noStrike">
                <a:solidFill>
                  <a:srgbClr val="7F7F7F"/>
                </a:solidFill>
                <a:latin typeface="Roboto Condensed"/>
                <a:ea typeface="Roboto Condensed"/>
                <a:cs typeface="Roboto Condensed"/>
                <a:sym typeface="Roboto Condensed"/>
              </a:rPr>
              <a:t>Reduction to E-R Database Schema</a:t>
            </a:r>
            <a:endParaRPr/>
          </a:p>
          <a:p>
            <a:pPr indent="-285750" lvl="1" marL="742950" marR="0" rtl="0" algn="l">
              <a:spcBef>
                <a:spcPts val="0"/>
              </a:spcBef>
              <a:spcAft>
                <a:spcPts val="0"/>
              </a:spcAft>
              <a:buClr>
                <a:srgbClr val="7F7F7F"/>
              </a:buClr>
              <a:buSzPts val="2400"/>
              <a:buFont typeface="Arial"/>
              <a:buChar char="•"/>
            </a:pPr>
            <a:r>
              <a:rPr b="0" i="0" lang="en-US" sz="2400" u="none" cap="none" strike="noStrike">
                <a:solidFill>
                  <a:srgbClr val="7F7F7F"/>
                </a:solidFill>
                <a:latin typeface="Roboto Condensed"/>
                <a:ea typeface="Roboto Condensed"/>
                <a:cs typeface="Roboto Condensed"/>
                <a:sym typeface="Roboto Condensed"/>
              </a:rPr>
              <a:t>Database Models</a:t>
            </a:r>
            <a:endParaRPr/>
          </a:p>
          <a:p>
            <a:pPr indent="-285750" lvl="1" marL="742950" marR="0" rtl="0" algn="l">
              <a:spcBef>
                <a:spcPts val="0"/>
              </a:spcBef>
              <a:spcAft>
                <a:spcPts val="0"/>
              </a:spcAft>
              <a:buClr>
                <a:srgbClr val="7F7F7F"/>
              </a:buClr>
              <a:buSzPts val="2400"/>
              <a:buFont typeface="Arial"/>
              <a:buChar char="•"/>
            </a:pPr>
            <a:r>
              <a:rPr b="0" i="0" lang="en-US" sz="2400" u="none" cap="none" strike="noStrike">
                <a:solidFill>
                  <a:srgbClr val="7F7F7F"/>
                </a:solidFill>
                <a:latin typeface="Roboto Condensed"/>
                <a:ea typeface="Roboto Condensed"/>
                <a:cs typeface="Roboto Condensed"/>
                <a:sym typeface="Roboto Condensed"/>
              </a:rPr>
              <a:t>Integrity Constraints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500"/>
                                        <p:tgtEl>
                                          <p:spTgt spid="98"/>
                                        </p:tgtEl>
                                      </p:cBhvr>
                                    </p:animEffect>
                                  </p:childTnLst>
                                </p:cTn>
                              </p:par>
                              <p:par>
                                <p:cTn fill="hold" nodeType="withEffect" presetClass="entr" presetID="10" presetSubtype="0">
                                  <p:stCondLst>
                                    <p:cond delay="0"/>
                                  </p:stCondLst>
                                  <p:childTnLst>
                                    <p:set>
                                      <p:cBhvr>
                                        <p:cTn dur="1" fill="hold">
                                          <p:stCondLst>
                                            <p:cond delay="0"/>
                                          </p:stCondLst>
                                        </p:cTn>
                                        <p:tgtEl>
                                          <p:spTgt spid="103">
                                            <p:txEl>
                                              <p:pRg end="0" st="0"/>
                                            </p:txEl>
                                          </p:spTgt>
                                        </p:tgtEl>
                                        <p:attrNameLst>
                                          <p:attrName>style.visibility</p:attrName>
                                        </p:attrNameLst>
                                      </p:cBhvr>
                                      <p:to>
                                        <p:strVal val="visible"/>
                                      </p:to>
                                    </p:set>
                                    <p:animEffect filter="fade" transition="in">
                                      <p:cBhvr>
                                        <p:cTn dur="500"/>
                                        <p:tgtEl>
                                          <p:spTgt spid="103">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3">
                                            <p:txEl>
                                              <p:pRg end="1" st="1"/>
                                            </p:txEl>
                                          </p:spTgt>
                                        </p:tgtEl>
                                        <p:attrNameLst>
                                          <p:attrName>style.visibility</p:attrName>
                                        </p:attrNameLst>
                                      </p:cBhvr>
                                      <p:to>
                                        <p:strVal val="visible"/>
                                      </p:to>
                                    </p:set>
                                    <p:animEffect filter="fade" transition="in">
                                      <p:cBhvr>
                                        <p:cTn dur="500"/>
                                        <p:tgtEl>
                                          <p:spTgt spid="103">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3">
                                            <p:txEl>
                                              <p:pRg end="2" st="2"/>
                                            </p:txEl>
                                          </p:spTgt>
                                        </p:tgtEl>
                                        <p:attrNameLst>
                                          <p:attrName>style.visibility</p:attrName>
                                        </p:attrNameLst>
                                      </p:cBhvr>
                                      <p:to>
                                        <p:strVal val="visible"/>
                                      </p:to>
                                    </p:set>
                                    <p:animEffect filter="fade" transition="in">
                                      <p:cBhvr>
                                        <p:cTn dur="500"/>
                                        <p:tgtEl>
                                          <p:spTgt spid="103">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3">
                                            <p:txEl>
                                              <p:pRg end="3" st="3"/>
                                            </p:txEl>
                                          </p:spTgt>
                                        </p:tgtEl>
                                        <p:attrNameLst>
                                          <p:attrName>style.visibility</p:attrName>
                                        </p:attrNameLst>
                                      </p:cBhvr>
                                      <p:to>
                                        <p:strVal val="visible"/>
                                      </p:to>
                                    </p:set>
                                    <p:animEffect filter="fade" transition="in">
                                      <p:cBhvr>
                                        <p:cTn dur="500"/>
                                        <p:tgtEl>
                                          <p:spTgt spid="103">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3">
                                            <p:txEl>
                                              <p:pRg end="4" st="4"/>
                                            </p:txEl>
                                          </p:spTgt>
                                        </p:tgtEl>
                                        <p:attrNameLst>
                                          <p:attrName>style.visibility</p:attrName>
                                        </p:attrNameLst>
                                      </p:cBhvr>
                                      <p:to>
                                        <p:strVal val="visible"/>
                                      </p:to>
                                    </p:set>
                                    <p:animEffect filter="fade" transition="in">
                                      <p:cBhvr>
                                        <p:cTn dur="500"/>
                                        <p:tgtEl>
                                          <p:spTgt spid="103">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3">
                                            <p:txEl>
                                              <p:pRg end="5" st="5"/>
                                            </p:txEl>
                                          </p:spTgt>
                                        </p:tgtEl>
                                        <p:attrNameLst>
                                          <p:attrName>style.visibility</p:attrName>
                                        </p:attrNameLst>
                                      </p:cBhvr>
                                      <p:to>
                                        <p:strVal val="visible"/>
                                      </p:to>
                                    </p:set>
                                    <p:animEffect filter="fade" transition="in">
                                      <p:cBhvr>
                                        <p:cTn dur="500"/>
                                        <p:tgtEl>
                                          <p:spTgt spid="103">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3">
                                            <p:txEl>
                                              <p:pRg end="6" st="6"/>
                                            </p:txEl>
                                          </p:spTgt>
                                        </p:tgtEl>
                                        <p:attrNameLst>
                                          <p:attrName>style.visibility</p:attrName>
                                        </p:attrNameLst>
                                      </p:cBhvr>
                                      <p:to>
                                        <p:strVal val="visible"/>
                                      </p:to>
                                    </p:set>
                                    <p:animEffect filter="fade" transition="in">
                                      <p:cBhvr>
                                        <p:cTn dur="500"/>
                                        <p:tgtEl>
                                          <p:spTgt spid="103">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3">
                                            <p:txEl>
                                              <p:pRg end="7" st="7"/>
                                            </p:txEl>
                                          </p:spTgt>
                                        </p:tgtEl>
                                        <p:attrNameLst>
                                          <p:attrName>style.visibility</p:attrName>
                                        </p:attrNameLst>
                                      </p:cBhvr>
                                      <p:to>
                                        <p:strVal val="visible"/>
                                      </p:to>
                                    </p:set>
                                    <p:animEffect filter="fade" transition="in">
                                      <p:cBhvr>
                                        <p:cTn dur="500"/>
                                        <p:tgtEl>
                                          <p:spTgt spid="103">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3">
                                            <p:txEl>
                                              <p:pRg end="8" st="8"/>
                                            </p:txEl>
                                          </p:spTgt>
                                        </p:tgtEl>
                                        <p:attrNameLst>
                                          <p:attrName>style.visibility</p:attrName>
                                        </p:attrNameLst>
                                      </p:cBhvr>
                                      <p:to>
                                        <p:strVal val="visible"/>
                                      </p:to>
                                    </p:set>
                                    <p:animEffect filter="fade" transition="in">
                                      <p:cBhvr>
                                        <p:cTn dur="500"/>
                                        <p:tgtEl>
                                          <p:spTgt spid="103">
                                            <p:txEl>
                                              <p:pRg end="8" st="8"/>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3">
                                            <p:txEl>
                                              <p:pRg end="9" st="9"/>
                                            </p:txEl>
                                          </p:spTgt>
                                        </p:tgtEl>
                                        <p:attrNameLst>
                                          <p:attrName>style.visibility</p:attrName>
                                        </p:attrNameLst>
                                      </p:cBhvr>
                                      <p:to>
                                        <p:strVal val="visible"/>
                                      </p:to>
                                    </p:set>
                                    <p:animEffect filter="fade" transition="in">
                                      <p:cBhvr>
                                        <p:cTn dur="500"/>
                                        <p:tgtEl>
                                          <p:spTgt spid="103">
                                            <p:txEl>
                                              <p:pRg end="9" st="9"/>
                                            </p:txEl>
                                          </p:spTgt>
                                        </p:tgtEl>
                                      </p:cBhvr>
                                    </p:animEffect>
                                  </p:childTnLst>
                                </p:cTn>
                              </p:par>
                            </p:childTnLst>
                          </p:cTn>
                        </p:par>
                        <p:par>
                          <p:cTn fill="hold">
                            <p:stCondLst>
                              <p:cond delay="500"/>
                            </p:stCondLst>
                            <p:childTnLst>
                              <p:par>
                                <p:cTn fill="hold" nodeType="afterEffect" presetClass="entr" presetID="23" presetSubtype="16">
                                  <p:stCondLst>
                                    <p:cond delay="0"/>
                                  </p:stCondLst>
                                  <p:childTnLst>
                                    <p:set>
                                      <p:cBhvr>
                                        <p:cTn dur="1" fill="hold">
                                          <p:stCondLst>
                                            <p:cond delay="0"/>
                                          </p:stCondLst>
                                        </p:cTn>
                                        <p:tgtEl>
                                          <p:spTgt spid="99"/>
                                        </p:tgtEl>
                                        <p:attrNameLst>
                                          <p:attrName>style.visibility</p:attrName>
                                        </p:attrNameLst>
                                      </p:cBhvr>
                                      <p:to>
                                        <p:strVal val="visible"/>
                                      </p:to>
                                    </p:set>
                                    <p:anim calcmode="lin" valueType="num">
                                      <p:cBhvr additive="base">
                                        <p:cTn dur="500"/>
                                        <p:tgtEl>
                                          <p:spTgt spid="99"/>
                                        </p:tgtEl>
                                        <p:attrNameLst>
                                          <p:attrName>ppt_w</p:attrName>
                                        </p:attrNameLst>
                                      </p:cBhvr>
                                      <p:tavLst>
                                        <p:tav fmla="" tm="0">
                                          <p:val>
                                            <p:strVal val="0"/>
                                          </p:val>
                                        </p:tav>
                                        <p:tav fmla="" tm="100000">
                                          <p:val>
                                            <p:strVal val="#ppt_w"/>
                                          </p:val>
                                        </p:tav>
                                      </p:tavLst>
                                    </p:anim>
                                    <p:anim calcmode="lin" valueType="num">
                                      <p:cBhvr additive="base">
                                        <p:cTn dur="500"/>
                                        <p:tgtEl>
                                          <p:spTgt spid="99"/>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500"/>
                                        <p:tgtEl>
                                          <p:spTgt spid="103"/>
                                        </p:tgtEl>
                                      </p:cBhvr>
                                    </p:animEffect>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101"/>
                                        </p:tgtEl>
                                        <p:attrNameLst>
                                          <p:attrName>style.visibility</p:attrName>
                                        </p:attrNameLst>
                                      </p:cBhvr>
                                      <p:to>
                                        <p:strVal val="visible"/>
                                      </p:to>
                                    </p:set>
                                  </p:childTnLst>
                                </p:cTn>
                              </p:par>
                            </p:childTnLst>
                          </p:cTn>
                        </p:par>
                        <p:par>
                          <p:cTn fill="hold">
                            <p:stCondLst>
                              <p:cond delay="1001"/>
                            </p:stCondLst>
                            <p:childTnLst>
                              <p:par>
                                <p:cTn fill="hold" nodeType="after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500"/>
                                        <p:tgtEl>
                                          <p:spTgt spid="102"/>
                                        </p:tgtEl>
                                      </p:cBhvr>
                                    </p:animEffect>
                                  </p:childTnLst>
                                </p:cTn>
                              </p:par>
                            </p:childTnLst>
                          </p:cTn>
                        </p:par>
                        <p:par>
                          <p:cTn fill="hold">
                            <p:stCondLst>
                              <p:cond delay="1501"/>
                            </p:stCondLst>
                            <p:childTnLst>
                              <p:par>
                                <p:cTn fill="hold" nodeType="after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500"/>
                                        <p:tgtEl>
                                          <p:spTgt spid="1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20"/>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US"/>
              <a:t>Total (Mandatory) Participation</a:t>
            </a:r>
            <a:endParaRPr/>
          </a:p>
        </p:txBody>
      </p:sp>
      <p:sp>
        <p:nvSpPr>
          <p:cNvPr id="423" name="Google Shape;423;p20"/>
          <p:cNvSpPr txBox="1"/>
          <p:nvPr>
            <p:ph idx="1" type="body"/>
          </p:nvPr>
        </p:nvSpPr>
        <p:spPr>
          <a:xfrm>
            <a:off x="131179" y="887280"/>
            <a:ext cx="11936130" cy="5582777"/>
          </a:xfrm>
          <a:prstGeom prst="rect">
            <a:avLst/>
          </a:prstGeom>
          <a:noFill/>
          <a:ln>
            <a:noFill/>
          </a:ln>
        </p:spPr>
        <p:txBody>
          <a:bodyPr anchorCtr="0" anchor="t" bIns="45700" lIns="91425" spcFirstLastPara="1" rIns="91425" wrap="square" tIns="45700">
            <a:noAutofit/>
          </a:bodyPr>
          <a:lstStyle/>
          <a:p>
            <a:pPr indent="-265113" lvl="0" marL="265113" rtl="0" algn="just">
              <a:lnSpc>
                <a:spcPct val="90000"/>
              </a:lnSpc>
              <a:spcBef>
                <a:spcPts val="0"/>
              </a:spcBef>
              <a:spcAft>
                <a:spcPts val="0"/>
              </a:spcAft>
              <a:buClr>
                <a:schemeClr val="accent6"/>
              </a:buClr>
              <a:buSzPts val="2400"/>
              <a:buFont typeface="Noto Sans Symbols"/>
              <a:buChar char="🞂"/>
            </a:pPr>
            <a:r>
              <a:rPr lang="en-US"/>
              <a:t>Total participation specifies that </a:t>
            </a:r>
            <a:r>
              <a:rPr b="1" lang="en-US">
                <a:solidFill>
                  <a:schemeClr val="accent6"/>
                </a:solidFill>
              </a:rPr>
              <a:t>every entity in the superclass must be a member of some subclass</a:t>
            </a:r>
            <a:r>
              <a:rPr lang="en-US"/>
              <a:t> in the specialization.</a:t>
            </a:r>
            <a:endParaRPr/>
          </a:p>
          <a:p>
            <a:pPr indent="-265113" lvl="0" marL="265113" rtl="0" algn="just">
              <a:lnSpc>
                <a:spcPct val="90000"/>
              </a:lnSpc>
              <a:spcBef>
                <a:spcPts val="1000"/>
              </a:spcBef>
              <a:spcAft>
                <a:spcPts val="0"/>
              </a:spcAft>
              <a:buClr>
                <a:schemeClr val="accent6"/>
              </a:buClr>
              <a:buSzPts val="2400"/>
              <a:buFont typeface="Noto Sans Symbols"/>
              <a:buChar char="🞂"/>
            </a:pPr>
            <a:r>
              <a:rPr lang="en-US"/>
              <a:t>Specified by a </a:t>
            </a:r>
            <a:r>
              <a:rPr b="1" lang="en-US">
                <a:solidFill>
                  <a:schemeClr val="accent6"/>
                </a:solidFill>
              </a:rPr>
              <a:t>double line </a:t>
            </a:r>
            <a:r>
              <a:rPr lang="en-US"/>
              <a:t>in E-R diagram.</a:t>
            </a:r>
            <a:endParaRPr/>
          </a:p>
          <a:p>
            <a:pPr indent="0" lvl="0" marL="0" rtl="0" algn="just">
              <a:lnSpc>
                <a:spcPct val="90000"/>
              </a:lnSpc>
              <a:spcBef>
                <a:spcPts val="1000"/>
              </a:spcBef>
              <a:spcAft>
                <a:spcPts val="0"/>
              </a:spcAft>
              <a:buSzPts val="2400"/>
              <a:buNone/>
            </a:pPr>
            <a:r>
              <a:t/>
            </a:r>
            <a:endParaRPr/>
          </a:p>
        </p:txBody>
      </p:sp>
      <p:sp>
        <p:nvSpPr>
          <p:cNvPr id="424" name="Google Shape;424;p20"/>
          <p:cNvSpPr/>
          <p:nvPr/>
        </p:nvSpPr>
        <p:spPr>
          <a:xfrm>
            <a:off x="2749928" y="2110030"/>
            <a:ext cx="1828800" cy="838200"/>
          </a:xfrm>
          <a:prstGeom prst="rect">
            <a:avLst/>
          </a:prstGeom>
          <a:gradFill>
            <a:gsLst>
              <a:gs pos="0">
                <a:srgbClr val="5C2321"/>
              </a:gs>
              <a:gs pos="10000">
                <a:srgbClr val="5C2321"/>
              </a:gs>
              <a:gs pos="100000">
                <a:schemeClr val="accent6"/>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Roboto Condensed"/>
                <a:ea typeface="Roboto Condensed"/>
                <a:cs typeface="Roboto Condensed"/>
                <a:sym typeface="Roboto Condensed"/>
              </a:rPr>
              <a:t>Cricketer</a:t>
            </a:r>
            <a:endParaRPr/>
          </a:p>
          <a:p>
            <a:pPr indent="0" lvl="0" marL="0" marR="0" rtl="0" algn="ctr">
              <a:spcBef>
                <a:spcPts val="0"/>
              </a:spcBef>
              <a:spcAft>
                <a:spcPts val="0"/>
              </a:spcAft>
              <a:buNone/>
            </a:pPr>
            <a:r>
              <a:rPr lang="en-US" sz="2400">
                <a:solidFill>
                  <a:schemeClr val="lt1"/>
                </a:solidFill>
                <a:latin typeface="Roboto Condensed"/>
                <a:ea typeface="Roboto Condensed"/>
                <a:cs typeface="Roboto Condensed"/>
                <a:sym typeface="Roboto Condensed"/>
              </a:rPr>
              <a:t>(Super class)</a:t>
            </a:r>
            <a:endParaRPr/>
          </a:p>
        </p:txBody>
      </p:sp>
      <p:cxnSp>
        <p:nvCxnSpPr>
          <p:cNvPr id="425" name="Google Shape;425;p20"/>
          <p:cNvCxnSpPr>
            <a:stCxn id="424" idx="2"/>
          </p:cNvCxnSpPr>
          <p:nvPr/>
        </p:nvCxnSpPr>
        <p:spPr>
          <a:xfrm>
            <a:off x="3664328" y="2948230"/>
            <a:ext cx="0" cy="228600"/>
          </a:xfrm>
          <a:prstGeom prst="straightConnector1">
            <a:avLst/>
          </a:prstGeom>
          <a:noFill/>
          <a:ln cap="flat" cmpd="sng" w="28575">
            <a:solidFill>
              <a:schemeClr val="accent6"/>
            </a:solidFill>
            <a:prstDash val="solid"/>
            <a:miter lim="800000"/>
            <a:headEnd len="sm" w="sm" type="none"/>
            <a:tailEnd len="sm" w="sm" type="none"/>
          </a:ln>
        </p:spPr>
      </p:cxnSp>
      <p:cxnSp>
        <p:nvCxnSpPr>
          <p:cNvPr id="426" name="Google Shape;426;p20"/>
          <p:cNvCxnSpPr/>
          <p:nvPr/>
        </p:nvCxnSpPr>
        <p:spPr>
          <a:xfrm>
            <a:off x="1403569" y="3176830"/>
            <a:ext cx="4517136" cy="0"/>
          </a:xfrm>
          <a:prstGeom prst="straightConnector1">
            <a:avLst/>
          </a:prstGeom>
          <a:noFill/>
          <a:ln cap="flat" cmpd="sng" w="28575">
            <a:solidFill>
              <a:schemeClr val="accent6"/>
            </a:solidFill>
            <a:prstDash val="solid"/>
            <a:miter lim="800000"/>
            <a:headEnd len="sm" w="sm" type="none"/>
            <a:tailEnd len="sm" w="sm" type="none"/>
          </a:ln>
        </p:spPr>
      </p:cxnSp>
      <p:cxnSp>
        <p:nvCxnSpPr>
          <p:cNvPr id="427" name="Google Shape;427;p20"/>
          <p:cNvCxnSpPr/>
          <p:nvPr/>
        </p:nvCxnSpPr>
        <p:spPr>
          <a:xfrm>
            <a:off x="1416428" y="3184450"/>
            <a:ext cx="0" cy="228600"/>
          </a:xfrm>
          <a:prstGeom prst="straightConnector1">
            <a:avLst/>
          </a:prstGeom>
          <a:noFill/>
          <a:ln cap="flat" cmpd="sng" w="28575">
            <a:solidFill>
              <a:schemeClr val="accent6"/>
            </a:solidFill>
            <a:prstDash val="solid"/>
            <a:miter lim="800000"/>
            <a:headEnd len="sm" w="sm" type="none"/>
            <a:tailEnd len="sm" w="sm" type="none"/>
          </a:ln>
        </p:spPr>
      </p:cxnSp>
      <p:sp>
        <p:nvSpPr>
          <p:cNvPr id="428" name="Google Shape;428;p20"/>
          <p:cNvSpPr/>
          <p:nvPr/>
        </p:nvSpPr>
        <p:spPr>
          <a:xfrm>
            <a:off x="502028" y="3399080"/>
            <a:ext cx="1828800" cy="838200"/>
          </a:xfrm>
          <a:prstGeom prst="rect">
            <a:avLst/>
          </a:prstGeom>
          <a:gradFill>
            <a:gsLst>
              <a:gs pos="0">
                <a:srgbClr val="5C2321"/>
              </a:gs>
              <a:gs pos="10000">
                <a:srgbClr val="5C2321"/>
              </a:gs>
              <a:gs pos="100000">
                <a:schemeClr val="accent6"/>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Roboto Condensed"/>
                <a:ea typeface="Roboto Condensed"/>
                <a:cs typeface="Roboto Condensed"/>
                <a:sym typeface="Roboto Condensed"/>
              </a:rPr>
              <a:t>Batsman</a:t>
            </a:r>
            <a:endParaRPr/>
          </a:p>
          <a:p>
            <a:pPr indent="0" lvl="0" marL="0" marR="0" rtl="0" algn="ctr">
              <a:spcBef>
                <a:spcPts val="0"/>
              </a:spcBef>
              <a:spcAft>
                <a:spcPts val="0"/>
              </a:spcAft>
              <a:buNone/>
            </a:pPr>
            <a:r>
              <a:rPr lang="en-US" sz="2400">
                <a:solidFill>
                  <a:schemeClr val="lt1"/>
                </a:solidFill>
                <a:latin typeface="Roboto Condensed"/>
                <a:ea typeface="Roboto Condensed"/>
                <a:cs typeface="Roboto Condensed"/>
                <a:sym typeface="Roboto Condensed"/>
              </a:rPr>
              <a:t>(Sub class)</a:t>
            </a:r>
            <a:endParaRPr/>
          </a:p>
        </p:txBody>
      </p:sp>
      <p:sp>
        <p:nvSpPr>
          <p:cNvPr id="429" name="Google Shape;429;p20"/>
          <p:cNvSpPr/>
          <p:nvPr/>
        </p:nvSpPr>
        <p:spPr>
          <a:xfrm>
            <a:off x="4997828" y="3411072"/>
            <a:ext cx="1828800" cy="838200"/>
          </a:xfrm>
          <a:prstGeom prst="rect">
            <a:avLst/>
          </a:prstGeom>
          <a:gradFill>
            <a:gsLst>
              <a:gs pos="0">
                <a:srgbClr val="5C2321"/>
              </a:gs>
              <a:gs pos="10000">
                <a:srgbClr val="5C2321"/>
              </a:gs>
              <a:gs pos="100000">
                <a:schemeClr val="accent6"/>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Roboto Condensed"/>
                <a:ea typeface="Roboto Condensed"/>
                <a:cs typeface="Roboto Condensed"/>
                <a:sym typeface="Roboto Condensed"/>
              </a:rPr>
              <a:t>Bowler</a:t>
            </a:r>
            <a:endParaRPr/>
          </a:p>
          <a:p>
            <a:pPr indent="0" lvl="0" marL="0" marR="0" rtl="0" algn="ctr">
              <a:spcBef>
                <a:spcPts val="0"/>
              </a:spcBef>
              <a:spcAft>
                <a:spcPts val="0"/>
              </a:spcAft>
              <a:buNone/>
            </a:pPr>
            <a:r>
              <a:rPr lang="en-US" sz="2400">
                <a:solidFill>
                  <a:schemeClr val="lt1"/>
                </a:solidFill>
                <a:latin typeface="Roboto Condensed"/>
                <a:ea typeface="Roboto Condensed"/>
                <a:cs typeface="Roboto Condensed"/>
                <a:sym typeface="Roboto Condensed"/>
              </a:rPr>
              <a:t>(Sub class)</a:t>
            </a:r>
            <a:endParaRPr/>
          </a:p>
        </p:txBody>
      </p:sp>
      <p:cxnSp>
        <p:nvCxnSpPr>
          <p:cNvPr id="430" name="Google Shape;430;p20"/>
          <p:cNvCxnSpPr/>
          <p:nvPr/>
        </p:nvCxnSpPr>
        <p:spPr>
          <a:xfrm>
            <a:off x="5912228" y="3178213"/>
            <a:ext cx="0" cy="228600"/>
          </a:xfrm>
          <a:prstGeom prst="straightConnector1">
            <a:avLst/>
          </a:prstGeom>
          <a:noFill/>
          <a:ln cap="flat" cmpd="sng" w="28575">
            <a:solidFill>
              <a:schemeClr val="accent6"/>
            </a:solidFill>
            <a:prstDash val="solid"/>
            <a:miter lim="800000"/>
            <a:headEnd len="sm" w="sm" type="none"/>
            <a:tailEnd len="sm" w="sm" type="none"/>
          </a:ln>
        </p:spPr>
      </p:cxnSp>
      <p:pic>
        <p:nvPicPr>
          <p:cNvPr descr="https://hindi.sportzwiki.com/wp-content/uploads/2016/08/Gautam-Gambhir3.jpg" id="431" name="Google Shape;431;p20"/>
          <p:cNvPicPr preferRelativeResize="0"/>
          <p:nvPr/>
        </p:nvPicPr>
        <p:blipFill rotWithShape="1">
          <a:blip r:embed="rId3">
            <a:alphaModFix/>
          </a:blip>
          <a:srcRect b="0" l="0" r="10138" t="0"/>
          <a:stretch/>
        </p:blipFill>
        <p:spPr>
          <a:xfrm>
            <a:off x="730628" y="4536439"/>
            <a:ext cx="1371600" cy="1371600"/>
          </a:xfrm>
          <a:prstGeom prst="rect">
            <a:avLst/>
          </a:prstGeom>
          <a:noFill/>
          <a:ln>
            <a:noFill/>
          </a:ln>
        </p:spPr>
      </p:pic>
      <p:pic>
        <p:nvPicPr>
          <p:cNvPr descr="Related image" id="432" name="Google Shape;432;p20"/>
          <p:cNvPicPr preferRelativeResize="0"/>
          <p:nvPr/>
        </p:nvPicPr>
        <p:blipFill rotWithShape="1">
          <a:blip r:embed="rId4">
            <a:alphaModFix/>
          </a:blip>
          <a:srcRect b="0" l="21164" r="9438" t="0"/>
          <a:stretch/>
        </p:blipFill>
        <p:spPr>
          <a:xfrm>
            <a:off x="5226428" y="4536439"/>
            <a:ext cx="1371600" cy="1371600"/>
          </a:xfrm>
          <a:prstGeom prst="rect">
            <a:avLst/>
          </a:prstGeom>
          <a:noFill/>
          <a:ln>
            <a:noFill/>
          </a:ln>
        </p:spPr>
      </p:pic>
      <p:sp>
        <p:nvSpPr>
          <p:cNvPr id="433" name="Google Shape;433;p20"/>
          <p:cNvSpPr txBox="1"/>
          <p:nvPr/>
        </p:nvSpPr>
        <p:spPr>
          <a:xfrm>
            <a:off x="730627" y="6004633"/>
            <a:ext cx="8046720" cy="457200"/>
          </a:xfrm>
          <a:prstGeom prst="rect">
            <a:avLst/>
          </a:prstGeom>
          <a:solidFill>
            <a:srgbClr val="F0D9D8"/>
          </a:solidFill>
          <a:ln cap="flat" cmpd="sng" w="952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0" lang="en-US" sz="1800">
                <a:solidFill>
                  <a:schemeClr val="dk1"/>
                </a:solidFill>
                <a:latin typeface="Roboto Condensed"/>
                <a:ea typeface="Roboto Condensed"/>
                <a:cs typeface="Roboto Condensed"/>
                <a:sym typeface="Roboto Condensed"/>
              </a:rPr>
              <a:t>All the players are associated with minimum one sub class either (Batsman or Bowler).</a:t>
            </a:r>
            <a:endParaRPr/>
          </a:p>
        </p:txBody>
      </p:sp>
      <p:sp>
        <p:nvSpPr>
          <p:cNvPr id="434" name="Google Shape;434;p20"/>
          <p:cNvSpPr/>
          <p:nvPr/>
        </p:nvSpPr>
        <p:spPr>
          <a:xfrm>
            <a:off x="8892977" y="1743634"/>
            <a:ext cx="1828800" cy="838200"/>
          </a:xfrm>
          <a:prstGeom prst="rect">
            <a:avLst/>
          </a:prstGeom>
          <a:noFill/>
          <a:ln cap="flat" cmpd="sng" w="2857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Employee</a:t>
            </a:r>
            <a:endParaRPr/>
          </a:p>
          <a:p>
            <a:pPr indent="0" lvl="0" marL="0" marR="0" rtl="0" algn="ctr">
              <a:spcBef>
                <a:spcPts val="0"/>
              </a:spcBef>
              <a:spcAft>
                <a:spcPts val="0"/>
              </a:spcAft>
              <a:buNone/>
            </a:pPr>
            <a:r>
              <a:rPr i="1" lang="en-US" sz="1800">
                <a:solidFill>
                  <a:srgbClr val="A5A5A5"/>
                </a:solidFill>
                <a:latin typeface="Roboto Condensed"/>
                <a:ea typeface="Roboto Condensed"/>
                <a:cs typeface="Roboto Condensed"/>
                <a:sym typeface="Roboto Condensed"/>
              </a:rPr>
              <a:t>(Super class)</a:t>
            </a:r>
            <a:endParaRPr/>
          </a:p>
        </p:txBody>
      </p:sp>
      <p:cxnSp>
        <p:nvCxnSpPr>
          <p:cNvPr id="435" name="Google Shape;435;p20"/>
          <p:cNvCxnSpPr/>
          <p:nvPr/>
        </p:nvCxnSpPr>
        <p:spPr>
          <a:xfrm>
            <a:off x="9809618" y="2581267"/>
            <a:ext cx="0" cy="1024128"/>
          </a:xfrm>
          <a:prstGeom prst="straightConnector1">
            <a:avLst/>
          </a:prstGeom>
          <a:noFill/>
          <a:ln cap="flat" cmpd="sng" w="28575">
            <a:solidFill>
              <a:schemeClr val="accent4"/>
            </a:solidFill>
            <a:prstDash val="solid"/>
            <a:miter lim="800000"/>
            <a:headEnd len="sm" w="sm" type="none"/>
            <a:tailEnd len="sm" w="sm" type="none"/>
          </a:ln>
        </p:spPr>
      </p:cxnSp>
      <p:cxnSp>
        <p:nvCxnSpPr>
          <p:cNvPr id="436" name="Google Shape;436;p20"/>
          <p:cNvCxnSpPr>
            <a:stCxn id="437" idx="1"/>
          </p:cNvCxnSpPr>
          <p:nvPr/>
        </p:nvCxnSpPr>
        <p:spPr>
          <a:xfrm flipH="1">
            <a:off x="8590568" y="4013522"/>
            <a:ext cx="895200" cy="872700"/>
          </a:xfrm>
          <a:prstGeom prst="straightConnector1">
            <a:avLst/>
          </a:prstGeom>
          <a:noFill/>
          <a:ln cap="flat" cmpd="sng" w="28575">
            <a:solidFill>
              <a:schemeClr val="accent4"/>
            </a:solidFill>
            <a:prstDash val="solid"/>
            <a:miter lim="800000"/>
            <a:headEnd len="sm" w="sm" type="none"/>
            <a:tailEnd len="sm" w="sm" type="none"/>
          </a:ln>
        </p:spPr>
      </p:cxnSp>
      <p:sp>
        <p:nvSpPr>
          <p:cNvPr id="438" name="Google Shape;438;p20"/>
          <p:cNvSpPr/>
          <p:nvPr/>
        </p:nvSpPr>
        <p:spPr>
          <a:xfrm>
            <a:off x="7656968" y="4886153"/>
            <a:ext cx="1828800" cy="838200"/>
          </a:xfrm>
          <a:prstGeom prst="rect">
            <a:avLst/>
          </a:prstGeom>
          <a:noFill/>
          <a:ln cap="flat" cmpd="sng" w="2857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Professor</a:t>
            </a:r>
            <a:endParaRPr/>
          </a:p>
          <a:p>
            <a:pPr indent="0" lvl="0" marL="0" marR="0" rtl="0" algn="ctr">
              <a:spcBef>
                <a:spcPts val="0"/>
              </a:spcBef>
              <a:spcAft>
                <a:spcPts val="0"/>
              </a:spcAft>
              <a:buNone/>
            </a:pPr>
            <a:r>
              <a:rPr i="1" lang="en-US" sz="1800">
                <a:solidFill>
                  <a:srgbClr val="A5A5A5"/>
                </a:solidFill>
                <a:latin typeface="Roboto Condensed"/>
                <a:ea typeface="Roboto Condensed"/>
                <a:cs typeface="Roboto Condensed"/>
                <a:sym typeface="Roboto Condensed"/>
              </a:rPr>
              <a:t>(Sub class)</a:t>
            </a:r>
            <a:endParaRPr/>
          </a:p>
        </p:txBody>
      </p:sp>
      <p:sp>
        <p:nvSpPr>
          <p:cNvPr id="439" name="Google Shape;439;p20"/>
          <p:cNvSpPr/>
          <p:nvPr/>
        </p:nvSpPr>
        <p:spPr>
          <a:xfrm>
            <a:off x="10228718" y="4886153"/>
            <a:ext cx="1828800" cy="838200"/>
          </a:xfrm>
          <a:prstGeom prst="rect">
            <a:avLst/>
          </a:prstGeom>
          <a:noFill/>
          <a:ln cap="flat" cmpd="sng" w="2857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Head</a:t>
            </a:r>
            <a:endParaRPr/>
          </a:p>
          <a:p>
            <a:pPr indent="0" lvl="0" marL="0" marR="0" rtl="0" algn="ctr">
              <a:spcBef>
                <a:spcPts val="0"/>
              </a:spcBef>
              <a:spcAft>
                <a:spcPts val="0"/>
              </a:spcAft>
              <a:buNone/>
            </a:pPr>
            <a:r>
              <a:rPr i="1" lang="en-US" sz="1800">
                <a:solidFill>
                  <a:srgbClr val="A5A5A5"/>
                </a:solidFill>
                <a:latin typeface="Roboto Condensed"/>
                <a:ea typeface="Roboto Condensed"/>
                <a:cs typeface="Roboto Condensed"/>
                <a:sym typeface="Roboto Condensed"/>
              </a:rPr>
              <a:t>(Sub class)</a:t>
            </a:r>
            <a:endParaRPr/>
          </a:p>
        </p:txBody>
      </p:sp>
      <p:cxnSp>
        <p:nvCxnSpPr>
          <p:cNvPr id="440" name="Google Shape;440;p20"/>
          <p:cNvCxnSpPr>
            <a:stCxn id="437" idx="3"/>
            <a:endCxn id="439" idx="0"/>
          </p:cNvCxnSpPr>
          <p:nvPr/>
        </p:nvCxnSpPr>
        <p:spPr>
          <a:xfrm>
            <a:off x="10133468" y="4013522"/>
            <a:ext cx="1009800" cy="872700"/>
          </a:xfrm>
          <a:prstGeom prst="straightConnector1">
            <a:avLst/>
          </a:prstGeom>
          <a:noFill/>
          <a:ln cap="flat" cmpd="sng" w="28575">
            <a:solidFill>
              <a:schemeClr val="accent4"/>
            </a:solidFill>
            <a:prstDash val="solid"/>
            <a:miter lim="800000"/>
            <a:headEnd len="sm" w="sm" type="none"/>
            <a:tailEnd len="sm" w="sm" type="none"/>
          </a:ln>
        </p:spPr>
      </p:cxnSp>
      <p:sp>
        <p:nvSpPr>
          <p:cNvPr id="437" name="Google Shape;437;p20"/>
          <p:cNvSpPr/>
          <p:nvPr/>
        </p:nvSpPr>
        <p:spPr>
          <a:xfrm>
            <a:off x="9161918" y="3607444"/>
            <a:ext cx="1295400" cy="812156"/>
          </a:xfrm>
          <a:prstGeom prst="flowChartMerge">
            <a:avLst/>
          </a:prstGeom>
          <a:noFill/>
          <a:ln cap="flat" cmpd="sng" w="2857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ISA</a:t>
            </a:r>
            <a:endParaRPr/>
          </a:p>
        </p:txBody>
      </p:sp>
      <p:cxnSp>
        <p:nvCxnSpPr>
          <p:cNvPr id="441" name="Google Shape;441;p20"/>
          <p:cNvCxnSpPr/>
          <p:nvPr/>
        </p:nvCxnSpPr>
        <p:spPr>
          <a:xfrm flipH="1">
            <a:off x="7233932" y="2110030"/>
            <a:ext cx="13447" cy="3798009"/>
          </a:xfrm>
          <a:prstGeom prst="straightConnector1">
            <a:avLst/>
          </a:prstGeom>
          <a:noFill/>
          <a:ln cap="flat" cmpd="sng" w="38100">
            <a:solidFill>
              <a:schemeClr val="accent1"/>
            </a:solidFill>
            <a:prstDash val="solid"/>
            <a:miter lim="800000"/>
            <a:headEnd len="sm" w="sm" type="none"/>
            <a:tailEnd len="sm" w="sm" type="none"/>
          </a:ln>
        </p:spPr>
      </p:cxnSp>
      <p:cxnSp>
        <p:nvCxnSpPr>
          <p:cNvPr id="442" name="Google Shape;442;p20"/>
          <p:cNvCxnSpPr/>
          <p:nvPr/>
        </p:nvCxnSpPr>
        <p:spPr>
          <a:xfrm>
            <a:off x="9921677" y="2582575"/>
            <a:ext cx="0" cy="1024128"/>
          </a:xfrm>
          <a:prstGeom prst="straightConnector1">
            <a:avLst/>
          </a:prstGeom>
          <a:noFill/>
          <a:ln cap="flat" cmpd="sng" w="28575">
            <a:solidFill>
              <a:schemeClr val="accent4"/>
            </a:solidFill>
            <a:prstDash val="solid"/>
            <a:miter lim="800000"/>
            <a:headEnd len="sm" w="sm" type="none"/>
            <a:tailEnd len="sm" w="sm" type="none"/>
          </a:ln>
        </p:spPr>
      </p:cxnSp>
      <p:pic>
        <p:nvPicPr>
          <p:cNvPr descr="https://hindi.sportzwiki.com/wp-content/uploads/2016/08/Gautam-Gambhir3.jpg" id="443" name="Google Shape;443;p20"/>
          <p:cNvPicPr preferRelativeResize="0"/>
          <p:nvPr/>
        </p:nvPicPr>
        <p:blipFill rotWithShape="1">
          <a:blip r:embed="rId5">
            <a:alphaModFix/>
          </a:blip>
          <a:srcRect b="0" l="0" r="10138" t="0"/>
          <a:stretch/>
        </p:blipFill>
        <p:spPr>
          <a:xfrm>
            <a:off x="604591" y="2110030"/>
            <a:ext cx="914400" cy="914400"/>
          </a:xfrm>
          <a:prstGeom prst="rect">
            <a:avLst/>
          </a:prstGeom>
          <a:noFill/>
          <a:ln>
            <a:noFill/>
          </a:ln>
        </p:spPr>
      </p:pic>
      <p:pic>
        <p:nvPicPr>
          <p:cNvPr descr="Related image" id="444" name="Google Shape;444;p20"/>
          <p:cNvPicPr preferRelativeResize="0"/>
          <p:nvPr/>
        </p:nvPicPr>
        <p:blipFill rotWithShape="1">
          <a:blip r:embed="rId4">
            <a:alphaModFix/>
          </a:blip>
          <a:srcRect b="0" l="21164" r="9438" t="0"/>
          <a:stretch/>
        </p:blipFill>
        <p:spPr>
          <a:xfrm>
            <a:off x="1631876" y="2110030"/>
            <a:ext cx="914400" cy="914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xEl>
                                              <p:pRg end="0" st="0"/>
                                            </p:txEl>
                                          </p:spTgt>
                                        </p:tgtEl>
                                        <p:attrNameLst>
                                          <p:attrName>style.visibility</p:attrName>
                                        </p:attrNameLst>
                                      </p:cBhvr>
                                      <p:to>
                                        <p:strVal val="visible"/>
                                      </p:to>
                                    </p:set>
                                    <p:animEffect filter="fade" transition="in">
                                      <p:cBhvr>
                                        <p:cTn dur="500"/>
                                        <p:tgtEl>
                                          <p:spTgt spid="4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xEl>
                                              <p:pRg end="1" st="1"/>
                                            </p:txEl>
                                          </p:spTgt>
                                        </p:tgtEl>
                                        <p:attrNameLst>
                                          <p:attrName>style.visibility</p:attrName>
                                        </p:attrNameLst>
                                      </p:cBhvr>
                                      <p:to>
                                        <p:strVal val="visible"/>
                                      </p:to>
                                    </p:set>
                                    <p:animEffect filter="fade" transition="in">
                                      <p:cBhvr>
                                        <p:cTn dur="500"/>
                                        <p:tgtEl>
                                          <p:spTgt spid="4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xEl>
                                              <p:pRg end="2" st="2"/>
                                            </p:txEl>
                                          </p:spTgt>
                                        </p:tgtEl>
                                        <p:attrNameLst>
                                          <p:attrName>style.visibility</p:attrName>
                                        </p:attrNameLst>
                                      </p:cBhvr>
                                      <p:to>
                                        <p:strVal val="visible"/>
                                      </p:to>
                                    </p:set>
                                    <p:animEffect filter="fade" transition="in">
                                      <p:cBhvr>
                                        <p:cTn dur="500"/>
                                        <p:tgtEl>
                                          <p:spTgt spid="4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4"/>
                                        </p:tgtEl>
                                        <p:attrNameLst>
                                          <p:attrName>style.visibility</p:attrName>
                                        </p:attrNameLst>
                                      </p:cBhvr>
                                      <p:to>
                                        <p:strVal val="visible"/>
                                      </p:to>
                                    </p:set>
                                    <p:animEffect filter="fade" transition="in">
                                      <p:cBhvr>
                                        <p:cTn dur="500"/>
                                        <p:tgtEl>
                                          <p:spTgt spid="4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6"/>
                                        </p:tgtEl>
                                        <p:attrNameLst>
                                          <p:attrName>style.visibility</p:attrName>
                                        </p:attrNameLst>
                                      </p:cBhvr>
                                      <p:to>
                                        <p:strVal val="visible"/>
                                      </p:to>
                                    </p:set>
                                    <p:animEffect filter="fade" transition="in">
                                      <p:cBhvr>
                                        <p:cTn dur="500"/>
                                        <p:tgtEl>
                                          <p:spTgt spid="426"/>
                                        </p:tgtEl>
                                      </p:cBhvr>
                                    </p:animEffect>
                                  </p:childTnLst>
                                </p:cTn>
                              </p:par>
                              <p:par>
                                <p:cTn fill="hold" nodeType="withEffect" presetClass="entr" presetID="10" presetSubtype="0">
                                  <p:stCondLst>
                                    <p:cond delay="0"/>
                                  </p:stCondLst>
                                  <p:childTnLst>
                                    <p:set>
                                      <p:cBhvr>
                                        <p:cTn dur="1" fill="hold">
                                          <p:stCondLst>
                                            <p:cond delay="0"/>
                                          </p:stCondLst>
                                        </p:cTn>
                                        <p:tgtEl>
                                          <p:spTgt spid="425"/>
                                        </p:tgtEl>
                                        <p:attrNameLst>
                                          <p:attrName>style.visibility</p:attrName>
                                        </p:attrNameLst>
                                      </p:cBhvr>
                                      <p:to>
                                        <p:strVal val="visible"/>
                                      </p:to>
                                    </p:set>
                                    <p:animEffect filter="fade" transition="in">
                                      <p:cBhvr>
                                        <p:cTn dur="500"/>
                                        <p:tgtEl>
                                          <p:spTgt spid="425"/>
                                        </p:tgtEl>
                                      </p:cBhvr>
                                    </p:animEffect>
                                  </p:childTnLst>
                                </p:cTn>
                              </p:par>
                              <p:par>
                                <p:cTn fill="hold" nodeType="withEffect" presetClass="entr" presetID="10" presetSubtype="0">
                                  <p:stCondLst>
                                    <p:cond delay="0"/>
                                  </p:stCondLst>
                                  <p:childTnLst>
                                    <p:set>
                                      <p:cBhvr>
                                        <p:cTn dur="1" fill="hold">
                                          <p:stCondLst>
                                            <p:cond delay="0"/>
                                          </p:stCondLst>
                                        </p:cTn>
                                        <p:tgtEl>
                                          <p:spTgt spid="427"/>
                                        </p:tgtEl>
                                        <p:attrNameLst>
                                          <p:attrName>style.visibility</p:attrName>
                                        </p:attrNameLst>
                                      </p:cBhvr>
                                      <p:to>
                                        <p:strVal val="visible"/>
                                      </p:to>
                                    </p:set>
                                    <p:animEffect filter="fade" transition="in">
                                      <p:cBhvr>
                                        <p:cTn dur="500"/>
                                        <p:tgtEl>
                                          <p:spTgt spid="427"/>
                                        </p:tgtEl>
                                      </p:cBhvr>
                                    </p:animEffect>
                                  </p:childTnLst>
                                </p:cTn>
                              </p:par>
                              <p:par>
                                <p:cTn fill="hold" nodeType="withEffect" presetClass="entr" presetID="10" presetSubtype="0">
                                  <p:stCondLst>
                                    <p:cond delay="0"/>
                                  </p:stCondLst>
                                  <p:childTnLst>
                                    <p:set>
                                      <p:cBhvr>
                                        <p:cTn dur="1" fill="hold">
                                          <p:stCondLst>
                                            <p:cond delay="0"/>
                                          </p:stCondLst>
                                        </p:cTn>
                                        <p:tgtEl>
                                          <p:spTgt spid="428"/>
                                        </p:tgtEl>
                                        <p:attrNameLst>
                                          <p:attrName>style.visibility</p:attrName>
                                        </p:attrNameLst>
                                      </p:cBhvr>
                                      <p:to>
                                        <p:strVal val="visible"/>
                                      </p:to>
                                    </p:set>
                                    <p:animEffect filter="fade" transition="in">
                                      <p:cBhvr>
                                        <p:cTn dur="500"/>
                                        <p:tgtEl>
                                          <p:spTgt spid="428"/>
                                        </p:tgtEl>
                                      </p:cBhvr>
                                    </p:animEffect>
                                  </p:childTnLst>
                                </p:cTn>
                              </p:par>
                              <p:par>
                                <p:cTn fill="hold" nodeType="withEffect" presetClass="entr" presetID="10" presetSubtype="0">
                                  <p:stCondLst>
                                    <p:cond delay="0"/>
                                  </p:stCondLst>
                                  <p:childTnLst>
                                    <p:set>
                                      <p:cBhvr>
                                        <p:cTn dur="1" fill="hold">
                                          <p:stCondLst>
                                            <p:cond delay="0"/>
                                          </p:stCondLst>
                                        </p:cTn>
                                        <p:tgtEl>
                                          <p:spTgt spid="429"/>
                                        </p:tgtEl>
                                        <p:attrNameLst>
                                          <p:attrName>style.visibility</p:attrName>
                                        </p:attrNameLst>
                                      </p:cBhvr>
                                      <p:to>
                                        <p:strVal val="visible"/>
                                      </p:to>
                                    </p:set>
                                    <p:animEffect filter="fade" transition="in">
                                      <p:cBhvr>
                                        <p:cTn dur="500"/>
                                        <p:tgtEl>
                                          <p:spTgt spid="429"/>
                                        </p:tgtEl>
                                      </p:cBhvr>
                                    </p:animEffect>
                                  </p:childTnLst>
                                </p:cTn>
                              </p:par>
                              <p:par>
                                <p:cTn fill="hold" nodeType="withEffect" presetClass="entr" presetID="10" presetSubtype="0">
                                  <p:stCondLst>
                                    <p:cond delay="0"/>
                                  </p:stCondLst>
                                  <p:childTnLst>
                                    <p:set>
                                      <p:cBhvr>
                                        <p:cTn dur="1" fill="hold">
                                          <p:stCondLst>
                                            <p:cond delay="0"/>
                                          </p:stCondLst>
                                        </p:cTn>
                                        <p:tgtEl>
                                          <p:spTgt spid="430"/>
                                        </p:tgtEl>
                                        <p:attrNameLst>
                                          <p:attrName>style.visibility</p:attrName>
                                        </p:attrNameLst>
                                      </p:cBhvr>
                                      <p:to>
                                        <p:strVal val="visible"/>
                                      </p:to>
                                    </p:set>
                                    <p:animEffect filter="fade" transition="in">
                                      <p:cBhvr>
                                        <p:cTn dur="500"/>
                                        <p:tgtEl>
                                          <p:spTgt spid="4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3"/>
                                        </p:tgtEl>
                                        <p:attrNameLst>
                                          <p:attrName>style.visibility</p:attrName>
                                        </p:attrNameLst>
                                      </p:cBhvr>
                                      <p:to>
                                        <p:strVal val="visible"/>
                                      </p:to>
                                    </p:set>
                                    <p:animEffect filter="fade" transition="in">
                                      <p:cBhvr>
                                        <p:cTn dur="500"/>
                                        <p:tgtEl>
                                          <p:spTgt spid="443"/>
                                        </p:tgtEl>
                                      </p:cBhvr>
                                    </p:animEffect>
                                  </p:childTnLst>
                                </p:cTn>
                              </p:par>
                              <p:par>
                                <p:cTn fill="hold" nodeType="withEffect" presetClass="entr" presetID="10" presetSubtype="0">
                                  <p:stCondLst>
                                    <p:cond delay="0"/>
                                  </p:stCondLst>
                                  <p:childTnLst>
                                    <p:set>
                                      <p:cBhvr>
                                        <p:cTn dur="1" fill="hold">
                                          <p:stCondLst>
                                            <p:cond delay="0"/>
                                          </p:stCondLst>
                                        </p:cTn>
                                        <p:tgtEl>
                                          <p:spTgt spid="444"/>
                                        </p:tgtEl>
                                        <p:attrNameLst>
                                          <p:attrName>style.visibility</p:attrName>
                                        </p:attrNameLst>
                                      </p:cBhvr>
                                      <p:to>
                                        <p:strVal val="visible"/>
                                      </p:to>
                                    </p:set>
                                    <p:animEffect filter="fade" transition="in">
                                      <p:cBhvr>
                                        <p:cTn dur="500"/>
                                        <p:tgtEl>
                                          <p:spTgt spid="4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1"/>
                                        </p:tgtEl>
                                        <p:attrNameLst>
                                          <p:attrName>style.visibility</p:attrName>
                                        </p:attrNameLst>
                                      </p:cBhvr>
                                      <p:to>
                                        <p:strVal val="visible"/>
                                      </p:to>
                                    </p:set>
                                    <p:animEffect filter="fade" transition="in">
                                      <p:cBhvr>
                                        <p:cTn dur="500"/>
                                        <p:tgtEl>
                                          <p:spTgt spid="4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2"/>
                                        </p:tgtEl>
                                        <p:attrNameLst>
                                          <p:attrName>style.visibility</p:attrName>
                                        </p:attrNameLst>
                                      </p:cBhvr>
                                      <p:to>
                                        <p:strVal val="visible"/>
                                      </p:to>
                                    </p:set>
                                    <p:animEffect filter="fade" transition="in">
                                      <p:cBhvr>
                                        <p:cTn dur="500"/>
                                        <p:tgtEl>
                                          <p:spTgt spid="4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3"/>
                                        </p:tgtEl>
                                        <p:attrNameLst>
                                          <p:attrName>style.visibility</p:attrName>
                                        </p:attrNameLst>
                                      </p:cBhvr>
                                      <p:to>
                                        <p:strVal val="visible"/>
                                      </p:to>
                                    </p:set>
                                    <p:animEffect filter="fade" transition="in">
                                      <p:cBhvr>
                                        <p:cTn dur="500"/>
                                        <p:tgtEl>
                                          <p:spTgt spid="4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1"/>
                                        </p:tgtEl>
                                        <p:attrNameLst>
                                          <p:attrName>style.visibility</p:attrName>
                                        </p:attrNameLst>
                                      </p:cBhvr>
                                      <p:to>
                                        <p:strVal val="visible"/>
                                      </p:to>
                                    </p:set>
                                    <p:animEffect filter="fade" transition="in">
                                      <p:cBhvr>
                                        <p:cTn dur="500"/>
                                        <p:tgtEl>
                                          <p:spTgt spid="4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4"/>
                                        </p:tgtEl>
                                        <p:attrNameLst>
                                          <p:attrName>style.visibility</p:attrName>
                                        </p:attrNameLst>
                                      </p:cBhvr>
                                      <p:to>
                                        <p:strVal val="visible"/>
                                      </p:to>
                                    </p:set>
                                    <p:animEffect filter="fade" transition="in">
                                      <p:cBhvr>
                                        <p:cTn dur="500"/>
                                        <p:tgtEl>
                                          <p:spTgt spid="4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8"/>
                                        </p:tgtEl>
                                        <p:attrNameLst>
                                          <p:attrName>style.visibility</p:attrName>
                                        </p:attrNameLst>
                                      </p:cBhvr>
                                      <p:to>
                                        <p:strVal val="visible"/>
                                      </p:to>
                                    </p:set>
                                    <p:animEffect filter="fade" transition="in">
                                      <p:cBhvr>
                                        <p:cTn dur="500"/>
                                        <p:tgtEl>
                                          <p:spTgt spid="438"/>
                                        </p:tgtEl>
                                      </p:cBhvr>
                                    </p:animEffect>
                                  </p:childTnLst>
                                </p:cTn>
                              </p:par>
                              <p:par>
                                <p:cTn fill="hold" nodeType="withEffect" presetClass="entr" presetID="10" presetSubtype="0">
                                  <p:stCondLst>
                                    <p:cond delay="0"/>
                                  </p:stCondLst>
                                  <p:childTnLst>
                                    <p:set>
                                      <p:cBhvr>
                                        <p:cTn dur="1" fill="hold">
                                          <p:stCondLst>
                                            <p:cond delay="0"/>
                                          </p:stCondLst>
                                        </p:cTn>
                                        <p:tgtEl>
                                          <p:spTgt spid="439"/>
                                        </p:tgtEl>
                                        <p:attrNameLst>
                                          <p:attrName>style.visibility</p:attrName>
                                        </p:attrNameLst>
                                      </p:cBhvr>
                                      <p:to>
                                        <p:strVal val="visible"/>
                                      </p:to>
                                    </p:set>
                                    <p:animEffect filter="fade" transition="in">
                                      <p:cBhvr>
                                        <p:cTn dur="500"/>
                                        <p:tgtEl>
                                          <p:spTgt spid="4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7"/>
                                        </p:tgtEl>
                                        <p:attrNameLst>
                                          <p:attrName>style.visibility</p:attrName>
                                        </p:attrNameLst>
                                      </p:cBhvr>
                                      <p:to>
                                        <p:strVal val="visible"/>
                                      </p:to>
                                    </p:set>
                                    <p:animEffect filter="fade" transition="in">
                                      <p:cBhvr>
                                        <p:cTn dur="500"/>
                                        <p:tgtEl>
                                          <p:spTgt spid="437"/>
                                        </p:tgtEl>
                                      </p:cBhvr>
                                    </p:animEffect>
                                  </p:childTnLst>
                                </p:cTn>
                              </p:par>
                              <p:par>
                                <p:cTn fill="hold" nodeType="withEffect" presetClass="entr" presetID="10" presetSubtype="0">
                                  <p:stCondLst>
                                    <p:cond delay="0"/>
                                  </p:stCondLst>
                                  <p:childTnLst>
                                    <p:set>
                                      <p:cBhvr>
                                        <p:cTn dur="1" fill="hold">
                                          <p:stCondLst>
                                            <p:cond delay="0"/>
                                          </p:stCondLst>
                                        </p:cTn>
                                        <p:tgtEl>
                                          <p:spTgt spid="435"/>
                                        </p:tgtEl>
                                        <p:attrNameLst>
                                          <p:attrName>style.visibility</p:attrName>
                                        </p:attrNameLst>
                                      </p:cBhvr>
                                      <p:to>
                                        <p:strVal val="visible"/>
                                      </p:to>
                                    </p:set>
                                    <p:animEffect filter="fade" transition="in">
                                      <p:cBhvr>
                                        <p:cTn dur="500"/>
                                        <p:tgtEl>
                                          <p:spTgt spid="435"/>
                                        </p:tgtEl>
                                      </p:cBhvr>
                                    </p:animEffect>
                                  </p:childTnLst>
                                </p:cTn>
                              </p:par>
                              <p:par>
                                <p:cTn fill="hold" nodeType="withEffect" presetClass="entr" presetID="10" presetSubtype="0">
                                  <p:stCondLst>
                                    <p:cond delay="0"/>
                                  </p:stCondLst>
                                  <p:childTnLst>
                                    <p:set>
                                      <p:cBhvr>
                                        <p:cTn dur="1" fill="hold">
                                          <p:stCondLst>
                                            <p:cond delay="0"/>
                                          </p:stCondLst>
                                        </p:cTn>
                                        <p:tgtEl>
                                          <p:spTgt spid="436"/>
                                        </p:tgtEl>
                                        <p:attrNameLst>
                                          <p:attrName>style.visibility</p:attrName>
                                        </p:attrNameLst>
                                      </p:cBhvr>
                                      <p:to>
                                        <p:strVal val="visible"/>
                                      </p:to>
                                    </p:set>
                                    <p:animEffect filter="fade" transition="in">
                                      <p:cBhvr>
                                        <p:cTn dur="500"/>
                                        <p:tgtEl>
                                          <p:spTgt spid="436"/>
                                        </p:tgtEl>
                                      </p:cBhvr>
                                    </p:animEffect>
                                  </p:childTnLst>
                                </p:cTn>
                              </p:par>
                              <p:par>
                                <p:cTn fill="hold" nodeType="withEffect" presetClass="entr" presetID="10" presetSubtype="0">
                                  <p:stCondLst>
                                    <p:cond delay="0"/>
                                  </p:stCondLst>
                                  <p:childTnLst>
                                    <p:set>
                                      <p:cBhvr>
                                        <p:cTn dur="1" fill="hold">
                                          <p:stCondLst>
                                            <p:cond delay="0"/>
                                          </p:stCondLst>
                                        </p:cTn>
                                        <p:tgtEl>
                                          <p:spTgt spid="440"/>
                                        </p:tgtEl>
                                        <p:attrNameLst>
                                          <p:attrName>style.visibility</p:attrName>
                                        </p:attrNameLst>
                                      </p:cBhvr>
                                      <p:to>
                                        <p:strVal val="visible"/>
                                      </p:to>
                                    </p:set>
                                    <p:animEffect filter="fade" transition="in">
                                      <p:cBhvr>
                                        <p:cTn dur="500"/>
                                        <p:tgtEl>
                                          <p:spTgt spid="440"/>
                                        </p:tgtEl>
                                      </p:cBhvr>
                                    </p:animEffect>
                                  </p:childTnLst>
                                </p:cTn>
                              </p:par>
                              <p:par>
                                <p:cTn fill="hold" nodeType="withEffect" presetClass="entr" presetID="10" presetSubtype="0">
                                  <p:stCondLst>
                                    <p:cond delay="0"/>
                                  </p:stCondLst>
                                  <p:childTnLst>
                                    <p:set>
                                      <p:cBhvr>
                                        <p:cTn dur="1" fill="hold">
                                          <p:stCondLst>
                                            <p:cond delay="0"/>
                                          </p:stCondLst>
                                        </p:cTn>
                                        <p:tgtEl>
                                          <p:spTgt spid="442"/>
                                        </p:tgtEl>
                                        <p:attrNameLst>
                                          <p:attrName>style.visibility</p:attrName>
                                        </p:attrNameLst>
                                      </p:cBhvr>
                                      <p:to>
                                        <p:strVal val="visible"/>
                                      </p:to>
                                    </p:set>
                                    <p:animEffect filter="fade" transition="in">
                                      <p:cBhvr>
                                        <p:cTn dur="500"/>
                                        <p:tgtEl>
                                          <p:spTgt spid="4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21"/>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US"/>
              <a:t>Partial (Optional) Participation</a:t>
            </a:r>
            <a:endParaRPr/>
          </a:p>
        </p:txBody>
      </p:sp>
      <p:sp>
        <p:nvSpPr>
          <p:cNvPr id="450" name="Google Shape;450;p21"/>
          <p:cNvSpPr txBox="1"/>
          <p:nvPr>
            <p:ph idx="1" type="body"/>
          </p:nvPr>
        </p:nvSpPr>
        <p:spPr>
          <a:xfrm>
            <a:off x="131179" y="887280"/>
            <a:ext cx="11936130" cy="5582777"/>
          </a:xfrm>
          <a:prstGeom prst="rect">
            <a:avLst/>
          </a:prstGeom>
          <a:noFill/>
          <a:ln>
            <a:noFill/>
          </a:ln>
        </p:spPr>
        <p:txBody>
          <a:bodyPr anchorCtr="0" anchor="t" bIns="45700" lIns="91425" spcFirstLastPara="1" rIns="91425" wrap="square" tIns="45700">
            <a:noAutofit/>
          </a:bodyPr>
          <a:lstStyle/>
          <a:p>
            <a:pPr indent="-265113" lvl="0" marL="265113" rtl="0" algn="just">
              <a:lnSpc>
                <a:spcPct val="90000"/>
              </a:lnSpc>
              <a:spcBef>
                <a:spcPts val="0"/>
              </a:spcBef>
              <a:spcAft>
                <a:spcPts val="0"/>
              </a:spcAft>
              <a:buClr>
                <a:schemeClr val="accent6"/>
              </a:buClr>
              <a:buSzPts val="2400"/>
              <a:buFont typeface="Noto Sans Symbols"/>
              <a:buChar char="🞂"/>
            </a:pPr>
            <a:r>
              <a:rPr lang="en-US"/>
              <a:t>Partial participation specifies that </a:t>
            </a:r>
            <a:r>
              <a:rPr b="1" lang="en-US">
                <a:solidFill>
                  <a:schemeClr val="accent6"/>
                </a:solidFill>
              </a:rPr>
              <a:t>every entity in the super class does not belong to any of the subclass </a:t>
            </a:r>
            <a:r>
              <a:rPr lang="en-US"/>
              <a:t>of specialization.</a:t>
            </a:r>
            <a:endParaRPr/>
          </a:p>
          <a:p>
            <a:pPr indent="-265113" lvl="0" marL="265113" rtl="0" algn="just">
              <a:lnSpc>
                <a:spcPct val="90000"/>
              </a:lnSpc>
              <a:spcBef>
                <a:spcPts val="1000"/>
              </a:spcBef>
              <a:spcAft>
                <a:spcPts val="0"/>
              </a:spcAft>
              <a:buClr>
                <a:schemeClr val="accent6"/>
              </a:buClr>
              <a:buSzPts val="2400"/>
              <a:buFont typeface="Noto Sans Symbols"/>
              <a:buChar char="🞂"/>
            </a:pPr>
            <a:r>
              <a:rPr lang="en-US"/>
              <a:t>Specified by a </a:t>
            </a:r>
            <a:r>
              <a:rPr b="1" lang="en-US">
                <a:solidFill>
                  <a:schemeClr val="accent6"/>
                </a:solidFill>
              </a:rPr>
              <a:t>single line </a:t>
            </a:r>
            <a:r>
              <a:rPr lang="en-US"/>
              <a:t>in E-R diagram.</a:t>
            </a:r>
            <a:endParaRPr/>
          </a:p>
          <a:p>
            <a:pPr indent="0" lvl="0" marL="0" rtl="0" algn="just">
              <a:lnSpc>
                <a:spcPct val="90000"/>
              </a:lnSpc>
              <a:spcBef>
                <a:spcPts val="1000"/>
              </a:spcBef>
              <a:spcAft>
                <a:spcPts val="0"/>
              </a:spcAft>
              <a:buSzPts val="2400"/>
              <a:buNone/>
            </a:pPr>
            <a:r>
              <a:t/>
            </a:r>
            <a:endParaRPr/>
          </a:p>
        </p:txBody>
      </p:sp>
      <p:sp>
        <p:nvSpPr>
          <p:cNvPr id="451" name="Google Shape;451;p21"/>
          <p:cNvSpPr/>
          <p:nvPr/>
        </p:nvSpPr>
        <p:spPr>
          <a:xfrm>
            <a:off x="2749928" y="2110030"/>
            <a:ext cx="1828800" cy="838200"/>
          </a:xfrm>
          <a:prstGeom prst="rect">
            <a:avLst/>
          </a:prstGeom>
          <a:gradFill>
            <a:gsLst>
              <a:gs pos="0">
                <a:srgbClr val="5C2321"/>
              </a:gs>
              <a:gs pos="10000">
                <a:srgbClr val="5C2321"/>
              </a:gs>
              <a:gs pos="100000">
                <a:schemeClr val="accent6"/>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Roboto Condensed"/>
                <a:ea typeface="Roboto Condensed"/>
                <a:cs typeface="Roboto Condensed"/>
                <a:sym typeface="Roboto Condensed"/>
              </a:rPr>
              <a:t>Cricketer</a:t>
            </a:r>
            <a:endParaRPr/>
          </a:p>
          <a:p>
            <a:pPr indent="0" lvl="0" marL="0" marR="0" rtl="0" algn="ctr">
              <a:spcBef>
                <a:spcPts val="0"/>
              </a:spcBef>
              <a:spcAft>
                <a:spcPts val="0"/>
              </a:spcAft>
              <a:buNone/>
            </a:pPr>
            <a:r>
              <a:rPr lang="en-US" sz="2400">
                <a:solidFill>
                  <a:schemeClr val="lt1"/>
                </a:solidFill>
                <a:latin typeface="Roboto Condensed"/>
                <a:ea typeface="Roboto Condensed"/>
                <a:cs typeface="Roboto Condensed"/>
                <a:sym typeface="Roboto Condensed"/>
              </a:rPr>
              <a:t>(Super class)</a:t>
            </a:r>
            <a:endParaRPr/>
          </a:p>
        </p:txBody>
      </p:sp>
      <p:cxnSp>
        <p:nvCxnSpPr>
          <p:cNvPr id="452" name="Google Shape;452;p21"/>
          <p:cNvCxnSpPr>
            <a:stCxn id="451" idx="2"/>
          </p:cNvCxnSpPr>
          <p:nvPr/>
        </p:nvCxnSpPr>
        <p:spPr>
          <a:xfrm>
            <a:off x="3664328" y="2948230"/>
            <a:ext cx="0" cy="228600"/>
          </a:xfrm>
          <a:prstGeom prst="straightConnector1">
            <a:avLst/>
          </a:prstGeom>
          <a:noFill/>
          <a:ln cap="flat" cmpd="sng" w="28575">
            <a:solidFill>
              <a:schemeClr val="accent6"/>
            </a:solidFill>
            <a:prstDash val="solid"/>
            <a:miter lim="800000"/>
            <a:headEnd len="sm" w="sm" type="none"/>
            <a:tailEnd len="sm" w="sm" type="none"/>
          </a:ln>
        </p:spPr>
      </p:cxnSp>
      <p:cxnSp>
        <p:nvCxnSpPr>
          <p:cNvPr id="453" name="Google Shape;453;p21"/>
          <p:cNvCxnSpPr/>
          <p:nvPr/>
        </p:nvCxnSpPr>
        <p:spPr>
          <a:xfrm>
            <a:off x="1403569" y="3176830"/>
            <a:ext cx="4517136" cy="0"/>
          </a:xfrm>
          <a:prstGeom prst="straightConnector1">
            <a:avLst/>
          </a:prstGeom>
          <a:noFill/>
          <a:ln cap="flat" cmpd="sng" w="28575">
            <a:solidFill>
              <a:schemeClr val="accent6"/>
            </a:solidFill>
            <a:prstDash val="solid"/>
            <a:miter lim="800000"/>
            <a:headEnd len="sm" w="sm" type="none"/>
            <a:tailEnd len="sm" w="sm" type="none"/>
          </a:ln>
        </p:spPr>
      </p:cxnSp>
      <p:cxnSp>
        <p:nvCxnSpPr>
          <p:cNvPr id="454" name="Google Shape;454;p21"/>
          <p:cNvCxnSpPr/>
          <p:nvPr/>
        </p:nvCxnSpPr>
        <p:spPr>
          <a:xfrm>
            <a:off x="1416428" y="3184450"/>
            <a:ext cx="0" cy="228600"/>
          </a:xfrm>
          <a:prstGeom prst="straightConnector1">
            <a:avLst/>
          </a:prstGeom>
          <a:noFill/>
          <a:ln cap="flat" cmpd="sng" w="28575">
            <a:solidFill>
              <a:schemeClr val="accent6"/>
            </a:solidFill>
            <a:prstDash val="solid"/>
            <a:miter lim="800000"/>
            <a:headEnd len="sm" w="sm" type="none"/>
            <a:tailEnd len="sm" w="sm" type="none"/>
          </a:ln>
        </p:spPr>
      </p:cxnSp>
      <p:sp>
        <p:nvSpPr>
          <p:cNvPr id="455" name="Google Shape;455;p21"/>
          <p:cNvSpPr/>
          <p:nvPr/>
        </p:nvSpPr>
        <p:spPr>
          <a:xfrm>
            <a:off x="502028" y="3399080"/>
            <a:ext cx="1828800" cy="838200"/>
          </a:xfrm>
          <a:prstGeom prst="rect">
            <a:avLst/>
          </a:prstGeom>
          <a:gradFill>
            <a:gsLst>
              <a:gs pos="0">
                <a:srgbClr val="5C2321"/>
              </a:gs>
              <a:gs pos="10000">
                <a:srgbClr val="5C2321"/>
              </a:gs>
              <a:gs pos="100000">
                <a:schemeClr val="accent6"/>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Roboto Condensed"/>
                <a:ea typeface="Roboto Condensed"/>
                <a:cs typeface="Roboto Condensed"/>
                <a:sym typeface="Roboto Condensed"/>
              </a:rPr>
              <a:t>Batsman</a:t>
            </a:r>
            <a:endParaRPr/>
          </a:p>
          <a:p>
            <a:pPr indent="0" lvl="0" marL="0" marR="0" rtl="0" algn="ctr">
              <a:spcBef>
                <a:spcPts val="0"/>
              </a:spcBef>
              <a:spcAft>
                <a:spcPts val="0"/>
              </a:spcAft>
              <a:buNone/>
            </a:pPr>
            <a:r>
              <a:rPr lang="en-US" sz="2400">
                <a:solidFill>
                  <a:schemeClr val="lt1"/>
                </a:solidFill>
                <a:latin typeface="Roboto Condensed"/>
                <a:ea typeface="Roboto Condensed"/>
                <a:cs typeface="Roboto Condensed"/>
                <a:sym typeface="Roboto Condensed"/>
              </a:rPr>
              <a:t>(Sub class)</a:t>
            </a:r>
            <a:endParaRPr/>
          </a:p>
        </p:txBody>
      </p:sp>
      <p:sp>
        <p:nvSpPr>
          <p:cNvPr id="456" name="Google Shape;456;p21"/>
          <p:cNvSpPr/>
          <p:nvPr/>
        </p:nvSpPr>
        <p:spPr>
          <a:xfrm>
            <a:off x="4997828" y="3411072"/>
            <a:ext cx="1828800" cy="838200"/>
          </a:xfrm>
          <a:prstGeom prst="rect">
            <a:avLst/>
          </a:prstGeom>
          <a:gradFill>
            <a:gsLst>
              <a:gs pos="0">
                <a:srgbClr val="5C2321"/>
              </a:gs>
              <a:gs pos="10000">
                <a:srgbClr val="5C2321"/>
              </a:gs>
              <a:gs pos="100000">
                <a:schemeClr val="accent6"/>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Roboto Condensed"/>
                <a:ea typeface="Roboto Condensed"/>
                <a:cs typeface="Roboto Condensed"/>
                <a:sym typeface="Roboto Condensed"/>
              </a:rPr>
              <a:t>Bowler</a:t>
            </a:r>
            <a:endParaRPr/>
          </a:p>
          <a:p>
            <a:pPr indent="0" lvl="0" marL="0" marR="0" rtl="0" algn="ctr">
              <a:spcBef>
                <a:spcPts val="0"/>
              </a:spcBef>
              <a:spcAft>
                <a:spcPts val="0"/>
              </a:spcAft>
              <a:buNone/>
            </a:pPr>
            <a:r>
              <a:rPr lang="en-US" sz="2400">
                <a:solidFill>
                  <a:schemeClr val="lt1"/>
                </a:solidFill>
                <a:latin typeface="Roboto Condensed"/>
                <a:ea typeface="Roboto Condensed"/>
                <a:cs typeface="Roboto Condensed"/>
                <a:sym typeface="Roboto Condensed"/>
              </a:rPr>
              <a:t>(Sub class)</a:t>
            </a:r>
            <a:endParaRPr/>
          </a:p>
        </p:txBody>
      </p:sp>
      <p:cxnSp>
        <p:nvCxnSpPr>
          <p:cNvPr id="457" name="Google Shape;457;p21"/>
          <p:cNvCxnSpPr/>
          <p:nvPr/>
        </p:nvCxnSpPr>
        <p:spPr>
          <a:xfrm>
            <a:off x="5912228" y="3178213"/>
            <a:ext cx="0" cy="228600"/>
          </a:xfrm>
          <a:prstGeom prst="straightConnector1">
            <a:avLst/>
          </a:prstGeom>
          <a:noFill/>
          <a:ln cap="flat" cmpd="sng" w="28575">
            <a:solidFill>
              <a:schemeClr val="accent6"/>
            </a:solidFill>
            <a:prstDash val="solid"/>
            <a:miter lim="800000"/>
            <a:headEnd len="sm" w="sm" type="none"/>
            <a:tailEnd len="sm" w="sm" type="none"/>
          </a:ln>
        </p:spPr>
      </p:cxnSp>
      <p:pic>
        <p:nvPicPr>
          <p:cNvPr descr="https://hindi.sportzwiki.com/wp-content/uploads/2016/08/Gautam-Gambhir3.jpg" id="458" name="Google Shape;458;p21"/>
          <p:cNvPicPr preferRelativeResize="0"/>
          <p:nvPr/>
        </p:nvPicPr>
        <p:blipFill rotWithShape="1">
          <a:blip r:embed="rId3">
            <a:alphaModFix/>
          </a:blip>
          <a:srcRect b="0" l="0" r="10138" t="0"/>
          <a:stretch/>
        </p:blipFill>
        <p:spPr>
          <a:xfrm>
            <a:off x="730628" y="4536439"/>
            <a:ext cx="1371600" cy="1371600"/>
          </a:xfrm>
          <a:prstGeom prst="rect">
            <a:avLst/>
          </a:prstGeom>
          <a:noFill/>
          <a:ln>
            <a:noFill/>
          </a:ln>
        </p:spPr>
      </p:pic>
      <p:pic>
        <p:nvPicPr>
          <p:cNvPr descr="Related image" id="459" name="Google Shape;459;p21"/>
          <p:cNvPicPr preferRelativeResize="0"/>
          <p:nvPr/>
        </p:nvPicPr>
        <p:blipFill rotWithShape="1">
          <a:blip r:embed="rId4">
            <a:alphaModFix/>
          </a:blip>
          <a:srcRect b="0" l="21164" r="9438" t="0"/>
          <a:stretch/>
        </p:blipFill>
        <p:spPr>
          <a:xfrm>
            <a:off x="5226428" y="4536439"/>
            <a:ext cx="1371600" cy="1371600"/>
          </a:xfrm>
          <a:prstGeom prst="rect">
            <a:avLst/>
          </a:prstGeom>
          <a:noFill/>
          <a:ln>
            <a:noFill/>
          </a:ln>
        </p:spPr>
      </p:pic>
      <p:sp>
        <p:nvSpPr>
          <p:cNvPr id="460" name="Google Shape;460;p21"/>
          <p:cNvSpPr/>
          <p:nvPr/>
        </p:nvSpPr>
        <p:spPr>
          <a:xfrm>
            <a:off x="8892977" y="1743634"/>
            <a:ext cx="1828800" cy="838200"/>
          </a:xfrm>
          <a:prstGeom prst="rect">
            <a:avLst/>
          </a:prstGeom>
          <a:noFill/>
          <a:ln cap="flat" cmpd="sng" w="2857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Employee</a:t>
            </a:r>
            <a:endParaRPr/>
          </a:p>
          <a:p>
            <a:pPr indent="0" lvl="0" marL="0" marR="0" rtl="0" algn="ctr">
              <a:spcBef>
                <a:spcPts val="0"/>
              </a:spcBef>
              <a:spcAft>
                <a:spcPts val="0"/>
              </a:spcAft>
              <a:buNone/>
            </a:pPr>
            <a:r>
              <a:rPr i="1" lang="en-US" sz="1800">
                <a:solidFill>
                  <a:srgbClr val="A5A5A5"/>
                </a:solidFill>
                <a:latin typeface="Roboto Condensed"/>
                <a:ea typeface="Roboto Condensed"/>
                <a:cs typeface="Roboto Condensed"/>
                <a:sym typeface="Roboto Condensed"/>
              </a:rPr>
              <a:t>(Super class)</a:t>
            </a:r>
            <a:endParaRPr/>
          </a:p>
        </p:txBody>
      </p:sp>
      <p:cxnSp>
        <p:nvCxnSpPr>
          <p:cNvPr id="461" name="Google Shape;461;p21"/>
          <p:cNvCxnSpPr/>
          <p:nvPr/>
        </p:nvCxnSpPr>
        <p:spPr>
          <a:xfrm>
            <a:off x="9809618" y="2581267"/>
            <a:ext cx="0" cy="1024128"/>
          </a:xfrm>
          <a:prstGeom prst="straightConnector1">
            <a:avLst/>
          </a:prstGeom>
          <a:noFill/>
          <a:ln cap="flat" cmpd="sng" w="28575">
            <a:solidFill>
              <a:schemeClr val="accent4"/>
            </a:solidFill>
            <a:prstDash val="solid"/>
            <a:miter lim="800000"/>
            <a:headEnd len="sm" w="sm" type="none"/>
            <a:tailEnd len="sm" w="sm" type="none"/>
          </a:ln>
        </p:spPr>
      </p:cxnSp>
      <p:cxnSp>
        <p:nvCxnSpPr>
          <p:cNvPr id="462" name="Google Shape;462;p21"/>
          <p:cNvCxnSpPr>
            <a:stCxn id="463" idx="1"/>
          </p:cNvCxnSpPr>
          <p:nvPr/>
        </p:nvCxnSpPr>
        <p:spPr>
          <a:xfrm flipH="1">
            <a:off x="8590568" y="4013522"/>
            <a:ext cx="895200" cy="872700"/>
          </a:xfrm>
          <a:prstGeom prst="straightConnector1">
            <a:avLst/>
          </a:prstGeom>
          <a:noFill/>
          <a:ln cap="flat" cmpd="sng" w="28575">
            <a:solidFill>
              <a:schemeClr val="accent4"/>
            </a:solidFill>
            <a:prstDash val="solid"/>
            <a:miter lim="800000"/>
            <a:headEnd len="sm" w="sm" type="none"/>
            <a:tailEnd len="sm" w="sm" type="none"/>
          </a:ln>
        </p:spPr>
      </p:cxnSp>
      <p:sp>
        <p:nvSpPr>
          <p:cNvPr id="464" name="Google Shape;464;p21"/>
          <p:cNvSpPr/>
          <p:nvPr/>
        </p:nvSpPr>
        <p:spPr>
          <a:xfrm>
            <a:off x="7656968" y="4886153"/>
            <a:ext cx="1828800" cy="838200"/>
          </a:xfrm>
          <a:prstGeom prst="rect">
            <a:avLst/>
          </a:prstGeom>
          <a:noFill/>
          <a:ln cap="flat" cmpd="sng" w="2857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Professor</a:t>
            </a:r>
            <a:endParaRPr/>
          </a:p>
          <a:p>
            <a:pPr indent="0" lvl="0" marL="0" marR="0" rtl="0" algn="ctr">
              <a:spcBef>
                <a:spcPts val="0"/>
              </a:spcBef>
              <a:spcAft>
                <a:spcPts val="0"/>
              </a:spcAft>
              <a:buNone/>
            </a:pPr>
            <a:r>
              <a:rPr i="1" lang="en-US" sz="1800">
                <a:solidFill>
                  <a:srgbClr val="A5A5A5"/>
                </a:solidFill>
                <a:latin typeface="Roboto Condensed"/>
                <a:ea typeface="Roboto Condensed"/>
                <a:cs typeface="Roboto Condensed"/>
                <a:sym typeface="Roboto Condensed"/>
              </a:rPr>
              <a:t>(Sub class)</a:t>
            </a:r>
            <a:endParaRPr/>
          </a:p>
        </p:txBody>
      </p:sp>
      <p:sp>
        <p:nvSpPr>
          <p:cNvPr id="465" name="Google Shape;465;p21"/>
          <p:cNvSpPr/>
          <p:nvPr/>
        </p:nvSpPr>
        <p:spPr>
          <a:xfrm>
            <a:off x="10228718" y="4886153"/>
            <a:ext cx="1828800" cy="838200"/>
          </a:xfrm>
          <a:prstGeom prst="rect">
            <a:avLst/>
          </a:prstGeom>
          <a:noFill/>
          <a:ln cap="flat" cmpd="sng" w="2857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Head</a:t>
            </a:r>
            <a:endParaRPr/>
          </a:p>
          <a:p>
            <a:pPr indent="0" lvl="0" marL="0" marR="0" rtl="0" algn="ctr">
              <a:spcBef>
                <a:spcPts val="0"/>
              </a:spcBef>
              <a:spcAft>
                <a:spcPts val="0"/>
              </a:spcAft>
              <a:buNone/>
            </a:pPr>
            <a:r>
              <a:rPr i="1" lang="en-US" sz="1800">
                <a:solidFill>
                  <a:srgbClr val="A5A5A5"/>
                </a:solidFill>
                <a:latin typeface="Roboto Condensed"/>
                <a:ea typeface="Roboto Condensed"/>
                <a:cs typeface="Roboto Condensed"/>
                <a:sym typeface="Roboto Condensed"/>
              </a:rPr>
              <a:t>(Sub class)</a:t>
            </a:r>
            <a:endParaRPr/>
          </a:p>
        </p:txBody>
      </p:sp>
      <p:cxnSp>
        <p:nvCxnSpPr>
          <p:cNvPr id="466" name="Google Shape;466;p21"/>
          <p:cNvCxnSpPr>
            <a:stCxn id="463" idx="3"/>
            <a:endCxn id="465" idx="0"/>
          </p:cNvCxnSpPr>
          <p:nvPr/>
        </p:nvCxnSpPr>
        <p:spPr>
          <a:xfrm>
            <a:off x="10133468" y="4013522"/>
            <a:ext cx="1009800" cy="872700"/>
          </a:xfrm>
          <a:prstGeom prst="straightConnector1">
            <a:avLst/>
          </a:prstGeom>
          <a:noFill/>
          <a:ln cap="flat" cmpd="sng" w="28575">
            <a:solidFill>
              <a:schemeClr val="accent4"/>
            </a:solidFill>
            <a:prstDash val="solid"/>
            <a:miter lim="800000"/>
            <a:headEnd len="sm" w="sm" type="none"/>
            <a:tailEnd len="sm" w="sm" type="none"/>
          </a:ln>
        </p:spPr>
      </p:cxnSp>
      <p:sp>
        <p:nvSpPr>
          <p:cNvPr id="463" name="Google Shape;463;p21"/>
          <p:cNvSpPr/>
          <p:nvPr/>
        </p:nvSpPr>
        <p:spPr>
          <a:xfrm>
            <a:off x="9161918" y="3607444"/>
            <a:ext cx="1295400" cy="812156"/>
          </a:xfrm>
          <a:prstGeom prst="flowChartMerge">
            <a:avLst/>
          </a:prstGeom>
          <a:noFill/>
          <a:ln cap="flat" cmpd="sng" w="2857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ISA</a:t>
            </a:r>
            <a:endParaRPr/>
          </a:p>
        </p:txBody>
      </p:sp>
      <p:cxnSp>
        <p:nvCxnSpPr>
          <p:cNvPr id="467" name="Google Shape;467;p21"/>
          <p:cNvCxnSpPr/>
          <p:nvPr/>
        </p:nvCxnSpPr>
        <p:spPr>
          <a:xfrm flipH="1">
            <a:off x="7233932" y="2110030"/>
            <a:ext cx="13447" cy="3798009"/>
          </a:xfrm>
          <a:prstGeom prst="straightConnector1">
            <a:avLst/>
          </a:prstGeom>
          <a:noFill/>
          <a:ln cap="flat" cmpd="sng" w="38100">
            <a:solidFill>
              <a:schemeClr val="accent1"/>
            </a:solidFill>
            <a:prstDash val="solid"/>
            <a:miter lim="800000"/>
            <a:headEnd len="sm" w="sm" type="none"/>
            <a:tailEnd len="sm" w="sm" type="none"/>
          </a:ln>
        </p:spPr>
      </p:cxnSp>
      <p:sp>
        <p:nvSpPr>
          <p:cNvPr id="468" name="Google Shape;468;p21"/>
          <p:cNvSpPr/>
          <p:nvPr/>
        </p:nvSpPr>
        <p:spPr>
          <a:xfrm>
            <a:off x="2632237" y="3468182"/>
            <a:ext cx="2103120" cy="723980"/>
          </a:xfrm>
          <a:prstGeom prst="wedgeRoundRectCallout">
            <a:avLst>
              <a:gd fmla="val -13582" name="adj1"/>
              <a:gd fmla="val 99062" name="adj2"/>
              <a:gd fmla="val 16667" name="adj3"/>
            </a:avLst>
          </a:prstGeom>
          <a:solidFill>
            <a:srgbClr val="F0D9D8"/>
          </a:solidFill>
          <a:ln cap="flat" cmpd="sng" w="952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Roboto Condensed"/>
                <a:ea typeface="Roboto Condensed"/>
                <a:cs typeface="Roboto Condensed"/>
                <a:sym typeface="Roboto Condensed"/>
              </a:rPr>
              <a:t>Not associated with any sub class</a:t>
            </a:r>
            <a:endParaRPr sz="1800">
              <a:solidFill>
                <a:schemeClr val="dk1"/>
              </a:solidFill>
              <a:latin typeface="Roboto Condensed"/>
              <a:ea typeface="Roboto Condensed"/>
              <a:cs typeface="Roboto Condensed"/>
              <a:sym typeface="Roboto Condensed"/>
            </a:endParaRPr>
          </a:p>
        </p:txBody>
      </p:sp>
      <p:pic>
        <p:nvPicPr>
          <p:cNvPr descr="Related image" id="469" name="Google Shape;469;p21"/>
          <p:cNvPicPr preferRelativeResize="0"/>
          <p:nvPr/>
        </p:nvPicPr>
        <p:blipFill rotWithShape="1">
          <a:blip r:embed="rId5">
            <a:alphaModFix/>
          </a:blip>
          <a:srcRect b="0" l="0" r="0" t="0"/>
          <a:stretch/>
        </p:blipFill>
        <p:spPr>
          <a:xfrm>
            <a:off x="2771589" y="4536439"/>
            <a:ext cx="1828799" cy="1371600"/>
          </a:xfrm>
          <a:prstGeom prst="rect">
            <a:avLst/>
          </a:prstGeom>
          <a:noFill/>
          <a:ln>
            <a:noFill/>
          </a:ln>
        </p:spPr>
      </p:pic>
      <p:pic>
        <p:nvPicPr>
          <p:cNvPr descr="https://hindi.sportzwiki.com/wp-content/uploads/2016/08/Gautam-Gambhir3.jpg" id="470" name="Google Shape;470;p21"/>
          <p:cNvPicPr preferRelativeResize="0"/>
          <p:nvPr/>
        </p:nvPicPr>
        <p:blipFill rotWithShape="1">
          <a:blip r:embed="rId6">
            <a:alphaModFix/>
          </a:blip>
          <a:srcRect b="0" l="0" r="10138" t="0"/>
          <a:stretch/>
        </p:blipFill>
        <p:spPr>
          <a:xfrm>
            <a:off x="604591" y="2110030"/>
            <a:ext cx="914400" cy="914400"/>
          </a:xfrm>
          <a:prstGeom prst="rect">
            <a:avLst/>
          </a:prstGeom>
          <a:noFill/>
          <a:ln>
            <a:noFill/>
          </a:ln>
        </p:spPr>
      </p:pic>
      <p:pic>
        <p:nvPicPr>
          <p:cNvPr descr="Related image" id="471" name="Google Shape;471;p21"/>
          <p:cNvPicPr preferRelativeResize="0"/>
          <p:nvPr/>
        </p:nvPicPr>
        <p:blipFill rotWithShape="1">
          <a:blip r:embed="rId4">
            <a:alphaModFix/>
          </a:blip>
          <a:srcRect b="0" l="21164" r="9438" t="0"/>
          <a:stretch/>
        </p:blipFill>
        <p:spPr>
          <a:xfrm>
            <a:off x="1631876" y="2110030"/>
            <a:ext cx="914400" cy="914400"/>
          </a:xfrm>
          <a:prstGeom prst="rect">
            <a:avLst/>
          </a:prstGeom>
          <a:noFill/>
          <a:ln>
            <a:noFill/>
          </a:ln>
        </p:spPr>
      </p:pic>
      <p:pic>
        <p:nvPicPr>
          <p:cNvPr descr="Related image" id="472" name="Google Shape;472;p21"/>
          <p:cNvPicPr preferRelativeResize="0"/>
          <p:nvPr/>
        </p:nvPicPr>
        <p:blipFill rotWithShape="1">
          <a:blip r:embed="rId7">
            <a:alphaModFix/>
          </a:blip>
          <a:srcRect b="0" l="0" r="0" t="0"/>
          <a:stretch/>
        </p:blipFill>
        <p:spPr>
          <a:xfrm>
            <a:off x="4782380" y="2110030"/>
            <a:ext cx="1219199" cy="914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0">
                                            <p:txEl>
                                              <p:pRg end="0" st="0"/>
                                            </p:txEl>
                                          </p:spTgt>
                                        </p:tgtEl>
                                        <p:attrNameLst>
                                          <p:attrName>style.visibility</p:attrName>
                                        </p:attrNameLst>
                                      </p:cBhvr>
                                      <p:to>
                                        <p:strVal val="visible"/>
                                      </p:to>
                                    </p:set>
                                    <p:animEffect filter="fade" transition="in">
                                      <p:cBhvr>
                                        <p:cTn dur="500"/>
                                        <p:tgtEl>
                                          <p:spTgt spid="45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0">
                                            <p:txEl>
                                              <p:pRg end="1" st="1"/>
                                            </p:txEl>
                                          </p:spTgt>
                                        </p:tgtEl>
                                        <p:attrNameLst>
                                          <p:attrName>style.visibility</p:attrName>
                                        </p:attrNameLst>
                                      </p:cBhvr>
                                      <p:to>
                                        <p:strVal val="visible"/>
                                      </p:to>
                                    </p:set>
                                    <p:animEffect filter="fade" transition="in">
                                      <p:cBhvr>
                                        <p:cTn dur="500"/>
                                        <p:tgtEl>
                                          <p:spTgt spid="45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0">
                                            <p:txEl>
                                              <p:pRg end="2" st="2"/>
                                            </p:txEl>
                                          </p:spTgt>
                                        </p:tgtEl>
                                        <p:attrNameLst>
                                          <p:attrName>style.visibility</p:attrName>
                                        </p:attrNameLst>
                                      </p:cBhvr>
                                      <p:to>
                                        <p:strVal val="visible"/>
                                      </p:to>
                                    </p:set>
                                    <p:animEffect filter="fade" transition="in">
                                      <p:cBhvr>
                                        <p:cTn dur="500"/>
                                        <p:tgtEl>
                                          <p:spTgt spid="45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1"/>
                                        </p:tgtEl>
                                        <p:attrNameLst>
                                          <p:attrName>style.visibility</p:attrName>
                                        </p:attrNameLst>
                                      </p:cBhvr>
                                      <p:to>
                                        <p:strVal val="visible"/>
                                      </p:to>
                                    </p:set>
                                    <p:animEffect filter="fade" transition="in">
                                      <p:cBhvr>
                                        <p:cTn dur="500"/>
                                        <p:tgtEl>
                                          <p:spTgt spid="4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3"/>
                                        </p:tgtEl>
                                        <p:attrNameLst>
                                          <p:attrName>style.visibility</p:attrName>
                                        </p:attrNameLst>
                                      </p:cBhvr>
                                      <p:to>
                                        <p:strVal val="visible"/>
                                      </p:to>
                                    </p:set>
                                    <p:animEffect filter="fade" transition="in">
                                      <p:cBhvr>
                                        <p:cTn dur="500"/>
                                        <p:tgtEl>
                                          <p:spTgt spid="453"/>
                                        </p:tgtEl>
                                      </p:cBhvr>
                                    </p:animEffect>
                                  </p:childTnLst>
                                </p:cTn>
                              </p:par>
                              <p:par>
                                <p:cTn fill="hold" nodeType="withEffect" presetClass="entr" presetID="10" presetSubtype="0">
                                  <p:stCondLst>
                                    <p:cond delay="0"/>
                                  </p:stCondLst>
                                  <p:childTnLst>
                                    <p:set>
                                      <p:cBhvr>
                                        <p:cTn dur="1" fill="hold">
                                          <p:stCondLst>
                                            <p:cond delay="0"/>
                                          </p:stCondLst>
                                        </p:cTn>
                                        <p:tgtEl>
                                          <p:spTgt spid="452"/>
                                        </p:tgtEl>
                                        <p:attrNameLst>
                                          <p:attrName>style.visibility</p:attrName>
                                        </p:attrNameLst>
                                      </p:cBhvr>
                                      <p:to>
                                        <p:strVal val="visible"/>
                                      </p:to>
                                    </p:set>
                                    <p:animEffect filter="fade" transition="in">
                                      <p:cBhvr>
                                        <p:cTn dur="500"/>
                                        <p:tgtEl>
                                          <p:spTgt spid="452"/>
                                        </p:tgtEl>
                                      </p:cBhvr>
                                    </p:animEffect>
                                  </p:childTnLst>
                                </p:cTn>
                              </p:par>
                              <p:par>
                                <p:cTn fill="hold" nodeType="withEffect" presetClass="entr" presetID="10" presetSubtype="0">
                                  <p:stCondLst>
                                    <p:cond delay="0"/>
                                  </p:stCondLst>
                                  <p:childTnLst>
                                    <p:set>
                                      <p:cBhvr>
                                        <p:cTn dur="1" fill="hold">
                                          <p:stCondLst>
                                            <p:cond delay="0"/>
                                          </p:stCondLst>
                                        </p:cTn>
                                        <p:tgtEl>
                                          <p:spTgt spid="454"/>
                                        </p:tgtEl>
                                        <p:attrNameLst>
                                          <p:attrName>style.visibility</p:attrName>
                                        </p:attrNameLst>
                                      </p:cBhvr>
                                      <p:to>
                                        <p:strVal val="visible"/>
                                      </p:to>
                                    </p:set>
                                    <p:animEffect filter="fade" transition="in">
                                      <p:cBhvr>
                                        <p:cTn dur="500"/>
                                        <p:tgtEl>
                                          <p:spTgt spid="454"/>
                                        </p:tgtEl>
                                      </p:cBhvr>
                                    </p:animEffect>
                                  </p:childTnLst>
                                </p:cTn>
                              </p:par>
                              <p:par>
                                <p:cTn fill="hold" nodeType="withEffect" presetClass="entr" presetID="10" presetSubtype="0">
                                  <p:stCondLst>
                                    <p:cond delay="0"/>
                                  </p:stCondLst>
                                  <p:childTnLst>
                                    <p:set>
                                      <p:cBhvr>
                                        <p:cTn dur="1" fill="hold">
                                          <p:stCondLst>
                                            <p:cond delay="0"/>
                                          </p:stCondLst>
                                        </p:cTn>
                                        <p:tgtEl>
                                          <p:spTgt spid="455"/>
                                        </p:tgtEl>
                                        <p:attrNameLst>
                                          <p:attrName>style.visibility</p:attrName>
                                        </p:attrNameLst>
                                      </p:cBhvr>
                                      <p:to>
                                        <p:strVal val="visible"/>
                                      </p:to>
                                    </p:set>
                                    <p:animEffect filter="fade" transition="in">
                                      <p:cBhvr>
                                        <p:cTn dur="500"/>
                                        <p:tgtEl>
                                          <p:spTgt spid="455"/>
                                        </p:tgtEl>
                                      </p:cBhvr>
                                    </p:animEffect>
                                  </p:childTnLst>
                                </p:cTn>
                              </p:par>
                              <p:par>
                                <p:cTn fill="hold" nodeType="withEffect" presetClass="entr" presetID="10" presetSubtype="0">
                                  <p:stCondLst>
                                    <p:cond delay="0"/>
                                  </p:stCondLst>
                                  <p:childTnLst>
                                    <p:set>
                                      <p:cBhvr>
                                        <p:cTn dur="1" fill="hold">
                                          <p:stCondLst>
                                            <p:cond delay="0"/>
                                          </p:stCondLst>
                                        </p:cTn>
                                        <p:tgtEl>
                                          <p:spTgt spid="456"/>
                                        </p:tgtEl>
                                        <p:attrNameLst>
                                          <p:attrName>style.visibility</p:attrName>
                                        </p:attrNameLst>
                                      </p:cBhvr>
                                      <p:to>
                                        <p:strVal val="visible"/>
                                      </p:to>
                                    </p:set>
                                    <p:animEffect filter="fade" transition="in">
                                      <p:cBhvr>
                                        <p:cTn dur="500"/>
                                        <p:tgtEl>
                                          <p:spTgt spid="456"/>
                                        </p:tgtEl>
                                      </p:cBhvr>
                                    </p:animEffect>
                                  </p:childTnLst>
                                </p:cTn>
                              </p:par>
                              <p:par>
                                <p:cTn fill="hold" nodeType="withEffect" presetClass="entr" presetID="10" presetSubtype="0">
                                  <p:stCondLst>
                                    <p:cond delay="0"/>
                                  </p:stCondLst>
                                  <p:childTnLst>
                                    <p:set>
                                      <p:cBhvr>
                                        <p:cTn dur="1" fill="hold">
                                          <p:stCondLst>
                                            <p:cond delay="0"/>
                                          </p:stCondLst>
                                        </p:cTn>
                                        <p:tgtEl>
                                          <p:spTgt spid="457"/>
                                        </p:tgtEl>
                                        <p:attrNameLst>
                                          <p:attrName>style.visibility</p:attrName>
                                        </p:attrNameLst>
                                      </p:cBhvr>
                                      <p:to>
                                        <p:strVal val="visible"/>
                                      </p:to>
                                    </p:set>
                                    <p:animEffect filter="fade" transition="in">
                                      <p:cBhvr>
                                        <p:cTn dur="500"/>
                                        <p:tgtEl>
                                          <p:spTgt spid="4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2"/>
                                        </p:tgtEl>
                                        <p:attrNameLst>
                                          <p:attrName>style.visibility</p:attrName>
                                        </p:attrNameLst>
                                      </p:cBhvr>
                                      <p:to>
                                        <p:strVal val="visible"/>
                                      </p:to>
                                    </p:set>
                                    <p:animEffect filter="fade" transition="in">
                                      <p:cBhvr>
                                        <p:cTn dur="500"/>
                                        <p:tgtEl>
                                          <p:spTgt spid="472"/>
                                        </p:tgtEl>
                                      </p:cBhvr>
                                    </p:animEffect>
                                  </p:childTnLst>
                                </p:cTn>
                              </p:par>
                              <p:par>
                                <p:cTn fill="hold" nodeType="withEffect" presetClass="entr" presetID="10" presetSubtype="0">
                                  <p:stCondLst>
                                    <p:cond delay="0"/>
                                  </p:stCondLst>
                                  <p:childTnLst>
                                    <p:set>
                                      <p:cBhvr>
                                        <p:cTn dur="1" fill="hold">
                                          <p:stCondLst>
                                            <p:cond delay="0"/>
                                          </p:stCondLst>
                                        </p:cTn>
                                        <p:tgtEl>
                                          <p:spTgt spid="470"/>
                                        </p:tgtEl>
                                        <p:attrNameLst>
                                          <p:attrName>style.visibility</p:attrName>
                                        </p:attrNameLst>
                                      </p:cBhvr>
                                      <p:to>
                                        <p:strVal val="visible"/>
                                      </p:to>
                                    </p:set>
                                    <p:animEffect filter="fade" transition="in">
                                      <p:cBhvr>
                                        <p:cTn dur="500"/>
                                        <p:tgtEl>
                                          <p:spTgt spid="470"/>
                                        </p:tgtEl>
                                      </p:cBhvr>
                                    </p:animEffect>
                                  </p:childTnLst>
                                </p:cTn>
                              </p:par>
                              <p:par>
                                <p:cTn fill="hold" nodeType="withEffect" presetClass="entr" presetID="10" presetSubtype="0">
                                  <p:stCondLst>
                                    <p:cond delay="0"/>
                                  </p:stCondLst>
                                  <p:childTnLst>
                                    <p:set>
                                      <p:cBhvr>
                                        <p:cTn dur="1" fill="hold">
                                          <p:stCondLst>
                                            <p:cond delay="0"/>
                                          </p:stCondLst>
                                        </p:cTn>
                                        <p:tgtEl>
                                          <p:spTgt spid="471"/>
                                        </p:tgtEl>
                                        <p:attrNameLst>
                                          <p:attrName>style.visibility</p:attrName>
                                        </p:attrNameLst>
                                      </p:cBhvr>
                                      <p:to>
                                        <p:strVal val="visible"/>
                                      </p:to>
                                    </p:set>
                                    <p:animEffect filter="fade" transition="in">
                                      <p:cBhvr>
                                        <p:cTn dur="500"/>
                                        <p:tgtEl>
                                          <p:spTgt spid="4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8"/>
                                        </p:tgtEl>
                                        <p:attrNameLst>
                                          <p:attrName>style.visibility</p:attrName>
                                        </p:attrNameLst>
                                      </p:cBhvr>
                                      <p:to>
                                        <p:strVal val="visible"/>
                                      </p:to>
                                    </p:set>
                                    <p:animEffect filter="fade" transition="in">
                                      <p:cBhvr>
                                        <p:cTn dur="500"/>
                                        <p:tgtEl>
                                          <p:spTgt spid="4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9"/>
                                        </p:tgtEl>
                                        <p:attrNameLst>
                                          <p:attrName>style.visibility</p:attrName>
                                        </p:attrNameLst>
                                      </p:cBhvr>
                                      <p:to>
                                        <p:strVal val="visible"/>
                                      </p:to>
                                    </p:set>
                                    <p:animEffect filter="fade" transition="in">
                                      <p:cBhvr>
                                        <p:cTn dur="500"/>
                                        <p:tgtEl>
                                          <p:spTgt spid="4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9"/>
                                        </p:tgtEl>
                                        <p:attrNameLst>
                                          <p:attrName>style.visibility</p:attrName>
                                        </p:attrNameLst>
                                      </p:cBhvr>
                                      <p:to>
                                        <p:strVal val="visible"/>
                                      </p:to>
                                    </p:set>
                                    <p:animEffect filter="fade" transition="in">
                                      <p:cBhvr>
                                        <p:cTn dur="500"/>
                                        <p:tgtEl>
                                          <p:spTgt spid="4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8"/>
                                        </p:tgtEl>
                                        <p:attrNameLst>
                                          <p:attrName>style.visibility</p:attrName>
                                        </p:attrNameLst>
                                      </p:cBhvr>
                                      <p:to>
                                        <p:strVal val="visible"/>
                                      </p:to>
                                    </p:set>
                                    <p:animEffect filter="fade" transition="in">
                                      <p:cBhvr>
                                        <p:cTn dur="500"/>
                                        <p:tgtEl>
                                          <p:spTgt spid="468"/>
                                        </p:tgtEl>
                                      </p:cBhvr>
                                    </p:animEffect>
                                  </p:childTnLst>
                                </p:cTn>
                              </p:par>
                              <p:par>
                                <p:cTn fill="hold" nodeType="withEffect" presetClass="entr" presetID="10" presetSubtype="0">
                                  <p:stCondLst>
                                    <p:cond delay="0"/>
                                  </p:stCondLst>
                                  <p:childTnLst>
                                    <p:set>
                                      <p:cBhvr>
                                        <p:cTn dur="1" fill="hold">
                                          <p:stCondLst>
                                            <p:cond delay="0"/>
                                          </p:stCondLst>
                                        </p:cTn>
                                        <p:tgtEl>
                                          <p:spTgt spid="468">
                                            <p:txEl>
                                              <p:pRg end="0" st="0"/>
                                            </p:txEl>
                                          </p:spTgt>
                                        </p:tgtEl>
                                        <p:attrNameLst>
                                          <p:attrName>style.visibility</p:attrName>
                                        </p:attrNameLst>
                                      </p:cBhvr>
                                      <p:to>
                                        <p:strVal val="visible"/>
                                      </p:to>
                                    </p:set>
                                    <p:animEffect filter="fade" transition="in">
                                      <p:cBhvr>
                                        <p:cTn dur="500"/>
                                        <p:tgtEl>
                                          <p:spTgt spid="46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7"/>
                                        </p:tgtEl>
                                        <p:attrNameLst>
                                          <p:attrName>style.visibility</p:attrName>
                                        </p:attrNameLst>
                                      </p:cBhvr>
                                      <p:to>
                                        <p:strVal val="visible"/>
                                      </p:to>
                                    </p:set>
                                    <p:animEffect filter="fade" transition="in">
                                      <p:cBhvr>
                                        <p:cTn dur="500"/>
                                        <p:tgtEl>
                                          <p:spTgt spid="4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0"/>
                                        </p:tgtEl>
                                        <p:attrNameLst>
                                          <p:attrName>style.visibility</p:attrName>
                                        </p:attrNameLst>
                                      </p:cBhvr>
                                      <p:to>
                                        <p:strVal val="visible"/>
                                      </p:to>
                                    </p:set>
                                    <p:animEffect filter="fade" transition="in">
                                      <p:cBhvr>
                                        <p:cTn dur="500"/>
                                        <p:tgtEl>
                                          <p:spTgt spid="4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4"/>
                                        </p:tgtEl>
                                        <p:attrNameLst>
                                          <p:attrName>style.visibility</p:attrName>
                                        </p:attrNameLst>
                                      </p:cBhvr>
                                      <p:to>
                                        <p:strVal val="visible"/>
                                      </p:to>
                                    </p:set>
                                    <p:animEffect filter="fade" transition="in">
                                      <p:cBhvr>
                                        <p:cTn dur="500"/>
                                        <p:tgtEl>
                                          <p:spTgt spid="464"/>
                                        </p:tgtEl>
                                      </p:cBhvr>
                                    </p:animEffect>
                                  </p:childTnLst>
                                </p:cTn>
                              </p:par>
                              <p:par>
                                <p:cTn fill="hold" nodeType="withEffect" presetClass="entr" presetID="10" presetSubtype="0">
                                  <p:stCondLst>
                                    <p:cond delay="0"/>
                                  </p:stCondLst>
                                  <p:childTnLst>
                                    <p:set>
                                      <p:cBhvr>
                                        <p:cTn dur="1" fill="hold">
                                          <p:stCondLst>
                                            <p:cond delay="0"/>
                                          </p:stCondLst>
                                        </p:cTn>
                                        <p:tgtEl>
                                          <p:spTgt spid="465"/>
                                        </p:tgtEl>
                                        <p:attrNameLst>
                                          <p:attrName>style.visibility</p:attrName>
                                        </p:attrNameLst>
                                      </p:cBhvr>
                                      <p:to>
                                        <p:strVal val="visible"/>
                                      </p:to>
                                    </p:set>
                                    <p:animEffect filter="fade" transition="in">
                                      <p:cBhvr>
                                        <p:cTn dur="500"/>
                                        <p:tgtEl>
                                          <p:spTgt spid="4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3"/>
                                        </p:tgtEl>
                                        <p:attrNameLst>
                                          <p:attrName>style.visibility</p:attrName>
                                        </p:attrNameLst>
                                      </p:cBhvr>
                                      <p:to>
                                        <p:strVal val="visible"/>
                                      </p:to>
                                    </p:set>
                                    <p:animEffect filter="fade" transition="in">
                                      <p:cBhvr>
                                        <p:cTn dur="500"/>
                                        <p:tgtEl>
                                          <p:spTgt spid="463"/>
                                        </p:tgtEl>
                                      </p:cBhvr>
                                    </p:animEffect>
                                  </p:childTnLst>
                                </p:cTn>
                              </p:par>
                              <p:par>
                                <p:cTn fill="hold" nodeType="withEffect" presetClass="entr" presetID="10" presetSubtype="0">
                                  <p:stCondLst>
                                    <p:cond delay="0"/>
                                  </p:stCondLst>
                                  <p:childTnLst>
                                    <p:set>
                                      <p:cBhvr>
                                        <p:cTn dur="1" fill="hold">
                                          <p:stCondLst>
                                            <p:cond delay="0"/>
                                          </p:stCondLst>
                                        </p:cTn>
                                        <p:tgtEl>
                                          <p:spTgt spid="461"/>
                                        </p:tgtEl>
                                        <p:attrNameLst>
                                          <p:attrName>style.visibility</p:attrName>
                                        </p:attrNameLst>
                                      </p:cBhvr>
                                      <p:to>
                                        <p:strVal val="visible"/>
                                      </p:to>
                                    </p:set>
                                    <p:animEffect filter="fade" transition="in">
                                      <p:cBhvr>
                                        <p:cTn dur="500"/>
                                        <p:tgtEl>
                                          <p:spTgt spid="461"/>
                                        </p:tgtEl>
                                      </p:cBhvr>
                                    </p:animEffect>
                                  </p:childTnLst>
                                </p:cTn>
                              </p:par>
                              <p:par>
                                <p:cTn fill="hold" nodeType="withEffect" presetClass="entr" presetID="10" presetSubtype="0">
                                  <p:stCondLst>
                                    <p:cond delay="0"/>
                                  </p:stCondLst>
                                  <p:childTnLst>
                                    <p:set>
                                      <p:cBhvr>
                                        <p:cTn dur="1" fill="hold">
                                          <p:stCondLst>
                                            <p:cond delay="0"/>
                                          </p:stCondLst>
                                        </p:cTn>
                                        <p:tgtEl>
                                          <p:spTgt spid="462"/>
                                        </p:tgtEl>
                                        <p:attrNameLst>
                                          <p:attrName>style.visibility</p:attrName>
                                        </p:attrNameLst>
                                      </p:cBhvr>
                                      <p:to>
                                        <p:strVal val="visible"/>
                                      </p:to>
                                    </p:set>
                                    <p:animEffect filter="fade" transition="in">
                                      <p:cBhvr>
                                        <p:cTn dur="500"/>
                                        <p:tgtEl>
                                          <p:spTgt spid="462"/>
                                        </p:tgtEl>
                                      </p:cBhvr>
                                    </p:animEffect>
                                  </p:childTnLst>
                                </p:cTn>
                              </p:par>
                              <p:par>
                                <p:cTn fill="hold" nodeType="withEffect" presetClass="entr" presetID="10" presetSubtype="0">
                                  <p:stCondLst>
                                    <p:cond delay="0"/>
                                  </p:stCondLst>
                                  <p:childTnLst>
                                    <p:set>
                                      <p:cBhvr>
                                        <p:cTn dur="1" fill="hold">
                                          <p:stCondLst>
                                            <p:cond delay="0"/>
                                          </p:stCondLst>
                                        </p:cTn>
                                        <p:tgtEl>
                                          <p:spTgt spid="466"/>
                                        </p:tgtEl>
                                        <p:attrNameLst>
                                          <p:attrName>style.visibility</p:attrName>
                                        </p:attrNameLst>
                                      </p:cBhvr>
                                      <p:to>
                                        <p:strVal val="visible"/>
                                      </p:to>
                                    </p:set>
                                    <p:animEffect filter="fade" transition="in">
                                      <p:cBhvr>
                                        <p:cTn dur="500"/>
                                        <p:tgtEl>
                                          <p:spTgt spid="4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2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5C2321"/>
              </a:buClr>
              <a:buSzPts val="6000"/>
              <a:buFont typeface="Roboto Condensed"/>
              <a:buNone/>
            </a:pPr>
            <a:r>
              <a:rPr lang="en-US">
                <a:solidFill>
                  <a:srgbClr val="5C2321"/>
                </a:solidFill>
              </a:rPr>
              <a:t>Aggregation in E-R diagram</a:t>
            </a:r>
            <a:endParaRPr/>
          </a:p>
        </p:txBody>
      </p:sp>
      <p:sp>
        <p:nvSpPr>
          <p:cNvPr id="478" name="Google Shape;478;p2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a:t>Section - 9</a:t>
            </a:r>
            <a:endParaRPr/>
          </a:p>
          <a:p>
            <a:pPr indent="0" lvl="0" marL="0" rtl="0" algn="l">
              <a:lnSpc>
                <a:spcPct val="90000"/>
              </a:lnSpc>
              <a:spcBef>
                <a:spcPts val="1000"/>
              </a:spcBef>
              <a:spcAft>
                <a:spcPts val="0"/>
              </a:spcAft>
              <a:buClr>
                <a:schemeClr val="dk1"/>
              </a:buClr>
              <a:buSzPts val="24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23"/>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US"/>
              <a:t>Limitation of E-R diagram</a:t>
            </a:r>
            <a:endParaRPr/>
          </a:p>
        </p:txBody>
      </p:sp>
      <p:sp>
        <p:nvSpPr>
          <p:cNvPr id="484" name="Google Shape;484;p23"/>
          <p:cNvSpPr txBox="1"/>
          <p:nvPr>
            <p:ph idx="1" type="body"/>
          </p:nvPr>
        </p:nvSpPr>
        <p:spPr>
          <a:xfrm>
            <a:off x="131179" y="887280"/>
            <a:ext cx="11936130" cy="5582777"/>
          </a:xfrm>
          <a:prstGeom prst="rect">
            <a:avLst/>
          </a:prstGeom>
          <a:noFill/>
          <a:ln>
            <a:noFill/>
          </a:ln>
        </p:spPr>
        <p:txBody>
          <a:bodyPr anchorCtr="0" anchor="t" bIns="45700" lIns="91425" spcFirstLastPara="1" rIns="91425" wrap="square" tIns="45700">
            <a:noAutofit/>
          </a:bodyPr>
          <a:lstStyle/>
          <a:p>
            <a:pPr indent="-265113" lvl="0" marL="265113" rtl="0" algn="just">
              <a:lnSpc>
                <a:spcPct val="90000"/>
              </a:lnSpc>
              <a:spcBef>
                <a:spcPts val="0"/>
              </a:spcBef>
              <a:spcAft>
                <a:spcPts val="0"/>
              </a:spcAft>
              <a:buClr>
                <a:schemeClr val="accent6"/>
              </a:buClr>
              <a:buSzPts val="2400"/>
              <a:buFont typeface="Noto Sans Symbols"/>
              <a:buChar char="🞂"/>
            </a:pPr>
            <a:r>
              <a:rPr lang="en-US"/>
              <a:t>In E-R model we </a:t>
            </a:r>
            <a:r>
              <a:rPr b="1" lang="en-US">
                <a:solidFill>
                  <a:schemeClr val="accent6"/>
                </a:solidFill>
              </a:rPr>
              <a:t>cannot express relationships between two relationships</a:t>
            </a:r>
            <a:r>
              <a:rPr lang="en-US"/>
              <a:t>.</a:t>
            </a:r>
            <a:endParaRPr/>
          </a:p>
        </p:txBody>
      </p:sp>
      <p:sp>
        <p:nvSpPr>
          <p:cNvPr id="485" name="Google Shape;485;p23"/>
          <p:cNvSpPr/>
          <p:nvPr/>
        </p:nvSpPr>
        <p:spPr>
          <a:xfrm>
            <a:off x="4809788" y="1713914"/>
            <a:ext cx="2470150" cy="685800"/>
          </a:xfrm>
          <a:prstGeom prst="diamond">
            <a:avLst/>
          </a:prstGeom>
          <a:noFill/>
          <a:ln cap="flat" cmpd="sng" w="2857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Roboto Condensed"/>
                <a:ea typeface="Roboto Condensed"/>
                <a:cs typeface="Roboto Condensed"/>
                <a:sym typeface="Roboto Condensed"/>
              </a:rPr>
              <a:t>Relation</a:t>
            </a:r>
            <a:endParaRPr sz="2000">
              <a:solidFill>
                <a:schemeClr val="dk1"/>
              </a:solidFill>
              <a:latin typeface="Roboto Condensed"/>
              <a:ea typeface="Roboto Condensed"/>
              <a:cs typeface="Roboto Condensed"/>
              <a:sym typeface="Roboto Condensed"/>
            </a:endParaRPr>
          </a:p>
        </p:txBody>
      </p:sp>
      <p:sp>
        <p:nvSpPr>
          <p:cNvPr id="486" name="Google Shape;486;p23"/>
          <p:cNvSpPr/>
          <p:nvPr/>
        </p:nvSpPr>
        <p:spPr>
          <a:xfrm>
            <a:off x="1903827" y="1713914"/>
            <a:ext cx="2470150" cy="685800"/>
          </a:xfrm>
          <a:prstGeom prst="diamond">
            <a:avLst/>
          </a:prstGeom>
          <a:noFill/>
          <a:ln cap="flat" cmpd="sng" w="2857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Roboto Condensed"/>
                <a:ea typeface="Roboto Condensed"/>
                <a:cs typeface="Roboto Condensed"/>
                <a:sym typeface="Roboto Condensed"/>
              </a:rPr>
              <a:t>Relation</a:t>
            </a:r>
            <a:r>
              <a:rPr lang="en-US" sz="2000">
                <a:solidFill>
                  <a:schemeClr val="lt1"/>
                </a:solidFill>
                <a:latin typeface="Roboto Condensed"/>
                <a:ea typeface="Roboto Condensed"/>
                <a:cs typeface="Roboto Condensed"/>
                <a:sym typeface="Roboto Condensed"/>
              </a:rPr>
              <a:t> 1</a:t>
            </a:r>
            <a:endParaRPr sz="2000">
              <a:solidFill>
                <a:schemeClr val="lt1"/>
              </a:solidFill>
              <a:latin typeface="Roboto Condensed"/>
              <a:ea typeface="Roboto Condensed"/>
              <a:cs typeface="Roboto Condensed"/>
              <a:sym typeface="Roboto Condensed"/>
            </a:endParaRPr>
          </a:p>
        </p:txBody>
      </p:sp>
      <p:sp>
        <p:nvSpPr>
          <p:cNvPr id="487" name="Google Shape;487;p23"/>
          <p:cNvSpPr/>
          <p:nvPr/>
        </p:nvSpPr>
        <p:spPr>
          <a:xfrm>
            <a:off x="7663277" y="1713914"/>
            <a:ext cx="2470150" cy="685800"/>
          </a:xfrm>
          <a:prstGeom prst="diamond">
            <a:avLst/>
          </a:prstGeom>
          <a:noFill/>
          <a:ln cap="flat" cmpd="sng" w="2857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Roboto Condensed"/>
                <a:ea typeface="Roboto Condensed"/>
                <a:cs typeface="Roboto Condensed"/>
                <a:sym typeface="Roboto Condensed"/>
              </a:rPr>
              <a:t>Relation</a:t>
            </a:r>
            <a:r>
              <a:rPr lang="en-US" sz="2000">
                <a:solidFill>
                  <a:schemeClr val="lt1"/>
                </a:solidFill>
                <a:latin typeface="Roboto Condensed"/>
                <a:ea typeface="Roboto Condensed"/>
                <a:cs typeface="Roboto Condensed"/>
                <a:sym typeface="Roboto Condensed"/>
              </a:rPr>
              <a:t> 2</a:t>
            </a:r>
            <a:endParaRPr sz="2000">
              <a:solidFill>
                <a:schemeClr val="lt1"/>
              </a:solidFill>
              <a:latin typeface="Roboto Condensed"/>
              <a:ea typeface="Roboto Condensed"/>
              <a:cs typeface="Roboto Condensed"/>
              <a:sym typeface="Roboto Condensed"/>
            </a:endParaRPr>
          </a:p>
        </p:txBody>
      </p:sp>
      <p:cxnSp>
        <p:nvCxnSpPr>
          <p:cNvPr id="488" name="Google Shape;488;p23"/>
          <p:cNvCxnSpPr>
            <a:stCxn id="486" idx="3"/>
            <a:endCxn id="485" idx="1"/>
          </p:cNvCxnSpPr>
          <p:nvPr/>
        </p:nvCxnSpPr>
        <p:spPr>
          <a:xfrm>
            <a:off x="4373977" y="2056814"/>
            <a:ext cx="435900" cy="0"/>
          </a:xfrm>
          <a:prstGeom prst="straightConnector1">
            <a:avLst/>
          </a:prstGeom>
          <a:noFill/>
          <a:ln cap="flat" cmpd="sng" w="28575">
            <a:solidFill>
              <a:schemeClr val="accent4"/>
            </a:solidFill>
            <a:prstDash val="solid"/>
            <a:miter lim="800000"/>
            <a:headEnd len="sm" w="sm" type="none"/>
            <a:tailEnd len="sm" w="sm" type="none"/>
          </a:ln>
        </p:spPr>
      </p:cxnSp>
      <p:cxnSp>
        <p:nvCxnSpPr>
          <p:cNvPr id="489" name="Google Shape;489;p23"/>
          <p:cNvCxnSpPr>
            <a:stCxn id="485" idx="3"/>
          </p:cNvCxnSpPr>
          <p:nvPr/>
        </p:nvCxnSpPr>
        <p:spPr>
          <a:xfrm>
            <a:off x="7279938" y="2056814"/>
            <a:ext cx="383400" cy="0"/>
          </a:xfrm>
          <a:prstGeom prst="straightConnector1">
            <a:avLst/>
          </a:prstGeom>
          <a:noFill/>
          <a:ln cap="flat" cmpd="sng" w="28575">
            <a:solidFill>
              <a:schemeClr val="accent4"/>
            </a:solidFill>
            <a:prstDash val="solid"/>
            <a:miter lim="800000"/>
            <a:headEnd len="sm" w="sm" type="none"/>
            <a:tailEnd len="sm" w="sm" type="none"/>
          </a:ln>
        </p:spPr>
      </p:cxnSp>
      <p:sp>
        <p:nvSpPr>
          <p:cNvPr id="490" name="Google Shape;490;p23"/>
          <p:cNvSpPr/>
          <p:nvPr/>
        </p:nvSpPr>
        <p:spPr>
          <a:xfrm>
            <a:off x="5673503" y="1529577"/>
            <a:ext cx="742720" cy="1054473"/>
          </a:xfrm>
          <a:prstGeom prst="mathMultiply">
            <a:avLst>
              <a:gd fmla="val 15248" name="adj1"/>
            </a:avLst>
          </a:prstGeom>
          <a:solidFill>
            <a:schemeClr val="accent6"/>
          </a:soli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Condensed"/>
              <a:ea typeface="Roboto Condensed"/>
              <a:cs typeface="Roboto Condensed"/>
              <a:sym typeface="Roboto Condensed"/>
            </a:endParaRPr>
          </a:p>
        </p:txBody>
      </p:sp>
      <p:sp>
        <p:nvSpPr>
          <p:cNvPr id="491" name="Google Shape;491;p23"/>
          <p:cNvSpPr/>
          <p:nvPr/>
        </p:nvSpPr>
        <p:spPr>
          <a:xfrm>
            <a:off x="4809788" y="3090808"/>
            <a:ext cx="2470150" cy="685800"/>
          </a:xfrm>
          <a:prstGeom prst="diamond">
            <a:avLst/>
          </a:prstGeom>
          <a:noFill/>
          <a:ln cap="flat" cmpd="sng" w="2857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Roboto Condensed"/>
                <a:ea typeface="Roboto Condensed"/>
                <a:cs typeface="Roboto Condensed"/>
                <a:sym typeface="Roboto Condensed"/>
              </a:rPr>
              <a:t>Relation</a:t>
            </a:r>
            <a:endParaRPr sz="2000">
              <a:solidFill>
                <a:schemeClr val="dk1"/>
              </a:solidFill>
              <a:latin typeface="Roboto Condensed"/>
              <a:ea typeface="Roboto Condensed"/>
              <a:cs typeface="Roboto Condensed"/>
              <a:sym typeface="Roboto Condensed"/>
            </a:endParaRPr>
          </a:p>
        </p:txBody>
      </p:sp>
      <p:sp>
        <p:nvSpPr>
          <p:cNvPr id="492" name="Google Shape;492;p23"/>
          <p:cNvSpPr/>
          <p:nvPr/>
        </p:nvSpPr>
        <p:spPr>
          <a:xfrm>
            <a:off x="1903827" y="3090808"/>
            <a:ext cx="2470150" cy="685800"/>
          </a:xfrm>
          <a:prstGeom prst="rect">
            <a:avLst/>
          </a:prstGeom>
          <a:noFill/>
          <a:ln cap="flat" cmpd="sng" w="2857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Entity 1</a:t>
            </a:r>
            <a:endParaRPr sz="1800">
              <a:solidFill>
                <a:schemeClr val="dk1"/>
              </a:solidFill>
              <a:latin typeface="Roboto Condensed"/>
              <a:ea typeface="Roboto Condensed"/>
              <a:cs typeface="Roboto Condensed"/>
              <a:sym typeface="Roboto Condensed"/>
            </a:endParaRPr>
          </a:p>
        </p:txBody>
      </p:sp>
      <p:sp>
        <p:nvSpPr>
          <p:cNvPr id="493" name="Google Shape;493;p23"/>
          <p:cNvSpPr/>
          <p:nvPr/>
        </p:nvSpPr>
        <p:spPr>
          <a:xfrm>
            <a:off x="7663277" y="3090808"/>
            <a:ext cx="2470150" cy="685800"/>
          </a:xfrm>
          <a:prstGeom prst="rect">
            <a:avLst/>
          </a:prstGeom>
          <a:noFill/>
          <a:ln cap="flat" cmpd="sng" w="2857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Entity 2</a:t>
            </a:r>
            <a:endParaRPr sz="1800">
              <a:solidFill>
                <a:schemeClr val="dk1"/>
              </a:solidFill>
              <a:latin typeface="Roboto Condensed"/>
              <a:ea typeface="Roboto Condensed"/>
              <a:cs typeface="Roboto Condensed"/>
              <a:sym typeface="Roboto Condensed"/>
            </a:endParaRPr>
          </a:p>
        </p:txBody>
      </p:sp>
      <p:cxnSp>
        <p:nvCxnSpPr>
          <p:cNvPr id="494" name="Google Shape;494;p23"/>
          <p:cNvCxnSpPr>
            <a:endCxn id="491" idx="1"/>
          </p:cNvCxnSpPr>
          <p:nvPr/>
        </p:nvCxnSpPr>
        <p:spPr>
          <a:xfrm>
            <a:off x="4373888" y="3433708"/>
            <a:ext cx="435900" cy="0"/>
          </a:xfrm>
          <a:prstGeom prst="straightConnector1">
            <a:avLst/>
          </a:prstGeom>
          <a:noFill/>
          <a:ln cap="flat" cmpd="sng" w="28575">
            <a:solidFill>
              <a:schemeClr val="accent4"/>
            </a:solidFill>
            <a:prstDash val="solid"/>
            <a:miter lim="800000"/>
            <a:headEnd len="sm" w="sm" type="none"/>
            <a:tailEnd len="sm" w="sm" type="none"/>
          </a:ln>
        </p:spPr>
      </p:cxnSp>
      <p:cxnSp>
        <p:nvCxnSpPr>
          <p:cNvPr id="495" name="Google Shape;495;p23"/>
          <p:cNvCxnSpPr>
            <a:stCxn id="491" idx="3"/>
          </p:cNvCxnSpPr>
          <p:nvPr/>
        </p:nvCxnSpPr>
        <p:spPr>
          <a:xfrm>
            <a:off x="7279938" y="3433708"/>
            <a:ext cx="383400" cy="0"/>
          </a:xfrm>
          <a:prstGeom prst="straightConnector1">
            <a:avLst/>
          </a:prstGeom>
          <a:noFill/>
          <a:ln cap="flat" cmpd="sng" w="28575">
            <a:solidFill>
              <a:schemeClr val="accent4"/>
            </a:solidFill>
            <a:prstDash val="solid"/>
            <a:miter lim="800000"/>
            <a:headEnd len="sm" w="sm" type="none"/>
            <a:tailEnd len="sm" w="sm" type="none"/>
          </a:ln>
        </p:spPr>
      </p:cxnSp>
      <p:grpSp>
        <p:nvGrpSpPr>
          <p:cNvPr id="496" name="Google Shape;496;p23"/>
          <p:cNvGrpSpPr/>
          <p:nvPr/>
        </p:nvGrpSpPr>
        <p:grpSpPr>
          <a:xfrm>
            <a:off x="5713827" y="3197216"/>
            <a:ext cx="845347" cy="472983"/>
            <a:chOff x="4420049" y="3019518"/>
            <a:chExt cx="845347" cy="472983"/>
          </a:xfrm>
        </p:grpSpPr>
        <p:cxnSp>
          <p:nvCxnSpPr>
            <p:cNvPr id="497" name="Google Shape;497;p23"/>
            <p:cNvCxnSpPr/>
            <p:nvPr/>
          </p:nvCxnSpPr>
          <p:spPr>
            <a:xfrm>
              <a:off x="4420049" y="3106458"/>
              <a:ext cx="308727" cy="386043"/>
            </a:xfrm>
            <a:prstGeom prst="straightConnector1">
              <a:avLst/>
            </a:prstGeom>
            <a:noFill/>
            <a:ln cap="flat" cmpd="sng" w="76200">
              <a:solidFill>
                <a:srgbClr val="00B050"/>
              </a:solidFill>
              <a:prstDash val="solid"/>
              <a:miter lim="800000"/>
              <a:headEnd len="sm" w="sm" type="none"/>
              <a:tailEnd len="sm" w="sm" type="none"/>
            </a:ln>
          </p:spPr>
        </p:cxnSp>
        <p:cxnSp>
          <p:nvCxnSpPr>
            <p:cNvPr id="498" name="Google Shape;498;p23"/>
            <p:cNvCxnSpPr/>
            <p:nvPr/>
          </p:nvCxnSpPr>
          <p:spPr>
            <a:xfrm flipH="1" rot="10800000">
              <a:off x="4675598" y="3019518"/>
              <a:ext cx="589798" cy="469528"/>
            </a:xfrm>
            <a:prstGeom prst="straightConnector1">
              <a:avLst/>
            </a:prstGeom>
            <a:noFill/>
            <a:ln cap="flat" cmpd="sng" w="76200">
              <a:solidFill>
                <a:srgbClr val="00B050"/>
              </a:solidFill>
              <a:prstDash val="solid"/>
              <a:miter lim="800000"/>
              <a:headEnd len="sm" w="sm" type="none"/>
              <a:tailEnd len="sm" w="sm"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4">
                                            <p:txEl>
                                              <p:pRg end="0" st="0"/>
                                            </p:txEl>
                                          </p:spTgt>
                                        </p:tgtEl>
                                        <p:attrNameLst>
                                          <p:attrName>style.visibility</p:attrName>
                                        </p:attrNameLst>
                                      </p:cBhvr>
                                      <p:to>
                                        <p:strVal val="visible"/>
                                      </p:to>
                                    </p:set>
                                    <p:animEffect filter="fade" transition="in">
                                      <p:cBhvr>
                                        <p:cTn dur="500"/>
                                        <p:tgtEl>
                                          <p:spTgt spid="48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6"/>
                                        </p:tgtEl>
                                        <p:attrNameLst>
                                          <p:attrName>style.visibility</p:attrName>
                                        </p:attrNameLst>
                                      </p:cBhvr>
                                      <p:to>
                                        <p:strVal val="visible"/>
                                      </p:to>
                                    </p:set>
                                    <p:animEffect filter="fade" transition="in">
                                      <p:cBhvr>
                                        <p:cTn dur="500"/>
                                        <p:tgtEl>
                                          <p:spTgt spid="486"/>
                                        </p:tgtEl>
                                      </p:cBhvr>
                                    </p:animEffect>
                                  </p:childTnLst>
                                </p:cTn>
                              </p:par>
                              <p:par>
                                <p:cTn fill="hold" nodeType="withEffect" presetClass="entr" presetID="10" presetSubtype="0">
                                  <p:stCondLst>
                                    <p:cond delay="0"/>
                                  </p:stCondLst>
                                  <p:childTnLst>
                                    <p:set>
                                      <p:cBhvr>
                                        <p:cTn dur="1" fill="hold">
                                          <p:stCondLst>
                                            <p:cond delay="0"/>
                                          </p:stCondLst>
                                        </p:cTn>
                                        <p:tgtEl>
                                          <p:spTgt spid="487"/>
                                        </p:tgtEl>
                                        <p:attrNameLst>
                                          <p:attrName>style.visibility</p:attrName>
                                        </p:attrNameLst>
                                      </p:cBhvr>
                                      <p:to>
                                        <p:strVal val="visible"/>
                                      </p:to>
                                    </p:set>
                                    <p:animEffect filter="fade" transition="in">
                                      <p:cBhvr>
                                        <p:cTn dur="500"/>
                                        <p:tgtEl>
                                          <p:spTgt spid="4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5"/>
                                        </p:tgtEl>
                                        <p:attrNameLst>
                                          <p:attrName>style.visibility</p:attrName>
                                        </p:attrNameLst>
                                      </p:cBhvr>
                                      <p:to>
                                        <p:strVal val="visible"/>
                                      </p:to>
                                    </p:set>
                                    <p:animEffect filter="fade" transition="in">
                                      <p:cBhvr>
                                        <p:cTn dur="500"/>
                                        <p:tgtEl>
                                          <p:spTgt spid="485"/>
                                        </p:tgtEl>
                                      </p:cBhvr>
                                    </p:animEffect>
                                  </p:childTnLst>
                                </p:cTn>
                              </p:par>
                              <p:par>
                                <p:cTn fill="hold" nodeType="withEffect" presetClass="entr" presetID="10" presetSubtype="0">
                                  <p:stCondLst>
                                    <p:cond delay="0"/>
                                  </p:stCondLst>
                                  <p:childTnLst>
                                    <p:set>
                                      <p:cBhvr>
                                        <p:cTn dur="1" fill="hold">
                                          <p:stCondLst>
                                            <p:cond delay="0"/>
                                          </p:stCondLst>
                                        </p:cTn>
                                        <p:tgtEl>
                                          <p:spTgt spid="488"/>
                                        </p:tgtEl>
                                        <p:attrNameLst>
                                          <p:attrName>style.visibility</p:attrName>
                                        </p:attrNameLst>
                                      </p:cBhvr>
                                      <p:to>
                                        <p:strVal val="visible"/>
                                      </p:to>
                                    </p:set>
                                    <p:animEffect filter="fade" transition="in">
                                      <p:cBhvr>
                                        <p:cTn dur="500"/>
                                        <p:tgtEl>
                                          <p:spTgt spid="488"/>
                                        </p:tgtEl>
                                      </p:cBhvr>
                                    </p:animEffect>
                                  </p:childTnLst>
                                </p:cTn>
                              </p:par>
                              <p:par>
                                <p:cTn fill="hold" nodeType="withEffect" presetClass="entr" presetID="10" presetSubtype="0">
                                  <p:stCondLst>
                                    <p:cond delay="0"/>
                                  </p:stCondLst>
                                  <p:childTnLst>
                                    <p:set>
                                      <p:cBhvr>
                                        <p:cTn dur="1" fill="hold">
                                          <p:stCondLst>
                                            <p:cond delay="0"/>
                                          </p:stCondLst>
                                        </p:cTn>
                                        <p:tgtEl>
                                          <p:spTgt spid="489"/>
                                        </p:tgtEl>
                                        <p:attrNameLst>
                                          <p:attrName>style.visibility</p:attrName>
                                        </p:attrNameLst>
                                      </p:cBhvr>
                                      <p:to>
                                        <p:strVal val="visible"/>
                                      </p:to>
                                    </p:set>
                                    <p:animEffect filter="fade" transition="in">
                                      <p:cBhvr>
                                        <p:cTn dur="500"/>
                                        <p:tgtEl>
                                          <p:spTgt spid="4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0"/>
                                        </p:tgtEl>
                                        <p:attrNameLst>
                                          <p:attrName>style.visibility</p:attrName>
                                        </p:attrNameLst>
                                      </p:cBhvr>
                                      <p:to>
                                        <p:strVal val="visible"/>
                                      </p:to>
                                    </p:set>
                                    <p:animEffect filter="fade" transition="in">
                                      <p:cBhvr>
                                        <p:cTn dur="500"/>
                                        <p:tgtEl>
                                          <p:spTgt spid="4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2"/>
                                        </p:tgtEl>
                                        <p:attrNameLst>
                                          <p:attrName>style.visibility</p:attrName>
                                        </p:attrNameLst>
                                      </p:cBhvr>
                                      <p:to>
                                        <p:strVal val="visible"/>
                                      </p:to>
                                    </p:set>
                                    <p:animEffect filter="fade" transition="in">
                                      <p:cBhvr>
                                        <p:cTn dur="500"/>
                                        <p:tgtEl>
                                          <p:spTgt spid="492"/>
                                        </p:tgtEl>
                                      </p:cBhvr>
                                    </p:animEffect>
                                  </p:childTnLst>
                                </p:cTn>
                              </p:par>
                              <p:par>
                                <p:cTn fill="hold" nodeType="withEffect" presetClass="entr" presetID="10" presetSubtype="0">
                                  <p:stCondLst>
                                    <p:cond delay="0"/>
                                  </p:stCondLst>
                                  <p:childTnLst>
                                    <p:set>
                                      <p:cBhvr>
                                        <p:cTn dur="1" fill="hold">
                                          <p:stCondLst>
                                            <p:cond delay="0"/>
                                          </p:stCondLst>
                                        </p:cTn>
                                        <p:tgtEl>
                                          <p:spTgt spid="493"/>
                                        </p:tgtEl>
                                        <p:attrNameLst>
                                          <p:attrName>style.visibility</p:attrName>
                                        </p:attrNameLst>
                                      </p:cBhvr>
                                      <p:to>
                                        <p:strVal val="visible"/>
                                      </p:to>
                                    </p:set>
                                    <p:animEffect filter="fade" transition="in">
                                      <p:cBhvr>
                                        <p:cTn dur="500"/>
                                        <p:tgtEl>
                                          <p:spTgt spid="4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1"/>
                                        </p:tgtEl>
                                        <p:attrNameLst>
                                          <p:attrName>style.visibility</p:attrName>
                                        </p:attrNameLst>
                                      </p:cBhvr>
                                      <p:to>
                                        <p:strVal val="visible"/>
                                      </p:to>
                                    </p:set>
                                    <p:animEffect filter="fade" transition="in">
                                      <p:cBhvr>
                                        <p:cTn dur="500"/>
                                        <p:tgtEl>
                                          <p:spTgt spid="491"/>
                                        </p:tgtEl>
                                      </p:cBhvr>
                                    </p:animEffect>
                                  </p:childTnLst>
                                </p:cTn>
                              </p:par>
                              <p:par>
                                <p:cTn fill="hold" nodeType="withEffect" presetClass="entr" presetID="10" presetSubtype="0">
                                  <p:stCondLst>
                                    <p:cond delay="0"/>
                                  </p:stCondLst>
                                  <p:childTnLst>
                                    <p:set>
                                      <p:cBhvr>
                                        <p:cTn dur="1" fill="hold">
                                          <p:stCondLst>
                                            <p:cond delay="0"/>
                                          </p:stCondLst>
                                        </p:cTn>
                                        <p:tgtEl>
                                          <p:spTgt spid="494"/>
                                        </p:tgtEl>
                                        <p:attrNameLst>
                                          <p:attrName>style.visibility</p:attrName>
                                        </p:attrNameLst>
                                      </p:cBhvr>
                                      <p:to>
                                        <p:strVal val="visible"/>
                                      </p:to>
                                    </p:set>
                                    <p:animEffect filter="fade" transition="in">
                                      <p:cBhvr>
                                        <p:cTn dur="500"/>
                                        <p:tgtEl>
                                          <p:spTgt spid="494"/>
                                        </p:tgtEl>
                                      </p:cBhvr>
                                    </p:animEffect>
                                  </p:childTnLst>
                                </p:cTn>
                              </p:par>
                              <p:par>
                                <p:cTn fill="hold" nodeType="withEffect" presetClass="entr" presetID="10" presetSubtype="0">
                                  <p:stCondLst>
                                    <p:cond delay="0"/>
                                  </p:stCondLst>
                                  <p:childTnLst>
                                    <p:set>
                                      <p:cBhvr>
                                        <p:cTn dur="1" fill="hold">
                                          <p:stCondLst>
                                            <p:cond delay="0"/>
                                          </p:stCondLst>
                                        </p:cTn>
                                        <p:tgtEl>
                                          <p:spTgt spid="495"/>
                                        </p:tgtEl>
                                        <p:attrNameLst>
                                          <p:attrName>style.visibility</p:attrName>
                                        </p:attrNameLst>
                                      </p:cBhvr>
                                      <p:to>
                                        <p:strVal val="visible"/>
                                      </p:to>
                                    </p:set>
                                    <p:animEffect filter="fade" transition="in">
                                      <p:cBhvr>
                                        <p:cTn dur="500"/>
                                        <p:tgtEl>
                                          <p:spTgt spid="4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6"/>
                                        </p:tgtEl>
                                        <p:attrNameLst>
                                          <p:attrName>style.visibility</p:attrName>
                                        </p:attrNameLst>
                                      </p:cBhvr>
                                      <p:to>
                                        <p:strVal val="visible"/>
                                      </p:to>
                                    </p:set>
                                    <p:animEffect filter="fade" transition="in">
                                      <p:cBhvr>
                                        <p:cTn dur="500"/>
                                        <p:tgtEl>
                                          <p:spTgt spid="4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24"/>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US"/>
              <a:t>Limitation of E-R diagram</a:t>
            </a:r>
            <a:endParaRPr/>
          </a:p>
        </p:txBody>
      </p:sp>
      <p:sp>
        <p:nvSpPr>
          <p:cNvPr id="504" name="Google Shape;504;p24"/>
          <p:cNvSpPr txBox="1"/>
          <p:nvPr>
            <p:ph idx="1" type="body"/>
          </p:nvPr>
        </p:nvSpPr>
        <p:spPr>
          <a:xfrm>
            <a:off x="131179" y="887280"/>
            <a:ext cx="11936130" cy="5582777"/>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SzPts val="2400"/>
              <a:buNone/>
            </a:pPr>
            <a:r>
              <a:t/>
            </a:r>
            <a:endParaRPr/>
          </a:p>
        </p:txBody>
      </p:sp>
      <p:sp>
        <p:nvSpPr>
          <p:cNvPr id="505" name="Google Shape;505;p24"/>
          <p:cNvSpPr/>
          <p:nvPr/>
        </p:nvSpPr>
        <p:spPr>
          <a:xfrm>
            <a:off x="1062111" y="2341508"/>
            <a:ext cx="1698171" cy="457200"/>
          </a:xfrm>
          <a:prstGeom prst="rect">
            <a:avLst/>
          </a:prstGeom>
          <a:noFill/>
          <a:ln cap="flat" cmpd="sng" w="2857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Employee</a:t>
            </a:r>
            <a:endParaRPr/>
          </a:p>
        </p:txBody>
      </p:sp>
      <p:sp>
        <p:nvSpPr>
          <p:cNvPr id="506" name="Google Shape;506;p24"/>
          <p:cNvSpPr/>
          <p:nvPr/>
        </p:nvSpPr>
        <p:spPr>
          <a:xfrm>
            <a:off x="5429439" y="2337152"/>
            <a:ext cx="1698171" cy="457200"/>
          </a:xfrm>
          <a:prstGeom prst="rect">
            <a:avLst/>
          </a:prstGeom>
          <a:noFill/>
          <a:ln cap="flat" cmpd="sng" w="2857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Department</a:t>
            </a:r>
            <a:endParaRPr/>
          </a:p>
        </p:txBody>
      </p:sp>
      <p:sp>
        <p:nvSpPr>
          <p:cNvPr id="507" name="Google Shape;507;p24"/>
          <p:cNvSpPr/>
          <p:nvPr/>
        </p:nvSpPr>
        <p:spPr>
          <a:xfrm>
            <a:off x="3226571" y="2335433"/>
            <a:ext cx="1724298" cy="457200"/>
          </a:xfrm>
          <a:prstGeom prst="diamond">
            <a:avLst/>
          </a:prstGeom>
          <a:noFill/>
          <a:ln cap="flat" cmpd="sng" w="2857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Works</a:t>
            </a:r>
            <a:endParaRPr/>
          </a:p>
        </p:txBody>
      </p:sp>
      <p:cxnSp>
        <p:nvCxnSpPr>
          <p:cNvPr id="508" name="Google Shape;508;p24"/>
          <p:cNvCxnSpPr>
            <a:stCxn id="507" idx="3"/>
          </p:cNvCxnSpPr>
          <p:nvPr/>
        </p:nvCxnSpPr>
        <p:spPr>
          <a:xfrm>
            <a:off x="4950869" y="2564033"/>
            <a:ext cx="475500" cy="1800"/>
          </a:xfrm>
          <a:prstGeom prst="straightConnector1">
            <a:avLst/>
          </a:prstGeom>
          <a:noFill/>
          <a:ln cap="flat" cmpd="sng" w="28575">
            <a:solidFill>
              <a:schemeClr val="accent4"/>
            </a:solidFill>
            <a:prstDash val="solid"/>
            <a:miter lim="800000"/>
            <a:headEnd len="sm" w="sm" type="none"/>
            <a:tailEnd len="sm" w="sm" type="none"/>
          </a:ln>
        </p:spPr>
      </p:cxnSp>
      <p:cxnSp>
        <p:nvCxnSpPr>
          <p:cNvPr id="509" name="Google Shape;509;p24"/>
          <p:cNvCxnSpPr>
            <a:stCxn id="505" idx="3"/>
            <a:endCxn id="507" idx="1"/>
          </p:cNvCxnSpPr>
          <p:nvPr/>
        </p:nvCxnSpPr>
        <p:spPr>
          <a:xfrm flipH="1" rot="10800000">
            <a:off x="2760282" y="2564108"/>
            <a:ext cx="466200" cy="6000"/>
          </a:xfrm>
          <a:prstGeom prst="straightConnector1">
            <a:avLst/>
          </a:prstGeom>
          <a:noFill/>
          <a:ln cap="flat" cmpd="sng" w="28575">
            <a:solidFill>
              <a:schemeClr val="accent4"/>
            </a:solidFill>
            <a:prstDash val="solid"/>
            <a:miter lim="800000"/>
            <a:headEnd len="sm" w="sm" type="none"/>
            <a:tailEnd len="sm" w="sm" type="none"/>
          </a:ln>
        </p:spPr>
      </p:cxnSp>
      <p:cxnSp>
        <p:nvCxnSpPr>
          <p:cNvPr id="510" name="Google Shape;510;p24"/>
          <p:cNvCxnSpPr>
            <a:endCxn id="507" idx="0"/>
          </p:cNvCxnSpPr>
          <p:nvPr/>
        </p:nvCxnSpPr>
        <p:spPr>
          <a:xfrm flipH="1">
            <a:off x="4088720" y="1847333"/>
            <a:ext cx="600" cy="488100"/>
          </a:xfrm>
          <a:prstGeom prst="straightConnector1">
            <a:avLst/>
          </a:prstGeom>
          <a:noFill/>
          <a:ln cap="flat" cmpd="sng" w="28575">
            <a:solidFill>
              <a:schemeClr val="accent4"/>
            </a:solidFill>
            <a:prstDash val="solid"/>
            <a:miter lim="800000"/>
            <a:headEnd len="sm" w="sm" type="none"/>
            <a:tailEnd len="sm" w="sm" type="none"/>
          </a:ln>
        </p:spPr>
      </p:cxnSp>
      <p:sp>
        <p:nvSpPr>
          <p:cNvPr id="511" name="Google Shape;511;p24"/>
          <p:cNvSpPr/>
          <p:nvPr/>
        </p:nvSpPr>
        <p:spPr>
          <a:xfrm>
            <a:off x="3171235" y="3485240"/>
            <a:ext cx="1828800" cy="457200"/>
          </a:xfrm>
          <a:prstGeom prst="diamond">
            <a:avLst/>
          </a:prstGeom>
          <a:noFill/>
          <a:ln cap="flat" cmpd="sng" w="2857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Borrow</a:t>
            </a:r>
            <a:endParaRPr/>
          </a:p>
        </p:txBody>
      </p:sp>
      <p:sp>
        <p:nvSpPr>
          <p:cNvPr id="512" name="Google Shape;512;p24"/>
          <p:cNvSpPr/>
          <p:nvPr/>
        </p:nvSpPr>
        <p:spPr>
          <a:xfrm>
            <a:off x="3236549" y="4375086"/>
            <a:ext cx="1698171" cy="457200"/>
          </a:xfrm>
          <a:prstGeom prst="rect">
            <a:avLst/>
          </a:prstGeom>
          <a:noFill/>
          <a:ln cap="flat" cmpd="sng" w="2857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Loan</a:t>
            </a:r>
            <a:endParaRPr/>
          </a:p>
        </p:txBody>
      </p:sp>
      <p:cxnSp>
        <p:nvCxnSpPr>
          <p:cNvPr id="513" name="Google Shape;513;p24"/>
          <p:cNvCxnSpPr>
            <a:stCxn id="511" idx="2"/>
            <a:endCxn id="512" idx="0"/>
          </p:cNvCxnSpPr>
          <p:nvPr/>
        </p:nvCxnSpPr>
        <p:spPr>
          <a:xfrm>
            <a:off x="4085635" y="3942440"/>
            <a:ext cx="0" cy="432600"/>
          </a:xfrm>
          <a:prstGeom prst="straightConnector1">
            <a:avLst/>
          </a:prstGeom>
          <a:noFill/>
          <a:ln cap="flat" cmpd="sng" w="28575">
            <a:solidFill>
              <a:schemeClr val="accent4"/>
            </a:solidFill>
            <a:prstDash val="solid"/>
            <a:miter lim="800000"/>
            <a:headEnd len="sm" w="sm" type="none"/>
            <a:tailEnd len="sm" w="sm" type="none"/>
          </a:ln>
        </p:spPr>
      </p:cxnSp>
      <p:cxnSp>
        <p:nvCxnSpPr>
          <p:cNvPr id="514" name="Google Shape;514;p24"/>
          <p:cNvCxnSpPr>
            <a:stCxn id="507" idx="2"/>
            <a:endCxn id="511" idx="0"/>
          </p:cNvCxnSpPr>
          <p:nvPr/>
        </p:nvCxnSpPr>
        <p:spPr>
          <a:xfrm flipH="1">
            <a:off x="4085720" y="2792633"/>
            <a:ext cx="3000" cy="692700"/>
          </a:xfrm>
          <a:prstGeom prst="straightConnector1">
            <a:avLst/>
          </a:prstGeom>
          <a:noFill/>
          <a:ln cap="flat" cmpd="sng" w="28575">
            <a:solidFill>
              <a:schemeClr val="accent4"/>
            </a:solidFill>
            <a:prstDash val="solid"/>
            <a:miter lim="800000"/>
            <a:headEnd len="sm" w="sm" type="none"/>
            <a:tailEnd len="sm" w="sm" type="none"/>
          </a:ln>
        </p:spPr>
      </p:cxnSp>
      <p:sp>
        <p:nvSpPr>
          <p:cNvPr id="515" name="Google Shape;515;p24"/>
          <p:cNvSpPr/>
          <p:nvPr/>
        </p:nvSpPr>
        <p:spPr>
          <a:xfrm>
            <a:off x="2991440" y="2032570"/>
            <a:ext cx="2194560" cy="2088516"/>
          </a:xfrm>
          <a:prstGeom prst="roundRect">
            <a:avLst>
              <a:gd fmla="val 10388" name="adj"/>
            </a:avLst>
          </a:prstGeom>
          <a:noFill/>
          <a:ln cap="flat" cmpd="sng" w="12700">
            <a:solidFill>
              <a:srgbClr val="C00000"/>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Roboto Condensed"/>
              <a:ea typeface="Roboto Condensed"/>
              <a:cs typeface="Roboto Condensed"/>
              <a:sym typeface="Roboto Condensed"/>
            </a:endParaRPr>
          </a:p>
        </p:txBody>
      </p:sp>
      <p:sp>
        <p:nvSpPr>
          <p:cNvPr id="516" name="Google Shape;516;p24"/>
          <p:cNvSpPr txBox="1"/>
          <p:nvPr/>
        </p:nvSpPr>
        <p:spPr>
          <a:xfrm>
            <a:off x="4467597" y="3006170"/>
            <a:ext cx="294634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Roboto Condensed"/>
                <a:ea typeface="Roboto Condensed"/>
                <a:cs typeface="Roboto Condensed"/>
                <a:sym typeface="Roboto Condensed"/>
              </a:rPr>
              <a:t>Can not connect two relationship</a:t>
            </a:r>
            <a:endParaRPr/>
          </a:p>
        </p:txBody>
      </p:sp>
      <p:cxnSp>
        <p:nvCxnSpPr>
          <p:cNvPr id="517" name="Google Shape;517;p24"/>
          <p:cNvCxnSpPr/>
          <p:nvPr/>
        </p:nvCxnSpPr>
        <p:spPr>
          <a:xfrm rot="10800000">
            <a:off x="4624550" y="2656353"/>
            <a:ext cx="339382" cy="380999"/>
          </a:xfrm>
          <a:prstGeom prst="straightConnector1">
            <a:avLst/>
          </a:prstGeom>
          <a:noFill/>
          <a:ln cap="flat" cmpd="sng" w="28575">
            <a:solidFill>
              <a:schemeClr val="accent1"/>
            </a:solidFill>
            <a:prstDash val="solid"/>
            <a:miter lim="800000"/>
            <a:headEnd len="sm" w="sm" type="none"/>
            <a:tailEnd len="med" w="med" type="triangle"/>
          </a:ln>
        </p:spPr>
      </p:cxnSp>
      <p:cxnSp>
        <p:nvCxnSpPr>
          <p:cNvPr id="518" name="Google Shape;518;p24"/>
          <p:cNvCxnSpPr/>
          <p:nvPr/>
        </p:nvCxnSpPr>
        <p:spPr>
          <a:xfrm flipH="1">
            <a:off x="4639921" y="3298514"/>
            <a:ext cx="270380" cy="342900"/>
          </a:xfrm>
          <a:prstGeom prst="straightConnector1">
            <a:avLst/>
          </a:prstGeom>
          <a:noFill/>
          <a:ln cap="flat" cmpd="sng" w="28575">
            <a:solidFill>
              <a:schemeClr val="accent1"/>
            </a:solidFill>
            <a:prstDash val="solid"/>
            <a:miter lim="800000"/>
            <a:headEnd len="sm" w="sm" type="none"/>
            <a:tailEnd len="med" w="med" type="triangle"/>
          </a:ln>
        </p:spPr>
      </p:cxnSp>
      <p:sp>
        <p:nvSpPr>
          <p:cNvPr id="519" name="Google Shape;519;p24"/>
          <p:cNvSpPr/>
          <p:nvPr/>
        </p:nvSpPr>
        <p:spPr>
          <a:xfrm>
            <a:off x="7493391" y="3485240"/>
            <a:ext cx="2103120" cy="457200"/>
          </a:xfrm>
          <a:prstGeom prst="diamond">
            <a:avLst/>
          </a:prstGeom>
          <a:noFill/>
          <a:ln cap="flat" cmpd="sng" w="2857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Borrow</a:t>
            </a:r>
            <a:endParaRPr sz="2000">
              <a:solidFill>
                <a:schemeClr val="dk1"/>
              </a:solidFill>
              <a:latin typeface="Roboto Condensed"/>
              <a:ea typeface="Roboto Condensed"/>
              <a:cs typeface="Roboto Condensed"/>
              <a:sym typeface="Roboto Condensed"/>
            </a:endParaRPr>
          </a:p>
        </p:txBody>
      </p:sp>
      <p:sp>
        <p:nvSpPr>
          <p:cNvPr id="520" name="Google Shape;520;p24"/>
          <p:cNvSpPr/>
          <p:nvPr/>
        </p:nvSpPr>
        <p:spPr>
          <a:xfrm>
            <a:off x="7625011" y="4374155"/>
            <a:ext cx="1828800" cy="457200"/>
          </a:xfrm>
          <a:prstGeom prst="rect">
            <a:avLst/>
          </a:prstGeom>
          <a:noFill/>
          <a:ln cap="flat" cmpd="sng" w="2857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Loan</a:t>
            </a:r>
            <a:endParaRPr sz="1800">
              <a:solidFill>
                <a:schemeClr val="dk1"/>
              </a:solidFill>
              <a:latin typeface="Roboto Condensed"/>
              <a:ea typeface="Roboto Condensed"/>
              <a:cs typeface="Roboto Condensed"/>
              <a:sym typeface="Roboto Condensed"/>
            </a:endParaRPr>
          </a:p>
        </p:txBody>
      </p:sp>
      <p:sp>
        <p:nvSpPr>
          <p:cNvPr id="521" name="Google Shape;521;p24"/>
          <p:cNvSpPr/>
          <p:nvPr/>
        </p:nvSpPr>
        <p:spPr>
          <a:xfrm>
            <a:off x="7627747" y="2596326"/>
            <a:ext cx="1828800" cy="457200"/>
          </a:xfrm>
          <a:prstGeom prst="rect">
            <a:avLst/>
          </a:prstGeom>
          <a:noFill/>
          <a:ln cap="flat" cmpd="sng" w="2857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Customer</a:t>
            </a:r>
            <a:endParaRPr sz="1800">
              <a:solidFill>
                <a:schemeClr val="dk1"/>
              </a:solidFill>
              <a:latin typeface="Roboto Condensed"/>
              <a:ea typeface="Roboto Condensed"/>
              <a:cs typeface="Roboto Condensed"/>
              <a:sym typeface="Roboto Condensed"/>
            </a:endParaRPr>
          </a:p>
        </p:txBody>
      </p:sp>
      <p:cxnSp>
        <p:nvCxnSpPr>
          <p:cNvPr id="522" name="Google Shape;522;p24"/>
          <p:cNvCxnSpPr>
            <a:stCxn id="519" idx="0"/>
            <a:endCxn id="521" idx="2"/>
          </p:cNvCxnSpPr>
          <p:nvPr/>
        </p:nvCxnSpPr>
        <p:spPr>
          <a:xfrm rot="10800000">
            <a:off x="8542251" y="3053540"/>
            <a:ext cx="2700" cy="431700"/>
          </a:xfrm>
          <a:prstGeom prst="straightConnector1">
            <a:avLst/>
          </a:prstGeom>
          <a:noFill/>
          <a:ln cap="flat" cmpd="sng" w="28575">
            <a:solidFill>
              <a:schemeClr val="accent4"/>
            </a:solidFill>
            <a:prstDash val="solid"/>
            <a:miter lim="800000"/>
            <a:headEnd len="sm" w="sm" type="none"/>
            <a:tailEnd len="sm" w="sm" type="none"/>
          </a:ln>
        </p:spPr>
      </p:cxnSp>
      <p:cxnSp>
        <p:nvCxnSpPr>
          <p:cNvPr id="523" name="Google Shape;523;p24"/>
          <p:cNvCxnSpPr>
            <a:stCxn id="519" idx="2"/>
            <a:endCxn id="520" idx="0"/>
          </p:cNvCxnSpPr>
          <p:nvPr/>
        </p:nvCxnSpPr>
        <p:spPr>
          <a:xfrm flipH="1">
            <a:off x="8539551" y="3942440"/>
            <a:ext cx="5400" cy="431700"/>
          </a:xfrm>
          <a:prstGeom prst="straightConnector1">
            <a:avLst/>
          </a:prstGeom>
          <a:noFill/>
          <a:ln cap="flat" cmpd="sng" w="28575">
            <a:solidFill>
              <a:schemeClr val="accent4"/>
            </a:solidFill>
            <a:prstDash val="solid"/>
            <a:miter lim="800000"/>
            <a:headEnd len="sm" w="sm" type="none"/>
            <a:tailEnd len="sm" w="sm" type="none"/>
          </a:ln>
        </p:spPr>
      </p:cxnSp>
      <p:sp>
        <p:nvSpPr>
          <p:cNvPr id="524" name="Google Shape;524;p24"/>
          <p:cNvSpPr/>
          <p:nvPr/>
        </p:nvSpPr>
        <p:spPr>
          <a:xfrm>
            <a:off x="880339" y="1219736"/>
            <a:ext cx="6400800" cy="1836666"/>
          </a:xfrm>
          <a:prstGeom prst="rect">
            <a:avLst/>
          </a:prstGeom>
          <a:no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Roboto Condensed"/>
              <a:ea typeface="Roboto Condensed"/>
              <a:cs typeface="Roboto Condensed"/>
              <a:sym typeface="Roboto Condensed"/>
            </a:endParaRPr>
          </a:p>
        </p:txBody>
      </p:sp>
      <p:sp>
        <p:nvSpPr>
          <p:cNvPr id="525" name="Google Shape;525;p24"/>
          <p:cNvSpPr txBox="1"/>
          <p:nvPr/>
        </p:nvSpPr>
        <p:spPr>
          <a:xfrm>
            <a:off x="6028919" y="1297868"/>
            <a:ext cx="1188720" cy="36576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Customer</a:t>
            </a:r>
            <a:endParaRPr/>
          </a:p>
        </p:txBody>
      </p:sp>
      <p:sp>
        <p:nvSpPr>
          <p:cNvPr id="526" name="Google Shape;526;p24"/>
          <p:cNvSpPr/>
          <p:nvPr/>
        </p:nvSpPr>
        <p:spPr>
          <a:xfrm>
            <a:off x="3241840" y="1380105"/>
            <a:ext cx="1698171" cy="457200"/>
          </a:xfrm>
          <a:prstGeom prst="rect">
            <a:avLst/>
          </a:prstGeom>
          <a:noFill/>
          <a:ln cap="flat" cmpd="sng" w="2857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Company</a:t>
            </a:r>
            <a:endParaRPr/>
          </a:p>
        </p:txBody>
      </p:sp>
      <p:sp>
        <p:nvSpPr>
          <p:cNvPr id="527" name="Google Shape;527;p24"/>
          <p:cNvSpPr/>
          <p:nvPr/>
        </p:nvSpPr>
        <p:spPr>
          <a:xfrm>
            <a:off x="1062111" y="5058704"/>
            <a:ext cx="8229600" cy="1097280"/>
          </a:xfrm>
          <a:prstGeom prst="roundRect">
            <a:avLst>
              <a:gd fmla="val 10521" name="adj"/>
            </a:avLst>
          </a:prstGeom>
          <a:gradFill>
            <a:gsLst>
              <a:gs pos="0">
                <a:srgbClr val="5C2321"/>
              </a:gs>
              <a:gs pos="10000">
                <a:srgbClr val="5C2321"/>
              </a:gs>
              <a:gs pos="100000">
                <a:schemeClr val="accent6"/>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Roboto Condensed"/>
                <a:ea typeface="Roboto Condensed"/>
                <a:cs typeface="Roboto Condensed"/>
                <a:sym typeface="Roboto Condensed"/>
              </a:rPr>
              <a:t>Process of creating an entity by combining various components of E-R diagram is called aggregation.</a:t>
            </a:r>
            <a:endParaRPr sz="2400">
              <a:solidFill>
                <a:schemeClr val="lt1"/>
              </a:solidFill>
              <a:latin typeface="Roboto Condensed"/>
              <a:ea typeface="Roboto Condensed"/>
              <a:cs typeface="Roboto Condensed"/>
              <a:sym typeface="Roboto Condensed"/>
            </a:endParaRPr>
          </a:p>
        </p:txBody>
      </p:sp>
      <p:sp>
        <p:nvSpPr>
          <p:cNvPr id="528" name="Google Shape;528;p24"/>
          <p:cNvSpPr/>
          <p:nvPr/>
        </p:nvSpPr>
        <p:spPr>
          <a:xfrm rot="5400000">
            <a:off x="7644407" y="1514179"/>
            <a:ext cx="850321" cy="1036781"/>
          </a:xfrm>
          <a:prstGeom prst="bentArrow">
            <a:avLst>
              <a:gd fmla="val 25000" name="adj1"/>
              <a:gd fmla="val 25000" name="adj2"/>
              <a:gd fmla="val 25000" name="adj3"/>
              <a:gd fmla="val 43750" name="adj4"/>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Roboto Condensed"/>
              <a:ea typeface="Roboto Condensed"/>
              <a:cs typeface="Roboto Condensed"/>
              <a:sym typeface="Roboto Condense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4">
                                            <p:txEl>
                                              <p:pRg end="0" st="0"/>
                                            </p:txEl>
                                          </p:spTgt>
                                        </p:tgtEl>
                                        <p:attrNameLst>
                                          <p:attrName>style.visibility</p:attrName>
                                        </p:attrNameLst>
                                      </p:cBhvr>
                                      <p:to>
                                        <p:strVal val="visible"/>
                                      </p:to>
                                    </p:set>
                                    <p:animEffect filter="fade" transition="in">
                                      <p:cBhvr>
                                        <p:cTn dur="500"/>
                                        <p:tgtEl>
                                          <p:spTgt spid="50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5"/>
                                        </p:tgtEl>
                                        <p:attrNameLst>
                                          <p:attrName>style.visibility</p:attrName>
                                        </p:attrNameLst>
                                      </p:cBhvr>
                                      <p:to>
                                        <p:strVal val="visible"/>
                                      </p:to>
                                    </p:set>
                                    <p:animEffect filter="fade" transition="in">
                                      <p:cBhvr>
                                        <p:cTn dur="500"/>
                                        <p:tgtEl>
                                          <p:spTgt spid="505"/>
                                        </p:tgtEl>
                                      </p:cBhvr>
                                    </p:animEffect>
                                  </p:childTnLst>
                                </p:cTn>
                              </p:par>
                              <p:par>
                                <p:cTn fill="hold" nodeType="withEffect" presetClass="entr" presetID="10" presetSubtype="0">
                                  <p:stCondLst>
                                    <p:cond delay="0"/>
                                  </p:stCondLst>
                                  <p:childTnLst>
                                    <p:set>
                                      <p:cBhvr>
                                        <p:cTn dur="1" fill="hold">
                                          <p:stCondLst>
                                            <p:cond delay="0"/>
                                          </p:stCondLst>
                                        </p:cTn>
                                        <p:tgtEl>
                                          <p:spTgt spid="506"/>
                                        </p:tgtEl>
                                        <p:attrNameLst>
                                          <p:attrName>style.visibility</p:attrName>
                                        </p:attrNameLst>
                                      </p:cBhvr>
                                      <p:to>
                                        <p:strVal val="visible"/>
                                      </p:to>
                                    </p:set>
                                    <p:animEffect filter="fade" transition="in">
                                      <p:cBhvr>
                                        <p:cTn dur="500"/>
                                        <p:tgtEl>
                                          <p:spTgt spid="506"/>
                                        </p:tgtEl>
                                      </p:cBhvr>
                                    </p:animEffect>
                                  </p:childTnLst>
                                </p:cTn>
                              </p:par>
                              <p:par>
                                <p:cTn fill="hold" nodeType="withEffect" presetClass="entr" presetID="10" presetSubtype="0">
                                  <p:stCondLst>
                                    <p:cond delay="0"/>
                                  </p:stCondLst>
                                  <p:childTnLst>
                                    <p:set>
                                      <p:cBhvr>
                                        <p:cTn dur="1" fill="hold">
                                          <p:stCondLst>
                                            <p:cond delay="0"/>
                                          </p:stCondLst>
                                        </p:cTn>
                                        <p:tgtEl>
                                          <p:spTgt spid="507"/>
                                        </p:tgtEl>
                                        <p:attrNameLst>
                                          <p:attrName>style.visibility</p:attrName>
                                        </p:attrNameLst>
                                      </p:cBhvr>
                                      <p:to>
                                        <p:strVal val="visible"/>
                                      </p:to>
                                    </p:set>
                                    <p:animEffect filter="fade" transition="in">
                                      <p:cBhvr>
                                        <p:cTn dur="500"/>
                                        <p:tgtEl>
                                          <p:spTgt spid="507"/>
                                        </p:tgtEl>
                                      </p:cBhvr>
                                    </p:animEffect>
                                  </p:childTnLst>
                                </p:cTn>
                              </p:par>
                              <p:par>
                                <p:cTn fill="hold" nodeType="withEffect" presetClass="entr" presetID="10" presetSubtype="0">
                                  <p:stCondLst>
                                    <p:cond delay="0"/>
                                  </p:stCondLst>
                                  <p:childTnLst>
                                    <p:set>
                                      <p:cBhvr>
                                        <p:cTn dur="1" fill="hold">
                                          <p:stCondLst>
                                            <p:cond delay="0"/>
                                          </p:stCondLst>
                                        </p:cTn>
                                        <p:tgtEl>
                                          <p:spTgt spid="508"/>
                                        </p:tgtEl>
                                        <p:attrNameLst>
                                          <p:attrName>style.visibility</p:attrName>
                                        </p:attrNameLst>
                                      </p:cBhvr>
                                      <p:to>
                                        <p:strVal val="visible"/>
                                      </p:to>
                                    </p:set>
                                    <p:animEffect filter="fade" transition="in">
                                      <p:cBhvr>
                                        <p:cTn dur="500"/>
                                        <p:tgtEl>
                                          <p:spTgt spid="508"/>
                                        </p:tgtEl>
                                      </p:cBhvr>
                                    </p:animEffect>
                                  </p:childTnLst>
                                </p:cTn>
                              </p:par>
                              <p:par>
                                <p:cTn fill="hold" nodeType="withEffect" presetClass="entr" presetID="10" presetSubtype="0">
                                  <p:stCondLst>
                                    <p:cond delay="0"/>
                                  </p:stCondLst>
                                  <p:childTnLst>
                                    <p:set>
                                      <p:cBhvr>
                                        <p:cTn dur="1" fill="hold">
                                          <p:stCondLst>
                                            <p:cond delay="0"/>
                                          </p:stCondLst>
                                        </p:cTn>
                                        <p:tgtEl>
                                          <p:spTgt spid="509"/>
                                        </p:tgtEl>
                                        <p:attrNameLst>
                                          <p:attrName>style.visibility</p:attrName>
                                        </p:attrNameLst>
                                      </p:cBhvr>
                                      <p:to>
                                        <p:strVal val="visible"/>
                                      </p:to>
                                    </p:set>
                                    <p:animEffect filter="fade" transition="in">
                                      <p:cBhvr>
                                        <p:cTn dur="500"/>
                                        <p:tgtEl>
                                          <p:spTgt spid="509"/>
                                        </p:tgtEl>
                                      </p:cBhvr>
                                    </p:animEffect>
                                  </p:childTnLst>
                                </p:cTn>
                              </p:par>
                              <p:par>
                                <p:cTn fill="hold" nodeType="withEffect" presetClass="entr" presetID="10" presetSubtype="0">
                                  <p:stCondLst>
                                    <p:cond delay="0"/>
                                  </p:stCondLst>
                                  <p:childTnLst>
                                    <p:set>
                                      <p:cBhvr>
                                        <p:cTn dur="1" fill="hold">
                                          <p:stCondLst>
                                            <p:cond delay="0"/>
                                          </p:stCondLst>
                                        </p:cTn>
                                        <p:tgtEl>
                                          <p:spTgt spid="510"/>
                                        </p:tgtEl>
                                        <p:attrNameLst>
                                          <p:attrName>style.visibility</p:attrName>
                                        </p:attrNameLst>
                                      </p:cBhvr>
                                      <p:to>
                                        <p:strVal val="visible"/>
                                      </p:to>
                                    </p:set>
                                    <p:animEffect filter="fade" transition="in">
                                      <p:cBhvr>
                                        <p:cTn dur="500"/>
                                        <p:tgtEl>
                                          <p:spTgt spid="510"/>
                                        </p:tgtEl>
                                      </p:cBhvr>
                                    </p:animEffect>
                                  </p:childTnLst>
                                </p:cTn>
                              </p:par>
                              <p:par>
                                <p:cTn fill="hold" nodeType="withEffect" presetClass="entr" presetID="10" presetSubtype="0">
                                  <p:stCondLst>
                                    <p:cond delay="0"/>
                                  </p:stCondLst>
                                  <p:childTnLst>
                                    <p:set>
                                      <p:cBhvr>
                                        <p:cTn dur="1" fill="hold">
                                          <p:stCondLst>
                                            <p:cond delay="0"/>
                                          </p:stCondLst>
                                        </p:cTn>
                                        <p:tgtEl>
                                          <p:spTgt spid="511"/>
                                        </p:tgtEl>
                                        <p:attrNameLst>
                                          <p:attrName>style.visibility</p:attrName>
                                        </p:attrNameLst>
                                      </p:cBhvr>
                                      <p:to>
                                        <p:strVal val="visible"/>
                                      </p:to>
                                    </p:set>
                                    <p:animEffect filter="fade" transition="in">
                                      <p:cBhvr>
                                        <p:cTn dur="500"/>
                                        <p:tgtEl>
                                          <p:spTgt spid="511"/>
                                        </p:tgtEl>
                                      </p:cBhvr>
                                    </p:animEffect>
                                  </p:childTnLst>
                                </p:cTn>
                              </p:par>
                              <p:par>
                                <p:cTn fill="hold" nodeType="withEffect" presetClass="entr" presetID="10" presetSubtype="0">
                                  <p:stCondLst>
                                    <p:cond delay="0"/>
                                  </p:stCondLst>
                                  <p:childTnLst>
                                    <p:set>
                                      <p:cBhvr>
                                        <p:cTn dur="1" fill="hold">
                                          <p:stCondLst>
                                            <p:cond delay="0"/>
                                          </p:stCondLst>
                                        </p:cTn>
                                        <p:tgtEl>
                                          <p:spTgt spid="512"/>
                                        </p:tgtEl>
                                        <p:attrNameLst>
                                          <p:attrName>style.visibility</p:attrName>
                                        </p:attrNameLst>
                                      </p:cBhvr>
                                      <p:to>
                                        <p:strVal val="visible"/>
                                      </p:to>
                                    </p:set>
                                    <p:animEffect filter="fade" transition="in">
                                      <p:cBhvr>
                                        <p:cTn dur="500"/>
                                        <p:tgtEl>
                                          <p:spTgt spid="512"/>
                                        </p:tgtEl>
                                      </p:cBhvr>
                                    </p:animEffect>
                                  </p:childTnLst>
                                </p:cTn>
                              </p:par>
                              <p:par>
                                <p:cTn fill="hold" nodeType="withEffect" presetClass="entr" presetID="10" presetSubtype="0">
                                  <p:stCondLst>
                                    <p:cond delay="0"/>
                                  </p:stCondLst>
                                  <p:childTnLst>
                                    <p:set>
                                      <p:cBhvr>
                                        <p:cTn dur="1" fill="hold">
                                          <p:stCondLst>
                                            <p:cond delay="0"/>
                                          </p:stCondLst>
                                        </p:cTn>
                                        <p:tgtEl>
                                          <p:spTgt spid="513"/>
                                        </p:tgtEl>
                                        <p:attrNameLst>
                                          <p:attrName>style.visibility</p:attrName>
                                        </p:attrNameLst>
                                      </p:cBhvr>
                                      <p:to>
                                        <p:strVal val="visible"/>
                                      </p:to>
                                    </p:set>
                                    <p:animEffect filter="fade" transition="in">
                                      <p:cBhvr>
                                        <p:cTn dur="500"/>
                                        <p:tgtEl>
                                          <p:spTgt spid="513"/>
                                        </p:tgtEl>
                                      </p:cBhvr>
                                    </p:animEffect>
                                  </p:childTnLst>
                                </p:cTn>
                              </p:par>
                              <p:par>
                                <p:cTn fill="hold" nodeType="withEffect" presetClass="entr" presetID="10" presetSubtype="0">
                                  <p:stCondLst>
                                    <p:cond delay="0"/>
                                  </p:stCondLst>
                                  <p:childTnLst>
                                    <p:set>
                                      <p:cBhvr>
                                        <p:cTn dur="1" fill="hold">
                                          <p:stCondLst>
                                            <p:cond delay="0"/>
                                          </p:stCondLst>
                                        </p:cTn>
                                        <p:tgtEl>
                                          <p:spTgt spid="526"/>
                                        </p:tgtEl>
                                        <p:attrNameLst>
                                          <p:attrName>style.visibility</p:attrName>
                                        </p:attrNameLst>
                                      </p:cBhvr>
                                      <p:to>
                                        <p:strVal val="visible"/>
                                      </p:to>
                                    </p:set>
                                    <p:animEffect filter="fade" transition="in">
                                      <p:cBhvr>
                                        <p:cTn dur="500"/>
                                        <p:tgtEl>
                                          <p:spTgt spid="526"/>
                                        </p:tgtEl>
                                      </p:cBhvr>
                                    </p:animEffect>
                                  </p:childTnLst>
                                </p:cTn>
                              </p:par>
                              <p:par>
                                <p:cTn fill="hold" nodeType="withEffect" presetClass="entr" presetID="10" presetSubtype="0">
                                  <p:stCondLst>
                                    <p:cond delay="0"/>
                                  </p:stCondLst>
                                  <p:childTnLst>
                                    <p:set>
                                      <p:cBhvr>
                                        <p:cTn dur="1" fill="hold">
                                          <p:stCondLst>
                                            <p:cond delay="0"/>
                                          </p:stCondLst>
                                        </p:cTn>
                                        <p:tgtEl>
                                          <p:spTgt spid="514"/>
                                        </p:tgtEl>
                                        <p:attrNameLst>
                                          <p:attrName>style.visibility</p:attrName>
                                        </p:attrNameLst>
                                      </p:cBhvr>
                                      <p:to>
                                        <p:strVal val="visible"/>
                                      </p:to>
                                    </p:set>
                                    <p:animEffect filter="fade" transition="in">
                                      <p:cBhvr>
                                        <p:cTn dur="500"/>
                                        <p:tgtEl>
                                          <p:spTgt spid="5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5"/>
                                        </p:tgtEl>
                                        <p:attrNameLst>
                                          <p:attrName>style.visibility</p:attrName>
                                        </p:attrNameLst>
                                      </p:cBhvr>
                                      <p:to>
                                        <p:strVal val="visible"/>
                                      </p:to>
                                    </p:set>
                                    <p:animEffect filter="fade" transition="in">
                                      <p:cBhvr>
                                        <p:cTn dur="500"/>
                                        <p:tgtEl>
                                          <p:spTgt spid="5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6"/>
                                        </p:tgtEl>
                                        <p:attrNameLst>
                                          <p:attrName>style.visibility</p:attrName>
                                        </p:attrNameLst>
                                      </p:cBhvr>
                                      <p:to>
                                        <p:strVal val="visible"/>
                                      </p:to>
                                    </p:set>
                                    <p:animEffect filter="fade" transition="in">
                                      <p:cBhvr>
                                        <p:cTn dur="500"/>
                                        <p:tgtEl>
                                          <p:spTgt spid="516"/>
                                        </p:tgtEl>
                                      </p:cBhvr>
                                    </p:animEffect>
                                  </p:childTnLst>
                                </p:cTn>
                              </p:par>
                              <p:par>
                                <p:cTn fill="hold" nodeType="withEffect" presetClass="entr" presetID="10" presetSubtype="0">
                                  <p:stCondLst>
                                    <p:cond delay="0"/>
                                  </p:stCondLst>
                                  <p:childTnLst>
                                    <p:set>
                                      <p:cBhvr>
                                        <p:cTn dur="1" fill="hold">
                                          <p:stCondLst>
                                            <p:cond delay="0"/>
                                          </p:stCondLst>
                                        </p:cTn>
                                        <p:tgtEl>
                                          <p:spTgt spid="517"/>
                                        </p:tgtEl>
                                        <p:attrNameLst>
                                          <p:attrName>style.visibility</p:attrName>
                                        </p:attrNameLst>
                                      </p:cBhvr>
                                      <p:to>
                                        <p:strVal val="visible"/>
                                      </p:to>
                                    </p:set>
                                    <p:animEffect filter="fade" transition="in">
                                      <p:cBhvr>
                                        <p:cTn dur="500"/>
                                        <p:tgtEl>
                                          <p:spTgt spid="517"/>
                                        </p:tgtEl>
                                      </p:cBhvr>
                                    </p:animEffect>
                                  </p:childTnLst>
                                </p:cTn>
                              </p:par>
                              <p:par>
                                <p:cTn fill="hold" nodeType="withEffect" presetClass="entr" presetID="10" presetSubtype="0">
                                  <p:stCondLst>
                                    <p:cond delay="0"/>
                                  </p:stCondLst>
                                  <p:childTnLst>
                                    <p:set>
                                      <p:cBhvr>
                                        <p:cTn dur="1" fill="hold">
                                          <p:stCondLst>
                                            <p:cond delay="0"/>
                                          </p:stCondLst>
                                        </p:cTn>
                                        <p:tgtEl>
                                          <p:spTgt spid="518"/>
                                        </p:tgtEl>
                                        <p:attrNameLst>
                                          <p:attrName>style.visibility</p:attrName>
                                        </p:attrNameLst>
                                      </p:cBhvr>
                                      <p:to>
                                        <p:strVal val="visible"/>
                                      </p:to>
                                    </p:set>
                                    <p:animEffect filter="fade" transition="in">
                                      <p:cBhvr>
                                        <p:cTn dur="500"/>
                                        <p:tgtEl>
                                          <p:spTgt spid="5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516"/>
                                        </p:tgtEl>
                                      </p:cBhvr>
                                    </p:animEffect>
                                    <p:set>
                                      <p:cBhvr>
                                        <p:cTn dur="1" fill="hold">
                                          <p:stCondLst>
                                            <p:cond delay="500"/>
                                          </p:stCondLst>
                                        </p:cTn>
                                        <p:tgtEl>
                                          <p:spTgt spid="51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517"/>
                                        </p:tgtEl>
                                      </p:cBhvr>
                                    </p:animEffect>
                                    <p:set>
                                      <p:cBhvr>
                                        <p:cTn dur="1" fill="hold">
                                          <p:stCondLst>
                                            <p:cond delay="500"/>
                                          </p:stCondLst>
                                        </p:cTn>
                                        <p:tgtEl>
                                          <p:spTgt spid="51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518"/>
                                        </p:tgtEl>
                                      </p:cBhvr>
                                    </p:animEffect>
                                    <p:set>
                                      <p:cBhvr>
                                        <p:cTn dur="1" fill="hold">
                                          <p:stCondLst>
                                            <p:cond delay="500"/>
                                          </p:stCondLst>
                                        </p:cTn>
                                        <p:tgtEl>
                                          <p:spTgt spid="51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515"/>
                                        </p:tgtEl>
                                      </p:cBhvr>
                                    </p:animEffect>
                                    <p:set>
                                      <p:cBhvr>
                                        <p:cTn dur="1" fill="hold">
                                          <p:stCondLst>
                                            <p:cond delay="500"/>
                                          </p:stCondLst>
                                        </p:cTn>
                                        <p:tgtEl>
                                          <p:spTgt spid="51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4"/>
                                        </p:tgtEl>
                                        <p:attrNameLst>
                                          <p:attrName>style.visibility</p:attrName>
                                        </p:attrNameLst>
                                      </p:cBhvr>
                                      <p:to>
                                        <p:strVal val="visible"/>
                                      </p:to>
                                    </p:set>
                                    <p:animEffect filter="fade" transition="in">
                                      <p:cBhvr>
                                        <p:cTn dur="500"/>
                                        <p:tgtEl>
                                          <p:spTgt spid="5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5"/>
                                        </p:tgtEl>
                                        <p:attrNameLst>
                                          <p:attrName>style.visibility</p:attrName>
                                        </p:attrNameLst>
                                      </p:cBhvr>
                                      <p:to>
                                        <p:strVal val="visible"/>
                                      </p:to>
                                    </p:set>
                                    <p:animEffect filter="fade" transition="in">
                                      <p:cBhvr>
                                        <p:cTn dur="500"/>
                                        <p:tgtEl>
                                          <p:spTgt spid="5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8"/>
                                        </p:tgtEl>
                                        <p:attrNameLst>
                                          <p:attrName>style.visibility</p:attrName>
                                        </p:attrNameLst>
                                      </p:cBhvr>
                                      <p:to>
                                        <p:strVal val="visible"/>
                                      </p:to>
                                    </p:set>
                                    <p:animEffect filter="fade" transition="in">
                                      <p:cBhvr>
                                        <p:cTn dur="500"/>
                                        <p:tgtEl>
                                          <p:spTgt spid="5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0"/>
                                        </p:tgtEl>
                                        <p:attrNameLst>
                                          <p:attrName>style.visibility</p:attrName>
                                        </p:attrNameLst>
                                      </p:cBhvr>
                                      <p:to>
                                        <p:strVal val="visible"/>
                                      </p:to>
                                    </p:set>
                                    <p:animEffect filter="fade" transition="in">
                                      <p:cBhvr>
                                        <p:cTn dur="500"/>
                                        <p:tgtEl>
                                          <p:spTgt spid="520"/>
                                        </p:tgtEl>
                                      </p:cBhvr>
                                    </p:animEffect>
                                  </p:childTnLst>
                                </p:cTn>
                              </p:par>
                              <p:par>
                                <p:cTn fill="hold" nodeType="withEffect" presetClass="entr" presetID="10" presetSubtype="0">
                                  <p:stCondLst>
                                    <p:cond delay="0"/>
                                  </p:stCondLst>
                                  <p:childTnLst>
                                    <p:set>
                                      <p:cBhvr>
                                        <p:cTn dur="1" fill="hold">
                                          <p:stCondLst>
                                            <p:cond delay="0"/>
                                          </p:stCondLst>
                                        </p:cTn>
                                        <p:tgtEl>
                                          <p:spTgt spid="521"/>
                                        </p:tgtEl>
                                        <p:attrNameLst>
                                          <p:attrName>style.visibility</p:attrName>
                                        </p:attrNameLst>
                                      </p:cBhvr>
                                      <p:to>
                                        <p:strVal val="visible"/>
                                      </p:to>
                                    </p:set>
                                    <p:animEffect filter="fade" transition="in">
                                      <p:cBhvr>
                                        <p:cTn dur="500"/>
                                        <p:tgtEl>
                                          <p:spTgt spid="521"/>
                                        </p:tgtEl>
                                      </p:cBhvr>
                                    </p:animEffect>
                                  </p:childTnLst>
                                </p:cTn>
                              </p:par>
                              <p:par>
                                <p:cTn fill="hold" nodeType="withEffect" presetClass="entr" presetID="10" presetSubtype="0">
                                  <p:stCondLst>
                                    <p:cond delay="0"/>
                                  </p:stCondLst>
                                  <p:childTnLst>
                                    <p:set>
                                      <p:cBhvr>
                                        <p:cTn dur="1" fill="hold">
                                          <p:stCondLst>
                                            <p:cond delay="0"/>
                                          </p:stCondLst>
                                        </p:cTn>
                                        <p:tgtEl>
                                          <p:spTgt spid="519"/>
                                        </p:tgtEl>
                                        <p:attrNameLst>
                                          <p:attrName>style.visibility</p:attrName>
                                        </p:attrNameLst>
                                      </p:cBhvr>
                                      <p:to>
                                        <p:strVal val="visible"/>
                                      </p:to>
                                    </p:set>
                                    <p:animEffect filter="fade" transition="in">
                                      <p:cBhvr>
                                        <p:cTn dur="500"/>
                                        <p:tgtEl>
                                          <p:spTgt spid="519"/>
                                        </p:tgtEl>
                                      </p:cBhvr>
                                    </p:animEffect>
                                  </p:childTnLst>
                                </p:cTn>
                              </p:par>
                              <p:par>
                                <p:cTn fill="hold" nodeType="withEffect" presetClass="entr" presetID="10" presetSubtype="0">
                                  <p:stCondLst>
                                    <p:cond delay="0"/>
                                  </p:stCondLst>
                                  <p:childTnLst>
                                    <p:set>
                                      <p:cBhvr>
                                        <p:cTn dur="1" fill="hold">
                                          <p:stCondLst>
                                            <p:cond delay="0"/>
                                          </p:stCondLst>
                                        </p:cTn>
                                        <p:tgtEl>
                                          <p:spTgt spid="522"/>
                                        </p:tgtEl>
                                        <p:attrNameLst>
                                          <p:attrName>style.visibility</p:attrName>
                                        </p:attrNameLst>
                                      </p:cBhvr>
                                      <p:to>
                                        <p:strVal val="visible"/>
                                      </p:to>
                                    </p:set>
                                    <p:animEffect filter="fade" transition="in">
                                      <p:cBhvr>
                                        <p:cTn dur="500"/>
                                        <p:tgtEl>
                                          <p:spTgt spid="522"/>
                                        </p:tgtEl>
                                      </p:cBhvr>
                                    </p:animEffect>
                                  </p:childTnLst>
                                </p:cTn>
                              </p:par>
                              <p:par>
                                <p:cTn fill="hold" nodeType="withEffect" presetClass="entr" presetID="10" presetSubtype="0">
                                  <p:stCondLst>
                                    <p:cond delay="0"/>
                                  </p:stCondLst>
                                  <p:childTnLst>
                                    <p:set>
                                      <p:cBhvr>
                                        <p:cTn dur="1" fill="hold">
                                          <p:stCondLst>
                                            <p:cond delay="0"/>
                                          </p:stCondLst>
                                        </p:cTn>
                                        <p:tgtEl>
                                          <p:spTgt spid="523"/>
                                        </p:tgtEl>
                                        <p:attrNameLst>
                                          <p:attrName>style.visibility</p:attrName>
                                        </p:attrNameLst>
                                      </p:cBhvr>
                                      <p:to>
                                        <p:strVal val="visible"/>
                                      </p:to>
                                    </p:set>
                                    <p:animEffect filter="fade" transition="in">
                                      <p:cBhvr>
                                        <p:cTn dur="500"/>
                                        <p:tgtEl>
                                          <p:spTgt spid="5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7"/>
                                        </p:tgtEl>
                                        <p:attrNameLst>
                                          <p:attrName>style.visibility</p:attrName>
                                        </p:attrNameLst>
                                      </p:cBhvr>
                                      <p:to>
                                        <p:strVal val="visible"/>
                                      </p:to>
                                    </p:set>
                                    <p:animEffect filter="fade" transition="in">
                                      <p:cBhvr>
                                        <p:cTn dur="500"/>
                                        <p:tgtEl>
                                          <p:spTgt spid="5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2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5C2321"/>
              </a:buClr>
              <a:buSzPts val="6000"/>
              <a:buFont typeface="Roboto Condensed"/>
              <a:buNone/>
            </a:pPr>
            <a:r>
              <a:rPr lang="en-US">
                <a:solidFill>
                  <a:srgbClr val="5C2321"/>
                </a:solidFill>
              </a:rPr>
              <a:t>E-R diagram of </a:t>
            </a:r>
            <a:br>
              <a:rPr lang="en-US">
                <a:solidFill>
                  <a:srgbClr val="5C2321"/>
                </a:solidFill>
              </a:rPr>
            </a:br>
            <a:r>
              <a:rPr lang="en-US">
                <a:solidFill>
                  <a:srgbClr val="5C2321"/>
                </a:solidFill>
              </a:rPr>
              <a:t>Hospital Management  System</a:t>
            </a:r>
            <a:endParaRPr/>
          </a:p>
        </p:txBody>
      </p:sp>
      <p:sp>
        <p:nvSpPr>
          <p:cNvPr id="534" name="Google Shape;534;p2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a:t>Section - 10</a:t>
            </a:r>
            <a:endParaRPr/>
          </a:p>
          <a:p>
            <a:pPr indent="0" lvl="0" marL="0" rtl="0" algn="l">
              <a:lnSpc>
                <a:spcPct val="90000"/>
              </a:lnSpc>
              <a:spcBef>
                <a:spcPts val="1000"/>
              </a:spcBef>
              <a:spcAft>
                <a:spcPts val="0"/>
              </a:spcAft>
              <a:buClr>
                <a:schemeClr val="dk1"/>
              </a:buClr>
              <a:buSzPts val="24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26"/>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US"/>
              <a:t>E-R diagram of Hospital Management System</a:t>
            </a:r>
            <a:endParaRPr/>
          </a:p>
        </p:txBody>
      </p:sp>
      <p:sp>
        <p:nvSpPr>
          <p:cNvPr id="540" name="Google Shape;540;p26"/>
          <p:cNvSpPr txBox="1"/>
          <p:nvPr>
            <p:ph idx="1" type="body"/>
          </p:nvPr>
        </p:nvSpPr>
        <p:spPr>
          <a:xfrm>
            <a:off x="131179" y="887280"/>
            <a:ext cx="11936130" cy="5582777"/>
          </a:xfrm>
          <a:prstGeom prst="rect">
            <a:avLst/>
          </a:prstGeom>
          <a:noFill/>
          <a:ln>
            <a:noFill/>
          </a:ln>
        </p:spPr>
        <p:txBody>
          <a:bodyPr anchorCtr="0" anchor="t" bIns="45700" lIns="91425" spcFirstLastPara="1" rIns="91425" wrap="square" tIns="45700">
            <a:noAutofit/>
          </a:bodyPr>
          <a:lstStyle/>
          <a:p>
            <a:pPr indent="-112713" lvl="0" marL="265113" rtl="0" algn="just">
              <a:lnSpc>
                <a:spcPct val="90000"/>
              </a:lnSpc>
              <a:spcBef>
                <a:spcPts val="0"/>
              </a:spcBef>
              <a:spcAft>
                <a:spcPts val="0"/>
              </a:spcAft>
              <a:buClr>
                <a:schemeClr val="accent6"/>
              </a:buClr>
              <a:buSzPts val="2400"/>
              <a:buFont typeface="Noto Sans Symbols"/>
              <a:buNone/>
            </a:pPr>
            <a:r>
              <a:t/>
            </a:r>
            <a:endParaRPr/>
          </a:p>
        </p:txBody>
      </p:sp>
      <p:sp>
        <p:nvSpPr>
          <p:cNvPr id="541" name="Google Shape;541;p26"/>
          <p:cNvSpPr/>
          <p:nvPr/>
        </p:nvSpPr>
        <p:spPr>
          <a:xfrm>
            <a:off x="4859098" y="2379998"/>
            <a:ext cx="1698171" cy="457200"/>
          </a:xfrm>
          <a:prstGeom prst="rect">
            <a:avLst/>
          </a:prstGeom>
          <a:noFill/>
          <a:ln cap="flat" cmpd="sng" w="2857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Patient</a:t>
            </a:r>
            <a:endParaRPr/>
          </a:p>
        </p:txBody>
      </p:sp>
      <p:sp>
        <p:nvSpPr>
          <p:cNvPr id="542" name="Google Shape;542;p26"/>
          <p:cNvSpPr/>
          <p:nvPr/>
        </p:nvSpPr>
        <p:spPr>
          <a:xfrm>
            <a:off x="9588225" y="2375642"/>
            <a:ext cx="1698171" cy="457200"/>
          </a:xfrm>
          <a:prstGeom prst="rect">
            <a:avLst/>
          </a:prstGeom>
          <a:noFill/>
          <a:ln cap="flat" cmpd="sng" w="2857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Hospital</a:t>
            </a:r>
            <a:endParaRPr/>
          </a:p>
        </p:txBody>
      </p:sp>
      <p:sp>
        <p:nvSpPr>
          <p:cNvPr id="543" name="Google Shape;543;p26"/>
          <p:cNvSpPr/>
          <p:nvPr/>
        </p:nvSpPr>
        <p:spPr>
          <a:xfrm>
            <a:off x="6969844" y="2370699"/>
            <a:ext cx="2150296" cy="457200"/>
          </a:xfrm>
          <a:prstGeom prst="diamond">
            <a:avLst/>
          </a:prstGeom>
          <a:noFill/>
          <a:ln cap="flat" cmpd="sng" w="2857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Admitted</a:t>
            </a:r>
            <a:endParaRPr/>
          </a:p>
        </p:txBody>
      </p:sp>
      <p:cxnSp>
        <p:nvCxnSpPr>
          <p:cNvPr id="544" name="Google Shape;544;p26"/>
          <p:cNvCxnSpPr>
            <a:stCxn id="541" idx="3"/>
            <a:endCxn id="543" idx="1"/>
          </p:cNvCxnSpPr>
          <p:nvPr/>
        </p:nvCxnSpPr>
        <p:spPr>
          <a:xfrm flipH="1" rot="10800000">
            <a:off x="6557269" y="2599298"/>
            <a:ext cx="412500" cy="9300"/>
          </a:xfrm>
          <a:prstGeom prst="straightConnector1">
            <a:avLst/>
          </a:prstGeom>
          <a:noFill/>
          <a:ln cap="flat" cmpd="sng" w="28575">
            <a:solidFill>
              <a:schemeClr val="accent4"/>
            </a:solidFill>
            <a:prstDash val="solid"/>
            <a:miter lim="800000"/>
            <a:headEnd len="sm" w="sm" type="none"/>
            <a:tailEnd len="sm" w="sm" type="none"/>
          </a:ln>
        </p:spPr>
      </p:cxnSp>
      <p:cxnSp>
        <p:nvCxnSpPr>
          <p:cNvPr id="545" name="Google Shape;545;p26"/>
          <p:cNvCxnSpPr>
            <a:stCxn id="546" idx="4"/>
            <a:endCxn id="541" idx="0"/>
          </p:cNvCxnSpPr>
          <p:nvPr/>
        </p:nvCxnSpPr>
        <p:spPr>
          <a:xfrm>
            <a:off x="4744795" y="1944026"/>
            <a:ext cx="963300" cy="435900"/>
          </a:xfrm>
          <a:prstGeom prst="straightConnector1">
            <a:avLst/>
          </a:prstGeom>
          <a:noFill/>
          <a:ln cap="flat" cmpd="sng" w="28575">
            <a:solidFill>
              <a:schemeClr val="dk2"/>
            </a:solidFill>
            <a:prstDash val="solid"/>
            <a:miter lim="800000"/>
            <a:headEnd len="sm" w="sm" type="none"/>
            <a:tailEnd len="sm" w="sm" type="none"/>
          </a:ln>
        </p:spPr>
      </p:cxnSp>
      <p:sp>
        <p:nvSpPr>
          <p:cNvPr id="546" name="Google Shape;546;p26"/>
          <p:cNvSpPr/>
          <p:nvPr/>
        </p:nvSpPr>
        <p:spPr>
          <a:xfrm>
            <a:off x="4013275" y="1521116"/>
            <a:ext cx="1463040" cy="422910"/>
          </a:xfrm>
          <a:prstGeom prst="ellipse">
            <a:avLst/>
          </a:prstGeom>
          <a:noFill/>
          <a:ln cap="flat" cmpd="sng" w="2857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u="sng">
                <a:solidFill>
                  <a:schemeClr val="dk1"/>
                </a:solidFill>
                <a:latin typeface="Roboto Condensed"/>
                <a:ea typeface="Roboto Condensed"/>
                <a:cs typeface="Roboto Condensed"/>
                <a:sym typeface="Roboto Condensed"/>
              </a:rPr>
              <a:t>PatID</a:t>
            </a:r>
            <a:endParaRPr sz="1800" u="sng">
              <a:solidFill>
                <a:schemeClr val="dk1"/>
              </a:solidFill>
              <a:latin typeface="Roboto Condensed"/>
              <a:ea typeface="Roboto Condensed"/>
              <a:cs typeface="Roboto Condensed"/>
              <a:sym typeface="Roboto Condensed"/>
            </a:endParaRPr>
          </a:p>
        </p:txBody>
      </p:sp>
      <p:cxnSp>
        <p:nvCxnSpPr>
          <p:cNvPr id="547" name="Google Shape;547;p26"/>
          <p:cNvCxnSpPr>
            <a:stCxn id="548" idx="4"/>
            <a:endCxn id="541" idx="0"/>
          </p:cNvCxnSpPr>
          <p:nvPr/>
        </p:nvCxnSpPr>
        <p:spPr>
          <a:xfrm flipH="1">
            <a:off x="5708318" y="1921615"/>
            <a:ext cx="654600" cy="458400"/>
          </a:xfrm>
          <a:prstGeom prst="straightConnector1">
            <a:avLst/>
          </a:prstGeom>
          <a:noFill/>
          <a:ln cap="flat" cmpd="sng" w="28575">
            <a:solidFill>
              <a:schemeClr val="dk2"/>
            </a:solidFill>
            <a:prstDash val="solid"/>
            <a:miter lim="800000"/>
            <a:headEnd len="sm" w="sm" type="none"/>
            <a:tailEnd len="sm" w="sm" type="none"/>
          </a:ln>
        </p:spPr>
      </p:cxnSp>
      <p:sp>
        <p:nvSpPr>
          <p:cNvPr id="548" name="Google Shape;548;p26"/>
          <p:cNvSpPr/>
          <p:nvPr/>
        </p:nvSpPr>
        <p:spPr>
          <a:xfrm>
            <a:off x="5631398" y="1498705"/>
            <a:ext cx="1463040" cy="422910"/>
          </a:xfrm>
          <a:prstGeom prst="ellipse">
            <a:avLst/>
          </a:prstGeom>
          <a:noFill/>
          <a:ln cap="flat" cmpd="sng" w="2857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Name</a:t>
            </a:r>
            <a:endParaRPr/>
          </a:p>
        </p:txBody>
      </p:sp>
      <p:cxnSp>
        <p:nvCxnSpPr>
          <p:cNvPr id="549" name="Google Shape;549;p26"/>
          <p:cNvCxnSpPr>
            <a:stCxn id="550" idx="4"/>
          </p:cNvCxnSpPr>
          <p:nvPr/>
        </p:nvCxnSpPr>
        <p:spPr>
          <a:xfrm>
            <a:off x="9508253" y="1940013"/>
            <a:ext cx="963300" cy="435900"/>
          </a:xfrm>
          <a:prstGeom prst="straightConnector1">
            <a:avLst/>
          </a:prstGeom>
          <a:noFill/>
          <a:ln cap="flat" cmpd="sng" w="28575">
            <a:solidFill>
              <a:schemeClr val="dk2"/>
            </a:solidFill>
            <a:prstDash val="solid"/>
            <a:miter lim="800000"/>
            <a:headEnd len="sm" w="sm" type="none"/>
            <a:tailEnd len="sm" w="sm" type="none"/>
          </a:ln>
        </p:spPr>
      </p:cxnSp>
      <p:sp>
        <p:nvSpPr>
          <p:cNvPr id="550" name="Google Shape;550;p26"/>
          <p:cNvSpPr/>
          <p:nvPr/>
        </p:nvSpPr>
        <p:spPr>
          <a:xfrm>
            <a:off x="8776733" y="1517103"/>
            <a:ext cx="1463040" cy="422910"/>
          </a:xfrm>
          <a:prstGeom prst="ellipse">
            <a:avLst/>
          </a:prstGeom>
          <a:noFill/>
          <a:ln cap="flat" cmpd="sng" w="2857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u="sng">
                <a:solidFill>
                  <a:schemeClr val="dk1"/>
                </a:solidFill>
                <a:latin typeface="Roboto Condensed"/>
                <a:ea typeface="Roboto Condensed"/>
                <a:cs typeface="Roboto Condensed"/>
                <a:sym typeface="Roboto Condensed"/>
              </a:rPr>
              <a:t>HosID</a:t>
            </a:r>
            <a:endParaRPr sz="1800" u="sng">
              <a:solidFill>
                <a:schemeClr val="dk1"/>
              </a:solidFill>
              <a:latin typeface="Roboto Condensed"/>
              <a:ea typeface="Roboto Condensed"/>
              <a:cs typeface="Roboto Condensed"/>
              <a:sym typeface="Roboto Condensed"/>
            </a:endParaRPr>
          </a:p>
        </p:txBody>
      </p:sp>
      <p:cxnSp>
        <p:nvCxnSpPr>
          <p:cNvPr id="551" name="Google Shape;551;p26"/>
          <p:cNvCxnSpPr>
            <a:stCxn id="552" idx="4"/>
          </p:cNvCxnSpPr>
          <p:nvPr/>
        </p:nvCxnSpPr>
        <p:spPr>
          <a:xfrm flipH="1">
            <a:off x="10471776" y="1917602"/>
            <a:ext cx="654600" cy="458400"/>
          </a:xfrm>
          <a:prstGeom prst="straightConnector1">
            <a:avLst/>
          </a:prstGeom>
          <a:noFill/>
          <a:ln cap="flat" cmpd="sng" w="28575">
            <a:solidFill>
              <a:schemeClr val="dk2"/>
            </a:solidFill>
            <a:prstDash val="solid"/>
            <a:miter lim="800000"/>
            <a:headEnd len="sm" w="sm" type="none"/>
            <a:tailEnd len="sm" w="sm" type="none"/>
          </a:ln>
        </p:spPr>
      </p:cxnSp>
      <p:sp>
        <p:nvSpPr>
          <p:cNvPr id="552" name="Google Shape;552;p26"/>
          <p:cNvSpPr/>
          <p:nvPr/>
        </p:nvSpPr>
        <p:spPr>
          <a:xfrm>
            <a:off x="10394856" y="1494692"/>
            <a:ext cx="1463040" cy="422910"/>
          </a:xfrm>
          <a:prstGeom prst="ellipse">
            <a:avLst/>
          </a:prstGeom>
          <a:noFill/>
          <a:ln cap="flat" cmpd="sng" w="2857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Name</a:t>
            </a:r>
            <a:endParaRPr/>
          </a:p>
        </p:txBody>
      </p:sp>
      <p:sp>
        <p:nvSpPr>
          <p:cNvPr id="553" name="Google Shape;553;p26"/>
          <p:cNvSpPr/>
          <p:nvPr/>
        </p:nvSpPr>
        <p:spPr>
          <a:xfrm>
            <a:off x="2538803" y="2379998"/>
            <a:ext cx="1724298" cy="457200"/>
          </a:xfrm>
          <a:prstGeom prst="diamond">
            <a:avLst/>
          </a:prstGeom>
          <a:noFill/>
          <a:ln cap="flat" cmpd="sng" w="2857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Has</a:t>
            </a:r>
            <a:endParaRPr/>
          </a:p>
        </p:txBody>
      </p:sp>
      <p:sp>
        <p:nvSpPr>
          <p:cNvPr id="554" name="Google Shape;554;p26"/>
          <p:cNvSpPr/>
          <p:nvPr/>
        </p:nvSpPr>
        <p:spPr>
          <a:xfrm>
            <a:off x="241113" y="2373923"/>
            <a:ext cx="1698171" cy="457200"/>
          </a:xfrm>
          <a:prstGeom prst="rect">
            <a:avLst/>
          </a:prstGeom>
          <a:noFill/>
          <a:ln cap="flat" cmpd="sng" w="2857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Medical Record</a:t>
            </a:r>
            <a:endParaRPr/>
          </a:p>
        </p:txBody>
      </p:sp>
      <p:cxnSp>
        <p:nvCxnSpPr>
          <p:cNvPr id="555" name="Google Shape;555;p26"/>
          <p:cNvCxnSpPr>
            <a:stCxn id="554" idx="0"/>
            <a:endCxn id="556" idx="4"/>
          </p:cNvCxnSpPr>
          <p:nvPr/>
        </p:nvCxnSpPr>
        <p:spPr>
          <a:xfrm rot="10800000">
            <a:off x="1090199" y="1796723"/>
            <a:ext cx="0" cy="577200"/>
          </a:xfrm>
          <a:prstGeom prst="straightConnector1">
            <a:avLst/>
          </a:prstGeom>
          <a:noFill/>
          <a:ln cap="flat" cmpd="sng" w="28575">
            <a:solidFill>
              <a:schemeClr val="dk2"/>
            </a:solidFill>
            <a:prstDash val="solid"/>
            <a:miter lim="800000"/>
            <a:headEnd len="sm" w="sm" type="none"/>
            <a:tailEnd len="sm" w="sm" type="none"/>
          </a:ln>
        </p:spPr>
      </p:cxnSp>
      <p:sp>
        <p:nvSpPr>
          <p:cNvPr id="556" name="Google Shape;556;p26"/>
          <p:cNvSpPr/>
          <p:nvPr/>
        </p:nvSpPr>
        <p:spPr>
          <a:xfrm>
            <a:off x="358679" y="1339561"/>
            <a:ext cx="1463040" cy="457200"/>
          </a:xfrm>
          <a:prstGeom prst="ellipse">
            <a:avLst/>
          </a:prstGeom>
          <a:noFill/>
          <a:ln cap="flat" cmpd="sng" w="2857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u="sng">
                <a:solidFill>
                  <a:schemeClr val="dk1"/>
                </a:solidFill>
                <a:latin typeface="Roboto Condensed"/>
                <a:ea typeface="Roboto Condensed"/>
                <a:cs typeface="Roboto Condensed"/>
                <a:sym typeface="Roboto Condensed"/>
              </a:rPr>
              <a:t>MRID</a:t>
            </a:r>
            <a:endParaRPr/>
          </a:p>
        </p:txBody>
      </p:sp>
      <p:cxnSp>
        <p:nvCxnSpPr>
          <p:cNvPr id="557" name="Google Shape;557;p26"/>
          <p:cNvCxnSpPr/>
          <p:nvPr/>
        </p:nvCxnSpPr>
        <p:spPr>
          <a:xfrm flipH="1" rot="-5400000">
            <a:off x="4540840" y="2288821"/>
            <a:ext cx="526" cy="640080"/>
          </a:xfrm>
          <a:prstGeom prst="straightConnector1">
            <a:avLst/>
          </a:prstGeom>
          <a:noFill/>
          <a:ln cap="flat" cmpd="sng" w="28575">
            <a:solidFill>
              <a:schemeClr val="accent4"/>
            </a:solidFill>
            <a:prstDash val="solid"/>
            <a:miter lim="800000"/>
            <a:headEnd len="sm" w="sm" type="none"/>
            <a:tailEnd len="med" w="med" type="triangle"/>
          </a:ln>
        </p:spPr>
      </p:cxnSp>
      <p:cxnSp>
        <p:nvCxnSpPr>
          <p:cNvPr id="558" name="Google Shape;558;p26"/>
          <p:cNvCxnSpPr/>
          <p:nvPr/>
        </p:nvCxnSpPr>
        <p:spPr>
          <a:xfrm flipH="1" rot="-5400000">
            <a:off x="2252911" y="2287510"/>
            <a:ext cx="527" cy="640080"/>
          </a:xfrm>
          <a:prstGeom prst="straightConnector1">
            <a:avLst/>
          </a:prstGeom>
          <a:noFill/>
          <a:ln cap="flat" cmpd="sng" w="28575">
            <a:solidFill>
              <a:schemeClr val="accent4"/>
            </a:solidFill>
            <a:prstDash val="solid"/>
            <a:miter lim="800000"/>
            <a:headEnd len="sm" w="sm" type="none"/>
            <a:tailEnd len="sm" w="sm" type="none"/>
          </a:ln>
        </p:spPr>
      </p:cxnSp>
      <p:sp>
        <p:nvSpPr>
          <p:cNvPr id="559" name="Google Shape;559;p26"/>
          <p:cNvSpPr/>
          <p:nvPr/>
        </p:nvSpPr>
        <p:spPr>
          <a:xfrm>
            <a:off x="9571896" y="3274414"/>
            <a:ext cx="1724298" cy="457200"/>
          </a:xfrm>
          <a:prstGeom prst="diamond">
            <a:avLst/>
          </a:prstGeom>
          <a:noFill/>
          <a:ln cap="flat" cmpd="sng" w="2857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Has</a:t>
            </a:r>
            <a:endParaRPr/>
          </a:p>
        </p:txBody>
      </p:sp>
      <p:sp>
        <p:nvSpPr>
          <p:cNvPr id="560" name="Google Shape;560;p26"/>
          <p:cNvSpPr/>
          <p:nvPr/>
        </p:nvSpPr>
        <p:spPr>
          <a:xfrm>
            <a:off x="9584959" y="4138442"/>
            <a:ext cx="1698171" cy="457200"/>
          </a:xfrm>
          <a:prstGeom prst="rect">
            <a:avLst/>
          </a:prstGeom>
          <a:noFill/>
          <a:ln cap="flat" cmpd="sng" w="2857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Doctor</a:t>
            </a:r>
            <a:endParaRPr/>
          </a:p>
        </p:txBody>
      </p:sp>
      <p:cxnSp>
        <p:nvCxnSpPr>
          <p:cNvPr id="561" name="Google Shape;561;p26"/>
          <p:cNvCxnSpPr>
            <a:stCxn id="560" idx="2"/>
            <a:endCxn id="562" idx="0"/>
          </p:cNvCxnSpPr>
          <p:nvPr/>
        </p:nvCxnSpPr>
        <p:spPr>
          <a:xfrm flipH="1">
            <a:off x="9617745" y="4595642"/>
            <a:ext cx="816300" cy="404400"/>
          </a:xfrm>
          <a:prstGeom prst="straightConnector1">
            <a:avLst/>
          </a:prstGeom>
          <a:noFill/>
          <a:ln cap="flat" cmpd="sng" w="28575">
            <a:solidFill>
              <a:schemeClr val="dk2"/>
            </a:solidFill>
            <a:prstDash val="solid"/>
            <a:miter lim="800000"/>
            <a:headEnd len="sm" w="sm" type="none"/>
            <a:tailEnd len="sm" w="sm" type="none"/>
          </a:ln>
        </p:spPr>
      </p:cxnSp>
      <p:sp>
        <p:nvSpPr>
          <p:cNvPr id="562" name="Google Shape;562;p26"/>
          <p:cNvSpPr/>
          <p:nvPr/>
        </p:nvSpPr>
        <p:spPr>
          <a:xfrm>
            <a:off x="8886096" y="4999892"/>
            <a:ext cx="1463040" cy="457200"/>
          </a:xfrm>
          <a:prstGeom prst="ellipse">
            <a:avLst/>
          </a:prstGeom>
          <a:noFill/>
          <a:ln cap="flat" cmpd="sng" w="2857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u="sng">
                <a:solidFill>
                  <a:schemeClr val="dk1"/>
                </a:solidFill>
                <a:latin typeface="Roboto Condensed"/>
                <a:ea typeface="Roboto Condensed"/>
                <a:cs typeface="Roboto Condensed"/>
                <a:sym typeface="Roboto Condensed"/>
              </a:rPr>
              <a:t>DrID</a:t>
            </a:r>
            <a:endParaRPr sz="1800" u="sng">
              <a:solidFill>
                <a:schemeClr val="dk1"/>
              </a:solidFill>
              <a:latin typeface="Roboto Condensed"/>
              <a:ea typeface="Roboto Condensed"/>
              <a:cs typeface="Roboto Condensed"/>
              <a:sym typeface="Roboto Condensed"/>
            </a:endParaRPr>
          </a:p>
        </p:txBody>
      </p:sp>
      <p:cxnSp>
        <p:nvCxnSpPr>
          <p:cNvPr id="563" name="Google Shape;563;p26"/>
          <p:cNvCxnSpPr/>
          <p:nvPr/>
        </p:nvCxnSpPr>
        <p:spPr>
          <a:xfrm>
            <a:off x="10433518" y="3717058"/>
            <a:ext cx="526" cy="404250"/>
          </a:xfrm>
          <a:prstGeom prst="straightConnector1">
            <a:avLst/>
          </a:prstGeom>
          <a:noFill/>
          <a:ln cap="flat" cmpd="sng" w="28575">
            <a:solidFill>
              <a:schemeClr val="accent4"/>
            </a:solidFill>
            <a:prstDash val="solid"/>
            <a:miter lim="800000"/>
            <a:headEnd len="sm" w="sm" type="none"/>
            <a:tailEnd len="sm" w="sm" type="none"/>
          </a:ln>
        </p:spPr>
      </p:cxnSp>
      <p:cxnSp>
        <p:nvCxnSpPr>
          <p:cNvPr id="564" name="Google Shape;564;p26"/>
          <p:cNvCxnSpPr>
            <a:stCxn id="559" idx="0"/>
            <a:endCxn id="542" idx="2"/>
          </p:cNvCxnSpPr>
          <p:nvPr/>
        </p:nvCxnSpPr>
        <p:spPr>
          <a:xfrm flipH="1" rot="10800000">
            <a:off x="10434045" y="2832814"/>
            <a:ext cx="3300" cy="441600"/>
          </a:xfrm>
          <a:prstGeom prst="straightConnector1">
            <a:avLst/>
          </a:prstGeom>
          <a:noFill/>
          <a:ln cap="flat" cmpd="sng" w="28575">
            <a:solidFill>
              <a:schemeClr val="accent4"/>
            </a:solidFill>
            <a:prstDash val="solid"/>
            <a:miter lim="800000"/>
            <a:headEnd len="sm" w="sm" type="none"/>
            <a:tailEnd len="med" w="med" type="triangle"/>
          </a:ln>
        </p:spPr>
      </p:cxnSp>
      <p:sp>
        <p:nvSpPr>
          <p:cNvPr id="565" name="Google Shape;565;p26"/>
          <p:cNvSpPr/>
          <p:nvPr/>
        </p:nvSpPr>
        <p:spPr>
          <a:xfrm rot="1261021">
            <a:off x="6994292" y="3323492"/>
            <a:ext cx="2150296" cy="457200"/>
          </a:xfrm>
          <a:prstGeom prst="diamond">
            <a:avLst/>
          </a:prstGeom>
          <a:noFill/>
          <a:ln cap="flat" cmpd="sng" w="2857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Treats</a:t>
            </a:r>
            <a:endParaRPr/>
          </a:p>
        </p:txBody>
      </p:sp>
      <p:cxnSp>
        <p:nvCxnSpPr>
          <p:cNvPr id="566" name="Google Shape;566;p26"/>
          <p:cNvCxnSpPr>
            <a:stCxn id="565" idx="3"/>
          </p:cNvCxnSpPr>
          <p:nvPr/>
        </p:nvCxnSpPr>
        <p:spPr>
          <a:xfrm>
            <a:off x="9073063" y="3937689"/>
            <a:ext cx="511500" cy="198300"/>
          </a:xfrm>
          <a:prstGeom prst="straightConnector1">
            <a:avLst/>
          </a:prstGeom>
          <a:noFill/>
          <a:ln cap="flat" cmpd="sng" w="28575">
            <a:solidFill>
              <a:schemeClr val="accent4"/>
            </a:solidFill>
            <a:prstDash val="solid"/>
            <a:miter lim="800000"/>
            <a:headEnd len="sm" w="sm" type="none"/>
            <a:tailEnd len="sm" w="sm" type="none"/>
          </a:ln>
        </p:spPr>
      </p:cxnSp>
      <p:cxnSp>
        <p:nvCxnSpPr>
          <p:cNvPr id="567" name="Google Shape;567;p26"/>
          <p:cNvCxnSpPr>
            <a:endCxn id="565" idx="1"/>
          </p:cNvCxnSpPr>
          <p:nvPr/>
        </p:nvCxnSpPr>
        <p:spPr>
          <a:xfrm>
            <a:off x="6075817" y="2843095"/>
            <a:ext cx="990000" cy="323400"/>
          </a:xfrm>
          <a:prstGeom prst="straightConnector1">
            <a:avLst/>
          </a:prstGeom>
          <a:noFill/>
          <a:ln cap="flat" cmpd="sng" w="28575">
            <a:solidFill>
              <a:schemeClr val="accent4"/>
            </a:solidFill>
            <a:prstDash val="solid"/>
            <a:miter lim="800000"/>
            <a:headEnd len="sm" w="sm" type="none"/>
            <a:tailEnd len="sm" w="sm" type="none"/>
          </a:ln>
        </p:spPr>
      </p:cxnSp>
      <p:cxnSp>
        <p:nvCxnSpPr>
          <p:cNvPr id="568" name="Google Shape;568;p26"/>
          <p:cNvCxnSpPr>
            <a:stCxn id="560" idx="2"/>
            <a:endCxn id="569" idx="0"/>
          </p:cNvCxnSpPr>
          <p:nvPr/>
        </p:nvCxnSpPr>
        <p:spPr>
          <a:xfrm>
            <a:off x="10434045" y="4595642"/>
            <a:ext cx="825000" cy="403800"/>
          </a:xfrm>
          <a:prstGeom prst="straightConnector1">
            <a:avLst/>
          </a:prstGeom>
          <a:noFill/>
          <a:ln cap="flat" cmpd="sng" w="28575">
            <a:solidFill>
              <a:schemeClr val="dk2"/>
            </a:solidFill>
            <a:prstDash val="solid"/>
            <a:miter lim="800000"/>
            <a:headEnd len="sm" w="sm" type="none"/>
            <a:tailEnd len="sm" w="sm" type="none"/>
          </a:ln>
        </p:spPr>
      </p:cxnSp>
      <p:sp>
        <p:nvSpPr>
          <p:cNvPr id="569" name="Google Shape;569;p26"/>
          <p:cNvSpPr/>
          <p:nvPr/>
        </p:nvSpPr>
        <p:spPr>
          <a:xfrm>
            <a:off x="10527419" y="4999471"/>
            <a:ext cx="1463040" cy="457200"/>
          </a:xfrm>
          <a:prstGeom prst="ellipse">
            <a:avLst/>
          </a:prstGeom>
          <a:noFill/>
          <a:ln cap="flat" cmpd="sng" w="2857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Dr Name</a:t>
            </a:r>
            <a:endParaRPr/>
          </a:p>
        </p:txBody>
      </p:sp>
      <p:cxnSp>
        <p:nvCxnSpPr>
          <p:cNvPr id="570" name="Google Shape;570;p26"/>
          <p:cNvCxnSpPr>
            <a:stCxn id="554" idx="2"/>
            <a:endCxn id="571" idx="0"/>
          </p:cNvCxnSpPr>
          <p:nvPr/>
        </p:nvCxnSpPr>
        <p:spPr>
          <a:xfrm>
            <a:off x="1090199" y="2831123"/>
            <a:ext cx="138300" cy="342300"/>
          </a:xfrm>
          <a:prstGeom prst="straightConnector1">
            <a:avLst/>
          </a:prstGeom>
          <a:noFill/>
          <a:ln cap="flat" cmpd="sng" w="28575">
            <a:solidFill>
              <a:schemeClr val="dk2"/>
            </a:solidFill>
            <a:prstDash val="solid"/>
            <a:miter lim="800000"/>
            <a:headEnd len="sm" w="sm" type="none"/>
            <a:tailEnd len="sm" w="sm" type="none"/>
          </a:ln>
        </p:spPr>
      </p:cxnSp>
      <p:sp>
        <p:nvSpPr>
          <p:cNvPr id="571" name="Google Shape;571;p26"/>
          <p:cNvSpPr/>
          <p:nvPr/>
        </p:nvSpPr>
        <p:spPr>
          <a:xfrm>
            <a:off x="221745" y="3173375"/>
            <a:ext cx="2013670" cy="457200"/>
          </a:xfrm>
          <a:prstGeom prst="ellipse">
            <a:avLst/>
          </a:prstGeom>
          <a:noFill/>
          <a:ln cap="flat" cmpd="sng" w="2857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Report Name</a:t>
            </a:r>
            <a:endParaRPr/>
          </a:p>
        </p:txBody>
      </p:sp>
      <p:cxnSp>
        <p:nvCxnSpPr>
          <p:cNvPr id="572" name="Google Shape;572;p26"/>
          <p:cNvCxnSpPr/>
          <p:nvPr/>
        </p:nvCxnSpPr>
        <p:spPr>
          <a:xfrm>
            <a:off x="9038449" y="2593299"/>
            <a:ext cx="566928" cy="11864"/>
          </a:xfrm>
          <a:prstGeom prst="straightConnector1">
            <a:avLst/>
          </a:prstGeom>
          <a:noFill/>
          <a:ln cap="flat" cmpd="sng" w="28575">
            <a:solidFill>
              <a:schemeClr val="accent4"/>
            </a:solidFill>
            <a:prstDash val="solid"/>
            <a:miter lim="800000"/>
            <a:headEnd len="sm" w="sm" type="none"/>
            <a:tailEnd len="med" w="med" type="triangle"/>
          </a:ln>
        </p:spPr>
      </p:cxnSp>
      <p:cxnSp>
        <p:nvCxnSpPr>
          <p:cNvPr id="573" name="Google Shape;573;p26"/>
          <p:cNvCxnSpPr>
            <a:endCxn id="574" idx="0"/>
          </p:cNvCxnSpPr>
          <p:nvPr/>
        </p:nvCxnSpPr>
        <p:spPr>
          <a:xfrm flipH="1">
            <a:off x="5692683" y="2824466"/>
            <a:ext cx="10800" cy="470400"/>
          </a:xfrm>
          <a:prstGeom prst="straightConnector1">
            <a:avLst/>
          </a:prstGeom>
          <a:noFill/>
          <a:ln cap="flat" cmpd="sng" w="28575">
            <a:solidFill>
              <a:schemeClr val="accent4"/>
            </a:solidFill>
            <a:prstDash val="solid"/>
            <a:miter lim="800000"/>
            <a:headEnd len="sm" w="sm" type="none"/>
            <a:tailEnd len="sm" w="sm" type="none"/>
          </a:ln>
        </p:spPr>
      </p:cxnSp>
      <p:cxnSp>
        <p:nvCxnSpPr>
          <p:cNvPr id="575" name="Google Shape;575;p26"/>
          <p:cNvCxnSpPr>
            <a:stCxn id="574" idx="1"/>
          </p:cNvCxnSpPr>
          <p:nvPr/>
        </p:nvCxnSpPr>
        <p:spPr>
          <a:xfrm flipH="1">
            <a:off x="4971283" y="3498927"/>
            <a:ext cx="467400" cy="410100"/>
          </a:xfrm>
          <a:prstGeom prst="straightConnector1">
            <a:avLst/>
          </a:prstGeom>
          <a:solidFill>
            <a:schemeClr val="lt1"/>
          </a:solidFill>
          <a:ln cap="flat" cmpd="sng" w="28575">
            <a:solidFill>
              <a:schemeClr val="accent4"/>
            </a:solidFill>
            <a:prstDash val="solid"/>
            <a:miter lim="800000"/>
            <a:headEnd len="sm" w="sm" type="none"/>
            <a:tailEnd len="sm" w="sm" type="none"/>
          </a:ln>
        </p:spPr>
      </p:cxnSp>
      <p:cxnSp>
        <p:nvCxnSpPr>
          <p:cNvPr id="576" name="Google Shape;576;p26"/>
          <p:cNvCxnSpPr>
            <a:stCxn id="574" idx="3"/>
          </p:cNvCxnSpPr>
          <p:nvPr/>
        </p:nvCxnSpPr>
        <p:spPr>
          <a:xfrm>
            <a:off x="5946683" y="3498927"/>
            <a:ext cx="389400" cy="410100"/>
          </a:xfrm>
          <a:prstGeom prst="straightConnector1">
            <a:avLst/>
          </a:prstGeom>
          <a:solidFill>
            <a:schemeClr val="lt1"/>
          </a:solidFill>
          <a:ln cap="flat" cmpd="sng" w="28575">
            <a:solidFill>
              <a:schemeClr val="accent4"/>
            </a:solidFill>
            <a:prstDash val="solid"/>
            <a:miter lim="800000"/>
            <a:headEnd len="sm" w="sm" type="none"/>
            <a:tailEnd len="sm" w="sm" type="none"/>
          </a:ln>
        </p:spPr>
      </p:cxnSp>
      <p:sp>
        <p:nvSpPr>
          <p:cNvPr id="574" name="Google Shape;574;p26"/>
          <p:cNvSpPr/>
          <p:nvPr/>
        </p:nvSpPr>
        <p:spPr>
          <a:xfrm>
            <a:off x="5184683" y="3294866"/>
            <a:ext cx="1016000" cy="408122"/>
          </a:xfrm>
          <a:prstGeom prst="flowChartMerge">
            <a:avLst/>
          </a:prstGeom>
          <a:solidFill>
            <a:schemeClr val="lt1"/>
          </a:solidFill>
          <a:ln cap="flat" cmpd="sng" w="12700">
            <a:solidFill>
              <a:schemeClr val="accent4"/>
            </a:solidFill>
            <a:prstDash val="solid"/>
            <a:miter lim="800000"/>
            <a:headEnd len="sm" w="sm" type="none"/>
            <a:tailEnd len="sm" w="sm" type="none"/>
          </a:ln>
        </p:spPr>
        <p:txBody>
          <a:bodyPr anchorCtr="1" anchor="t"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Roboto Condensed"/>
                <a:ea typeface="Roboto Condensed"/>
                <a:cs typeface="Roboto Condensed"/>
                <a:sym typeface="Roboto Condensed"/>
              </a:rPr>
              <a:t>ISA</a:t>
            </a:r>
            <a:endParaRPr sz="1800">
              <a:solidFill>
                <a:schemeClr val="dk1"/>
              </a:solidFill>
              <a:latin typeface="Roboto Condensed"/>
              <a:ea typeface="Roboto Condensed"/>
              <a:cs typeface="Roboto Condensed"/>
              <a:sym typeface="Roboto Condensed"/>
            </a:endParaRPr>
          </a:p>
        </p:txBody>
      </p:sp>
      <p:sp>
        <p:nvSpPr>
          <p:cNvPr id="577" name="Google Shape;577;p26"/>
          <p:cNvSpPr/>
          <p:nvPr/>
        </p:nvSpPr>
        <p:spPr>
          <a:xfrm>
            <a:off x="4531576" y="3893855"/>
            <a:ext cx="884247" cy="457200"/>
          </a:xfrm>
          <a:prstGeom prst="rect">
            <a:avLst/>
          </a:prstGeom>
          <a:noFill/>
          <a:ln cap="flat" cmpd="sng" w="2857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Indoor</a:t>
            </a:r>
            <a:endParaRPr/>
          </a:p>
        </p:txBody>
      </p:sp>
      <p:sp>
        <p:nvSpPr>
          <p:cNvPr id="578" name="Google Shape;578;p26"/>
          <p:cNvSpPr/>
          <p:nvPr/>
        </p:nvSpPr>
        <p:spPr>
          <a:xfrm>
            <a:off x="5799678" y="3906402"/>
            <a:ext cx="984674" cy="457200"/>
          </a:xfrm>
          <a:prstGeom prst="rect">
            <a:avLst/>
          </a:prstGeom>
          <a:noFill/>
          <a:ln cap="flat" cmpd="sng" w="2857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Outdoor</a:t>
            </a:r>
            <a:endParaRPr/>
          </a:p>
        </p:txBody>
      </p:sp>
      <p:cxnSp>
        <p:nvCxnSpPr>
          <p:cNvPr id="579" name="Google Shape;579;p26"/>
          <p:cNvCxnSpPr>
            <a:stCxn id="580" idx="0"/>
          </p:cNvCxnSpPr>
          <p:nvPr/>
        </p:nvCxnSpPr>
        <p:spPr>
          <a:xfrm flipH="1" rot="10800000">
            <a:off x="4917254" y="4358477"/>
            <a:ext cx="54000" cy="477600"/>
          </a:xfrm>
          <a:prstGeom prst="straightConnector1">
            <a:avLst/>
          </a:prstGeom>
          <a:noFill/>
          <a:ln cap="flat" cmpd="sng" w="28575">
            <a:solidFill>
              <a:schemeClr val="dk2"/>
            </a:solidFill>
            <a:prstDash val="solid"/>
            <a:miter lim="800000"/>
            <a:headEnd len="sm" w="sm" type="none"/>
            <a:tailEnd len="sm" w="sm" type="none"/>
          </a:ln>
        </p:spPr>
      </p:cxnSp>
      <p:sp>
        <p:nvSpPr>
          <p:cNvPr id="580" name="Google Shape;580;p26"/>
          <p:cNvSpPr/>
          <p:nvPr/>
        </p:nvSpPr>
        <p:spPr>
          <a:xfrm>
            <a:off x="4185734" y="4836077"/>
            <a:ext cx="1463040" cy="422910"/>
          </a:xfrm>
          <a:prstGeom prst="ellipse">
            <a:avLst/>
          </a:prstGeom>
          <a:noFill/>
          <a:ln cap="flat" cmpd="sng" w="2857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u="sng">
                <a:solidFill>
                  <a:schemeClr val="dk1"/>
                </a:solidFill>
                <a:latin typeface="Roboto Condensed"/>
                <a:ea typeface="Roboto Condensed"/>
                <a:cs typeface="Roboto Condensed"/>
                <a:sym typeface="Roboto Condensed"/>
              </a:rPr>
              <a:t>IPDID</a:t>
            </a:r>
            <a:endParaRPr/>
          </a:p>
        </p:txBody>
      </p:sp>
      <p:cxnSp>
        <p:nvCxnSpPr>
          <p:cNvPr id="581" name="Google Shape;581;p26"/>
          <p:cNvCxnSpPr>
            <a:stCxn id="582" idx="0"/>
            <a:endCxn id="578" idx="2"/>
          </p:cNvCxnSpPr>
          <p:nvPr/>
        </p:nvCxnSpPr>
        <p:spPr>
          <a:xfrm rot="10800000">
            <a:off x="6292069" y="4363564"/>
            <a:ext cx="1034700" cy="542400"/>
          </a:xfrm>
          <a:prstGeom prst="straightConnector1">
            <a:avLst/>
          </a:prstGeom>
          <a:noFill/>
          <a:ln cap="flat" cmpd="sng" w="28575">
            <a:solidFill>
              <a:schemeClr val="dk2"/>
            </a:solidFill>
            <a:prstDash val="solid"/>
            <a:miter lim="800000"/>
            <a:headEnd len="sm" w="sm" type="none"/>
            <a:tailEnd len="sm" w="sm" type="none"/>
          </a:ln>
        </p:spPr>
      </p:cxnSp>
      <p:sp>
        <p:nvSpPr>
          <p:cNvPr id="582" name="Google Shape;582;p26"/>
          <p:cNvSpPr/>
          <p:nvPr/>
        </p:nvSpPr>
        <p:spPr>
          <a:xfrm>
            <a:off x="6595249" y="4905964"/>
            <a:ext cx="1463040" cy="422910"/>
          </a:xfrm>
          <a:prstGeom prst="ellipse">
            <a:avLst/>
          </a:prstGeom>
          <a:noFill/>
          <a:ln cap="flat" cmpd="sng" w="2857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u="sng">
                <a:solidFill>
                  <a:schemeClr val="dk1"/>
                </a:solidFill>
                <a:latin typeface="Roboto Condensed"/>
                <a:ea typeface="Roboto Condensed"/>
                <a:cs typeface="Roboto Condensed"/>
                <a:sym typeface="Roboto Condensed"/>
              </a:rPr>
              <a:t>OPDID</a:t>
            </a:r>
            <a:endParaRPr/>
          </a:p>
        </p:txBody>
      </p:sp>
      <p:cxnSp>
        <p:nvCxnSpPr>
          <p:cNvPr id="583" name="Google Shape;583;p26"/>
          <p:cNvCxnSpPr>
            <a:stCxn id="584" idx="7"/>
          </p:cNvCxnSpPr>
          <p:nvPr/>
        </p:nvCxnSpPr>
        <p:spPr>
          <a:xfrm flipH="1" rot="10800000">
            <a:off x="3987185" y="4363695"/>
            <a:ext cx="1010700" cy="274800"/>
          </a:xfrm>
          <a:prstGeom prst="straightConnector1">
            <a:avLst/>
          </a:prstGeom>
          <a:noFill/>
          <a:ln cap="flat" cmpd="sng" w="28575">
            <a:solidFill>
              <a:schemeClr val="dk2"/>
            </a:solidFill>
            <a:prstDash val="solid"/>
            <a:miter lim="800000"/>
            <a:headEnd len="sm" w="sm" type="none"/>
            <a:tailEnd len="sm" w="sm" type="none"/>
          </a:ln>
        </p:spPr>
      </p:cxnSp>
      <p:sp>
        <p:nvSpPr>
          <p:cNvPr id="584" name="Google Shape;584;p26"/>
          <p:cNvSpPr/>
          <p:nvPr/>
        </p:nvSpPr>
        <p:spPr>
          <a:xfrm>
            <a:off x="2738402" y="4576561"/>
            <a:ext cx="1463040" cy="422910"/>
          </a:xfrm>
          <a:prstGeom prst="ellipse">
            <a:avLst/>
          </a:prstGeom>
          <a:noFill/>
          <a:ln cap="flat" cmpd="sng" w="2857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RoomNo</a:t>
            </a:r>
            <a:endParaRPr sz="1800">
              <a:solidFill>
                <a:schemeClr val="dk1"/>
              </a:solidFill>
              <a:latin typeface="Roboto Condensed"/>
              <a:ea typeface="Roboto Condensed"/>
              <a:cs typeface="Roboto Condensed"/>
              <a:sym typeface="Roboto Condensed"/>
            </a:endParaRPr>
          </a:p>
        </p:txBody>
      </p:sp>
      <p:cxnSp>
        <p:nvCxnSpPr>
          <p:cNvPr id="585" name="Google Shape;585;p26"/>
          <p:cNvCxnSpPr>
            <a:stCxn id="578" idx="2"/>
            <a:endCxn id="586" idx="0"/>
          </p:cNvCxnSpPr>
          <p:nvPr/>
        </p:nvCxnSpPr>
        <p:spPr>
          <a:xfrm flipH="1">
            <a:off x="6228415" y="4363602"/>
            <a:ext cx="63600" cy="996900"/>
          </a:xfrm>
          <a:prstGeom prst="straightConnector1">
            <a:avLst/>
          </a:prstGeom>
          <a:noFill/>
          <a:ln cap="flat" cmpd="sng" w="28575">
            <a:solidFill>
              <a:schemeClr val="dk2"/>
            </a:solidFill>
            <a:prstDash val="solid"/>
            <a:miter lim="800000"/>
            <a:headEnd len="sm" w="sm" type="none"/>
            <a:tailEnd len="sm" w="sm" type="none"/>
          </a:ln>
        </p:spPr>
      </p:cxnSp>
      <p:sp>
        <p:nvSpPr>
          <p:cNvPr id="586" name="Google Shape;586;p26"/>
          <p:cNvSpPr/>
          <p:nvPr/>
        </p:nvSpPr>
        <p:spPr>
          <a:xfrm>
            <a:off x="5634481" y="5360503"/>
            <a:ext cx="1188000" cy="422910"/>
          </a:xfrm>
          <a:prstGeom prst="ellipse">
            <a:avLst/>
          </a:prstGeom>
          <a:noFill/>
          <a:ln cap="flat" cmpd="sng" w="2857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Charge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2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5C2321"/>
              </a:buClr>
              <a:buSzPts val="6000"/>
              <a:buFont typeface="Roboto Condensed"/>
              <a:buNone/>
            </a:pPr>
            <a:r>
              <a:rPr lang="en-US">
                <a:solidFill>
                  <a:srgbClr val="5C2321"/>
                </a:solidFill>
              </a:rPr>
              <a:t>Reduce the E-R diagram </a:t>
            </a:r>
            <a:br>
              <a:rPr lang="en-US">
                <a:solidFill>
                  <a:srgbClr val="5C2321"/>
                </a:solidFill>
              </a:rPr>
            </a:br>
            <a:r>
              <a:rPr lang="en-US">
                <a:solidFill>
                  <a:srgbClr val="5C2321"/>
                </a:solidFill>
              </a:rPr>
              <a:t>to Database Schema</a:t>
            </a:r>
            <a:endParaRPr/>
          </a:p>
        </p:txBody>
      </p:sp>
      <p:sp>
        <p:nvSpPr>
          <p:cNvPr id="592" name="Google Shape;592;p2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a:t>Section - 11</a:t>
            </a:r>
            <a:endParaRPr/>
          </a:p>
          <a:p>
            <a:pPr indent="0" lvl="0" marL="0" rtl="0" algn="l">
              <a:lnSpc>
                <a:spcPct val="90000"/>
              </a:lnSpc>
              <a:spcBef>
                <a:spcPts val="1000"/>
              </a:spcBef>
              <a:spcAft>
                <a:spcPts val="0"/>
              </a:spcAft>
              <a:buClr>
                <a:schemeClr val="dk1"/>
              </a:buClr>
              <a:buSzPts val="24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28"/>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US"/>
              <a:t>Reduce the E-R diagram to database schema</a:t>
            </a:r>
            <a:endParaRPr/>
          </a:p>
        </p:txBody>
      </p:sp>
      <p:sp>
        <p:nvSpPr>
          <p:cNvPr id="598" name="Google Shape;598;p28"/>
          <p:cNvSpPr txBox="1"/>
          <p:nvPr>
            <p:ph idx="1" type="body"/>
          </p:nvPr>
        </p:nvSpPr>
        <p:spPr>
          <a:xfrm>
            <a:off x="131181" y="863444"/>
            <a:ext cx="7111390" cy="5590565"/>
          </a:xfrm>
          <a:prstGeom prst="rect">
            <a:avLst/>
          </a:prstGeom>
          <a:noFill/>
          <a:ln>
            <a:noFill/>
          </a:ln>
        </p:spPr>
        <p:txBody>
          <a:bodyPr anchorCtr="0" anchor="t" bIns="45700" lIns="91425" spcFirstLastPara="1" rIns="91425" wrap="square" tIns="45700">
            <a:noAutofit/>
          </a:bodyPr>
          <a:lstStyle/>
          <a:p>
            <a:pPr indent="-112713" lvl="0" marL="265113" rtl="0" algn="just">
              <a:lnSpc>
                <a:spcPct val="90000"/>
              </a:lnSpc>
              <a:spcBef>
                <a:spcPts val="0"/>
              </a:spcBef>
              <a:spcAft>
                <a:spcPts val="0"/>
              </a:spcAft>
              <a:buClr>
                <a:schemeClr val="accent6"/>
              </a:buClr>
              <a:buSzPts val="2400"/>
              <a:buFont typeface="Noto Sans Symbols"/>
              <a:buNone/>
            </a:pPr>
            <a:r>
              <a:t/>
            </a:r>
            <a:endParaRPr/>
          </a:p>
          <a:p>
            <a:pPr indent="-112713" lvl="0" marL="265113" rtl="0" algn="just">
              <a:lnSpc>
                <a:spcPct val="90000"/>
              </a:lnSpc>
              <a:spcBef>
                <a:spcPts val="1000"/>
              </a:spcBef>
              <a:spcAft>
                <a:spcPts val="0"/>
              </a:spcAft>
              <a:buClr>
                <a:schemeClr val="accent6"/>
              </a:buClr>
              <a:buSzPts val="2400"/>
              <a:buFont typeface="Noto Sans Symbols"/>
              <a:buNone/>
            </a:pPr>
            <a:r>
              <a:t/>
            </a:r>
            <a:endParaRPr/>
          </a:p>
          <a:p>
            <a:pPr indent="-265113" lvl="0" marL="265113" rtl="0" algn="just">
              <a:lnSpc>
                <a:spcPct val="90000"/>
              </a:lnSpc>
              <a:spcBef>
                <a:spcPts val="1000"/>
              </a:spcBef>
              <a:spcAft>
                <a:spcPts val="0"/>
              </a:spcAft>
              <a:buClr>
                <a:schemeClr val="accent6"/>
              </a:buClr>
              <a:buSzPts val="2400"/>
              <a:buFont typeface="Noto Sans Symbols"/>
              <a:buChar char="🞂"/>
            </a:pPr>
            <a:r>
              <a:rPr lang="en-US"/>
              <a:t>An </a:t>
            </a:r>
            <a:r>
              <a:rPr b="1" lang="en-US">
                <a:solidFill>
                  <a:schemeClr val="accent6"/>
                </a:solidFill>
              </a:rPr>
              <a:t>entity</a:t>
            </a:r>
            <a:r>
              <a:rPr lang="en-US"/>
              <a:t> of an ER diagram is </a:t>
            </a:r>
            <a:r>
              <a:rPr b="1" lang="en-US">
                <a:solidFill>
                  <a:schemeClr val="accent6"/>
                </a:solidFill>
              </a:rPr>
              <a:t>turned into </a:t>
            </a:r>
            <a:r>
              <a:rPr lang="en-US"/>
              <a:t>a </a:t>
            </a:r>
            <a:r>
              <a:rPr b="1" lang="en-US">
                <a:solidFill>
                  <a:schemeClr val="accent6"/>
                </a:solidFill>
              </a:rPr>
              <a:t>table</a:t>
            </a:r>
            <a:r>
              <a:rPr lang="en-US"/>
              <a:t>. </a:t>
            </a:r>
            <a:endParaRPr/>
          </a:p>
          <a:p>
            <a:pPr indent="-265113" lvl="0" marL="265113" rtl="0" algn="just">
              <a:lnSpc>
                <a:spcPct val="90000"/>
              </a:lnSpc>
              <a:spcBef>
                <a:spcPts val="1000"/>
              </a:spcBef>
              <a:spcAft>
                <a:spcPts val="0"/>
              </a:spcAft>
              <a:buClr>
                <a:schemeClr val="accent6"/>
              </a:buClr>
              <a:buSzPts val="2400"/>
              <a:buFont typeface="Noto Sans Symbols"/>
              <a:buChar char="🞂"/>
            </a:pPr>
            <a:r>
              <a:rPr lang="en-US"/>
              <a:t>Each </a:t>
            </a:r>
            <a:r>
              <a:rPr b="1" lang="en-US">
                <a:solidFill>
                  <a:schemeClr val="accent6"/>
                </a:solidFill>
              </a:rPr>
              <a:t>attribute</a:t>
            </a:r>
            <a:r>
              <a:rPr lang="en-US"/>
              <a:t> (except multi-valued attribute) </a:t>
            </a:r>
            <a:r>
              <a:rPr b="1" lang="en-US">
                <a:solidFill>
                  <a:schemeClr val="accent6"/>
                </a:solidFill>
              </a:rPr>
              <a:t>turns into </a:t>
            </a:r>
            <a:r>
              <a:rPr lang="en-US"/>
              <a:t>a </a:t>
            </a:r>
            <a:r>
              <a:rPr b="1" lang="en-US">
                <a:solidFill>
                  <a:schemeClr val="accent6"/>
                </a:solidFill>
              </a:rPr>
              <a:t>column</a:t>
            </a:r>
            <a:r>
              <a:rPr lang="en-US"/>
              <a:t> (attribute) in the table.</a:t>
            </a:r>
            <a:endParaRPr/>
          </a:p>
          <a:p>
            <a:pPr indent="-265113" lvl="0" marL="265113" rtl="0" algn="just">
              <a:lnSpc>
                <a:spcPct val="90000"/>
              </a:lnSpc>
              <a:spcBef>
                <a:spcPts val="1000"/>
              </a:spcBef>
              <a:spcAft>
                <a:spcPts val="0"/>
              </a:spcAft>
              <a:buClr>
                <a:schemeClr val="accent6"/>
              </a:buClr>
              <a:buSzPts val="2400"/>
              <a:buFont typeface="Noto Sans Symbols"/>
              <a:buChar char="🞂"/>
            </a:pPr>
            <a:r>
              <a:rPr b="1" lang="en-US">
                <a:solidFill>
                  <a:schemeClr val="accent6"/>
                </a:solidFill>
              </a:rPr>
              <a:t>Table name</a:t>
            </a:r>
            <a:r>
              <a:rPr lang="en-US"/>
              <a:t> can be same as </a:t>
            </a:r>
            <a:r>
              <a:rPr b="1" lang="en-US">
                <a:solidFill>
                  <a:schemeClr val="accent6"/>
                </a:solidFill>
              </a:rPr>
              <a:t>entity name</a:t>
            </a:r>
            <a:r>
              <a:rPr lang="en-US"/>
              <a:t>.</a:t>
            </a:r>
            <a:endParaRPr/>
          </a:p>
          <a:p>
            <a:pPr indent="-265113" lvl="0" marL="265113" rtl="0" algn="just">
              <a:lnSpc>
                <a:spcPct val="90000"/>
              </a:lnSpc>
              <a:spcBef>
                <a:spcPts val="1000"/>
              </a:spcBef>
              <a:spcAft>
                <a:spcPts val="0"/>
              </a:spcAft>
              <a:buClr>
                <a:schemeClr val="accent6"/>
              </a:buClr>
              <a:buSzPts val="2400"/>
              <a:buFont typeface="Noto Sans Symbols"/>
              <a:buChar char="🞂"/>
            </a:pPr>
            <a:r>
              <a:rPr b="1" lang="en-US">
                <a:solidFill>
                  <a:schemeClr val="accent6"/>
                </a:solidFill>
              </a:rPr>
              <a:t>Key attribute </a:t>
            </a:r>
            <a:r>
              <a:rPr lang="en-US"/>
              <a:t>of the entity is the </a:t>
            </a:r>
            <a:r>
              <a:rPr b="1" lang="en-US">
                <a:solidFill>
                  <a:schemeClr val="accent6"/>
                </a:solidFill>
              </a:rPr>
              <a:t>primary key </a:t>
            </a:r>
            <a:r>
              <a:rPr lang="en-US"/>
              <a:t>of the table which is usually underlined. </a:t>
            </a:r>
            <a:endParaRPr/>
          </a:p>
          <a:p>
            <a:pPr indent="-265113" lvl="0" marL="265113" rtl="0" algn="just">
              <a:lnSpc>
                <a:spcPct val="90000"/>
              </a:lnSpc>
              <a:spcBef>
                <a:spcPts val="1000"/>
              </a:spcBef>
              <a:spcAft>
                <a:spcPts val="0"/>
              </a:spcAft>
              <a:buClr>
                <a:schemeClr val="accent6"/>
              </a:buClr>
              <a:buSzPts val="2400"/>
              <a:buFont typeface="Noto Sans Symbols"/>
              <a:buChar char="🞂"/>
            </a:pPr>
            <a:r>
              <a:rPr lang="en-US"/>
              <a:t>It is highly recommended that every table should start with its primary key attribute conventionally named as TablenameID.</a:t>
            </a:r>
            <a:endParaRPr/>
          </a:p>
        </p:txBody>
      </p:sp>
      <p:sp>
        <p:nvSpPr>
          <p:cNvPr id="599" name="Google Shape;599;p28"/>
          <p:cNvSpPr/>
          <p:nvPr/>
        </p:nvSpPr>
        <p:spPr>
          <a:xfrm>
            <a:off x="8992954" y="2562173"/>
            <a:ext cx="1698171" cy="457200"/>
          </a:xfrm>
          <a:prstGeom prst="rect">
            <a:avLst/>
          </a:prstGeom>
          <a:noFill/>
          <a:ln cap="flat" cmpd="sng" w="2857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Person</a:t>
            </a:r>
            <a:endParaRPr/>
          </a:p>
        </p:txBody>
      </p:sp>
      <p:cxnSp>
        <p:nvCxnSpPr>
          <p:cNvPr id="600" name="Google Shape;600;p28"/>
          <p:cNvCxnSpPr>
            <a:stCxn id="601" idx="4"/>
            <a:endCxn id="599" idx="0"/>
          </p:cNvCxnSpPr>
          <p:nvPr/>
        </p:nvCxnSpPr>
        <p:spPr>
          <a:xfrm>
            <a:off x="8878651" y="2126201"/>
            <a:ext cx="963300" cy="435900"/>
          </a:xfrm>
          <a:prstGeom prst="straightConnector1">
            <a:avLst/>
          </a:prstGeom>
          <a:noFill/>
          <a:ln cap="flat" cmpd="sng" w="28575">
            <a:solidFill>
              <a:schemeClr val="dk2"/>
            </a:solidFill>
            <a:prstDash val="solid"/>
            <a:miter lim="800000"/>
            <a:headEnd len="sm" w="sm" type="none"/>
            <a:tailEnd len="sm" w="sm" type="none"/>
          </a:ln>
        </p:spPr>
      </p:cxnSp>
      <p:sp>
        <p:nvSpPr>
          <p:cNvPr id="601" name="Google Shape;601;p28"/>
          <p:cNvSpPr/>
          <p:nvPr/>
        </p:nvSpPr>
        <p:spPr>
          <a:xfrm>
            <a:off x="8147131" y="1703291"/>
            <a:ext cx="1463040" cy="422910"/>
          </a:xfrm>
          <a:prstGeom prst="ellipse">
            <a:avLst/>
          </a:prstGeom>
          <a:noFill/>
          <a:ln cap="flat" cmpd="sng" w="2857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u="sng">
                <a:solidFill>
                  <a:schemeClr val="dk1"/>
                </a:solidFill>
                <a:latin typeface="Roboto Condensed"/>
                <a:ea typeface="Roboto Condensed"/>
                <a:cs typeface="Roboto Condensed"/>
                <a:sym typeface="Roboto Condensed"/>
              </a:rPr>
              <a:t>PersonID</a:t>
            </a:r>
            <a:endParaRPr sz="1800" u="sng">
              <a:solidFill>
                <a:schemeClr val="dk1"/>
              </a:solidFill>
              <a:latin typeface="Roboto Condensed"/>
              <a:ea typeface="Roboto Condensed"/>
              <a:cs typeface="Roboto Condensed"/>
              <a:sym typeface="Roboto Condensed"/>
            </a:endParaRPr>
          </a:p>
        </p:txBody>
      </p:sp>
      <p:cxnSp>
        <p:nvCxnSpPr>
          <p:cNvPr id="602" name="Google Shape;602;p28"/>
          <p:cNvCxnSpPr>
            <a:stCxn id="603" idx="4"/>
            <a:endCxn id="599" idx="0"/>
          </p:cNvCxnSpPr>
          <p:nvPr/>
        </p:nvCxnSpPr>
        <p:spPr>
          <a:xfrm flipH="1">
            <a:off x="9842174" y="2103790"/>
            <a:ext cx="654600" cy="458400"/>
          </a:xfrm>
          <a:prstGeom prst="straightConnector1">
            <a:avLst/>
          </a:prstGeom>
          <a:noFill/>
          <a:ln cap="flat" cmpd="sng" w="28575">
            <a:solidFill>
              <a:schemeClr val="dk2"/>
            </a:solidFill>
            <a:prstDash val="solid"/>
            <a:miter lim="800000"/>
            <a:headEnd len="sm" w="sm" type="none"/>
            <a:tailEnd len="sm" w="sm" type="none"/>
          </a:ln>
        </p:spPr>
      </p:cxnSp>
      <p:sp>
        <p:nvSpPr>
          <p:cNvPr id="603" name="Google Shape;603;p28"/>
          <p:cNvSpPr/>
          <p:nvPr/>
        </p:nvSpPr>
        <p:spPr>
          <a:xfrm>
            <a:off x="9765254" y="1680880"/>
            <a:ext cx="1463040" cy="422910"/>
          </a:xfrm>
          <a:prstGeom prst="ellipse">
            <a:avLst/>
          </a:prstGeom>
          <a:noFill/>
          <a:ln cap="flat" cmpd="sng" w="2857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Name</a:t>
            </a:r>
            <a:endParaRPr/>
          </a:p>
        </p:txBody>
      </p:sp>
      <p:sp>
        <p:nvSpPr>
          <p:cNvPr id="604" name="Google Shape;604;p28"/>
          <p:cNvSpPr/>
          <p:nvPr/>
        </p:nvSpPr>
        <p:spPr>
          <a:xfrm>
            <a:off x="7897305" y="3370210"/>
            <a:ext cx="1463040" cy="422910"/>
          </a:xfrm>
          <a:prstGeom prst="ellipse">
            <a:avLst/>
          </a:prstGeom>
          <a:noFill/>
          <a:ln cap="flat" cmpd="sng" w="2857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Address</a:t>
            </a:r>
            <a:endParaRPr/>
          </a:p>
        </p:txBody>
      </p:sp>
      <p:sp>
        <p:nvSpPr>
          <p:cNvPr id="605" name="Google Shape;605;p28"/>
          <p:cNvSpPr/>
          <p:nvPr/>
        </p:nvSpPr>
        <p:spPr>
          <a:xfrm>
            <a:off x="10169407" y="3370210"/>
            <a:ext cx="1463040" cy="422910"/>
          </a:xfrm>
          <a:prstGeom prst="ellipse">
            <a:avLst/>
          </a:prstGeom>
          <a:noFill/>
          <a:ln cap="flat" cmpd="sng" w="2857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City</a:t>
            </a:r>
            <a:endParaRPr/>
          </a:p>
        </p:txBody>
      </p:sp>
      <p:sp>
        <p:nvSpPr>
          <p:cNvPr id="606" name="Google Shape;606;p28"/>
          <p:cNvSpPr/>
          <p:nvPr/>
        </p:nvSpPr>
        <p:spPr>
          <a:xfrm>
            <a:off x="9076771" y="3992078"/>
            <a:ext cx="1545931" cy="422910"/>
          </a:xfrm>
          <a:prstGeom prst="ellipse">
            <a:avLst/>
          </a:prstGeom>
          <a:noFill/>
          <a:ln cap="flat" cmpd="sng" w="2857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PhoneNo</a:t>
            </a:r>
            <a:endParaRPr sz="1800">
              <a:solidFill>
                <a:schemeClr val="dk1"/>
              </a:solidFill>
              <a:latin typeface="Roboto Condensed"/>
              <a:ea typeface="Roboto Condensed"/>
              <a:cs typeface="Roboto Condensed"/>
              <a:sym typeface="Roboto Condensed"/>
            </a:endParaRPr>
          </a:p>
        </p:txBody>
      </p:sp>
      <p:sp>
        <p:nvSpPr>
          <p:cNvPr id="607" name="Google Shape;607;p28"/>
          <p:cNvSpPr/>
          <p:nvPr/>
        </p:nvSpPr>
        <p:spPr>
          <a:xfrm>
            <a:off x="8972163" y="3890680"/>
            <a:ext cx="1722731" cy="603858"/>
          </a:xfrm>
          <a:prstGeom prst="ellipse">
            <a:avLst/>
          </a:prstGeom>
          <a:noFill/>
          <a:ln cap="flat" cmpd="sng" w="2857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Roboto Condensed"/>
              <a:ea typeface="Roboto Condensed"/>
              <a:cs typeface="Roboto Condensed"/>
              <a:sym typeface="Roboto Condensed"/>
            </a:endParaRPr>
          </a:p>
        </p:txBody>
      </p:sp>
      <p:cxnSp>
        <p:nvCxnSpPr>
          <p:cNvPr id="608" name="Google Shape;608;p28"/>
          <p:cNvCxnSpPr>
            <a:endCxn id="604" idx="0"/>
          </p:cNvCxnSpPr>
          <p:nvPr/>
        </p:nvCxnSpPr>
        <p:spPr>
          <a:xfrm flipH="1">
            <a:off x="8628825" y="3028810"/>
            <a:ext cx="1210500" cy="341400"/>
          </a:xfrm>
          <a:prstGeom prst="straightConnector1">
            <a:avLst/>
          </a:prstGeom>
          <a:noFill/>
          <a:ln cap="flat" cmpd="sng" w="28575">
            <a:solidFill>
              <a:schemeClr val="dk2"/>
            </a:solidFill>
            <a:prstDash val="solid"/>
            <a:miter lim="800000"/>
            <a:headEnd len="sm" w="sm" type="none"/>
            <a:tailEnd len="sm" w="sm" type="none"/>
          </a:ln>
        </p:spPr>
      </p:cxnSp>
      <p:cxnSp>
        <p:nvCxnSpPr>
          <p:cNvPr id="609" name="Google Shape;609;p28"/>
          <p:cNvCxnSpPr>
            <a:stCxn id="599" idx="2"/>
            <a:endCxn id="607" idx="0"/>
          </p:cNvCxnSpPr>
          <p:nvPr/>
        </p:nvCxnSpPr>
        <p:spPr>
          <a:xfrm flipH="1">
            <a:off x="9833640" y="3019373"/>
            <a:ext cx="8400" cy="871200"/>
          </a:xfrm>
          <a:prstGeom prst="straightConnector1">
            <a:avLst/>
          </a:prstGeom>
          <a:noFill/>
          <a:ln cap="flat" cmpd="sng" w="28575">
            <a:solidFill>
              <a:schemeClr val="dk2"/>
            </a:solidFill>
            <a:prstDash val="solid"/>
            <a:miter lim="800000"/>
            <a:headEnd len="sm" w="sm" type="none"/>
            <a:tailEnd len="sm" w="sm" type="none"/>
          </a:ln>
        </p:spPr>
      </p:cxnSp>
      <p:cxnSp>
        <p:nvCxnSpPr>
          <p:cNvPr id="610" name="Google Shape;610;p28"/>
          <p:cNvCxnSpPr>
            <a:endCxn id="605" idx="0"/>
          </p:cNvCxnSpPr>
          <p:nvPr/>
        </p:nvCxnSpPr>
        <p:spPr>
          <a:xfrm>
            <a:off x="9847927" y="3028810"/>
            <a:ext cx="1053000" cy="341400"/>
          </a:xfrm>
          <a:prstGeom prst="straightConnector1">
            <a:avLst/>
          </a:prstGeom>
          <a:noFill/>
          <a:ln cap="flat" cmpd="sng" w="28575">
            <a:solidFill>
              <a:schemeClr val="dk2"/>
            </a:solidFill>
            <a:prstDash val="solid"/>
            <a:miter lim="800000"/>
            <a:headEnd len="sm" w="sm" type="none"/>
            <a:tailEnd len="sm" w="sm" type="none"/>
          </a:ln>
        </p:spPr>
      </p:cxnSp>
      <p:sp>
        <p:nvSpPr>
          <p:cNvPr id="611" name="Google Shape;611;p28"/>
          <p:cNvSpPr/>
          <p:nvPr/>
        </p:nvSpPr>
        <p:spPr>
          <a:xfrm>
            <a:off x="7700527" y="4959955"/>
            <a:ext cx="3931920" cy="640080"/>
          </a:xfrm>
          <a:prstGeom prst="roundRect">
            <a:avLst>
              <a:gd fmla="val 6250" name="adj"/>
            </a:avLst>
          </a:prstGeom>
          <a:solidFill>
            <a:srgbClr val="F0D9D8"/>
          </a:solidFill>
          <a:ln cap="flat" cmpd="sng" w="952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Person (</a:t>
            </a:r>
            <a:r>
              <a:rPr lang="en-US" sz="1800" u="sng">
                <a:solidFill>
                  <a:schemeClr val="dk1"/>
                </a:solidFill>
                <a:latin typeface="Roboto Condensed"/>
                <a:ea typeface="Roboto Condensed"/>
                <a:cs typeface="Roboto Condensed"/>
                <a:sym typeface="Roboto Condensed"/>
              </a:rPr>
              <a:t>PersonID</a:t>
            </a:r>
            <a:r>
              <a:rPr lang="en-US" sz="1800">
                <a:solidFill>
                  <a:schemeClr val="dk1"/>
                </a:solidFill>
                <a:latin typeface="Roboto Condensed"/>
                <a:ea typeface="Roboto Condensed"/>
                <a:cs typeface="Roboto Condensed"/>
                <a:sym typeface="Roboto Condensed"/>
              </a:rPr>
              <a:t>, Name, Address, City)</a:t>
            </a:r>
            <a:endParaRPr/>
          </a:p>
        </p:txBody>
      </p:sp>
      <p:sp>
        <p:nvSpPr>
          <p:cNvPr id="612" name="Google Shape;612;p28"/>
          <p:cNvSpPr/>
          <p:nvPr/>
        </p:nvSpPr>
        <p:spPr>
          <a:xfrm>
            <a:off x="131182" y="968010"/>
            <a:ext cx="7111390" cy="523220"/>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Roboto Condensed"/>
                <a:ea typeface="Roboto Condensed"/>
                <a:cs typeface="Roboto Condensed"/>
                <a:sym typeface="Roboto Condensed"/>
              </a:rPr>
              <a:t>Step 1: Reduce </a:t>
            </a:r>
            <a:r>
              <a:rPr b="1" lang="en-US" sz="2800">
                <a:solidFill>
                  <a:schemeClr val="accent6"/>
                </a:solidFill>
                <a:latin typeface="Roboto Condensed"/>
                <a:ea typeface="Roboto Condensed"/>
                <a:cs typeface="Roboto Condensed"/>
                <a:sym typeface="Roboto Condensed"/>
              </a:rPr>
              <a:t>Entities</a:t>
            </a:r>
            <a:r>
              <a:rPr lang="en-US" sz="2800">
                <a:solidFill>
                  <a:schemeClr val="dk1"/>
                </a:solidFill>
                <a:latin typeface="Roboto Condensed"/>
                <a:ea typeface="Roboto Condensed"/>
                <a:cs typeface="Roboto Condensed"/>
                <a:sym typeface="Roboto Condensed"/>
              </a:rPr>
              <a:t> and </a:t>
            </a:r>
            <a:r>
              <a:rPr b="1" lang="en-US" sz="2800">
                <a:solidFill>
                  <a:schemeClr val="accent6"/>
                </a:solidFill>
                <a:latin typeface="Roboto Condensed"/>
                <a:ea typeface="Roboto Condensed"/>
                <a:cs typeface="Roboto Condensed"/>
                <a:sym typeface="Roboto Condensed"/>
              </a:rPr>
              <a:t>Simple Attributes</a:t>
            </a:r>
            <a:r>
              <a:rPr lang="en-US" sz="2800">
                <a:solidFill>
                  <a:schemeClr val="dk1"/>
                </a:solidFill>
                <a:latin typeface="Roboto Condensed"/>
                <a:ea typeface="Roboto Condensed"/>
                <a:cs typeface="Roboto Condensed"/>
                <a:sym typeface="Roboto Condensed"/>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2"/>
                                        </p:tgtEl>
                                        <p:attrNameLst>
                                          <p:attrName>style.visibility</p:attrName>
                                        </p:attrNameLst>
                                      </p:cBhvr>
                                      <p:to>
                                        <p:strVal val="visible"/>
                                      </p:to>
                                    </p:set>
                                    <p:animEffect filter="fade" transition="in">
                                      <p:cBhvr>
                                        <p:cTn dur="500"/>
                                        <p:tgtEl>
                                          <p:spTgt spid="6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9"/>
                                        </p:tgtEl>
                                        <p:attrNameLst>
                                          <p:attrName>style.visibility</p:attrName>
                                        </p:attrNameLst>
                                      </p:cBhvr>
                                      <p:to>
                                        <p:strVal val="visible"/>
                                      </p:to>
                                    </p:set>
                                    <p:animEffect filter="fade" transition="in">
                                      <p:cBhvr>
                                        <p:cTn dur="500"/>
                                        <p:tgtEl>
                                          <p:spTgt spid="599"/>
                                        </p:tgtEl>
                                      </p:cBhvr>
                                    </p:animEffect>
                                  </p:childTnLst>
                                </p:cTn>
                              </p:par>
                              <p:par>
                                <p:cTn fill="hold" nodeType="withEffect" presetClass="entr" presetID="10" presetSubtype="0">
                                  <p:stCondLst>
                                    <p:cond delay="0"/>
                                  </p:stCondLst>
                                  <p:childTnLst>
                                    <p:set>
                                      <p:cBhvr>
                                        <p:cTn dur="1" fill="hold">
                                          <p:stCondLst>
                                            <p:cond delay="0"/>
                                          </p:stCondLst>
                                        </p:cTn>
                                        <p:tgtEl>
                                          <p:spTgt spid="600"/>
                                        </p:tgtEl>
                                        <p:attrNameLst>
                                          <p:attrName>style.visibility</p:attrName>
                                        </p:attrNameLst>
                                      </p:cBhvr>
                                      <p:to>
                                        <p:strVal val="visible"/>
                                      </p:to>
                                    </p:set>
                                    <p:animEffect filter="fade" transition="in">
                                      <p:cBhvr>
                                        <p:cTn dur="500"/>
                                        <p:tgtEl>
                                          <p:spTgt spid="600"/>
                                        </p:tgtEl>
                                      </p:cBhvr>
                                    </p:animEffect>
                                  </p:childTnLst>
                                </p:cTn>
                              </p:par>
                              <p:par>
                                <p:cTn fill="hold" nodeType="withEffect" presetClass="entr" presetID="10" presetSubtype="0">
                                  <p:stCondLst>
                                    <p:cond delay="0"/>
                                  </p:stCondLst>
                                  <p:childTnLst>
                                    <p:set>
                                      <p:cBhvr>
                                        <p:cTn dur="1" fill="hold">
                                          <p:stCondLst>
                                            <p:cond delay="0"/>
                                          </p:stCondLst>
                                        </p:cTn>
                                        <p:tgtEl>
                                          <p:spTgt spid="601"/>
                                        </p:tgtEl>
                                        <p:attrNameLst>
                                          <p:attrName>style.visibility</p:attrName>
                                        </p:attrNameLst>
                                      </p:cBhvr>
                                      <p:to>
                                        <p:strVal val="visible"/>
                                      </p:to>
                                    </p:set>
                                    <p:animEffect filter="fade" transition="in">
                                      <p:cBhvr>
                                        <p:cTn dur="500"/>
                                        <p:tgtEl>
                                          <p:spTgt spid="601"/>
                                        </p:tgtEl>
                                      </p:cBhvr>
                                    </p:animEffect>
                                  </p:childTnLst>
                                </p:cTn>
                              </p:par>
                              <p:par>
                                <p:cTn fill="hold" nodeType="withEffect" presetClass="entr" presetID="10" presetSubtype="0">
                                  <p:stCondLst>
                                    <p:cond delay="0"/>
                                  </p:stCondLst>
                                  <p:childTnLst>
                                    <p:set>
                                      <p:cBhvr>
                                        <p:cTn dur="1" fill="hold">
                                          <p:stCondLst>
                                            <p:cond delay="0"/>
                                          </p:stCondLst>
                                        </p:cTn>
                                        <p:tgtEl>
                                          <p:spTgt spid="602"/>
                                        </p:tgtEl>
                                        <p:attrNameLst>
                                          <p:attrName>style.visibility</p:attrName>
                                        </p:attrNameLst>
                                      </p:cBhvr>
                                      <p:to>
                                        <p:strVal val="visible"/>
                                      </p:to>
                                    </p:set>
                                    <p:animEffect filter="fade" transition="in">
                                      <p:cBhvr>
                                        <p:cTn dur="500"/>
                                        <p:tgtEl>
                                          <p:spTgt spid="602"/>
                                        </p:tgtEl>
                                      </p:cBhvr>
                                    </p:animEffect>
                                  </p:childTnLst>
                                </p:cTn>
                              </p:par>
                              <p:par>
                                <p:cTn fill="hold" nodeType="withEffect" presetClass="entr" presetID="10" presetSubtype="0">
                                  <p:stCondLst>
                                    <p:cond delay="0"/>
                                  </p:stCondLst>
                                  <p:childTnLst>
                                    <p:set>
                                      <p:cBhvr>
                                        <p:cTn dur="1" fill="hold">
                                          <p:stCondLst>
                                            <p:cond delay="0"/>
                                          </p:stCondLst>
                                        </p:cTn>
                                        <p:tgtEl>
                                          <p:spTgt spid="603"/>
                                        </p:tgtEl>
                                        <p:attrNameLst>
                                          <p:attrName>style.visibility</p:attrName>
                                        </p:attrNameLst>
                                      </p:cBhvr>
                                      <p:to>
                                        <p:strVal val="visible"/>
                                      </p:to>
                                    </p:set>
                                    <p:animEffect filter="fade" transition="in">
                                      <p:cBhvr>
                                        <p:cTn dur="500"/>
                                        <p:tgtEl>
                                          <p:spTgt spid="603"/>
                                        </p:tgtEl>
                                      </p:cBhvr>
                                    </p:animEffect>
                                  </p:childTnLst>
                                </p:cTn>
                              </p:par>
                              <p:par>
                                <p:cTn fill="hold" nodeType="withEffect" presetClass="entr" presetID="10" presetSubtype="0">
                                  <p:stCondLst>
                                    <p:cond delay="0"/>
                                  </p:stCondLst>
                                  <p:childTnLst>
                                    <p:set>
                                      <p:cBhvr>
                                        <p:cTn dur="1" fill="hold">
                                          <p:stCondLst>
                                            <p:cond delay="0"/>
                                          </p:stCondLst>
                                        </p:cTn>
                                        <p:tgtEl>
                                          <p:spTgt spid="604"/>
                                        </p:tgtEl>
                                        <p:attrNameLst>
                                          <p:attrName>style.visibility</p:attrName>
                                        </p:attrNameLst>
                                      </p:cBhvr>
                                      <p:to>
                                        <p:strVal val="visible"/>
                                      </p:to>
                                    </p:set>
                                    <p:animEffect filter="fade" transition="in">
                                      <p:cBhvr>
                                        <p:cTn dur="500"/>
                                        <p:tgtEl>
                                          <p:spTgt spid="604"/>
                                        </p:tgtEl>
                                      </p:cBhvr>
                                    </p:animEffect>
                                  </p:childTnLst>
                                </p:cTn>
                              </p:par>
                              <p:par>
                                <p:cTn fill="hold" nodeType="withEffect" presetClass="entr" presetID="10" presetSubtype="0">
                                  <p:stCondLst>
                                    <p:cond delay="0"/>
                                  </p:stCondLst>
                                  <p:childTnLst>
                                    <p:set>
                                      <p:cBhvr>
                                        <p:cTn dur="1" fill="hold">
                                          <p:stCondLst>
                                            <p:cond delay="0"/>
                                          </p:stCondLst>
                                        </p:cTn>
                                        <p:tgtEl>
                                          <p:spTgt spid="605"/>
                                        </p:tgtEl>
                                        <p:attrNameLst>
                                          <p:attrName>style.visibility</p:attrName>
                                        </p:attrNameLst>
                                      </p:cBhvr>
                                      <p:to>
                                        <p:strVal val="visible"/>
                                      </p:to>
                                    </p:set>
                                    <p:animEffect filter="fade" transition="in">
                                      <p:cBhvr>
                                        <p:cTn dur="500"/>
                                        <p:tgtEl>
                                          <p:spTgt spid="605"/>
                                        </p:tgtEl>
                                      </p:cBhvr>
                                    </p:animEffect>
                                  </p:childTnLst>
                                </p:cTn>
                              </p:par>
                              <p:par>
                                <p:cTn fill="hold" nodeType="withEffect" presetClass="entr" presetID="10" presetSubtype="0">
                                  <p:stCondLst>
                                    <p:cond delay="0"/>
                                  </p:stCondLst>
                                  <p:childTnLst>
                                    <p:set>
                                      <p:cBhvr>
                                        <p:cTn dur="1" fill="hold">
                                          <p:stCondLst>
                                            <p:cond delay="0"/>
                                          </p:stCondLst>
                                        </p:cTn>
                                        <p:tgtEl>
                                          <p:spTgt spid="606"/>
                                        </p:tgtEl>
                                        <p:attrNameLst>
                                          <p:attrName>style.visibility</p:attrName>
                                        </p:attrNameLst>
                                      </p:cBhvr>
                                      <p:to>
                                        <p:strVal val="visible"/>
                                      </p:to>
                                    </p:set>
                                    <p:animEffect filter="fade" transition="in">
                                      <p:cBhvr>
                                        <p:cTn dur="500"/>
                                        <p:tgtEl>
                                          <p:spTgt spid="606"/>
                                        </p:tgtEl>
                                      </p:cBhvr>
                                    </p:animEffect>
                                  </p:childTnLst>
                                </p:cTn>
                              </p:par>
                              <p:par>
                                <p:cTn fill="hold" nodeType="withEffect" presetClass="entr" presetID="10" presetSubtype="0">
                                  <p:stCondLst>
                                    <p:cond delay="0"/>
                                  </p:stCondLst>
                                  <p:childTnLst>
                                    <p:set>
                                      <p:cBhvr>
                                        <p:cTn dur="1" fill="hold">
                                          <p:stCondLst>
                                            <p:cond delay="0"/>
                                          </p:stCondLst>
                                        </p:cTn>
                                        <p:tgtEl>
                                          <p:spTgt spid="607"/>
                                        </p:tgtEl>
                                        <p:attrNameLst>
                                          <p:attrName>style.visibility</p:attrName>
                                        </p:attrNameLst>
                                      </p:cBhvr>
                                      <p:to>
                                        <p:strVal val="visible"/>
                                      </p:to>
                                    </p:set>
                                    <p:animEffect filter="fade" transition="in">
                                      <p:cBhvr>
                                        <p:cTn dur="500"/>
                                        <p:tgtEl>
                                          <p:spTgt spid="607"/>
                                        </p:tgtEl>
                                      </p:cBhvr>
                                    </p:animEffect>
                                  </p:childTnLst>
                                </p:cTn>
                              </p:par>
                              <p:par>
                                <p:cTn fill="hold" nodeType="withEffect" presetClass="entr" presetID="10" presetSubtype="0">
                                  <p:stCondLst>
                                    <p:cond delay="0"/>
                                  </p:stCondLst>
                                  <p:childTnLst>
                                    <p:set>
                                      <p:cBhvr>
                                        <p:cTn dur="1" fill="hold">
                                          <p:stCondLst>
                                            <p:cond delay="0"/>
                                          </p:stCondLst>
                                        </p:cTn>
                                        <p:tgtEl>
                                          <p:spTgt spid="608"/>
                                        </p:tgtEl>
                                        <p:attrNameLst>
                                          <p:attrName>style.visibility</p:attrName>
                                        </p:attrNameLst>
                                      </p:cBhvr>
                                      <p:to>
                                        <p:strVal val="visible"/>
                                      </p:to>
                                    </p:set>
                                    <p:animEffect filter="fade" transition="in">
                                      <p:cBhvr>
                                        <p:cTn dur="500"/>
                                        <p:tgtEl>
                                          <p:spTgt spid="608"/>
                                        </p:tgtEl>
                                      </p:cBhvr>
                                    </p:animEffect>
                                  </p:childTnLst>
                                </p:cTn>
                              </p:par>
                              <p:par>
                                <p:cTn fill="hold" nodeType="withEffect" presetClass="entr" presetID="10" presetSubtype="0">
                                  <p:stCondLst>
                                    <p:cond delay="0"/>
                                  </p:stCondLst>
                                  <p:childTnLst>
                                    <p:set>
                                      <p:cBhvr>
                                        <p:cTn dur="1" fill="hold">
                                          <p:stCondLst>
                                            <p:cond delay="0"/>
                                          </p:stCondLst>
                                        </p:cTn>
                                        <p:tgtEl>
                                          <p:spTgt spid="609"/>
                                        </p:tgtEl>
                                        <p:attrNameLst>
                                          <p:attrName>style.visibility</p:attrName>
                                        </p:attrNameLst>
                                      </p:cBhvr>
                                      <p:to>
                                        <p:strVal val="visible"/>
                                      </p:to>
                                    </p:set>
                                    <p:animEffect filter="fade" transition="in">
                                      <p:cBhvr>
                                        <p:cTn dur="500"/>
                                        <p:tgtEl>
                                          <p:spTgt spid="609"/>
                                        </p:tgtEl>
                                      </p:cBhvr>
                                    </p:animEffect>
                                  </p:childTnLst>
                                </p:cTn>
                              </p:par>
                              <p:par>
                                <p:cTn fill="hold" nodeType="withEffect" presetClass="entr" presetID="10" presetSubtype="0">
                                  <p:stCondLst>
                                    <p:cond delay="0"/>
                                  </p:stCondLst>
                                  <p:childTnLst>
                                    <p:set>
                                      <p:cBhvr>
                                        <p:cTn dur="1" fill="hold">
                                          <p:stCondLst>
                                            <p:cond delay="0"/>
                                          </p:stCondLst>
                                        </p:cTn>
                                        <p:tgtEl>
                                          <p:spTgt spid="610"/>
                                        </p:tgtEl>
                                        <p:attrNameLst>
                                          <p:attrName>style.visibility</p:attrName>
                                        </p:attrNameLst>
                                      </p:cBhvr>
                                      <p:to>
                                        <p:strVal val="visible"/>
                                      </p:to>
                                    </p:set>
                                    <p:animEffect filter="fade" transition="in">
                                      <p:cBhvr>
                                        <p:cTn dur="500"/>
                                        <p:tgtEl>
                                          <p:spTgt spid="6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1"/>
                                        </p:tgtEl>
                                        <p:attrNameLst>
                                          <p:attrName>style.visibility</p:attrName>
                                        </p:attrNameLst>
                                      </p:cBhvr>
                                      <p:to>
                                        <p:strVal val="visible"/>
                                      </p:to>
                                    </p:set>
                                    <p:animEffect filter="fade" transition="in">
                                      <p:cBhvr>
                                        <p:cTn dur="500"/>
                                        <p:tgtEl>
                                          <p:spTgt spid="6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29"/>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US"/>
              <a:t>Reduce the E-R diagram to database schema</a:t>
            </a:r>
            <a:endParaRPr/>
          </a:p>
        </p:txBody>
      </p:sp>
      <p:sp>
        <p:nvSpPr>
          <p:cNvPr id="618" name="Google Shape;618;p29"/>
          <p:cNvSpPr txBox="1"/>
          <p:nvPr>
            <p:ph idx="1" type="body"/>
          </p:nvPr>
        </p:nvSpPr>
        <p:spPr>
          <a:xfrm>
            <a:off x="131181" y="863444"/>
            <a:ext cx="7111390" cy="5590565"/>
          </a:xfrm>
          <a:prstGeom prst="rect">
            <a:avLst/>
          </a:prstGeom>
          <a:noFill/>
          <a:ln>
            <a:noFill/>
          </a:ln>
        </p:spPr>
        <p:txBody>
          <a:bodyPr anchorCtr="0" anchor="t" bIns="45700" lIns="91425" spcFirstLastPara="1" rIns="91425" wrap="square" tIns="45700">
            <a:noAutofit/>
          </a:bodyPr>
          <a:lstStyle/>
          <a:p>
            <a:pPr indent="-112713" lvl="0" marL="265113" rtl="0" algn="just">
              <a:lnSpc>
                <a:spcPct val="90000"/>
              </a:lnSpc>
              <a:spcBef>
                <a:spcPts val="0"/>
              </a:spcBef>
              <a:spcAft>
                <a:spcPts val="0"/>
              </a:spcAft>
              <a:buClr>
                <a:schemeClr val="accent6"/>
              </a:buClr>
              <a:buSzPts val="2400"/>
              <a:buFont typeface="Noto Sans Symbols"/>
              <a:buNone/>
            </a:pPr>
            <a:r>
              <a:t/>
            </a:r>
            <a:endParaRPr/>
          </a:p>
          <a:p>
            <a:pPr indent="-112713" lvl="0" marL="265113" rtl="0" algn="just">
              <a:lnSpc>
                <a:spcPct val="90000"/>
              </a:lnSpc>
              <a:spcBef>
                <a:spcPts val="1000"/>
              </a:spcBef>
              <a:spcAft>
                <a:spcPts val="0"/>
              </a:spcAft>
              <a:buClr>
                <a:schemeClr val="accent6"/>
              </a:buClr>
              <a:buSzPts val="2400"/>
              <a:buFont typeface="Noto Sans Symbols"/>
              <a:buNone/>
            </a:pPr>
            <a:r>
              <a:t/>
            </a:r>
            <a:endParaRPr/>
          </a:p>
          <a:p>
            <a:pPr indent="-265113" lvl="0" marL="265113" rtl="0" algn="just">
              <a:lnSpc>
                <a:spcPct val="90000"/>
              </a:lnSpc>
              <a:spcBef>
                <a:spcPts val="1000"/>
              </a:spcBef>
              <a:spcAft>
                <a:spcPts val="0"/>
              </a:spcAft>
              <a:buClr>
                <a:schemeClr val="accent6"/>
              </a:buClr>
              <a:buSzPts val="2400"/>
              <a:buFont typeface="Noto Sans Symbols"/>
              <a:buChar char="🞂"/>
            </a:pPr>
            <a:r>
              <a:rPr b="1" lang="en-US">
                <a:solidFill>
                  <a:schemeClr val="accent6"/>
                </a:solidFill>
              </a:rPr>
              <a:t>Multi-value attribute </a:t>
            </a:r>
            <a:r>
              <a:rPr lang="en-US"/>
              <a:t>is turned into a </a:t>
            </a:r>
            <a:r>
              <a:rPr b="1" lang="en-US">
                <a:solidFill>
                  <a:schemeClr val="accent6"/>
                </a:solidFill>
              </a:rPr>
              <a:t>new table</a:t>
            </a:r>
            <a:r>
              <a:rPr lang="en-US"/>
              <a:t>. </a:t>
            </a:r>
            <a:endParaRPr/>
          </a:p>
          <a:p>
            <a:pPr indent="-265113" lvl="0" marL="265113" rtl="0" algn="just">
              <a:lnSpc>
                <a:spcPct val="90000"/>
              </a:lnSpc>
              <a:spcBef>
                <a:spcPts val="1000"/>
              </a:spcBef>
              <a:spcAft>
                <a:spcPts val="0"/>
              </a:spcAft>
              <a:buClr>
                <a:schemeClr val="accent6"/>
              </a:buClr>
              <a:buSzPts val="2400"/>
              <a:buFont typeface="Noto Sans Symbols"/>
              <a:buChar char="🞂"/>
            </a:pPr>
            <a:r>
              <a:rPr b="1" lang="en-US">
                <a:solidFill>
                  <a:schemeClr val="accent6"/>
                </a:solidFill>
              </a:rPr>
              <a:t>Add</a:t>
            </a:r>
            <a:r>
              <a:rPr lang="en-US"/>
              <a:t> the </a:t>
            </a:r>
            <a:r>
              <a:rPr b="1" lang="en-US">
                <a:solidFill>
                  <a:schemeClr val="accent6"/>
                </a:solidFill>
              </a:rPr>
              <a:t>primary key </a:t>
            </a:r>
            <a:r>
              <a:rPr lang="en-US"/>
              <a:t>column into </a:t>
            </a:r>
            <a:r>
              <a:rPr b="1" lang="en-US">
                <a:solidFill>
                  <a:schemeClr val="accent6"/>
                </a:solidFill>
              </a:rPr>
              <a:t>multi-value attribute’s table</a:t>
            </a:r>
            <a:r>
              <a:rPr lang="en-US"/>
              <a:t>.</a:t>
            </a:r>
            <a:endParaRPr/>
          </a:p>
          <a:p>
            <a:pPr indent="-265113" lvl="0" marL="265113" rtl="0" algn="just">
              <a:lnSpc>
                <a:spcPct val="90000"/>
              </a:lnSpc>
              <a:spcBef>
                <a:spcPts val="1000"/>
              </a:spcBef>
              <a:spcAft>
                <a:spcPts val="0"/>
              </a:spcAft>
              <a:buClr>
                <a:schemeClr val="accent6"/>
              </a:buClr>
              <a:buSzPts val="2400"/>
              <a:buFont typeface="Noto Sans Symbols"/>
              <a:buChar char="🞂"/>
            </a:pPr>
            <a:r>
              <a:rPr lang="en-US"/>
              <a:t>Add the </a:t>
            </a:r>
            <a:r>
              <a:rPr b="1" lang="en-US">
                <a:solidFill>
                  <a:schemeClr val="accent6"/>
                </a:solidFill>
              </a:rPr>
              <a:t>primary key</a:t>
            </a:r>
            <a:r>
              <a:rPr lang="en-US"/>
              <a:t> </a:t>
            </a:r>
            <a:r>
              <a:rPr b="1" lang="en-US">
                <a:solidFill>
                  <a:schemeClr val="accent6"/>
                </a:solidFill>
              </a:rPr>
              <a:t>column</a:t>
            </a:r>
            <a:r>
              <a:rPr lang="en-US"/>
              <a:t> of the </a:t>
            </a:r>
            <a:r>
              <a:rPr b="1" lang="en-US">
                <a:solidFill>
                  <a:schemeClr val="accent6"/>
                </a:solidFill>
              </a:rPr>
              <a:t>parent entity’s table </a:t>
            </a:r>
            <a:r>
              <a:rPr lang="en-US"/>
              <a:t>as a </a:t>
            </a:r>
            <a:r>
              <a:rPr b="1" lang="en-US">
                <a:solidFill>
                  <a:schemeClr val="accent6"/>
                </a:solidFill>
              </a:rPr>
              <a:t>foreign key </a:t>
            </a:r>
            <a:r>
              <a:rPr lang="en-US"/>
              <a:t>within the </a:t>
            </a:r>
            <a:r>
              <a:rPr b="1" lang="en-US">
                <a:solidFill>
                  <a:schemeClr val="accent6"/>
                </a:solidFill>
              </a:rPr>
              <a:t>new (multi-value attribute’s) table</a:t>
            </a:r>
            <a:r>
              <a:rPr lang="en-US"/>
              <a:t>.</a:t>
            </a:r>
            <a:endParaRPr/>
          </a:p>
          <a:p>
            <a:pPr indent="-265113" lvl="0" marL="265113" rtl="0" algn="just">
              <a:lnSpc>
                <a:spcPct val="90000"/>
              </a:lnSpc>
              <a:spcBef>
                <a:spcPts val="1000"/>
              </a:spcBef>
              <a:spcAft>
                <a:spcPts val="0"/>
              </a:spcAft>
              <a:buClr>
                <a:schemeClr val="accent6"/>
              </a:buClr>
              <a:buSzPts val="2400"/>
              <a:buFont typeface="Noto Sans Symbols"/>
              <a:buChar char="🞂"/>
            </a:pPr>
            <a:r>
              <a:rPr lang="en-US"/>
              <a:t>Then make a </a:t>
            </a:r>
            <a:r>
              <a:rPr b="1" lang="en-US">
                <a:solidFill>
                  <a:schemeClr val="accent6"/>
                </a:solidFill>
              </a:rPr>
              <a:t>1:N relationship </a:t>
            </a:r>
            <a:r>
              <a:rPr lang="en-US"/>
              <a:t>between the Person table and PhoneNo table.</a:t>
            </a:r>
            <a:endParaRPr/>
          </a:p>
        </p:txBody>
      </p:sp>
      <p:sp>
        <p:nvSpPr>
          <p:cNvPr id="619" name="Google Shape;619;p29"/>
          <p:cNvSpPr/>
          <p:nvPr/>
        </p:nvSpPr>
        <p:spPr>
          <a:xfrm>
            <a:off x="131182" y="968010"/>
            <a:ext cx="7111390" cy="523220"/>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Roboto Condensed"/>
                <a:ea typeface="Roboto Condensed"/>
                <a:cs typeface="Roboto Condensed"/>
                <a:sym typeface="Roboto Condensed"/>
              </a:rPr>
              <a:t>Step 2: Reduce </a:t>
            </a:r>
            <a:r>
              <a:rPr b="1" lang="en-US" sz="2800">
                <a:solidFill>
                  <a:schemeClr val="accent6"/>
                </a:solidFill>
                <a:latin typeface="Roboto Condensed"/>
                <a:ea typeface="Roboto Condensed"/>
                <a:cs typeface="Roboto Condensed"/>
                <a:sym typeface="Roboto Condensed"/>
              </a:rPr>
              <a:t>Multi-valued Attributes</a:t>
            </a:r>
            <a:r>
              <a:rPr lang="en-US" sz="2800">
                <a:solidFill>
                  <a:schemeClr val="dk1"/>
                </a:solidFill>
                <a:latin typeface="Roboto Condensed"/>
                <a:ea typeface="Roboto Condensed"/>
                <a:cs typeface="Roboto Condensed"/>
                <a:sym typeface="Roboto Condensed"/>
              </a:rPr>
              <a:t>:</a:t>
            </a:r>
            <a:endParaRPr/>
          </a:p>
        </p:txBody>
      </p:sp>
      <p:sp>
        <p:nvSpPr>
          <p:cNvPr id="620" name="Google Shape;620;p29"/>
          <p:cNvSpPr/>
          <p:nvPr/>
        </p:nvSpPr>
        <p:spPr>
          <a:xfrm>
            <a:off x="9019844" y="1983953"/>
            <a:ext cx="1698171" cy="457200"/>
          </a:xfrm>
          <a:prstGeom prst="rect">
            <a:avLst/>
          </a:prstGeom>
          <a:noFill/>
          <a:ln cap="flat" cmpd="sng" w="2857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Person</a:t>
            </a:r>
            <a:endParaRPr/>
          </a:p>
        </p:txBody>
      </p:sp>
      <p:cxnSp>
        <p:nvCxnSpPr>
          <p:cNvPr id="621" name="Google Shape;621;p29"/>
          <p:cNvCxnSpPr>
            <a:stCxn id="622" idx="4"/>
            <a:endCxn id="620" idx="0"/>
          </p:cNvCxnSpPr>
          <p:nvPr/>
        </p:nvCxnSpPr>
        <p:spPr>
          <a:xfrm>
            <a:off x="8866314" y="1525319"/>
            <a:ext cx="1002600" cy="458700"/>
          </a:xfrm>
          <a:prstGeom prst="straightConnector1">
            <a:avLst/>
          </a:prstGeom>
          <a:noFill/>
          <a:ln cap="flat" cmpd="sng" w="28575">
            <a:solidFill>
              <a:schemeClr val="dk2"/>
            </a:solidFill>
            <a:prstDash val="solid"/>
            <a:miter lim="800000"/>
            <a:headEnd len="sm" w="sm" type="none"/>
            <a:tailEnd len="sm" w="sm" type="none"/>
          </a:ln>
        </p:spPr>
      </p:cxnSp>
      <p:sp>
        <p:nvSpPr>
          <p:cNvPr id="622" name="Google Shape;622;p29"/>
          <p:cNvSpPr/>
          <p:nvPr/>
        </p:nvSpPr>
        <p:spPr>
          <a:xfrm>
            <a:off x="8134794" y="1102409"/>
            <a:ext cx="1463040" cy="422910"/>
          </a:xfrm>
          <a:prstGeom prst="ellipse">
            <a:avLst/>
          </a:prstGeom>
          <a:noFill/>
          <a:ln cap="flat" cmpd="sng" w="2857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u="sng">
                <a:solidFill>
                  <a:schemeClr val="dk1"/>
                </a:solidFill>
                <a:latin typeface="Roboto Condensed"/>
                <a:ea typeface="Roboto Condensed"/>
                <a:cs typeface="Roboto Condensed"/>
                <a:sym typeface="Roboto Condensed"/>
              </a:rPr>
              <a:t>PersonID</a:t>
            </a:r>
            <a:endParaRPr sz="1800" u="sng">
              <a:solidFill>
                <a:schemeClr val="dk1"/>
              </a:solidFill>
              <a:latin typeface="Roboto Condensed"/>
              <a:ea typeface="Roboto Condensed"/>
              <a:cs typeface="Roboto Condensed"/>
              <a:sym typeface="Roboto Condensed"/>
            </a:endParaRPr>
          </a:p>
        </p:txBody>
      </p:sp>
      <p:sp>
        <p:nvSpPr>
          <p:cNvPr id="623" name="Google Shape;623;p29"/>
          <p:cNvSpPr/>
          <p:nvPr/>
        </p:nvSpPr>
        <p:spPr>
          <a:xfrm>
            <a:off x="10102148" y="1103251"/>
            <a:ext cx="1545931" cy="422910"/>
          </a:xfrm>
          <a:prstGeom prst="ellipse">
            <a:avLst/>
          </a:prstGeom>
          <a:noFill/>
          <a:ln cap="flat" cmpd="sng" w="2857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PhoneNo</a:t>
            </a:r>
            <a:endParaRPr sz="1800">
              <a:solidFill>
                <a:schemeClr val="dk1"/>
              </a:solidFill>
              <a:latin typeface="Roboto Condensed"/>
              <a:ea typeface="Roboto Condensed"/>
              <a:cs typeface="Roboto Condensed"/>
              <a:sym typeface="Roboto Condensed"/>
            </a:endParaRPr>
          </a:p>
        </p:txBody>
      </p:sp>
      <p:sp>
        <p:nvSpPr>
          <p:cNvPr id="624" name="Google Shape;624;p29"/>
          <p:cNvSpPr/>
          <p:nvPr/>
        </p:nvSpPr>
        <p:spPr>
          <a:xfrm>
            <a:off x="10013748" y="1012777"/>
            <a:ext cx="1722731" cy="603858"/>
          </a:xfrm>
          <a:prstGeom prst="ellipse">
            <a:avLst/>
          </a:prstGeom>
          <a:noFill/>
          <a:ln cap="flat" cmpd="sng" w="2857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Roboto Condensed"/>
              <a:ea typeface="Roboto Condensed"/>
              <a:cs typeface="Roboto Condensed"/>
              <a:sym typeface="Roboto Condensed"/>
            </a:endParaRPr>
          </a:p>
        </p:txBody>
      </p:sp>
      <p:cxnSp>
        <p:nvCxnSpPr>
          <p:cNvPr id="625" name="Google Shape;625;p29"/>
          <p:cNvCxnSpPr>
            <a:stCxn id="624" idx="4"/>
            <a:endCxn id="620" idx="0"/>
          </p:cNvCxnSpPr>
          <p:nvPr/>
        </p:nvCxnSpPr>
        <p:spPr>
          <a:xfrm flipH="1">
            <a:off x="9868914" y="1616635"/>
            <a:ext cx="1006200" cy="367200"/>
          </a:xfrm>
          <a:prstGeom prst="straightConnector1">
            <a:avLst/>
          </a:prstGeom>
          <a:noFill/>
          <a:ln cap="flat" cmpd="sng" w="28575">
            <a:solidFill>
              <a:schemeClr val="dk2"/>
            </a:solidFill>
            <a:prstDash val="solid"/>
            <a:miter lim="800000"/>
            <a:headEnd len="sm" w="sm" type="none"/>
            <a:tailEnd len="sm" w="sm" type="none"/>
          </a:ln>
        </p:spPr>
      </p:cxnSp>
      <p:sp>
        <p:nvSpPr>
          <p:cNvPr id="626" name="Google Shape;626;p29"/>
          <p:cNvSpPr/>
          <p:nvPr/>
        </p:nvSpPr>
        <p:spPr>
          <a:xfrm>
            <a:off x="8923464" y="4386431"/>
            <a:ext cx="2103120" cy="457200"/>
          </a:xfrm>
          <a:prstGeom prst="diamond">
            <a:avLst/>
          </a:prstGeom>
          <a:noFill/>
          <a:ln cap="flat" cmpd="sng" w="2857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Having</a:t>
            </a:r>
            <a:endParaRPr sz="1800">
              <a:solidFill>
                <a:schemeClr val="dk1"/>
              </a:solidFill>
              <a:latin typeface="Roboto Condensed"/>
              <a:ea typeface="Roboto Condensed"/>
              <a:cs typeface="Roboto Condensed"/>
              <a:sym typeface="Roboto Condensed"/>
            </a:endParaRPr>
          </a:p>
        </p:txBody>
      </p:sp>
      <p:sp>
        <p:nvSpPr>
          <p:cNvPr id="627" name="Google Shape;627;p29"/>
          <p:cNvSpPr/>
          <p:nvPr/>
        </p:nvSpPr>
        <p:spPr>
          <a:xfrm>
            <a:off x="9055084" y="5275346"/>
            <a:ext cx="1828800" cy="457200"/>
          </a:xfrm>
          <a:prstGeom prst="rect">
            <a:avLst/>
          </a:prstGeom>
          <a:noFill/>
          <a:ln cap="flat" cmpd="sng" w="2857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PhoneNo (T2)</a:t>
            </a:r>
            <a:endParaRPr sz="1800">
              <a:solidFill>
                <a:schemeClr val="dk1"/>
              </a:solidFill>
              <a:latin typeface="Roboto Condensed"/>
              <a:ea typeface="Roboto Condensed"/>
              <a:cs typeface="Roboto Condensed"/>
              <a:sym typeface="Roboto Condensed"/>
            </a:endParaRPr>
          </a:p>
        </p:txBody>
      </p:sp>
      <p:sp>
        <p:nvSpPr>
          <p:cNvPr id="628" name="Google Shape;628;p29"/>
          <p:cNvSpPr/>
          <p:nvPr/>
        </p:nvSpPr>
        <p:spPr>
          <a:xfrm>
            <a:off x="9057820" y="3497517"/>
            <a:ext cx="1828800" cy="457200"/>
          </a:xfrm>
          <a:prstGeom prst="rect">
            <a:avLst/>
          </a:prstGeom>
          <a:noFill/>
          <a:ln cap="flat" cmpd="sng" w="2857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Person (T1)</a:t>
            </a:r>
            <a:endParaRPr sz="1800">
              <a:solidFill>
                <a:schemeClr val="dk1"/>
              </a:solidFill>
              <a:latin typeface="Roboto Condensed"/>
              <a:ea typeface="Roboto Condensed"/>
              <a:cs typeface="Roboto Condensed"/>
              <a:sym typeface="Roboto Condensed"/>
            </a:endParaRPr>
          </a:p>
        </p:txBody>
      </p:sp>
      <p:cxnSp>
        <p:nvCxnSpPr>
          <p:cNvPr id="629" name="Google Shape;629;p29"/>
          <p:cNvCxnSpPr>
            <a:stCxn id="626" idx="2"/>
            <a:endCxn id="627" idx="0"/>
          </p:cNvCxnSpPr>
          <p:nvPr/>
        </p:nvCxnSpPr>
        <p:spPr>
          <a:xfrm flipH="1">
            <a:off x="9969624" y="4843631"/>
            <a:ext cx="5400" cy="431700"/>
          </a:xfrm>
          <a:prstGeom prst="straightConnector1">
            <a:avLst/>
          </a:prstGeom>
          <a:noFill/>
          <a:ln cap="flat" cmpd="sng" w="28575">
            <a:solidFill>
              <a:schemeClr val="accent4"/>
            </a:solidFill>
            <a:prstDash val="solid"/>
            <a:miter lim="800000"/>
            <a:headEnd len="sm" w="sm" type="none"/>
            <a:tailEnd len="sm" w="sm" type="none"/>
          </a:ln>
        </p:spPr>
      </p:cxnSp>
      <p:cxnSp>
        <p:nvCxnSpPr>
          <p:cNvPr id="630" name="Google Shape;630;p29"/>
          <p:cNvCxnSpPr>
            <a:stCxn id="626" idx="0"/>
            <a:endCxn id="628" idx="2"/>
          </p:cNvCxnSpPr>
          <p:nvPr/>
        </p:nvCxnSpPr>
        <p:spPr>
          <a:xfrm rot="10800000">
            <a:off x="9972324" y="3954731"/>
            <a:ext cx="2700" cy="431700"/>
          </a:xfrm>
          <a:prstGeom prst="straightConnector1">
            <a:avLst/>
          </a:prstGeom>
          <a:noFill/>
          <a:ln cap="flat" cmpd="sng" w="28575">
            <a:solidFill>
              <a:schemeClr val="accent4"/>
            </a:solidFill>
            <a:prstDash val="solid"/>
            <a:miter lim="800000"/>
            <a:headEnd len="sm" w="sm" type="none"/>
            <a:tailEnd len="med" w="med" type="triangle"/>
          </a:ln>
        </p:spPr>
      </p:cxnSp>
      <p:sp>
        <p:nvSpPr>
          <p:cNvPr id="631" name="Google Shape;631;p29"/>
          <p:cNvSpPr/>
          <p:nvPr/>
        </p:nvSpPr>
        <p:spPr>
          <a:xfrm>
            <a:off x="7727124" y="2636552"/>
            <a:ext cx="4023360" cy="640080"/>
          </a:xfrm>
          <a:prstGeom prst="roundRect">
            <a:avLst>
              <a:gd fmla="val 6250" name="adj"/>
            </a:avLst>
          </a:prstGeom>
          <a:solidFill>
            <a:srgbClr val="F0D9D8"/>
          </a:solidFill>
          <a:ln cap="flat" cmpd="sng" w="952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PhoneNo (</a:t>
            </a:r>
            <a:r>
              <a:rPr lang="en-US" sz="1800" u="sng">
                <a:solidFill>
                  <a:schemeClr val="dk1"/>
                </a:solidFill>
                <a:latin typeface="Roboto Condensed"/>
                <a:ea typeface="Roboto Condensed"/>
                <a:cs typeface="Roboto Condensed"/>
                <a:sym typeface="Roboto Condensed"/>
              </a:rPr>
              <a:t>PhoneID</a:t>
            </a:r>
            <a:r>
              <a:rPr lang="en-US" sz="1800">
                <a:solidFill>
                  <a:schemeClr val="dk1"/>
                </a:solidFill>
                <a:latin typeface="Roboto Condensed"/>
                <a:ea typeface="Roboto Condensed"/>
                <a:cs typeface="Roboto Condensed"/>
                <a:sym typeface="Roboto Condensed"/>
              </a:rPr>
              <a:t>, PersonID, PhoneNo)</a:t>
            </a:r>
            <a:endParaRPr/>
          </a:p>
        </p:txBody>
      </p:sp>
      <p:sp>
        <p:nvSpPr>
          <p:cNvPr id="632" name="Google Shape;632;p29"/>
          <p:cNvSpPr/>
          <p:nvPr/>
        </p:nvSpPr>
        <p:spPr>
          <a:xfrm>
            <a:off x="7490012" y="3576549"/>
            <a:ext cx="1336958" cy="538251"/>
          </a:xfrm>
          <a:prstGeom prst="wedgeRoundRectCallout">
            <a:avLst>
              <a:gd fmla="val 133270" name="adj1"/>
              <a:gd fmla="val -147459" name="adj2"/>
              <a:gd fmla="val 16667" name="adj3"/>
            </a:avLst>
          </a:prstGeom>
          <a:solidFill>
            <a:srgbClr val="F2F2F2"/>
          </a:solidFill>
          <a:ln cap="flat" cmpd="sng" w="9525">
            <a:solidFill>
              <a:srgbClr val="A5A5A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Foreign Key</a:t>
            </a:r>
            <a:endParaRPr sz="1800">
              <a:solidFill>
                <a:schemeClr val="dk1"/>
              </a:solidFill>
              <a:latin typeface="Roboto Condensed"/>
              <a:ea typeface="Roboto Condensed"/>
              <a:cs typeface="Roboto Condensed"/>
              <a:sym typeface="Roboto Condense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9"/>
                                        </p:tgtEl>
                                        <p:attrNameLst>
                                          <p:attrName>style.visibility</p:attrName>
                                        </p:attrNameLst>
                                      </p:cBhvr>
                                      <p:to>
                                        <p:strVal val="visible"/>
                                      </p:to>
                                    </p:set>
                                    <p:animEffect filter="fade" transition="in">
                                      <p:cBhvr>
                                        <p:cTn dur="500"/>
                                        <p:tgtEl>
                                          <p:spTgt spid="6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0"/>
                                        </p:tgtEl>
                                        <p:attrNameLst>
                                          <p:attrName>style.visibility</p:attrName>
                                        </p:attrNameLst>
                                      </p:cBhvr>
                                      <p:to>
                                        <p:strVal val="visible"/>
                                      </p:to>
                                    </p:set>
                                    <p:animEffect filter="fade" transition="in">
                                      <p:cBhvr>
                                        <p:cTn dur="500"/>
                                        <p:tgtEl>
                                          <p:spTgt spid="620"/>
                                        </p:tgtEl>
                                      </p:cBhvr>
                                    </p:animEffect>
                                  </p:childTnLst>
                                </p:cTn>
                              </p:par>
                              <p:par>
                                <p:cTn fill="hold" nodeType="withEffect" presetClass="entr" presetID="10" presetSubtype="0">
                                  <p:stCondLst>
                                    <p:cond delay="0"/>
                                  </p:stCondLst>
                                  <p:childTnLst>
                                    <p:set>
                                      <p:cBhvr>
                                        <p:cTn dur="1" fill="hold">
                                          <p:stCondLst>
                                            <p:cond delay="0"/>
                                          </p:stCondLst>
                                        </p:cTn>
                                        <p:tgtEl>
                                          <p:spTgt spid="621"/>
                                        </p:tgtEl>
                                        <p:attrNameLst>
                                          <p:attrName>style.visibility</p:attrName>
                                        </p:attrNameLst>
                                      </p:cBhvr>
                                      <p:to>
                                        <p:strVal val="visible"/>
                                      </p:to>
                                    </p:set>
                                    <p:animEffect filter="fade" transition="in">
                                      <p:cBhvr>
                                        <p:cTn dur="500"/>
                                        <p:tgtEl>
                                          <p:spTgt spid="621"/>
                                        </p:tgtEl>
                                      </p:cBhvr>
                                    </p:animEffect>
                                  </p:childTnLst>
                                </p:cTn>
                              </p:par>
                              <p:par>
                                <p:cTn fill="hold" nodeType="withEffect" presetClass="entr" presetID="10" presetSubtype="0">
                                  <p:stCondLst>
                                    <p:cond delay="0"/>
                                  </p:stCondLst>
                                  <p:childTnLst>
                                    <p:set>
                                      <p:cBhvr>
                                        <p:cTn dur="1" fill="hold">
                                          <p:stCondLst>
                                            <p:cond delay="0"/>
                                          </p:stCondLst>
                                        </p:cTn>
                                        <p:tgtEl>
                                          <p:spTgt spid="622"/>
                                        </p:tgtEl>
                                        <p:attrNameLst>
                                          <p:attrName>style.visibility</p:attrName>
                                        </p:attrNameLst>
                                      </p:cBhvr>
                                      <p:to>
                                        <p:strVal val="visible"/>
                                      </p:to>
                                    </p:set>
                                    <p:animEffect filter="fade" transition="in">
                                      <p:cBhvr>
                                        <p:cTn dur="500"/>
                                        <p:tgtEl>
                                          <p:spTgt spid="622"/>
                                        </p:tgtEl>
                                      </p:cBhvr>
                                    </p:animEffect>
                                  </p:childTnLst>
                                </p:cTn>
                              </p:par>
                              <p:par>
                                <p:cTn fill="hold" nodeType="withEffect" presetClass="entr" presetID="10" presetSubtype="0">
                                  <p:stCondLst>
                                    <p:cond delay="0"/>
                                  </p:stCondLst>
                                  <p:childTnLst>
                                    <p:set>
                                      <p:cBhvr>
                                        <p:cTn dur="1" fill="hold">
                                          <p:stCondLst>
                                            <p:cond delay="0"/>
                                          </p:stCondLst>
                                        </p:cTn>
                                        <p:tgtEl>
                                          <p:spTgt spid="623"/>
                                        </p:tgtEl>
                                        <p:attrNameLst>
                                          <p:attrName>style.visibility</p:attrName>
                                        </p:attrNameLst>
                                      </p:cBhvr>
                                      <p:to>
                                        <p:strVal val="visible"/>
                                      </p:to>
                                    </p:set>
                                    <p:animEffect filter="fade" transition="in">
                                      <p:cBhvr>
                                        <p:cTn dur="500"/>
                                        <p:tgtEl>
                                          <p:spTgt spid="623"/>
                                        </p:tgtEl>
                                      </p:cBhvr>
                                    </p:animEffect>
                                  </p:childTnLst>
                                </p:cTn>
                              </p:par>
                              <p:par>
                                <p:cTn fill="hold" nodeType="withEffect" presetClass="entr" presetID="10" presetSubtype="0">
                                  <p:stCondLst>
                                    <p:cond delay="0"/>
                                  </p:stCondLst>
                                  <p:childTnLst>
                                    <p:set>
                                      <p:cBhvr>
                                        <p:cTn dur="1" fill="hold">
                                          <p:stCondLst>
                                            <p:cond delay="0"/>
                                          </p:stCondLst>
                                        </p:cTn>
                                        <p:tgtEl>
                                          <p:spTgt spid="624"/>
                                        </p:tgtEl>
                                        <p:attrNameLst>
                                          <p:attrName>style.visibility</p:attrName>
                                        </p:attrNameLst>
                                      </p:cBhvr>
                                      <p:to>
                                        <p:strVal val="visible"/>
                                      </p:to>
                                    </p:set>
                                    <p:animEffect filter="fade" transition="in">
                                      <p:cBhvr>
                                        <p:cTn dur="500"/>
                                        <p:tgtEl>
                                          <p:spTgt spid="624"/>
                                        </p:tgtEl>
                                      </p:cBhvr>
                                    </p:animEffect>
                                  </p:childTnLst>
                                </p:cTn>
                              </p:par>
                              <p:par>
                                <p:cTn fill="hold" nodeType="withEffect" presetClass="entr" presetID="10" presetSubtype="0">
                                  <p:stCondLst>
                                    <p:cond delay="0"/>
                                  </p:stCondLst>
                                  <p:childTnLst>
                                    <p:set>
                                      <p:cBhvr>
                                        <p:cTn dur="1" fill="hold">
                                          <p:stCondLst>
                                            <p:cond delay="0"/>
                                          </p:stCondLst>
                                        </p:cTn>
                                        <p:tgtEl>
                                          <p:spTgt spid="625"/>
                                        </p:tgtEl>
                                        <p:attrNameLst>
                                          <p:attrName>style.visibility</p:attrName>
                                        </p:attrNameLst>
                                      </p:cBhvr>
                                      <p:to>
                                        <p:strVal val="visible"/>
                                      </p:to>
                                    </p:set>
                                    <p:animEffect filter="fade" transition="in">
                                      <p:cBhvr>
                                        <p:cTn dur="500"/>
                                        <p:tgtEl>
                                          <p:spTgt spid="6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1"/>
                                        </p:tgtEl>
                                        <p:attrNameLst>
                                          <p:attrName>style.visibility</p:attrName>
                                        </p:attrNameLst>
                                      </p:cBhvr>
                                      <p:to>
                                        <p:strVal val="visible"/>
                                      </p:to>
                                    </p:set>
                                    <p:animEffect filter="fade" transition="in">
                                      <p:cBhvr>
                                        <p:cTn dur="500"/>
                                        <p:tgtEl>
                                          <p:spTgt spid="6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2"/>
                                        </p:tgtEl>
                                        <p:attrNameLst>
                                          <p:attrName>style.visibility</p:attrName>
                                        </p:attrNameLst>
                                      </p:cBhvr>
                                      <p:to>
                                        <p:strVal val="visible"/>
                                      </p:to>
                                    </p:set>
                                    <p:animEffect filter="fade" transition="in">
                                      <p:cBhvr>
                                        <p:cTn dur="500"/>
                                        <p:tgtEl>
                                          <p:spTgt spid="6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7"/>
                                        </p:tgtEl>
                                        <p:attrNameLst>
                                          <p:attrName>style.visibility</p:attrName>
                                        </p:attrNameLst>
                                      </p:cBhvr>
                                      <p:to>
                                        <p:strVal val="visible"/>
                                      </p:to>
                                    </p:set>
                                    <p:animEffect filter="fade" transition="in">
                                      <p:cBhvr>
                                        <p:cTn dur="500"/>
                                        <p:tgtEl>
                                          <p:spTgt spid="627"/>
                                        </p:tgtEl>
                                      </p:cBhvr>
                                    </p:animEffect>
                                  </p:childTnLst>
                                </p:cTn>
                              </p:par>
                              <p:par>
                                <p:cTn fill="hold" nodeType="withEffect" presetClass="entr" presetID="10" presetSubtype="0">
                                  <p:stCondLst>
                                    <p:cond delay="0"/>
                                  </p:stCondLst>
                                  <p:childTnLst>
                                    <p:set>
                                      <p:cBhvr>
                                        <p:cTn dur="1" fill="hold">
                                          <p:stCondLst>
                                            <p:cond delay="0"/>
                                          </p:stCondLst>
                                        </p:cTn>
                                        <p:tgtEl>
                                          <p:spTgt spid="628"/>
                                        </p:tgtEl>
                                        <p:attrNameLst>
                                          <p:attrName>style.visibility</p:attrName>
                                        </p:attrNameLst>
                                      </p:cBhvr>
                                      <p:to>
                                        <p:strVal val="visible"/>
                                      </p:to>
                                    </p:set>
                                    <p:animEffect filter="fade" transition="in">
                                      <p:cBhvr>
                                        <p:cTn dur="500"/>
                                        <p:tgtEl>
                                          <p:spTgt spid="628"/>
                                        </p:tgtEl>
                                      </p:cBhvr>
                                    </p:animEffect>
                                  </p:childTnLst>
                                </p:cTn>
                              </p:par>
                              <p:par>
                                <p:cTn fill="hold" nodeType="withEffect" presetClass="entr" presetID="10" presetSubtype="0">
                                  <p:stCondLst>
                                    <p:cond delay="0"/>
                                  </p:stCondLst>
                                  <p:childTnLst>
                                    <p:set>
                                      <p:cBhvr>
                                        <p:cTn dur="1" fill="hold">
                                          <p:stCondLst>
                                            <p:cond delay="0"/>
                                          </p:stCondLst>
                                        </p:cTn>
                                        <p:tgtEl>
                                          <p:spTgt spid="626"/>
                                        </p:tgtEl>
                                        <p:attrNameLst>
                                          <p:attrName>style.visibility</p:attrName>
                                        </p:attrNameLst>
                                      </p:cBhvr>
                                      <p:to>
                                        <p:strVal val="visible"/>
                                      </p:to>
                                    </p:set>
                                    <p:animEffect filter="fade" transition="in">
                                      <p:cBhvr>
                                        <p:cTn dur="500"/>
                                        <p:tgtEl>
                                          <p:spTgt spid="626"/>
                                        </p:tgtEl>
                                      </p:cBhvr>
                                    </p:animEffect>
                                  </p:childTnLst>
                                </p:cTn>
                              </p:par>
                              <p:par>
                                <p:cTn fill="hold" nodeType="withEffect" presetClass="entr" presetID="10" presetSubtype="0">
                                  <p:stCondLst>
                                    <p:cond delay="0"/>
                                  </p:stCondLst>
                                  <p:childTnLst>
                                    <p:set>
                                      <p:cBhvr>
                                        <p:cTn dur="1" fill="hold">
                                          <p:stCondLst>
                                            <p:cond delay="0"/>
                                          </p:stCondLst>
                                        </p:cTn>
                                        <p:tgtEl>
                                          <p:spTgt spid="629"/>
                                        </p:tgtEl>
                                        <p:attrNameLst>
                                          <p:attrName>style.visibility</p:attrName>
                                        </p:attrNameLst>
                                      </p:cBhvr>
                                      <p:to>
                                        <p:strVal val="visible"/>
                                      </p:to>
                                    </p:set>
                                    <p:animEffect filter="fade" transition="in">
                                      <p:cBhvr>
                                        <p:cTn dur="500"/>
                                        <p:tgtEl>
                                          <p:spTgt spid="629"/>
                                        </p:tgtEl>
                                      </p:cBhvr>
                                    </p:animEffect>
                                  </p:childTnLst>
                                </p:cTn>
                              </p:par>
                              <p:par>
                                <p:cTn fill="hold" nodeType="withEffect" presetClass="entr" presetID="10" presetSubtype="0">
                                  <p:stCondLst>
                                    <p:cond delay="0"/>
                                  </p:stCondLst>
                                  <p:childTnLst>
                                    <p:set>
                                      <p:cBhvr>
                                        <p:cTn dur="1" fill="hold">
                                          <p:stCondLst>
                                            <p:cond delay="0"/>
                                          </p:stCondLst>
                                        </p:cTn>
                                        <p:tgtEl>
                                          <p:spTgt spid="630"/>
                                        </p:tgtEl>
                                        <p:attrNameLst>
                                          <p:attrName>style.visibility</p:attrName>
                                        </p:attrNameLst>
                                      </p:cBhvr>
                                      <p:to>
                                        <p:strVal val="visible"/>
                                      </p:to>
                                    </p:set>
                                    <p:animEffect filter="fade" transition="in">
                                      <p:cBhvr>
                                        <p:cTn dur="500"/>
                                        <p:tgtEl>
                                          <p:spTgt spid="6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5C2321"/>
              </a:buClr>
              <a:buSzPts val="6000"/>
              <a:buFont typeface="Roboto Condensed"/>
              <a:buNone/>
            </a:pPr>
            <a:r>
              <a:rPr lang="en-US">
                <a:solidFill>
                  <a:srgbClr val="5C2321"/>
                </a:solidFill>
              </a:rPr>
              <a:t>Weak Entity Set</a:t>
            </a:r>
            <a:endParaRPr/>
          </a:p>
        </p:txBody>
      </p:sp>
      <p:sp>
        <p:nvSpPr>
          <p:cNvPr id="109" name="Google Shape;109;p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a:t>Section - 5</a:t>
            </a:r>
            <a:endParaRPr/>
          </a:p>
          <a:p>
            <a:pPr indent="0" lvl="0" marL="0" rtl="0" algn="l">
              <a:lnSpc>
                <a:spcPct val="90000"/>
              </a:lnSpc>
              <a:spcBef>
                <a:spcPts val="1000"/>
              </a:spcBef>
              <a:spcAft>
                <a:spcPts val="0"/>
              </a:spcAft>
              <a:buClr>
                <a:schemeClr val="dk1"/>
              </a:buClr>
              <a:buSzPts val="24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30"/>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US"/>
              <a:t>Reduce the E-R diagram to database schema</a:t>
            </a:r>
            <a:endParaRPr/>
          </a:p>
        </p:txBody>
      </p:sp>
      <p:sp>
        <p:nvSpPr>
          <p:cNvPr id="638" name="Google Shape;638;p30"/>
          <p:cNvSpPr txBox="1"/>
          <p:nvPr>
            <p:ph idx="1" type="body"/>
          </p:nvPr>
        </p:nvSpPr>
        <p:spPr>
          <a:xfrm>
            <a:off x="117733" y="863444"/>
            <a:ext cx="7114032" cy="5590565"/>
          </a:xfrm>
          <a:prstGeom prst="rect">
            <a:avLst/>
          </a:prstGeom>
          <a:noFill/>
          <a:ln>
            <a:noFill/>
          </a:ln>
        </p:spPr>
        <p:txBody>
          <a:bodyPr anchorCtr="0" anchor="t" bIns="45700" lIns="91425" spcFirstLastPara="1" rIns="91425" wrap="square" tIns="45700">
            <a:noAutofit/>
          </a:bodyPr>
          <a:lstStyle/>
          <a:p>
            <a:pPr indent="-112713" lvl="0" marL="265113" rtl="0" algn="just">
              <a:lnSpc>
                <a:spcPct val="90000"/>
              </a:lnSpc>
              <a:spcBef>
                <a:spcPts val="0"/>
              </a:spcBef>
              <a:spcAft>
                <a:spcPts val="0"/>
              </a:spcAft>
              <a:buClr>
                <a:schemeClr val="accent6"/>
              </a:buClr>
              <a:buSzPts val="2400"/>
              <a:buFont typeface="Noto Sans Symbols"/>
              <a:buNone/>
            </a:pPr>
            <a:r>
              <a:t/>
            </a:r>
            <a:endParaRPr/>
          </a:p>
          <a:p>
            <a:pPr indent="-112713" lvl="0" marL="265113" rtl="0" algn="just">
              <a:lnSpc>
                <a:spcPct val="90000"/>
              </a:lnSpc>
              <a:spcBef>
                <a:spcPts val="1000"/>
              </a:spcBef>
              <a:spcAft>
                <a:spcPts val="0"/>
              </a:spcAft>
              <a:buClr>
                <a:schemeClr val="accent6"/>
              </a:buClr>
              <a:buSzPts val="2400"/>
              <a:buFont typeface="Noto Sans Symbols"/>
              <a:buNone/>
            </a:pPr>
            <a:r>
              <a:t/>
            </a:r>
            <a:endParaRPr/>
          </a:p>
          <a:p>
            <a:pPr indent="-265113" lvl="0" marL="265113" rtl="0" algn="just">
              <a:lnSpc>
                <a:spcPct val="90000"/>
              </a:lnSpc>
              <a:spcBef>
                <a:spcPts val="1000"/>
              </a:spcBef>
              <a:spcAft>
                <a:spcPts val="0"/>
              </a:spcAft>
              <a:buClr>
                <a:schemeClr val="accent6"/>
              </a:buClr>
              <a:buSzPts val="2400"/>
              <a:buFont typeface="Noto Sans Symbols"/>
              <a:buChar char="🞂"/>
            </a:pPr>
            <a:r>
              <a:rPr lang="en-US"/>
              <a:t>Convert </a:t>
            </a:r>
            <a:r>
              <a:rPr b="1" lang="en-US">
                <a:solidFill>
                  <a:schemeClr val="accent6"/>
                </a:solidFill>
              </a:rPr>
              <a:t>both entities </a:t>
            </a:r>
            <a:r>
              <a:rPr lang="en-US"/>
              <a:t>in to </a:t>
            </a:r>
            <a:r>
              <a:rPr b="1" lang="en-US">
                <a:solidFill>
                  <a:schemeClr val="accent6"/>
                </a:solidFill>
              </a:rPr>
              <a:t>table</a:t>
            </a:r>
            <a:r>
              <a:rPr lang="en-US"/>
              <a:t> with proper attribute.</a:t>
            </a:r>
            <a:endParaRPr/>
          </a:p>
          <a:p>
            <a:pPr indent="-265113" lvl="0" marL="265113" rtl="0" algn="just">
              <a:lnSpc>
                <a:spcPct val="90000"/>
              </a:lnSpc>
              <a:spcBef>
                <a:spcPts val="1000"/>
              </a:spcBef>
              <a:spcAft>
                <a:spcPts val="0"/>
              </a:spcAft>
              <a:buClr>
                <a:schemeClr val="accent6"/>
              </a:buClr>
              <a:buSzPts val="2400"/>
              <a:buFont typeface="Noto Sans Symbols"/>
              <a:buChar char="🞂"/>
            </a:pPr>
            <a:r>
              <a:rPr lang="en-US"/>
              <a:t>Place the </a:t>
            </a:r>
            <a:r>
              <a:rPr b="1" lang="en-US">
                <a:solidFill>
                  <a:schemeClr val="accent6"/>
                </a:solidFill>
              </a:rPr>
              <a:t>primary key </a:t>
            </a:r>
            <a:r>
              <a:rPr lang="en-US"/>
              <a:t>of any </a:t>
            </a:r>
            <a:r>
              <a:rPr b="1" lang="en-US">
                <a:solidFill>
                  <a:schemeClr val="accent6"/>
                </a:solidFill>
              </a:rPr>
              <a:t>one table </a:t>
            </a:r>
            <a:r>
              <a:rPr lang="en-US"/>
              <a:t>in to the </a:t>
            </a:r>
            <a:r>
              <a:rPr b="1" lang="en-US">
                <a:solidFill>
                  <a:schemeClr val="accent6"/>
                </a:solidFill>
              </a:rPr>
              <a:t>another table </a:t>
            </a:r>
            <a:r>
              <a:rPr lang="en-US"/>
              <a:t>as a </a:t>
            </a:r>
            <a:r>
              <a:rPr b="1" lang="en-US">
                <a:solidFill>
                  <a:schemeClr val="accent6"/>
                </a:solidFill>
              </a:rPr>
              <a:t>foreign key</a:t>
            </a:r>
            <a:r>
              <a:rPr lang="en-US"/>
              <a:t>.</a:t>
            </a:r>
            <a:endParaRPr/>
          </a:p>
          <a:p>
            <a:pPr indent="-265113" lvl="0" marL="265113" rtl="0" algn="just">
              <a:lnSpc>
                <a:spcPct val="90000"/>
              </a:lnSpc>
              <a:spcBef>
                <a:spcPts val="1000"/>
              </a:spcBef>
              <a:spcAft>
                <a:spcPts val="0"/>
              </a:spcAft>
              <a:buClr>
                <a:schemeClr val="accent6"/>
              </a:buClr>
              <a:buSzPts val="2400"/>
              <a:buFont typeface="Noto Sans Symbols"/>
              <a:buChar char="🞂"/>
            </a:pPr>
            <a:r>
              <a:rPr lang="en-US"/>
              <a:t>Place the primary key of the Wife table WifeID in the table Persons as Foreign key. </a:t>
            </a:r>
            <a:endParaRPr/>
          </a:p>
          <a:p>
            <a:pPr indent="0" lvl="0" marL="0" rtl="0" algn="just">
              <a:lnSpc>
                <a:spcPct val="90000"/>
              </a:lnSpc>
              <a:spcBef>
                <a:spcPts val="1000"/>
              </a:spcBef>
              <a:spcAft>
                <a:spcPts val="0"/>
              </a:spcAft>
              <a:buSzPts val="2400"/>
              <a:buNone/>
            </a:pPr>
            <a:r>
              <a:rPr lang="en-US"/>
              <a:t>			OR</a:t>
            </a:r>
            <a:endParaRPr/>
          </a:p>
          <a:p>
            <a:pPr indent="-265113" lvl="0" marL="265113" rtl="0" algn="just">
              <a:lnSpc>
                <a:spcPct val="90000"/>
              </a:lnSpc>
              <a:spcBef>
                <a:spcPts val="1000"/>
              </a:spcBef>
              <a:spcAft>
                <a:spcPts val="0"/>
              </a:spcAft>
              <a:buClr>
                <a:schemeClr val="accent6"/>
              </a:buClr>
              <a:buSzPts val="2400"/>
              <a:buFont typeface="Noto Sans Symbols"/>
              <a:buChar char="🞂"/>
            </a:pPr>
            <a:r>
              <a:rPr lang="en-US"/>
              <a:t>Place the primary key of the Person table PersonID in the table Wife as Foreign key.</a:t>
            </a:r>
            <a:endParaRPr/>
          </a:p>
        </p:txBody>
      </p:sp>
      <p:sp>
        <p:nvSpPr>
          <p:cNvPr id="639" name="Google Shape;639;p30"/>
          <p:cNvSpPr/>
          <p:nvPr/>
        </p:nvSpPr>
        <p:spPr>
          <a:xfrm>
            <a:off x="131182" y="968010"/>
            <a:ext cx="7111390" cy="523220"/>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Roboto Condensed"/>
                <a:ea typeface="Roboto Condensed"/>
                <a:cs typeface="Roboto Condensed"/>
                <a:sym typeface="Roboto Condensed"/>
              </a:rPr>
              <a:t>Step 3: Reduce </a:t>
            </a:r>
            <a:r>
              <a:rPr b="1" lang="en-US" sz="2800">
                <a:solidFill>
                  <a:schemeClr val="accent6"/>
                </a:solidFill>
                <a:latin typeface="Roboto Condensed"/>
                <a:ea typeface="Roboto Condensed"/>
                <a:cs typeface="Roboto Condensed"/>
                <a:sym typeface="Roboto Condensed"/>
              </a:rPr>
              <a:t>1:1 Mapping Cardinality</a:t>
            </a:r>
            <a:r>
              <a:rPr lang="en-US" sz="2800">
                <a:solidFill>
                  <a:schemeClr val="dk1"/>
                </a:solidFill>
                <a:latin typeface="Roboto Condensed"/>
                <a:ea typeface="Roboto Condensed"/>
                <a:cs typeface="Roboto Condensed"/>
                <a:sym typeface="Roboto Condensed"/>
              </a:rPr>
              <a:t>:</a:t>
            </a:r>
            <a:endParaRPr/>
          </a:p>
        </p:txBody>
      </p:sp>
      <p:sp>
        <p:nvSpPr>
          <p:cNvPr id="640" name="Google Shape;640;p30"/>
          <p:cNvSpPr/>
          <p:nvPr/>
        </p:nvSpPr>
        <p:spPr>
          <a:xfrm>
            <a:off x="9181213" y="1744988"/>
            <a:ext cx="1698171" cy="457200"/>
          </a:xfrm>
          <a:prstGeom prst="rect">
            <a:avLst/>
          </a:prstGeom>
          <a:noFill/>
          <a:ln cap="flat" cmpd="sng" w="2857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Wife</a:t>
            </a:r>
            <a:endParaRPr/>
          </a:p>
        </p:txBody>
      </p:sp>
      <p:cxnSp>
        <p:nvCxnSpPr>
          <p:cNvPr id="641" name="Google Shape;641;p30"/>
          <p:cNvCxnSpPr>
            <a:stCxn id="642" idx="4"/>
            <a:endCxn id="640" idx="0"/>
          </p:cNvCxnSpPr>
          <p:nvPr/>
        </p:nvCxnSpPr>
        <p:spPr>
          <a:xfrm>
            <a:off x="9027683" y="1286354"/>
            <a:ext cx="1002600" cy="458700"/>
          </a:xfrm>
          <a:prstGeom prst="straightConnector1">
            <a:avLst/>
          </a:prstGeom>
          <a:noFill/>
          <a:ln cap="flat" cmpd="sng" w="28575">
            <a:solidFill>
              <a:schemeClr val="dk2"/>
            </a:solidFill>
            <a:prstDash val="solid"/>
            <a:miter lim="800000"/>
            <a:headEnd len="sm" w="sm" type="none"/>
            <a:tailEnd len="sm" w="sm" type="none"/>
          </a:ln>
        </p:spPr>
      </p:cxnSp>
      <p:sp>
        <p:nvSpPr>
          <p:cNvPr id="642" name="Google Shape;642;p30"/>
          <p:cNvSpPr/>
          <p:nvPr/>
        </p:nvSpPr>
        <p:spPr>
          <a:xfrm>
            <a:off x="8296163" y="863444"/>
            <a:ext cx="1463040" cy="422910"/>
          </a:xfrm>
          <a:prstGeom prst="ellipse">
            <a:avLst/>
          </a:prstGeom>
          <a:noFill/>
          <a:ln cap="flat" cmpd="sng" w="2857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u="sng">
                <a:solidFill>
                  <a:schemeClr val="dk1"/>
                </a:solidFill>
                <a:latin typeface="Roboto Condensed"/>
                <a:ea typeface="Roboto Condensed"/>
                <a:cs typeface="Roboto Condensed"/>
                <a:sym typeface="Roboto Condensed"/>
              </a:rPr>
              <a:t>WifeID</a:t>
            </a:r>
            <a:endParaRPr sz="1800" u="sng">
              <a:solidFill>
                <a:schemeClr val="dk1"/>
              </a:solidFill>
              <a:latin typeface="Roboto Condensed"/>
              <a:ea typeface="Roboto Condensed"/>
              <a:cs typeface="Roboto Condensed"/>
              <a:sym typeface="Roboto Condensed"/>
            </a:endParaRPr>
          </a:p>
        </p:txBody>
      </p:sp>
      <p:sp>
        <p:nvSpPr>
          <p:cNvPr id="643" name="Google Shape;643;p30"/>
          <p:cNvSpPr/>
          <p:nvPr/>
        </p:nvSpPr>
        <p:spPr>
          <a:xfrm>
            <a:off x="10279725" y="875210"/>
            <a:ext cx="1545931" cy="422910"/>
          </a:xfrm>
          <a:prstGeom prst="ellipse">
            <a:avLst/>
          </a:prstGeom>
          <a:noFill/>
          <a:ln cap="flat" cmpd="sng" w="2857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WName</a:t>
            </a:r>
            <a:endParaRPr sz="1800">
              <a:solidFill>
                <a:schemeClr val="dk1"/>
              </a:solidFill>
              <a:latin typeface="Roboto Condensed"/>
              <a:ea typeface="Roboto Condensed"/>
              <a:cs typeface="Roboto Condensed"/>
              <a:sym typeface="Roboto Condensed"/>
            </a:endParaRPr>
          </a:p>
        </p:txBody>
      </p:sp>
      <p:cxnSp>
        <p:nvCxnSpPr>
          <p:cNvPr id="644" name="Google Shape;644;p30"/>
          <p:cNvCxnSpPr>
            <a:endCxn id="640" idx="0"/>
          </p:cNvCxnSpPr>
          <p:nvPr/>
        </p:nvCxnSpPr>
        <p:spPr>
          <a:xfrm flipH="1">
            <a:off x="10030299" y="1297988"/>
            <a:ext cx="1059000" cy="447000"/>
          </a:xfrm>
          <a:prstGeom prst="straightConnector1">
            <a:avLst/>
          </a:prstGeom>
          <a:noFill/>
          <a:ln cap="flat" cmpd="sng" w="28575">
            <a:solidFill>
              <a:schemeClr val="dk2"/>
            </a:solidFill>
            <a:prstDash val="solid"/>
            <a:miter lim="800000"/>
            <a:headEnd len="sm" w="sm" type="none"/>
            <a:tailEnd len="sm" w="sm" type="none"/>
          </a:ln>
        </p:spPr>
      </p:cxnSp>
      <p:sp>
        <p:nvSpPr>
          <p:cNvPr id="645" name="Google Shape;645;p30"/>
          <p:cNvSpPr/>
          <p:nvPr/>
        </p:nvSpPr>
        <p:spPr>
          <a:xfrm>
            <a:off x="9181213" y="3214148"/>
            <a:ext cx="1698171" cy="457200"/>
          </a:xfrm>
          <a:prstGeom prst="rect">
            <a:avLst/>
          </a:prstGeom>
          <a:noFill/>
          <a:ln cap="flat" cmpd="sng" w="2857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Person</a:t>
            </a:r>
            <a:endParaRPr/>
          </a:p>
        </p:txBody>
      </p:sp>
      <p:sp>
        <p:nvSpPr>
          <p:cNvPr id="646" name="Google Shape;646;p30"/>
          <p:cNvSpPr/>
          <p:nvPr/>
        </p:nvSpPr>
        <p:spPr>
          <a:xfrm>
            <a:off x="8085564" y="4022185"/>
            <a:ext cx="1463040" cy="422910"/>
          </a:xfrm>
          <a:prstGeom prst="ellipse">
            <a:avLst/>
          </a:prstGeom>
          <a:noFill/>
          <a:ln cap="flat" cmpd="sng" w="2857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u="sng">
                <a:solidFill>
                  <a:schemeClr val="dk1"/>
                </a:solidFill>
                <a:latin typeface="Roboto Condensed"/>
                <a:ea typeface="Roboto Condensed"/>
                <a:cs typeface="Roboto Condensed"/>
                <a:sym typeface="Roboto Condensed"/>
              </a:rPr>
              <a:t>PersonID</a:t>
            </a:r>
            <a:endParaRPr sz="1800" u="sng">
              <a:solidFill>
                <a:schemeClr val="dk1"/>
              </a:solidFill>
              <a:latin typeface="Roboto Condensed"/>
              <a:ea typeface="Roboto Condensed"/>
              <a:cs typeface="Roboto Condensed"/>
              <a:sym typeface="Roboto Condensed"/>
            </a:endParaRPr>
          </a:p>
        </p:txBody>
      </p:sp>
      <p:sp>
        <p:nvSpPr>
          <p:cNvPr id="647" name="Google Shape;647;p30"/>
          <p:cNvSpPr/>
          <p:nvPr/>
        </p:nvSpPr>
        <p:spPr>
          <a:xfrm>
            <a:off x="10357666" y="4022185"/>
            <a:ext cx="1463040" cy="422910"/>
          </a:xfrm>
          <a:prstGeom prst="ellipse">
            <a:avLst/>
          </a:prstGeom>
          <a:noFill/>
          <a:ln cap="flat" cmpd="sng" w="2857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PName</a:t>
            </a:r>
            <a:endParaRPr sz="1800">
              <a:solidFill>
                <a:schemeClr val="dk1"/>
              </a:solidFill>
              <a:latin typeface="Roboto Condensed"/>
              <a:ea typeface="Roboto Condensed"/>
              <a:cs typeface="Roboto Condensed"/>
              <a:sym typeface="Roboto Condensed"/>
            </a:endParaRPr>
          </a:p>
        </p:txBody>
      </p:sp>
      <p:cxnSp>
        <p:nvCxnSpPr>
          <p:cNvPr id="648" name="Google Shape;648;p30"/>
          <p:cNvCxnSpPr>
            <a:endCxn id="646" idx="0"/>
          </p:cNvCxnSpPr>
          <p:nvPr/>
        </p:nvCxnSpPr>
        <p:spPr>
          <a:xfrm flipH="1">
            <a:off x="8817084" y="3680785"/>
            <a:ext cx="1210500" cy="341400"/>
          </a:xfrm>
          <a:prstGeom prst="straightConnector1">
            <a:avLst/>
          </a:prstGeom>
          <a:noFill/>
          <a:ln cap="flat" cmpd="sng" w="28575">
            <a:solidFill>
              <a:schemeClr val="dk2"/>
            </a:solidFill>
            <a:prstDash val="solid"/>
            <a:miter lim="800000"/>
            <a:headEnd len="sm" w="sm" type="none"/>
            <a:tailEnd len="sm" w="sm" type="none"/>
          </a:ln>
        </p:spPr>
      </p:cxnSp>
      <p:cxnSp>
        <p:nvCxnSpPr>
          <p:cNvPr id="649" name="Google Shape;649;p30"/>
          <p:cNvCxnSpPr>
            <a:endCxn id="647" idx="0"/>
          </p:cNvCxnSpPr>
          <p:nvPr/>
        </p:nvCxnSpPr>
        <p:spPr>
          <a:xfrm>
            <a:off x="10036186" y="3680785"/>
            <a:ext cx="1053000" cy="341400"/>
          </a:xfrm>
          <a:prstGeom prst="straightConnector1">
            <a:avLst/>
          </a:prstGeom>
          <a:noFill/>
          <a:ln cap="flat" cmpd="sng" w="28575">
            <a:solidFill>
              <a:schemeClr val="dk2"/>
            </a:solidFill>
            <a:prstDash val="solid"/>
            <a:miter lim="800000"/>
            <a:headEnd len="sm" w="sm" type="none"/>
            <a:tailEnd len="sm" w="sm" type="none"/>
          </a:ln>
        </p:spPr>
      </p:cxnSp>
      <p:sp>
        <p:nvSpPr>
          <p:cNvPr id="650" name="Google Shape;650;p30"/>
          <p:cNvSpPr/>
          <p:nvPr/>
        </p:nvSpPr>
        <p:spPr>
          <a:xfrm>
            <a:off x="8982891" y="2479568"/>
            <a:ext cx="2103120" cy="457200"/>
          </a:xfrm>
          <a:prstGeom prst="diamond">
            <a:avLst/>
          </a:prstGeom>
          <a:noFill/>
          <a:ln cap="flat" cmpd="sng" w="2857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Having</a:t>
            </a:r>
            <a:endParaRPr sz="1800">
              <a:solidFill>
                <a:schemeClr val="dk1"/>
              </a:solidFill>
              <a:latin typeface="Roboto Condensed"/>
              <a:ea typeface="Roboto Condensed"/>
              <a:cs typeface="Roboto Condensed"/>
              <a:sym typeface="Roboto Condensed"/>
            </a:endParaRPr>
          </a:p>
        </p:txBody>
      </p:sp>
      <p:cxnSp>
        <p:nvCxnSpPr>
          <p:cNvPr id="651" name="Google Shape;651;p30"/>
          <p:cNvCxnSpPr>
            <a:endCxn id="640" idx="2"/>
          </p:cNvCxnSpPr>
          <p:nvPr/>
        </p:nvCxnSpPr>
        <p:spPr>
          <a:xfrm rot="10800000">
            <a:off x="10030299" y="2202188"/>
            <a:ext cx="5700" cy="267900"/>
          </a:xfrm>
          <a:prstGeom prst="straightConnector1">
            <a:avLst/>
          </a:prstGeom>
          <a:noFill/>
          <a:ln cap="flat" cmpd="sng" w="28575">
            <a:solidFill>
              <a:schemeClr val="accent4"/>
            </a:solidFill>
            <a:prstDash val="solid"/>
            <a:miter lim="800000"/>
            <a:headEnd len="sm" w="sm" type="none"/>
            <a:tailEnd len="med" w="med" type="triangle"/>
          </a:ln>
        </p:spPr>
      </p:cxnSp>
      <p:cxnSp>
        <p:nvCxnSpPr>
          <p:cNvPr id="652" name="Google Shape;652;p30"/>
          <p:cNvCxnSpPr>
            <a:stCxn id="650" idx="2"/>
            <a:endCxn id="645" idx="0"/>
          </p:cNvCxnSpPr>
          <p:nvPr/>
        </p:nvCxnSpPr>
        <p:spPr>
          <a:xfrm flipH="1">
            <a:off x="10030251" y="2936768"/>
            <a:ext cx="4200" cy="277500"/>
          </a:xfrm>
          <a:prstGeom prst="straightConnector1">
            <a:avLst/>
          </a:prstGeom>
          <a:noFill/>
          <a:ln cap="flat" cmpd="sng" w="28575">
            <a:solidFill>
              <a:schemeClr val="accent4"/>
            </a:solidFill>
            <a:prstDash val="solid"/>
            <a:miter lim="800000"/>
            <a:headEnd len="sm" w="sm" type="none"/>
            <a:tailEnd len="med" w="med" type="triangle"/>
          </a:ln>
        </p:spPr>
      </p:cxnSp>
      <p:sp>
        <p:nvSpPr>
          <p:cNvPr id="653" name="Google Shape;653;p30"/>
          <p:cNvSpPr/>
          <p:nvPr/>
        </p:nvSpPr>
        <p:spPr>
          <a:xfrm>
            <a:off x="7903838" y="4691031"/>
            <a:ext cx="4023360" cy="640080"/>
          </a:xfrm>
          <a:prstGeom prst="roundRect">
            <a:avLst>
              <a:gd fmla="val 6250" name="adj"/>
            </a:avLst>
          </a:prstGeom>
          <a:solidFill>
            <a:srgbClr val="F0D9D8"/>
          </a:solidFill>
          <a:ln cap="flat" cmpd="sng" w="952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Person (</a:t>
            </a:r>
            <a:r>
              <a:rPr lang="en-US" sz="1800" u="sng">
                <a:solidFill>
                  <a:schemeClr val="dk1"/>
                </a:solidFill>
                <a:latin typeface="Roboto Condensed"/>
                <a:ea typeface="Roboto Condensed"/>
                <a:cs typeface="Roboto Condensed"/>
                <a:sym typeface="Roboto Condensed"/>
              </a:rPr>
              <a:t>PersonID</a:t>
            </a:r>
            <a:r>
              <a:rPr lang="en-US" sz="1800">
                <a:solidFill>
                  <a:schemeClr val="dk1"/>
                </a:solidFill>
                <a:latin typeface="Roboto Condensed"/>
                <a:ea typeface="Roboto Condensed"/>
                <a:cs typeface="Roboto Condensed"/>
                <a:sym typeface="Roboto Condensed"/>
              </a:rPr>
              <a:t>, PName)</a:t>
            </a:r>
            <a:endParaRPr/>
          </a:p>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Wife (</a:t>
            </a:r>
            <a:r>
              <a:rPr lang="en-US" sz="1800" u="sng">
                <a:solidFill>
                  <a:schemeClr val="dk1"/>
                </a:solidFill>
                <a:latin typeface="Roboto Condensed"/>
                <a:ea typeface="Roboto Condensed"/>
                <a:cs typeface="Roboto Condensed"/>
                <a:sym typeface="Roboto Condensed"/>
              </a:rPr>
              <a:t>WifeID</a:t>
            </a:r>
            <a:r>
              <a:rPr lang="en-US" sz="1800">
                <a:solidFill>
                  <a:schemeClr val="dk1"/>
                </a:solidFill>
                <a:latin typeface="Roboto Condensed"/>
                <a:ea typeface="Roboto Condensed"/>
                <a:cs typeface="Roboto Condensed"/>
                <a:sym typeface="Roboto Condensed"/>
              </a:rPr>
              <a:t>, Wname, PersonID)</a:t>
            </a:r>
            <a:endParaRPr/>
          </a:p>
        </p:txBody>
      </p:sp>
      <p:sp>
        <p:nvSpPr>
          <p:cNvPr id="654" name="Google Shape;654;p30"/>
          <p:cNvSpPr/>
          <p:nvPr/>
        </p:nvSpPr>
        <p:spPr>
          <a:xfrm>
            <a:off x="7907195" y="5496720"/>
            <a:ext cx="4023360" cy="640080"/>
          </a:xfrm>
          <a:prstGeom prst="roundRect">
            <a:avLst>
              <a:gd fmla="val 6250" name="adj"/>
            </a:avLst>
          </a:prstGeom>
          <a:solidFill>
            <a:srgbClr val="F0D9D8"/>
          </a:solidFill>
          <a:ln cap="flat" cmpd="sng" w="952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Wife (</a:t>
            </a:r>
            <a:r>
              <a:rPr lang="en-US" sz="1800" u="sng">
                <a:solidFill>
                  <a:schemeClr val="dk1"/>
                </a:solidFill>
                <a:latin typeface="Roboto Condensed"/>
                <a:ea typeface="Roboto Condensed"/>
                <a:cs typeface="Roboto Condensed"/>
                <a:sym typeface="Roboto Condensed"/>
              </a:rPr>
              <a:t>WifeID</a:t>
            </a:r>
            <a:r>
              <a:rPr lang="en-US" sz="1800">
                <a:solidFill>
                  <a:schemeClr val="dk1"/>
                </a:solidFill>
                <a:latin typeface="Roboto Condensed"/>
                <a:ea typeface="Roboto Condensed"/>
                <a:cs typeface="Roboto Condensed"/>
                <a:sym typeface="Roboto Condensed"/>
              </a:rPr>
              <a:t>, Wname)</a:t>
            </a:r>
            <a:endParaRPr/>
          </a:p>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Person (</a:t>
            </a:r>
            <a:r>
              <a:rPr lang="en-US" sz="1800" u="sng">
                <a:solidFill>
                  <a:schemeClr val="dk1"/>
                </a:solidFill>
                <a:latin typeface="Roboto Condensed"/>
                <a:ea typeface="Roboto Condensed"/>
                <a:cs typeface="Roboto Condensed"/>
                <a:sym typeface="Roboto Condensed"/>
              </a:rPr>
              <a:t>PersonID</a:t>
            </a:r>
            <a:r>
              <a:rPr lang="en-US" sz="1800">
                <a:solidFill>
                  <a:schemeClr val="dk1"/>
                </a:solidFill>
                <a:latin typeface="Roboto Condensed"/>
                <a:ea typeface="Roboto Condensed"/>
                <a:cs typeface="Roboto Condensed"/>
                <a:sym typeface="Roboto Condensed"/>
              </a:rPr>
              <a:t>, Pname, WifeID)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9"/>
                                        </p:tgtEl>
                                        <p:attrNameLst>
                                          <p:attrName>style.visibility</p:attrName>
                                        </p:attrNameLst>
                                      </p:cBhvr>
                                      <p:to>
                                        <p:strVal val="visible"/>
                                      </p:to>
                                    </p:set>
                                    <p:animEffect filter="fade" transition="in">
                                      <p:cBhvr>
                                        <p:cTn dur="500"/>
                                        <p:tgtEl>
                                          <p:spTgt spid="6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0"/>
                                        </p:tgtEl>
                                        <p:attrNameLst>
                                          <p:attrName>style.visibility</p:attrName>
                                        </p:attrNameLst>
                                      </p:cBhvr>
                                      <p:to>
                                        <p:strVal val="visible"/>
                                      </p:to>
                                    </p:set>
                                    <p:animEffect filter="fade" transition="in">
                                      <p:cBhvr>
                                        <p:cTn dur="500"/>
                                        <p:tgtEl>
                                          <p:spTgt spid="640"/>
                                        </p:tgtEl>
                                      </p:cBhvr>
                                    </p:animEffect>
                                  </p:childTnLst>
                                </p:cTn>
                              </p:par>
                              <p:par>
                                <p:cTn fill="hold" nodeType="withEffect" presetClass="entr" presetID="10" presetSubtype="0">
                                  <p:stCondLst>
                                    <p:cond delay="0"/>
                                  </p:stCondLst>
                                  <p:childTnLst>
                                    <p:set>
                                      <p:cBhvr>
                                        <p:cTn dur="1" fill="hold">
                                          <p:stCondLst>
                                            <p:cond delay="0"/>
                                          </p:stCondLst>
                                        </p:cTn>
                                        <p:tgtEl>
                                          <p:spTgt spid="641"/>
                                        </p:tgtEl>
                                        <p:attrNameLst>
                                          <p:attrName>style.visibility</p:attrName>
                                        </p:attrNameLst>
                                      </p:cBhvr>
                                      <p:to>
                                        <p:strVal val="visible"/>
                                      </p:to>
                                    </p:set>
                                    <p:animEffect filter="fade" transition="in">
                                      <p:cBhvr>
                                        <p:cTn dur="500"/>
                                        <p:tgtEl>
                                          <p:spTgt spid="641"/>
                                        </p:tgtEl>
                                      </p:cBhvr>
                                    </p:animEffect>
                                  </p:childTnLst>
                                </p:cTn>
                              </p:par>
                              <p:par>
                                <p:cTn fill="hold" nodeType="withEffect" presetClass="entr" presetID="10" presetSubtype="0">
                                  <p:stCondLst>
                                    <p:cond delay="0"/>
                                  </p:stCondLst>
                                  <p:childTnLst>
                                    <p:set>
                                      <p:cBhvr>
                                        <p:cTn dur="1" fill="hold">
                                          <p:stCondLst>
                                            <p:cond delay="0"/>
                                          </p:stCondLst>
                                        </p:cTn>
                                        <p:tgtEl>
                                          <p:spTgt spid="642"/>
                                        </p:tgtEl>
                                        <p:attrNameLst>
                                          <p:attrName>style.visibility</p:attrName>
                                        </p:attrNameLst>
                                      </p:cBhvr>
                                      <p:to>
                                        <p:strVal val="visible"/>
                                      </p:to>
                                    </p:set>
                                    <p:animEffect filter="fade" transition="in">
                                      <p:cBhvr>
                                        <p:cTn dur="500"/>
                                        <p:tgtEl>
                                          <p:spTgt spid="642"/>
                                        </p:tgtEl>
                                      </p:cBhvr>
                                    </p:animEffect>
                                  </p:childTnLst>
                                </p:cTn>
                              </p:par>
                              <p:par>
                                <p:cTn fill="hold" nodeType="withEffect" presetClass="entr" presetID="10" presetSubtype="0">
                                  <p:stCondLst>
                                    <p:cond delay="0"/>
                                  </p:stCondLst>
                                  <p:childTnLst>
                                    <p:set>
                                      <p:cBhvr>
                                        <p:cTn dur="1" fill="hold">
                                          <p:stCondLst>
                                            <p:cond delay="0"/>
                                          </p:stCondLst>
                                        </p:cTn>
                                        <p:tgtEl>
                                          <p:spTgt spid="643"/>
                                        </p:tgtEl>
                                        <p:attrNameLst>
                                          <p:attrName>style.visibility</p:attrName>
                                        </p:attrNameLst>
                                      </p:cBhvr>
                                      <p:to>
                                        <p:strVal val="visible"/>
                                      </p:to>
                                    </p:set>
                                    <p:animEffect filter="fade" transition="in">
                                      <p:cBhvr>
                                        <p:cTn dur="500"/>
                                        <p:tgtEl>
                                          <p:spTgt spid="643"/>
                                        </p:tgtEl>
                                      </p:cBhvr>
                                    </p:animEffect>
                                  </p:childTnLst>
                                </p:cTn>
                              </p:par>
                              <p:par>
                                <p:cTn fill="hold" nodeType="withEffect" presetClass="entr" presetID="10" presetSubtype="0">
                                  <p:stCondLst>
                                    <p:cond delay="0"/>
                                  </p:stCondLst>
                                  <p:childTnLst>
                                    <p:set>
                                      <p:cBhvr>
                                        <p:cTn dur="1" fill="hold">
                                          <p:stCondLst>
                                            <p:cond delay="0"/>
                                          </p:stCondLst>
                                        </p:cTn>
                                        <p:tgtEl>
                                          <p:spTgt spid="644"/>
                                        </p:tgtEl>
                                        <p:attrNameLst>
                                          <p:attrName>style.visibility</p:attrName>
                                        </p:attrNameLst>
                                      </p:cBhvr>
                                      <p:to>
                                        <p:strVal val="visible"/>
                                      </p:to>
                                    </p:set>
                                    <p:animEffect filter="fade" transition="in">
                                      <p:cBhvr>
                                        <p:cTn dur="500"/>
                                        <p:tgtEl>
                                          <p:spTgt spid="644"/>
                                        </p:tgtEl>
                                      </p:cBhvr>
                                    </p:animEffect>
                                  </p:childTnLst>
                                </p:cTn>
                              </p:par>
                              <p:par>
                                <p:cTn fill="hold" nodeType="withEffect" presetClass="entr" presetID="10" presetSubtype="0">
                                  <p:stCondLst>
                                    <p:cond delay="0"/>
                                  </p:stCondLst>
                                  <p:childTnLst>
                                    <p:set>
                                      <p:cBhvr>
                                        <p:cTn dur="1" fill="hold">
                                          <p:stCondLst>
                                            <p:cond delay="0"/>
                                          </p:stCondLst>
                                        </p:cTn>
                                        <p:tgtEl>
                                          <p:spTgt spid="645"/>
                                        </p:tgtEl>
                                        <p:attrNameLst>
                                          <p:attrName>style.visibility</p:attrName>
                                        </p:attrNameLst>
                                      </p:cBhvr>
                                      <p:to>
                                        <p:strVal val="visible"/>
                                      </p:to>
                                    </p:set>
                                    <p:animEffect filter="fade" transition="in">
                                      <p:cBhvr>
                                        <p:cTn dur="500"/>
                                        <p:tgtEl>
                                          <p:spTgt spid="645"/>
                                        </p:tgtEl>
                                      </p:cBhvr>
                                    </p:animEffect>
                                  </p:childTnLst>
                                </p:cTn>
                              </p:par>
                              <p:par>
                                <p:cTn fill="hold" nodeType="withEffect" presetClass="entr" presetID="10" presetSubtype="0">
                                  <p:stCondLst>
                                    <p:cond delay="0"/>
                                  </p:stCondLst>
                                  <p:childTnLst>
                                    <p:set>
                                      <p:cBhvr>
                                        <p:cTn dur="1" fill="hold">
                                          <p:stCondLst>
                                            <p:cond delay="0"/>
                                          </p:stCondLst>
                                        </p:cTn>
                                        <p:tgtEl>
                                          <p:spTgt spid="646"/>
                                        </p:tgtEl>
                                        <p:attrNameLst>
                                          <p:attrName>style.visibility</p:attrName>
                                        </p:attrNameLst>
                                      </p:cBhvr>
                                      <p:to>
                                        <p:strVal val="visible"/>
                                      </p:to>
                                    </p:set>
                                    <p:animEffect filter="fade" transition="in">
                                      <p:cBhvr>
                                        <p:cTn dur="500"/>
                                        <p:tgtEl>
                                          <p:spTgt spid="646"/>
                                        </p:tgtEl>
                                      </p:cBhvr>
                                    </p:animEffect>
                                  </p:childTnLst>
                                </p:cTn>
                              </p:par>
                              <p:par>
                                <p:cTn fill="hold" nodeType="withEffect" presetClass="entr" presetID="10" presetSubtype="0">
                                  <p:stCondLst>
                                    <p:cond delay="0"/>
                                  </p:stCondLst>
                                  <p:childTnLst>
                                    <p:set>
                                      <p:cBhvr>
                                        <p:cTn dur="1" fill="hold">
                                          <p:stCondLst>
                                            <p:cond delay="0"/>
                                          </p:stCondLst>
                                        </p:cTn>
                                        <p:tgtEl>
                                          <p:spTgt spid="647"/>
                                        </p:tgtEl>
                                        <p:attrNameLst>
                                          <p:attrName>style.visibility</p:attrName>
                                        </p:attrNameLst>
                                      </p:cBhvr>
                                      <p:to>
                                        <p:strVal val="visible"/>
                                      </p:to>
                                    </p:set>
                                    <p:animEffect filter="fade" transition="in">
                                      <p:cBhvr>
                                        <p:cTn dur="500"/>
                                        <p:tgtEl>
                                          <p:spTgt spid="647"/>
                                        </p:tgtEl>
                                      </p:cBhvr>
                                    </p:animEffect>
                                  </p:childTnLst>
                                </p:cTn>
                              </p:par>
                              <p:par>
                                <p:cTn fill="hold" nodeType="withEffect" presetClass="entr" presetID="10" presetSubtype="0">
                                  <p:stCondLst>
                                    <p:cond delay="0"/>
                                  </p:stCondLst>
                                  <p:childTnLst>
                                    <p:set>
                                      <p:cBhvr>
                                        <p:cTn dur="1" fill="hold">
                                          <p:stCondLst>
                                            <p:cond delay="0"/>
                                          </p:stCondLst>
                                        </p:cTn>
                                        <p:tgtEl>
                                          <p:spTgt spid="648"/>
                                        </p:tgtEl>
                                        <p:attrNameLst>
                                          <p:attrName>style.visibility</p:attrName>
                                        </p:attrNameLst>
                                      </p:cBhvr>
                                      <p:to>
                                        <p:strVal val="visible"/>
                                      </p:to>
                                    </p:set>
                                    <p:animEffect filter="fade" transition="in">
                                      <p:cBhvr>
                                        <p:cTn dur="500"/>
                                        <p:tgtEl>
                                          <p:spTgt spid="648"/>
                                        </p:tgtEl>
                                      </p:cBhvr>
                                    </p:animEffect>
                                  </p:childTnLst>
                                </p:cTn>
                              </p:par>
                              <p:par>
                                <p:cTn fill="hold" nodeType="withEffect" presetClass="entr" presetID="10" presetSubtype="0">
                                  <p:stCondLst>
                                    <p:cond delay="0"/>
                                  </p:stCondLst>
                                  <p:childTnLst>
                                    <p:set>
                                      <p:cBhvr>
                                        <p:cTn dur="1" fill="hold">
                                          <p:stCondLst>
                                            <p:cond delay="0"/>
                                          </p:stCondLst>
                                        </p:cTn>
                                        <p:tgtEl>
                                          <p:spTgt spid="649"/>
                                        </p:tgtEl>
                                        <p:attrNameLst>
                                          <p:attrName>style.visibility</p:attrName>
                                        </p:attrNameLst>
                                      </p:cBhvr>
                                      <p:to>
                                        <p:strVal val="visible"/>
                                      </p:to>
                                    </p:set>
                                    <p:animEffect filter="fade" transition="in">
                                      <p:cBhvr>
                                        <p:cTn dur="500"/>
                                        <p:tgtEl>
                                          <p:spTgt spid="649"/>
                                        </p:tgtEl>
                                      </p:cBhvr>
                                    </p:animEffect>
                                  </p:childTnLst>
                                </p:cTn>
                              </p:par>
                              <p:par>
                                <p:cTn fill="hold" nodeType="withEffect" presetClass="entr" presetID="10" presetSubtype="0">
                                  <p:stCondLst>
                                    <p:cond delay="0"/>
                                  </p:stCondLst>
                                  <p:childTnLst>
                                    <p:set>
                                      <p:cBhvr>
                                        <p:cTn dur="1" fill="hold">
                                          <p:stCondLst>
                                            <p:cond delay="0"/>
                                          </p:stCondLst>
                                        </p:cTn>
                                        <p:tgtEl>
                                          <p:spTgt spid="650"/>
                                        </p:tgtEl>
                                        <p:attrNameLst>
                                          <p:attrName>style.visibility</p:attrName>
                                        </p:attrNameLst>
                                      </p:cBhvr>
                                      <p:to>
                                        <p:strVal val="visible"/>
                                      </p:to>
                                    </p:set>
                                    <p:animEffect filter="fade" transition="in">
                                      <p:cBhvr>
                                        <p:cTn dur="500"/>
                                        <p:tgtEl>
                                          <p:spTgt spid="650"/>
                                        </p:tgtEl>
                                      </p:cBhvr>
                                    </p:animEffect>
                                  </p:childTnLst>
                                </p:cTn>
                              </p:par>
                              <p:par>
                                <p:cTn fill="hold" nodeType="withEffect" presetClass="entr" presetID="10" presetSubtype="0">
                                  <p:stCondLst>
                                    <p:cond delay="0"/>
                                  </p:stCondLst>
                                  <p:childTnLst>
                                    <p:set>
                                      <p:cBhvr>
                                        <p:cTn dur="1" fill="hold">
                                          <p:stCondLst>
                                            <p:cond delay="0"/>
                                          </p:stCondLst>
                                        </p:cTn>
                                        <p:tgtEl>
                                          <p:spTgt spid="652"/>
                                        </p:tgtEl>
                                        <p:attrNameLst>
                                          <p:attrName>style.visibility</p:attrName>
                                        </p:attrNameLst>
                                      </p:cBhvr>
                                      <p:to>
                                        <p:strVal val="visible"/>
                                      </p:to>
                                    </p:set>
                                    <p:animEffect filter="fade" transition="in">
                                      <p:cBhvr>
                                        <p:cTn dur="500"/>
                                        <p:tgtEl>
                                          <p:spTgt spid="652"/>
                                        </p:tgtEl>
                                      </p:cBhvr>
                                    </p:animEffect>
                                  </p:childTnLst>
                                </p:cTn>
                              </p:par>
                              <p:par>
                                <p:cTn fill="hold" nodeType="withEffect" presetClass="entr" presetID="10" presetSubtype="0">
                                  <p:stCondLst>
                                    <p:cond delay="0"/>
                                  </p:stCondLst>
                                  <p:childTnLst>
                                    <p:set>
                                      <p:cBhvr>
                                        <p:cTn dur="1" fill="hold">
                                          <p:stCondLst>
                                            <p:cond delay="0"/>
                                          </p:stCondLst>
                                        </p:cTn>
                                        <p:tgtEl>
                                          <p:spTgt spid="651"/>
                                        </p:tgtEl>
                                        <p:attrNameLst>
                                          <p:attrName>style.visibility</p:attrName>
                                        </p:attrNameLst>
                                      </p:cBhvr>
                                      <p:to>
                                        <p:strVal val="visible"/>
                                      </p:to>
                                    </p:set>
                                    <p:animEffect filter="fade" transition="in">
                                      <p:cBhvr>
                                        <p:cTn dur="500"/>
                                        <p:tgtEl>
                                          <p:spTgt spid="6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3"/>
                                        </p:tgtEl>
                                        <p:attrNameLst>
                                          <p:attrName>style.visibility</p:attrName>
                                        </p:attrNameLst>
                                      </p:cBhvr>
                                      <p:to>
                                        <p:strVal val="visible"/>
                                      </p:to>
                                    </p:set>
                                    <p:animEffect filter="fade" transition="in">
                                      <p:cBhvr>
                                        <p:cTn dur="500"/>
                                        <p:tgtEl>
                                          <p:spTgt spid="653"/>
                                        </p:tgtEl>
                                      </p:cBhvr>
                                    </p:animEffect>
                                  </p:childTnLst>
                                </p:cTn>
                              </p:par>
                              <p:par>
                                <p:cTn fill="hold" nodeType="withEffect" presetClass="entr" presetID="10" presetSubtype="0">
                                  <p:stCondLst>
                                    <p:cond delay="0"/>
                                  </p:stCondLst>
                                  <p:childTnLst>
                                    <p:set>
                                      <p:cBhvr>
                                        <p:cTn dur="1" fill="hold">
                                          <p:stCondLst>
                                            <p:cond delay="0"/>
                                          </p:stCondLst>
                                        </p:cTn>
                                        <p:tgtEl>
                                          <p:spTgt spid="654"/>
                                        </p:tgtEl>
                                        <p:attrNameLst>
                                          <p:attrName>style.visibility</p:attrName>
                                        </p:attrNameLst>
                                      </p:cBhvr>
                                      <p:to>
                                        <p:strVal val="visible"/>
                                      </p:to>
                                    </p:set>
                                    <p:animEffect filter="fade" transition="in">
                                      <p:cBhvr>
                                        <p:cTn dur="500"/>
                                        <p:tgtEl>
                                          <p:spTgt spid="6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31"/>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US"/>
              <a:t>Reduce the E-R diagram to database schema</a:t>
            </a:r>
            <a:endParaRPr/>
          </a:p>
        </p:txBody>
      </p:sp>
      <p:sp>
        <p:nvSpPr>
          <p:cNvPr id="660" name="Google Shape;660;p31"/>
          <p:cNvSpPr txBox="1"/>
          <p:nvPr>
            <p:ph idx="1" type="body"/>
          </p:nvPr>
        </p:nvSpPr>
        <p:spPr>
          <a:xfrm>
            <a:off x="117733" y="863444"/>
            <a:ext cx="7114032" cy="5590565"/>
          </a:xfrm>
          <a:prstGeom prst="rect">
            <a:avLst/>
          </a:prstGeom>
          <a:noFill/>
          <a:ln>
            <a:noFill/>
          </a:ln>
        </p:spPr>
        <p:txBody>
          <a:bodyPr anchorCtr="0" anchor="t" bIns="45700" lIns="91425" spcFirstLastPara="1" rIns="91425" wrap="square" tIns="45700">
            <a:noAutofit/>
          </a:bodyPr>
          <a:lstStyle/>
          <a:p>
            <a:pPr indent="-112713" lvl="0" marL="265113" rtl="0" algn="just">
              <a:lnSpc>
                <a:spcPct val="90000"/>
              </a:lnSpc>
              <a:spcBef>
                <a:spcPts val="0"/>
              </a:spcBef>
              <a:spcAft>
                <a:spcPts val="0"/>
              </a:spcAft>
              <a:buClr>
                <a:schemeClr val="accent6"/>
              </a:buClr>
              <a:buSzPts val="2400"/>
              <a:buFont typeface="Noto Sans Symbols"/>
              <a:buNone/>
            </a:pPr>
            <a:r>
              <a:t/>
            </a:r>
            <a:endParaRPr/>
          </a:p>
          <a:p>
            <a:pPr indent="-112713" lvl="0" marL="265113" rtl="0" algn="just">
              <a:lnSpc>
                <a:spcPct val="90000"/>
              </a:lnSpc>
              <a:spcBef>
                <a:spcPts val="1000"/>
              </a:spcBef>
              <a:spcAft>
                <a:spcPts val="0"/>
              </a:spcAft>
              <a:buClr>
                <a:schemeClr val="accent6"/>
              </a:buClr>
              <a:buSzPts val="2400"/>
              <a:buFont typeface="Noto Sans Symbols"/>
              <a:buNone/>
            </a:pPr>
            <a:r>
              <a:t/>
            </a:r>
            <a:endParaRPr/>
          </a:p>
          <a:p>
            <a:pPr indent="-265113" lvl="0" marL="265113" rtl="0" algn="just">
              <a:lnSpc>
                <a:spcPct val="90000"/>
              </a:lnSpc>
              <a:spcBef>
                <a:spcPts val="1000"/>
              </a:spcBef>
              <a:spcAft>
                <a:spcPts val="0"/>
              </a:spcAft>
              <a:buClr>
                <a:schemeClr val="accent6"/>
              </a:buClr>
              <a:buSzPts val="2400"/>
              <a:buFont typeface="Noto Sans Symbols"/>
              <a:buChar char="🞂"/>
            </a:pPr>
            <a:r>
              <a:rPr lang="en-US"/>
              <a:t>Convert </a:t>
            </a:r>
            <a:r>
              <a:rPr b="1" lang="en-US">
                <a:solidFill>
                  <a:schemeClr val="accent6"/>
                </a:solidFill>
              </a:rPr>
              <a:t>both entities</a:t>
            </a:r>
            <a:r>
              <a:rPr lang="en-US"/>
              <a:t> in to </a:t>
            </a:r>
            <a:r>
              <a:rPr b="1" lang="en-US">
                <a:solidFill>
                  <a:schemeClr val="accent6"/>
                </a:solidFill>
              </a:rPr>
              <a:t>table</a:t>
            </a:r>
            <a:r>
              <a:rPr lang="en-US"/>
              <a:t> with proper attribute.</a:t>
            </a:r>
            <a:endParaRPr/>
          </a:p>
          <a:p>
            <a:pPr indent="-265113" lvl="0" marL="265113" rtl="0" algn="just">
              <a:lnSpc>
                <a:spcPct val="90000"/>
              </a:lnSpc>
              <a:spcBef>
                <a:spcPts val="1000"/>
              </a:spcBef>
              <a:spcAft>
                <a:spcPts val="0"/>
              </a:spcAft>
              <a:buClr>
                <a:schemeClr val="accent6"/>
              </a:buClr>
              <a:buSzPts val="2400"/>
              <a:buFont typeface="Noto Sans Symbols"/>
              <a:buChar char="🞂"/>
            </a:pPr>
            <a:r>
              <a:rPr lang="en-US"/>
              <a:t>Place the </a:t>
            </a:r>
            <a:r>
              <a:rPr b="1" lang="en-US">
                <a:solidFill>
                  <a:schemeClr val="accent6"/>
                </a:solidFill>
              </a:rPr>
              <a:t>primary key </a:t>
            </a:r>
            <a:r>
              <a:rPr lang="en-US"/>
              <a:t>of </a:t>
            </a:r>
            <a:r>
              <a:rPr b="1" lang="en-US">
                <a:solidFill>
                  <a:schemeClr val="accent6"/>
                </a:solidFill>
              </a:rPr>
              <a:t>table having 1 mapping </a:t>
            </a:r>
            <a:r>
              <a:rPr lang="en-US"/>
              <a:t>in to the another </a:t>
            </a:r>
            <a:r>
              <a:rPr b="1" lang="en-US">
                <a:solidFill>
                  <a:schemeClr val="accent6"/>
                </a:solidFill>
              </a:rPr>
              <a:t>table having many cardinality as a Foreign key</a:t>
            </a:r>
            <a:r>
              <a:rPr lang="en-US"/>
              <a:t>.</a:t>
            </a:r>
            <a:endParaRPr/>
          </a:p>
          <a:p>
            <a:pPr indent="-265113" lvl="0" marL="265113" rtl="0" algn="just">
              <a:lnSpc>
                <a:spcPct val="90000"/>
              </a:lnSpc>
              <a:spcBef>
                <a:spcPts val="1000"/>
              </a:spcBef>
              <a:spcAft>
                <a:spcPts val="0"/>
              </a:spcAft>
              <a:buClr>
                <a:schemeClr val="accent6"/>
              </a:buClr>
              <a:buSzPts val="2400"/>
              <a:buFont typeface="Noto Sans Symbols"/>
              <a:buChar char="🞂"/>
            </a:pPr>
            <a:r>
              <a:rPr lang="en-US"/>
              <a:t>Place the primary key of the Person table PersonID in the table House as Foreign key.</a:t>
            </a:r>
            <a:endParaRPr/>
          </a:p>
        </p:txBody>
      </p:sp>
      <p:sp>
        <p:nvSpPr>
          <p:cNvPr id="661" name="Google Shape;661;p31"/>
          <p:cNvSpPr/>
          <p:nvPr/>
        </p:nvSpPr>
        <p:spPr>
          <a:xfrm>
            <a:off x="131182" y="968010"/>
            <a:ext cx="7111390" cy="523220"/>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Roboto Condensed"/>
                <a:ea typeface="Roboto Condensed"/>
                <a:cs typeface="Roboto Condensed"/>
                <a:sym typeface="Roboto Condensed"/>
              </a:rPr>
              <a:t>Step 4: Reduce </a:t>
            </a:r>
            <a:r>
              <a:rPr b="1" lang="en-US" sz="2800">
                <a:solidFill>
                  <a:schemeClr val="accent6"/>
                </a:solidFill>
                <a:latin typeface="Roboto Condensed"/>
                <a:ea typeface="Roboto Condensed"/>
                <a:cs typeface="Roboto Condensed"/>
                <a:sym typeface="Roboto Condensed"/>
              </a:rPr>
              <a:t>1:N Mapping Cardinality</a:t>
            </a:r>
            <a:r>
              <a:rPr lang="en-US" sz="2800">
                <a:solidFill>
                  <a:schemeClr val="dk1"/>
                </a:solidFill>
                <a:latin typeface="Roboto Condensed"/>
                <a:ea typeface="Roboto Condensed"/>
                <a:cs typeface="Roboto Condensed"/>
                <a:sym typeface="Roboto Condensed"/>
              </a:rPr>
              <a:t>:</a:t>
            </a:r>
            <a:endParaRPr/>
          </a:p>
        </p:txBody>
      </p:sp>
      <p:sp>
        <p:nvSpPr>
          <p:cNvPr id="662" name="Google Shape;662;p31"/>
          <p:cNvSpPr/>
          <p:nvPr/>
        </p:nvSpPr>
        <p:spPr>
          <a:xfrm>
            <a:off x="9181213" y="1744988"/>
            <a:ext cx="1698171" cy="457200"/>
          </a:xfrm>
          <a:prstGeom prst="rect">
            <a:avLst/>
          </a:prstGeom>
          <a:noFill/>
          <a:ln cap="flat" cmpd="sng" w="2857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House</a:t>
            </a:r>
            <a:endParaRPr/>
          </a:p>
        </p:txBody>
      </p:sp>
      <p:cxnSp>
        <p:nvCxnSpPr>
          <p:cNvPr id="663" name="Google Shape;663;p31"/>
          <p:cNvCxnSpPr>
            <a:stCxn id="664" idx="4"/>
            <a:endCxn id="662" idx="0"/>
          </p:cNvCxnSpPr>
          <p:nvPr/>
        </p:nvCxnSpPr>
        <p:spPr>
          <a:xfrm>
            <a:off x="9027683" y="1286354"/>
            <a:ext cx="1002600" cy="458700"/>
          </a:xfrm>
          <a:prstGeom prst="straightConnector1">
            <a:avLst/>
          </a:prstGeom>
          <a:noFill/>
          <a:ln cap="flat" cmpd="sng" w="28575">
            <a:solidFill>
              <a:schemeClr val="dk2"/>
            </a:solidFill>
            <a:prstDash val="solid"/>
            <a:miter lim="800000"/>
            <a:headEnd len="sm" w="sm" type="none"/>
            <a:tailEnd len="sm" w="sm" type="none"/>
          </a:ln>
        </p:spPr>
      </p:cxnSp>
      <p:sp>
        <p:nvSpPr>
          <p:cNvPr id="664" name="Google Shape;664;p31"/>
          <p:cNvSpPr/>
          <p:nvPr/>
        </p:nvSpPr>
        <p:spPr>
          <a:xfrm>
            <a:off x="8296163" y="863444"/>
            <a:ext cx="1463040" cy="422910"/>
          </a:xfrm>
          <a:prstGeom prst="ellipse">
            <a:avLst/>
          </a:prstGeom>
          <a:noFill/>
          <a:ln cap="flat" cmpd="sng" w="2857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u="sng">
                <a:solidFill>
                  <a:schemeClr val="dk1"/>
                </a:solidFill>
                <a:latin typeface="Roboto Condensed"/>
                <a:ea typeface="Roboto Condensed"/>
                <a:cs typeface="Roboto Condensed"/>
                <a:sym typeface="Roboto Condensed"/>
              </a:rPr>
              <a:t>HouseID</a:t>
            </a:r>
            <a:endParaRPr sz="1800" u="sng">
              <a:solidFill>
                <a:schemeClr val="dk1"/>
              </a:solidFill>
              <a:latin typeface="Roboto Condensed"/>
              <a:ea typeface="Roboto Condensed"/>
              <a:cs typeface="Roboto Condensed"/>
              <a:sym typeface="Roboto Condensed"/>
            </a:endParaRPr>
          </a:p>
        </p:txBody>
      </p:sp>
      <p:sp>
        <p:nvSpPr>
          <p:cNvPr id="665" name="Google Shape;665;p31"/>
          <p:cNvSpPr/>
          <p:nvPr/>
        </p:nvSpPr>
        <p:spPr>
          <a:xfrm>
            <a:off x="10279725" y="875210"/>
            <a:ext cx="1545931" cy="422910"/>
          </a:xfrm>
          <a:prstGeom prst="ellipse">
            <a:avLst/>
          </a:prstGeom>
          <a:noFill/>
          <a:ln cap="flat" cmpd="sng" w="2857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HName</a:t>
            </a:r>
            <a:endParaRPr sz="1800">
              <a:solidFill>
                <a:schemeClr val="dk1"/>
              </a:solidFill>
              <a:latin typeface="Roboto Condensed"/>
              <a:ea typeface="Roboto Condensed"/>
              <a:cs typeface="Roboto Condensed"/>
              <a:sym typeface="Roboto Condensed"/>
            </a:endParaRPr>
          </a:p>
        </p:txBody>
      </p:sp>
      <p:cxnSp>
        <p:nvCxnSpPr>
          <p:cNvPr id="666" name="Google Shape;666;p31"/>
          <p:cNvCxnSpPr>
            <a:endCxn id="662" idx="0"/>
          </p:cNvCxnSpPr>
          <p:nvPr/>
        </p:nvCxnSpPr>
        <p:spPr>
          <a:xfrm flipH="1">
            <a:off x="10030299" y="1297988"/>
            <a:ext cx="1059000" cy="447000"/>
          </a:xfrm>
          <a:prstGeom prst="straightConnector1">
            <a:avLst/>
          </a:prstGeom>
          <a:noFill/>
          <a:ln cap="flat" cmpd="sng" w="28575">
            <a:solidFill>
              <a:schemeClr val="dk2"/>
            </a:solidFill>
            <a:prstDash val="solid"/>
            <a:miter lim="800000"/>
            <a:headEnd len="sm" w="sm" type="none"/>
            <a:tailEnd len="sm" w="sm" type="none"/>
          </a:ln>
        </p:spPr>
      </p:cxnSp>
      <p:sp>
        <p:nvSpPr>
          <p:cNvPr id="667" name="Google Shape;667;p31"/>
          <p:cNvSpPr/>
          <p:nvPr/>
        </p:nvSpPr>
        <p:spPr>
          <a:xfrm>
            <a:off x="9181213" y="3214148"/>
            <a:ext cx="1698171" cy="457200"/>
          </a:xfrm>
          <a:prstGeom prst="rect">
            <a:avLst/>
          </a:prstGeom>
          <a:noFill/>
          <a:ln cap="flat" cmpd="sng" w="2857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Person</a:t>
            </a:r>
            <a:endParaRPr/>
          </a:p>
        </p:txBody>
      </p:sp>
      <p:sp>
        <p:nvSpPr>
          <p:cNvPr id="668" name="Google Shape;668;p31"/>
          <p:cNvSpPr/>
          <p:nvPr/>
        </p:nvSpPr>
        <p:spPr>
          <a:xfrm>
            <a:off x="8085564" y="4022185"/>
            <a:ext cx="1463040" cy="422910"/>
          </a:xfrm>
          <a:prstGeom prst="ellipse">
            <a:avLst/>
          </a:prstGeom>
          <a:noFill/>
          <a:ln cap="flat" cmpd="sng" w="2857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u="sng">
                <a:solidFill>
                  <a:schemeClr val="dk1"/>
                </a:solidFill>
                <a:latin typeface="Roboto Condensed"/>
                <a:ea typeface="Roboto Condensed"/>
                <a:cs typeface="Roboto Condensed"/>
                <a:sym typeface="Roboto Condensed"/>
              </a:rPr>
              <a:t>PersonID</a:t>
            </a:r>
            <a:endParaRPr sz="1800" u="sng">
              <a:solidFill>
                <a:schemeClr val="dk1"/>
              </a:solidFill>
              <a:latin typeface="Roboto Condensed"/>
              <a:ea typeface="Roboto Condensed"/>
              <a:cs typeface="Roboto Condensed"/>
              <a:sym typeface="Roboto Condensed"/>
            </a:endParaRPr>
          </a:p>
        </p:txBody>
      </p:sp>
      <p:sp>
        <p:nvSpPr>
          <p:cNvPr id="669" name="Google Shape;669;p31"/>
          <p:cNvSpPr/>
          <p:nvPr/>
        </p:nvSpPr>
        <p:spPr>
          <a:xfrm>
            <a:off x="10357666" y="4022185"/>
            <a:ext cx="1463040" cy="422910"/>
          </a:xfrm>
          <a:prstGeom prst="ellipse">
            <a:avLst/>
          </a:prstGeom>
          <a:noFill/>
          <a:ln cap="flat" cmpd="sng" w="2857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PName</a:t>
            </a:r>
            <a:endParaRPr sz="1800">
              <a:solidFill>
                <a:schemeClr val="dk1"/>
              </a:solidFill>
              <a:latin typeface="Roboto Condensed"/>
              <a:ea typeface="Roboto Condensed"/>
              <a:cs typeface="Roboto Condensed"/>
              <a:sym typeface="Roboto Condensed"/>
            </a:endParaRPr>
          </a:p>
        </p:txBody>
      </p:sp>
      <p:cxnSp>
        <p:nvCxnSpPr>
          <p:cNvPr id="670" name="Google Shape;670;p31"/>
          <p:cNvCxnSpPr>
            <a:endCxn id="668" idx="0"/>
          </p:cNvCxnSpPr>
          <p:nvPr/>
        </p:nvCxnSpPr>
        <p:spPr>
          <a:xfrm flipH="1">
            <a:off x="8817084" y="3680785"/>
            <a:ext cx="1210500" cy="341400"/>
          </a:xfrm>
          <a:prstGeom prst="straightConnector1">
            <a:avLst/>
          </a:prstGeom>
          <a:noFill/>
          <a:ln cap="flat" cmpd="sng" w="28575">
            <a:solidFill>
              <a:schemeClr val="dk2"/>
            </a:solidFill>
            <a:prstDash val="solid"/>
            <a:miter lim="800000"/>
            <a:headEnd len="sm" w="sm" type="none"/>
            <a:tailEnd len="sm" w="sm" type="none"/>
          </a:ln>
        </p:spPr>
      </p:cxnSp>
      <p:cxnSp>
        <p:nvCxnSpPr>
          <p:cNvPr id="671" name="Google Shape;671;p31"/>
          <p:cNvCxnSpPr>
            <a:endCxn id="669" idx="0"/>
          </p:cNvCxnSpPr>
          <p:nvPr/>
        </p:nvCxnSpPr>
        <p:spPr>
          <a:xfrm>
            <a:off x="10036186" y="3680785"/>
            <a:ext cx="1053000" cy="341400"/>
          </a:xfrm>
          <a:prstGeom prst="straightConnector1">
            <a:avLst/>
          </a:prstGeom>
          <a:noFill/>
          <a:ln cap="flat" cmpd="sng" w="28575">
            <a:solidFill>
              <a:schemeClr val="dk2"/>
            </a:solidFill>
            <a:prstDash val="solid"/>
            <a:miter lim="800000"/>
            <a:headEnd len="sm" w="sm" type="none"/>
            <a:tailEnd len="sm" w="sm" type="none"/>
          </a:ln>
        </p:spPr>
      </p:cxnSp>
      <p:sp>
        <p:nvSpPr>
          <p:cNvPr id="672" name="Google Shape;672;p31"/>
          <p:cNvSpPr/>
          <p:nvPr/>
        </p:nvSpPr>
        <p:spPr>
          <a:xfrm>
            <a:off x="8982891" y="2479568"/>
            <a:ext cx="2103120" cy="457200"/>
          </a:xfrm>
          <a:prstGeom prst="diamond">
            <a:avLst/>
          </a:prstGeom>
          <a:noFill/>
          <a:ln cap="flat" cmpd="sng" w="2857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Having</a:t>
            </a:r>
            <a:endParaRPr sz="1800">
              <a:solidFill>
                <a:schemeClr val="dk1"/>
              </a:solidFill>
              <a:latin typeface="Roboto Condensed"/>
              <a:ea typeface="Roboto Condensed"/>
              <a:cs typeface="Roboto Condensed"/>
              <a:sym typeface="Roboto Condensed"/>
            </a:endParaRPr>
          </a:p>
        </p:txBody>
      </p:sp>
      <p:cxnSp>
        <p:nvCxnSpPr>
          <p:cNvPr id="673" name="Google Shape;673;p31"/>
          <p:cNvCxnSpPr>
            <a:endCxn id="662" idx="2"/>
          </p:cNvCxnSpPr>
          <p:nvPr/>
        </p:nvCxnSpPr>
        <p:spPr>
          <a:xfrm rot="10800000">
            <a:off x="10030299" y="2202188"/>
            <a:ext cx="5700" cy="267900"/>
          </a:xfrm>
          <a:prstGeom prst="straightConnector1">
            <a:avLst/>
          </a:prstGeom>
          <a:noFill/>
          <a:ln cap="flat" cmpd="sng" w="28575">
            <a:solidFill>
              <a:schemeClr val="accent4"/>
            </a:solidFill>
            <a:prstDash val="solid"/>
            <a:miter lim="800000"/>
            <a:headEnd len="sm" w="sm" type="none"/>
            <a:tailEnd len="sm" w="sm" type="none"/>
          </a:ln>
        </p:spPr>
      </p:cxnSp>
      <p:cxnSp>
        <p:nvCxnSpPr>
          <p:cNvPr id="674" name="Google Shape;674;p31"/>
          <p:cNvCxnSpPr>
            <a:stCxn id="672" idx="2"/>
            <a:endCxn id="667" idx="0"/>
          </p:cNvCxnSpPr>
          <p:nvPr/>
        </p:nvCxnSpPr>
        <p:spPr>
          <a:xfrm flipH="1">
            <a:off x="10030251" y="2936768"/>
            <a:ext cx="4200" cy="277500"/>
          </a:xfrm>
          <a:prstGeom prst="straightConnector1">
            <a:avLst/>
          </a:prstGeom>
          <a:noFill/>
          <a:ln cap="flat" cmpd="sng" w="28575">
            <a:solidFill>
              <a:schemeClr val="accent4"/>
            </a:solidFill>
            <a:prstDash val="solid"/>
            <a:miter lim="800000"/>
            <a:headEnd len="sm" w="sm" type="none"/>
            <a:tailEnd len="med" w="med" type="triangle"/>
          </a:ln>
        </p:spPr>
      </p:cxnSp>
      <p:sp>
        <p:nvSpPr>
          <p:cNvPr id="675" name="Google Shape;675;p31"/>
          <p:cNvSpPr/>
          <p:nvPr/>
        </p:nvSpPr>
        <p:spPr>
          <a:xfrm>
            <a:off x="7903838" y="4691031"/>
            <a:ext cx="4023360" cy="640080"/>
          </a:xfrm>
          <a:prstGeom prst="roundRect">
            <a:avLst>
              <a:gd fmla="val 6250" name="adj"/>
            </a:avLst>
          </a:prstGeom>
          <a:solidFill>
            <a:srgbClr val="F0D9D8"/>
          </a:solidFill>
          <a:ln cap="flat" cmpd="sng" w="952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Person (</a:t>
            </a:r>
            <a:r>
              <a:rPr lang="en-US" sz="1800" u="sng">
                <a:solidFill>
                  <a:schemeClr val="dk1"/>
                </a:solidFill>
                <a:latin typeface="Roboto Condensed"/>
                <a:ea typeface="Roboto Condensed"/>
                <a:cs typeface="Roboto Condensed"/>
                <a:sym typeface="Roboto Condensed"/>
              </a:rPr>
              <a:t>PersonID</a:t>
            </a:r>
            <a:r>
              <a:rPr lang="en-US" sz="1800">
                <a:solidFill>
                  <a:schemeClr val="dk1"/>
                </a:solidFill>
                <a:latin typeface="Roboto Condensed"/>
                <a:ea typeface="Roboto Condensed"/>
                <a:cs typeface="Roboto Condensed"/>
                <a:sym typeface="Roboto Condensed"/>
              </a:rPr>
              <a:t>, PName)</a:t>
            </a:r>
            <a:endParaRPr/>
          </a:p>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House (</a:t>
            </a:r>
            <a:r>
              <a:rPr lang="en-US" sz="1800" u="sng">
                <a:solidFill>
                  <a:schemeClr val="dk1"/>
                </a:solidFill>
                <a:latin typeface="Roboto Condensed"/>
                <a:ea typeface="Roboto Condensed"/>
                <a:cs typeface="Roboto Condensed"/>
                <a:sym typeface="Roboto Condensed"/>
              </a:rPr>
              <a:t>HouseID</a:t>
            </a:r>
            <a:r>
              <a:rPr lang="en-US" sz="1800">
                <a:solidFill>
                  <a:schemeClr val="dk1"/>
                </a:solidFill>
                <a:latin typeface="Roboto Condensed"/>
                <a:ea typeface="Roboto Condensed"/>
                <a:cs typeface="Roboto Condensed"/>
                <a:sym typeface="Roboto Condensed"/>
              </a:rPr>
              <a:t>, Hname, PersonID)</a:t>
            </a:r>
            <a:endParaRPr sz="1800">
              <a:solidFill>
                <a:schemeClr val="dk1"/>
              </a:solidFill>
              <a:latin typeface="Roboto Condensed"/>
              <a:ea typeface="Roboto Condensed"/>
              <a:cs typeface="Roboto Condensed"/>
              <a:sym typeface="Roboto Condense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1"/>
                                        </p:tgtEl>
                                        <p:attrNameLst>
                                          <p:attrName>style.visibility</p:attrName>
                                        </p:attrNameLst>
                                      </p:cBhvr>
                                      <p:to>
                                        <p:strVal val="visible"/>
                                      </p:to>
                                    </p:set>
                                    <p:animEffect filter="fade" transition="in">
                                      <p:cBhvr>
                                        <p:cTn dur="500"/>
                                        <p:tgtEl>
                                          <p:spTgt spid="6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2"/>
                                        </p:tgtEl>
                                        <p:attrNameLst>
                                          <p:attrName>style.visibility</p:attrName>
                                        </p:attrNameLst>
                                      </p:cBhvr>
                                      <p:to>
                                        <p:strVal val="visible"/>
                                      </p:to>
                                    </p:set>
                                    <p:animEffect filter="fade" transition="in">
                                      <p:cBhvr>
                                        <p:cTn dur="500"/>
                                        <p:tgtEl>
                                          <p:spTgt spid="662"/>
                                        </p:tgtEl>
                                      </p:cBhvr>
                                    </p:animEffect>
                                  </p:childTnLst>
                                </p:cTn>
                              </p:par>
                              <p:par>
                                <p:cTn fill="hold" nodeType="withEffect" presetClass="entr" presetID="10" presetSubtype="0">
                                  <p:stCondLst>
                                    <p:cond delay="0"/>
                                  </p:stCondLst>
                                  <p:childTnLst>
                                    <p:set>
                                      <p:cBhvr>
                                        <p:cTn dur="1" fill="hold">
                                          <p:stCondLst>
                                            <p:cond delay="0"/>
                                          </p:stCondLst>
                                        </p:cTn>
                                        <p:tgtEl>
                                          <p:spTgt spid="663"/>
                                        </p:tgtEl>
                                        <p:attrNameLst>
                                          <p:attrName>style.visibility</p:attrName>
                                        </p:attrNameLst>
                                      </p:cBhvr>
                                      <p:to>
                                        <p:strVal val="visible"/>
                                      </p:to>
                                    </p:set>
                                    <p:animEffect filter="fade" transition="in">
                                      <p:cBhvr>
                                        <p:cTn dur="500"/>
                                        <p:tgtEl>
                                          <p:spTgt spid="663"/>
                                        </p:tgtEl>
                                      </p:cBhvr>
                                    </p:animEffect>
                                  </p:childTnLst>
                                </p:cTn>
                              </p:par>
                              <p:par>
                                <p:cTn fill="hold" nodeType="withEffect" presetClass="entr" presetID="10" presetSubtype="0">
                                  <p:stCondLst>
                                    <p:cond delay="0"/>
                                  </p:stCondLst>
                                  <p:childTnLst>
                                    <p:set>
                                      <p:cBhvr>
                                        <p:cTn dur="1" fill="hold">
                                          <p:stCondLst>
                                            <p:cond delay="0"/>
                                          </p:stCondLst>
                                        </p:cTn>
                                        <p:tgtEl>
                                          <p:spTgt spid="664"/>
                                        </p:tgtEl>
                                        <p:attrNameLst>
                                          <p:attrName>style.visibility</p:attrName>
                                        </p:attrNameLst>
                                      </p:cBhvr>
                                      <p:to>
                                        <p:strVal val="visible"/>
                                      </p:to>
                                    </p:set>
                                    <p:animEffect filter="fade" transition="in">
                                      <p:cBhvr>
                                        <p:cTn dur="500"/>
                                        <p:tgtEl>
                                          <p:spTgt spid="664"/>
                                        </p:tgtEl>
                                      </p:cBhvr>
                                    </p:animEffect>
                                  </p:childTnLst>
                                </p:cTn>
                              </p:par>
                              <p:par>
                                <p:cTn fill="hold" nodeType="withEffect" presetClass="entr" presetID="10" presetSubtype="0">
                                  <p:stCondLst>
                                    <p:cond delay="0"/>
                                  </p:stCondLst>
                                  <p:childTnLst>
                                    <p:set>
                                      <p:cBhvr>
                                        <p:cTn dur="1" fill="hold">
                                          <p:stCondLst>
                                            <p:cond delay="0"/>
                                          </p:stCondLst>
                                        </p:cTn>
                                        <p:tgtEl>
                                          <p:spTgt spid="665"/>
                                        </p:tgtEl>
                                        <p:attrNameLst>
                                          <p:attrName>style.visibility</p:attrName>
                                        </p:attrNameLst>
                                      </p:cBhvr>
                                      <p:to>
                                        <p:strVal val="visible"/>
                                      </p:to>
                                    </p:set>
                                    <p:animEffect filter="fade" transition="in">
                                      <p:cBhvr>
                                        <p:cTn dur="500"/>
                                        <p:tgtEl>
                                          <p:spTgt spid="665"/>
                                        </p:tgtEl>
                                      </p:cBhvr>
                                    </p:animEffect>
                                  </p:childTnLst>
                                </p:cTn>
                              </p:par>
                              <p:par>
                                <p:cTn fill="hold" nodeType="withEffect" presetClass="entr" presetID="10" presetSubtype="0">
                                  <p:stCondLst>
                                    <p:cond delay="0"/>
                                  </p:stCondLst>
                                  <p:childTnLst>
                                    <p:set>
                                      <p:cBhvr>
                                        <p:cTn dur="1" fill="hold">
                                          <p:stCondLst>
                                            <p:cond delay="0"/>
                                          </p:stCondLst>
                                        </p:cTn>
                                        <p:tgtEl>
                                          <p:spTgt spid="666"/>
                                        </p:tgtEl>
                                        <p:attrNameLst>
                                          <p:attrName>style.visibility</p:attrName>
                                        </p:attrNameLst>
                                      </p:cBhvr>
                                      <p:to>
                                        <p:strVal val="visible"/>
                                      </p:to>
                                    </p:set>
                                    <p:animEffect filter="fade" transition="in">
                                      <p:cBhvr>
                                        <p:cTn dur="500"/>
                                        <p:tgtEl>
                                          <p:spTgt spid="666"/>
                                        </p:tgtEl>
                                      </p:cBhvr>
                                    </p:animEffect>
                                  </p:childTnLst>
                                </p:cTn>
                              </p:par>
                              <p:par>
                                <p:cTn fill="hold" nodeType="withEffect" presetClass="entr" presetID="10" presetSubtype="0">
                                  <p:stCondLst>
                                    <p:cond delay="0"/>
                                  </p:stCondLst>
                                  <p:childTnLst>
                                    <p:set>
                                      <p:cBhvr>
                                        <p:cTn dur="1" fill="hold">
                                          <p:stCondLst>
                                            <p:cond delay="0"/>
                                          </p:stCondLst>
                                        </p:cTn>
                                        <p:tgtEl>
                                          <p:spTgt spid="667"/>
                                        </p:tgtEl>
                                        <p:attrNameLst>
                                          <p:attrName>style.visibility</p:attrName>
                                        </p:attrNameLst>
                                      </p:cBhvr>
                                      <p:to>
                                        <p:strVal val="visible"/>
                                      </p:to>
                                    </p:set>
                                    <p:animEffect filter="fade" transition="in">
                                      <p:cBhvr>
                                        <p:cTn dur="500"/>
                                        <p:tgtEl>
                                          <p:spTgt spid="667"/>
                                        </p:tgtEl>
                                      </p:cBhvr>
                                    </p:animEffect>
                                  </p:childTnLst>
                                </p:cTn>
                              </p:par>
                              <p:par>
                                <p:cTn fill="hold" nodeType="withEffect" presetClass="entr" presetID="10" presetSubtype="0">
                                  <p:stCondLst>
                                    <p:cond delay="0"/>
                                  </p:stCondLst>
                                  <p:childTnLst>
                                    <p:set>
                                      <p:cBhvr>
                                        <p:cTn dur="1" fill="hold">
                                          <p:stCondLst>
                                            <p:cond delay="0"/>
                                          </p:stCondLst>
                                        </p:cTn>
                                        <p:tgtEl>
                                          <p:spTgt spid="668"/>
                                        </p:tgtEl>
                                        <p:attrNameLst>
                                          <p:attrName>style.visibility</p:attrName>
                                        </p:attrNameLst>
                                      </p:cBhvr>
                                      <p:to>
                                        <p:strVal val="visible"/>
                                      </p:to>
                                    </p:set>
                                    <p:animEffect filter="fade" transition="in">
                                      <p:cBhvr>
                                        <p:cTn dur="500"/>
                                        <p:tgtEl>
                                          <p:spTgt spid="668"/>
                                        </p:tgtEl>
                                      </p:cBhvr>
                                    </p:animEffect>
                                  </p:childTnLst>
                                </p:cTn>
                              </p:par>
                              <p:par>
                                <p:cTn fill="hold" nodeType="withEffect" presetClass="entr" presetID="10" presetSubtype="0">
                                  <p:stCondLst>
                                    <p:cond delay="0"/>
                                  </p:stCondLst>
                                  <p:childTnLst>
                                    <p:set>
                                      <p:cBhvr>
                                        <p:cTn dur="1" fill="hold">
                                          <p:stCondLst>
                                            <p:cond delay="0"/>
                                          </p:stCondLst>
                                        </p:cTn>
                                        <p:tgtEl>
                                          <p:spTgt spid="669"/>
                                        </p:tgtEl>
                                        <p:attrNameLst>
                                          <p:attrName>style.visibility</p:attrName>
                                        </p:attrNameLst>
                                      </p:cBhvr>
                                      <p:to>
                                        <p:strVal val="visible"/>
                                      </p:to>
                                    </p:set>
                                    <p:animEffect filter="fade" transition="in">
                                      <p:cBhvr>
                                        <p:cTn dur="500"/>
                                        <p:tgtEl>
                                          <p:spTgt spid="669"/>
                                        </p:tgtEl>
                                      </p:cBhvr>
                                    </p:animEffect>
                                  </p:childTnLst>
                                </p:cTn>
                              </p:par>
                              <p:par>
                                <p:cTn fill="hold" nodeType="withEffect" presetClass="entr" presetID="10" presetSubtype="0">
                                  <p:stCondLst>
                                    <p:cond delay="0"/>
                                  </p:stCondLst>
                                  <p:childTnLst>
                                    <p:set>
                                      <p:cBhvr>
                                        <p:cTn dur="1" fill="hold">
                                          <p:stCondLst>
                                            <p:cond delay="0"/>
                                          </p:stCondLst>
                                        </p:cTn>
                                        <p:tgtEl>
                                          <p:spTgt spid="670"/>
                                        </p:tgtEl>
                                        <p:attrNameLst>
                                          <p:attrName>style.visibility</p:attrName>
                                        </p:attrNameLst>
                                      </p:cBhvr>
                                      <p:to>
                                        <p:strVal val="visible"/>
                                      </p:to>
                                    </p:set>
                                    <p:animEffect filter="fade" transition="in">
                                      <p:cBhvr>
                                        <p:cTn dur="500"/>
                                        <p:tgtEl>
                                          <p:spTgt spid="670"/>
                                        </p:tgtEl>
                                      </p:cBhvr>
                                    </p:animEffect>
                                  </p:childTnLst>
                                </p:cTn>
                              </p:par>
                              <p:par>
                                <p:cTn fill="hold" nodeType="withEffect" presetClass="entr" presetID="10" presetSubtype="0">
                                  <p:stCondLst>
                                    <p:cond delay="0"/>
                                  </p:stCondLst>
                                  <p:childTnLst>
                                    <p:set>
                                      <p:cBhvr>
                                        <p:cTn dur="1" fill="hold">
                                          <p:stCondLst>
                                            <p:cond delay="0"/>
                                          </p:stCondLst>
                                        </p:cTn>
                                        <p:tgtEl>
                                          <p:spTgt spid="671"/>
                                        </p:tgtEl>
                                        <p:attrNameLst>
                                          <p:attrName>style.visibility</p:attrName>
                                        </p:attrNameLst>
                                      </p:cBhvr>
                                      <p:to>
                                        <p:strVal val="visible"/>
                                      </p:to>
                                    </p:set>
                                    <p:animEffect filter="fade" transition="in">
                                      <p:cBhvr>
                                        <p:cTn dur="500"/>
                                        <p:tgtEl>
                                          <p:spTgt spid="671"/>
                                        </p:tgtEl>
                                      </p:cBhvr>
                                    </p:animEffect>
                                  </p:childTnLst>
                                </p:cTn>
                              </p:par>
                              <p:par>
                                <p:cTn fill="hold" nodeType="withEffect" presetClass="entr" presetID="10" presetSubtype="0">
                                  <p:stCondLst>
                                    <p:cond delay="0"/>
                                  </p:stCondLst>
                                  <p:childTnLst>
                                    <p:set>
                                      <p:cBhvr>
                                        <p:cTn dur="1" fill="hold">
                                          <p:stCondLst>
                                            <p:cond delay="0"/>
                                          </p:stCondLst>
                                        </p:cTn>
                                        <p:tgtEl>
                                          <p:spTgt spid="672"/>
                                        </p:tgtEl>
                                        <p:attrNameLst>
                                          <p:attrName>style.visibility</p:attrName>
                                        </p:attrNameLst>
                                      </p:cBhvr>
                                      <p:to>
                                        <p:strVal val="visible"/>
                                      </p:to>
                                    </p:set>
                                    <p:animEffect filter="fade" transition="in">
                                      <p:cBhvr>
                                        <p:cTn dur="500"/>
                                        <p:tgtEl>
                                          <p:spTgt spid="672"/>
                                        </p:tgtEl>
                                      </p:cBhvr>
                                    </p:animEffect>
                                  </p:childTnLst>
                                </p:cTn>
                              </p:par>
                              <p:par>
                                <p:cTn fill="hold" nodeType="withEffect" presetClass="entr" presetID="10" presetSubtype="0">
                                  <p:stCondLst>
                                    <p:cond delay="0"/>
                                  </p:stCondLst>
                                  <p:childTnLst>
                                    <p:set>
                                      <p:cBhvr>
                                        <p:cTn dur="1" fill="hold">
                                          <p:stCondLst>
                                            <p:cond delay="0"/>
                                          </p:stCondLst>
                                        </p:cTn>
                                        <p:tgtEl>
                                          <p:spTgt spid="674"/>
                                        </p:tgtEl>
                                        <p:attrNameLst>
                                          <p:attrName>style.visibility</p:attrName>
                                        </p:attrNameLst>
                                      </p:cBhvr>
                                      <p:to>
                                        <p:strVal val="visible"/>
                                      </p:to>
                                    </p:set>
                                    <p:animEffect filter="fade" transition="in">
                                      <p:cBhvr>
                                        <p:cTn dur="500"/>
                                        <p:tgtEl>
                                          <p:spTgt spid="674"/>
                                        </p:tgtEl>
                                      </p:cBhvr>
                                    </p:animEffect>
                                  </p:childTnLst>
                                </p:cTn>
                              </p:par>
                              <p:par>
                                <p:cTn fill="hold" nodeType="withEffect" presetClass="entr" presetID="10" presetSubtype="0">
                                  <p:stCondLst>
                                    <p:cond delay="0"/>
                                  </p:stCondLst>
                                  <p:childTnLst>
                                    <p:set>
                                      <p:cBhvr>
                                        <p:cTn dur="1" fill="hold">
                                          <p:stCondLst>
                                            <p:cond delay="0"/>
                                          </p:stCondLst>
                                        </p:cTn>
                                        <p:tgtEl>
                                          <p:spTgt spid="673"/>
                                        </p:tgtEl>
                                        <p:attrNameLst>
                                          <p:attrName>style.visibility</p:attrName>
                                        </p:attrNameLst>
                                      </p:cBhvr>
                                      <p:to>
                                        <p:strVal val="visible"/>
                                      </p:to>
                                    </p:set>
                                    <p:animEffect filter="fade" transition="in">
                                      <p:cBhvr>
                                        <p:cTn dur="500"/>
                                        <p:tgtEl>
                                          <p:spTgt spid="6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5"/>
                                        </p:tgtEl>
                                        <p:attrNameLst>
                                          <p:attrName>style.visibility</p:attrName>
                                        </p:attrNameLst>
                                      </p:cBhvr>
                                      <p:to>
                                        <p:strVal val="visible"/>
                                      </p:to>
                                    </p:set>
                                    <p:animEffect filter="fade" transition="in">
                                      <p:cBhvr>
                                        <p:cTn dur="500"/>
                                        <p:tgtEl>
                                          <p:spTgt spid="6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32"/>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US"/>
              <a:t>Reduce the E-R diagram to database schema</a:t>
            </a:r>
            <a:endParaRPr/>
          </a:p>
        </p:txBody>
      </p:sp>
      <p:sp>
        <p:nvSpPr>
          <p:cNvPr id="681" name="Google Shape;681;p32"/>
          <p:cNvSpPr txBox="1"/>
          <p:nvPr>
            <p:ph idx="1" type="body"/>
          </p:nvPr>
        </p:nvSpPr>
        <p:spPr>
          <a:xfrm>
            <a:off x="117733" y="863444"/>
            <a:ext cx="7114032" cy="5590565"/>
          </a:xfrm>
          <a:prstGeom prst="rect">
            <a:avLst/>
          </a:prstGeom>
          <a:noFill/>
          <a:ln>
            <a:noFill/>
          </a:ln>
        </p:spPr>
        <p:txBody>
          <a:bodyPr anchorCtr="0" anchor="t" bIns="45700" lIns="91425" spcFirstLastPara="1" rIns="91425" wrap="square" tIns="45700">
            <a:noAutofit/>
          </a:bodyPr>
          <a:lstStyle/>
          <a:p>
            <a:pPr indent="-112713" lvl="0" marL="265113" rtl="0" algn="just">
              <a:lnSpc>
                <a:spcPct val="90000"/>
              </a:lnSpc>
              <a:spcBef>
                <a:spcPts val="0"/>
              </a:spcBef>
              <a:spcAft>
                <a:spcPts val="0"/>
              </a:spcAft>
              <a:buClr>
                <a:schemeClr val="accent6"/>
              </a:buClr>
              <a:buSzPts val="2400"/>
              <a:buFont typeface="Noto Sans Symbols"/>
              <a:buNone/>
            </a:pPr>
            <a:r>
              <a:t/>
            </a:r>
            <a:endParaRPr/>
          </a:p>
          <a:p>
            <a:pPr indent="-112713" lvl="0" marL="265113" rtl="0" algn="just">
              <a:lnSpc>
                <a:spcPct val="90000"/>
              </a:lnSpc>
              <a:spcBef>
                <a:spcPts val="1000"/>
              </a:spcBef>
              <a:spcAft>
                <a:spcPts val="0"/>
              </a:spcAft>
              <a:buClr>
                <a:schemeClr val="accent6"/>
              </a:buClr>
              <a:buSzPts val="2400"/>
              <a:buFont typeface="Noto Sans Symbols"/>
              <a:buNone/>
            </a:pPr>
            <a:r>
              <a:t/>
            </a:r>
            <a:endParaRPr/>
          </a:p>
          <a:p>
            <a:pPr indent="-265113" lvl="0" marL="265113" rtl="0" algn="just">
              <a:lnSpc>
                <a:spcPct val="90000"/>
              </a:lnSpc>
              <a:spcBef>
                <a:spcPts val="1000"/>
              </a:spcBef>
              <a:spcAft>
                <a:spcPts val="0"/>
              </a:spcAft>
              <a:buClr>
                <a:schemeClr val="accent6"/>
              </a:buClr>
              <a:buSzPts val="2400"/>
              <a:buFont typeface="Noto Sans Symbols"/>
              <a:buChar char="🞂"/>
            </a:pPr>
            <a:r>
              <a:rPr lang="en-US"/>
              <a:t>Convert both </a:t>
            </a:r>
            <a:r>
              <a:rPr b="1" lang="en-US">
                <a:solidFill>
                  <a:schemeClr val="accent6"/>
                </a:solidFill>
              </a:rPr>
              <a:t>entities</a:t>
            </a:r>
            <a:r>
              <a:rPr lang="en-US"/>
              <a:t> in to </a:t>
            </a:r>
            <a:r>
              <a:rPr b="1" lang="en-US">
                <a:solidFill>
                  <a:schemeClr val="accent6"/>
                </a:solidFill>
              </a:rPr>
              <a:t>table</a:t>
            </a:r>
            <a:r>
              <a:rPr lang="en-US"/>
              <a:t> with proper attribute.</a:t>
            </a:r>
            <a:endParaRPr/>
          </a:p>
          <a:p>
            <a:pPr indent="-265113" lvl="0" marL="265113" rtl="0" algn="just">
              <a:lnSpc>
                <a:spcPct val="90000"/>
              </a:lnSpc>
              <a:spcBef>
                <a:spcPts val="1000"/>
              </a:spcBef>
              <a:spcAft>
                <a:spcPts val="0"/>
              </a:spcAft>
              <a:buClr>
                <a:schemeClr val="accent6"/>
              </a:buClr>
              <a:buSzPts val="2400"/>
              <a:buFont typeface="Noto Sans Symbols"/>
              <a:buChar char="🞂"/>
            </a:pPr>
            <a:r>
              <a:rPr lang="en-US"/>
              <a:t>Create a </a:t>
            </a:r>
            <a:r>
              <a:rPr b="1" lang="en-US">
                <a:solidFill>
                  <a:schemeClr val="accent6"/>
                </a:solidFill>
              </a:rPr>
              <a:t>separate table for relationship</a:t>
            </a:r>
            <a:r>
              <a:rPr lang="en-US"/>
              <a:t>.</a:t>
            </a:r>
            <a:endParaRPr/>
          </a:p>
          <a:p>
            <a:pPr indent="-265113" lvl="0" marL="265113" rtl="0" algn="just">
              <a:lnSpc>
                <a:spcPct val="90000"/>
              </a:lnSpc>
              <a:spcBef>
                <a:spcPts val="1000"/>
              </a:spcBef>
              <a:spcAft>
                <a:spcPts val="0"/>
              </a:spcAft>
              <a:buClr>
                <a:schemeClr val="accent6"/>
              </a:buClr>
              <a:buSzPts val="2400"/>
              <a:buFont typeface="Noto Sans Symbols"/>
              <a:buChar char="🞂"/>
            </a:pPr>
            <a:r>
              <a:rPr lang="en-US"/>
              <a:t>Place the </a:t>
            </a:r>
            <a:r>
              <a:rPr b="1" lang="en-US">
                <a:solidFill>
                  <a:schemeClr val="accent6"/>
                </a:solidFill>
              </a:rPr>
              <a:t>primary key of both entities table </a:t>
            </a:r>
            <a:r>
              <a:rPr lang="en-US"/>
              <a:t>into the </a:t>
            </a:r>
            <a:r>
              <a:rPr b="1" lang="en-US">
                <a:solidFill>
                  <a:schemeClr val="accent6"/>
                </a:solidFill>
              </a:rPr>
              <a:t>relationship’s table as foreign key</a:t>
            </a:r>
            <a:r>
              <a:rPr lang="en-US"/>
              <a:t>.</a:t>
            </a:r>
            <a:endParaRPr/>
          </a:p>
          <a:p>
            <a:pPr indent="-265113" lvl="0" marL="265113" rtl="0" algn="just">
              <a:lnSpc>
                <a:spcPct val="90000"/>
              </a:lnSpc>
              <a:spcBef>
                <a:spcPts val="1000"/>
              </a:spcBef>
              <a:spcAft>
                <a:spcPts val="0"/>
              </a:spcAft>
              <a:buClr>
                <a:schemeClr val="accent6"/>
              </a:buClr>
              <a:buSzPts val="2400"/>
              <a:buFont typeface="Noto Sans Symbols"/>
              <a:buChar char="🞂"/>
            </a:pPr>
            <a:r>
              <a:rPr lang="en-US"/>
              <a:t>Place the primary key of the Customer table CID and Account table Ano in the table Has_Acct as Foreign key.</a:t>
            </a:r>
            <a:endParaRPr/>
          </a:p>
        </p:txBody>
      </p:sp>
      <p:sp>
        <p:nvSpPr>
          <p:cNvPr id="682" name="Google Shape;682;p32"/>
          <p:cNvSpPr/>
          <p:nvPr/>
        </p:nvSpPr>
        <p:spPr>
          <a:xfrm>
            <a:off x="131182" y="968010"/>
            <a:ext cx="7111390" cy="523220"/>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Roboto Condensed"/>
                <a:ea typeface="Roboto Condensed"/>
                <a:cs typeface="Roboto Condensed"/>
                <a:sym typeface="Roboto Condensed"/>
              </a:rPr>
              <a:t>Step 5: Reduce </a:t>
            </a:r>
            <a:r>
              <a:rPr b="1" lang="en-US" sz="2800">
                <a:solidFill>
                  <a:schemeClr val="accent6"/>
                </a:solidFill>
                <a:latin typeface="Roboto Condensed"/>
                <a:ea typeface="Roboto Condensed"/>
                <a:cs typeface="Roboto Condensed"/>
                <a:sym typeface="Roboto Condensed"/>
              </a:rPr>
              <a:t>N:N Mapping Cardinality</a:t>
            </a:r>
            <a:r>
              <a:rPr lang="en-US" sz="2800">
                <a:solidFill>
                  <a:schemeClr val="dk1"/>
                </a:solidFill>
                <a:latin typeface="Roboto Condensed"/>
                <a:ea typeface="Roboto Condensed"/>
                <a:cs typeface="Roboto Condensed"/>
                <a:sym typeface="Roboto Condensed"/>
              </a:rPr>
              <a:t>:</a:t>
            </a:r>
            <a:endParaRPr/>
          </a:p>
        </p:txBody>
      </p:sp>
      <p:sp>
        <p:nvSpPr>
          <p:cNvPr id="683" name="Google Shape;683;p32"/>
          <p:cNvSpPr/>
          <p:nvPr/>
        </p:nvSpPr>
        <p:spPr>
          <a:xfrm>
            <a:off x="9181213" y="1744988"/>
            <a:ext cx="1698171" cy="457200"/>
          </a:xfrm>
          <a:prstGeom prst="rect">
            <a:avLst/>
          </a:prstGeom>
          <a:noFill/>
          <a:ln cap="flat" cmpd="sng" w="2857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Account</a:t>
            </a:r>
            <a:endParaRPr/>
          </a:p>
        </p:txBody>
      </p:sp>
      <p:cxnSp>
        <p:nvCxnSpPr>
          <p:cNvPr id="684" name="Google Shape;684;p32"/>
          <p:cNvCxnSpPr>
            <a:stCxn id="685" idx="4"/>
            <a:endCxn id="683" idx="0"/>
          </p:cNvCxnSpPr>
          <p:nvPr/>
        </p:nvCxnSpPr>
        <p:spPr>
          <a:xfrm>
            <a:off x="9027683" y="1286354"/>
            <a:ext cx="1002600" cy="458700"/>
          </a:xfrm>
          <a:prstGeom prst="straightConnector1">
            <a:avLst/>
          </a:prstGeom>
          <a:noFill/>
          <a:ln cap="flat" cmpd="sng" w="28575">
            <a:solidFill>
              <a:schemeClr val="dk2"/>
            </a:solidFill>
            <a:prstDash val="solid"/>
            <a:miter lim="800000"/>
            <a:headEnd len="sm" w="sm" type="none"/>
            <a:tailEnd len="sm" w="sm" type="none"/>
          </a:ln>
        </p:spPr>
      </p:cxnSp>
      <p:sp>
        <p:nvSpPr>
          <p:cNvPr id="685" name="Google Shape;685;p32"/>
          <p:cNvSpPr/>
          <p:nvPr/>
        </p:nvSpPr>
        <p:spPr>
          <a:xfrm>
            <a:off x="8296163" y="863444"/>
            <a:ext cx="1463040" cy="422910"/>
          </a:xfrm>
          <a:prstGeom prst="ellipse">
            <a:avLst/>
          </a:prstGeom>
          <a:noFill/>
          <a:ln cap="flat" cmpd="sng" w="2857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u="sng">
                <a:solidFill>
                  <a:schemeClr val="dk1"/>
                </a:solidFill>
                <a:latin typeface="Roboto Condensed"/>
                <a:ea typeface="Roboto Condensed"/>
                <a:cs typeface="Roboto Condensed"/>
                <a:sym typeface="Roboto Condensed"/>
              </a:rPr>
              <a:t>ActNo</a:t>
            </a:r>
            <a:endParaRPr sz="1800" u="sng">
              <a:solidFill>
                <a:schemeClr val="dk1"/>
              </a:solidFill>
              <a:latin typeface="Roboto Condensed"/>
              <a:ea typeface="Roboto Condensed"/>
              <a:cs typeface="Roboto Condensed"/>
              <a:sym typeface="Roboto Condensed"/>
            </a:endParaRPr>
          </a:p>
        </p:txBody>
      </p:sp>
      <p:sp>
        <p:nvSpPr>
          <p:cNvPr id="686" name="Google Shape;686;p32"/>
          <p:cNvSpPr/>
          <p:nvPr/>
        </p:nvSpPr>
        <p:spPr>
          <a:xfrm>
            <a:off x="10279725" y="875210"/>
            <a:ext cx="1545931" cy="422910"/>
          </a:xfrm>
          <a:prstGeom prst="ellipse">
            <a:avLst/>
          </a:prstGeom>
          <a:noFill/>
          <a:ln cap="flat" cmpd="sng" w="2857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Balance</a:t>
            </a:r>
            <a:endParaRPr/>
          </a:p>
        </p:txBody>
      </p:sp>
      <p:cxnSp>
        <p:nvCxnSpPr>
          <p:cNvPr id="687" name="Google Shape;687;p32"/>
          <p:cNvCxnSpPr>
            <a:endCxn id="683" idx="0"/>
          </p:cNvCxnSpPr>
          <p:nvPr/>
        </p:nvCxnSpPr>
        <p:spPr>
          <a:xfrm flipH="1">
            <a:off x="10030299" y="1297988"/>
            <a:ext cx="1059000" cy="447000"/>
          </a:xfrm>
          <a:prstGeom prst="straightConnector1">
            <a:avLst/>
          </a:prstGeom>
          <a:noFill/>
          <a:ln cap="flat" cmpd="sng" w="28575">
            <a:solidFill>
              <a:schemeClr val="dk2"/>
            </a:solidFill>
            <a:prstDash val="solid"/>
            <a:miter lim="800000"/>
            <a:headEnd len="sm" w="sm" type="none"/>
            <a:tailEnd len="sm" w="sm" type="none"/>
          </a:ln>
        </p:spPr>
      </p:cxnSp>
      <p:sp>
        <p:nvSpPr>
          <p:cNvPr id="688" name="Google Shape;688;p32"/>
          <p:cNvSpPr/>
          <p:nvPr/>
        </p:nvSpPr>
        <p:spPr>
          <a:xfrm>
            <a:off x="9181213" y="3214148"/>
            <a:ext cx="1698171" cy="457200"/>
          </a:xfrm>
          <a:prstGeom prst="rect">
            <a:avLst/>
          </a:prstGeom>
          <a:noFill/>
          <a:ln cap="flat" cmpd="sng" w="2857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Customer</a:t>
            </a:r>
            <a:endParaRPr/>
          </a:p>
        </p:txBody>
      </p:sp>
      <p:sp>
        <p:nvSpPr>
          <p:cNvPr id="689" name="Google Shape;689;p32"/>
          <p:cNvSpPr/>
          <p:nvPr/>
        </p:nvSpPr>
        <p:spPr>
          <a:xfrm>
            <a:off x="8085564" y="4022185"/>
            <a:ext cx="1463040" cy="422910"/>
          </a:xfrm>
          <a:prstGeom prst="ellipse">
            <a:avLst/>
          </a:prstGeom>
          <a:noFill/>
          <a:ln cap="flat" cmpd="sng" w="2857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u="sng">
                <a:solidFill>
                  <a:schemeClr val="dk1"/>
                </a:solidFill>
                <a:latin typeface="Roboto Condensed"/>
                <a:ea typeface="Roboto Condensed"/>
                <a:cs typeface="Roboto Condensed"/>
                <a:sym typeface="Roboto Condensed"/>
              </a:rPr>
              <a:t>CID</a:t>
            </a:r>
            <a:endParaRPr/>
          </a:p>
        </p:txBody>
      </p:sp>
      <p:sp>
        <p:nvSpPr>
          <p:cNvPr id="690" name="Google Shape;690;p32"/>
          <p:cNvSpPr/>
          <p:nvPr/>
        </p:nvSpPr>
        <p:spPr>
          <a:xfrm>
            <a:off x="10357666" y="4022185"/>
            <a:ext cx="1463040" cy="422910"/>
          </a:xfrm>
          <a:prstGeom prst="ellipse">
            <a:avLst/>
          </a:prstGeom>
          <a:noFill/>
          <a:ln cap="flat" cmpd="sng" w="2857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CName</a:t>
            </a:r>
            <a:endParaRPr sz="1800">
              <a:solidFill>
                <a:schemeClr val="dk1"/>
              </a:solidFill>
              <a:latin typeface="Roboto Condensed"/>
              <a:ea typeface="Roboto Condensed"/>
              <a:cs typeface="Roboto Condensed"/>
              <a:sym typeface="Roboto Condensed"/>
            </a:endParaRPr>
          </a:p>
        </p:txBody>
      </p:sp>
      <p:cxnSp>
        <p:nvCxnSpPr>
          <p:cNvPr id="691" name="Google Shape;691;p32"/>
          <p:cNvCxnSpPr>
            <a:endCxn id="689" idx="0"/>
          </p:cNvCxnSpPr>
          <p:nvPr/>
        </p:nvCxnSpPr>
        <p:spPr>
          <a:xfrm flipH="1">
            <a:off x="8817084" y="3680785"/>
            <a:ext cx="1210500" cy="341400"/>
          </a:xfrm>
          <a:prstGeom prst="straightConnector1">
            <a:avLst/>
          </a:prstGeom>
          <a:noFill/>
          <a:ln cap="flat" cmpd="sng" w="28575">
            <a:solidFill>
              <a:schemeClr val="dk2"/>
            </a:solidFill>
            <a:prstDash val="solid"/>
            <a:miter lim="800000"/>
            <a:headEnd len="sm" w="sm" type="none"/>
            <a:tailEnd len="sm" w="sm" type="none"/>
          </a:ln>
        </p:spPr>
      </p:cxnSp>
      <p:cxnSp>
        <p:nvCxnSpPr>
          <p:cNvPr id="692" name="Google Shape;692;p32"/>
          <p:cNvCxnSpPr>
            <a:endCxn id="690" idx="0"/>
          </p:cNvCxnSpPr>
          <p:nvPr/>
        </p:nvCxnSpPr>
        <p:spPr>
          <a:xfrm>
            <a:off x="10036186" y="3680785"/>
            <a:ext cx="1053000" cy="341400"/>
          </a:xfrm>
          <a:prstGeom prst="straightConnector1">
            <a:avLst/>
          </a:prstGeom>
          <a:noFill/>
          <a:ln cap="flat" cmpd="sng" w="28575">
            <a:solidFill>
              <a:schemeClr val="dk2"/>
            </a:solidFill>
            <a:prstDash val="solid"/>
            <a:miter lim="800000"/>
            <a:headEnd len="sm" w="sm" type="none"/>
            <a:tailEnd len="sm" w="sm" type="none"/>
          </a:ln>
        </p:spPr>
      </p:cxnSp>
      <p:sp>
        <p:nvSpPr>
          <p:cNvPr id="693" name="Google Shape;693;p32"/>
          <p:cNvSpPr/>
          <p:nvPr/>
        </p:nvSpPr>
        <p:spPr>
          <a:xfrm>
            <a:off x="8982891" y="2479568"/>
            <a:ext cx="2103120" cy="457200"/>
          </a:xfrm>
          <a:prstGeom prst="diamond">
            <a:avLst/>
          </a:prstGeom>
          <a:noFill/>
          <a:ln cap="flat" cmpd="sng" w="2857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Has_Acct</a:t>
            </a:r>
            <a:endParaRPr sz="1800">
              <a:solidFill>
                <a:schemeClr val="dk1"/>
              </a:solidFill>
              <a:latin typeface="Roboto Condensed"/>
              <a:ea typeface="Roboto Condensed"/>
              <a:cs typeface="Roboto Condensed"/>
              <a:sym typeface="Roboto Condensed"/>
            </a:endParaRPr>
          </a:p>
        </p:txBody>
      </p:sp>
      <p:cxnSp>
        <p:nvCxnSpPr>
          <p:cNvPr id="694" name="Google Shape;694;p32"/>
          <p:cNvCxnSpPr>
            <a:endCxn id="683" idx="2"/>
          </p:cNvCxnSpPr>
          <p:nvPr/>
        </p:nvCxnSpPr>
        <p:spPr>
          <a:xfrm rot="10800000">
            <a:off x="10030299" y="2202188"/>
            <a:ext cx="5700" cy="267900"/>
          </a:xfrm>
          <a:prstGeom prst="straightConnector1">
            <a:avLst/>
          </a:prstGeom>
          <a:noFill/>
          <a:ln cap="flat" cmpd="sng" w="28575">
            <a:solidFill>
              <a:schemeClr val="accent4"/>
            </a:solidFill>
            <a:prstDash val="solid"/>
            <a:miter lim="800000"/>
            <a:headEnd len="sm" w="sm" type="none"/>
            <a:tailEnd len="sm" w="sm" type="none"/>
          </a:ln>
        </p:spPr>
      </p:cxnSp>
      <p:cxnSp>
        <p:nvCxnSpPr>
          <p:cNvPr id="695" name="Google Shape;695;p32"/>
          <p:cNvCxnSpPr>
            <a:stCxn id="693" idx="2"/>
            <a:endCxn id="688" idx="0"/>
          </p:cNvCxnSpPr>
          <p:nvPr/>
        </p:nvCxnSpPr>
        <p:spPr>
          <a:xfrm flipH="1">
            <a:off x="10030251" y="2936768"/>
            <a:ext cx="4200" cy="277500"/>
          </a:xfrm>
          <a:prstGeom prst="straightConnector1">
            <a:avLst/>
          </a:prstGeom>
          <a:noFill/>
          <a:ln cap="flat" cmpd="sng" w="28575">
            <a:solidFill>
              <a:schemeClr val="accent4"/>
            </a:solidFill>
            <a:prstDash val="solid"/>
            <a:miter lim="800000"/>
            <a:headEnd len="sm" w="sm" type="none"/>
            <a:tailEnd len="sm" w="sm" type="none"/>
          </a:ln>
        </p:spPr>
      </p:cxnSp>
      <p:sp>
        <p:nvSpPr>
          <p:cNvPr id="696" name="Google Shape;696;p32"/>
          <p:cNvSpPr/>
          <p:nvPr/>
        </p:nvSpPr>
        <p:spPr>
          <a:xfrm>
            <a:off x="7903838" y="4691031"/>
            <a:ext cx="4023360" cy="914400"/>
          </a:xfrm>
          <a:prstGeom prst="roundRect">
            <a:avLst>
              <a:gd fmla="val 6250" name="adj"/>
            </a:avLst>
          </a:prstGeom>
          <a:solidFill>
            <a:srgbClr val="F0D9D8"/>
          </a:solidFill>
          <a:ln cap="flat" cmpd="sng" w="952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Customer (</a:t>
            </a:r>
            <a:r>
              <a:rPr lang="en-US" sz="1800" u="sng">
                <a:solidFill>
                  <a:schemeClr val="dk1"/>
                </a:solidFill>
                <a:latin typeface="Roboto Condensed"/>
                <a:ea typeface="Roboto Condensed"/>
                <a:cs typeface="Roboto Condensed"/>
                <a:sym typeface="Roboto Condensed"/>
              </a:rPr>
              <a:t>CID</a:t>
            </a:r>
            <a:r>
              <a:rPr lang="en-US" sz="1800">
                <a:solidFill>
                  <a:schemeClr val="dk1"/>
                </a:solidFill>
                <a:latin typeface="Roboto Condensed"/>
                <a:ea typeface="Roboto Condensed"/>
                <a:cs typeface="Roboto Condensed"/>
                <a:sym typeface="Roboto Condensed"/>
              </a:rPr>
              <a:t>, CName)</a:t>
            </a:r>
            <a:endParaRPr/>
          </a:p>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Account (</a:t>
            </a:r>
            <a:r>
              <a:rPr lang="en-US" sz="1800" u="sng">
                <a:solidFill>
                  <a:schemeClr val="dk1"/>
                </a:solidFill>
                <a:latin typeface="Roboto Condensed"/>
                <a:ea typeface="Roboto Condensed"/>
                <a:cs typeface="Roboto Condensed"/>
                <a:sym typeface="Roboto Condensed"/>
              </a:rPr>
              <a:t>ActNo</a:t>
            </a:r>
            <a:r>
              <a:rPr lang="en-US" sz="1800">
                <a:solidFill>
                  <a:schemeClr val="dk1"/>
                </a:solidFill>
                <a:latin typeface="Roboto Condensed"/>
                <a:ea typeface="Roboto Condensed"/>
                <a:cs typeface="Roboto Condensed"/>
                <a:sym typeface="Roboto Condensed"/>
              </a:rPr>
              <a:t>, Balance)</a:t>
            </a:r>
            <a:endParaRPr/>
          </a:p>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Has_Acct (</a:t>
            </a:r>
            <a:r>
              <a:rPr lang="en-US" sz="1800" u="sng">
                <a:solidFill>
                  <a:schemeClr val="dk1"/>
                </a:solidFill>
                <a:latin typeface="Roboto Condensed"/>
                <a:ea typeface="Roboto Condensed"/>
                <a:cs typeface="Roboto Condensed"/>
                <a:sym typeface="Roboto Condensed"/>
              </a:rPr>
              <a:t>HasAcctID</a:t>
            </a:r>
            <a:r>
              <a:rPr lang="en-US" sz="1800">
                <a:solidFill>
                  <a:schemeClr val="dk1"/>
                </a:solidFill>
                <a:latin typeface="Roboto Condensed"/>
                <a:ea typeface="Roboto Condensed"/>
                <a:cs typeface="Roboto Condensed"/>
                <a:sym typeface="Roboto Condensed"/>
              </a:rPr>
              <a:t>, CID, ActNo)</a:t>
            </a:r>
            <a:endParaRPr sz="1800">
              <a:solidFill>
                <a:schemeClr val="dk1"/>
              </a:solidFill>
              <a:latin typeface="Roboto Condensed"/>
              <a:ea typeface="Roboto Condensed"/>
              <a:cs typeface="Roboto Condensed"/>
              <a:sym typeface="Roboto Condense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2"/>
                                        </p:tgtEl>
                                        <p:attrNameLst>
                                          <p:attrName>style.visibility</p:attrName>
                                        </p:attrNameLst>
                                      </p:cBhvr>
                                      <p:to>
                                        <p:strVal val="visible"/>
                                      </p:to>
                                    </p:set>
                                    <p:animEffect filter="fade" transition="in">
                                      <p:cBhvr>
                                        <p:cTn dur="500"/>
                                        <p:tgtEl>
                                          <p:spTgt spid="6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3"/>
                                        </p:tgtEl>
                                        <p:attrNameLst>
                                          <p:attrName>style.visibility</p:attrName>
                                        </p:attrNameLst>
                                      </p:cBhvr>
                                      <p:to>
                                        <p:strVal val="visible"/>
                                      </p:to>
                                    </p:set>
                                    <p:animEffect filter="fade" transition="in">
                                      <p:cBhvr>
                                        <p:cTn dur="500"/>
                                        <p:tgtEl>
                                          <p:spTgt spid="683"/>
                                        </p:tgtEl>
                                      </p:cBhvr>
                                    </p:animEffect>
                                  </p:childTnLst>
                                </p:cTn>
                              </p:par>
                              <p:par>
                                <p:cTn fill="hold" nodeType="withEffect" presetClass="entr" presetID="10" presetSubtype="0">
                                  <p:stCondLst>
                                    <p:cond delay="0"/>
                                  </p:stCondLst>
                                  <p:childTnLst>
                                    <p:set>
                                      <p:cBhvr>
                                        <p:cTn dur="1" fill="hold">
                                          <p:stCondLst>
                                            <p:cond delay="0"/>
                                          </p:stCondLst>
                                        </p:cTn>
                                        <p:tgtEl>
                                          <p:spTgt spid="684"/>
                                        </p:tgtEl>
                                        <p:attrNameLst>
                                          <p:attrName>style.visibility</p:attrName>
                                        </p:attrNameLst>
                                      </p:cBhvr>
                                      <p:to>
                                        <p:strVal val="visible"/>
                                      </p:to>
                                    </p:set>
                                    <p:animEffect filter="fade" transition="in">
                                      <p:cBhvr>
                                        <p:cTn dur="500"/>
                                        <p:tgtEl>
                                          <p:spTgt spid="684"/>
                                        </p:tgtEl>
                                      </p:cBhvr>
                                    </p:animEffect>
                                  </p:childTnLst>
                                </p:cTn>
                              </p:par>
                              <p:par>
                                <p:cTn fill="hold" nodeType="withEffect" presetClass="entr" presetID="10" presetSubtype="0">
                                  <p:stCondLst>
                                    <p:cond delay="0"/>
                                  </p:stCondLst>
                                  <p:childTnLst>
                                    <p:set>
                                      <p:cBhvr>
                                        <p:cTn dur="1" fill="hold">
                                          <p:stCondLst>
                                            <p:cond delay="0"/>
                                          </p:stCondLst>
                                        </p:cTn>
                                        <p:tgtEl>
                                          <p:spTgt spid="685"/>
                                        </p:tgtEl>
                                        <p:attrNameLst>
                                          <p:attrName>style.visibility</p:attrName>
                                        </p:attrNameLst>
                                      </p:cBhvr>
                                      <p:to>
                                        <p:strVal val="visible"/>
                                      </p:to>
                                    </p:set>
                                    <p:animEffect filter="fade" transition="in">
                                      <p:cBhvr>
                                        <p:cTn dur="500"/>
                                        <p:tgtEl>
                                          <p:spTgt spid="685"/>
                                        </p:tgtEl>
                                      </p:cBhvr>
                                    </p:animEffect>
                                  </p:childTnLst>
                                </p:cTn>
                              </p:par>
                              <p:par>
                                <p:cTn fill="hold" nodeType="withEffect" presetClass="entr" presetID="10" presetSubtype="0">
                                  <p:stCondLst>
                                    <p:cond delay="0"/>
                                  </p:stCondLst>
                                  <p:childTnLst>
                                    <p:set>
                                      <p:cBhvr>
                                        <p:cTn dur="1" fill="hold">
                                          <p:stCondLst>
                                            <p:cond delay="0"/>
                                          </p:stCondLst>
                                        </p:cTn>
                                        <p:tgtEl>
                                          <p:spTgt spid="686"/>
                                        </p:tgtEl>
                                        <p:attrNameLst>
                                          <p:attrName>style.visibility</p:attrName>
                                        </p:attrNameLst>
                                      </p:cBhvr>
                                      <p:to>
                                        <p:strVal val="visible"/>
                                      </p:to>
                                    </p:set>
                                    <p:animEffect filter="fade" transition="in">
                                      <p:cBhvr>
                                        <p:cTn dur="500"/>
                                        <p:tgtEl>
                                          <p:spTgt spid="686"/>
                                        </p:tgtEl>
                                      </p:cBhvr>
                                    </p:animEffect>
                                  </p:childTnLst>
                                </p:cTn>
                              </p:par>
                              <p:par>
                                <p:cTn fill="hold" nodeType="withEffect" presetClass="entr" presetID="10" presetSubtype="0">
                                  <p:stCondLst>
                                    <p:cond delay="0"/>
                                  </p:stCondLst>
                                  <p:childTnLst>
                                    <p:set>
                                      <p:cBhvr>
                                        <p:cTn dur="1" fill="hold">
                                          <p:stCondLst>
                                            <p:cond delay="0"/>
                                          </p:stCondLst>
                                        </p:cTn>
                                        <p:tgtEl>
                                          <p:spTgt spid="687"/>
                                        </p:tgtEl>
                                        <p:attrNameLst>
                                          <p:attrName>style.visibility</p:attrName>
                                        </p:attrNameLst>
                                      </p:cBhvr>
                                      <p:to>
                                        <p:strVal val="visible"/>
                                      </p:to>
                                    </p:set>
                                    <p:animEffect filter="fade" transition="in">
                                      <p:cBhvr>
                                        <p:cTn dur="500"/>
                                        <p:tgtEl>
                                          <p:spTgt spid="687"/>
                                        </p:tgtEl>
                                      </p:cBhvr>
                                    </p:animEffect>
                                  </p:childTnLst>
                                </p:cTn>
                              </p:par>
                              <p:par>
                                <p:cTn fill="hold" nodeType="withEffect" presetClass="entr" presetID="10" presetSubtype="0">
                                  <p:stCondLst>
                                    <p:cond delay="0"/>
                                  </p:stCondLst>
                                  <p:childTnLst>
                                    <p:set>
                                      <p:cBhvr>
                                        <p:cTn dur="1" fill="hold">
                                          <p:stCondLst>
                                            <p:cond delay="0"/>
                                          </p:stCondLst>
                                        </p:cTn>
                                        <p:tgtEl>
                                          <p:spTgt spid="688"/>
                                        </p:tgtEl>
                                        <p:attrNameLst>
                                          <p:attrName>style.visibility</p:attrName>
                                        </p:attrNameLst>
                                      </p:cBhvr>
                                      <p:to>
                                        <p:strVal val="visible"/>
                                      </p:to>
                                    </p:set>
                                    <p:animEffect filter="fade" transition="in">
                                      <p:cBhvr>
                                        <p:cTn dur="500"/>
                                        <p:tgtEl>
                                          <p:spTgt spid="688"/>
                                        </p:tgtEl>
                                      </p:cBhvr>
                                    </p:animEffect>
                                  </p:childTnLst>
                                </p:cTn>
                              </p:par>
                              <p:par>
                                <p:cTn fill="hold" nodeType="withEffect" presetClass="entr" presetID="10" presetSubtype="0">
                                  <p:stCondLst>
                                    <p:cond delay="0"/>
                                  </p:stCondLst>
                                  <p:childTnLst>
                                    <p:set>
                                      <p:cBhvr>
                                        <p:cTn dur="1" fill="hold">
                                          <p:stCondLst>
                                            <p:cond delay="0"/>
                                          </p:stCondLst>
                                        </p:cTn>
                                        <p:tgtEl>
                                          <p:spTgt spid="689"/>
                                        </p:tgtEl>
                                        <p:attrNameLst>
                                          <p:attrName>style.visibility</p:attrName>
                                        </p:attrNameLst>
                                      </p:cBhvr>
                                      <p:to>
                                        <p:strVal val="visible"/>
                                      </p:to>
                                    </p:set>
                                    <p:animEffect filter="fade" transition="in">
                                      <p:cBhvr>
                                        <p:cTn dur="500"/>
                                        <p:tgtEl>
                                          <p:spTgt spid="689"/>
                                        </p:tgtEl>
                                      </p:cBhvr>
                                    </p:animEffect>
                                  </p:childTnLst>
                                </p:cTn>
                              </p:par>
                              <p:par>
                                <p:cTn fill="hold" nodeType="withEffect" presetClass="entr" presetID="10" presetSubtype="0">
                                  <p:stCondLst>
                                    <p:cond delay="0"/>
                                  </p:stCondLst>
                                  <p:childTnLst>
                                    <p:set>
                                      <p:cBhvr>
                                        <p:cTn dur="1" fill="hold">
                                          <p:stCondLst>
                                            <p:cond delay="0"/>
                                          </p:stCondLst>
                                        </p:cTn>
                                        <p:tgtEl>
                                          <p:spTgt spid="690"/>
                                        </p:tgtEl>
                                        <p:attrNameLst>
                                          <p:attrName>style.visibility</p:attrName>
                                        </p:attrNameLst>
                                      </p:cBhvr>
                                      <p:to>
                                        <p:strVal val="visible"/>
                                      </p:to>
                                    </p:set>
                                    <p:animEffect filter="fade" transition="in">
                                      <p:cBhvr>
                                        <p:cTn dur="500"/>
                                        <p:tgtEl>
                                          <p:spTgt spid="690"/>
                                        </p:tgtEl>
                                      </p:cBhvr>
                                    </p:animEffect>
                                  </p:childTnLst>
                                </p:cTn>
                              </p:par>
                              <p:par>
                                <p:cTn fill="hold" nodeType="withEffect" presetClass="entr" presetID="10" presetSubtype="0">
                                  <p:stCondLst>
                                    <p:cond delay="0"/>
                                  </p:stCondLst>
                                  <p:childTnLst>
                                    <p:set>
                                      <p:cBhvr>
                                        <p:cTn dur="1" fill="hold">
                                          <p:stCondLst>
                                            <p:cond delay="0"/>
                                          </p:stCondLst>
                                        </p:cTn>
                                        <p:tgtEl>
                                          <p:spTgt spid="691"/>
                                        </p:tgtEl>
                                        <p:attrNameLst>
                                          <p:attrName>style.visibility</p:attrName>
                                        </p:attrNameLst>
                                      </p:cBhvr>
                                      <p:to>
                                        <p:strVal val="visible"/>
                                      </p:to>
                                    </p:set>
                                    <p:animEffect filter="fade" transition="in">
                                      <p:cBhvr>
                                        <p:cTn dur="500"/>
                                        <p:tgtEl>
                                          <p:spTgt spid="691"/>
                                        </p:tgtEl>
                                      </p:cBhvr>
                                    </p:animEffect>
                                  </p:childTnLst>
                                </p:cTn>
                              </p:par>
                              <p:par>
                                <p:cTn fill="hold" nodeType="withEffect" presetClass="entr" presetID="10" presetSubtype="0">
                                  <p:stCondLst>
                                    <p:cond delay="0"/>
                                  </p:stCondLst>
                                  <p:childTnLst>
                                    <p:set>
                                      <p:cBhvr>
                                        <p:cTn dur="1" fill="hold">
                                          <p:stCondLst>
                                            <p:cond delay="0"/>
                                          </p:stCondLst>
                                        </p:cTn>
                                        <p:tgtEl>
                                          <p:spTgt spid="692"/>
                                        </p:tgtEl>
                                        <p:attrNameLst>
                                          <p:attrName>style.visibility</p:attrName>
                                        </p:attrNameLst>
                                      </p:cBhvr>
                                      <p:to>
                                        <p:strVal val="visible"/>
                                      </p:to>
                                    </p:set>
                                    <p:animEffect filter="fade" transition="in">
                                      <p:cBhvr>
                                        <p:cTn dur="500"/>
                                        <p:tgtEl>
                                          <p:spTgt spid="692"/>
                                        </p:tgtEl>
                                      </p:cBhvr>
                                    </p:animEffect>
                                  </p:childTnLst>
                                </p:cTn>
                              </p:par>
                              <p:par>
                                <p:cTn fill="hold" nodeType="withEffect" presetClass="entr" presetID="10" presetSubtype="0">
                                  <p:stCondLst>
                                    <p:cond delay="0"/>
                                  </p:stCondLst>
                                  <p:childTnLst>
                                    <p:set>
                                      <p:cBhvr>
                                        <p:cTn dur="1" fill="hold">
                                          <p:stCondLst>
                                            <p:cond delay="0"/>
                                          </p:stCondLst>
                                        </p:cTn>
                                        <p:tgtEl>
                                          <p:spTgt spid="693"/>
                                        </p:tgtEl>
                                        <p:attrNameLst>
                                          <p:attrName>style.visibility</p:attrName>
                                        </p:attrNameLst>
                                      </p:cBhvr>
                                      <p:to>
                                        <p:strVal val="visible"/>
                                      </p:to>
                                    </p:set>
                                    <p:animEffect filter="fade" transition="in">
                                      <p:cBhvr>
                                        <p:cTn dur="500"/>
                                        <p:tgtEl>
                                          <p:spTgt spid="693"/>
                                        </p:tgtEl>
                                      </p:cBhvr>
                                    </p:animEffect>
                                  </p:childTnLst>
                                </p:cTn>
                              </p:par>
                              <p:par>
                                <p:cTn fill="hold" nodeType="withEffect" presetClass="entr" presetID="10" presetSubtype="0">
                                  <p:stCondLst>
                                    <p:cond delay="0"/>
                                  </p:stCondLst>
                                  <p:childTnLst>
                                    <p:set>
                                      <p:cBhvr>
                                        <p:cTn dur="1" fill="hold">
                                          <p:stCondLst>
                                            <p:cond delay="0"/>
                                          </p:stCondLst>
                                        </p:cTn>
                                        <p:tgtEl>
                                          <p:spTgt spid="695"/>
                                        </p:tgtEl>
                                        <p:attrNameLst>
                                          <p:attrName>style.visibility</p:attrName>
                                        </p:attrNameLst>
                                      </p:cBhvr>
                                      <p:to>
                                        <p:strVal val="visible"/>
                                      </p:to>
                                    </p:set>
                                    <p:animEffect filter="fade" transition="in">
                                      <p:cBhvr>
                                        <p:cTn dur="500"/>
                                        <p:tgtEl>
                                          <p:spTgt spid="695"/>
                                        </p:tgtEl>
                                      </p:cBhvr>
                                    </p:animEffect>
                                  </p:childTnLst>
                                </p:cTn>
                              </p:par>
                              <p:par>
                                <p:cTn fill="hold" nodeType="withEffect" presetClass="entr" presetID="10" presetSubtype="0">
                                  <p:stCondLst>
                                    <p:cond delay="0"/>
                                  </p:stCondLst>
                                  <p:childTnLst>
                                    <p:set>
                                      <p:cBhvr>
                                        <p:cTn dur="1" fill="hold">
                                          <p:stCondLst>
                                            <p:cond delay="0"/>
                                          </p:stCondLst>
                                        </p:cTn>
                                        <p:tgtEl>
                                          <p:spTgt spid="694"/>
                                        </p:tgtEl>
                                        <p:attrNameLst>
                                          <p:attrName>style.visibility</p:attrName>
                                        </p:attrNameLst>
                                      </p:cBhvr>
                                      <p:to>
                                        <p:strVal val="visible"/>
                                      </p:to>
                                    </p:set>
                                    <p:animEffect filter="fade" transition="in">
                                      <p:cBhvr>
                                        <p:cTn dur="500"/>
                                        <p:tgtEl>
                                          <p:spTgt spid="6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6"/>
                                        </p:tgtEl>
                                        <p:attrNameLst>
                                          <p:attrName>style.visibility</p:attrName>
                                        </p:attrNameLst>
                                      </p:cBhvr>
                                      <p:to>
                                        <p:strVal val="visible"/>
                                      </p:to>
                                    </p:set>
                                    <p:animEffect filter="fade" transition="in">
                                      <p:cBhvr>
                                        <p:cTn dur="500"/>
                                        <p:tgtEl>
                                          <p:spTgt spid="6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33"/>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US"/>
              <a:t>Summery of Symbols used in E-R diagram</a:t>
            </a:r>
            <a:endParaRPr/>
          </a:p>
        </p:txBody>
      </p:sp>
      <p:sp>
        <p:nvSpPr>
          <p:cNvPr id="702" name="Google Shape;702;p33"/>
          <p:cNvSpPr txBox="1"/>
          <p:nvPr>
            <p:ph idx="1" type="body"/>
          </p:nvPr>
        </p:nvSpPr>
        <p:spPr>
          <a:xfrm>
            <a:off x="131179" y="887280"/>
            <a:ext cx="11936130" cy="5582777"/>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SzPts val="2400"/>
              <a:buNone/>
            </a:pPr>
            <a:r>
              <a:t/>
            </a:r>
            <a:endParaRPr/>
          </a:p>
        </p:txBody>
      </p:sp>
      <p:sp>
        <p:nvSpPr>
          <p:cNvPr id="703" name="Google Shape;703;p33"/>
          <p:cNvSpPr/>
          <p:nvPr/>
        </p:nvSpPr>
        <p:spPr>
          <a:xfrm>
            <a:off x="540445" y="1219200"/>
            <a:ext cx="1698171" cy="457200"/>
          </a:xfrm>
          <a:prstGeom prst="rect">
            <a:avLst/>
          </a:prstGeom>
          <a:noFill/>
          <a:ln cap="flat" cmpd="sng" w="2857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Customer</a:t>
            </a:r>
            <a:endParaRPr/>
          </a:p>
        </p:txBody>
      </p:sp>
      <p:sp>
        <p:nvSpPr>
          <p:cNvPr id="704" name="Google Shape;704;p33"/>
          <p:cNvSpPr txBox="1"/>
          <p:nvPr/>
        </p:nvSpPr>
        <p:spPr>
          <a:xfrm>
            <a:off x="894230" y="1676400"/>
            <a:ext cx="9906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Entity</a:t>
            </a:r>
            <a:endParaRPr sz="1800">
              <a:solidFill>
                <a:schemeClr val="dk1"/>
              </a:solidFill>
              <a:latin typeface="Roboto Condensed"/>
              <a:ea typeface="Roboto Condensed"/>
              <a:cs typeface="Roboto Condensed"/>
              <a:sym typeface="Roboto Condensed"/>
            </a:endParaRPr>
          </a:p>
        </p:txBody>
      </p:sp>
      <p:sp>
        <p:nvSpPr>
          <p:cNvPr id="705" name="Google Shape;705;p33"/>
          <p:cNvSpPr/>
          <p:nvPr/>
        </p:nvSpPr>
        <p:spPr>
          <a:xfrm>
            <a:off x="540445" y="2286000"/>
            <a:ext cx="1698171" cy="457200"/>
          </a:xfrm>
          <a:prstGeom prst="ellipse">
            <a:avLst/>
          </a:prstGeom>
          <a:noFill/>
          <a:ln cap="flat" cmpd="sng" w="2857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u="sng">
                <a:solidFill>
                  <a:schemeClr val="dk1"/>
                </a:solidFill>
                <a:latin typeface="Roboto Condensed"/>
                <a:ea typeface="Roboto Condensed"/>
                <a:cs typeface="Roboto Condensed"/>
                <a:sym typeface="Roboto Condensed"/>
              </a:rPr>
              <a:t>EmpID</a:t>
            </a:r>
            <a:endParaRPr sz="1800">
              <a:solidFill>
                <a:schemeClr val="dk1"/>
              </a:solidFill>
              <a:latin typeface="Roboto Condensed"/>
              <a:ea typeface="Roboto Condensed"/>
              <a:cs typeface="Roboto Condensed"/>
              <a:sym typeface="Roboto Condensed"/>
            </a:endParaRPr>
          </a:p>
        </p:txBody>
      </p:sp>
      <p:sp>
        <p:nvSpPr>
          <p:cNvPr id="706" name="Google Shape;706;p33"/>
          <p:cNvSpPr txBox="1"/>
          <p:nvPr/>
        </p:nvSpPr>
        <p:spPr>
          <a:xfrm>
            <a:off x="741530" y="2743200"/>
            <a:ext cx="1296000" cy="576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Primary Key</a:t>
            </a:r>
            <a:endParaRPr/>
          </a:p>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Attribute</a:t>
            </a:r>
            <a:endParaRPr sz="1800">
              <a:solidFill>
                <a:schemeClr val="dk1"/>
              </a:solidFill>
              <a:latin typeface="Roboto Condensed"/>
              <a:ea typeface="Roboto Condensed"/>
              <a:cs typeface="Roboto Condensed"/>
              <a:sym typeface="Roboto Condensed"/>
            </a:endParaRPr>
          </a:p>
        </p:txBody>
      </p:sp>
      <p:sp>
        <p:nvSpPr>
          <p:cNvPr id="707" name="Google Shape;707;p33"/>
          <p:cNvSpPr/>
          <p:nvPr/>
        </p:nvSpPr>
        <p:spPr>
          <a:xfrm>
            <a:off x="568886" y="3595301"/>
            <a:ext cx="1698171" cy="457200"/>
          </a:xfrm>
          <a:prstGeom prst="rect">
            <a:avLst/>
          </a:prstGeom>
          <a:noFill/>
          <a:ln cap="flat" cmpd="sng" w="2857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Payment</a:t>
            </a:r>
            <a:endParaRPr/>
          </a:p>
        </p:txBody>
      </p:sp>
      <p:sp>
        <p:nvSpPr>
          <p:cNvPr id="708" name="Google Shape;708;p33"/>
          <p:cNvSpPr txBox="1"/>
          <p:nvPr/>
        </p:nvSpPr>
        <p:spPr>
          <a:xfrm>
            <a:off x="733971" y="4119330"/>
            <a:ext cx="129600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Weak Entity</a:t>
            </a:r>
            <a:endParaRPr sz="1800">
              <a:solidFill>
                <a:schemeClr val="dk1"/>
              </a:solidFill>
              <a:latin typeface="Roboto Condensed"/>
              <a:ea typeface="Roboto Condensed"/>
              <a:cs typeface="Roboto Condensed"/>
              <a:sym typeface="Roboto Condensed"/>
            </a:endParaRPr>
          </a:p>
        </p:txBody>
      </p:sp>
      <p:sp>
        <p:nvSpPr>
          <p:cNvPr id="709" name="Google Shape;709;p33"/>
          <p:cNvSpPr txBox="1"/>
          <p:nvPr/>
        </p:nvSpPr>
        <p:spPr>
          <a:xfrm>
            <a:off x="741530" y="5513677"/>
            <a:ext cx="1368000" cy="648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Total</a:t>
            </a:r>
            <a:endParaRPr/>
          </a:p>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Participation</a:t>
            </a:r>
            <a:endParaRPr sz="1800">
              <a:solidFill>
                <a:schemeClr val="dk1"/>
              </a:solidFill>
              <a:latin typeface="Roboto Condensed"/>
              <a:ea typeface="Roboto Condensed"/>
              <a:cs typeface="Roboto Condensed"/>
              <a:sym typeface="Roboto Condensed"/>
            </a:endParaRPr>
          </a:p>
        </p:txBody>
      </p:sp>
      <p:sp>
        <p:nvSpPr>
          <p:cNvPr id="710" name="Google Shape;710;p33"/>
          <p:cNvSpPr/>
          <p:nvPr/>
        </p:nvSpPr>
        <p:spPr>
          <a:xfrm>
            <a:off x="4390783" y="1219200"/>
            <a:ext cx="1698171" cy="457200"/>
          </a:xfrm>
          <a:prstGeom prst="ellipse">
            <a:avLst/>
          </a:prstGeom>
          <a:noFill/>
          <a:ln cap="flat" cmpd="sng" w="2857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Name</a:t>
            </a:r>
            <a:endParaRPr/>
          </a:p>
        </p:txBody>
      </p:sp>
      <p:sp>
        <p:nvSpPr>
          <p:cNvPr id="711" name="Google Shape;711;p33"/>
          <p:cNvSpPr txBox="1"/>
          <p:nvPr/>
        </p:nvSpPr>
        <p:spPr>
          <a:xfrm>
            <a:off x="4573868" y="1676400"/>
            <a:ext cx="1332000" cy="370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Attribute</a:t>
            </a:r>
            <a:endParaRPr sz="1800">
              <a:solidFill>
                <a:schemeClr val="dk1"/>
              </a:solidFill>
              <a:latin typeface="Roboto Condensed"/>
              <a:ea typeface="Roboto Condensed"/>
              <a:cs typeface="Roboto Condensed"/>
              <a:sym typeface="Roboto Condensed"/>
            </a:endParaRPr>
          </a:p>
        </p:txBody>
      </p:sp>
      <p:sp>
        <p:nvSpPr>
          <p:cNvPr id="712" name="Google Shape;712;p33"/>
          <p:cNvSpPr/>
          <p:nvPr/>
        </p:nvSpPr>
        <p:spPr>
          <a:xfrm>
            <a:off x="4390783" y="2286000"/>
            <a:ext cx="1698171" cy="457200"/>
          </a:xfrm>
          <a:prstGeom prst="ellipse">
            <a:avLst/>
          </a:prstGeom>
          <a:noFill/>
          <a:ln cap="flat" cmpd="sng" w="28575">
            <a:solidFill>
              <a:srgbClr val="C00000"/>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Age</a:t>
            </a:r>
            <a:endParaRPr/>
          </a:p>
        </p:txBody>
      </p:sp>
      <p:sp>
        <p:nvSpPr>
          <p:cNvPr id="713" name="Google Shape;713;p33"/>
          <p:cNvSpPr txBox="1"/>
          <p:nvPr/>
        </p:nvSpPr>
        <p:spPr>
          <a:xfrm>
            <a:off x="4717868" y="2743200"/>
            <a:ext cx="1044000"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Derived</a:t>
            </a:r>
            <a:endParaRPr/>
          </a:p>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Attribute</a:t>
            </a:r>
            <a:endParaRPr sz="1800">
              <a:solidFill>
                <a:schemeClr val="dk1"/>
              </a:solidFill>
              <a:latin typeface="Roboto Condensed"/>
              <a:ea typeface="Roboto Condensed"/>
              <a:cs typeface="Roboto Condensed"/>
              <a:sym typeface="Roboto Condensed"/>
            </a:endParaRPr>
          </a:p>
        </p:txBody>
      </p:sp>
      <p:sp>
        <p:nvSpPr>
          <p:cNvPr id="714" name="Google Shape;714;p33"/>
          <p:cNvSpPr/>
          <p:nvPr/>
        </p:nvSpPr>
        <p:spPr>
          <a:xfrm>
            <a:off x="4378820" y="3580468"/>
            <a:ext cx="1698171" cy="457200"/>
          </a:xfrm>
          <a:prstGeom prst="ellipse">
            <a:avLst/>
          </a:prstGeom>
          <a:noFill/>
          <a:ln cap="flat" cmpd="sng" w="2857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u="sng">
                <a:solidFill>
                  <a:schemeClr val="dk1"/>
                </a:solidFill>
                <a:latin typeface="Roboto Condensed"/>
                <a:ea typeface="Roboto Condensed"/>
                <a:cs typeface="Roboto Condensed"/>
                <a:sym typeface="Roboto Condensed"/>
              </a:rPr>
              <a:t>PymtID</a:t>
            </a:r>
            <a:endParaRPr sz="1800" u="sng">
              <a:solidFill>
                <a:schemeClr val="dk1"/>
              </a:solidFill>
              <a:latin typeface="Roboto Condensed"/>
              <a:ea typeface="Roboto Condensed"/>
              <a:cs typeface="Roboto Condensed"/>
              <a:sym typeface="Roboto Condensed"/>
            </a:endParaRPr>
          </a:p>
        </p:txBody>
      </p:sp>
      <p:sp>
        <p:nvSpPr>
          <p:cNvPr id="715" name="Google Shape;715;p33"/>
          <p:cNvSpPr txBox="1"/>
          <p:nvPr/>
        </p:nvSpPr>
        <p:spPr>
          <a:xfrm>
            <a:off x="4435905" y="4036200"/>
            <a:ext cx="1584000" cy="612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Discriminating</a:t>
            </a:r>
            <a:endParaRPr/>
          </a:p>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Attribute</a:t>
            </a:r>
            <a:endParaRPr sz="1800">
              <a:solidFill>
                <a:schemeClr val="dk1"/>
              </a:solidFill>
              <a:latin typeface="Roboto Condensed"/>
              <a:ea typeface="Roboto Condensed"/>
              <a:cs typeface="Roboto Condensed"/>
              <a:sym typeface="Roboto Condensed"/>
            </a:endParaRPr>
          </a:p>
        </p:txBody>
      </p:sp>
      <p:sp>
        <p:nvSpPr>
          <p:cNvPr id="716" name="Google Shape;716;p33"/>
          <p:cNvSpPr/>
          <p:nvPr/>
        </p:nvSpPr>
        <p:spPr>
          <a:xfrm>
            <a:off x="7736962" y="1219200"/>
            <a:ext cx="1698171" cy="457200"/>
          </a:xfrm>
          <a:prstGeom prst="diamond">
            <a:avLst/>
          </a:prstGeom>
          <a:noFill/>
          <a:ln cap="flat" cmpd="sng" w="2857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Hold</a:t>
            </a:r>
            <a:endParaRPr/>
          </a:p>
        </p:txBody>
      </p:sp>
      <p:sp>
        <p:nvSpPr>
          <p:cNvPr id="717" name="Google Shape;717;p33"/>
          <p:cNvSpPr txBox="1"/>
          <p:nvPr/>
        </p:nvSpPr>
        <p:spPr>
          <a:xfrm>
            <a:off x="7920047" y="1676400"/>
            <a:ext cx="13320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Relationship</a:t>
            </a:r>
            <a:endParaRPr sz="1800">
              <a:solidFill>
                <a:schemeClr val="dk1"/>
              </a:solidFill>
              <a:latin typeface="Roboto Condensed"/>
              <a:ea typeface="Roboto Condensed"/>
              <a:cs typeface="Roboto Condensed"/>
              <a:sym typeface="Roboto Condensed"/>
            </a:endParaRPr>
          </a:p>
        </p:txBody>
      </p:sp>
      <p:sp>
        <p:nvSpPr>
          <p:cNvPr id="718" name="Google Shape;718;p33"/>
          <p:cNvSpPr/>
          <p:nvPr/>
        </p:nvSpPr>
        <p:spPr>
          <a:xfrm>
            <a:off x="7736962" y="2270869"/>
            <a:ext cx="1698171" cy="457200"/>
          </a:xfrm>
          <a:prstGeom prst="ellipse">
            <a:avLst/>
          </a:prstGeom>
          <a:noFill/>
          <a:ln cap="flat" cmpd="sng" w="2857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PhoneNo</a:t>
            </a:r>
            <a:endParaRPr sz="1800">
              <a:solidFill>
                <a:schemeClr val="dk1"/>
              </a:solidFill>
              <a:latin typeface="Roboto Condensed"/>
              <a:ea typeface="Roboto Condensed"/>
              <a:cs typeface="Roboto Condensed"/>
              <a:sym typeface="Roboto Condensed"/>
            </a:endParaRPr>
          </a:p>
        </p:txBody>
      </p:sp>
      <p:sp>
        <p:nvSpPr>
          <p:cNvPr id="719" name="Google Shape;719;p33"/>
          <p:cNvSpPr txBox="1"/>
          <p:nvPr/>
        </p:nvSpPr>
        <p:spPr>
          <a:xfrm>
            <a:off x="7902047" y="2813531"/>
            <a:ext cx="1368000" cy="576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Multi Valued Attribute</a:t>
            </a:r>
            <a:endParaRPr sz="1800">
              <a:solidFill>
                <a:schemeClr val="dk1"/>
              </a:solidFill>
              <a:latin typeface="Roboto Condensed"/>
              <a:ea typeface="Roboto Condensed"/>
              <a:cs typeface="Roboto Condensed"/>
              <a:sym typeface="Roboto Condensed"/>
            </a:endParaRPr>
          </a:p>
        </p:txBody>
      </p:sp>
      <p:sp>
        <p:nvSpPr>
          <p:cNvPr id="720" name="Google Shape;720;p33"/>
          <p:cNvSpPr/>
          <p:nvPr/>
        </p:nvSpPr>
        <p:spPr>
          <a:xfrm>
            <a:off x="7746727" y="3595856"/>
            <a:ext cx="1698171" cy="457200"/>
          </a:xfrm>
          <a:prstGeom prst="flowChartDecision">
            <a:avLst/>
          </a:prstGeom>
          <a:noFill/>
          <a:ln cap="flat" cmpd="sng" w="2857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Issue</a:t>
            </a:r>
            <a:endParaRPr/>
          </a:p>
        </p:txBody>
      </p:sp>
      <p:sp>
        <p:nvSpPr>
          <p:cNvPr id="721" name="Google Shape;721;p33"/>
          <p:cNvSpPr txBox="1"/>
          <p:nvPr/>
        </p:nvSpPr>
        <p:spPr>
          <a:xfrm>
            <a:off x="7929812" y="4063094"/>
            <a:ext cx="1332000" cy="612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Weak Entity</a:t>
            </a:r>
            <a:endParaRPr sz="1800">
              <a:solidFill>
                <a:schemeClr val="dk1"/>
              </a:solidFill>
              <a:latin typeface="Roboto Condensed"/>
              <a:ea typeface="Roboto Condensed"/>
              <a:cs typeface="Roboto Condensed"/>
              <a:sym typeface="Roboto Condensed"/>
            </a:endParaRPr>
          </a:p>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Relationship</a:t>
            </a:r>
            <a:endParaRPr sz="1800">
              <a:solidFill>
                <a:schemeClr val="dk1"/>
              </a:solidFill>
              <a:latin typeface="Roboto Condensed"/>
              <a:ea typeface="Roboto Condensed"/>
              <a:cs typeface="Roboto Condensed"/>
              <a:sym typeface="Roboto Condensed"/>
            </a:endParaRPr>
          </a:p>
        </p:txBody>
      </p:sp>
      <p:sp>
        <p:nvSpPr>
          <p:cNvPr id="722" name="Google Shape;722;p33"/>
          <p:cNvSpPr/>
          <p:nvPr/>
        </p:nvSpPr>
        <p:spPr>
          <a:xfrm>
            <a:off x="7863937" y="5029200"/>
            <a:ext cx="1260000" cy="457200"/>
          </a:xfrm>
          <a:prstGeom prst="flowChartMerge">
            <a:avLst/>
          </a:prstGeom>
          <a:noFill/>
          <a:ln cap="flat" cmpd="sng" w="28575">
            <a:solidFill>
              <a:srgbClr val="C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ISA</a:t>
            </a:r>
            <a:endParaRPr/>
          </a:p>
        </p:txBody>
      </p:sp>
      <p:sp>
        <p:nvSpPr>
          <p:cNvPr id="723" name="Google Shape;723;p33"/>
          <p:cNvSpPr txBox="1"/>
          <p:nvPr/>
        </p:nvSpPr>
        <p:spPr>
          <a:xfrm>
            <a:off x="7692227" y="5562600"/>
            <a:ext cx="1584000"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Specialization/</a:t>
            </a:r>
            <a:endParaRPr/>
          </a:p>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Generalization</a:t>
            </a:r>
            <a:endParaRPr sz="1800">
              <a:solidFill>
                <a:schemeClr val="dk1"/>
              </a:solidFill>
              <a:latin typeface="Roboto Condensed"/>
              <a:ea typeface="Roboto Condensed"/>
              <a:cs typeface="Roboto Condensed"/>
              <a:sym typeface="Roboto Condensed"/>
            </a:endParaRPr>
          </a:p>
        </p:txBody>
      </p:sp>
      <p:sp>
        <p:nvSpPr>
          <p:cNvPr id="724" name="Google Shape;724;p33"/>
          <p:cNvSpPr/>
          <p:nvPr/>
        </p:nvSpPr>
        <p:spPr>
          <a:xfrm>
            <a:off x="7650047" y="2175469"/>
            <a:ext cx="1872000" cy="648000"/>
          </a:xfrm>
          <a:prstGeom prst="ellipse">
            <a:avLst/>
          </a:prstGeom>
          <a:noFill/>
          <a:ln cap="flat" cmpd="sng" w="2857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Roboto Condensed"/>
              <a:ea typeface="Roboto Condensed"/>
              <a:cs typeface="Roboto Condensed"/>
              <a:sym typeface="Roboto Condensed"/>
            </a:endParaRPr>
          </a:p>
        </p:txBody>
      </p:sp>
      <p:sp>
        <p:nvSpPr>
          <p:cNvPr id="725" name="Google Shape;725;p33"/>
          <p:cNvSpPr/>
          <p:nvPr/>
        </p:nvSpPr>
        <p:spPr>
          <a:xfrm>
            <a:off x="481971" y="3527330"/>
            <a:ext cx="1872000" cy="593143"/>
          </a:xfrm>
          <a:prstGeom prst="rect">
            <a:avLst/>
          </a:prstGeom>
          <a:noFill/>
          <a:ln cap="flat" cmpd="sng" w="2857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Roboto Condensed"/>
              <a:ea typeface="Roboto Condensed"/>
              <a:cs typeface="Roboto Condensed"/>
              <a:sym typeface="Roboto Condensed"/>
            </a:endParaRPr>
          </a:p>
        </p:txBody>
      </p:sp>
      <p:sp>
        <p:nvSpPr>
          <p:cNvPr id="726" name="Google Shape;726;p33"/>
          <p:cNvSpPr/>
          <p:nvPr/>
        </p:nvSpPr>
        <p:spPr>
          <a:xfrm>
            <a:off x="7566212" y="3527330"/>
            <a:ext cx="2059200" cy="594252"/>
          </a:xfrm>
          <a:prstGeom prst="flowChartDecision">
            <a:avLst/>
          </a:prstGeom>
          <a:noFill/>
          <a:ln cap="flat" cmpd="sng" w="2857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u="sng">
              <a:solidFill>
                <a:schemeClr val="dk1"/>
              </a:solidFill>
              <a:latin typeface="Roboto Condensed"/>
              <a:ea typeface="Roboto Condensed"/>
              <a:cs typeface="Roboto Condensed"/>
              <a:sym typeface="Roboto Condensed"/>
            </a:endParaRPr>
          </a:p>
        </p:txBody>
      </p:sp>
      <p:sp>
        <p:nvSpPr>
          <p:cNvPr id="727" name="Google Shape;727;p33"/>
          <p:cNvSpPr/>
          <p:nvPr/>
        </p:nvSpPr>
        <p:spPr>
          <a:xfrm>
            <a:off x="1683444" y="5013278"/>
            <a:ext cx="1016909" cy="457200"/>
          </a:xfrm>
          <a:prstGeom prst="diamond">
            <a:avLst/>
          </a:prstGeom>
          <a:noFill/>
          <a:ln cap="flat" cmpd="sng" w="2857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R</a:t>
            </a:r>
            <a:endParaRPr sz="1800">
              <a:solidFill>
                <a:schemeClr val="dk1"/>
              </a:solidFill>
              <a:latin typeface="Roboto Condensed"/>
              <a:ea typeface="Roboto Condensed"/>
              <a:cs typeface="Roboto Condensed"/>
              <a:sym typeface="Roboto Condensed"/>
            </a:endParaRPr>
          </a:p>
        </p:txBody>
      </p:sp>
      <p:sp>
        <p:nvSpPr>
          <p:cNvPr id="728" name="Google Shape;728;p33"/>
          <p:cNvSpPr/>
          <p:nvPr/>
        </p:nvSpPr>
        <p:spPr>
          <a:xfrm>
            <a:off x="297674" y="5014403"/>
            <a:ext cx="876703" cy="457200"/>
          </a:xfrm>
          <a:prstGeom prst="rect">
            <a:avLst/>
          </a:prstGeom>
          <a:noFill/>
          <a:ln cap="flat" cmpd="sng" w="2857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E</a:t>
            </a:r>
            <a:endParaRPr sz="1800">
              <a:solidFill>
                <a:schemeClr val="dk1"/>
              </a:solidFill>
              <a:latin typeface="Roboto Condensed"/>
              <a:ea typeface="Roboto Condensed"/>
              <a:cs typeface="Roboto Condensed"/>
              <a:sym typeface="Roboto Condensed"/>
            </a:endParaRPr>
          </a:p>
        </p:txBody>
      </p:sp>
      <p:cxnSp>
        <p:nvCxnSpPr>
          <p:cNvPr id="729" name="Google Shape;729;p33"/>
          <p:cNvCxnSpPr/>
          <p:nvPr/>
        </p:nvCxnSpPr>
        <p:spPr>
          <a:xfrm flipH="1">
            <a:off x="1174376" y="5172363"/>
            <a:ext cx="684000" cy="1125"/>
          </a:xfrm>
          <a:prstGeom prst="straightConnector1">
            <a:avLst/>
          </a:prstGeom>
          <a:noFill/>
          <a:ln cap="flat" cmpd="sng" w="28575">
            <a:solidFill>
              <a:srgbClr val="C00000"/>
            </a:solidFill>
            <a:prstDash val="solid"/>
            <a:miter lim="800000"/>
            <a:headEnd len="sm" w="sm" type="none"/>
            <a:tailEnd len="sm" w="sm" type="none"/>
          </a:ln>
        </p:spPr>
      </p:cxnSp>
      <p:cxnSp>
        <p:nvCxnSpPr>
          <p:cNvPr id="730" name="Google Shape;730;p33"/>
          <p:cNvCxnSpPr/>
          <p:nvPr/>
        </p:nvCxnSpPr>
        <p:spPr>
          <a:xfrm flipH="1">
            <a:off x="1174376" y="5323638"/>
            <a:ext cx="684000" cy="1125"/>
          </a:xfrm>
          <a:prstGeom prst="straightConnector1">
            <a:avLst/>
          </a:prstGeom>
          <a:noFill/>
          <a:ln cap="flat" cmpd="sng" w="28575">
            <a:solidFill>
              <a:srgbClr val="C00000"/>
            </a:solidFill>
            <a:prstDash val="solid"/>
            <a:miter lim="800000"/>
            <a:headEnd len="sm" w="sm" type="none"/>
            <a:tailEnd len="sm" w="sm" type="none"/>
          </a:ln>
        </p:spPr>
      </p:cxnSp>
      <p:sp>
        <p:nvSpPr>
          <p:cNvPr id="731" name="Google Shape;731;p33"/>
          <p:cNvSpPr txBox="1"/>
          <p:nvPr/>
        </p:nvSpPr>
        <p:spPr>
          <a:xfrm>
            <a:off x="4477971" y="5504885"/>
            <a:ext cx="1368000" cy="648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Role</a:t>
            </a:r>
            <a:endParaRPr/>
          </a:p>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Indicator</a:t>
            </a:r>
            <a:endParaRPr sz="1800">
              <a:solidFill>
                <a:schemeClr val="dk1"/>
              </a:solidFill>
              <a:latin typeface="Roboto Condensed"/>
              <a:ea typeface="Roboto Condensed"/>
              <a:cs typeface="Roboto Condensed"/>
              <a:sym typeface="Roboto Condensed"/>
            </a:endParaRPr>
          </a:p>
        </p:txBody>
      </p:sp>
      <p:sp>
        <p:nvSpPr>
          <p:cNvPr id="732" name="Google Shape;732;p33"/>
          <p:cNvSpPr/>
          <p:nvPr/>
        </p:nvSpPr>
        <p:spPr>
          <a:xfrm>
            <a:off x="5419885" y="5004486"/>
            <a:ext cx="1016909" cy="457200"/>
          </a:xfrm>
          <a:prstGeom prst="diamond">
            <a:avLst/>
          </a:prstGeom>
          <a:noFill/>
          <a:ln cap="flat" cmpd="sng" w="2857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R</a:t>
            </a:r>
            <a:endParaRPr sz="1800">
              <a:solidFill>
                <a:schemeClr val="dk1"/>
              </a:solidFill>
              <a:latin typeface="Roboto Condensed"/>
              <a:ea typeface="Roboto Condensed"/>
              <a:cs typeface="Roboto Condensed"/>
              <a:sym typeface="Roboto Condensed"/>
            </a:endParaRPr>
          </a:p>
        </p:txBody>
      </p:sp>
      <p:sp>
        <p:nvSpPr>
          <p:cNvPr id="733" name="Google Shape;733;p33"/>
          <p:cNvSpPr/>
          <p:nvPr/>
        </p:nvSpPr>
        <p:spPr>
          <a:xfrm>
            <a:off x="4034115" y="5005611"/>
            <a:ext cx="876703" cy="457200"/>
          </a:xfrm>
          <a:prstGeom prst="rect">
            <a:avLst/>
          </a:prstGeom>
          <a:noFill/>
          <a:ln cap="flat" cmpd="sng" w="2857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E</a:t>
            </a:r>
            <a:endParaRPr sz="1800">
              <a:solidFill>
                <a:schemeClr val="dk1"/>
              </a:solidFill>
              <a:latin typeface="Roboto Condensed"/>
              <a:ea typeface="Roboto Condensed"/>
              <a:cs typeface="Roboto Condensed"/>
              <a:sym typeface="Roboto Condensed"/>
            </a:endParaRPr>
          </a:p>
        </p:txBody>
      </p:sp>
      <p:cxnSp>
        <p:nvCxnSpPr>
          <p:cNvPr id="734" name="Google Shape;734;p33"/>
          <p:cNvCxnSpPr/>
          <p:nvPr/>
        </p:nvCxnSpPr>
        <p:spPr>
          <a:xfrm flipH="1">
            <a:off x="4904533" y="5229557"/>
            <a:ext cx="540000" cy="1125"/>
          </a:xfrm>
          <a:prstGeom prst="straightConnector1">
            <a:avLst/>
          </a:prstGeom>
          <a:noFill/>
          <a:ln cap="flat" cmpd="sng" w="28575">
            <a:solidFill>
              <a:srgbClr val="C00000"/>
            </a:solidFill>
            <a:prstDash val="solid"/>
            <a:miter lim="800000"/>
            <a:headEnd len="sm" w="sm" type="none"/>
            <a:tailEnd len="sm" w="sm" type="none"/>
          </a:ln>
        </p:spPr>
      </p:cxnSp>
      <p:sp>
        <p:nvSpPr>
          <p:cNvPr id="735" name="Google Shape;735;p33"/>
          <p:cNvSpPr txBox="1"/>
          <p:nvPr/>
        </p:nvSpPr>
        <p:spPr>
          <a:xfrm>
            <a:off x="4910115" y="4800600"/>
            <a:ext cx="648000" cy="3600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Roboto Condensed"/>
                <a:ea typeface="Roboto Condensed"/>
                <a:cs typeface="Roboto Condensed"/>
                <a:sym typeface="Roboto Condensed"/>
              </a:rPr>
              <a:t>Role</a:t>
            </a:r>
            <a:endParaRPr/>
          </a:p>
          <a:p>
            <a:pPr indent="0" lvl="0" marL="0" marR="0" rtl="0" algn="ctr">
              <a:spcBef>
                <a:spcPts val="0"/>
              </a:spcBef>
              <a:spcAft>
                <a:spcPts val="0"/>
              </a:spcAft>
              <a:buNone/>
            </a:pPr>
            <a:r>
              <a:rPr lang="en-US" sz="1400">
                <a:solidFill>
                  <a:schemeClr val="dk1"/>
                </a:solidFill>
                <a:latin typeface="Roboto Condensed"/>
                <a:ea typeface="Roboto Condensed"/>
                <a:cs typeface="Roboto Condensed"/>
                <a:sym typeface="Roboto Condensed"/>
              </a:rPr>
              <a:t>Name</a:t>
            </a:r>
            <a:endParaRPr sz="1400">
              <a:solidFill>
                <a:schemeClr val="dk1"/>
              </a:solidFill>
              <a:latin typeface="Roboto Condensed"/>
              <a:ea typeface="Roboto Condensed"/>
              <a:cs typeface="Roboto Condensed"/>
              <a:sym typeface="Roboto Condensed"/>
            </a:endParaRPr>
          </a:p>
        </p:txBody>
      </p:sp>
      <p:cxnSp>
        <p:nvCxnSpPr>
          <p:cNvPr id="736" name="Google Shape;736;p33"/>
          <p:cNvCxnSpPr>
            <a:stCxn id="722" idx="0"/>
          </p:cNvCxnSpPr>
          <p:nvPr/>
        </p:nvCxnSpPr>
        <p:spPr>
          <a:xfrm rot="10800000">
            <a:off x="8493937" y="4724400"/>
            <a:ext cx="0" cy="304800"/>
          </a:xfrm>
          <a:prstGeom prst="straightConnector1">
            <a:avLst/>
          </a:prstGeom>
          <a:noFill/>
          <a:ln cap="flat" cmpd="sng" w="28575">
            <a:solidFill>
              <a:srgbClr val="C00000"/>
            </a:solidFill>
            <a:prstDash val="solid"/>
            <a:miter lim="800000"/>
            <a:headEnd len="sm" w="sm" type="none"/>
            <a:tailEnd len="sm" w="sm" type="none"/>
          </a:ln>
        </p:spPr>
      </p:cxnSp>
      <p:cxnSp>
        <p:nvCxnSpPr>
          <p:cNvPr id="737" name="Google Shape;737;p33"/>
          <p:cNvCxnSpPr>
            <a:endCxn id="722" idx="1"/>
          </p:cNvCxnSpPr>
          <p:nvPr/>
        </p:nvCxnSpPr>
        <p:spPr>
          <a:xfrm flipH="1" rot="10800000">
            <a:off x="7863937" y="5257800"/>
            <a:ext cx="315000" cy="255900"/>
          </a:xfrm>
          <a:prstGeom prst="straightConnector1">
            <a:avLst/>
          </a:prstGeom>
          <a:noFill/>
          <a:ln cap="flat" cmpd="sng" w="28575">
            <a:solidFill>
              <a:srgbClr val="C00000"/>
            </a:solidFill>
            <a:prstDash val="solid"/>
            <a:miter lim="800000"/>
            <a:headEnd len="sm" w="sm" type="none"/>
            <a:tailEnd len="sm" w="sm" type="none"/>
          </a:ln>
        </p:spPr>
      </p:cxnSp>
      <p:cxnSp>
        <p:nvCxnSpPr>
          <p:cNvPr id="738" name="Google Shape;738;p33"/>
          <p:cNvCxnSpPr>
            <a:endCxn id="722" idx="3"/>
          </p:cNvCxnSpPr>
          <p:nvPr/>
        </p:nvCxnSpPr>
        <p:spPr>
          <a:xfrm rot="10800000">
            <a:off x="8808937" y="5257800"/>
            <a:ext cx="315000" cy="247200"/>
          </a:xfrm>
          <a:prstGeom prst="straightConnector1">
            <a:avLst/>
          </a:prstGeom>
          <a:noFill/>
          <a:ln cap="flat" cmpd="sng" w="28575">
            <a:solidFill>
              <a:srgbClr val="C00000"/>
            </a:solidFill>
            <a:prstDash val="solid"/>
            <a:miter lim="800000"/>
            <a:headEnd len="sm" w="sm" type="none"/>
            <a:tailEnd len="sm" w="sm" type="none"/>
          </a:ln>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34"/>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US"/>
              <a:t>Summery of Symbols used in E-R diagram</a:t>
            </a:r>
            <a:endParaRPr/>
          </a:p>
        </p:txBody>
      </p:sp>
      <p:sp>
        <p:nvSpPr>
          <p:cNvPr id="744" name="Google Shape;744;p34"/>
          <p:cNvSpPr txBox="1"/>
          <p:nvPr>
            <p:ph idx="1" type="body"/>
          </p:nvPr>
        </p:nvSpPr>
        <p:spPr>
          <a:xfrm>
            <a:off x="131179" y="887280"/>
            <a:ext cx="11936130" cy="5582777"/>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SzPts val="2400"/>
              <a:buNone/>
            </a:pPr>
            <a:r>
              <a:t/>
            </a:r>
            <a:endParaRPr/>
          </a:p>
        </p:txBody>
      </p:sp>
      <p:sp>
        <p:nvSpPr>
          <p:cNvPr id="745" name="Google Shape;745;p34"/>
          <p:cNvSpPr txBox="1"/>
          <p:nvPr/>
        </p:nvSpPr>
        <p:spPr>
          <a:xfrm>
            <a:off x="1890268" y="2102779"/>
            <a:ext cx="13680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One to One</a:t>
            </a:r>
            <a:endParaRPr sz="1800">
              <a:solidFill>
                <a:schemeClr val="dk1"/>
              </a:solidFill>
              <a:latin typeface="Roboto Condensed"/>
              <a:ea typeface="Roboto Condensed"/>
              <a:cs typeface="Roboto Condensed"/>
              <a:sym typeface="Roboto Condensed"/>
            </a:endParaRPr>
          </a:p>
        </p:txBody>
      </p:sp>
      <p:sp>
        <p:nvSpPr>
          <p:cNvPr id="746" name="Google Shape;746;p34"/>
          <p:cNvSpPr/>
          <p:nvPr/>
        </p:nvSpPr>
        <p:spPr>
          <a:xfrm>
            <a:off x="2070182" y="1602380"/>
            <a:ext cx="1016909" cy="457200"/>
          </a:xfrm>
          <a:prstGeom prst="diamond">
            <a:avLst/>
          </a:prstGeom>
          <a:noFill/>
          <a:ln cap="flat" cmpd="sng" w="2857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Roboto Condensed"/>
                <a:ea typeface="Roboto Condensed"/>
                <a:cs typeface="Roboto Condensed"/>
                <a:sym typeface="Roboto Condensed"/>
              </a:rPr>
              <a:t>R</a:t>
            </a:r>
            <a:endParaRPr sz="2000">
              <a:solidFill>
                <a:schemeClr val="dk1"/>
              </a:solidFill>
              <a:latin typeface="Roboto Condensed"/>
              <a:ea typeface="Roboto Condensed"/>
              <a:cs typeface="Roboto Condensed"/>
              <a:sym typeface="Roboto Condensed"/>
            </a:endParaRPr>
          </a:p>
        </p:txBody>
      </p:sp>
      <p:sp>
        <p:nvSpPr>
          <p:cNvPr id="747" name="Google Shape;747;p34"/>
          <p:cNvSpPr/>
          <p:nvPr/>
        </p:nvSpPr>
        <p:spPr>
          <a:xfrm>
            <a:off x="684412" y="1603505"/>
            <a:ext cx="876703" cy="457200"/>
          </a:xfrm>
          <a:prstGeom prst="rect">
            <a:avLst/>
          </a:prstGeom>
          <a:noFill/>
          <a:ln cap="flat" cmpd="sng" w="2857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E</a:t>
            </a:r>
            <a:endParaRPr sz="1800">
              <a:solidFill>
                <a:schemeClr val="dk1"/>
              </a:solidFill>
              <a:latin typeface="Roboto Condensed"/>
              <a:ea typeface="Roboto Condensed"/>
              <a:cs typeface="Roboto Condensed"/>
              <a:sym typeface="Roboto Condensed"/>
            </a:endParaRPr>
          </a:p>
        </p:txBody>
      </p:sp>
      <p:sp>
        <p:nvSpPr>
          <p:cNvPr id="748" name="Google Shape;748;p34"/>
          <p:cNvSpPr/>
          <p:nvPr/>
        </p:nvSpPr>
        <p:spPr>
          <a:xfrm>
            <a:off x="3617394" y="1600968"/>
            <a:ext cx="876703" cy="457200"/>
          </a:xfrm>
          <a:prstGeom prst="rect">
            <a:avLst/>
          </a:prstGeom>
          <a:noFill/>
          <a:ln cap="flat" cmpd="sng" w="2857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E</a:t>
            </a:r>
            <a:endParaRPr sz="1800">
              <a:solidFill>
                <a:schemeClr val="dk1"/>
              </a:solidFill>
              <a:latin typeface="Roboto Condensed"/>
              <a:ea typeface="Roboto Condensed"/>
              <a:cs typeface="Roboto Condensed"/>
              <a:sym typeface="Roboto Condensed"/>
            </a:endParaRPr>
          </a:p>
        </p:txBody>
      </p:sp>
      <p:cxnSp>
        <p:nvCxnSpPr>
          <p:cNvPr id="749" name="Google Shape;749;p34"/>
          <p:cNvCxnSpPr/>
          <p:nvPr/>
        </p:nvCxnSpPr>
        <p:spPr>
          <a:xfrm flipH="1">
            <a:off x="3057890" y="2876609"/>
            <a:ext cx="540000" cy="1125"/>
          </a:xfrm>
          <a:prstGeom prst="straightConnector1">
            <a:avLst/>
          </a:prstGeom>
          <a:noFill/>
          <a:ln cap="flat" cmpd="sng" w="28575">
            <a:solidFill>
              <a:schemeClr val="accent6"/>
            </a:solidFill>
            <a:prstDash val="solid"/>
            <a:miter lim="800000"/>
            <a:headEnd len="sm" w="sm" type="none"/>
            <a:tailEnd len="sm" w="sm" type="none"/>
          </a:ln>
        </p:spPr>
      </p:cxnSp>
      <p:cxnSp>
        <p:nvCxnSpPr>
          <p:cNvPr id="750" name="Google Shape;750;p34"/>
          <p:cNvCxnSpPr/>
          <p:nvPr/>
        </p:nvCxnSpPr>
        <p:spPr>
          <a:xfrm rot="10800000">
            <a:off x="1552185" y="1827993"/>
            <a:ext cx="540000" cy="0"/>
          </a:xfrm>
          <a:prstGeom prst="straightConnector1">
            <a:avLst/>
          </a:prstGeom>
          <a:noFill/>
          <a:ln cap="flat" cmpd="sng" w="28575">
            <a:solidFill>
              <a:schemeClr val="accent6"/>
            </a:solidFill>
            <a:prstDash val="solid"/>
            <a:miter lim="800000"/>
            <a:headEnd len="sm" w="sm" type="none"/>
            <a:tailEnd len="med" w="med" type="triangle"/>
          </a:ln>
        </p:spPr>
      </p:cxnSp>
      <p:cxnSp>
        <p:nvCxnSpPr>
          <p:cNvPr id="751" name="Google Shape;751;p34"/>
          <p:cNvCxnSpPr/>
          <p:nvPr/>
        </p:nvCxnSpPr>
        <p:spPr>
          <a:xfrm>
            <a:off x="3077394" y="1827993"/>
            <a:ext cx="540000" cy="0"/>
          </a:xfrm>
          <a:prstGeom prst="straightConnector1">
            <a:avLst/>
          </a:prstGeom>
          <a:noFill/>
          <a:ln cap="flat" cmpd="sng" w="28575">
            <a:solidFill>
              <a:schemeClr val="accent6"/>
            </a:solidFill>
            <a:prstDash val="solid"/>
            <a:miter lim="800000"/>
            <a:headEnd len="sm" w="sm" type="none"/>
            <a:tailEnd len="med" w="med" type="triangle"/>
          </a:ln>
        </p:spPr>
      </p:cxnSp>
      <p:sp>
        <p:nvSpPr>
          <p:cNvPr id="752" name="Google Shape;752;p34"/>
          <p:cNvSpPr txBox="1"/>
          <p:nvPr/>
        </p:nvSpPr>
        <p:spPr>
          <a:xfrm>
            <a:off x="1867856" y="3148377"/>
            <a:ext cx="1404000" cy="370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One to Many</a:t>
            </a:r>
            <a:endParaRPr sz="1800">
              <a:solidFill>
                <a:schemeClr val="dk1"/>
              </a:solidFill>
              <a:latin typeface="Roboto Condensed"/>
              <a:ea typeface="Roboto Condensed"/>
              <a:cs typeface="Roboto Condensed"/>
              <a:sym typeface="Roboto Condensed"/>
            </a:endParaRPr>
          </a:p>
        </p:txBody>
      </p:sp>
      <p:sp>
        <p:nvSpPr>
          <p:cNvPr id="753" name="Google Shape;753;p34"/>
          <p:cNvSpPr/>
          <p:nvPr/>
        </p:nvSpPr>
        <p:spPr>
          <a:xfrm>
            <a:off x="2047770" y="2647978"/>
            <a:ext cx="1016909" cy="457200"/>
          </a:xfrm>
          <a:prstGeom prst="diamond">
            <a:avLst/>
          </a:prstGeom>
          <a:noFill/>
          <a:ln cap="flat" cmpd="sng" w="2857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Roboto Condensed"/>
                <a:ea typeface="Roboto Condensed"/>
                <a:cs typeface="Roboto Condensed"/>
                <a:sym typeface="Roboto Condensed"/>
              </a:rPr>
              <a:t>R</a:t>
            </a:r>
            <a:endParaRPr sz="2000">
              <a:solidFill>
                <a:schemeClr val="dk1"/>
              </a:solidFill>
              <a:latin typeface="Roboto Condensed"/>
              <a:ea typeface="Roboto Condensed"/>
              <a:cs typeface="Roboto Condensed"/>
              <a:sym typeface="Roboto Condensed"/>
            </a:endParaRPr>
          </a:p>
        </p:txBody>
      </p:sp>
      <p:sp>
        <p:nvSpPr>
          <p:cNvPr id="754" name="Google Shape;754;p34"/>
          <p:cNvSpPr/>
          <p:nvPr/>
        </p:nvSpPr>
        <p:spPr>
          <a:xfrm>
            <a:off x="662000" y="2649103"/>
            <a:ext cx="876703" cy="457200"/>
          </a:xfrm>
          <a:prstGeom prst="rect">
            <a:avLst/>
          </a:prstGeom>
          <a:noFill/>
          <a:ln cap="flat" cmpd="sng" w="2857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E</a:t>
            </a:r>
            <a:endParaRPr sz="1800">
              <a:solidFill>
                <a:schemeClr val="dk1"/>
              </a:solidFill>
              <a:latin typeface="Roboto Condensed"/>
              <a:ea typeface="Roboto Condensed"/>
              <a:cs typeface="Roboto Condensed"/>
              <a:sym typeface="Roboto Condensed"/>
            </a:endParaRPr>
          </a:p>
        </p:txBody>
      </p:sp>
      <p:sp>
        <p:nvSpPr>
          <p:cNvPr id="755" name="Google Shape;755;p34"/>
          <p:cNvSpPr/>
          <p:nvPr/>
        </p:nvSpPr>
        <p:spPr>
          <a:xfrm>
            <a:off x="3594982" y="2646566"/>
            <a:ext cx="876703" cy="457200"/>
          </a:xfrm>
          <a:prstGeom prst="rect">
            <a:avLst/>
          </a:prstGeom>
          <a:noFill/>
          <a:ln cap="flat" cmpd="sng" w="2857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E</a:t>
            </a:r>
            <a:endParaRPr sz="1800">
              <a:solidFill>
                <a:schemeClr val="dk1"/>
              </a:solidFill>
              <a:latin typeface="Roboto Condensed"/>
              <a:ea typeface="Roboto Condensed"/>
              <a:cs typeface="Roboto Condensed"/>
              <a:sym typeface="Roboto Condensed"/>
            </a:endParaRPr>
          </a:p>
        </p:txBody>
      </p:sp>
      <p:cxnSp>
        <p:nvCxnSpPr>
          <p:cNvPr id="756" name="Google Shape;756;p34"/>
          <p:cNvCxnSpPr/>
          <p:nvPr/>
        </p:nvCxnSpPr>
        <p:spPr>
          <a:xfrm rot="10800000">
            <a:off x="1529773" y="2873591"/>
            <a:ext cx="540000" cy="0"/>
          </a:xfrm>
          <a:prstGeom prst="straightConnector1">
            <a:avLst/>
          </a:prstGeom>
          <a:noFill/>
          <a:ln cap="flat" cmpd="sng" w="28575">
            <a:solidFill>
              <a:schemeClr val="accent6"/>
            </a:solidFill>
            <a:prstDash val="solid"/>
            <a:miter lim="800000"/>
            <a:headEnd len="sm" w="sm" type="none"/>
            <a:tailEnd len="med" w="med" type="triangle"/>
          </a:ln>
        </p:spPr>
      </p:cxnSp>
      <p:sp>
        <p:nvSpPr>
          <p:cNvPr id="757" name="Google Shape;757;p34"/>
          <p:cNvSpPr txBox="1"/>
          <p:nvPr/>
        </p:nvSpPr>
        <p:spPr>
          <a:xfrm>
            <a:off x="1860288" y="4142929"/>
            <a:ext cx="1404000" cy="370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Many to One</a:t>
            </a:r>
            <a:endParaRPr sz="1800">
              <a:solidFill>
                <a:schemeClr val="dk1"/>
              </a:solidFill>
              <a:latin typeface="Roboto Condensed"/>
              <a:ea typeface="Roboto Condensed"/>
              <a:cs typeface="Roboto Condensed"/>
              <a:sym typeface="Roboto Condensed"/>
            </a:endParaRPr>
          </a:p>
        </p:txBody>
      </p:sp>
      <p:sp>
        <p:nvSpPr>
          <p:cNvPr id="758" name="Google Shape;758;p34"/>
          <p:cNvSpPr/>
          <p:nvPr/>
        </p:nvSpPr>
        <p:spPr>
          <a:xfrm>
            <a:off x="2040202" y="3642530"/>
            <a:ext cx="1016909" cy="457200"/>
          </a:xfrm>
          <a:prstGeom prst="diamond">
            <a:avLst/>
          </a:prstGeom>
          <a:noFill/>
          <a:ln cap="flat" cmpd="sng" w="2857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Roboto Condensed"/>
                <a:ea typeface="Roboto Condensed"/>
                <a:cs typeface="Roboto Condensed"/>
                <a:sym typeface="Roboto Condensed"/>
              </a:rPr>
              <a:t>R</a:t>
            </a:r>
            <a:endParaRPr sz="2000">
              <a:solidFill>
                <a:schemeClr val="dk1"/>
              </a:solidFill>
              <a:latin typeface="Roboto Condensed"/>
              <a:ea typeface="Roboto Condensed"/>
              <a:cs typeface="Roboto Condensed"/>
              <a:sym typeface="Roboto Condensed"/>
            </a:endParaRPr>
          </a:p>
        </p:txBody>
      </p:sp>
      <p:sp>
        <p:nvSpPr>
          <p:cNvPr id="759" name="Google Shape;759;p34"/>
          <p:cNvSpPr/>
          <p:nvPr/>
        </p:nvSpPr>
        <p:spPr>
          <a:xfrm>
            <a:off x="654432" y="3643655"/>
            <a:ext cx="876703" cy="457200"/>
          </a:xfrm>
          <a:prstGeom prst="rect">
            <a:avLst/>
          </a:prstGeom>
          <a:noFill/>
          <a:ln cap="flat" cmpd="sng" w="2857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E</a:t>
            </a:r>
            <a:endParaRPr sz="1800">
              <a:solidFill>
                <a:schemeClr val="dk1"/>
              </a:solidFill>
              <a:latin typeface="Roboto Condensed"/>
              <a:ea typeface="Roboto Condensed"/>
              <a:cs typeface="Roboto Condensed"/>
              <a:sym typeface="Roboto Condensed"/>
            </a:endParaRPr>
          </a:p>
        </p:txBody>
      </p:sp>
      <p:sp>
        <p:nvSpPr>
          <p:cNvPr id="760" name="Google Shape;760;p34"/>
          <p:cNvSpPr/>
          <p:nvPr/>
        </p:nvSpPr>
        <p:spPr>
          <a:xfrm>
            <a:off x="3587414" y="3641118"/>
            <a:ext cx="876703" cy="457200"/>
          </a:xfrm>
          <a:prstGeom prst="rect">
            <a:avLst/>
          </a:prstGeom>
          <a:noFill/>
          <a:ln cap="flat" cmpd="sng" w="2857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E</a:t>
            </a:r>
            <a:endParaRPr sz="1800">
              <a:solidFill>
                <a:schemeClr val="dk1"/>
              </a:solidFill>
              <a:latin typeface="Roboto Condensed"/>
              <a:ea typeface="Roboto Condensed"/>
              <a:cs typeface="Roboto Condensed"/>
              <a:sym typeface="Roboto Condensed"/>
            </a:endParaRPr>
          </a:p>
        </p:txBody>
      </p:sp>
      <p:cxnSp>
        <p:nvCxnSpPr>
          <p:cNvPr id="761" name="Google Shape;761;p34"/>
          <p:cNvCxnSpPr/>
          <p:nvPr/>
        </p:nvCxnSpPr>
        <p:spPr>
          <a:xfrm>
            <a:off x="3050432" y="3870748"/>
            <a:ext cx="540000" cy="0"/>
          </a:xfrm>
          <a:prstGeom prst="straightConnector1">
            <a:avLst/>
          </a:prstGeom>
          <a:noFill/>
          <a:ln cap="flat" cmpd="sng" w="28575">
            <a:solidFill>
              <a:schemeClr val="accent6"/>
            </a:solidFill>
            <a:prstDash val="solid"/>
            <a:miter lim="800000"/>
            <a:headEnd len="sm" w="sm" type="none"/>
            <a:tailEnd len="med" w="med" type="triangle"/>
          </a:ln>
        </p:spPr>
      </p:cxnSp>
      <p:cxnSp>
        <p:nvCxnSpPr>
          <p:cNvPr id="762" name="Google Shape;762;p34"/>
          <p:cNvCxnSpPr/>
          <p:nvPr/>
        </p:nvCxnSpPr>
        <p:spPr>
          <a:xfrm flipH="1">
            <a:off x="1527992" y="3871435"/>
            <a:ext cx="540000" cy="1125"/>
          </a:xfrm>
          <a:prstGeom prst="straightConnector1">
            <a:avLst/>
          </a:prstGeom>
          <a:noFill/>
          <a:ln cap="flat" cmpd="sng" w="28575">
            <a:solidFill>
              <a:schemeClr val="accent6"/>
            </a:solidFill>
            <a:prstDash val="solid"/>
            <a:miter lim="800000"/>
            <a:headEnd len="sm" w="sm" type="none"/>
            <a:tailEnd len="sm" w="sm" type="none"/>
          </a:ln>
        </p:spPr>
      </p:cxnSp>
      <p:sp>
        <p:nvSpPr>
          <p:cNvPr id="763" name="Google Shape;763;p34"/>
          <p:cNvSpPr txBox="1"/>
          <p:nvPr/>
        </p:nvSpPr>
        <p:spPr>
          <a:xfrm>
            <a:off x="1770663" y="5200764"/>
            <a:ext cx="1548000" cy="370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Many to Many</a:t>
            </a:r>
            <a:endParaRPr sz="1800">
              <a:solidFill>
                <a:schemeClr val="dk1"/>
              </a:solidFill>
              <a:latin typeface="Roboto Condensed"/>
              <a:ea typeface="Roboto Condensed"/>
              <a:cs typeface="Roboto Condensed"/>
              <a:sym typeface="Roboto Condensed"/>
            </a:endParaRPr>
          </a:p>
        </p:txBody>
      </p:sp>
      <p:sp>
        <p:nvSpPr>
          <p:cNvPr id="764" name="Google Shape;764;p34"/>
          <p:cNvSpPr/>
          <p:nvPr/>
        </p:nvSpPr>
        <p:spPr>
          <a:xfrm>
            <a:off x="2040517" y="4700365"/>
            <a:ext cx="1016909" cy="457200"/>
          </a:xfrm>
          <a:prstGeom prst="diamond">
            <a:avLst/>
          </a:prstGeom>
          <a:noFill/>
          <a:ln cap="flat" cmpd="sng" w="2857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Roboto Condensed"/>
                <a:ea typeface="Roboto Condensed"/>
                <a:cs typeface="Roboto Condensed"/>
                <a:sym typeface="Roboto Condensed"/>
              </a:rPr>
              <a:t>R</a:t>
            </a:r>
            <a:endParaRPr sz="2000">
              <a:solidFill>
                <a:schemeClr val="dk1"/>
              </a:solidFill>
              <a:latin typeface="Roboto Condensed"/>
              <a:ea typeface="Roboto Condensed"/>
              <a:cs typeface="Roboto Condensed"/>
              <a:sym typeface="Roboto Condensed"/>
            </a:endParaRPr>
          </a:p>
        </p:txBody>
      </p:sp>
      <p:sp>
        <p:nvSpPr>
          <p:cNvPr id="765" name="Google Shape;765;p34"/>
          <p:cNvSpPr/>
          <p:nvPr/>
        </p:nvSpPr>
        <p:spPr>
          <a:xfrm>
            <a:off x="654747" y="4701490"/>
            <a:ext cx="876703" cy="457200"/>
          </a:xfrm>
          <a:prstGeom prst="rect">
            <a:avLst/>
          </a:prstGeom>
          <a:noFill/>
          <a:ln cap="flat" cmpd="sng" w="2857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E</a:t>
            </a:r>
            <a:endParaRPr sz="1800">
              <a:solidFill>
                <a:schemeClr val="dk1"/>
              </a:solidFill>
              <a:latin typeface="Roboto Condensed"/>
              <a:ea typeface="Roboto Condensed"/>
              <a:cs typeface="Roboto Condensed"/>
              <a:sym typeface="Roboto Condensed"/>
            </a:endParaRPr>
          </a:p>
        </p:txBody>
      </p:sp>
      <p:sp>
        <p:nvSpPr>
          <p:cNvPr id="766" name="Google Shape;766;p34"/>
          <p:cNvSpPr/>
          <p:nvPr/>
        </p:nvSpPr>
        <p:spPr>
          <a:xfrm>
            <a:off x="3587729" y="4698953"/>
            <a:ext cx="876703" cy="457200"/>
          </a:xfrm>
          <a:prstGeom prst="rect">
            <a:avLst/>
          </a:prstGeom>
          <a:noFill/>
          <a:ln cap="flat" cmpd="sng" w="2857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E</a:t>
            </a:r>
            <a:endParaRPr sz="1800">
              <a:solidFill>
                <a:schemeClr val="dk1"/>
              </a:solidFill>
              <a:latin typeface="Roboto Condensed"/>
              <a:ea typeface="Roboto Condensed"/>
              <a:cs typeface="Roboto Condensed"/>
              <a:sym typeface="Roboto Condensed"/>
            </a:endParaRPr>
          </a:p>
        </p:txBody>
      </p:sp>
      <p:cxnSp>
        <p:nvCxnSpPr>
          <p:cNvPr id="767" name="Google Shape;767;p34"/>
          <p:cNvCxnSpPr/>
          <p:nvPr/>
        </p:nvCxnSpPr>
        <p:spPr>
          <a:xfrm flipH="1">
            <a:off x="1518625" y="4929270"/>
            <a:ext cx="540000" cy="1125"/>
          </a:xfrm>
          <a:prstGeom prst="straightConnector1">
            <a:avLst/>
          </a:prstGeom>
          <a:noFill/>
          <a:ln cap="flat" cmpd="sng" w="28575">
            <a:solidFill>
              <a:schemeClr val="accent6"/>
            </a:solidFill>
            <a:prstDash val="solid"/>
            <a:miter lim="800000"/>
            <a:headEnd len="sm" w="sm" type="none"/>
            <a:tailEnd len="sm" w="sm" type="none"/>
          </a:ln>
        </p:spPr>
      </p:cxnSp>
      <p:cxnSp>
        <p:nvCxnSpPr>
          <p:cNvPr id="768" name="Google Shape;768;p34"/>
          <p:cNvCxnSpPr/>
          <p:nvPr/>
        </p:nvCxnSpPr>
        <p:spPr>
          <a:xfrm flipH="1">
            <a:off x="3038565" y="4926252"/>
            <a:ext cx="540000" cy="1125"/>
          </a:xfrm>
          <a:prstGeom prst="straightConnector1">
            <a:avLst/>
          </a:prstGeom>
          <a:noFill/>
          <a:ln cap="flat" cmpd="sng" w="28575">
            <a:solidFill>
              <a:schemeClr val="accent6"/>
            </a:solidFill>
            <a:prstDash val="solid"/>
            <a:miter lim="800000"/>
            <a:headEnd len="sm" w="sm" type="none"/>
            <a:tailEnd len="sm" w="sm" type="none"/>
          </a:ln>
        </p:spPr>
      </p:cxnSp>
      <p:sp>
        <p:nvSpPr>
          <p:cNvPr id="769" name="Google Shape;769;p34"/>
          <p:cNvSpPr/>
          <p:nvPr/>
        </p:nvSpPr>
        <p:spPr>
          <a:xfrm>
            <a:off x="6221047" y="1645579"/>
            <a:ext cx="1260000" cy="457200"/>
          </a:xfrm>
          <a:prstGeom prst="flowChartMerge">
            <a:avLst/>
          </a:prstGeom>
          <a:noFill/>
          <a:ln cap="flat" cmpd="sng" w="28575">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ISA</a:t>
            </a:r>
            <a:endParaRPr/>
          </a:p>
        </p:txBody>
      </p:sp>
      <p:sp>
        <p:nvSpPr>
          <p:cNvPr id="770" name="Google Shape;770;p34"/>
          <p:cNvSpPr txBox="1"/>
          <p:nvPr/>
        </p:nvSpPr>
        <p:spPr>
          <a:xfrm>
            <a:off x="6077047" y="2102779"/>
            <a:ext cx="1548000"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Total</a:t>
            </a:r>
            <a:endParaRPr/>
          </a:p>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Specialization/</a:t>
            </a:r>
            <a:endParaRPr/>
          </a:p>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Generalization</a:t>
            </a:r>
            <a:endParaRPr sz="1800">
              <a:solidFill>
                <a:schemeClr val="dk1"/>
              </a:solidFill>
              <a:latin typeface="Roboto Condensed"/>
              <a:ea typeface="Roboto Condensed"/>
              <a:cs typeface="Roboto Condensed"/>
              <a:sym typeface="Roboto Condensed"/>
            </a:endParaRPr>
          </a:p>
        </p:txBody>
      </p:sp>
      <p:cxnSp>
        <p:nvCxnSpPr>
          <p:cNvPr id="771" name="Google Shape;771;p34"/>
          <p:cNvCxnSpPr>
            <a:stCxn id="769" idx="0"/>
          </p:cNvCxnSpPr>
          <p:nvPr/>
        </p:nvCxnSpPr>
        <p:spPr>
          <a:xfrm rot="10800000">
            <a:off x="6851047" y="1340779"/>
            <a:ext cx="0" cy="304800"/>
          </a:xfrm>
          <a:prstGeom prst="straightConnector1">
            <a:avLst/>
          </a:prstGeom>
          <a:noFill/>
          <a:ln cap="flat" cmpd="sng" w="28575">
            <a:solidFill>
              <a:schemeClr val="accent6"/>
            </a:solidFill>
            <a:prstDash val="solid"/>
            <a:miter lim="800000"/>
            <a:headEnd len="sm" w="sm" type="none"/>
            <a:tailEnd len="sm" w="sm" type="none"/>
          </a:ln>
        </p:spPr>
      </p:cxnSp>
      <p:cxnSp>
        <p:nvCxnSpPr>
          <p:cNvPr id="772" name="Google Shape;772;p34"/>
          <p:cNvCxnSpPr>
            <a:endCxn id="769" idx="1"/>
          </p:cNvCxnSpPr>
          <p:nvPr/>
        </p:nvCxnSpPr>
        <p:spPr>
          <a:xfrm flipH="1" rot="10800000">
            <a:off x="6221047" y="1874179"/>
            <a:ext cx="315000" cy="255900"/>
          </a:xfrm>
          <a:prstGeom prst="straightConnector1">
            <a:avLst/>
          </a:prstGeom>
          <a:noFill/>
          <a:ln cap="flat" cmpd="sng" w="28575">
            <a:solidFill>
              <a:schemeClr val="accent6"/>
            </a:solidFill>
            <a:prstDash val="solid"/>
            <a:miter lim="800000"/>
            <a:headEnd len="sm" w="sm" type="none"/>
            <a:tailEnd len="sm" w="sm" type="none"/>
          </a:ln>
        </p:spPr>
      </p:cxnSp>
      <p:cxnSp>
        <p:nvCxnSpPr>
          <p:cNvPr id="773" name="Google Shape;773;p34"/>
          <p:cNvCxnSpPr>
            <a:endCxn id="769" idx="3"/>
          </p:cNvCxnSpPr>
          <p:nvPr/>
        </p:nvCxnSpPr>
        <p:spPr>
          <a:xfrm rot="10800000">
            <a:off x="7166047" y="1874179"/>
            <a:ext cx="315000" cy="247200"/>
          </a:xfrm>
          <a:prstGeom prst="straightConnector1">
            <a:avLst/>
          </a:prstGeom>
          <a:noFill/>
          <a:ln cap="flat" cmpd="sng" w="28575">
            <a:solidFill>
              <a:schemeClr val="accent6"/>
            </a:solidFill>
            <a:prstDash val="solid"/>
            <a:miter lim="800000"/>
            <a:headEnd len="sm" w="sm" type="none"/>
            <a:tailEnd len="sm" w="sm" type="none"/>
          </a:ln>
        </p:spPr>
      </p:cxnSp>
      <p:cxnSp>
        <p:nvCxnSpPr>
          <p:cNvPr id="774" name="Google Shape;774;p34"/>
          <p:cNvCxnSpPr/>
          <p:nvPr/>
        </p:nvCxnSpPr>
        <p:spPr>
          <a:xfrm rot="10800000">
            <a:off x="6915247" y="1340779"/>
            <a:ext cx="0" cy="304800"/>
          </a:xfrm>
          <a:prstGeom prst="straightConnector1">
            <a:avLst/>
          </a:prstGeom>
          <a:noFill/>
          <a:ln cap="flat" cmpd="sng" w="28575">
            <a:solidFill>
              <a:schemeClr val="accent6"/>
            </a:solidFill>
            <a:prstDash val="solid"/>
            <a:miter lim="800000"/>
            <a:headEnd len="sm" w="sm" type="none"/>
            <a:tailEnd len="sm" w="sm" type="none"/>
          </a:ln>
        </p:spPr>
      </p:cxnSp>
      <p:sp>
        <p:nvSpPr>
          <p:cNvPr id="775" name="Google Shape;775;p34"/>
          <p:cNvSpPr/>
          <p:nvPr/>
        </p:nvSpPr>
        <p:spPr>
          <a:xfrm>
            <a:off x="8936258" y="1714262"/>
            <a:ext cx="1260000" cy="457200"/>
          </a:xfrm>
          <a:prstGeom prst="flowChartMerge">
            <a:avLst/>
          </a:prstGeom>
          <a:noFill/>
          <a:ln cap="flat" cmpd="sng" w="28575">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ISA</a:t>
            </a:r>
            <a:endParaRPr/>
          </a:p>
        </p:txBody>
      </p:sp>
      <p:sp>
        <p:nvSpPr>
          <p:cNvPr id="776" name="Google Shape;776;p34"/>
          <p:cNvSpPr txBox="1"/>
          <p:nvPr/>
        </p:nvSpPr>
        <p:spPr>
          <a:xfrm>
            <a:off x="8792258" y="2171462"/>
            <a:ext cx="1548000"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Disjoint</a:t>
            </a:r>
            <a:endParaRPr/>
          </a:p>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Specialization/</a:t>
            </a:r>
            <a:endParaRPr/>
          </a:p>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Generalization</a:t>
            </a:r>
            <a:endParaRPr sz="1800">
              <a:solidFill>
                <a:schemeClr val="dk1"/>
              </a:solidFill>
              <a:latin typeface="Roboto Condensed"/>
              <a:ea typeface="Roboto Condensed"/>
              <a:cs typeface="Roboto Condensed"/>
              <a:sym typeface="Roboto Condensed"/>
            </a:endParaRPr>
          </a:p>
        </p:txBody>
      </p:sp>
      <p:cxnSp>
        <p:nvCxnSpPr>
          <p:cNvPr id="777" name="Google Shape;777;p34"/>
          <p:cNvCxnSpPr>
            <a:stCxn id="775" idx="0"/>
          </p:cNvCxnSpPr>
          <p:nvPr/>
        </p:nvCxnSpPr>
        <p:spPr>
          <a:xfrm rot="10800000">
            <a:off x="9566258" y="1409462"/>
            <a:ext cx="0" cy="304800"/>
          </a:xfrm>
          <a:prstGeom prst="straightConnector1">
            <a:avLst/>
          </a:prstGeom>
          <a:noFill/>
          <a:ln cap="flat" cmpd="sng" w="28575">
            <a:solidFill>
              <a:schemeClr val="accent6"/>
            </a:solidFill>
            <a:prstDash val="solid"/>
            <a:miter lim="800000"/>
            <a:headEnd len="sm" w="sm" type="none"/>
            <a:tailEnd len="sm" w="sm" type="none"/>
          </a:ln>
        </p:spPr>
      </p:cxnSp>
      <p:cxnSp>
        <p:nvCxnSpPr>
          <p:cNvPr id="778" name="Google Shape;778;p34"/>
          <p:cNvCxnSpPr>
            <a:endCxn id="775" idx="1"/>
          </p:cNvCxnSpPr>
          <p:nvPr/>
        </p:nvCxnSpPr>
        <p:spPr>
          <a:xfrm flipH="1" rot="10800000">
            <a:off x="8936258" y="1942862"/>
            <a:ext cx="315000" cy="255900"/>
          </a:xfrm>
          <a:prstGeom prst="straightConnector1">
            <a:avLst/>
          </a:prstGeom>
          <a:noFill/>
          <a:ln cap="flat" cmpd="sng" w="28575">
            <a:solidFill>
              <a:schemeClr val="accent6"/>
            </a:solidFill>
            <a:prstDash val="solid"/>
            <a:miter lim="800000"/>
            <a:headEnd len="sm" w="sm" type="none"/>
            <a:tailEnd len="sm" w="sm" type="none"/>
          </a:ln>
        </p:spPr>
      </p:cxnSp>
      <p:cxnSp>
        <p:nvCxnSpPr>
          <p:cNvPr id="779" name="Google Shape;779;p34"/>
          <p:cNvCxnSpPr>
            <a:endCxn id="775" idx="3"/>
          </p:cNvCxnSpPr>
          <p:nvPr/>
        </p:nvCxnSpPr>
        <p:spPr>
          <a:xfrm rot="10800000">
            <a:off x="9881258" y="1942862"/>
            <a:ext cx="315000" cy="247200"/>
          </a:xfrm>
          <a:prstGeom prst="straightConnector1">
            <a:avLst/>
          </a:prstGeom>
          <a:noFill/>
          <a:ln cap="flat" cmpd="sng" w="28575">
            <a:solidFill>
              <a:schemeClr val="accent6"/>
            </a:solidFill>
            <a:prstDash val="solid"/>
            <a:miter lim="800000"/>
            <a:headEnd len="sm" w="sm" type="none"/>
            <a:tailEnd len="sm" w="sm" type="none"/>
          </a:ln>
        </p:spPr>
      </p:cxnSp>
      <p:sp>
        <p:nvSpPr>
          <p:cNvPr id="780" name="Google Shape;780;p34"/>
          <p:cNvSpPr txBox="1"/>
          <p:nvPr/>
        </p:nvSpPr>
        <p:spPr>
          <a:xfrm>
            <a:off x="9580975" y="1374371"/>
            <a:ext cx="958200" cy="307777"/>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Roboto Condensed"/>
                <a:ea typeface="Roboto Condensed"/>
                <a:cs typeface="Roboto Condensed"/>
                <a:sym typeface="Roboto Condensed"/>
              </a:rPr>
              <a:t>Disjoint</a:t>
            </a:r>
            <a:endParaRPr sz="1400">
              <a:solidFill>
                <a:schemeClr val="dk1"/>
              </a:solidFill>
              <a:latin typeface="Roboto Condensed"/>
              <a:ea typeface="Roboto Condensed"/>
              <a:cs typeface="Roboto Condensed"/>
              <a:sym typeface="Roboto Condensed"/>
            </a:endParaRPr>
          </a:p>
        </p:txBody>
      </p:sp>
      <p:sp>
        <p:nvSpPr>
          <p:cNvPr id="781" name="Google Shape;781;p34"/>
          <p:cNvSpPr/>
          <p:nvPr/>
        </p:nvSpPr>
        <p:spPr>
          <a:xfrm>
            <a:off x="9080258" y="4174210"/>
            <a:ext cx="1260000" cy="457200"/>
          </a:xfrm>
          <a:prstGeom prst="flowChartMerge">
            <a:avLst/>
          </a:prstGeom>
          <a:noFill/>
          <a:ln cap="flat" cmpd="sng" w="28575">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ISA</a:t>
            </a:r>
            <a:endParaRPr/>
          </a:p>
        </p:txBody>
      </p:sp>
      <p:sp>
        <p:nvSpPr>
          <p:cNvPr id="782" name="Google Shape;782;p34"/>
          <p:cNvSpPr txBox="1"/>
          <p:nvPr/>
        </p:nvSpPr>
        <p:spPr>
          <a:xfrm>
            <a:off x="8936258" y="4640340"/>
            <a:ext cx="1548000"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Overlapping</a:t>
            </a:r>
            <a:endParaRPr/>
          </a:p>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Specialization/</a:t>
            </a:r>
            <a:endParaRPr/>
          </a:p>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Generalization</a:t>
            </a:r>
            <a:endParaRPr sz="1800">
              <a:solidFill>
                <a:schemeClr val="dk1"/>
              </a:solidFill>
              <a:latin typeface="Roboto Condensed"/>
              <a:ea typeface="Roboto Condensed"/>
              <a:cs typeface="Roboto Condensed"/>
              <a:sym typeface="Roboto Condensed"/>
            </a:endParaRPr>
          </a:p>
        </p:txBody>
      </p:sp>
      <p:cxnSp>
        <p:nvCxnSpPr>
          <p:cNvPr id="783" name="Google Shape;783;p34"/>
          <p:cNvCxnSpPr/>
          <p:nvPr/>
        </p:nvCxnSpPr>
        <p:spPr>
          <a:xfrm rot="10800000">
            <a:off x="9710258" y="3878340"/>
            <a:ext cx="0" cy="304800"/>
          </a:xfrm>
          <a:prstGeom prst="straightConnector1">
            <a:avLst/>
          </a:prstGeom>
          <a:noFill/>
          <a:ln cap="flat" cmpd="sng" w="28575">
            <a:solidFill>
              <a:schemeClr val="accent6"/>
            </a:solidFill>
            <a:prstDash val="solid"/>
            <a:miter lim="800000"/>
            <a:headEnd len="sm" w="sm" type="none"/>
            <a:tailEnd len="sm" w="sm" type="none"/>
          </a:ln>
        </p:spPr>
      </p:cxnSp>
      <p:cxnSp>
        <p:nvCxnSpPr>
          <p:cNvPr id="784" name="Google Shape;784;p34"/>
          <p:cNvCxnSpPr>
            <a:endCxn id="781" idx="1"/>
          </p:cNvCxnSpPr>
          <p:nvPr/>
        </p:nvCxnSpPr>
        <p:spPr>
          <a:xfrm flipH="1" rot="10800000">
            <a:off x="9080258" y="4402810"/>
            <a:ext cx="315000" cy="255900"/>
          </a:xfrm>
          <a:prstGeom prst="straightConnector1">
            <a:avLst/>
          </a:prstGeom>
          <a:noFill/>
          <a:ln cap="flat" cmpd="sng" w="28575">
            <a:solidFill>
              <a:schemeClr val="accent6"/>
            </a:solidFill>
            <a:prstDash val="solid"/>
            <a:miter lim="800000"/>
            <a:headEnd len="sm" w="sm" type="none"/>
            <a:tailEnd len="sm" w="sm" type="none"/>
          </a:ln>
        </p:spPr>
      </p:cxnSp>
      <p:cxnSp>
        <p:nvCxnSpPr>
          <p:cNvPr id="785" name="Google Shape;785;p34"/>
          <p:cNvCxnSpPr>
            <a:endCxn id="781" idx="3"/>
          </p:cNvCxnSpPr>
          <p:nvPr/>
        </p:nvCxnSpPr>
        <p:spPr>
          <a:xfrm rot="10800000">
            <a:off x="10025258" y="4402810"/>
            <a:ext cx="315000" cy="247200"/>
          </a:xfrm>
          <a:prstGeom prst="straightConnector1">
            <a:avLst/>
          </a:prstGeom>
          <a:noFill/>
          <a:ln cap="flat" cmpd="sng" w="28575">
            <a:solidFill>
              <a:schemeClr val="accent6"/>
            </a:solidFill>
            <a:prstDash val="solid"/>
            <a:miter lim="800000"/>
            <a:headEnd len="sm" w="sm" type="none"/>
            <a:tailEnd len="sm" w="sm" type="none"/>
          </a:ln>
        </p:spPr>
      </p:cxnSp>
      <p:sp>
        <p:nvSpPr>
          <p:cNvPr id="786" name="Google Shape;786;p34"/>
          <p:cNvSpPr txBox="1"/>
          <p:nvPr/>
        </p:nvSpPr>
        <p:spPr>
          <a:xfrm>
            <a:off x="9710258" y="3819645"/>
            <a:ext cx="1080000" cy="3096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Roboto Condensed"/>
                <a:ea typeface="Roboto Condensed"/>
                <a:cs typeface="Roboto Condensed"/>
                <a:sym typeface="Roboto Condensed"/>
              </a:rPr>
              <a:t>Overlapping</a:t>
            </a:r>
            <a:endParaRPr sz="1400">
              <a:solidFill>
                <a:schemeClr val="dk1"/>
              </a:solidFill>
              <a:latin typeface="Roboto Condensed"/>
              <a:ea typeface="Roboto Condensed"/>
              <a:cs typeface="Roboto Condensed"/>
              <a:sym typeface="Roboto Condensed"/>
            </a:endParaRPr>
          </a:p>
        </p:txBody>
      </p:sp>
      <p:sp>
        <p:nvSpPr>
          <p:cNvPr id="787" name="Google Shape;787;p34"/>
          <p:cNvSpPr/>
          <p:nvPr/>
        </p:nvSpPr>
        <p:spPr>
          <a:xfrm>
            <a:off x="6099696" y="4144694"/>
            <a:ext cx="1260000" cy="457200"/>
          </a:xfrm>
          <a:prstGeom prst="flowChartMerge">
            <a:avLst/>
          </a:prstGeom>
          <a:noFill/>
          <a:ln cap="flat" cmpd="sng" w="28575">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ISA</a:t>
            </a:r>
            <a:endParaRPr/>
          </a:p>
        </p:txBody>
      </p:sp>
      <p:sp>
        <p:nvSpPr>
          <p:cNvPr id="788" name="Google Shape;788;p34"/>
          <p:cNvSpPr txBox="1"/>
          <p:nvPr/>
        </p:nvSpPr>
        <p:spPr>
          <a:xfrm>
            <a:off x="5955696" y="4601894"/>
            <a:ext cx="1548000"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Partial</a:t>
            </a:r>
            <a:endParaRPr/>
          </a:p>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Specialization/</a:t>
            </a:r>
            <a:endParaRPr/>
          </a:p>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Generalization</a:t>
            </a:r>
            <a:endParaRPr sz="1800">
              <a:solidFill>
                <a:schemeClr val="dk1"/>
              </a:solidFill>
              <a:latin typeface="Roboto Condensed"/>
              <a:ea typeface="Roboto Condensed"/>
              <a:cs typeface="Roboto Condensed"/>
              <a:sym typeface="Roboto Condensed"/>
            </a:endParaRPr>
          </a:p>
        </p:txBody>
      </p:sp>
      <p:cxnSp>
        <p:nvCxnSpPr>
          <p:cNvPr id="789" name="Google Shape;789;p34"/>
          <p:cNvCxnSpPr>
            <a:stCxn id="787" idx="0"/>
          </p:cNvCxnSpPr>
          <p:nvPr/>
        </p:nvCxnSpPr>
        <p:spPr>
          <a:xfrm rot="10800000">
            <a:off x="6729696" y="3839894"/>
            <a:ext cx="0" cy="304800"/>
          </a:xfrm>
          <a:prstGeom prst="straightConnector1">
            <a:avLst/>
          </a:prstGeom>
          <a:noFill/>
          <a:ln cap="flat" cmpd="sng" w="28575">
            <a:solidFill>
              <a:schemeClr val="accent6"/>
            </a:solidFill>
            <a:prstDash val="solid"/>
            <a:miter lim="800000"/>
            <a:headEnd len="sm" w="sm" type="none"/>
            <a:tailEnd len="sm" w="sm" type="none"/>
          </a:ln>
        </p:spPr>
      </p:cxnSp>
      <p:cxnSp>
        <p:nvCxnSpPr>
          <p:cNvPr id="790" name="Google Shape;790;p34"/>
          <p:cNvCxnSpPr>
            <a:endCxn id="787" idx="1"/>
          </p:cNvCxnSpPr>
          <p:nvPr/>
        </p:nvCxnSpPr>
        <p:spPr>
          <a:xfrm flipH="1" rot="10800000">
            <a:off x="6099696" y="4373294"/>
            <a:ext cx="315000" cy="255900"/>
          </a:xfrm>
          <a:prstGeom prst="straightConnector1">
            <a:avLst/>
          </a:prstGeom>
          <a:noFill/>
          <a:ln cap="flat" cmpd="sng" w="28575">
            <a:solidFill>
              <a:schemeClr val="accent6"/>
            </a:solidFill>
            <a:prstDash val="solid"/>
            <a:miter lim="800000"/>
            <a:headEnd len="sm" w="sm" type="none"/>
            <a:tailEnd len="sm" w="sm" type="none"/>
          </a:ln>
        </p:spPr>
      </p:cxnSp>
      <p:cxnSp>
        <p:nvCxnSpPr>
          <p:cNvPr id="791" name="Google Shape;791;p34"/>
          <p:cNvCxnSpPr>
            <a:endCxn id="787" idx="3"/>
          </p:cNvCxnSpPr>
          <p:nvPr/>
        </p:nvCxnSpPr>
        <p:spPr>
          <a:xfrm rot="10800000">
            <a:off x="7044696" y="4373294"/>
            <a:ext cx="315000" cy="247200"/>
          </a:xfrm>
          <a:prstGeom prst="straightConnector1">
            <a:avLst/>
          </a:prstGeom>
          <a:noFill/>
          <a:ln cap="flat" cmpd="sng" w="28575">
            <a:solidFill>
              <a:schemeClr val="accent6"/>
            </a:solidFill>
            <a:prstDash val="solid"/>
            <a:miter lim="800000"/>
            <a:headEnd len="sm" w="sm" type="none"/>
            <a:tailEnd len="sm" w="sm" type="none"/>
          </a:ln>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sp>
        <p:nvSpPr>
          <p:cNvPr id="796" name="Google Shape;796;p3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5C2321"/>
              </a:buClr>
              <a:buSzPts val="6000"/>
              <a:buFont typeface="Roboto Condensed"/>
              <a:buNone/>
            </a:pPr>
            <a:r>
              <a:rPr lang="en-US">
                <a:solidFill>
                  <a:srgbClr val="5C2321"/>
                </a:solidFill>
              </a:rPr>
              <a:t>Data Models</a:t>
            </a:r>
            <a:endParaRPr/>
          </a:p>
        </p:txBody>
      </p:sp>
      <p:sp>
        <p:nvSpPr>
          <p:cNvPr id="797" name="Google Shape;797;p3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a:t>Section - 12</a:t>
            </a:r>
            <a:endParaRPr/>
          </a:p>
          <a:p>
            <a:pPr indent="0" lvl="0" marL="0" rtl="0" algn="l">
              <a:lnSpc>
                <a:spcPct val="90000"/>
              </a:lnSpc>
              <a:spcBef>
                <a:spcPts val="1000"/>
              </a:spcBef>
              <a:spcAft>
                <a:spcPts val="0"/>
              </a:spcAft>
              <a:buClr>
                <a:schemeClr val="dk1"/>
              </a:buClr>
              <a:buSzPts val="2400"/>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sp>
        <p:nvSpPr>
          <p:cNvPr id="802" name="Google Shape;802;p36"/>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US"/>
              <a:t>What is a Database Models?</a:t>
            </a:r>
            <a:endParaRPr/>
          </a:p>
        </p:txBody>
      </p:sp>
      <p:sp>
        <p:nvSpPr>
          <p:cNvPr id="803" name="Google Shape;803;p36"/>
          <p:cNvSpPr txBox="1"/>
          <p:nvPr>
            <p:ph idx="1" type="body"/>
          </p:nvPr>
        </p:nvSpPr>
        <p:spPr>
          <a:xfrm>
            <a:off x="131179" y="887280"/>
            <a:ext cx="11936130" cy="5582777"/>
          </a:xfrm>
          <a:prstGeom prst="rect">
            <a:avLst/>
          </a:prstGeom>
          <a:noFill/>
          <a:ln>
            <a:noFill/>
          </a:ln>
        </p:spPr>
        <p:txBody>
          <a:bodyPr anchorCtr="0" anchor="t" bIns="45700" lIns="91425" spcFirstLastPara="1" rIns="91425" wrap="square" tIns="45700">
            <a:noAutofit/>
          </a:bodyPr>
          <a:lstStyle/>
          <a:p>
            <a:pPr indent="-265113" lvl="0" marL="265113" rtl="0" algn="just">
              <a:lnSpc>
                <a:spcPct val="90000"/>
              </a:lnSpc>
              <a:spcBef>
                <a:spcPts val="0"/>
              </a:spcBef>
              <a:spcAft>
                <a:spcPts val="0"/>
              </a:spcAft>
              <a:buClr>
                <a:schemeClr val="accent6"/>
              </a:buClr>
              <a:buSzPts val="2400"/>
              <a:buFont typeface="Noto Sans Symbols"/>
              <a:buChar char="🞂"/>
            </a:pPr>
            <a:r>
              <a:rPr lang="en-US"/>
              <a:t>A database model is a type of data model that </a:t>
            </a:r>
            <a:r>
              <a:rPr b="1" lang="en-US">
                <a:solidFill>
                  <a:schemeClr val="accent6"/>
                </a:solidFill>
              </a:rPr>
              <a:t>defines the logical structure of a database</a:t>
            </a:r>
            <a:r>
              <a:rPr lang="en-US"/>
              <a:t>.</a:t>
            </a:r>
            <a:endParaRPr/>
          </a:p>
          <a:p>
            <a:pPr indent="-265113" lvl="0" marL="265113" rtl="0" algn="just">
              <a:lnSpc>
                <a:spcPct val="90000"/>
              </a:lnSpc>
              <a:spcBef>
                <a:spcPts val="1000"/>
              </a:spcBef>
              <a:spcAft>
                <a:spcPts val="0"/>
              </a:spcAft>
              <a:buClr>
                <a:schemeClr val="accent6"/>
              </a:buClr>
              <a:buSzPts val="2400"/>
              <a:buFont typeface="Noto Sans Symbols"/>
              <a:buChar char="🞂"/>
            </a:pPr>
            <a:r>
              <a:rPr lang="en-US"/>
              <a:t>It determine </a:t>
            </a:r>
            <a:r>
              <a:rPr b="1" lang="en-US">
                <a:solidFill>
                  <a:schemeClr val="accent6"/>
                </a:solidFill>
              </a:rPr>
              <a:t>how data can be stored, accessed and updated </a:t>
            </a:r>
            <a:r>
              <a:rPr lang="en-US"/>
              <a:t>in a database management system.</a:t>
            </a:r>
            <a:endParaRPr/>
          </a:p>
          <a:p>
            <a:pPr indent="-265113" lvl="0" marL="265113" rtl="0" algn="just">
              <a:lnSpc>
                <a:spcPct val="90000"/>
              </a:lnSpc>
              <a:spcBef>
                <a:spcPts val="1000"/>
              </a:spcBef>
              <a:spcAft>
                <a:spcPts val="0"/>
              </a:spcAft>
              <a:buClr>
                <a:schemeClr val="accent6"/>
              </a:buClr>
              <a:buSzPts val="2400"/>
              <a:buFont typeface="Noto Sans Symbols"/>
              <a:buChar char="🞂"/>
            </a:pPr>
            <a:r>
              <a:rPr lang="en-US"/>
              <a:t>The most popular example of a database model is the relational model, which uses a table-based format.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3">
                                            <p:txEl>
                                              <p:pRg end="0" st="0"/>
                                            </p:txEl>
                                          </p:spTgt>
                                        </p:tgtEl>
                                        <p:attrNameLst>
                                          <p:attrName>style.visibility</p:attrName>
                                        </p:attrNameLst>
                                      </p:cBhvr>
                                      <p:to>
                                        <p:strVal val="visible"/>
                                      </p:to>
                                    </p:set>
                                    <p:animEffect filter="fade" transition="in">
                                      <p:cBhvr>
                                        <p:cTn dur="500"/>
                                        <p:tgtEl>
                                          <p:spTgt spid="8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3">
                                            <p:txEl>
                                              <p:pRg end="1" st="1"/>
                                            </p:txEl>
                                          </p:spTgt>
                                        </p:tgtEl>
                                        <p:attrNameLst>
                                          <p:attrName>style.visibility</p:attrName>
                                        </p:attrNameLst>
                                      </p:cBhvr>
                                      <p:to>
                                        <p:strVal val="visible"/>
                                      </p:to>
                                    </p:set>
                                    <p:animEffect filter="fade" transition="in">
                                      <p:cBhvr>
                                        <p:cTn dur="500"/>
                                        <p:tgtEl>
                                          <p:spTgt spid="80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3">
                                            <p:txEl>
                                              <p:pRg end="2" st="2"/>
                                            </p:txEl>
                                          </p:spTgt>
                                        </p:tgtEl>
                                        <p:attrNameLst>
                                          <p:attrName>style.visibility</p:attrName>
                                        </p:attrNameLst>
                                      </p:cBhvr>
                                      <p:to>
                                        <p:strVal val="visible"/>
                                      </p:to>
                                    </p:set>
                                    <p:animEffect filter="fade" transition="in">
                                      <p:cBhvr>
                                        <p:cTn dur="500"/>
                                        <p:tgtEl>
                                          <p:spTgt spid="803">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7" name="Shape 807"/>
        <p:cNvGrpSpPr/>
        <p:nvPr/>
      </p:nvGrpSpPr>
      <p:grpSpPr>
        <a:xfrm>
          <a:off x="0" y="0"/>
          <a:ext cx="0" cy="0"/>
          <a:chOff x="0" y="0"/>
          <a:chExt cx="0" cy="0"/>
        </a:xfrm>
      </p:grpSpPr>
      <p:sp>
        <p:nvSpPr>
          <p:cNvPr id="808" name="Google Shape;808;p37"/>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US"/>
              <a:t>Type of Database Models</a:t>
            </a:r>
            <a:endParaRPr/>
          </a:p>
        </p:txBody>
      </p:sp>
      <p:grpSp>
        <p:nvGrpSpPr>
          <p:cNvPr id="809" name="Google Shape;809;p37"/>
          <p:cNvGrpSpPr/>
          <p:nvPr/>
        </p:nvGrpSpPr>
        <p:grpSpPr>
          <a:xfrm>
            <a:off x="-6190390" y="-103482"/>
            <a:ext cx="18171321" cy="7525339"/>
            <a:chOff x="-6322153" y="-967082"/>
            <a:chExt cx="18171321" cy="7525339"/>
          </a:xfrm>
        </p:grpSpPr>
        <p:sp>
          <p:nvSpPr>
            <p:cNvPr id="810" name="Google Shape;810;p37"/>
            <p:cNvSpPr/>
            <p:nvPr/>
          </p:nvSpPr>
          <p:spPr>
            <a:xfrm>
              <a:off x="-6322153" y="-967082"/>
              <a:ext cx="7525339" cy="7525339"/>
            </a:xfrm>
            <a:prstGeom prst="blockArc">
              <a:avLst>
                <a:gd fmla="val 18900000" name="adj1"/>
                <a:gd fmla="val 2700000" name="adj2"/>
                <a:gd fmla="val 287" name="adj3"/>
              </a:avLst>
            </a:prstGeom>
            <a:noFill/>
            <a:ln cap="flat" cmpd="sng" w="12700">
              <a:solidFill>
                <a:srgbClr val="91353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7"/>
            <p:cNvSpPr/>
            <p:nvPr/>
          </p:nvSpPr>
          <p:spPr>
            <a:xfrm>
              <a:off x="525658" y="349336"/>
              <a:ext cx="11323509" cy="699120"/>
            </a:xfrm>
            <a:prstGeom prst="rect">
              <a:avLst/>
            </a:prstGeom>
            <a:solidFill>
              <a:schemeClr val="accent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7"/>
            <p:cNvSpPr txBox="1"/>
            <p:nvPr/>
          </p:nvSpPr>
          <p:spPr>
            <a:xfrm>
              <a:off x="525658" y="349336"/>
              <a:ext cx="11323509" cy="699120"/>
            </a:xfrm>
            <a:prstGeom prst="rect">
              <a:avLst/>
            </a:prstGeom>
            <a:noFill/>
            <a:ln>
              <a:noFill/>
            </a:ln>
          </p:spPr>
          <p:txBody>
            <a:bodyPr anchorCtr="0" anchor="ctr" bIns="93975" lIns="554925" spcFirstLastPara="1" rIns="93975" wrap="square" tIns="93975">
              <a:noAutofit/>
            </a:bodyPr>
            <a:lstStyle/>
            <a:p>
              <a:pPr indent="0" lvl="0" marL="0" marR="0" rtl="0" algn="l">
                <a:lnSpc>
                  <a:spcPct val="90000"/>
                </a:lnSpc>
                <a:spcBef>
                  <a:spcPts val="0"/>
                </a:spcBef>
                <a:spcAft>
                  <a:spcPts val="0"/>
                </a:spcAft>
                <a:buClr>
                  <a:schemeClr val="lt1"/>
                </a:buClr>
                <a:buSzPts val="3700"/>
                <a:buFont typeface="Roboto Condensed"/>
                <a:buNone/>
              </a:pPr>
              <a:r>
                <a:rPr lang="en-US" sz="3700">
                  <a:solidFill>
                    <a:schemeClr val="lt1"/>
                  </a:solidFill>
                  <a:latin typeface="Roboto Condensed"/>
                  <a:ea typeface="Roboto Condensed"/>
                  <a:cs typeface="Roboto Condensed"/>
                  <a:sym typeface="Roboto Condensed"/>
                </a:rPr>
                <a:t>Hierarchical Model</a:t>
              </a:r>
              <a:endParaRPr/>
            </a:p>
          </p:txBody>
        </p:sp>
        <p:sp>
          <p:nvSpPr>
            <p:cNvPr id="813" name="Google Shape;813;p37"/>
            <p:cNvSpPr/>
            <p:nvPr/>
          </p:nvSpPr>
          <p:spPr>
            <a:xfrm>
              <a:off x="88708" y="261946"/>
              <a:ext cx="873900" cy="873900"/>
            </a:xfrm>
            <a:prstGeom prst="ellipse">
              <a:avLst/>
            </a:prstGeom>
            <a:solidFill>
              <a:schemeClr val="lt1"/>
            </a:solidFill>
            <a:ln cap="flat" cmpd="sng" w="12700">
              <a:solidFill>
                <a:schemeClr val="accent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7"/>
            <p:cNvSpPr/>
            <p:nvPr/>
          </p:nvSpPr>
          <p:spPr>
            <a:xfrm>
              <a:off x="1026627" y="1397681"/>
              <a:ext cx="10822540" cy="699120"/>
            </a:xfrm>
            <a:prstGeom prst="rect">
              <a:avLst/>
            </a:prstGeom>
            <a:solidFill>
              <a:schemeClr val="accent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7"/>
            <p:cNvSpPr txBox="1"/>
            <p:nvPr/>
          </p:nvSpPr>
          <p:spPr>
            <a:xfrm>
              <a:off x="1026627" y="1397681"/>
              <a:ext cx="10822540" cy="699120"/>
            </a:xfrm>
            <a:prstGeom prst="rect">
              <a:avLst/>
            </a:prstGeom>
            <a:noFill/>
            <a:ln>
              <a:noFill/>
            </a:ln>
          </p:spPr>
          <p:txBody>
            <a:bodyPr anchorCtr="0" anchor="ctr" bIns="93975" lIns="554925" spcFirstLastPara="1" rIns="93975" wrap="square" tIns="93975">
              <a:noAutofit/>
            </a:bodyPr>
            <a:lstStyle/>
            <a:p>
              <a:pPr indent="0" lvl="0" marL="0" marR="0" rtl="0" algn="l">
                <a:lnSpc>
                  <a:spcPct val="90000"/>
                </a:lnSpc>
                <a:spcBef>
                  <a:spcPts val="0"/>
                </a:spcBef>
                <a:spcAft>
                  <a:spcPts val="0"/>
                </a:spcAft>
                <a:buClr>
                  <a:schemeClr val="lt1"/>
                </a:buClr>
                <a:buSzPts val="3700"/>
                <a:buFont typeface="Roboto Condensed"/>
                <a:buNone/>
              </a:pPr>
              <a:r>
                <a:rPr lang="en-US" sz="3700">
                  <a:solidFill>
                    <a:schemeClr val="lt1"/>
                  </a:solidFill>
                  <a:latin typeface="Roboto Condensed"/>
                  <a:ea typeface="Roboto Condensed"/>
                  <a:cs typeface="Roboto Condensed"/>
                  <a:sym typeface="Roboto Condensed"/>
                </a:rPr>
                <a:t>Network Model</a:t>
              </a:r>
              <a:endParaRPr/>
            </a:p>
          </p:txBody>
        </p:sp>
        <p:sp>
          <p:nvSpPr>
            <p:cNvPr id="816" name="Google Shape;816;p37"/>
            <p:cNvSpPr/>
            <p:nvPr/>
          </p:nvSpPr>
          <p:spPr>
            <a:xfrm>
              <a:off x="589677" y="1310291"/>
              <a:ext cx="873900" cy="873900"/>
            </a:xfrm>
            <a:prstGeom prst="ellipse">
              <a:avLst/>
            </a:prstGeom>
            <a:solidFill>
              <a:schemeClr val="lt1"/>
            </a:solidFill>
            <a:ln cap="flat" cmpd="sng" w="12700">
              <a:solidFill>
                <a:schemeClr val="accent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7"/>
            <p:cNvSpPr/>
            <p:nvPr/>
          </p:nvSpPr>
          <p:spPr>
            <a:xfrm>
              <a:off x="1180385" y="2446027"/>
              <a:ext cx="10668783" cy="699120"/>
            </a:xfrm>
            <a:prstGeom prst="rect">
              <a:avLst/>
            </a:prstGeom>
            <a:solidFill>
              <a:schemeClr val="accent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7"/>
            <p:cNvSpPr txBox="1"/>
            <p:nvPr/>
          </p:nvSpPr>
          <p:spPr>
            <a:xfrm>
              <a:off x="1180385" y="2446027"/>
              <a:ext cx="10668783" cy="699120"/>
            </a:xfrm>
            <a:prstGeom prst="rect">
              <a:avLst/>
            </a:prstGeom>
            <a:noFill/>
            <a:ln>
              <a:noFill/>
            </a:ln>
          </p:spPr>
          <p:txBody>
            <a:bodyPr anchorCtr="0" anchor="ctr" bIns="93975" lIns="554925" spcFirstLastPara="1" rIns="93975" wrap="square" tIns="93975">
              <a:noAutofit/>
            </a:bodyPr>
            <a:lstStyle/>
            <a:p>
              <a:pPr indent="0" lvl="0" marL="0" marR="0" rtl="0" algn="l">
                <a:lnSpc>
                  <a:spcPct val="90000"/>
                </a:lnSpc>
                <a:spcBef>
                  <a:spcPts val="0"/>
                </a:spcBef>
                <a:spcAft>
                  <a:spcPts val="0"/>
                </a:spcAft>
                <a:buClr>
                  <a:schemeClr val="lt1"/>
                </a:buClr>
                <a:buSzPts val="3700"/>
                <a:buFont typeface="Roboto Condensed"/>
                <a:buNone/>
              </a:pPr>
              <a:r>
                <a:rPr lang="en-US" sz="3700">
                  <a:solidFill>
                    <a:schemeClr val="lt1"/>
                  </a:solidFill>
                  <a:latin typeface="Roboto Condensed"/>
                  <a:ea typeface="Roboto Condensed"/>
                  <a:cs typeface="Roboto Condensed"/>
                  <a:sym typeface="Roboto Condensed"/>
                </a:rPr>
                <a:t>Entity-relationship Model</a:t>
              </a:r>
              <a:endParaRPr/>
            </a:p>
          </p:txBody>
        </p:sp>
        <p:sp>
          <p:nvSpPr>
            <p:cNvPr id="819" name="Google Shape;819;p37"/>
            <p:cNvSpPr/>
            <p:nvPr/>
          </p:nvSpPr>
          <p:spPr>
            <a:xfrm>
              <a:off x="743434" y="2358637"/>
              <a:ext cx="873900" cy="873900"/>
            </a:xfrm>
            <a:prstGeom prst="ellipse">
              <a:avLst/>
            </a:prstGeom>
            <a:solidFill>
              <a:schemeClr val="lt1"/>
            </a:solidFill>
            <a:ln cap="flat" cmpd="sng" w="12700">
              <a:solidFill>
                <a:schemeClr val="accent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7"/>
            <p:cNvSpPr/>
            <p:nvPr/>
          </p:nvSpPr>
          <p:spPr>
            <a:xfrm>
              <a:off x="1026627" y="3494372"/>
              <a:ext cx="10822540" cy="699120"/>
            </a:xfrm>
            <a:prstGeom prst="rect">
              <a:avLst/>
            </a:prstGeom>
            <a:solidFill>
              <a:schemeClr val="accent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7"/>
            <p:cNvSpPr txBox="1"/>
            <p:nvPr/>
          </p:nvSpPr>
          <p:spPr>
            <a:xfrm>
              <a:off x="1026627" y="3494372"/>
              <a:ext cx="10822540" cy="699120"/>
            </a:xfrm>
            <a:prstGeom prst="rect">
              <a:avLst/>
            </a:prstGeom>
            <a:noFill/>
            <a:ln>
              <a:noFill/>
            </a:ln>
          </p:spPr>
          <p:txBody>
            <a:bodyPr anchorCtr="0" anchor="ctr" bIns="93975" lIns="554925" spcFirstLastPara="1" rIns="93975" wrap="square" tIns="93975">
              <a:noAutofit/>
            </a:bodyPr>
            <a:lstStyle/>
            <a:p>
              <a:pPr indent="0" lvl="0" marL="0" marR="0" rtl="0" algn="l">
                <a:lnSpc>
                  <a:spcPct val="90000"/>
                </a:lnSpc>
                <a:spcBef>
                  <a:spcPts val="0"/>
                </a:spcBef>
                <a:spcAft>
                  <a:spcPts val="0"/>
                </a:spcAft>
                <a:buClr>
                  <a:schemeClr val="lt1"/>
                </a:buClr>
                <a:buSzPts val="3700"/>
                <a:buFont typeface="Roboto Condensed"/>
                <a:buNone/>
              </a:pPr>
              <a:r>
                <a:rPr lang="en-US" sz="3700">
                  <a:solidFill>
                    <a:schemeClr val="lt1"/>
                  </a:solidFill>
                  <a:latin typeface="Roboto Condensed"/>
                  <a:ea typeface="Roboto Condensed"/>
                  <a:cs typeface="Roboto Condensed"/>
                  <a:sym typeface="Roboto Condensed"/>
                </a:rPr>
                <a:t>Relational Model</a:t>
              </a:r>
              <a:endParaRPr/>
            </a:p>
          </p:txBody>
        </p:sp>
        <p:sp>
          <p:nvSpPr>
            <p:cNvPr id="822" name="Google Shape;822;p37"/>
            <p:cNvSpPr/>
            <p:nvPr/>
          </p:nvSpPr>
          <p:spPr>
            <a:xfrm>
              <a:off x="589677" y="3406982"/>
              <a:ext cx="873900" cy="873900"/>
            </a:xfrm>
            <a:prstGeom prst="ellipse">
              <a:avLst/>
            </a:prstGeom>
            <a:solidFill>
              <a:schemeClr val="lt1"/>
            </a:solidFill>
            <a:ln cap="flat" cmpd="sng" w="12700">
              <a:solidFill>
                <a:schemeClr val="accent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7"/>
            <p:cNvSpPr/>
            <p:nvPr/>
          </p:nvSpPr>
          <p:spPr>
            <a:xfrm>
              <a:off x="525658" y="4542717"/>
              <a:ext cx="11323509" cy="699120"/>
            </a:xfrm>
            <a:prstGeom prst="rect">
              <a:avLst/>
            </a:prstGeom>
            <a:solidFill>
              <a:schemeClr val="accent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7"/>
            <p:cNvSpPr txBox="1"/>
            <p:nvPr/>
          </p:nvSpPr>
          <p:spPr>
            <a:xfrm>
              <a:off x="525658" y="4542717"/>
              <a:ext cx="11323509" cy="699120"/>
            </a:xfrm>
            <a:prstGeom prst="rect">
              <a:avLst/>
            </a:prstGeom>
            <a:noFill/>
            <a:ln>
              <a:noFill/>
            </a:ln>
          </p:spPr>
          <p:txBody>
            <a:bodyPr anchorCtr="0" anchor="ctr" bIns="93975" lIns="554925" spcFirstLastPara="1" rIns="93975" wrap="square" tIns="93975">
              <a:noAutofit/>
            </a:bodyPr>
            <a:lstStyle/>
            <a:p>
              <a:pPr indent="0" lvl="0" marL="0" marR="0" rtl="0" algn="l">
                <a:lnSpc>
                  <a:spcPct val="90000"/>
                </a:lnSpc>
                <a:spcBef>
                  <a:spcPts val="0"/>
                </a:spcBef>
                <a:spcAft>
                  <a:spcPts val="0"/>
                </a:spcAft>
                <a:buClr>
                  <a:schemeClr val="lt1"/>
                </a:buClr>
                <a:buSzPts val="3700"/>
                <a:buFont typeface="Roboto Condensed"/>
                <a:buNone/>
              </a:pPr>
              <a:r>
                <a:rPr lang="en-US" sz="3700">
                  <a:solidFill>
                    <a:schemeClr val="lt1"/>
                  </a:solidFill>
                  <a:latin typeface="Roboto Condensed"/>
                  <a:ea typeface="Roboto Condensed"/>
                  <a:cs typeface="Roboto Condensed"/>
                  <a:sym typeface="Roboto Condensed"/>
                </a:rPr>
                <a:t>Object-oriented database Model</a:t>
              </a:r>
              <a:endParaRPr/>
            </a:p>
          </p:txBody>
        </p:sp>
        <p:sp>
          <p:nvSpPr>
            <p:cNvPr id="825" name="Google Shape;825;p37"/>
            <p:cNvSpPr/>
            <p:nvPr/>
          </p:nvSpPr>
          <p:spPr>
            <a:xfrm>
              <a:off x="88708" y="4455327"/>
              <a:ext cx="873900" cy="873900"/>
            </a:xfrm>
            <a:prstGeom prst="ellipse">
              <a:avLst/>
            </a:prstGeom>
            <a:solidFill>
              <a:schemeClr val="lt1"/>
            </a:solidFill>
            <a:ln cap="flat" cmpd="sng" w="12700">
              <a:solidFill>
                <a:schemeClr val="accent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9" name="Shape 829"/>
        <p:cNvGrpSpPr/>
        <p:nvPr/>
      </p:nvGrpSpPr>
      <p:grpSpPr>
        <a:xfrm>
          <a:off x="0" y="0"/>
          <a:ext cx="0" cy="0"/>
          <a:chOff x="0" y="0"/>
          <a:chExt cx="0" cy="0"/>
        </a:xfrm>
      </p:grpSpPr>
      <p:sp>
        <p:nvSpPr>
          <p:cNvPr id="830" name="Google Shape;830;p38"/>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US"/>
              <a:t>Hierarchical Model</a:t>
            </a:r>
            <a:endParaRPr/>
          </a:p>
        </p:txBody>
      </p:sp>
      <p:sp>
        <p:nvSpPr>
          <p:cNvPr id="831" name="Google Shape;831;p38"/>
          <p:cNvSpPr txBox="1"/>
          <p:nvPr>
            <p:ph idx="1" type="body"/>
          </p:nvPr>
        </p:nvSpPr>
        <p:spPr>
          <a:xfrm>
            <a:off x="131179" y="887280"/>
            <a:ext cx="11936130" cy="5582777"/>
          </a:xfrm>
          <a:prstGeom prst="rect">
            <a:avLst/>
          </a:prstGeom>
          <a:noFill/>
          <a:ln>
            <a:noFill/>
          </a:ln>
        </p:spPr>
        <p:txBody>
          <a:bodyPr anchorCtr="0" anchor="t" bIns="45700" lIns="91425" spcFirstLastPara="1" rIns="91425" wrap="square" tIns="45700">
            <a:noAutofit/>
          </a:bodyPr>
          <a:lstStyle/>
          <a:p>
            <a:pPr indent="-265113" lvl="0" marL="265113" rtl="0" algn="just">
              <a:lnSpc>
                <a:spcPct val="90000"/>
              </a:lnSpc>
              <a:spcBef>
                <a:spcPts val="0"/>
              </a:spcBef>
              <a:spcAft>
                <a:spcPts val="0"/>
              </a:spcAft>
              <a:buClr>
                <a:schemeClr val="accent6"/>
              </a:buClr>
              <a:buSzPts val="2400"/>
              <a:buFont typeface="Noto Sans Symbols"/>
              <a:buChar char="🞂"/>
            </a:pPr>
            <a:r>
              <a:rPr lang="en-US"/>
              <a:t>The hierarchical model organizes data into a </a:t>
            </a:r>
            <a:r>
              <a:rPr b="1" lang="en-US">
                <a:solidFill>
                  <a:schemeClr val="accent6"/>
                </a:solidFill>
              </a:rPr>
              <a:t>tree-like structure</a:t>
            </a:r>
            <a:r>
              <a:rPr lang="en-US"/>
              <a:t>, where </a:t>
            </a:r>
            <a:r>
              <a:rPr b="1" lang="en-US">
                <a:solidFill>
                  <a:schemeClr val="accent6"/>
                </a:solidFill>
              </a:rPr>
              <a:t>each record has a single parent or root</a:t>
            </a:r>
            <a:r>
              <a:rPr lang="en-US"/>
              <a:t>.</a:t>
            </a:r>
            <a:endParaRPr/>
          </a:p>
          <a:p>
            <a:pPr indent="-112713" lvl="0" marL="265113" rtl="0" algn="just">
              <a:lnSpc>
                <a:spcPct val="90000"/>
              </a:lnSpc>
              <a:spcBef>
                <a:spcPts val="1000"/>
              </a:spcBef>
              <a:spcAft>
                <a:spcPts val="0"/>
              </a:spcAft>
              <a:buClr>
                <a:schemeClr val="accent6"/>
              </a:buClr>
              <a:buSzPts val="2400"/>
              <a:buFont typeface="Noto Sans Symbols"/>
              <a:buNone/>
            </a:pPr>
            <a:r>
              <a:t/>
            </a:r>
            <a:endParaRPr/>
          </a:p>
          <a:p>
            <a:pPr indent="-112713" lvl="0" marL="265113" rtl="0" algn="just">
              <a:lnSpc>
                <a:spcPct val="90000"/>
              </a:lnSpc>
              <a:spcBef>
                <a:spcPts val="1000"/>
              </a:spcBef>
              <a:spcAft>
                <a:spcPts val="0"/>
              </a:spcAft>
              <a:buClr>
                <a:schemeClr val="accent6"/>
              </a:buClr>
              <a:buSzPts val="2400"/>
              <a:buFont typeface="Noto Sans Symbols"/>
              <a:buNone/>
            </a:pPr>
            <a:r>
              <a:t/>
            </a:r>
            <a:endParaRPr/>
          </a:p>
          <a:p>
            <a:pPr indent="-112713" lvl="0" marL="265113" rtl="0" algn="just">
              <a:lnSpc>
                <a:spcPct val="90000"/>
              </a:lnSpc>
              <a:spcBef>
                <a:spcPts val="1000"/>
              </a:spcBef>
              <a:spcAft>
                <a:spcPts val="0"/>
              </a:spcAft>
              <a:buClr>
                <a:schemeClr val="accent6"/>
              </a:buClr>
              <a:buSzPts val="2400"/>
              <a:buFont typeface="Noto Sans Symbols"/>
              <a:buNone/>
            </a:pPr>
            <a:r>
              <a:t/>
            </a:r>
            <a:endParaRPr/>
          </a:p>
          <a:p>
            <a:pPr indent="-112713" lvl="0" marL="265113" rtl="0" algn="just">
              <a:lnSpc>
                <a:spcPct val="90000"/>
              </a:lnSpc>
              <a:spcBef>
                <a:spcPts val="1000"/>
              </a:spcBef>
              <a:spcAft>
                <a:spcPts val="0"/>
              </a:spcAft>
              <a:buClr>
                <a:schemeClr val="accent6"/>
              </a:buClr>
              <a:buSzPts val="2400"/>
              <a:buFont typeface="Noto Sans Symbols"/>
              <a:buNone/>
            </a:pPr>
            <a:r>
              <a:t/>
            </a:r>
            <a:endParaRPr/>
          </a:p>
          <a:p>
            <a:pPr indent="-265113" lvl="0" marL="265113" rtl="0" algn="just">
              <a:lnSpc>
                <a:spcPct val="90000"/>
              </a:lnSpc>
              <a:spcBef>
                <a:spcPts val="1000"/>
              </a:spcBef>
              <a:spcAft>
                <a:spcPts val="0"/>
              </a:spcAft>
              <a:buClr>
                <a:schemeClr val="accent6"/>
              </a:buClr>
              <a:buSzPts val="2400"/>
              <a:buFont typeface="Noto Sans Symbols"/>
              <a:buChar char="🞂"/>
            </a:pPr>
            <a:r>
              <a:rPr lang="en-US"/>
              <a:t>The hierarchy </a:t>
            </a:r>
            <a:r>
              <a:rPr b="1" lang="en-US">
                <a:solidFill>
                  <a:schemeClr val="accent6"/>
                </a:solidFill>
              </a:rPr>
              <a:t>starts from the Root data</a:t>
            </a:r>
            <a:r>
              <a:rPr lang="en-US"/>
              <a:t>, and </a:t>
            </a:r>
            <a:r>
              <a:rPr b="1" lang="en-US">
                <a:solidFill>
                  <a:schemeClr val="accent6"/>
                </a:solidFill>
              </a:rPr>
              <a:t>expands like a tree</a:t>
            </a:r>
            <a:r>
              <a:rPr lang="en-US"/>
              <a:t>, </a:t>
            </a:r>
            <a:r>
              <a:rPr b="1" lang="en-US">
                <a:solidFill>
                  <a:schemeClr val="accent6"/>
                </a:solidFill>
              </a:rPr>
              <a:t>adding child nodes to the parent nodes</a:t>
            </a:r>
            <a:r>
              <a:rPr lang="en-US"/>
              <a:t>.</a:t>
            </a:r>
            <a:endParaRPr/>
          </a:p>
          <a:p>
            <a:pPr indent="-265113" lvl="0" marL="265113" rtl="0" algn="just">
              <a:lnSpc>
                <a:spcPct val="90000"/>
              </a:lnSpc>
              <a:spcBef>
                <a:spcPts val="1000"/>
              </a:spcBef>
              <a:spcAft>
                <a:spcPts val="0"/>
              </a:spcAft>
              <a:buClr>
                <a:schemeClr val="accent6"/>
              </a:buClr>
              <a:buSzPts val="2400"/>
              <a:buFont typeface="Noto Sans Symbols"/>
              <a:buChar char="🞂"/>
            </a:pPr>
            <a:r>
              <a:rPr lang="en-US"/>
              <a:t>In hierarchical model, data is organized into </a:t>
            </a:r>
            <a:r>
              <a:rPr b="1" lang="en-US">
                <a:solidFill>
                  <a:schemeClr val="accent6"/>
                </a:solidFill>
              </a:rPr>
              <a:t>tree-like structure </a:t>
            </a:r>
            <a:r>
              <a:rPr lang="en-US"/>
              <a:t>with </a:t>
            </a:r>
            <a:r>
              <a:rPr b="1" lang="en-US">
                <a:solidFill>
                  <a:schemeClr val="accent6"/>
                </a:solidFill>
              </a:rPr>
              <a:t>one-to-many relationship </a:t>
            </a:r>
            <a:r>
              <a:rPr lang="en-US"/>
              <a:t>between two different types of data, for example, </a:t>
            </a:r>
            <a:r>
              <a:rPr b="1" lang="en-US">
                <a:solidFill>
                  <a:schemeClr val="accent6"/>
                </a:solidFill>
              </a:rPr>
              <a:t>one department can have many professors and many students</a:t>
            </a:r>
            <a:r>
              <a:rPr lang="en-US"/>
              <a:t>.</a:t>
            </a:r>
            <a:endParaRPr/>
          </a:p>
        </p:txBody>
      </p:sp>
      <p:sp>
        <p:nvSpPr>
          <p:cNvPr id="832" name="Google Shape;832;p38"/>
          <p:cNvSpPr/>
          <p:nvPr/>
        </p:nvSpPr>
        <p:spPr>
          <a:xfrm>
            <a:off x="4769224" y="1479177"/>
            <a:ext cx="1828800" cy="540000"/>
          </a:xfrm>
          <a:prstGeom prst="rect">
            <a:avLst/>
          </a:prstGeom>
          <a:gradFill>
            <a:gsLst>
              <a:gs pos="0">
                <a:srgbClr val="5C2321"/>
              </a:gs>
              <a:gs pos="10000">
                <a:srgbClr val="5C2321"/>
              </a:gs>
              <a:gs pos="100000">
                <a:schemeClr val="accent6"/>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Roboto Condensed"/>
                <a:ea typeface="Roboto Condensed"/>
                <a:cs typeface="Roboto Condensed"/>
                <a:sym typeface="Roboto Condensed"/>
              </a:rPr>
              <a:t>Department</a:t>
            </a:r>
            <a:endParaRPr/>
          </a:p>
        </p:txBody>
      </p:sp>
      <p:cxnSp>
        <p:nvCxnSpPr>
          <p:cNvPr id="833" name="Google Shape;833;p38"/>
          <p:cNvCxnSpPr>
            <a:stCxn id="832" idx="2"/>
          </p:cNvCxnSpPr>
          <p:nvPr/>
        </p:nvCxnSpPr>
        <p:spPr>
          <a:xfrm>
            <a:off x="5683624" y="2019177"/>
            <a:ext cx="0" cy="374400"/>
          </a:xfrm>
          <a:prstGeom prst="straightConnector1">
            <a:avLst/>
          </a:prstGeom>
          <a:noFill/>
          <a:ln cap="flat" cmpd="sng" w="28575">
            <a:solidFill>
              <a:schemeClr val="accent6"/>
            </a:solidFill>
            <a:prstDash val="solid"/>
            <a:miter lim="800000"/>
            <a:headEnd len="sm" w="sm" type="none"/>
            <a:tailEnd len="sm" w="sm" type="none"/>
          </a:ln>
        </p:spPr>
      </p:cxnSp>
      <p:cxnSp>
        <p:nvCxnSpPr>
          <p:cNvPr id="834" name="Google Shape;834;p38"/>
          <p:cNvCxnSpPr/>
          <p:nvPr/>
        </p:nvCxnSpPr>
        <p:spPr>
          <a:xfrm>
            <a:off x="3422865" y="2393577"/>
            <a:ext cx="4517136" cy="0"/>
          </a:xfrm>
          <a:prstGeom prst="straightConnector1">
            <a:avLst/>
          </a:prstGeom>
          <a:noFill/>
          <a:ln cap="flat" cmpd="sng" w="28575">
            <a:solidFill>
              <a:schemeClr val="accent6"/>
            </a:solidFill>
            <a:prstDash val="solid"/>
            <a:miter lim="800000"/>
            <a:headEnd len="sm" w="sm" type="none"/>
            <a:tailEnd len="sm" w="sm" type="none"/>
          </a:ln>
        </p:spPr>
      </p:cxnSp>
      <p:cxnSp>
        <p:nvCxnSpPr>
          <p:cNvPr id="835" name="Google Shape;835;p38"/>
          <p:cNvCxnSpPr/>
          <p:nvPr/>
        </p:nvCxnSpPr>
        <p:spPr>
          <a:xfrm>
            <a:off x="3435724" y="2393577"/>
            <a:ext cx="0" cy="381000"/>
          </a:xfrm>
          <a:prstGeom prst="straightConnector1">
            <a:avLst/>
          </a:prstGeom>
          <a:noFill/>
          <a:ln cap="flat" cmpd="sng" w="28575">
            <a:solidFill>
              <a:schemeClr val="accent6"/>
            </a:solidFill>
            <a:prstDash val="solid"/>
            <a:miter lim="800000"/>
            <a:headEnd len="sm" w="sm" type="none"/>
            <a:tailEnd len="sm" w="sm" type="none"/>
          </a:ln>
        </p:spPr>
      </p:cxnSp>
      <p:sp>
        <p:nvSpPr>
          <p:cNvPr id="836" name="Google Shape;836;p38"/>
          <p:cNvSpPr/>
          <p:nvPr/>
        </p:nvSpPr>
        <p:spPr>
          <a:xfrm>
            <a:off x="2521324" y="2768227"/>
            <a:ext cx="1828800" cy="540000"/>
          </a:xfrm>
          <a:prstGeom prst="rect">
            <a:avLst/>
          </a:prstGeom>
          <a:gradFill>
            <a:gsLst>
              <a:gs pos="0">
                <a:srgbClr val="5C2321"/>
              </a:gs>
              <a:gs pos="10000">
                <a:srgbClr val="5C2321"/>
              </a:gs>
              <a:gs pos="100000">
                <a:schemeClr val="accent6"/>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Roboto Condensed"/>
                <a:ea typeface="Roboto Condensed"/>
                <a:cs typeface="Roboto Condensed"/>
                <a:sym typeface="Roboto Condensed"/>
              </a:rPr>
              <a:t>Student</a:t>
            </a:r>
            <a:endParaRPr/>
          </a:p>
        </p:txBody>
      </p:sp>
      <p:sp>
        <p:nvSpPr>
          <p:cNvPr id="837" name="Google Shape;837;p38"/>
          <p:cNvSpPr/>
          <p:nvPr/>
        </p:nvSpPr>
        <p:spPr>
          <a:xfrm>
            <a:off x="7017124" y="2780219"/>
            <a:ext cx="1828800" cy="540000"/>
          </a:xfrm>
          <a:prstGeom prst="rect">
            <a:avLst/>
          </a:prstGeom>
          <a:gradFill>
            <a:gsLst>
              <a:gs pos="0">
                <a:srgbClr val="5C2321"/>
              </a:gs>
              <a:gs pos="10000">
                <a:srgbClr val="5C2321"/>
              </a:gs>
              <a:gs pos="100000">
                <a:schemeClr val="accent6"/>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Roboto Condensed"/>
                <a:ea typeface="Roboto Condensed"/>
                <a:cs typeface="Roboto Condensed"/>
                <a:sym typeface="Roboto Condensed"/>
              </a:rPr>
              <a:t>Professor</a:t>
            </a:r>
            <a:endParaRPr/>
          </a:p>
        </p:txBody>
      </p:sp>
      <p:cxnSp>
        <p:nvCxnSpPr>
          <p:cNvPr id="838" name="Google Shape;838;p38"/>
          <p:cNvCxnSpPr/>
          <p:nvPr/>
        </p:nvCxnSpPr>
        <p:spPr>
          <a:xfrm>
            <a:off x="7931524" y="2393577"/>
            <a:ext cx="0" cy="388728"/>
          </a:xfrm>
          <a:prstGeom prst="straightConnector1">
            <a:avLst/>
          </a:prstGeom>
          <a:noFill/>
          <a:ln cap="flat" cmpd="sng" w="28575">
            <a:solidFill>
              <a:schemeClr val="accent6"/>
            </a:solidFill>
            <a:prstDash val="solid"/>
            <a:miter lim="800000"/>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1">
                                            <p:txEl>
                                              <p:pRg end="0" st="0"/>
                                            </p:txEl>
                                          </p:spTgt>
                                        </p:tgtEl>
                                        <p:attrNameLst>
                                          <p:attrName>style.visibility</p:attrName>
                                        </p:attrNameLst>
                                      </p:cBhvr>
                                      <p:to>
                                        <p:strVal val="visible"/>
                                      </p:to>
                                    </p:set>
                                    <p:animEffect filter="fade" transition="in">
                                      <p:cBhvr>
                                        <p:cTn dur="500"/>
                                        <p:tgtEl>
                                          <p:spTgt spid="83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1">
                                            <p:txEl>
                                              <p:pRg end="1" st="1"/>
                                            </p:txEl>
                                          </p:spTgt>
                                        </p:tgtEl>
                                        <p:attrNameLst>
                                          <p:attrName>style.visibility</p:attrName>
                                        </p:attrNameLst>
                                      </p:cBhvr>
                                      <p:to>
                                        <p:strVal val="visible"/>
                                      </p:to>
                                    </p:set>
                                    <p:animEffect filter="fade" transition="in">
                                      <p:cBhvr>
                                        <p:cTn dur="500"/>
                                        <p:tgtEl>
                                          <p:spTgt spid="83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1">
                                            <p:txEl>
                                              <p:pRg end="2" st="2"/>
                                            </p:txEl>
                                          </p:spTgt>
                                        </p:tgtEl>
                                        <p:attrNameLst>
                                          <p:attrName>style.visibility</p:attrName>
                                        </p:attrNameLst>
                                      </p:cBhvr>
                                      <p:to>
                                        <p:strVal val="visible"/>
                                      </p:to>
                                    </p:set>
                                    <p:animEffect filter="fade" transition="in">
                                      <p:cBhvr>
                                        <p:cTn dur="500"/>
                                        <p:tgtEl>
                                          <p:spTgt spid="83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1">
                                            <p:txEl>
                                              <p:pRg end="3" st="3"/>
                                            </p:txEl>
                                          </p:spTgt>
                                        </p:tgtEl>
                                        <p:attrNameLst>
                                          <p:attrName>style.visibility</p:attrName>
                                        </p:attrNameLst>
                                      </p:cBhvr>
                                      <p:to>
                                        <p:strVal val="visible"/>
                                      </p:to>
                                    </p:set>
                                    <p:animEffect filter="fade" transition="in">
                                      <p:cBhvr>
                                        <p:cTn dur="500"/>
                                        <p:tgtEl>
                                          <p:spTgt spid="83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1">
                                            <p:txEl>
                                              <p:pRg end="4" st="4"/>
                                            </p:txEl>
                                          </p:spTgt>
                                        </p:tgtEl>
                                        <p:attrNameLst>
                                          <p:attrName>style.visibility</p:attrName>
                                        </p:attrNameLst>
                                      </p:cBhvr>
                                      <p:to>
                                        <p:strVal val="visible"/>
                                      </p:to>
                                    </p:set>
                                    <p:animEffect filter="fade" transition="in">
                                      <p:cBhvr>
                                        <p:cTn dur="500"/>
                                        <p:tgtEl>
                                          <p:spTgt spid="83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1">
                                            <p:txEl>
                                              <p:pRg end="5" st="5"/>
                                            </p:txEl>
                                          </p:spTgt>
                                        </p:tgtEl>
                                        <p:attrNameLst>
                                          <p:attrName>style.visibility</p:attrName>
                                        </p:attrNameLst>
                                      </p:cBhvr>
                                      <p:to>
                                        <p:strVal val="visible"/>
                                      </p:to>
                                    </p:set>
                                    <p:animEffect filter="fade" transition="in">
                                      <p:cBhvr>
                                        <p:cTn dur="500"/>
                                        <p:tgtEl>
                                          <p:spTgt spid="83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1">
                                            <p:txEl>
                                              <p:pRg end="6" st="6"/>
                                            </p:txEl>
                                          </p:spTgt>
                                        </p:tgtEl>
                                        <p:attrNameLst>
                                          <p:attrName>style.visibility</p:attrName>
                                        </p:attrNameLst>
                                      </p:cBhvr>
                                      <p:to>
                                        <p:strVal val="visible"/>
                                      </p:to>
                                    </p:set>
                                    <p:animEffect filter="fade" transition="in">
                                      <p:cBhvr>
                                        <p:cTn dur="500"/>
                                        <p:tgtEl>
                                          <p:spTgt spid="83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2"/>
                                        </p:tgtEl>
                                        <p:attrNameLst>
                                          <p:attrName>style.visibility</p:attrName>
                                        </p:attrNameLst>
                                      </p:cBhvr>
                                      <p:to>
                                        <p:strVal val="visible"/>
                                      </p:to>
                                    </p:set>
                                    <p:animEffect filter="fade" transition="in">
                                      <p:cBhvr>
                                        <p:cTn dur="500"/>
                                        <p:tgtEl>
                                          <p:spTgt spid="832"/>
                                        </p:tgtEl>
                                      </p:cBhvr>
                                    </p:animEffect>
                                  </p:childTnLst>
                                </p:cTn>
                              </p:par>
                              <p:par>
                                <p:cTn fill="hold" nodeType="withEffect" presetClass="entr" presetID="10" presetSubtype="0">
                                  <p:stCondLst>
                                    <p:cond delay="0"/>
                                  </p:stCondLst>
                                  <p:childTnLst>
                                    <p:set>
                                      <p:cBhvr>
                                        <p:cTn dur="1" fill="hold">
                                          <p:stCondLst>
                                            <p:cond delay="0"/>
                                          </p:stCondLst>
                                        </p:cTn>
                                        <p:tgtEl>
                                          <p:spTgt spid="834"/>
                                        </p:tgtEl>
                                        <p:attrNameLst>
                                          <p:attrName>style.visibility</p:attrName>
                                        </p:attrNameLst>
                                      </p:cBhvr>
                                      <p:to>
                                        <p:strVal val="visible"/>
                                      </p:to>
                                    </p:set>
                                    <p:animEffect filter="fade" transition="in">
                                      <p:cBhvr>
                                        <p:cTn dur="500"/>
                                        <p:tgtEl>
                                          <p:spTgt spid="834"/>
                                        </p:tgtEl>
                                      </p:cBhvr>
                                    </p:animEffect>
                                  </p:childTnLst>
                                </p:cTn>
                              </p:par>
                              <p:par>
                                <p:cTn fill="hold" nodeType="withEffect" presetClass="entr" presetID="10" presetSubtype="0">
                                  <p:stCondLst>
                                    <p:cond delay="0"/>
                                  </p:stCondLst>
                                  <p:childTnLst>
                                    <p:set>
                                      <p:cBhvr>
                                        <p:cTn dur="1" fill="hold">
                                          <p:stCondLst>
                                            <p:cond delay="0"/>
                                          </p:stCondLst>
                                        </p:cTn>
                                        <p:tgtEl>
                                          <p:spTgt spid="833"/>
                                        </p:tgtEl>
                                        <p:attrNameLst>
                                          <p:attrName>style.visibility</p:attrName>
                                        </p:attrNameLst>
                                      </p:cBhvr>
                                      <p:to>
                                        <p:strVal val="visible"/>
                                      </p:to>
                                    </p:set>
                                    <p:animEffect filter="fade" transition="in">
                                      <p:cBhvr>
                                        <p:cTn dur="500"/>
                                        <p:tgtEl>
                                          <p:spTgt spid="833"/>
                                        </p:tgtEl>
                                      </p:cBhvr>
                                    </p:animEffect>
                                  </p:childTnLst>
                                </p:cTn>
                              </p:par>
                              <p:par>
                                <p:cTn fill="hold" nodeType="withEffect" presetClass="entr" presetID="10" presetSubtype="0">
                                  <p:stCondLst>
                                    <p:cond delay="0"/>
                                  </p:stCondLst>
                                  <p:childTnLst>
                                    <p:set>
                                      <p:cBhvr>
                                        <p:cTn dur="1" fill="hold">
                                          <p:stCondLst>
                                            <p:cond delay="0"/>
                                          </p:stCondLst>
                                        </p:cTn>
                                        <p:tgtEl>
                                          <p:spTgt spid="835"/>
                                        </p:tgtEl>
                                        <p:attrNameLst>
                                          <p:attrName>style.visibility</p:attrName>
                                        </p:attrNameLst>
                                      </p:cBhvr>
                                      <p:to>
                                        <p:strVal val="visible"/>
                                      </p:to>
                                    </p:set>
                                    <p:animEffect filter="fade" transition="in">
                                      <p:cBhvr>
                                        <p:cTn dur="500"/>
                                        <p:tgtEl>
                                          <p:spTgt spid="835"/>
                                        </p:tgtEl>
                                      </p:cBhvr>
                                    </p:animEffect>
                                  </p:childTnLst>
                                </p:cTn>
                              </p:par>
                              <p:par>
                                <p:cTn fill="hold" nodeType="withEffect" presetClass="entr" presetID="10" presetSubtype="0">
                                  <p:stCondLst>
                                    <p:cond delay="0"/>
                                  </p:stCondLst>
                                  <p:childTnLst>
                                    <p:set>
                                      <p:cBhvr>
                                        <p:cTn dur="1" fill="hold">
                                          <p:stCondLst>
                                            <p:cond delay="0"/>
                                          </p:stCondLst>
                                        </p:cTn>
                                        <p:tgtEl>
                                          <p:spTgt spid="836"/>
                                        </p:tgtEl>
                                        <p:attrNameLst>
                                          <p:attrName>style.visibility</p:attrName>
                                        </p:attrNameLst>
                                      </p:cBhvr>
                                      <p:to>
                                        <p:strVal val="visible"/>
                                      </p:to>
                                    </p:set>
                                    <p:animEffect filter="fade" transition="in">
                                      <p:cBhvr>
                                        <p:cTn dur="500"/>
                                        <p:tgtEl>
                                          <p:spTgt spid="836"/>
                                        </p:tgtEl>
                                      </p:cBhvr>
                                    </p:animEffect>
                                  </p:childTnLst>
                                </p:cTn>
                              </p:par>
                              <p:par>
                                <p:cTn fill="hold" nodeType="withEffect" presetClass="entr" presetID="10" presetSubtype="0">
                                  <p:stCondLst>
                                    <p:cond delay="0"/>
                                  </p:stCondLst>
                                  <p:childTnLst>
                                    <p:set>
                                      <p:cBhvr>
                                        <p:cTn dur="1" fill="hold">
                                          <p:stCondLst>
                                            <p:cond delay="0"/>
                                          </p:stCondLst>
                                        </p:cTn>
                                        <p:tgtEl>
                                          <p:spTgt spid="837"/>
                                        </p:tgtEl>
                                        <p:attrNameLst>
                                          <p:attrName>style.visibility</p:attrName>
                                        </p:attrNameLst>
                                      </p:cBhvr>
                                      <p:to>
                                        <p:strVal val="visible"/>
                                      </p:to>
                                    </p:set>
                                    <p:animEffect filter="fade" transition="in">
                                      <p:cBhvr>
                                        <p:cTn dur="500"/>
                                        <p:tgtEl>
                                          <p:spTgt spid="837"/>
                                        </p:tgtEl>
                                      </p:cBhvr>
                                    </p:animEffect>
                                  </p:childTnLst>
                                </p:cTn>
                              </p:par>
                              <p:par>
                                <p:cTn fill="hold" nodeType="withEffect" presetClass="entr" presetID="10" presetSubtype="0">
                                  <p:stCondLst>
                                    <p:cond delay="0"/>
                                  </p:stCondLst>
                                  <p:childTnLst>
                                    <p:set>
                                      <p:cBhvr>
                                        <p:cTn dur="1" fill="hold">
                                          <p:stCondLst>
                                            <p:cond delay="0"/>
                                          </p:stCondLst>
                                        </p:cTn>
                                        <p:tgtEl>
                                          <p:spTgt spid="838"/>
                                        </p:tgtEl>
                                        <p:attrNameLst>
                                          <p:attrName>style.visibility</p:attrName>
                                        </p:attrNameLst>
                                      </p:cBhvr>
                                      <p:to>
                                        <p:strVal val="visible"/>
                                      </p:to>
                                    </p:set>
                                    <p:animEffect filter="fade" transition="in">
                                      <p:cBhvr>
                                        <p:cTn dur="500"/>
                                        <p:tgtEl>
                                          <p:spTgt spid="8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2" name="Shape 842"/>
        <p:cNvGrpSpPr/>
        <p:nvPr/>
      </p:nvGrpSpPr>
      <p:grpSpPr>
        <a:xfrm>
          <a:off x="0" y="0"/>
          <a:ext cx="0" cy="0"/>
          <a:chOff x="0" y="0"/>
          <a:chExt cx="0" cy="0"/>
        </a:xfrm>
      </p:grpSpPr>
      <p:sp>
        <p:nvSpPr>
          <p:cNvPr id="843" name="Google Shape;843;p39"/>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US"/>
              <a:t>Network Model</a:t>
            </a:r>
            <a:endParaRPr/>
          </a:p>
        </p:txBody>
      </p:sp>
      <p:sp>
        <p:nvSpPr>
          <p:cNvPr id="844" name="Google Shape;844;p39"/>
          <p:cNvSpPr txBox="1"/>
          <p:nvPr>
            <p:ph idx="1" type="body"/>
          </p:nvPr>
        </p:nvSpPr>
        <p:spPr>
          <a:xfrm>
            <a:off x="131179" y="887280"/>
            <a:ext cx="11936130" cy="5582777"/>
          </a:xfrm>
          <a:prstGeom prst="rect">
            <a:avLst/>
          </a:prstGeom>
          <a:noFill/>
          <a:ln>
            <a:noFill/>
          </a:ln>
        </p:spPr>
        <p:txBody>
          <a:bodyPr anchorCtr="0" anchor="t" bIns="45700" lIns="91425" spcFirstLastPara="1" rIns="91425" wrap="square" tIns="45700">
            <a:noAutofit/>
          </a:bodyPr>
          <a:lstStyle/>
          <a:p>
            <a:pPr indent="-265113" lvl="0" marL="265113" rtl="0" algn="just">
              <a:lnSpc>
                <a:spcPct val="90000"/>
              </a:lnSpc>
              <a:spcBef>
                <a:spcPts val="0"/>
              </a:spcBef>
              <a:spcAft>
                <a:spcPts val="0"/>
              </a:spcAft>
              <a:buClr>
                <a:schemeClr val="accent6"/>
              </a:buClr>
              <a:buSzPts val="2400"/>
              <a:buFont typeface="Noto Sans Symbols"/>
              <a:buChar char="🞂"/>
            </a:pPr>
            <a:r>
              <a:rPr lang="en-US"/>
              <a:t>This is an </a:t>
            </a:r>
            <a:r>
              <a:rPr b="1" lang="en-US">
                <a:solidFill>
                  <a:schemeClr val="accent6"/>
                </a:solidFill>
              </a:rPr>
              <a:t>extension of the hierarchical model</a:t>
            </a:r>
            <a:r>
              <a:rPr lang="en-US"/>
              <a:t>, allowing </a:t>
            </a:r>
            <a:r>
              <a:rPr b="1" lang="en-US">
                <a:solidFill>
                  <a:schemeClr val="accent6"/>
                </a:solidFill>
              </a:rPr>
              <a:t>many-to-many relationships </a:t>
            </a:r>
            <a:r>
              <a:rPr lang="en-US"/>
              <a:t>in a tree-like structure that </a:t>
            </a:r>
            <a:r>
              <a:rPr b="1" lang="en-US">
                <a:solidFill>
                  <a:schemeClr val="accent6"/>
                </a:solidFill>
              </a:rPr>
              <a:t>allows multiple parents</a:t>
            </a:r>
            <a:r>
              <a:rPr lang="en-US"/>
              <a:t>.</a:t>
            </a:r>
            <a:endParaRPr/>
          </a:p>
          <a:p>
            <a:pPr indent="-112713" lvl="0" marL="265113" rtl="0" algn="just">
              <a:lnSpc>
                <a:spcPct val="90000"/>
              </a:lnSpc>
              <a:spcBef>
                <a:spcPts val="1000"/>
              </a:spcBef>
              <a:spcAft>
                <a:spcPts val="0"/>
              </a:spcAft>
              <a:buClr>
                <a:schemeClr val="accent6"/>
              </a:buClr>
              <a:buSzPts val="2400"/>
              <a:buFont typeface="Noto Sans Symbols"/>
              <a:buNone/>
            </a:pPr>
            <a:r>
              <a:t/>
            </a:r>
            <a:endParaRPr/>
          </a:p>
          <a:p>
            <a:pPr indent="-112713" lvl="0" marL="265113" rtl="0" algn="just">
              <a:lnSpc>
                <a:spcPct val="90000"/>
              </a:lnSpc>
              <a:spcBef>
                <a:spcPts val="1000"/>
              </a:spcBef>
              <a:spcAft>
                <a:spcPts val="0"/>
              </a:spcAft>
              <a:buClr>
                <a:schemeClr val="accent6"/>
              </a:buClr>
              <a:buSzPts val="2400"/>
              <a:buFont typeface="Noto Sans Symbols"/>
              <a:buNone/>
            </a:pPr>
            <a:r>
              <a:t/>
            </a:r>
            <a:endParaRPr/>
          </a:p>
          <a:p>
            <a:pPr indent="-112713" lvl="0" marL="265113" rtl="0" algn="just">
              <a:lnSpc>
                <a:spcPct val="90000"/>
              </a:lnSpc>
              <a:spcBef>
                <a:spcPts val="1000"/>
              </a:spcBef>
              <a:spcAft>
                <a:spcPts val="0"/>
              </a:spcAft>
              <a:buClr>
                <a:schemeClr val="accent6"/>
              </a:buClr>
              <a:buSzPts val="2400"/>
              <a:buFont typeface="Noto Sans Symbols"/>
              <a:buNone/>
            </a:pPr>
            <a:r>
              <a:t/>
            </a:r>
            <a:endParaRPr/>
          </a:p>
          <a:p>
            <a:pPr indent="-112713" lvl="0" marL="265113" rtl="0" algn="just">
              <a:lnSpc>
                <a:spcPct val="90000"/>
              </a:lnSpc>
              <a:spcBef>
                <a:spcPts val="1000"/>
              </a:spcBef>
              <a:spcAft>
                <a:spcPts val="0"/>
              </a:spcAft>
              <a:buClr>
                <a:schemeClr val="accent6"/>
              </a:buClr>
              <a:buSzPts val="2400"/>
              <a:buFont typeface="Noto Sans Symbols"/>
              <a:buNone/>
            </a:pPr>
            <a:r>
              <a:t/>
            </a:r>
            <a:endParaRPr/>
          </a:p>
        </p:txBody>
      </p:sp>
      <p:sp>
        <p:nvSpPr>
          <p:cNvPr id="845" name="Google Shape;845;p39"/>
          <p:cNvSpPr/>
          <p:nvPr/>
        </p:nvSpPr>
        <p:spPr>
          <a:xfrm>
            <a:off x="5341552" y="2180077"/>
            <a:ext cx="720000" cy="720000"/>
          </a:xfrm>
          <a:prstGeom prst="ellipse">
            <a:avLst/>
          </a:prstGeom>
          <a:gradFill>
            <a:gsLst>
              <a:gs pos="0">
                <a:srgbClr val="5C2321"/>
              </a:gs>
              <a:gs pos="10000">
                <a:srgbClr val="5C2321"/>
              </a:gs>
              <a:gs pos="100000">
                <a:schemeClr val="accent6"/>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Roboto Condensed"/>
                <a:ea typeface="Roboto Condensed"/>
                <a:cs typeface="Roboto Condensed"/>
                <a:sym typeface="Roboto Condensed"/>
              </a:rPr>
              <a:t>A</a:t>
            </a:r>
            <a:endParaRPr/>
          </a:p>
        </p:txBody>
      </p:sp>
      <p:sp>
        <p:nvSpPr>
          <p:cNvPr id="846" name="Google Shape;846;p39"/>
          <p:cNvSpPr/>
          <p:nvPr/>
        </p:nvSpPr>
        <p:spPr>
          <a:xfrm>
            <a:off x="4406152" y="3288877"/>
            <a:ext cx="720000" cy="720000"/>
          </a:xfrm>
          <a:prstGeom prst="ellipse">
            <a:avLst/>
          </a:prstGeom>
          <a:gradFill>
            <a:gsLst>
              <a:gs pos="0">
                <a:srgbClr val="5C2321"/>
              </a:gs>
              <a:gs pos="10000">
                <a:srgbClr val="5C2321"/>
              </a:gs>
              <a:gs pos="100000">
                <a:schemeClr val="accent6"/>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Roboto Condensed"/>
                <a:ea typeface="Roboto Condensed"/>
                <a:cs typeface="Roboto Condensed"/>
                <a:sym typeface="Roboto Condensed"/>
              </a:rPr>
              <a:t>B</a:t>
            </a:r>
            <a:endParaRPr/>
          </a:p>
        </p:txBody>
      </p:sp>
      <p:sp>
        <p:nvSpPr>
          <p:cNvPr id="847" name="Google Shape;847;p39"/>
          <p:cNvSpPr/>
          <p:nvPr/>
        </p:nvSpPr>
        <p:spPr>
          <a:xfrm>
            <a:off x="6311152" y="3305977"/>
            <a:ext cx="720000" cy="720000"/>
          </a:xfrm>
          <a:prstGeom prst="ellipse">
            <a:avLst/>
          </a:prstGeom>
          <a:gradFill>
            <a:gsLst>
              <a:gs pos="0">
                <a:srgbClr val="5C2321"/>
              </a:gs>
              <a:gs pos="10000">
                <a:srgbClr val="5C2321"/>
              </a:gs>
              <a:gs pos="100000">
                <a:schemeClr val="accent6"/>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Roboto Condensed"/>
                <a:ea typeface="Roboto Condensed"/>
                <a:cs typeface="Roboto Condensed"/>
                <a:sym typeface="Roboto Condensed"/>
              </a:rPr>
              <a:t>C</a:t>
            </a:r>
            <a:endParaRPr/>
          </a:p>
        </p:txBody>
      </p:sp>
      <p:cxnSp>
        <p:nvCxnSpPr>
          <p:cNvPr id="848" name="Google Shape;848;p39"/>
          <p:cNvCxnSpPr>
            <a:stCxn id="845" idx="3"/>
            <a:endCxn id="846" idx="7"/>
          </p:cNvCxnSpPr>
          <p:nvPr/>
        </p:nvCxnSpPr>
        <p:spPr>
          <a:xfrm flipH="1">
            <a:off x="5020694" y="2794635"/>
            <a:ext cx="426300" cy="599700"/>
          </a:xfrm>
          <a:prstGeom prst="straightConnector1">
            <a:avLst/>
          </a:prstGeom>
          <a:noFill/>
          <a:ln cap="flat" cmpd="sng" w="28575">
            <a:solidFill>
              <a:schemeClr val="accent6"/>
            </a:solidFill>
            <a:prstDash val="solid"/>
            <a:miter lim="800000"/>
            <a:headEnd len="sm" w="sm" type="none"/>
            <a:tailEnd len="sm" w="sm" type="none"/>
          </a:ln>
        </p:spPr>
      </p:cxnSp>
      <p:cxnSp>
        <p:nvCxnSpPr>
          <p:cNvPr id="849" name="Google Shape;849;p39"/>
          <p:cNvCxnSpPr>
            <a:stCxn id="845" idx="5"/>
            <a:endCxn id="847" idx="1"/>
          </p:cNvCxnSpPr>
          <p:nvPr/>
        </p:nvCxnSpPr>
        <p:spPr>
          <a:xfrm>
            <a:off x="5956110" y="2794635"/>
            <a:ext cx="460500" cy="616800"/>
          </a:xfrm>
          <a:prstGeom prst="straightConnector1">
            <a:avLst/>
          </a:prstGeom>
          <a:noFill/>
          <a:ln cap="flat" cmpd="sng" w="28575">
            <a:solidFill>
              <a:schemeClr val="accent6"/>
            </a:solidFill>
            <a:prstDash val="solid"/>
            <a:miter lim="800000"/>
            <a:headEnd len="sm" w="sm" type="none"/>
            <a:tailEnd len="sm" w="sm" type="none"/>
          </a:ln>
        </p:spPr>
      </p:cxnSp>
      <p:sp>
        <p:nvSpPr>
          <p:cNvPr id="850" name="Google Shape;850;p39"/>
          <p:cNvSpPr/>
          <p:nvPr/>
        </p:nvSpPr>
        <p:spPr>
          <a:xfrm>
            <a:off x="3491752" y="4398847"/>
            <a:ext cx="720000" cy="720000"/>
          </a:xfrm>
          <a:prstGeom prst="ellipse">
            <a:avLst/>
          </a:prstGeom>
          <a:gradFill>
            <a:gsLst>
              <a:gs pos="0">
                <a:srgbClr val="5C2321"/>
              </a:gs>
              <a:gs pos="10000">
                <a:srgbClr val="5C2321"/>
              </a:gs>
              <a:gs pos="100000">
                <a:schemeClr val="accent6"/>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Roboto Condensed"/>
                <a:ea typeface="Roboto Condensed"/>
                <a:cs typeface="Roboto Condensed"/>
                <a:sym typeface="Roboto Condensed"/>
              </a:rPr>
              <a:t>D</a:t>
            </a:r>
            <a:endParaRPr/>
          </a:p>
        </p:txBody>
      </p:sp>
      <p:sp>
        <p:nvSpPr>
          <p:cNvPr id="851" name="Google Shape;851;p39"/>
          <p:cNvSpPr/>
          <p:nvPr/>
        </p:nvSpPr>
        <p:spPr>
          <a:xfrm>
            <a:off x="5341552" y="4398847"/>
            <a:ext cx="720000" cy="720000"/>
          </a:xfrm>
          <a:prstGeom prst="ellipse">
            <a:avLst/>
          </a:prstGeom>
          <a:gradFill>
            <a:gsLst>
              <a:gs pos="0">
                <a:srgbClr val="5C2321"/>
              </a:gs>
              <a:gs pos="10000">
                <a:srgbClr val="5C2321"/>
              </a:gs>
              <a:gs pos="100000">
                <a:schemeClr val="accent6"/>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Roboto Condensed"/>
                <a:ea typeface="Roboto Condensed"/>
                <a:cs typeface="Roboto Condensed"/>
                <a:sym typeface="Roboto Condensed"/>
              </a:rPr>
              <a:t>E</a:t>
            </a:r>
            <a:endParaRPr/>
          </a:p>
        </p:txBody>
      </p:sp>
      <p:cxnSp>
        <p:nvCxnSpPr>
          <p:cNvPr id="852" name="Google Shape;852;p39"/>
          <p:cNvCxnSpPr>
            <a:endCxn id="850" idx="7"/>
          </p:cNvCxnSpPr>
          <p:nvPr/>
        </p:nvCxnSpPr>
        <p:spPr>
          <a:xfrm flipH="1">
            <a:off x="4106310" y="3904589"/>
            <a:ext cx="405300" cy="599700"/>
          </a:xfrm>
          <a:prstGeom prst="straightConnector1">
            <a:avLst/>
          </a:prstGeom>
          <a:noFill/>
          <a:ln cap="flat" cmpd="sng" w="28575">
            <a:solidFill>
              <a:schemeClr val="accent6"/>
            </a:solidFill>
            <a:prstDash val="solid"/>
            <a:miter lim="800000"/>
            <a:headEnd len="sm" w="sm" type="none"/>
            <a:tailEnd len="sm" w="sm" type="none"/>
          </a:ln>
        </p:spPr>
      </p:cxnSp>
      <p:cxnSp>
        <p:nvCxnSpPr>
          <p:cNvPr id="853" name="Google Shape;853;p39"/>
          <p:cNvCxnSpPr>
            <a:stCxn id="846" idx="5"/>
            <a:endCxn id="851" idx="1"/>
          </p:cNvCxnSpPr>
          <p:nvPr/>
        </p:nvCxnSpPr>
        <p:spPr>
          <a:xfrm>
            <a:off x="5020710" y="3903435"/>
            <a:ext cx="426300" cy="600900"/>
          </a:xfrm>
          <a:prstGeom prst="straightConnector1">
            <a:avLst/>
          </a:prstGeom>
          <a:noFill/>
          <a:ln cap="flat" cmpd="sng" w="28575">
            <a:solidFill>
              <a:schemeClr val="accent6"/>
            </a:solidFill>
            <a:prstDash val="solid"/>
            <a:miter lim="800000"/>
            <a:headEnd len="sm" w="sm" type="none"/>
            <a:tailEnd len="sm" w="sm" type="none"/>
          </a:ln>
        </p:spPr>
      </p:cxnSp>
      <p:sp>
        <p:nvSpPr>
          <p:cNvPr id="854" name="Google Shape;854;p39"/>
          <p:cNvSpPr/>
          <p:nvPr/>
        </p:nvSpPr>
        <p:spPr>
          <a:xfrm>
            <a:off x="7243613" y="4398847"/>
            <a:ext cx="720000" cy="720000"/>
          </a:xfrm>
          <a:prstGeom prst="ellipse">
            <a:avLst/>
          </a:prstGeom>
          <a:gradFill>
            <a:gsLst>
              <a:gs pos="0">
                <a:srgbClr val="5C2321"/>
              </a:gs>
              <a:gs pos="10000">
                <a:srgbClr val="5C2321"/>
              </a:gs>
              <a:gs pos="100000">
                <a:schemeClr val="accent6"/>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Roboto Condensed"/>
                <a:ea typeface="Roboto Condensed"/>
                <a:cs typeface="Roboto Condensed"/>
                <a:sym typeface="Roboto Condensed"/>
              </a:rPr>
              <a:t>F</a:t>
            </a:r>
            <a:endParaRPr/>
          </a:p>
        </p:txBody>
      </p:sp>
      <p:cxnSp>
        <p:nvCxnSpPr>
          <p:cNvPr id="855" name="Google Shape;855;p39"/>
          <p:cNvCxnSpPr>
            <a:stCxn id="847" idx="5"/>
            <a:endCxn id="854" idx="1"/>
          </p:cNvCxnSpPr>
          <p:nvPr/>
        </p:nvCxnSpPr>
        <p:spPr>
          <a:xfrm>
            <a:off x="6925710" y="3920535"/>
            <a:ext cx="423300" cy="583800"/>
          </a:xfrm>
          <a:prstGeom prst="straightConnector1">
            <a:avLst/>
          </a:prstGeom>
          <a:noFill/>
          <a:ln cap="flat" cmpd="sng" w="28575">
            <a:solidFill>
              <a:schemeClr val="accent6"/>
            </a:solidFill>
            <a:prstDash val="solid"/>
            <a:miter lim="800000"/>
            <a:headEnd len="sm" w="sm" type="none"/>
            <a:tailEnd len="sm" w="sm" type="none"/>
          </a:ln>
        </p:spPr>
      </p:cxnSp>
      <p:cxnSp>
        <p:nvCxnSpPr>
          <p:cNvPr id="856" name="Google Shape;856;p39"/>
          <p:cNvCxnSpPr>
            <a:stCxn id="847" idx="3"/>
            <a:endCxn id="851" idx="7"/>
          </p:cNvCxnSpPr>
          <p:nvPr/>
        </p:nvCxnSpPr>
        <p:spPr>
          <a:xfrm flipH="1">
            <a:off x="5956094" y="3920535"/>
            <a:ext cx="460500" cy="583800"/>
          </a:xfrm>
          <a:prstGeom prst="straightConnector1">
            <a:avLst/>
          </a:prstGeom>
          <a:noFill/>
          <a:ln cap="flat" cmpd="sng" w="28575">
            <a:solidFill>
              <a:schemeClr val="accent6"/>
            </a:solidFill>
            <a:prstDash val="solid"/>
            <a:miter lim="800000"/>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4">
                                            <p:txEl>
                                              <p:pRg end="0" st="0"/>
                                            </p:txEl>
                                          </p:spTgt>
                                        </p:tgtEl>
                                        <p:attrNameLst>
                                          <p:attrName>style.visibility</p:attrName>
                                        </p:attrNameLst>
                                      </p:cBhvr>
                                      <p:to>
                                        <p:strVal val="visible"/>
                                      </p:to>
                                    </p:set>
                                    <p:animEffect filter="fade" transition="in">
                                      <p:cBhvr>
                                        <p:cTn dur="500"/>
                                        <p:tgtEl>
                                          <p:spTgt spid="84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4">
                                            <p:txEl>
                                              <p:pRg end="1" st="1"/>
                                            </p:txEl>
                                          </p:spTgt>
                                        </p:tgtEl>
                                        <p:attrNameLst>
                                          <p:attrName>style.visibility</p:attrName>
                                        </p:attrNameLst>
                                      </p:cBhvr>
                                      <p:to>
                                        <p:strVal val="visible"/>
                                      </p:to>
                                    </p:set>
                                    <p:animEffect filter="fade" transition="in">
                                      <p:cBhvr>
                                        <p:cTn dur="500"/>
                                        <p:tgtEl>
                                          <p:spTgt spid="84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4">
                                            <p:txEl>
                                              <p:pRg end="2" st="2"/>
                                            </p:txEl>
                                          </p:spTgt>
                                        </p:tgtEl>
                                        <p:attrNameLst>
                                          <p:attrName>style.visibility</p:attrName>
                                        </p:attrNameLst>
                                      </p:cBhvr>
                                      <p:to>
                                        <p:strVal val="visible"/>
                                      </p:to>
                                    </p:set>
                                    <p:animEffect filter="fade" transition="in">
                                      <p:cBhvr>
                                        <p:cTn dur="500"/>
                                        <p:tgtEl>
                                          <p:spTgt spid="84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4">
                                            <p:txEl>
                                              <p:pRg end="3" st="3"/>
                                            </p:txEl>
                                          </p:spTgt>
                                        </p:tgtEl>
                                        <p:attrNameLst>
                                          <p:attrName>style.visibility</p:attrName>
                                        </p:attrNameLst>
                                      </p:cBhvr>
                                      <p:to>
                                        <p:strVal val="visible"/>
                                      </p:to>
                                    </p:set>
                                    <p:animEffect filter="fade" transition="in">
                                      <p:cBhvr>
                                        <p:cTn dur="500"/>
                                        <p:tgtEl>
                                          <p:spTgt spid="84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4">
                                            <p:txEl>
                                              <p:pRg end="4" st="4"/>
                                            </p:txEl>
                                          </p:spTgt>
                                        </p:tgtEl>
                                        <p:attrNameLst>
                                          <p:attrName>style.visibility</p:attrName>
                                        </p:attrNameLst>
                                      </p:cBhvr>
                                      <p:to>
                                        <p:strVal val="visible"/>
                                      </p:to>
                                    </p:set>
                                    <p:animEffect filter="fade" transition="in">
                                      <p:cBhvr>
                                        <p:cTn dur="500"/>
                                        <p:tgtEl>
                                          <p:spTgt spid="84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5"/>
                                        </p:tgtEl>
                                        <p:attrNameLst>
                                          <p:attrName>style.visibility</p:attrName>
                                        </p:attrNameLst>
                                      </p:cBhvr>
                                      <p:to>
                                        <p:strVal val="visible"/>
                                      </p:to>
                                    </p:set>
                                    <p:animEffect filter="fade" transition="in">
                                      <p:cBhvr>
                                        <p:cTn dur="500"/>
                                        <p:tgtEl>
                                          <p:spTgt spid="8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6"/>
                                        </p:tgtEl>
                                        <p:attrNameLst>
                                          <p:attrName>style.visibility</p:attrName>
                                        </p:attrNameLst>
                                      </p:cBhvr>
                                      <p:to>
                                        <p:strVal val="visible"/>
                                      </p:to>
                                    </p:set>
                                    <p:animEffect filter="fade" transition="in">
                                      <p:cBhvr>
                                        <p:cTn dur="500"/>
                                        <p:tgtEl>
                                          <p:spTgt spid="846"/>
                                        </p:tgtEl>
                                      </p:cBhvr>
                                    </p:animEffect>
                                  </p:childTnLst>
                                </p:cTn>
                              </p:par>
                              <p:par>
                                <p:cTn fill="hold" nodeType="withEffect" presetClass="entr" presetID="10" presetSubtype="0">
                                  <p:stCondLst>
                                    <p:cond delay="0"/>
                                  </p:stCondLst>
                                  <p:childTnLst>
                                    <p:set>
                                      <p:cBhvr>
                                        <p:cTn dur="1" fill="hold">
                                          <p:stCondLst>
                                            <p:cond delay="0"/>
                                          </p:stCondLst>
                                        </p:cTn>
                                        <p:tgtEl>
                                          <p:spTgt spid="847"/>
                                        </p:tgtEl>
                                        <p:attrNameLst>
                                          <p:attrName>style.visibility</p:attrName>
                                        </p:attrNameLst>
                                      </p:cBhvr>
                                      <p:to>
                                        <p:strVal val="visible"/>
                                      </p:to>
                                    </p:set>
                                    <p:animEffect filter="fade" transition="in">
                                      <p:cBhvr>
                                        <p:cTn dur="500"/>
                                        <p:tgtEl>
                                          <p:spTgt spid="847"/>
                                        </p:tgtEl>
                                      </p:cBhvr>
                                    </p:animEffect>
                                  </p:childTnLst>
                                </p:cTn>
                              </p:par>
                              <p:par>
                                <p:cTn fill="hold" nodeType="withEffect" presetClass="entr" presetID="10" presetSubtype="0">
                                  <p:stCondLst>
                                    <p:cond delay="0"/>
                                  </p:stCondLst>
                                  <p:childTnLst>
                                    <p:set>
                                      <p:cBhvr>
                                        <p:cTn dur="1" fill="hold">
                                          <p:stCondLst>
                                            <p:cond delay="0"/>
                                          </p:stCondLst>
                                        </p:cTn>
                                        <p:tgtEl>
                                          <p:spTgt spid="848"/>
                                        </p:tgtEl>
                                        <p:attrNameLst>
                                          <p:attrName>style.visibility</p:attrName>
                                        </p:attrNameLst>
                                      </p:cBhvr>
                                      <p:to>
                                        <p:strVal val="visible"/>
                                      </p:to>
                                    </p:set>
                                    <p:animEffect filter="fade" transition="in">
                                      <p:cBhvr>
                                        <p:cTn dur="500"/>
                                        <p:tgtEl>
                                          <p:spTgt spid="848"/>
                                        </p:tgtEl>
                                      </p:cBhvr>
                                    </p:animEffect>
                                  </p:childTnLst>
                                </p:cTn>
                              </p:par>
                              <p:par>
                                <p:cTn fill="hold" nodeType="withEffect" presetClass="entr" presetID="10" presetSubtype="0">
                                  <p:stCondLst>
                                    <p:cond delay="0"/>
                                  </p:stCondLst>
                                  <p:childTnLst>
                                    <p:set>
                                      <p:cBhvr>
                                        <p:cTn dur="1" fill="hold">
                                          <p:stCondLst>
                                            <p:cond delay="0"/>
                                          </p:stCondLst>
                                        </p:cTn>
                                        <p:tgtEl>
                                          <p:spTgt spid="849"/>
                                        </p:tgtEl>
                                        <p:attrNameLst>
                                          <p:attrName>style.visibility</p:attrName>
                                        </p:attrNameLst>
                                      </p:cBhvr>
                                      <p:to>
                                        <p:strVal val="visible"/>
                                      </p:to>
                                    </p:set>
                                    <p:animEffect filter="fade" transition="in">
                                      <p:cBhvr>
                                        <p:cTn dur="500"/>
                                        <p:tgtEl>
                                          <p:spTgt spid="8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0"/>
                                        </p:tgtEl>
                                        <p:attrNameLst>
                                          <p:attrName>style.visibility</p:attrName>
                                        </p:attrNameLst>
                                      </p:cBhvr>
                                      <p:to>
                                        <p:strVal val="visible"/>
                                      </p:to>
                                    </p:set>
                                    <p:animEffect filter="fade" transition="in">
                                      <p:cBhvr>
                                        <p:cTn dur="500"/>
                                        <p:tgtEl>
                                          <p:spTgt spid="850"/>
                                        </p:tgtEl>
                                      </p:cBhvr>
                                    </p:animEffect>
                                  </p:childTnLst>
                                </p:cTn>
                              </p:par>
                              <p:par>
                                <p:cTn fill="hold" nodeType="withEffect" presetClass="entr" presetID="10" presetSubtype="0">
                                  <p:stCondLst>
                                    <p:cond delay="0"/>
                                  </p:stCondLst>
                                  <p:childTnLst>
                                    <p:set>
                                      <p:cBhvr>
                                        <p:cTn dur="1" fill="hold">
                                          <p:stCondLst>
                                            <p:cond delay="0"/>
                                          </p:stCondLst>
                                        </p:cTn>
                                        <p:tgtEl>
                                          <p:spTgt spid="851"/>
                                        </p:tgtEl>
                                        <p:attrNameLst>
                                          <p:attrName>style.visibility</p:attrName>
                                        </p:attrNameLst>
                                      </p:cBhvr>
                                      <p:to>
                                        <p:strVal val="visible"/>
                                      </p:to>
                                    </p:set>
                                    <p:animEffect filter="fade" transition="in">
                                      <p:cBhvr>
                                        <p:cTn dur="500"/>
                                        <p:tgtEl>
                                          <p:spTgt spid="851"/>
                                        </p:tgtEl>
                                      </p:cBhvr>
                                    </p:animEffect>
                                  </p:childTnLst>
                                </p:cTn>
                              </p:par>
                              <p:par>
                                <p:cTn fill="hold" nodeType="withEffect" presetClass="entr" presetID="10" presetSubtype="0">
                                  <p:stCondLst>
                                    <p:cond delay="0"/>
                                  </p:stCondLst>
                                  <p:childTnLst>
                                    <p:set>
                                      <p:cBhvr>
                                        <p:cTn dur="1" fill="hold">
                                          <p:stCondLst>
                                            <p:cond delay="0"/>
                                          </p:stCondLst>
                                        </p:cTn>
                                        <p:tgtEl>
                                          <p:spTgt spid="852"/>
                                        </p:tgtEl>
                                        <p:attrNameLst>
                                          <p:attrName>style.visibility</p:attrName>
                                        </p:attrNameLst>
                                      </p:cBhvr>
                                      <p:to>
                                        <p:strVal val="visible"/>
                                      </p:to>
                                    </p:set>
                                    <p:animEffect filter="fade" transition="in">
                                      <p:cBhvr>
                                        <p:cTn dur="500"/>
                                        <p:tgtEl>
                                          <p:spTgt spid="852"/>
                                        </p:tgtEl>
                                      </p:cBhvr>
                                    </p:animEffect>
                                  </p:childTnLst>
                                </p:cTn>
                              </p:par>
                              <p:par>
                                <p:cTn fill="hold" nodeType="withEffect" presetClass="entr" presetID="10" presetSubtype="0">
                                  <p:stCondLst>
                                    <p:cond delay="0"/>
                                  </p:stCondLst>
                                  <p:childTnLst>
                                    <p:set>
                                      <p:cBhvr>
                                        <p:cTn dur="1" fill="hold">
                                          <p:stCondLst>
                                            <p:cond delay="0"/>
                                          </p:stCondLst>
                                        </p:cTn>
                                        <p:tgtEl>
                                          <p:spTgt spid="853"/>
                                        </p:tgtEl>
                                        <p:attrNameLst>
                                          <p:attrName>style.visibility</p:attrName>
                                        </p:attrNameLst>
                                      </p:cBhvr>
                                      <p:to>
                                        <p:strVal val="visible"/>
                                      </p:to>
                                    </p:set>
                                    <p:animEffect filter="fade" transition="in">
                                      <p:cBhvr>
                                        <p:cTn dur="500"/>
                                        <p:tgtEl>
                                          <p:spTgt spid="8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4"/>
                                        </p:tgtEl>
                                        <p:attrNameLst>
                                          <p:attrName>style.visibility</p:attrName>
                                        </p:attrNameLst>
                                      </p:cBhvr>
                                      <p:to>
                                        <p:strVal val="visible"/>
                                      </p:to>
                                    </p:set>
                                    <p:animEffect filter="fade" transition="in">
                                      <p:cBhvr>
                                        <p:cTn dur="500"/>
                                        <p:tgtEl>
                                          <p:spTgt spid="854"/>
                                        </p:tgtEl>
                                      </p:cBhvr>
                                    </p:animEffect>
                                  </p:childTnLst>
                                </p:cTn>
                              </p:par>
                              <p:par>
                                <p:cTn fill="hold" nodeType="withEffect" presetClass="entr" presetID="10" presetSubtype="0">
                                  <p:stCondLst>
                                    <p:cond delay="0"/>
                                  </p:stCondLst>
                                  <p:childTnLst>
                                    <p:set>
                                      <p:cBhvr>
                                        <p:cTn dur="1" fill="hold">
                                          <p:stCondLst>
                                            <p:cond delay="0"/>
                                          </p:stCondLst>
                                        </p:cTn>
                                        <p:tgtEl>
                                          <p:spTgt spid="855"/>
                                        </p:tgtEl>
                                        <p:attrNameLst>
                                          <p:attrName>style.visibility</p:attrName>
                                        </p:attrNameLst>
                                      </p:cBhvr>
                                      <p:to>
                                        <p:strVal val="visible"/>
                                      </p:to>
                                    </p:set>
                                    <p:animEffect filter="fade" transition="in">
                                      <p:cBhvr>
                                        <p:cTn dur="500"/>
                                        <p:tgtEl>
                                          <p:spTgt spid="855"/>
                                        </p:tgtEl>
                                      </p:cBhvr>
                                    </p:animEffect>
                                  </p:childTnLst>
                                </p:cTn>
                              </p:par>
                              <p:par>
                                <p:cTn fill="hold" nodeType="withEffect" presetClass="entr" presetID="10" presetSubtype="0">
                                  <p:stCondLst>
                                    <p:cond delay="0"/>
                                  </p:stCondLst>
                                  <p:childTnLst>
                                    <p:set>
                                      <p:cBhvr>
                                        <p:cTn dur="1" fill="hold">
                                          <p:stCondLst>
                                            <p:cond delay="0"/>
                                          </p:stCondLst>
                                        </p:cTn>
                                        <p:tgtEl>
                                          <p:spTgt spid="856"/>
                                        </p:tgtEl>
                                        <p:attrNameLst>
                                          <p:attrName>style.visibility</p:attrName>
                                        </p:attrNameLst>
                                      </p:cBhvr>
                                      <p:to>
                                        <p:strVal val="visible"/>
                                      </p:to>
                                    </p:set>
                                    <p:animEffect filter="fade" transition="in">
                                      <p:cBhvr>
                                        <p:cTn dur="500"/>
                                        <p:tgtEl>
                                          <p:spTgt spid="8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4"/>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US"/>
              <a:t>Weak Entity Set</a:t>
            </a:r>
            <a:endParaRPr/>
          </a:p>
        </p:txBody>
      </p:sp>
      <p:sp>
        <p:nvSpPr>
          <p:cNvPr id="115" name="Google Shape;115;p4"/>
          <p:cNvSpPr txBox="1"/>
          <p:nvPr>
            <p:ph idx="1" type="body"/>
          </p:nvPr>
        </p:nvSpPr>
        <p:spPr>
          <a:xfrm>
            <a:off x="131181" y="863444"/>
            <a:ext cx="11936128" cy="5590565"/>
          </a:xfrm>
          <a:prstGeom prst="rect">
            <a:avLst/>
          </a:prstGeom>
          <a:noFill/>
          <a:ln>
            <a:noFill/>
          </a:ln>
        </p:spPr>
        <p:txBody>
          <a:bodyPr anchorCtr="0" anchor="t" bIns="45700" lIns="91425" spcFirstLastPara="1" rIns="91425" wrap="square" tIns="45700">
            <a:noAutofit/>
          </a:bodyPr>
          <a:lstStyle/>
          <a:p>
            <a:pPr indent="-265113" lvl="0" marL="265113" rtl="0" algn="just">
              <a:lnSpc>
                <a:spcPct val="90000"/>
              </a:lnSpc>
              <a:spcBef>
                <a:spcPts val="0"/>
              </a:spcBef>
              <a:spcAft>
                <a:spcPts val="0"/>
              </a:spcAft>
              <a:buClr>
                <a:schemeClr val="accent6"/>
              </a:buClr>
              <a:buSzPts val="2400"/>
              <a:buFont typeface="Noto Sans Symbols"/>
              <a:buChar char="🞂"/>
            </a:pPr>
            <a:r>
              <a:rPr lang="en-US"/>
              <a:t>An </a:t>
            </a:r>
            <a:r>
              <a:rPr b="1" lang="en-US">
                <a:solidFill>
                  <a:schemeClr val="accent6"/>
                </a:solidFill>
              </a:rPr>
              <a:t>entity set that does not have a primary key </a:t>
            </a:r>
            <a:r>
              <a:rPr lang="en-US"/>
              <a:t>is called weak entity set.</a:t>
            </a:r>
            <a:endParaRPr/>
          </a:p>
        </p:txBody>
      </p:sp>
      <p:sp>
        <p:nvSpPr>
          <p:cNvPr id="116" name="Google Shape;116;p4"/>
          <p:cNvSpPr/>
          <p:nvPr/>
        </p:nvSpPr>
        <p:spPr>
          <a:xfrm>
            <a:off x="7129572" y="2952750"/>
            <a:ext cx="1398477" cy="648000"/>
          </a:xfrm>
          <a:prstGeom prst="rect">
            <a:avLst/>
          </a:prstGeom>
          <a:noFill/>
          <a:ln cap="flat" cmpd="sng" w="2857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Roboto Condensed"/>
              <a:ea typeface="Roboto Condensed"/>
              <a:cs typeface="Roboto Condensed"/>
              <a:sym typeface="Roboto Condensed"/>
            </a:endParaRPr>
          </a:p>
        </p:txBody>
      </p:sp>
      <p:sp>
        <p:nvSpPr>
          <p:cNvPr id="117" name="Google Shape;117;p4"/>
          <p:cNvSpPr/>
          <p:nvPr/>
        </p:nvSpPr>
        <p:spPr>
          <a:xfrm>
            <a:off x="3184068" y="3046557"/>
            <a:ext cx="1295400" cy="457200"/>
          </a:xfrm>
          <a:prstGeom prst="rect">
            <a:avLst/>
          </a:prstGeom>
          <a:noFill/>
          <a:ln cap="flat" cmpd="sng" w="2857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loan</a:t>
            </a:r>
            <a:endParaRPr sz="1800">
              <a:solidFill>
                <a:schemeClr val="dk1"/>
              </a:solidFill>
              <a:latin typeface="Roboto Condensed"/>
              <a:ea typeface="Roboto Condensed"/>
              <a:cs typeface="Roboto Condensed"/>
              <a:sym typeface="Roboto Condensed"/>
            </a:endParaRPr>
          </a:p>
        </p:txBody>
      </p:sp>
      <p:sp>
        <p:nvSpPr>
          <p:cNvPr id="118" name="Google Shape;118;p4"/>
          <p:cNvSpPr/>
          <p:nvPr/>
        </p:nvSpPr>
        <p:spPr>
          <a:xfrm>
            <a:off x="7222668" y="3046557"/>
            <a:ext cx="1219200" cy="457200"/>
          </a:xfrm>
          <a:prstGeom prst="rect">
            <a:avLst/>
          </a:prstGeom>
          <a:noFill/>
          <a:ln cap="flat" cmpd="sng" w="2857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payment</a:t>
            </a:r>
            <a:endParaRPr sz="1800">
              <a:solidFill>
                <a:schemeClr val="dk1"/>
              </a:solidFill>
              <a:latin typeface="Roboto Condensed"/>
              <a:ea typeface="Roboto Condensed"/>
              <a:cs typeface="Roboto Condensed"/>
              <a:sym typeface="Roboto Condensed"/>
            </a:endParaRPr>
          </a:p>
        </p:txBody>
      </p:sp>
      <p:sp>
        <p:nvSpPr>
          <p:cNvPr id="119" name="Google Shape;119;p4"/>
          <p:cNvSpPr/>
          <p:nvPr/>
        </p:nvSpPr>
        <p:spPr>
          <a:xfrm>
            <a:off x="4864479" y="2970357"/>
            <a:ext cx="1977189" cy="609600"/>
          </a:xfrm>
          <a:prstGeom prst="diamond">
            <a:avLst/>
          </a:prstGeom>
          <a:noFill/>
          <a:ln cap="flat" cmpd="sng" w="2857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Roboto Condensed"/>
              <a:ea typeface="Roboto Condensed"/>
              <a:cs typeface="Roboto Condensed"/>
              <a:sym typeface="Roboto Condensed"/>
            </a:endParaRPr>
          </a:p>
        </p:txBody>
      </p:sp>
      <p:cxnSp>
        <p:nvCxnSpPr>
          <p:cNvPr id="120" name="Google Shape;120;p4"/>
          <p:cNvCxnSpPr>
            <a:stCxn id="117" idx="3"/>
            <a:endCxn id="119" idx="1"/>
          </p:cNvCxnSpPr>
          <p:nvPr/>
        </p:nvCxnSpPr>
        <p:spPr>
          <a:xfrm>
            <a:off x="4479468" y="3275157"/>
            <a:ext cx="384900" cy="0"/>
          </a:xfrm>
          <a:prstGeom prst="straightConnector1">
            <a:avLst/>
          </a:prstGeom>
          <a:noFill/>
          <a:ln cap="flat" cmpd="sng" w="28575">
            <a:solidFill>
              <a:schemeClr val="accent4"/>
            </a:solidFill>
            <a:prstDash val="solid"/>
            <a:miter lim="800000"/>
            <a:headEnd len="sm" w="sm" type="none"/>
            <a:tailEnd len="sm" w="sm" type="none"/>
          </a:ln>
        </p:spPr>
      </p:cxnSp>
      <p:cxnSp>
        <p:nvCxnSpPr>
          <p:cNvPr id="121" name="Google Shape;121;p4"/>
          <p:cNvCxnSpPr/>
          <p:nvPr/>
        </p:nvCxnSpPr>
        <p:spPr>
          <a:xfrm>
            <a:off x="6695272" y="3224009"/>
            <a:ext cx="432000" cy="0"/>
          </a:xfrm>
          <a:prstGeom prst="straightConnector1">
            <a:avLst/>
          </a:prstGeom>
          <a:noFill/>
          <a:ln cap="flat" cmpd="sng" w="28575">
            <a:solidFill>
              <a:schemeClr val="accent4"/>
            </a:solidFill>
            <a:prstDash val="solid"/>
            <a:miter lim="800000"/>
            <a:headEnd len="sm" w="sm" type="none"/>
            <a:tailEnd len="sm" w="sm" type="none"/>
          </a:ln>
        </p:spPr>
      </p:cxnSp>
      <p:cxnSp>
        <p:nvCxnSpPr>
          <p:cNvPr id="122" name="Google Shape;122;p4"/>
          <p:cNvCxnSpPr/>
          <p:nvPr/>
        </p:nvCxnSpPr>
        <p:spPr>
          <a:xfrm>
            <a:off x="6695272" y="3326305"/>
            <a:ext cx="432000" cy="0"/>
          </a:xfrm>
          <a:prstGeom prst="straightConnector1">
            <a:avLst/>
          </a:prstGeom>
          <a:noFill/>
          <a:ln cap="flat" cmpd="sng" w="28575">
            <a:solidFill>
              <a:schemeClr val="accent4"/>
            </a:solidFill>
            <a:prstDash val="solid"/>
            <a:miter lim="800000"/>
            <a:headEnd len="sm" w="sm" type="none"/>
            <a:tailEnd len="sm" w="sm" type="none"/>
          </a:ln>
        </p:spPr>
      </p:cxnSp>
      <p:cxnSp>
        <p:nvCxnSpPr>
          <p:cNvPr id="123" name="Google Shape;123;p4"/>
          <p:cNvCxnSpPr>
            <a:stCxn id="124" idx="4"/>
            <a:endCxn id="117" idx="0"/>
          </p:cNvCxnSpPr>
          <p:nvPr/>
        </p:nvCxnSpPr>
        <p:spPr>
          <a:xfrm>
            <a:off x="2716489" y="2623511"/>
            <a:ext cx="1115400" cy="423000"/>
          </a:xfrm>
          <a:prstGeom prst="straightConnector1">
            <a:avLst/>
          </a:prstGeom>
          <a:noFill/>
          <a:ln cap="flat" cmpd="sng" w="28575">
            <a:solidFill>
              <a:schemeClr val="dk2"/>
            </a:solidFill>
            <a:prstDash val="solid"/>
            <a:miter lim="800000"/>
            <a:headEnd len="sm" w="sm" type="none"/>
            <a:tailEnd len="sm" w="sm" type="none"/>
          </a:ln>
        </p:spPr>
      </p:cxnSp>
      <p:sp>
        <p:nvSpPr>
          <p:cNvPr id="124" name="Google Shape;124;p4"/>
          <p:cNvSpPr/>
          <p:nvPr/>
        </p:nvSpPr>
        <p:spPr>
          <a:xfrm>
            <a:off x="2000250" y="2038046"/>
            <a:ext cx="1432477" cy="585465"/>
          </a:xfrm>
          <a:prstGeom prst="ellipse">
            <a:avLst/>
          </a:prstGeom>
          <a:noFill/>
          <a:ln cap="flat" cmpd="sng" w="2857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u="sng">
                <a:solidFill>
                  <a:schemeClr val="dk1"/>
                </a:solidFill>
                <a:latin typeface="Roboto Condensed"/>
                <a:ea typeface="Roboto Condensed"/>
                <a:cs typeface="Roboto Condensed"/>
                <a:sym typeface="Roboto Condensed"/>
              </a:rPr>
              <a:t>loan-no</a:t>
            </a:r>
            <a:endParaRPr/>
          </a:p>
        </p:txBody>
      </p:sp>
      <p:cxnSp>
        <p:nvCxnSpPr>
          <p:cNvPr id="125" name="Google Shape;125;p4"/>
          <p:cNvCxnSpPr>
            <a:stCxn id="126" idx="4"/>
            <a:endCxn id="117" idx="0"/>
          </p:cNvCxnSpPr>
          <p:nvPr/>
        </p:nvCxnSpPr>
        <p:spPr>
          <a:xfrm flipH="1">
            <a:off x="3831727" y="2610003"/>
            <a:ext cx="656100" cy="436500"/>
          </a:xfrm>
          <a:prstGeom prst="straightConnector1">
            <a:avLst/>
          </a:prstGeom>
          <a:noFill/>
          <a:ln cap="flat" cmpd="sng" w="28575">
            <a:solidFill>
              <a:schemeClr val="dk2"/>
            </a:solidFill>
            <a:prstDash val="solid"/>
            <a:miter lim="800000"/>
            <a:headEnd len="sm" w="sm" type="none"/>
            <a:tailEnd len="sm" w="sm" type="none"/>
          </a:ln>
        </p:spPr>
      </p:cxnSp>
      <p:sp>
        <p:nvSpPr>
          <p:cNvPr id="126" name="Google Shape;126;p4"/>
          <p:cNvSpPr/>
          <p:nvPr/>
        </p:nvSpPr>
        <p:spPr>
          <a:xfrm>
            <a:off x="3771588" y="2024538"/>
            <a:ext cx="1432477" cy="585465"/>
          </a:xfrm>
          <a:prstGeom prst="ellipse">
            <a:avLst/>
          </a:prstGeom>
          <a:noFill/>
          <a:ln cap="flat" cmpd="sng" w="2857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amount</a:t>
            </a:r>
            <a:endParaRPr/>
          </a:p>
        </p:txBody>
      </p:sp>
      <p:cxnSp>
        <p:nvCxnSpPr>
          <p:cNvPr id="127" name="Google Shape;127;p4"/>
          <p:cNvCxnSpPr>
            <a:stCxn id="128" idx="4"/>
            <a:endCxn id="116" idx="0"/>
          </p:cNvCxnSpPr>
          <p:nvPr/>
        </p:nvCxnSpPr>
        <p:spPr>
          <a:xfrm>
            <a:off x="6445552" y="2637019"/>
            <a:ext cx="1383300" cy="315600"/>
          </a:xfrm>
          <a:prstGeom prst="straightConnector1">
            <a:avLst/>
          </a:prstGeom>
          <a:noFill/>
          <a:ln cap="flat" cmpd="sng" w="28575">
            <a:solidFill>
              <a:schemeClr val="dk2"/>
            </a:solidFill>
            <a:prstDash val="solid"/>
            <a:miter lim="800000"/>
            <a:headEnd len="sm" w="sm" type="none"/>
            <a:tailEnd len="sm" w="sm" type="none"/>
          </a:ln>
        </p:spPr>
      </p:cxnSp>
      <p:sp>
        <p:nvSpPr>
          <p:cNvPr id="128" name="Google Shape;128;p4"/>
          <p:cNvSpPr/>
          <p:nvPr/>
        </p:nvSpPr>
        <p:spPr>
          <a:xfrm>
            <a:off x="5504337" y="2051554"/>
            <a:ext cx="1882431" cy="585465"/>
          </a:xfrm>
          <a:prstGeom prst="ellipse">
            <a:avLst/>
          </a:prstGeom>
          <a:solidFill>
            <a:schemeClr val="lt1"/>
          </a:solidFill>
          <a:ln cap="flat" cmpd="sng" w="2857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u="sng">
                <a:solidFill>
                  <a:schemeClr val="dk1"/>
                </a:solidFill>
                <a:latin typeface="Roboto Condensed"/>
                <a:ea typeface="Roboto Condensed"/>
                <a:cs typeface="Roboto Condensed"/>
                <a:sym typeface="Roboto Condensed"/>
              </a:rPr>
              <a:t>payment-no</a:t>
            </a:r>
            <a:endParaRPr/>
          </a:p>
        </p:txBody>
      </p:sp>
      <p:cxnSp>
        <p:nvCxnSpPr>
          <p:cNvPr id="129" name="Google Shape;129;p4"/>
          <p:cNvCxnSpPr>
            <a:stCxn id="130" idx="4"/>
            <a:endCxn id="116" idx="0"/>
          </p:cNvCxnSpPr>
          <p:nvPr/>
        </p:nvCxnSpPr>
        <p:spPr>
          <a:xfrm flipH="1">
            <a:off x="7828668" y="2038046"/>
            <a:ext cx="3600" cy="914700"/>
          </a:xfrm>
          <a:prstGeom prst="straightConnector1">
            <a:avLst/>
          </a:prstGeom>
          <a:noFill/>
          <a:ln cap="flat" cmpd="sng" w="28575">
            <a:solidFill>
              <a:schemeClr val="dk2"/>
            </a:solidFill>
            <a:prstDash val="solid"/>
            <a:miter lim="800000"/>
            <a:headEnd len="sm" w="sm" type="none"/>
            <a:tailEnd len="sm" w="sm" type="none"/>
          </a:ln>
        </p:spPr>
      </p:cxnSp>
      <p:sp>
        <p:nvSpPr>
          <p:cNvPr id="130" name="Google Shape;130;p4"/>
          <p:cNvSpPr/>
          <p:nvPr/>
        </p:nvSpPr>
        <p:spPr>
          <a:xfrm>
            <a:off x="6754776" y="1452581"/>
            <a:ext cx="2154983" cy="585465"/>
          </a:xfrm>
          <a:prstGeom prst="ellipse">
            <a:avLst/>
          </a:prstGeom>
          <a:noFill/>
          <a:ln cap="flat" cmpd="sng" w="2857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Payment-date</a:t>
            </a:r>
            <a:endParaRPr/>
          </a:p>
        </p:txBody>
      </p:sp>
      <p:cxnSp>
        <p:nvCxnSpPr>
          <p:cNvPr id="131" name="Google Shape;131;p4"/>
          <p:cNvCxnSpPr>
            <a:stCxn id="132" idx="4"/>
            <a:endCxn id="116" idx="0"/>
          </p:cNvCxnSpPr>
          <p:nvPr/>
        </p:nvCxnSpPr>
        <p:spPr>
          <a:xfrm flipH="1">
            <a:off x="7828710" y="2637018"/>
            <a:ext cx="1700100" cy="315600"/>
          </a:xfrm>
          <a:prstGeom prst="straightConnector1">
            <a:avLst/>
          </a:prstGeom>
          <a:noFill/>
          <a:ln cap="flat" cmpd="sng" w="28575">
            <a:solidFill>
              <a:schemeClr val="dk2"/>
            </a:solidFill>
            <a:prstDash val="solid"/>
            <a:miter lim="800000"/>
            <a:headEnd len="sm" w="sm" type="none"/>
            <a:tailEnd len="sm" w="sm" type="none"/>
          </a:ln>
        </p:spPr>
      </p:cxnSp>
      <p:sp>
        <p:nvSpPr>
          <p:cNvPr id="133" name="Google Shape;133;p4"/>
          <p:cNvSpPr/>
          <p:nvPr/>
        </p:nvSpPr>
        <p:spPr>
          <a:xfrm>
            <a:off x="5116271" y="3059157"/>
            <a:ext cx="1473605" cy="432000"/>
          </a:xfrm>
          <a:prstGeom prst="diamond">
            <a:avLst/>
          </a:prstGeom>
          <a:noFill/>
          <a:ln cap="flat" cmpd="sng" w="2857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L_P</a:t>
            </a:r>
            <a:endParaRPr sz="1800">
              <a:solidFill>
                <a:schemeClr val="dk1"/>
              </a:solidFill>
              <a:latin typeface="Roboto Condensed"/>
              <a:ea typeface="Roboto Condensed"/>
              <a:cs typeface="Roboto Condensed"/>
              <a:sym typeface="Roboto Condensed"/>
            </a:endParaRPr>
          </a:p>
        </p:txBody>
      </p:sp>
      <p:sp>
        <p:nvSpPr>
          <p:cNvPr id="132" name="Google Shape;132;p4"/>
          <p:cNvSpPr/>
          <p:nvPr/>
        </p:nvSpPr>
        <p:spPr>
          <a:xfrm>
            <a:off x="8248650" y="2051553"/>
            <a:ext cx="2560320" cy="585465"/>
          </a:xfrm>
          <a:prstGeom prst="ellipse">
            <a:avLst/>
          </a:prstGeom>
          <a:noFill/>
          <a:ln cap="flat" cmpd="sng" w="2857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Payment-amount</a:t>
            </a:r>
            <a:endParaRPr/>
          </a:p>
        </p:txBody>
      </p:sp>
      <p:sp>
        <p:nvSpPr>
          <p:cNvPr id="134" name="Google Shape;134;p4"/>
          <p:cNvSpPr/>
          <p:nvPr/>
        </p:nvSpPr>
        <p:spPr>
          <a:xfrm>
            <a:off x="3184068" y="3817035"/>
            <a:ext cx="1487905" cy="720000"/>
          </a:xfrm>
          <a:prstGeom prst="wedgeRoundRectCallout">
            <a:avLst>
              <a:gd fmla="val -12298" name="adj1"/>
              <a:gd fmla="val -93422" name="adj2"/>
              <a:gd fmla="val 16667" name="adj3"/>
            </a:avLst>
          </a:prstGeom>
          <a:solidFill>
            <a:srgbClr val="F2F2F2"/>
          </a:solidFill>
          <a:ln cap="flat" cmpd="sng" w="9525">
            <a:solidFill>
              <a:srgbClr val="A5A5A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Strong Entity Set</a:t>
            </a:r>
            <a:endParaRPr sz="1800">
              <a:solidFill>
                <a:schemeClr val="dk1"/>
              </a:solidFill>
              <a:latin typeface="Roboto Condensed"/>
              <a:ea typeface="Roboto Condensed"/>
              <a:cs typeface="Roboto Condensed"/>
              <a:sym typeface="Roboto Condensed"/>
            </a:endParaRPr>
          </a:p>
        </p:txBody>
      </p:sp>
      <p:sp>
        <p:nvSpPr>
          <p:cNvPr id="135" name="Google Shape;135;p4"/>
          <p:cNvSpPr/>
          <p:nvPr/>
        </p:nvSpPr>
        <p:spPr>
          <a:xfrm>
            <a:off x="7040144" y="3817035"/>
            <a:ext cx="1487905" cy="720000"/>
          </a:xfrm>
          <a:prstGeom prst="wedgeRoundRectCallout">
            <a:avLst>
              <a:gd fmla="val 505" name="adj1"/>
              <a:gd fmla="val -87500" name="adj2"/>
              <a:gd fmla="val 16667" name="adj3"/>
            </a:avLst>
          </a:prstGeom>
          <a:solidFill>
            <a:srgbClr val="F2F2F2"/>
          </a:solidFill>
          <a:ln cap="flat" cmpd="sng" w="9525">
            <a:solidFill>
              <a:srgbClr val="A5A5A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Weak Entity Set</a:t>
            </a:r>
            <a:endParaRPr sz="1800">
              <a:solidFill>
                <a:schemeClr val="dk1"/>
              </a:solidFill>
              <a:latin typeface="Roboto Condensed"/>
              <a:ea typeface="Roboto Condensed"/>
              <a:cs typeface="Roboto Condensed"/>
              <a:sym typeface="Roboto Condensed"/>
            </a:endParaRPr>
          </a:p>
        </p:txBody>
      </p:sp>
      <p:sp>
        <p:nvSpPr>
          <p:cNvPr id="136" name="Google Shape;136;p4"/>
          <p:cNvSpPr/>
          <p:nvPr/>
        </p:nvSpPr>
        <p:spPr>
          <a:xfrm>
            <a:off x="5109120" y="3817035"/>
            <a:ext cx="1487905" cy="720000"/>
          </a:xfrm>
          <a:prstGeom prst="wedgeRoundRectCallout">
            <a:avLst>
              <a:gd fmla="val 505" name="adj1"/>
              <a:gd fmla="val -87500" name="adj2"/>
              <a:gd fmla="val 16667" name="adj3"/>
            </a:avLst>
          </a:prstGeom>
          <a:solidFill>
            <a:srgbClr val="F2F2F2"/>
          </a:solidFill>
          <a:ln cap="flat" cmpd="sng" w="9525">
            <a:solidFill>
              <a:srgbClr val="A5A5A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Weak Entity Relationship</a:t>
            </a:r>
            <a:endParaRPr sz="1800">
              <a:solidFill>
                <a:schemeClr val="dk1"/>
              </a:solidFill>
              <a:latin typeface="Roboto Condensed"/>
              <a:ea typeface="Roboto Condensed"/>
              <a:cs typeface="Roboto Condensed"/>
              <a:sym typeface="Roboto Condensed"/>
            </a:endParaRPr>
          </a:p>
        </p:txBody>
      </p:sp>
      <p:sp>
        <p:nvSpPr>
          <p:cNvPr id="137" name="Google Shape;137;p4"/>
          <p:cNvSpPr/>
          <p:nvPr/>
        </p:nvSpPr>
        <p:spPr>
          <a:xfrm>
            <a:off x="2503552" y="5022858"/>
            <a:ext cx="7884000" cy="1328023"/>
          </a:xfrm>
          <a:prstGeom prst="roundRect">
            <a:avLst>
              <a:gd fmla="val 16667" name="adj"/>
            </a:avLst>
          </a:prstGeom>
          <a:gradFill>
            <a:gsLst>
              <a:gs pos="0">
                <a:srgbClr val="5C2321"/>
              </a:gs>
              <a:gs pos="10000">
                <a:srgbClr val="5C2321"/>
              </a:gs>
              <a:gs pos="100000">
                <a:schemeClr val="accent6"/>
              </a:gs>
            </a:gsLst>
            <a:lin ang="10800000" scaled="0"/>
          </a:gradFill>
          <a:ln>
            <a:noFill/>
          </a:ln>
        </p:spPr>
        <p:txBody>
          <a:bodyPr anchorCtr="0" anchor="ctr" bIns="45700" lIns="91425" spcFirstLastPara="1" rIns="91425" wrap="square" tIns="45700">
            <a:noAutofit/>
          </a:bodyPr>
          <a:lstStyle/>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Roboto Condensed"/>
                <a:ea typeface="Roboto Condensed"/>
                <a:cs typeface="Roboto Condensed"/>
                <a:sym typeface="Roboto Condensed"/>
              </a:rPr>
              <a:t>Weak entity set is indicated by double rectangle.</a:t>
            </a:r>
            <a:endParaRPr/>
          </a:p>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Roboto Condensed"/>
                <a:ea typeface="Roboto Condensed"/>
                <a:cs typeface="Roboto Condensed"/>
                <a:sym typeface="Roboto Condensed"/>
              </a:rPr>
              <a:t>Weak entity relationship set is indicated by double diamond.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0" st="0"/>
                                            </p:txEl>
                                          </p:spTgt>
                                        </p:tgtEl>
                                        <p:attrNameLst>
                                          <p:attrName>style.visibility</p:attrName>
                                        </p:attrNameLst>
                                      </p:cBhvr>
                                      <p:to>
                                        <p:strVal val="visible"/>
                                      </p:to>
                                    </p:set>
                                    <p:animEffect filter="fade" transition="in">
                                      <p:cBhvr>
                                        <p:cTn dur="500"/>
                                        <p:tgtEl>
                                          <p:spTgt spid="11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500"/>
                                        <p:tgtEl>
                                          <p:spTgt spid="117"/>
                                        </p:tgtEl>
                                      </p:cBhvr>
                                    </p:animEffect>
                                  </p:childTnLst>
                                </p:cTn>
                              </p:par>
                              <p:par>
                                <p:cTn fill="hold" nodeType="with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500"/>
                                        <p:tgtEl>
                                          <p:spTgt spid="118"/>
                                        </p:tgtEl>
                                      </p:cBhvr>
                                    </p:animEffect>
                                  </p:childTnLst>
                                </p:cTn>
                              </p:par>
                              <p:par>
                                <p:cTn fill="hold" nodeType="with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500"/>
                                        <p:tgtEl>
                                          <p:spTgt spid="1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500"/>
                                        <p:tgtEl>
                                          <p:spTgt spid="123"/>
                                        </p:tgtEl>
                                      </p:cBhvr>
                                    </p:animEffect>
                                  </p:childTnLst>
                                </p:cTn>
                              </p:par>
                              <p:par>
                                <p:cTn fill="hold" nodeType="with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500"/>
                                        <p:tgtEl>
                                          <p:spTgt spid="124"/>
                                        </p:tgtEl>
                                      </p:cBhvr>
                                    </p:animEffect>
                                  </p:childTnLst>
                                </p:cTn>
                              </p:par>
                              <p:par>
                                <p:cTn fill="hold" nodeType="with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500"/>
                                        <p:tgtEl>
                                          <p:spTgt spid="125"/>
                                        </p:tgtEl>
                                      </p:cBhvr>
                                    </p:animEffect>
                                  </p:childTnLst>
                                </p:cTn>
                              </p:par>
                              <p:par>
                                <p:cTn fill="hold" nodeType="with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500"/>
                                        <p:tgtEl>
                                          <p:spTgt spid="1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500"/>
                                        <p:tgtEl>
                                          <p:spTgt spid="127"/>
                                        </p:tgtEl>
                                      </p:cBhvr>
                                    </p:animEffect>
                                  </p:childTnLst>
                                </p:cTn>
                              </p:par>
                              <p:par>
                                <p:cTn fill="hold" nodeType="with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500"/>
                                        <p:tgtEl>
                                          <p:spTgt spid="128"/>
                                        </p:tgtEl>
                                      </p:cBhvr>
                                    </p:animEffect>
                                  </p:childTnLst>
                                </p:cTn>
                              </p:par>
                              <p:par>
                                <p:cTn fill="hold" nodeType="with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500"/>
                                        <p:tgtEl>
                                          <p:spTgt spid="129"/>
                                        </p:tgtEl>
                                      </p:cBhvr>
                                    </p:animEffect>
                                  </p:childTnLst>
                                </p:cTn>
                              </p:par>
                              <p:par>
                                <p:cTn fill="hold" nodeType="with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500"/>
                                        <p:tgtEl>
                                          <p:spTgt spid="130"/>
                                        </p:tgtEl>
                                      </p:cBhvr>
                                    </p:animEffect>
                                  </p:childTnLst>
                                </p:cTn>
                              </p:par>
                              <p:par>
                                <p:cTn fill="hold" nodeType="with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500"/>
                                        <p:tgtEl>
                                          <p:spTgt spid="131"/>
                                        </p:tgtEl>
                                      </p:cBhvr>
                                    </p:animEffect>
                                  </p:childTnLst>
                                </p:cTn>
                              </p:par>
                              <p:par>
                                <p:cTn fill="hold" nodeType="with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500"/>
                                        <p:tgtEl>
                                          <p:spTgt spid="1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500"/>
                                        <p:tgtEl>
                                          <p:spTgt spid="119"/>
                                        </p:tgtEl>
                                      </p:cBhvr>
                                    </p:animEffect>
                                  </p:childTnLst>
                                </p:cTn>
                              </p:par>
                              <p:par>
                                <p:cTn fill="hold" nodeType="with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500"/>
                                        <p:tgtEl>
                                          <p:spTgt spid="120"/>
                                        </p:tgtEl>
                                      </p:cBhvr>
                                    </p:animEffect>
                                  </p:childTnLst>
                                </p:cTn>
                              </p:par>
                              <p:par>
                                <p:cTn fill="hold" nodeType="with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500"/>
                                        <p:tgtEl>
                                          <p:spTgt spid="121"/>
                                        </p:tgtEl>
                                      </p:cBhvr>
                                    </p:animEffect>
                                  </p:childTnLst>
                                </p:cTn>
                              </p:par>
                              <p:par>
                                <p:cTn fill="hold" nodeType="with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500"/>
                                        <p:tgtEl>
                                          <p:spTgt spid="122"/>
                                        </p:tgtEl>
                                      </p:cBhvr>
                                    </p:animEffect>
                                  </p:childTnLst>
                                </p:cTn>
                              </p:par>
                              <p:par>
                                <p:cTn fill="hold" nodeType="with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500"/>
                                        <p:tgtEl>
                                          <p:spTgt spid="1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500"/>
                                        <p:tgtEl>
                                          <p:spTgt spid="1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500"/>
                                        <p:tgtEl>
                                          <p:spTgt spid="1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500"/>
                                        <p:tgtEl>
                                          <p:spTgt spid="1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500"/>
                                        <p:tgtEl>
                                          <p:spTgt spid="1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sp>
        <p:nvSpPr>
          <p:cNvPr id="861" name="Google Shape;861;p40"/>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US"/>
              <a:t>Entity-relationship Model</a:t>
            </a:r>
            <a:endParaRPr/>
          </a:p>
        </p:txBody>
      </p:sp>
      <p:sp>
        <p:nvSpPr>
          <p:cNvPr id="862" name="Google Shape;862;p40"/>
          <p:cNvSpPr txBox="1"/>
          <p:nvPr>
            <p:ph idx="1" type="body"/>
          </p:nvPr>
        </p:nvSpPr>
        <p:spPr>
          <a:xfrm>
            <a:off x="131179" y="887280"/>
            <a:ext cx="11936130" cy="5582777"/>
          </a:xfrm>
          <a:prstGeom prst="rect">
            <a:avLst/>
          </a:prstGeom>
          <a:noFill/>
          <a:ln>
            <a:noFill/>
          </a:ln>
        </p:spPr>
        <p:txBody>
          <a:bodyPr anchorCtr="0" anchor="t" bIns="45700" lIns="91425" spcFirstLastPara="1" rIns="91425" wrap="square" tIns="45700">
            <a:noAutofit/>
          </a:bodyPr>
          <a:lstStyle/>
          <a:p>
            <a:pPr indent="-265113" lvl="0" marL="265113" rtl="0" algn="just">
              <a:lnSpc>
                <a:spcPct val="90000"/>
              </a:lnSpc>
              <a:spcBef>
                <a:spcPts val="0"/>
              </a:spcBef>
              <a:spcAft>
                <a:spcPts val="0"/>
              </a:spcAft>
              <a:buClr>
                <a:schemeClr val="accent6"/>
              </a:buClr>
              <a:buSzPts val="2400"/>
              <a:buFont typeface="Noto Sans Symbols"/>
              <a:buChar char="🞂"/>
            </a:pPr>
            <a:r>
              <a:rPr lang="en-US"/>
              <a:t>In this database model, </a:t>
            </a:r>
            <a:r>
              <a:rPr b="1" lang="en-US">
                <a:solidFill>
                  <a:schemeClr val="accent6"/>
                </a:solidFill>
              </a:rPr>
              <a:t>relationships are created by dividing object of interest into entity </a:t>
            </a:r>
            <a:r>
              <a:rPr lang="en-US"/>
              <a:t>and</a:t>
            </a:r>
            <a:r>
              <a:rPr b="1" lang="en-US">
                <a:solidFill>
                  <a:schemeClr val="accent6"/>
                </a:solidFill>
              </a:rPr>
              <a:t> its characteristics into attributes</a:t>
            </a:r>
            <a:r>
              <a:rPr lang="en-US"/>
              <a:t>.</a:t>
            </a:r>
            <a:endParaRPr/>
          </a:p>
          <a:p>
            <a:pPr indent="-112713" lvl="0" marL="265113" rtl="0" algn="just">
              <a:lnSpc>
                <a:spcPct val="90000"/>
              </a:lnSpc>
              <a:spcBef>
                <a:spcPts val="1000"/>
              </a:spcBef>
              <a:spcAft>
                <a:spcPts val="0"/>
              </a:spcAft>
              <a:buClr>
                <a:schemeClr val="accent6"/>
              </a:buClr>
              <a:buSzPts val="2400"/>
              <a:buFont typeface="Noto Sans Symbols"/>
              <a:buNone/>
            </a:pPr>
            <a:r>
              <a:t/>
            </a:r>
            <a:endParaRPr/>
          </a:p>
          <a:p>
            <a:pPr indent="-112713" lvl="0" marL="265113" rtl="0" algn="just">
              <a:lnSpc>
                <a:spcPct val="90000"/>
              </a:lnSpc>
              <a:spcBef>
                <a:spcPts val="1000"/>
              </a:spcBef>
              <a:spcAft>
                <a:spcPts val="0"/>
              </a:spcAft>
              <a:buClr>
                <a:schemeClr val="accent6"/>
              </a:buClr>
              <a:buSzPts val="2400"/>
              <a:buFont typeface="Noto Sans Symbols"/>
              <a:buNone/>
            </a:pPr>
            <a:r>
              <a:t/>
            </a:r>
            <a:endParaRPr/>
          </a:p>
          <a:p>
            <a:pPr indent="-112713" lvl="0" marL="265113" rtl="0" algn="just">
              <a:lnSpc>
                <a:spcPct val="90000"/>
              </a:lnSpc>
              <a:spcBef>
                <a:spcPts val="1000"/>
              </a:spcBef>
              <a:spcAft>
                <a:spcPts val="0"/>
              </a:spcAft>
              <a:buClr>
                <a:schemeClr val="accent6"/>
              </a:buClr>
              <a:buSzPts val="2400"/>
              <a:buFont typeface="Noto Sans Symbols"/>
              <a:buNone/>
            </a:pPr>
            <a:r>
              <a:t/>
            </a:r>
            <a:endParaRPr/>
          </a:p>
          <a:p>
            <a:pPr indent="-112713" lvl="0" marL="265113" rtl="0" algn="just">
              <a:lnSpc>
                <a:spcPct val="90000"/>
              </a:lnSpc>
              <a:spcBef>
                <a:spcPts val="1000"/>
              </a:spcBef>
              <a:spcAft>
                <a:spcPts val="0"/>
              </a:spcAft>
              <a:buClr>
                <a:schemeClr val="accent6"/>
              </a:buClr>
              <a:buSzPts val="2400"/>
              <a:buFont typeface="Noto Sans Symbols"/>
              <a:buNone/>
            </a:pPr>
            <a:r>
              <a:t/>
            </a:r>
            <a:endParaRPr/>
          </a:p>
        </p:txBody>
      </p:sp>
      <p:sp>
        <p:nvSpPr>
          <p:cNvPr id="863" name="Google Shape;863;p40"/>
          <p:cNvSpPr/>
          <p:nvPr/>
        </p:nvSpPr>
        <p:spPr>
          <a:xfrm>
            <a:off x="2870106" y="3453609"/>
            <a:ext cx="1698171" cy="744583"/>
          </a:xfrm>
          <a:prstGeom prst="rect">
            <a:avLst/>
          </a:prstGeom>
          <a:noFill/>
          <a:ln cap="flat" cmpd="sng" w="2857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Student</a:t>
            </a:r>
            <a:endParaRPr/>
          </a:p>
        </p:txBody>
      </p:sp>
      <p:sp>
        <p:nvSpPr>
          <p:cNvPr id="864" name="Google Shape;864;p40"/>
          <p:cNvSpPr/>
          <p:nvPr/>
        </p:nvSpPr>
        <p:spPr>
          <a:xfrm>
            <a:off x="8050083" y="3449253"/>
            <a:ext cx="1698171" cy="744583"/>
          </a:xfrm>
          <a:prstGeom prst="rect">
            <a:avLst/>
          </a:prstGeom>
          <a:noFill/>
          <a:ln cap="flat" cmpd="sng" w="2857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Book</a:t>
            </a:r>
            <a:endParaRPr/>
          </a:p>
        </p:txBody>
      </p:sp>
      <p:sp>
        <p:nvSpPr>
          <p:cNvPr id="865" name="Google Shape;865;p40"/>
          <p:cNvSpPr/>
          <p:nvPr/>
        </p:nvSpPr>
        <p:spPr>
          <a:xfrm>
            <a:off x="5444032" y="3375229"/>
            <a:ext cx="1724298" cy="892630"/>
          </a:xfrm>
          <a:prstGeom prst="diamond">
            <a:avLst/>
          </a:prstGeom>
          <a:noFill/>
          <a:ln cap="flat" cmpd="sng" w="2857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Issue</a:t>
            </a:r>
            <a:endParaRPr/>
          </a:p>
        </p:txBody>
      </p:sp>
      <p:cxnSp>
        <p:nvCxnSpPr>
          <p:cNvPr id="866" name="Google Shape;866;p40"/>
          <p:cNvCxnSpPr>
            <a:stCxn id="865" idx="3"/>
            <a:endCxn id="864" idx="1"/>
          </p:cNvCxnSpPr>
          <p:nvPr/>
        </p:nvCxnSpPr>
        <p:spPr>
          <a:xfrm>
            <a:off x="7168330" y="3821544"/>
            <a:ext cx="881700" cy="0"/>
          </a:xfrm>
          <a:prstGeom prst="straightConnector1">
            <a:avLst/>
          </a:prstGeom>
          <a:noFill/>
          <a:ln cap="flat" cmpd="sng" w="28575">
            <a:solidFill>
              <a:schemeClr val="accent4"/>
            </a:solidFill>
            <a:prstDash val="solid"/>
            <a:miter lim="800000"/>
            <a:headEnd len="sm" w="sm" type="none"/>
            <a:tailEnd len="sm" w="sm" type="none"/>
          </a:ln>
        </p:spPr>
      </p:cxnSp>
      <p:cxnSp>
        <p:nvCxnSpPr>
          <p:cNvPr id="867" name="Google Shape;867;p40"/>
          <p:cNvCxnSpPr/>
          <p:nvPr/>
        </p:nvCxnSpPr>
        <p:spPr>
          <a:xfrm>
            <a:off x="4562279" y="3821544"/>
            <a:ext cx="881753" cy="1"/>
          </a:xfrm>
          <a:prstGeom prst="straightConnector1">
            <a:avLst/>
          </a:prstGeom>
          <a:noFill/>
          <a:ln cap="flat" cmpd="sng" w="28575">
            <a:solidFill>
              <a:schemeClr val="accent4"/>
            </a:solidFill>
            <a:prstDash val="solid"/>
            <a:miter lim="800000"/>
            <a:headEnd len="sm" w="sm" type="none"/>
            <a:tailEnd len="sm" w="sm" type="none"/>
          </a:ln>
        </p:spPr>
      </p:cxnSp>
      <p:cxnSp>
        <p:nvCxnSpPr>
          <p:cNvPr id="868" name="Google Shape;868;p40"/>
          <p:cNvCxnSpPr>
            <a:stCxn id="869" idx="4"/>
            <a:endCxn id="863" idx="0"/>
          </p:cNvCxnSpPr>
          <p:nvPr/>
        </p:nvCxnSpPr>
        <p:spPr>
          <a:xfrm>
            <a:off x="2755803" y="3017636"/>
            <a:ext cx="963300" cy="435900"/>
          </a:xfrm>
          <a:prstGeom prst="straightConnector1">
            <a:avLst/>
          </a:prstGeom>
          <a:solidFill>
            <a:schemeClr val="lt1"/>
          </a:solidFill>
          <a:ln cap="flat" cmpd="sng" w="12700">
            <a:solidFill>
              <a:schemeClr val="dk2"/>
            </a:solidFill>
            <a:prstDash val="solid"/>
            <a:miter lim="800000"/>
            <a:headEnd len="sm" w="sm" type="none"/>
            <a:tailEnd len="sm" w="sm" type="none"/>
          </a:ln>
        </p:spPr>
      </p:cxnSp>
      <p:sp>
        <p:nvSpPr>
          <p:cNvPr id="869" name="Google Shape;869;p40"/>
          <p:cNvSpPr/>
          <p:nvPr/>
        </p:nvSpPr>
        <p:spPr>
          <a:xfrm>
            <a:off x="2024283" y="2594726"/>
            <a:ext cx="1463040" cy="422910"/>
          </a:xfrm>
          <a:prstGeom prst="ellipse">
            <a:avLst/>
          </a:prstGeom>
          <a:solidFill>
            <a:schemeClr val="lt1"/>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u="sng">
                <a:solidFill>
                  <a:schemeClr val="dk1"/>
                </a:solidFill>
                <a:latin typeface="Roboto Condensed"/>
                <a:ea typeface="Roboto Condensed"/>
                <a:cs typeface="Roboto Condensed"/>
                <a:sym typeface="Roboto Condensed"/>
              </a:rPr>
              <a:t>RollNo</a:t>
            </a:r>
            <a:endParaRPr sz="1800" u="sng">
              <a:solidFill>
                <a:schemeClr val="dk1"/>
              </a:solidFill>
              <a:latin typeface="Roboto Condensed"/>
              <a:ea typeface="Roboto Condensed"/>
              <a:cs typeface="Roboto Condensed"/>
              <a:sym typeface="Roboto Condensed"/>
            </a:endParaRPr>
          </a:p>
        </p:txBody>
      </p:sp>
      <p:cxnSp>
        <p:nvCxnSpPr>
          <p:cNvPr id="870" name="Google Shape;870;p40"/>
          <p:cNvCxnSpPr>
            <a:stCxn id="871" idx="4"/>
            <a:endCxn id="863" idx="0"/>
          </p:cNvCxnSpPr>
          <p:nvPr/>
        </p:nvCxnSpPr>
        <p:spPr>
          <a:xfrm flipH="1">
            <a:off x="3719326" y="2995225"/>
            <a:ext cx="654600" cy="458400"/>
          </a:xfrm>
          <a:prstGeom prst="straightConnector1">
            <a:avLst/>
          </a:prstGeom>
          <a:solidFill>
            <a:schemeClr val="lt1"/>
          </a:solidFill>
          <a:ln cap="flat" cmpd="sng" w="12700">
            <a:solidFill>
              <a:schemeClr val="dk2"/>
            </a:solidFill>
            <a:prstDash val="solid"/>
            <a:miter lim="800000"/>
            <a:headEnd len="sm" w="sm" type="none"/>
            <a:tailEnd len="sm" w="sm" type="none"/>
          </a:ln>
        </p:spPr>
      </p:cxnSp>
      <p:sp>
        <p:nvSpPr>
          <p:cNvPr id="871" name="Google Shape;871;p40"/>
          <p:cNvSpPr/>
          <p:nvPr/>
        </p:nvSpPr>
        <p:spPr>
          <a:xfrm>
            <a:off x="3642406" y="2572315"/>
            <a:ext cx="1463040" cy="422910"/>
          </a:xfrm>
          <a:prstGeom prst="ellipse">
            <a:avLst/>
          </a:prstGeom>
          <a:solidFill>
            <a:schemeClr val="lt1"/>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Name</a:t>
            </a:r>
            <a:endParaRPr/>
          </a:p>
        </p:txBody>
      </p:sp>
      <p:cxnSp>
        <p:nvCxnSpPr>
          <p:cNvPr id="872" name="Google Shape;872;p40"/>
          <p:cNvCxnSpPr/>
          <p:nvPr/>
        </p:nvCxnSpPr>
        <p:spPr>
          <a:xfrm flipH="1">
            <a:off x="2888392" y="4193836"/>
            <a:ext cx="830800" cy="404874"/>
          </a:xfrm>
          <a:prstGeom prst="straightConnector1">
            <a:avLst/>
          </a:prstGeom>
          <a:solidFill>
            <a:schemeClr val="lt1"/>
          </a:solidFill>
          <a:ln cap="flat" cmpd="sng" w="12700">
            <a:solidFill>
              <a:schemeClr val="dk2"/>
            </a:solidFill>
            <a:prstDash val="solid"/>
            <a:miter lim="800000"/>
            <a:headEnd len="sm" w="sm" type="none"/>
            <a:tailEnd len="sm" w="sm" type="none"/>
          </a:ln>
        </p:spPr>
      </p:cxnSp>
      <p:sp>
        <p:nvSpPr>
          <p:cNvPr id="873" name="Google Shape;873;p40"/>
          <p:cNvSpPr/>
          <p:nvPr/>
        </p:nvSpPr>
        <p:spPr>
          <a:xfrm>
            <a:off x="2138586" y="4604420"/>
            <a:ext cx="1463040" cy="422910"/>
          </a:xfrm>
          <a:prstGeom prst="ellipse">
            <a:avLst/>
          </a:prstGeom>
          <a:solidFill>
            <a:schemeClr val="lt1"/>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Branch</a:t>
            </a:r>
            <a:endParaRPr/>
          </a:p>
        </p:txBody>
      </p:sp>
      <p:sp>
        <p:nvSpPr>
          <p:cNvPr id="874" name="Google Shape;874;p40"/>
          <p:cNvSpPr/>
          <p:nvPr/>
        </p:nvSpPr>
        <p:spPr>
          <a:xfrm>
            <a:off x="3774937" y="4617241"/>
            <a:ext cx="1463040" cy="422910"/>
          </a:xfrm>
          <a:prstGeom prst="ellipse">
            <a:avLst/>
          </a:prstGeom>
          <a:solidFill>
            <a:schemeClr val="lt1"/>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Sem</a:t>
            </a:r>
            <a:endParaRPr sz="1800">
              <a:solidFill>
                <a:schemeClr val="dk1"/>
              </a:solidFill>
              <a:latin typeface="Roboto Condensed"/>
              <a:ea typeface="Roboto Condensed"/>
              <a:cs typeface="Roboto Condensed"/>
              <a:sym typeface="Roboto Condensed"/>
            </a:endParaRPr>
          </a:p>
        </p:txBody>
      </p:sp>
      <p:cxnSp>
        <p:nvCxnSpPr>
          <p:cNvPr id="875" name="Google Shape;875;p40"/>
          <p:cNvCxnSpPr>
            <a:stCxn id="863" idx="2"/>
            <a:endCxn id="874" idx="0"/>
          </p:cNvCxnSpPr>
          <p:nvPr/>
        </p:nvCxnSpPr>
        <p:spPr>
          <a:xfrm>
            <a:off x="3719192" y="4198192"/>
            <a:ext cx="787200" cy="419100"/>
          </a:xfrm>
          <a:prstGeom prst="straightConnector1">
            <a:avLst/>
          </a:prstGeom>
          <a:solidFill>
            <a:schemeClr val="lt1"/>
          </a:solidFill>
          <a:ln cap="flat" cmpd="sng" w="12700">
            <a:solidFill>
              <a:schemeClr val="dk2"/>
            </a:solidFill>
            <a:prstDash val="solid"/>
            <a:miter lim="800000"/>
            <a:headEnd len="sm" w="sm" type="none"/>
            <a:tailEnd len="sm" w="sm" type="none"/>
          </a:ln>
        </p:spPr>
      </p:cxnSp>
      <p:cxnSp>
        <p:nvCxnSpPr>
          <p:cNvPr id="876" name="Google Shape;876;p40"/>
          <p:cNvCxnSpPr>
            <a:stCxn id="877" idx="4"/>
          </p:cNvCxnSpPr>
          <p:nvPr/>
        </p:nvCxnSpPr>
        <p:spPr>
          <a:xfrm>
            <a:off x="7997568" y="3013623"/>
            <a:ext cx="963300" cy="435900"/>
          </a:xfrm>
          <a:prstGeom prst="straightConnector1">
            <a:avLst/>
          </a:prstGeom>
          <a:solidFill>
            <a:schemeClr val="lt1"/>
          </a:solidFill>
          <a:ln cap="flat" cmpd="sng" w="12700">
            <a:solidFill>
              <a:schemeClr val="dk2"/>
            </a:solidFill>
            <a:prstDash val="solid"/>
            <a:miter lim="800000"/>
            <a:headEnd len="sm" w="sm" type="none"/>
            <a:tailEnd len="sm" w="sm" type="none"/>
          </a:ln>
        </p:spPr>
      </p:cxnSp>
      <p:sp>
        <p:nvSpPr>
          <p:cNvPr id="877" name="Google Shape;877;p40"/>
          <p:cNvSpPr/>
          <p:nvPr/>
        </p:nvSpPr>
        <p:spPr>
          <a:xfrm>
            <a:off x="7266048" y="2590713"/>
            <a:ext cx="1463040" cy="422910"/>
          </a:xfrm>
          <a:prstGeom prst="ellipse">
            <a:avLst/>
          </a:prstGeom>
          <a:solidFill>
            <a:schemeClr val="lt1"/>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u="sng">
                <a:solidFill>
                  <a:schemeClr val="dk1"/>
                </a:solidFill>
                <a:latin typeface="Roboto Condensed"/>
                <a:ea typeface="Roboto Condensed"/>
                <a:cs typeface="Roboto Condensed"/>
                <a:sym typeface="Roboto Condensed"/>
              </a:rPr>
              <a:t>BookNo</a:t>
            </a:r>
            <a:endParaRPr sz="1800" u="sng">
              <a:solidFill>
                <a:schemeClr val="dk1"/>
              </a:solidFill>
              <a:latin typeface="Roboto Condensed"/>
              <a:ea typeface="Roboto Condensed"/>
              <a:cs typeface="Roboto Condensed"/>
              <a:sym typeface="Roboto Condensed"/>
            </a:endParaRPr>
          </a:p>
        </p:txBody>
      </p:sp>
      <p:cxnSp>
        <p:nvCxnSpPr>
          <p:cNvPr id="878" name="Google Shape;878;p40"/>
          <p:cNvCxnSpPr>
            <a:stCxn id="879" idx="4"/>
          </p:cNvCxnSpPr>
          <p:nvPr/>
        </p:nvCxnSpPr>
        <p:spPr>
          <a:xfrm flipH="1">
            <a:off x="8961091" y="2991212"/>
            <a:ext cx="654600" cy="458400"/>
          </a:xfrm>
          <a:prstGeom prst="straightConnector1">
            <a:avLst/>
          </a:prstGeom>
          <a:solidFill>
            <a:schemeClr val="lt1"/>
          </a:solidFill>
          <a:ln cap="flat" cmpd="sng" w="12700">
            <a:solidFill>
              <a:schemeClr val="dk2"/>
            </a:solidFill>
            <a:prstDash val="solid"/>
            <a:miter lim="800000"/>
            <a:headEnd len="sm" w="sm" type="none"/>
            <a:tailEnd len="sm" w="sm" type="none"/>
          </a:ln>
        </p:spPr>
      </p:cxnSp>
      <p:sp>
        <p:nvSpPr>
          <p:cNvPr id="879" name="Google Shape;879;p40"/>
          <p:cNvSpPr/>
          <p:nvPr/>
        </p:nvSpPr>
        <p:spPr>
          <a:xfrm>
            <a:off x="8884171" y="2568302"/>
            <a:ext cx="1463040" cy="422910"/>
          </a:xfrm>
          <a:prstGeom prst="ellipse">
            <a:avLst/>
          </a:prstGeom>
          <a:solidFill>
            <a:schemeClr val="lt1"/>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Name</a:t>
            </a:r>
            <a:endParaRPr/>
          </a:p>
        </p:txBody>
      </p:sp>
      <p:cxnSp>
        <p:nvCxnSpPr>
          <p:cNvPr id="880" name="Google Shape;880;p40"/>
          <p:cNvCxnSpPr/>
          <p:nvPr/>
        </p:nvCxnSpPr>
        <p:spPr>
          <a:xfrm flipH="1">
            <a:off x="8130157" y="4189823"/>
            <a:ext cx="830800" cy="404874"/>
          </a:xfrm>
          <a:prstGeom prst="straightConnector1">
            <a:avLst/>
          </a:prstGeom>
          <a:solidFill>
            <a:schemeClr val="lt1"/>
          </a:solidFill>
          <a:ln cap="flat" cmpd="sng" w="12700">
            <a:solidFill>
              <a:schemeClr val="dk2"/>
            </a:solidFill>
            <a:prstDash val="solid"/>
            <a:miter lim="800000"/>
            <a:headEnd len="sm" w="sm" type="none"/>
            <a:tailEnd len="sm" w="sm" type="none"/>
          </a:ln>
        </p:spPr>
      </p:cxnSp>
      <p:sp>
        <p:nvSpPr>
          <p:cNvPr id="881" name="Google Shape;881;p40"/>
          <p:cNvSpPr/>
          <p:nvPr/>
        </p:nvSpPr>
        <p:spPr>
          <a:xfrm>
            <a:off x="7380351" y="4600407"/>
            <a:ext cx="1463040" cy="422910"/>
          </a:xfrm>
          <a:prstGeom prst="ellipse">
            <a:avLst/>
          </a:prstGeom>
          <a:solidFill>
            <a:schemeClr val="lt1"/>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Author</a:t>
            </a:r>
            <a:endParaRPr/>
          </a:p>
        </p:txBody>
      </p:sp>
      <p:sp>
        <p:nvSpPr>
          <p:cNvPr id="882" name="Google Shape;882;p40"/>
          <p:cNvSpPr/>
          <p:nvPr/>
        </p:nvSpPr>
        <p:spPr>
          <a:xfrm>
            <a:off x="9016702" y="4613228"/>
            <a:ext cx="1463040" cy="422910"/>
          </a:xfrm>
          <a:prstGeom prst="ellipse">
            <a:avLst/>
          </a:prstGeom>
          <a:solidFill>
            <a:schemeClr val="lt1"/>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Price</a:t>
            </a:r>
            <a:endParaRPr/>
          </a:p>
        </p:txBody>
      </p:sp>
      <p:cxnSp>
        <p:nvCxnSpPr>
          <p:cNvPr id="883" name="Google Shape;883;p40"/>
          <p:cNvCxnSpPr>
            <a:endCxn id="882" idx="0"/>
          </p:cNvCxnSpPr>
          <p:nvPr/>
        </p:nvCxnSpPr>
        <p:spPr>
          <a:xfrm>
            <a:off x="8961022" y="4194128"/>
            <a:ext cx="787200" cy="419100"/>
          </a:xfrm>
          <a:prstGeom prst="straightConnector1">
            <a:avLst/>
          </a:prstGeom>
          <a:solidFill>
            <a:schemeClr val="lt1"/>
          </a:solidFill>
          <a:ln cap="flat" cmpd="sng" w="12700">
            <a:solidFill>
              <a:schemeClr val="dk2"/>
            </a:solidFill>
            <a:prstDash val="solid"/>
            <a:miter lim="800000"/>
            <a:headEnd len="sm" w="sm" type="none"/>
            <a:tailEnd len="sm" w="sm" type="none"/>
          </a:ln>
        </p:spPr>
      </p:cxnSp>
      <p:sp>
        <p:nvSpPr>
          <p:cNvPr id="884" name="Google Shape;884;p40"/>
          <p:cNvSpPr/>
          <p:nvPr/>
        </p:nvSpPr>
        <p:spPr>
          <a:xfrm>
            <a:off x="5611719" y="4551825"/>
            <a:ext cx="1412988" cy="457200"/>
          </a:xfrm>
          <a:prstGeom prst="roundRect">
            <a:avLst>
              <a:gd fmla="val 16667"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Roboto Condensed"/>
                <a:ea typeface="Roboto Condensed"/>
                <a:cs typeface="Roboto Condensed"/>
                <a:sym typeface="Roboto Condensed"/>
              </a:rPr>
              <a:t>Entities</a:t>
            </a:r>
            <a:endParaRPr sz="1800">
              <a:solidFill>
                <a:schemeClr val="dk1"/>
              </a:solidFill>
              <a:latin typeface="Roboto Condensed"/>
              <a:ea typeface="Roboto Condensed"/>
              <a:cs typeface="Roboto Condensed"/>
              <a:sym typeface="Roboto Condensed"/>
            </a:endParaRPr>
          </a:p>
        </p:txBody>
      </p:sp>
      <p:cxnSp>
        <p:nvCxnSpPr>
          <p:cNvPr id="885" name="Google Shape;885;p40"/>
          <p:cNvCxnSpPr/>
          <p:nvPr/>
        </p:nvCxnSpPr>
        <p:spPr>
          <a:xfrm flipH="1" rot="10800000">
            <a:off x="6832689" y="4198195"/>
            <a:ext cx="1217394" cy="623439"/>
          </a:xfrm>
          <a:prstGeom prst="straightConnector1">
            <a:avLst/>
          </a:prstGeom>
          <a:noFill/>
          <a:ln cap="flat" cmpd="sng" w="28575">
            <a:solidFill>
              <a:srgbClr val="A5A5A5"/>
            </a:solidFill>
            <a:prstDash val="solid"/>
            <a:miter lim="800000"/>
            <a:headEnd len="sm" w="sm" type="none"/>
            <a:tailEnd len="med" w="med" type="triangle"/>
          </a:ln>
        </p:spPr>
      </p:cxnSp>
      <p:cxnSp>
        <p:nvCxnSpPr>
          <p:cNvPr id="886" name="Google Shape;886;p40"/>
          <p:cNvCxnSpPr/>
          <p:nvPr/>
        </p:nvCxnSpPr>
        <p:spPr>
          <a:xfrm rot="10800000">
            <a:off x="4571063" y="4193837"/>
            <a:ext cx="1220970" cy="579865"/>
          </a:xfrm>
          <a:prstGeom prst="straightConnector1">
            <a:avLst/>
          </a:prstGeom>
          <a:noFill/>
          <a:ln cap="flat" cmpd="sng" w="28575">
            <a:solidFill>
              <a:srgbClr val="A5A5A5"/>
            </a:solidFill>
            <a:prstDash val="solid"/>
            <a:miter lim="800000"/>
            <a:headEnd len="sm" w="sm" type="none"/>
            <a:tailEnd len="med" w="med" type="triangle"/>
          </a:ln>
        </p:spPr>
      </p:cxnSp>
      <p:sp>
        <p:nvSpPr>
          <p:cNvPr id="887" name="Google Shape;887;p40"/>
          <p:cNvSpPr/>
          <p:nvPr/>
        </p:nvSpPr>
        <p:spPr>
          <a:xfrm>
            <a:off x="5574661" y="2106705"/>
            <a:ext cx="1463040" cy="457200"/>
          </a:xfrm>
          <a:prstGeom prst="roundRect">
            <a:avLst>
              <a:gd fmla="val 16667"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Roboto Condensed"/>
                <a:ea typeface="Roboto Condensed"/>
                <a:cs typeface="Roboto Condensed"/>
                <a:sym typeface="Roboto Condensed"/>
              </a:rPr>
              <a:t>Attributes</a:t>
            </a:r>
            <a:endParaRPr sz="1800">
              <a:solidFill>
                <a:schemeClr val="dk1"/>
              </a:solidFill>
              <a:latin typeface="Roboto Condensed"/>
              <a:ea typeface="Roboto Condensed"/>
              <a:cs typeface="Roboto Condensed"/>
              <a:sym typeface="Roboto Condensed"/>
            </a:endParaRPr>
          </a:p>
        </p:txBody>
      </p:sp>
      <p:cxnSp>
        <p:nvCxnSpPr>
          <p:cNvPr id="888" name="Google Shape;888;p40"/>
          <p:cNvCxnSpPr>
            <a:endCxn id="877" idx="2"/>
          </p:cNvCxnSpPr>
          <p:nvPr/>
        </p:nvCxnSpPr>
        <p:spPr>
          <a:xfrm>
            <a:off x="6916848" y="2457168"/>
            <a:ext cx="349200" cy="345000"/>
          </a:xfrm>
          <a:prstGeom prst="straightConnector1">
            <a:avLst/>
          </a:prstGeom>
          <a:noFill/>
          <a:ln cap="flat" cmpd="sng" w="28575">
            <a:solidFill>
              <a:srgbClr val="A5A5A5"/>
            </a:solidFill>
            <a:prstDash val="solid"/>
            <a:miter lim="800000"/>
            <a:headEnd len="sm" w="sm" type="none"/>
            <a:tailEnd len="med" w="med" type="triangle"/>
          </a:ln>
        </p:spPr>
      </p:cxnSp>
      <p:cxnSp>
        <p:nvCxnSpPr>
          <p:cNvPr id="889" name="Google Shape;889;p40"/>
          <p:cNvCxnSpPr>
            <a:endCxn id="871" idx="6"/>
          </p:cNvCxnSpPr>
          <p:nvPr/>
        </p:nvCxnSpPr>
        <p:spPr>
          <a:xfrm flipH="1">
            <a:off x="5105446" y="2458270"/>
            <a:ext cx="567600" cy="325500"/>
          </a:xfrm>
          <a:prstGeom prst="straightConnector1">
            <a:avLst/>
          </a:prstGeom>
          <a:noFill/>
          <a:ln cap="flat" cmpd="sng" w="28575">
            <a:solidFill>
              <a:srgbClr val="A5A5A5"/>
            </a:solidFill>
            <a:prstDash val="solid"/>
            <a:miter lim="800000"/>
            <a:headEnd len="sm" w="sm" type="none"/>
            <a:tailEnd len="med" w="med" type="triangle"/>
          </a:ln>
        </p:spPr>
      </p:cxnSp>
      <p:sp>
        <p:nvSpPr>
          <p:cNvPr id="890" name="Google Shape;890;p40"/>
          <p:cNvSpPr/>
          <p:nvPr/>
        </p:nvSpPr>
        <p:spPr>
          <a:xfrm>
            <a:off x="5383866" y="2644502"/>
            <a:ext cx="1828800" cy="457200"/>
          </a:xfrm>
          <a:prstGeom prst="roundRect">
            <a:avLst>
              <a:gd fmla="val 16667"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Roboto Condensed"/>
                <a:ea typeface="Roboto Condensed"/>
                <a:cs typeface="Roboto Condensed"/>
                <a:sym typeface="Roboto Condensed"/>
              </a:rPr>
              <a:t>Relationship</a:t>
            </a:r>
            <a:endParaRPr sz="1800">
              <a:solidFill>
                <a:schemeClr val="dk1"/>
              </a:solidFill>
              <a:latin typeface="Roboto Condensed"/>
              <a:ea typeface="Roboto Condensed"/>
              <a:cs typeface="Roboto Condensed"/>
              <a:sym typeface="Roboto Condensed"/>
            </a:endParaRPr>
          </a:p>
        </p:txBody>
      </p:sp>
      <p:cxnSp>
        <p:nvCxnSpPr>
          <p:cNvPr id="891" name="Google Shape;891;p40"/>
          <p:cNvCxnSpPr/>
          <p:nvPr/>
        </p:nvCxnSpPr>
        <p:spPr>
          <a:xfrm>
            <a:off x="6298266" y="3012801"/>
            <a:ext cx="7915" cy="365760"/>
          </a:xfrm>
          <a:prstGeom prst="straightConnector1">
            <a:avLst/>
          </a:prstGeom>
          <a:noFill/>
          <a:ln cap="flat" cmpd="sng" w="28575">
            <a:solidFill>
              <a:srgbClr val="A5A5A5"/>
            </a:solidFill>
            <a:prstDash val="solid"/>
            <a:miter lim="800000"/>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2">
                                            <p:txEl>
                                              <p:pRg end="0" st="0"/>
                                            </p:txEl>
                                          </p:spTgt>
                                        </p:tgtEl>
                                        <p:attrNameLst>
                                          <p:attrName>style.visibility</p:attrName>
                                        </p:attrNameLst>
                                      </p:cBhvr>
                                      <p:to>
                                        <p:strVal val="visible"/>
                                      </p:to>
                                    </p:set>
                                    <p:animEffect filter="fade" transition="in">
                                      <p:cBhvr>
                                        <p:cTn dur="500"/>
                                        <p:tgtEl>
                                          <p:spTgt spid="86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2">
                                            <p:txEl>
                                              <p:pRg end="1" st="1"/>
                                            </p:txEl>
                                          </p:spTgt>
                                        </p:tgtEl>
                                        <p:attrNameLst>
                                          <p:attrName>style.visibility</p:attrName>
                                        </p:attrNameLst>
                                      </p:cBhvr>
                                      <p:to>
                                        <p:strVal val="visible"/>
                                      </p:to>
                                    </p:set>
                                    <p:animEffect filter="fade" transition="in">
                                      <p:cBhvr>
                                        <p:cTn dur="500"/>
                                        <p:tgtEl>
                                          <p:spTgt spid="86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2">
                                            <p:txEl>
                                              <p:pRg end="2" st="2"/>
                                            </p:txEl>
                                          </p:spTgt>
                                        </p:tgtEl>
                                        <p:attrNameLst>
                                          <p:attrName>style.visibility</p:attrName>
                                        </p:attrNameLst>
                                      </p:cBhvr>
                                      <p:to>
                                        <p:strVal val="visible"/>
                                      </p:to>
                                    </p:set>
                                    <p:animEffect filter="fade" transition="in">
                                      <p:cBhvr>
                                        <p:cTn dur="500"/>
                                        <p:tgtEl>
                                          <p:spTgt spid="86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2">
                                            <p:txEl>
                                              <p:pRg end="3" st="3"/>
                                            </p:txEl>
                                          </p:spTgt>
                                        </p:tgtEl>
                                        <p:attrNameLst>
                                          <p:attrName>style.visibility</p:attrName>
                                        </p:attrNameLst>
                                      </p:cBhvr>
                                      <p:to>
                                        <p:strVal val="visible"/>
                                      </p:to>
                                    </p:set>
                                    <p:animEffect filter="fade" transition="in">
                                      <p:cBhvr>
                                        <p:cTn dur="500"/>
                                        <p:tgtEl>
                                          <p:spTgt spid="86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2">
                                            <p:txEl>
                                              <p:pRg end="4" st="4"/>
                                            </p:txEl>
                                          </p:spTgt>
                                        </p:tgtEl>
                                        <p:attrNameLst>
                                          <p:attrName>style.visibility</p:attrName>
                                        </p:attrNameLst>
                                      </p:cBhvr>
                                      <p:to>
                                        <p:strVal val="visible"/>
                                      </p:to>
                                    </p:set>
                                    <p:animEffect filter="fade" transition="in">
                                      <p:cBhvr>
                                        <p:cTn dur="500"/>
                                        <p:tgtEl>
                                          <p:spTgt spid="86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3"/>
                                        </p:tgtEl>
                                        <p:attrNameLst>
                                          <p:attrName>style.visibility</p:attrName>
                                        </p:attrNameLst>
                                      </p:cBhvr>
                                      <p:to>
                                        <p:strVal val="visible"/>
                                      </p:to>
                                    </p:set>
                                    <p:animEffect filter="fade" transition="in">
                                      <p:cBhvr>
                                        <p:cTn dur="500"/>
                                        <p:tgtEl>
                                          <p:spTgt spid="863"/>
                                        </p:tgtEl>
                                      </p:cBhvr>
                                    </p:animEffect>
                                  </p:childTnLst>
                                </p:cTn>
                              </p:par>
                              <p:par>
                                <p:cTn fill="hold" nodeType="withEffect" presetClass="entr" presetID="10" presetSubtype="0">
                                  <p:stCondLst>
                                    <p:cond delay="0"/>
                                  </p:stCondLst>
                                  <p:childTnLst>
                                    <p:set>
                                      <p:cBhvr>
                                        <p:cTn dur="1" fill="hold">
                                          <p:stCondLst>
                                            <p:cond delay="0"/>
                                          </p:stCondLst>
                                        </p:cTn>
                                        <p:tgtEl>
                                          <p:spTgt spid="864"/>
                                        </p:tgtEl>
                                        <p:attrNameLst>
                                          <p:attrName>style.visibility</p:attrName>
                                        </p:attrNameLst>
                                      </p:cBhvr>
                                      <p:to>
                                        <p:strVal val="visible"/>
                                      </p:to>
                                    </p:set>
                                    <p:animEffect filter="fade" transition="in">
                                      <p:cBhvr>
                                        <p:cTn dur="500"/>
                                        <p:tgtEl>
                                          <p:spTgt spid="864"/>
                                        </p:tgtEl>
                                      </p:cBhvr>
                                    </p:animEffect>
                                  </p:childTnLst>
                                </p:cTn>
                              </p:par>
                              <p:par>
                                <p:cTn fill="hold" nodeType="withEffect" presetClass="entr" presetID="10" presetSubtype="0">
                                  <p:stCondLst>
                                    <p:cond delay="0"/>
                                  </p:stCondLst>
                                  <p:childTnLst>
                                    <p:set>
                                      <p:cBhvr>
                                        <p:cTn dur="1" fill="hold">
                                          <p:stCondLst>
                                            <p:cond delay="0"/>
                                          </p:stCondLst>
                                        </p:cTn>
                                        <p:tgtEl>
                                          <p:spTgt spid="863">
                                            <p:txEl>
                                              <p:pRg end="0" st="0"/>
                                            </p:txEl>
                                          </p:spTgt>
                                        </p:tgtEl>
                                        <p:attrNameLst>
                                          <p:attrName>style.visibility</p:attrName>
                                        </p:attrNameLst>
                                      </p:cBhvr>
                                      <p:to>
                                        <p:strVal val="visible"/>
                                      </p:to>
                                    </p:set>
                                    <p:animEffect filter="fade" transition="in">
                                      <p:cBhvr>
                                        <p:cTn dur="500"/>
                                        <p:tgtEl>
                                          <p:spTgt spid="863">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864">
                                            <p:txEl>
                                              <p:pRg end="0" st="0"/>
                                            </p:txEl>
                                          </p:spTgt>
                                        </p:tgtEl>
                                        <p:attrNameLst>
                                          <p:attrName>style.visibility</p:attrName>
                                        </p:attrNameLst>
                                      </p:cBhvr>
                                      <p:to>
                                        <p:strVal val="visible"/>
                                      </p:to>
                                    </p:set>
                                    <p:animEffect filter="fade" transition="in">
                                      <p:cBhvr>
                                        <p:cTn dur="500"/>
                                        <p:tgtEl>
                                          <p:spTgt spid="864">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884"/>
                                        </p:tgtEl>
                                        <p:attrNameLst>
                                          <p:attrName>style.visibility</p:attrName>
                                        </p:attrNameLst>
                                      </p:cBhvr>
                                      <p:to>
                                        <p:strVal val="visible"/>
                                      </p:to>
                                    </p:set>
                                    <p:animEffect filter="fade" transition="in">
                                      <p:cBhvr>
                                        <p:cTn dur="500"/>
                                        <p:tgtEl>
                                          <p:spTgt spid="884"/>
                                        </p:tgtEl>
                                      </p:cBhvr>
                                    </p:animEffect>
                                  </p:childTnLst>
                                </p:cTn>
                              </p:par>
                              <p:par>
                                <p:cTn fill="hold" nodeType="withEffect" presetClass="entr" presetID="10" presetSubtype="0">
                                  <p:stCondLst>
                                    <p:cond delay="0"/>
                                  </p:stCondLst>
                                  <p:childTnLst>
                                    <p:set>
                                      <p:cBhvr>
                                        <p:cTn dur="1" fill="hold">
                                          <p:stCondLst>
                                            <p:cond delay="0"/>
                                          </p:stCondLst>
                                        </p:cTn>
                                        <p:tgtEl>
                                          <p:spTgt spid="886"/>
                                        </p:tgtEl>
                                        <p:attrNameLst>
                                          <p:attrName>style.visibility</p:attrName>
                                        </p:attrNameLst>
                                      </p:cBhvr>
                                      <p:to>
                                        <p:strVal val="visible"/>
                                      </p:to>
                                    </p:set>
                                    <p:animEffect filter="fade" transition="in">
                                      <p:cBhvr>
                                        <p:cTn dur="500"/>
                                        <p:tgtEl>
                                          <p:spTgt spid="886"/>
                                        </p:tgtEl>
                                      </p:cBhvr>
                                    </p:animEffect>
                                  </p:childTnLst>
                                </p:cTn>
                              </p:par>
                              <p:par>
                                <p:cTn fill="hold" nodeType="withEffect" presetClass="entr" presetID="10" presetSubtype="0">
                                  <p:stCondLst>
                                    <p:cond delay="0"/>
                                  </p:stCondLst>
                                  <p:childTnLst>
                                    <p:set>
                                      <p:cBhvr>
                                        <p:cTn dur="1" fill="hold">
                                          <p:stCondLst>
                                            <p:cond delay="0"/>
                                          </p:stCondLst>
                                        </p:cTn>
                                        <p:tgtEl>
                                          <p:spTgt spid="885"/>
                                        </p:tgtEl>
                                        <p:attrNameLst>
                                          <p:attrName>style.visibility</p:attrName>
                                        </p:attrNameLst>
                                      </p:cBhvr>
                                      <p:to>
                                        <p:strVal val="visible"/>
                                      </p:to>
                                    </p:set>
                                    <p:animEffect filter="fade" transition="in">
                                      <p:cBhvr>
                                        <p:cTn dur="500"/>
                                        <p:tgtEl>
                                          <p:spTgt spid="885"/>
                                        </p:tgtEl>
                                      </p:cBhvr>
                                    </p:animEffect>
                                  </p:childTnLst>
                                </p:cTn>
                              </p:par>
                              <p:par>
                                <p:cTn fill="hold" nodeType="withEffect" presetClass="entr" presetID="10" presetSubtype="0">
                                  <p:stCondLst>
                                    <p:cond delay="0"/>
                                  </p:stCondLst>
                                  <p:childTnLst>
                                    <p:set>
                                      <p:cBhvr>
                                        <p:cTn dur="1" fill="hold">
                                          <p:stCondLst>
                                            <p:cond delay="0"/>
                                          </p:stCondLst>
                                        </p:cTn>
                                        <p:tgtEl>
                                          <p:spTgt spid="869"/>
                                        </p:tgtEl>
                                        <p:attrNameLst>
                                          <p:attrName>style.visibility</p:attrName>
                                        </p:attrNameLst>
                                      </p:cBhvr>
                                      <p:to>
                                        <p:strVal val="visible"/>
                                      </p:to>
                                    </p:set>
                                    <p:animEffect filter="fade" transition="in">
                                      <p:cBhvr>
                                        <p:cTn dur="500"/>
                                        <p:tgtEl>
                                          <p:spTgt spid="869"/>
                                        </p:tgtEl>
                                      </p:cBhvr>
                                    </p:animEffect>
                                  </p:childTnLst>
                                </p:cTn>
                              </p:par>
                              <p:par>
                                <p:cTn fill="hold" nodeType="withEffect" presetClass="entr" presetID="10" presetSubtype="0">
                                  <p:stCondLst>
                                    <p:cond delay="0"/>
                                  </p:stCondLst>
                                  <p:childTnLst>
                                    <p:set>
                                      <p:cBhvr>
                                        <p:cTn dur="1" fill="hold">
                                          <p:stCondLst>
                                            <p:cond delay="0"/>
                                          </p:stCondLst>
                                        </p:cTn>
                                        <p:tgtEl>
                                          <p:spTgt spid="868"/>
                                        </p:tgtEl>
                                        <p:attrNameLst>
                                          <p:attrName>style.visibility</p:attrName>
                                        </p:attrNameLst>
                                      </p:cBhvr>
                                      <p:to>
                                        <p:strVal val="visible"/>
                                      </p:to>
                                    </p:set>
                                    <p:animEffect filter="fade" transition="in">
                                      <p:cBhvr>
                                        <p:cTn dur="500"/>
                                        <p:tgtEl>
                                          <p:spTgt spid="868"/>
                                        </p:tgtEl>
                                      </p:cBhvr>
                                    </p:animEffect>
                                  </p:childTnLst>
                                </p:cTn>
                              </p:par>
                              <p:par>
                                <p:cTn fill="hold" nodeType="withEffect" presetClass="entr" presetID="10" presetSubtype="0">
                                  <p:stCondLst>
                                    <p:cond delay="0"/>
                                  </p:stCondLst>
                                  <p:childTnLst>
                                    <p:set>
                                      <p:cBhvr>
                                        <p:cTn dur="1" fill="hold">
                                          <p:stCondLst>
                                            <p:cond delay="0"/>
                                          </p:stCondLst>
                                        </p:cTn>
                                        <p:tgtEl>
                                          <p:spTgt spid="871"/>
                                        </p:tgtEl>
                                        <p:attrNameLst>
                                          <p:attrName>style.visibility</p:attrName>
                                        </p:attrNameLst>
                                      </p:cBhvr>
                                      <p:to>
                                        <p:strVal val="visible"/>
                                      </p:to>
                                    </p:set>
                                    <p:animEffect filter="fade" transition="in">
                                      <p:cBhvr>
                                        <p:cTn dur="500"/>
                                        <p:tgtEl>
                                          <p:spTgt spid="871"/>
                                        </p:tgtEl>
                                      </p:cBhvr>
                                    </p:animEffect>
                                  </p:childTnLst>
                                </p:cTn>
                              </p:par>
                              <p:par>
                                <p:cTn fill="hold" nodeType="withEffect" presetClass="entr" presetID="10" presetSubtype="0">
                                  <p:stCondLst>
                                    <p:cond delay="0"/>
                                  </p:stCondLst>
                                  <p:childTnLst>
                                    <p:set>
                                      <p:cBhvr>
                                        <p:cTn dur="1" fill="hold">
                                          <p:stCondLst>
                                            <p:cond delay="0"/>
                                          </p:stCondLst>
                                        </p:cTn>
                                        <p:tgtEl>
                                          <p:spTgt spid="870"/>
                                        </p:tgtEl>
                                        <p:attrNameLst>
                                          <p:attrName>style.visibility</p:attrName>
                                        </p:attrNameLst>
                                      </p:cBhvr>
                                      <p:to>
                                        <p:strVal val="visible"/>
                                      </p:to>
                                    </p:set>
                                    <p:animEffect filter="fade" transition="in">
                                      <p:cBhvr>
                                        <p:cTn dur="500"/>
                                        <p:tgtEl>
                                          <p:spTgt spid="870"/>
                                        </p:tgtEl>
                                      </p:cBhvr>
                                    </p:animEffect>
                                  </p:childTnLst>
                                </p:cTn>
                              </p:par>
                              <p:par>
                                <p:cTn fill="hold" nodeType="withEffect" presetClass="entr" presetID="10" presetSubtype="0">
                                  <p:stCondLst>
                                    <p:cond delay="0"/>
                                  </p:stCondLst>
                                  <p:childTnLst>
                                    <p:set>
                                      <p:cBhvr>
                                        <p:cTn dur="1" fill="hold">
                                          <p:stCondLst>
                                            <p:cond delay="0"/>
                                          </p:stCondLst>
                                        </p:cTn>
                                        <p:tgtEl>
                                          <p:spTgt spid="873"/>
                                        </p:tgtEl>
                                        <p:attrNameLst>
                                          <p:attrName>style.visibility</p:attrName>
                                        </p:attrNameLst>
                                      </p:cBhvr>
                                      <p:to>
                                        <p:strVal val="visible"/>
                                      </p:to>
                                    </p:set>
                                    <p:animEffect filter="fade" transition="in">
                                      <p:cBhvr>
                                        <p:cTn dur="500"/>
                                        <p:tgtEl>
                                          <p:spTgt spid="873"/>
                                        </p:tgtEl>
                                      </p:cBhvr>
                                    </p:animEffect>
                                  </p:childTnLst>
                                </p:cTn>
                              </p:par>
                              <p:par>
                                <p:cTn fill="hold" nodeType="withEffect" presetClass="entr" presetID="10" presetSubtype="0">
                                  <p:stCondLst>
                                    <p:cond delay="0"/>
                                  </p:stCondLst>
                                  <p:childTnLst>
                                    <p:set>
                                      <p:cBhvr>
                                        <p:cTn dur="1" fill="hold">
                                          <p:stCondLst>
                                            <p:cond delay="0"/>
                                          </p:stCondLst>
                                        </p:cTn>
                                        <p:tgtEl>
                                          <p:spTgt spid="872"/>
                                        </p:tgtEl>
                                        <p:attrNameLst>
                                          <p:attrName>style.visibility</p:attrName>
                                        </p:attrNameLst>
                                      </p:cBhvr>
                                      <p:to>
                                        <p:strVal val="visible"/>
                                      </p:to>
                                    </p:set>
                                    <p:animEffect filter="fade" transition="in">
                                      <p:cBhvr>
                                        <p:cTn dur="500"/>
                                        <p:tgtEl>
                                          <p:spTgt spid="872"/>
                                        </p:tgtEl>
                                      </p:cBhvr>
                                    </p:animEffect>
                                  </p:childTnLst>
                                </p:cTn>
                              </p:par>
                              <p:par>
                                <p:cTn fill="hold" nodeType="withEffect" presetClass="entr" presetID="10" presetSubtype="0">
                                  <p:stCondLst>
                                    <p:cond delay="0"/>
                                  </p:stCondLst>
                                  <p:childTnLst>
                                    <p:set>
                                      <p:cBhvr>
                                        <p:cTn dur="1" fill="hold">
                                          <p:stCondLst>
                                            <p:cond delay="0"/>
                                          </p:stCondLst>
                                        </p:cTn>
                                        <p:tgtEl>
                                          <p:spTgt spid="874"/>
                                        </p:tgtEl>
                                        <p:attrNameLst>
                                          <p:attrName>style.visibility</p:attrName>
                                        </p:attrNameLst>
                                      </p:cBhvr>
                                      <p:to>
                                        <p:strVal val="visible"/>
                                      </p:to>
                                    </p:set>
                                    <p:animEffect filter="fade" transition="in">
                                      <p:cBhvr>
                                        <p:cTn dur="500"/>
                                        <p:tgtEl>
                                          <p:spTgt spid="874"/>
                                        </p:tgtEl>
                                      </p:cBhvr>
                                    </p:animEffect>
                                  </p:childTnLst>
                                </p:cTn>
                              </p:par>
                              <p:par>
                                <p:cTn fill="hold" nodeType="withEffect" presetClass="entr" presetID="10" presetSubtype="0">
                                  <p:stCondLst>
                                    <p:cond delay="0"/>
                                  </p:stCondLst>
                                  <p:childTnLst>
                                    <p:set>
                                      <p:cBhvr>
                                        <p:cTn dur="1" fill="hold">
                                          <p:stCondLst>
                                            <p:cond delay="0"/>
                                          </p:stCondLst>
                                        </p:cTn>
                                        <p:tgtEl>
                                          <p:spTgt spid="875"/>
                                        </p:tgtEl>
                                        <p:attrNameLst>
                                          <p:attrName>style.visibility</p:attrName>
                                        </p:attrNameLst>
                                      </p:cBhvr>
                                      <p:to>
                                        <p:strVal val="visible"/>
                                      </p:to>
                                    </p:set>
                                    <p:animEffect filter="fade" transition="in">
                                      <p:cBhvr>
                                        <p:cTn dur="500"/>
                                        <p:tgtEl>
                                          <p:spTgt spid="875"/>
                                        </p:tgtEl>
                                      </p:cBhvr>
                                    </p:animEffect>
                                  </p:childTnLst>
                                </p:cTn>
                              </p:par>
                              <p:par>
                                <p:cTn fill="hold" nodeType="withEffect" presetClass="entr" presetID="10" presetSubtype="0">
                                  <p:stCondLst>
                                    <p:cond delay="0"/>
                                  </p:stCondLst>
                                  <p:childTnLst>
                                    <p:set>
                                      <p:cBhvr>
                                        <p:cTn dur="1" fill="hold">
                                          <p:stCondLst>
                                            <p:cond delay="0"/>
                                          </p:stCondLst>
                                        </p:cTn>
                                        <p:tgtEl>
                                          <p:spTgt spid="877"/>
                                        </p:tgtEl>
                                        <p:attrNameLst>
                                          <p:attrName>style.visibility</p:attrName>
                                        </p:attrNameLst>
                                      </p:cBhvr>
                                      <p:to>
                                        <p:strVal val="visible"/>
                                      </p:to>
                                    </p:set>
                                    <p:animEffect filter="fade" transition="in">
                                      <p:cBhvr>
                                        <p:cTn dur="500"/>
                                        <p:tgtEl>
                                          <p:spTgt spid="877"/>
                                        </p:tgtEl>
                                      </p:cBhvr>
                                    </p:animEffect>
                                  </p:childTnLst>
                                </p:cTn>
                              </p:par>
                              <p:par>
                                <p:cTn fill="hold" nodeType="withEffect" presetClass="entr" presetID="10" presetSubtype="0">
                                  <p:stCondLst>
                                    <p:cond delay="0"/>
                                  </p:stCondLst>
                                  <p:childTnLst>
                                    <p:set>
                                      <p:cBhvr>
                                        <p:cTn dur="1" fill="hold">
                                          <p:stCondLst>
                                            <p:cond delay="0"/>
                                          </p:stCondLst>
                                        </p:cTn>
                                        <p:tgtEl>
                                          <p:spTgt spid="876"/>
                                        </p:tgtEl>
                                        <p:attrNameLst>
                                          <p:attrName>style.visibility</p:attrName>
                                        </p:attrNameLst>
                                      </p:cBhvr>
                                      <p:to>
                                        <p:strVal val="visible"/>
                                      </p:to>
                                    </p:set>
                                    <p:animEffect filter="fade" transition="in">
                                      <p:cBhvr>
                                        <p:cTn dur="500"/>
                                        <p:tgtEl>
                                          <p:spTgt spid="876"/>
                                        </p:tgtEl>
                                      </p:cBhvr>
                                    </p:animEffect>
                                  </p:childTnLst>
                                </p:cTn>
                              </p:par>
                              <p:par>
                                <p:cTn fill="hold" nodeType="withEffect" presetClass="entr" presetID="10" presetSubtype="0">
                                  <p:stCondLst>
                                    <p:cond delay="0"/>
                                  </p:stCondLst>
                                  <p:childTnLst>
                                    <p:set>
                                      <p:cBhvr>
                                        <p:cTn dur="1" fill="hold">
                                          <p:stCondLst>
                                            <p:cond delay="0"/>
                                          </p:stCondLst>
                                        </p:cTn>
                                        <p:tgtEl>
                                          <p:spTgt spid="879"/>
                                        </p:tgtEl>
                                        <p:attrNameLst>
                                          <p:attrName>style.visibility</p:attrName>
                                        </p:attrNameLst>
                                      </p:cBhvr>
                                      <p:to>
                                        <p:strVal val="visible"/>
                                      </p:to>
                                    </p:set>
                                    <p:animEffect filter="fade" transition="in">
                                      <p:cBhvr>
                                        <p:cTn dur="500"/>
                                        <p:tgtEl>
                                          <p:spTgt spid="879"/>
                                        </p:tgtEl>
                                      </p:cBhvr>
                                    </p:animEffect>
                                  </p:childTnLst>
                                </p:cTn>
                              </p:par>
                              <p:par>
                                <p:cTn fill="hold" nodeType="withEffect" presetClass="entr" presetID="10" presetSubtype="0">
                                  <p:stCondLst>
                                    <p:cond delay="0"/>
                                  </p:stCondLst>
                                  <p:childTnLst>
                                    <p:set>
                                      <p:cBhvr>
                                        <p:cTn dur="1" fill="hold">
                                          <p:stCondLst>
                                            <p:cond delay="0"/>
                                          </p:stCondLst>
                                        </p:cTn>
                                        <p:tgtEl>
                                          <p:spTgt spid="878"/>
                                        </p:tgtEl>
                                        <p:attrNameLst>
                                          <p:attrName>style.visibility</p:attrName>
                                        </p:attrNameLst>
                                      </p:cBhvr>
                                      <p:to>
                                        <p:strVal val="visible"/>
                                      </p:to>
                                    </p:set>
                                    <p:animEffect filter="fade" transition="in">
                                      <p:cBhvr>
                                        <p:cTn dur="500"/>
                                        <p:tgtEl>
                                          <p:spTgt spid="878"/>
                                        </p:tgtEl>
                                      </p:cBhvr>
                                    </p:animEffect>
                                  </p:childTnLst>
                                </p:cTn>
                              </p:par>
                              <p:par>
                                <p:cTn fill="hold" nodeType="withEffect" presetClass="entr" presetID="10" presetSubtype="0">
                                  <p:stCondLst>
                                    <p:cond delay="0"/>
                                  </p:stCondLst>
                                  <p:childTnLst>
                                    <p:set>
                                      <p:cBhvr>
                                        <p:cTn dur="1" fill="hold">
                                          <p:stCondLst>
                                            <p:cond delay="0"/>
                                          </p:stCondLst>
                                        </p:cTn>
                                        <p:tgtEl>
                                          <p:spTgt spid="881"/>
                                        </p:tgtEl>
                                        <p:attrNameLst>
                                          <p:attrName>style.visibility</p:attrName>
                                        </p:attrNameLst>
                                      </p:cBhvr>
                                      <p:to>
                                        <p:strVal val="visible"/>
                                      </p:to>
                                    </p:set>
                                    <p:animEffect filter="fade" transition="in">
                                      <p:cBhvr>
                                        <p:cTn dur="500"/>
                                        <p:tgtEl>
                                          <p:spTgt spid="881"/>
                                        </p:tgtEl>
                                      </p:cBhvr>
                                    </p:animEffect>
                                  </p:childTnLst>
                                </p:cTn>
                              </p:par>
                              <p:par>
                                <p:cTn fill="hold" nodeType="withEffect" presetClass="entr" presetID="10" presetSubtype="0">
                                  <p:stCondLst>
                                    <p:cond delay="0"/>
                                  </p:stCondLst>
                                  <p:childTnLst>
                                    <p:set>
                                      <p:cBhvr>
                                        <p:cTn dur="1" fill="hold">
                                          <p:stCondLst>
                                            <p:cond delay="0"/>
                                          </p:stCondLst>
                                        </p:cTn>
                                        <p:tgtEl>
                                          <p:spTgt spid="880"/>
                                        </p:tgtEl>
                                        <p:attrNameLst>
                                          <p:attrName>style.visibility</p:attrName>
                                        </p:attrNameLst>
                                      </p:cBhvr>
                                      <p:to>
                                        <p:strVal val="visible"/>
                                      </p:to>
                                    </p:set>
                                    <p:animEffect filter="fade" transition="in">
                                      <p:cBhvr>
                                        <p:cTn dur="500"/>
                                        <p:tgtEl>
                                          <p:spTgt spid="880"/>
                                        </p:tgtEl>
                                      </p:cBhvr>
                                    </p:animEffect>
                                  </p:childTnLst>
                                </p:cTn>
                              </p:par>
                              <p:par>
                                <p:cTn fill="hold" nodeType="withEffect" presetClass="entr" presetID="10" presetSubtype="0">
                                  <p:stCondLst>
                                    <p:cond delay="0"/>
                                  </p:stCondLst>
                                  <p:childTnLst>
                                    <p:set>
                                      <p:cBhvr>
                                        <p:cTn dur="1" fill="hold">
                                          <p:stCondLst>
                                            <p:cond delay="0"/>
                                          </p:stCondLst>
                                        </p:cTn>
                                        <p:tgtEl>
                                          <p:spTgt spid="882"/>
                                        </p:tgtEl>
                                        <p:attrNameLst>
                                          <p:attrName>style.visibility</p:attrName>
                                        </p:attrNameLst>
                                      </p:cBhvr>
                                      <p:to>
                                        <p:strVal val="visible"/>
                                      </p:to>
                                    </p:set>
                                    <p:animEffect filter="fade" transition="in">
                                      <p:cBhvr>
                                        <p:cTn dur="500"/>
                                        <p:tgtEl>
                                          <p:spTgt spid="882"/>
                                        </p:tgtEl>
                                      </p:cBhvr>
                                    </p:animEffect>
                                  </p:childTnLst>
                                </p:cTn>
                              </p:par>
                              <p:par>
                                <p:cTn fill="hold" nodeType="withEffect" presetClass="entr" presetID="10" presetSubtype="0">
                                  <p:stCondLst>
                                    <p:cond delay="0"/>
                                  </p:stCondLst>
                                  <p:childTnLst>
                                    <p:set>
                                      <p:cBhvr>
                                        <p:cTn dur="1" fill="hold">
                                          <p:stCondLst>
                                            <p:cond delay="0"/>
                                          </p:stCondLst>
                                        </p:cTn>
                                        <p:tgtEl>
                                          <p:spTgt spid="883"/>
                                        </p:tgtEl>
                                        <p:attrNameLst>
                                          <p:attrName>style.visibility</p:attrName>
                                        </p:attrNameLst>
                                      </p:cBhvr>
                                      <p:to>
                                        <p:strVal val="visible"/>
                                      </p:to>
                                    </p:set>
                                    <p:animEffect filter="fade" transition="in">
                                      <p:cBhvr>
                                        <p:cTn dur="500"/>
                                        <p:tgtEl>
                                          <p:spTgt spid="883"/>
                                        </p:tgtEl>
                                      </p:cBhvr>
                                    </p:animEffect>
                                  </p:childTnLst>
                                </p:cTn>
                              </p:par>
                              <p:par>
                                <p:cTn fill="hold" nodeType="withEffect" presetClass="entr" presetID="10" presetSubtype="0">
                                  <p:stCondLst>
                                    <p:cond delay="0"/>
                                  </p:stCondLst>
                                  <p:childTnLst>
                                    <p:set>
                                      <p:cBhvr>
                                        <p:cTn dur="1" fill="hold">
                                          <p:stCondLst>
                                            <p:cond delay="0"/>
                                          </p:stCondLst>
                                        </p:cTn>
                                        <p:tgtEl>
                                          <p:spTgt spid="889"/>
                                        </p:tgtEl>
                                        <p:attrNameLst>
                                          <p:attrName>style.visibility</p:attrName>
                                        </p:attrNameLst>
                                      </p:cBhvr>
                                      <p:to>
                                        <p:strVal val="visible"/>
                                      </p:to>
                                    </p:set>
                                    <p:animEffect filter="fade" transition="in">
                                      <p:cBhvr>
                                        <p:cTn dur="500"/>
                                        <p:tgtEl>
                                          <p:spTgt spid="889"/>
                                        </p:tgtEl>
                                      </p:cBhvr>
                                    </p:animEffect>
                                  </p:childTnLst>
                                </p:cTn>
                              </p:par>
                              <p:par>
                                <p:cTn fill="hold" nodeType="withEffect" presetClass="entr" presetID="10" presetSubtype="0">
                                  <p:stCondLst>
                                    <p:cond delay="0"/>
                                  </p:stCondLst>
                                  <p:childTnLst>
                                    <p:set>
                                      <p:cBhvr>
                                        <p:cTn dur="1" fill="hold">
                                          <p:stCondLst>
                                            <p:cond delay="0"/>
                                          </p:stCondLst>
                                        </p:cTn>
                                        <p:tgtEl>
                                          <p:spTgt spid="887"/>
                                        </p:tgtEl>
                                        <p:attrNameLst>
                                          <p:attrName>style.visibility</p:attrName>
                                        </p:attrNameLst>
                                      </p:cBhvr>
                                      <p:to>
                                        <p:strVal val="visible"/>
                                      </p:to>
                                    </p:set>
                                    <p:animEffect filter="fade" transition="in">
                                      <p:cBhvr>
                                        <p:cTn dur="500"/>
                                        <p:tgtEl>
                                          <p:spTgt spid="887"/>
                                        </p:tgtEl>
                                      </p:cBhvr>
                                    </p:animEffect>
                                  </p:childTnLst>
                                </p:cTn>
                              </p:par>
                              <p:par>
                                <p:cTn fill="hold" nodeType="withEffect" presetClass="entr" presetID="10" presetSubtype="0">
                                  <p:stCondLst>
                                    <p:cond delay="0"/>
                                  </p:stCondLst>
                                  <p:childTnLst>
                                    <p:set>
                                      <p:cBhvr>
                                        <p:cTn dur="1" fill="hold">
                                          <p:stCondLst>
                                            <p:cond delay="0"/>
                                          </p:stCondLst>
                                        </p:cTn>
                                        <p:tgtEl>
                                          <p:spTgt spid="888"/>
                                        </p:tgtEl>
                                        <p:attrNameLst>
                                          <p:attrName>style.visibility</p:attrName>
                                        </p:attrNameLst>
                                      </p:cBhvr>
                                      <p:to>
                                        <p:strVal val="visible"/>
                                      </p:to>
                                    </p:set>
                                    <p:animEffect filter="fade" transition="in">
                                      <p:cBhvr>
                                        <p:cTn dur="500"/>
                                        <p:tgtEl>
                                          <p:spTgt spid="888"/>
                                        </p:tgtEl>
                                      </p:cBhvr>
                                    </p:animEffect>
                                  </p:childTnLst>
                                </p:cTn>
                              </p:par>
                              <p:par>
                                <p:cTn fill="hold" nodeType="withEffect" presetClass="entr" presetID="10" presetSubtype="0">
                                  <p:stCondLst>
                                    <p:cond delay="0"/>
                                  </p:stCondLst>
                                  <p:childTnLst>
                                    <p:set>
                                      <p:cBhvr>
                                        <p:cTn dur="1" fill="hold">
                                          <p:stCondLst>
                                            <p:cond delay="0"/>
                                          </p:stCondLst>
                                        </p:cTn>
                                        <p:tgtEl>
                                          <p:spTgt spid="865"/>
                                        </p:tgtEl>
                                        <p:attrNameLst>
                                          <p:attrName>style.visibility</p:attrName>
                                        </p:attrNameLst>
                                      </p:cBhvr>
                                      <p:to>
                                        <p:strVal val="visible"/>
                                      </p:to>
                                    </p:set>
                                    <p:animEffect filter="fade" transition="in">
                                      <p:cBhvr>
                                        <p:cTn dur="500"/>
                                        <p:tgtEl>
                                          <p:spTgt spid="865"/>
                                        </p:tgtEl>
                                      </p:cBhvr>
                                    </p:animEffect>
                                  </p:childTnLst>
                                </p:cTn>
                              </p:par>
                              <p:par>
                                <p:cTn fill="hold" nodeType="withEffect" presetClass="entr" presetID="10" presetSubtype="0">
                                  <p:stCondLst>
                                    <p:cond delay="0"/>
                                  </p:stCondLst>
                                  <p:childTnLst>
                                    <p:set>
                                      <p:cBhvr>
                                        <p:cTn dur="1" fill="hold">
                                          <p:stCondLst>
                                            <p:cond delay="0"/>
                                          </p:stCondLst>
                                        </p:cTn>
                                        <p:tgtEl>
                                          <p:spTgt spid="865">
                                            <p:txEl>
                                              <p:pRg end="0" st="0"/>
                                            </p:txEl>
                                          </p:spTgt>
                                        </p:tgtEl>
                                        <p:attrNameLst>
                                          <p:attrName>style.visibility</p:attrName>
                                        </p:attrNameLst>
                                      </p:cBhvr>
                                      <p:to>
                                        <p:strVal val="visible"/>
                                      </p:to>
                                    </p:set>
                                    <p:animEffect filter="fade" transition="in">
                                      <p:cBhvr>
                                        <p:cTn dur="500"/>
                                        <p:tgtEl>
                                          <p:spTgt spid="865">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867"/>
                                        </p:tgtEl>
                                        <p:attrNameLst>
                                          <p:attrName>style.visibility</p:attrName>
                                        </p:attrNameLst>
                                      </p:cBhvr>
                                      <p:to>
                                        <p:strVal val="visible"/>
                                      </p:to>
                                    </p:set>
                                    <p:animEffect filter="fade" transition="in">
                                      <p:cBhvr>
                                        <p:cTn dur="500"/>
                                        <p:tgtEl>
                                          <p:spTgt spid="867"/>
                                        </p:tgtEl>
                                      </p:cBhvr>
                                    </p:animEffect>
                                  </p:childTnLst>
                                </p:cTn>
                              </p:par>
                              <p:par>
                                <p:cTn fill="hold" nodeType="withEffect" presetClass="entr" presetID="10" presetSubtype="0">
                                  <p:stCondLst>
                                    <p:cond delay="0"/>
                                  </p:stCondLst>
                                  <p:childTnLst>
                                    <p:set>
                                      <p:cBhvr>
                                        <p:cTn dur="1" fill="hold">
                                          <p:stCondLst>
                                            <p:cond delay="0"/>
                                          </p:stCondLst>
                                        </p:cTn>
                                        <p:tgtEl>
                                          <p:spTgt spid="866"/>
                                        </p:tgtEl>
                                        <p:attrNameLst>
                                          <p:attrName>style.visibility</p:attrName>
                                        </p:attrNameLst>
                                      </p:cBhvr>
                                      <p:to>
                                        <p:strVal val="visible"/>
                                      </p:to>
                                    </p:set>
                                    <p:animEffect filter="fade" transition="in">
                                      <p:cBhvr>
                                        <p:cTn dur="500"/>
                                        <p:tgtEl>
                                          <p:spTgt spid="866"/>
                                        </p:tgtEl>
                                      </p:cBhvr>
                                    </p:animEffect>
                                  </p:childTnLst>
                                </p:cTn>
                              </p:par>
                              <p:par>
                                <p:cTn fill="hold" nodeType="withEffect" presetClass="entr" presetID="10" presetSubtype="0">
                                  <p:stCondLst>
                                    <p:cond delay="0"/>
                                  </p:stCondLst>
                                  <p:childTnLst>
                                    <p:set>
                                      <p:cBhvr>
                                        <p:cTn dur="1" fill="hold">
                                          <p:stCondLst>
                                            <p:cond delay="0"/>
                                          </p:stCondLst>
                                        </p:cTn>
                                        <p:tgtEl>
                                          <p:spTgt spid="890"/>
                                        </p:tgtEl>
                                        <p:attrNameLst>
                                          <p:attrName>style.visibility</p:attrName>
                                        </p:attrNameLst>
                                      </p:cBhvr>
                                      <p:to>
                                        <p:strVal val="visible"/>
                                      </p:to>
                                    </p:set>
                                    <p:animEffect filter="fade" transition="in">
                                      <p:cBhvr>
                                        <p:cTn dur="500"/>
                                        <p:tgtEl>
                                          <p:spTgt spid="890"/>
                                        </p:tgtEl>
                                      </p:cBhvr>
                                    </p:animEffect>
                                  </p:childTnLst>
                                </p:cTn>
                              </p:par>
                              <p:par>
                                <p:cTn fill="hold" nodeType="withEffect" presetClass="entr" presetID="10" presetSubtype="0">
                                  <p:stCondLst>
                                    <p:cond delay="0"/>
                                  </p:stCondLst>
                                  <p:childTnLst>
                                    <p:set>
                                      <p:cBhvr>
                                        <p:cTn dur="1" fill="hold">
                                          <p:stCondLst>
                                            <p:cond delay="0"/>
                                          </p:stCondLst>
                                        </p:cTn>
                                        <p:tgtEl>
                                          <p:spTgt spid="891"/>
                                        </p:tgtEl>
                                        <p:attrNameLst>
                                          <p:attrName>style.visibility</p:attrName>
                                        </p:attrNameLst>
                                      </p:cBhvr>
                                      <p:to>
                                        <p:strVal val="visible"/>
                                      </p:to>
                                    </p:set>
                                    <p:animEffect filter="fade" transition="in">
                                      <p:cBhvr>
                                        <p:cTn dur="500"/>
                                        <p:tgtEl>
                                          <p:spTgt spid="8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5" name="Shape 895"/>
        <p:cNvGrpSpPr/>
        <p:nvPr/>
      </p:nvGrpSpPr>
      <p:grpSpPr>
        <a:xfrm>
          <a:off x="0" y="0"/>
          <a:ext cx="0" cy="0"/>
          <a:chOff x="0" y="0"/>
          <a:chExt cx="0" cy="0"/>
        </a:xfrm>
      </p:grpSpPr>
      <p:sp>
        <p:nvSpPr>
          <p:cNvPr id="896" name="Google Shape;896;p41"/>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US"/>
              <a:t>Relational Model</a:t>
            </a:r>
            <a:endParaRPr/>
          </a:p>
        </p:txBody>
      </p:sp>
      <p:sp>
        <p:nvSpPr>
          <p:cNvPr id="897" name="Google Shape;897;p41"/>
          <p:cNvSpPr txBox="1"/>
          <p:nvPr>
            <p:ph idx="1" type="body"/>
          </p:nvPr>
        </p:nvSpPr>
        <p:spPr>
          <a:xfrm>
            <a:off x="131179" y="887280"/>
            <a:ext cx="11936130" cy="5582777"/>
          </a:xfrm>
          <a:prstGeom prst="rect">
            <a:avLst/>
          </a:prstGeom>
          <a:noFill/>
          <a:ln>
            <a:noFill/>
          </a:ln>
        </p:spPr>
        <p:txBody>
          <a:bodyPr anchorCtr="0" anchor="t" bIns="45700" lIns="91425" spcFirstLastPara="1" rIns="91425" wrap="square" tIns="45700">
            <a:noAutofit/>
          </a:bodyPr>
          <a:lstStyle/>
          <a:p>
            <a:pPr indent="-265113" lvl="0" marL="265113" rtl="0" algn="just">
              <a:lnSpc>
                <a:spcPct val="90000"/>
              </a:lnSpc>
              <a:spcBef>
                <a:spcPts val="0"/>
              </a:spcBef>
              <a:spcAft>
                <a:spcPts val="0"/>
              </a:spcAft>
              <a:buClr>
                <a:schemeClr val="accent6"/>
              </a:buClr>
              <a:buSzPts val="2400"/>
              <a:buFont typeface="Noto Sans Symbols"/>
              <a:buChar char="🞂"/>
            </a:pPr>
            <a:r>
              <a:rPr lang="en-US"/>
              <a:t>In this model, </a:t>
            </a:r>
            <a:r>
              <a:rPr b="1" lang="en-US">
                <a:solidFill>
                  <a:schemeClr val="accent6"/>
                </a:solidFill>
              </a:rPr>
              <a:t>data is organized in two-dimensional tables </a:t>
            </a:r>
            <a:r>
              <a:rPr lang="en-US"/>
              <a:t>and the </a:t>
            </a:r>
            <a:r>
              <a:rPr b="1" lang="en-US">
                <a:solidFill>
                  <a:schemeClr val="accent6"/>
                </a:solidFill>
              </a:rPr>
              <a:t>relationship is maintained by storing a common attribute</a:t>
            </a:r>
            <a:r>
              <a:rPr lang="en-US"/>
              <a:t>.</a:t>
            </a:r>
            <a:endParaRPr/>
          </a:p>
          <a:p>
            <a:pPr indent="-112713" lvl="0" marL="265113" rtl="0" algn="just">
              <a:lnSpc>
                <a:spcPct val="90000"/>
              </a:lnSpc>
              <a:spcBef>
                <a:spcPts val="1000"/>
              </a:spcBef>
              <a:spcAft>
                <a:spcPts val="0"/>
              </a:spcAft>
              <a:buClr>
                <a:schemeClr val="accent6"/>
              </a:buClr>
              <a:buSzPts val="2400"/>
              <a:buFont typeface="Noto Sans Symbols"/>
              <a:buNone/>
            </a:pPr>
            <a:r>
              <a:t/>
            </a:r>
            <a:endParaRPr/>
          </a:p>
          <a:p>
            <a:pPr indent="-112713" lvl="0" marL="265113" rtl="0" algn="just">
              <a:lnSpc>
                <a:spcPct val="90000"/>
              </a:lnSpc>
              <a:spcBef>
                <a:spcPts val="1000"/>
              </a:spcBef>
              <a:spcAft>
                <a:spcPts val="0"/>
              </a:spcAft>
              <a:buClr>
                <a:schemeClr val="accent6"/>
              </a:buClr>
              <a:buSzPts val="2400"/>
              <a:buFont typeface="Noto Sans Symbols"/>
              <a:buNone/>
            </a:pPr>
            <a:r>
              <a:t/>
            </a:r>
            <a:endParaRPr/>
          </a:p>
          <a:p>
            <a:pPr indent="-112713" lvl="0" marL="265113" rtl="0" algn="just">
              <a:lnSpc>
                <a:spcPct val="90000"/>
              </a:lnSpc>
              <a:spcBef>
                <a:spcPts val="1000"/>
              </a:spcBef>
              <a:spcAft>
                <a:spcPts val="0"/>
              </a:spcAft>
              <a:buClr>
                <a:schemeClr val="accent6"/>
              </a:buClr>
              <a:buSzPts val="2400"/>
              <a:buFont typeface="Noto Sans Symbols"/>
              <a:buNone/>
            </a:pPr>
            <a:r>
              <a:t/>
            </a:r>
            <a:endParaRPr/>
          </a:p>
          <a:p>
            <a:pPr indent="-112713" lvl="0" marL="265113" rtl="0" algn="just">
              <a:lnSpc>
                <a:spcPct val="90000"/>
              </a:lnSpc>
              <a:spcBef>
                <a:spcPts val="1000"/>
              </a:spcBef>
              <a:spcAft>
                <a:spcPts val="0"/>
              </a:spcAft>
              <a:buClr>
                <a:schemeClr val="accent6"/>
              </a:buClr>
              <a:buSzPts val="2400"/>
              <a:buFont typeface="Noto Sans Symbols"/>
              <a:buNone/>
            </a:pPr>
            <a:r>
              <a:t/>
            </a:r>
            <a:endParaRPr/>
          </a:p>
        </p:txBody>
      </p:sp>
      <p:graphicFrame>
        <p:nvGraphicFramePr>
          <p:cNvPr id="898" name="Google Shape;898;p41"/>
          <p:cNvGraphicFramePr/>
          <p:nvPr/>
        </p:nvGraphicFramePr>
        <p:xfrm>
          <a:off x="1117657" y="1813199"/>
          <a:ext cx="3000000" cy="3000000"/>
        </p:xfrm>
        <a:graphic>
          <a:graphicData uri="http://schemas.openxmlformats.org/drawingml/2006/table">
            <a:tbl>
              <a:tblPr bandRow="1" firstRow="1">
                <a:noFill/>
                <a:tableStyleId>{B6DAD78B-A8BF-4BBC-8C26-BEABA15EEC41}</a:tableStyleId>
              </a:tblPr>
              <a:tblGrid>
                <a:gridCol w="595625"/>
                <a:gridCol w="1565600"/>
                <a:gridCol w="595625"/>
              </a:tblGrid>
              <a:tr h="411475">
                <a:tc>
                  <a:txBody>
                    <a:bodyPr/>
                    <a:lstStyle/>
                    <a:p>
                      <a:pPr indent="0" lvl="0" marL="0" marR="0" rtl="0" algn="l">
                        <a:spcBef>
                          <a:spcPts val="0"/>
                        </a:spcBef>
                        <a:spcAft>
                          <a:spcPts val="0"/>
                        </a:spcAft>
                        <a:buNone/>
                      </a:pPr>
                      <a:r>
                        <a:rPr b="1" lang="en-US" sz="1800" u="sng">
                          <a:solidFill>
                            <a:schemeClr val="dk1"/>
                          </a:solidFill>
                        </a:rPr>
                        <a:t>Rno</a:t>
                      </a:r>
                      <a:endParaRPr b="1" sz="1800" u="sng">
                        <a:solidFill>
                          <a:schemeClr val="dk1"/>
                        </a:solidFill>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E8E8E8"/>
                    </a:solidFill>
                  </a:tcPr>
                </a:tc>
                <a:tc>
                  <a:txBody>
                    <a:bodyPr/>
                    <a:lstStyle/>
                    <a:p>
                      <a:pPr indent="0" lvl="0" marL="0" marR="0" rtl="0" algn="l">
                        <a:spcBef>
                          <a:spcPts val="0"/>
                        </a:spcBef>
                        <a:spcAft>
                          <a:spcPts val="0"/>
                        </a:spcAft>
                        <a:buNone/>
                      </a:pPr>
                      <a:r>
                        <a:rPr lang="en-US" sz="1800">
                          <a:solidFill>
                            <a:schemeClr val="dk1"/>
                          </a:solidFill>
                        </a:rPr>
                        <a:t>Student_Name</a:t>
                      </a:r>
                      <a:endParaRPr b="1" sz="1800">
                        <a:solidFill>
                          <a:schemeClr val="dk1"/>
                        </a:solidFill>
                        <a:latin typeface="Roboto Condensed"/>
                        <a:ea typeface="Roboto Condensed"/>
                        <a:cs typeface="Roboto Condensed"/>
                        <a:sym typeface="Roboto Condensed"/>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E8E8E8"/>
                    </a:solidFill>
                  </a:tcPr>
                </a:tc>
                <a:tc>
                  <a:txBody>
                    <a:bodyPr/>
                    <a:lstStyle/>
                    <a:p>
                      <a:pPr indent="0" lvl="0" marL="0" marR="0" rtl="0" algn="l">
                        <a:spcBef>
                          <a:spcPts val="0"/>
                        </a:spcBef>
                        <a:spcAft>
                          <a:spcPts val="0"/>
                        </a:spcAft>
                        <a:buNone/>
                      </a:pPr>
                      <a:r>
                        <a:rPr lang="en-US" sz="1800">
                          <a:solidFill>
                            <a:schemeClr val="dk1"/>
                          </a:solidFill>
                        </a:rPr>
                        <a:t>Age</a:t>
                      </a:r>
                      <a:endParaRPr b="1" sz="1800">
                        <a:solidFill>
                          <a:schemeClr val="dk1"/>
                        </a:solidFill>
                        <a:latin typeface="Roboto Condensed"/>
                        <a:ea typeface="Roboto Condensed"/>
                        <a:cs typeface="Roboto Condensed"/>
                        <a:sym typeface="Roboto Condensed"/>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E8E8E8"/>
                    </a:solidFill>
                  </a:tcPr>
                </a:tc>
              </a:tr>
              <a:tr h="411475">
                <a:tc>
                  <a:txBody>
                    <a:bodyPr/>
                    <a:lstStyle/>
                    <a:p>
                      <a:pPr indent="0" lvl="0" marL="0" marR="0" rtl="0" algn="l">
                        <a:spcBef>
                          <a:spcPts val="0"/>
                        </a:spcBef>
                        <a:spcAft>
                          <a:spcPts val="0"/>
                        </a:spcAft>
                        <a:buNone/>
                      </a:pPr>
                      <a:r>
                        <a:rPr lang="en-US" sz="1900"/>
                        <a:t>101</a:t>
                      </a:r>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900">
                          <a:solidFill>
                            <a:schemeClr val="dk1"/>
                          </a:solidFill>
                          <a:latin typeface="Roboto Condensed"/>
                          <a:ea typeface="Roboto Condensed"/>
                          <a:cs typeface="Roboto Condensed"/>
                          <a:sym typeface="Roboto Condensed"/>
                        </a:rPr>
                        <a:t>Raj Patel</a:t>
                      </a:r>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900">
                          <a:solidFill>
                            <a:schemeClr val="dk1"/>
                          </a:solidFill>
                          <a:latin typeface="Roboto Condensed"/>
                          <a:ea typeface="Roboto Condensed"/>
                          <a:cs typeface="Roboto Condensed"/>
                          <a:sym typeface="Roboto Condensed"/>
                        </a:rPr>
                        <a:t>20</a:t>
                      </a:r>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chemeClr val="lt1"/>
                    </a:solidFill>
                  </a:tcPr>
                </a:tc>
              </a:tr>
              <a:tr h="411475">
                <a:tc>
                  <a:txBody>
                    <a:bodyPr/>
                    <a:lstStyle/>
                    <a:p>
                      <a:pPr indent="0" lvl="0" marL="0" marR="0" rtl="0" algn="l">
                        <a:spcBef>
                          <a:spcPts val="0"/>
                        </a:spcBef>
                        <a:spcAft>
                          <a:spcPts val="0"/>
                        </a:spcAft>
                        <a:buNone/>
                      </a:pPr>
                      <a:r>
                        <a:rPr lang="en-US" sz="1900"/>
                        <a:t>102</a:t>
                      </a:r>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900">
                          <a:solidFill>
                            <a:schemeClr val="dk1"/>
                          </a:solidFill>
                          <a:latin typeface="Roboto Condensed"/>
                          <a:ea typeface="Roboto Condensed"/>
                          <a:cs typeface="Roboto Condensed"/>
                          <a:sym typeface="Roboto Condensed"/>
                        </a:rPr>
                        <a:t>Meet Shah</a:t>
                      </a:r>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900">
                          <a:solidFill>
                            <a:schemeClr val="dk1"/>
                          </a:solidFill>
                          <a:latin typeface="Roboto Condensed"/>
                          <a:ea typeface="Roboto Condensed"/>
                          <a:cs typeface="Roboto Condensed"/>
                          <a:sym typeface="Roboto Condensed"/>
                        </a:rPr>
                        <a:t>21</a:t>
                      </a:r>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chemeClr val="lt1"/>
                    </a:solidFill>
                  </a:tcPr>
                </a:tc>
              </a:tr>
            </a:tbl>
          </a:graphicData>
        </a:graphic>
      </p:graphicFrame>
      <p:graphicFrame>
        <p:nvGraphicFramePr>
          <p:cNvPr id="899" name="Google Shape;899;p41"/>
          <p:cNvGraphicFramePr/>
          <p:nvPr/>
        </p:nvGraphicFramePr>
        <p:xfrm>
          <a:off x="6527857" y="1813199"/>
          <a:ext cx="3000000" cy="3000000"/>
        </p:xfrm>
        <a:graphic>
          <a:graphicData uri="http://schemas.openxmlformats.org/drawingml/2006/table">
            <a:tbl>
              <a:tblPr bandRow="1" firstRow="1">
                <a:noFill/>
                <a:tableStyleId>{B6DAD78B-A8BF-4BBC-8C26-BEABA15EEC41}</a:tableStyleId>
              </a:tblPr>
              <a:tblGrid>
                <a:gridCol w="775025"/>
                <a:gridCol w="1565600"/>
                <a:gridCol w="979800"/>
              </a:tblGrid>
              <a:tr h="411475">
                <a:tc>
                  <a:txBody>
                    <a:bodyPr/>
                    <a:lstStyle/>
                    <a:p>
                      <a:pPr indent="0" lvl="0" marL="0" marR="0" rtl="0" algn="l">
                        <a:spcBef>
                          <a:spcPts val="0"/>
                        </a:spcBef>
                        <a:spcAft>
                          <a:spcPts val="0"/>
                        </a:spcAft>
                        <a:buNone/>
                      </a:pPr>
                      <a:r>
                        <a:rPr b="1" lang="en-US" sz="1800" u="sng">
                          <a:solidFill>
                            <a:schemeClr val="dk1"/>
                          </a:solidFill>
                        </a:rPr>
                        <a:t>SubID</a:t>
                      </a:r>
                      <a:endParaRPr b="1" sz="1800" u="sng">
                        <a:solidFill>
                          <a:schemeClr val="dk1"/>
                        </a:solidFill>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E8E8E8"/>
                    </a:solidFill>
                  </a:tcPr>
                </a:tc>
                <a:tc>
                  <a:txBody>
                    <a:bodyPr/>
                    <a:lstStyle/>
                    <a:p>
                      <a:pPr indent="0" lvl="0" marL="0" marR="0" rtl="0" algn="l">
                        <a:spcBef>
                          <a:spcPts val="0"/>
                        </a:spcBef>
                        <a:spcAft>
                          <a:spcPts val="0"/>
                        </a:spcAft>
                        <a:buNone/>
                      </a:pPr>
                      <a:r>
                        <a:rPr lang="en-US" sz="1800">
                          <a:solidFill>
                            <a:schemeClr val="dk1"/>
                          </a:solidFill>
                        </a:rPr>
                        <a:t>Subject_Name</a:t>
                      </a:r>
                      <a:endParaRPr b="1" sz="1800">
                        <a:solidFill>
                          <a:schemeClr val="dk1"/>
                        </a:solidFill>
                        <a:latin typeface="Roboto Condensed"/>
                        <a:ea typeface="Roboto Condensed"/>
                        <a:cs typeface="Roboto Condensed"/>
                        <a:sym typeface="Roboto Condensed"/>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E8E8E8"/>
                    </a:solidFill>
                  </a:tcPr>
                </a:tc>
                <a:tc>
                  <a:txBody>
                    <a:bodyPr/>
                    <a:lstStyle/>
                    <a:p>
                      <a:pPr indent="0" lvl="0" marL="0" marR="0" rtl="0" algn="l">
                        <a:spcBef>
                          <a:spcPts val="0"/>
                        </a:spcBef>
                        <a:spcAft>
                          <a:spcPts val="0"/>
                        </a:spcAft>
                        <a:buNone/>
                      </a:pPr>
                      <a:r>
                        <a:rPr lang="en-US" sz="1800">
                          <a:solidFill>
                            <a:schemeClr val="dk1"/>
                          </a:solidFill>
                        </a:rPr>
                        <a:t>Teacher</a:t>
                      </a:r>
                      <a:endParaRPr b="1" sz="1800">
                        <a:solidFill>
                          <a:schemeClr val="dk1"/>
                        </a:solidFill>
                        <a:latin typeface="Roboto Condensed"/>
                        <a:ea typeface="Roboto Condensed"/>
                        <a:cs typeface="Roboto Condensed"/>
                        <a:sym typeface="Roboto Condensed"/>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E8E8E8"/>
                    </a:solidFill>
                  </a:tcPr>
                </a:tc>
              </a:tr>
              <a:tr h="411475">
                <a:tc>
                  <a:txBody>
                    <a:bodyPr/>
                    <a:lstStyle/>
                    <a:p>
                      <a:pPr indent="0" lvl="0" marL="0" marR="0" rtl="0" algn="l">
                        <a:spcBef>
                          <a:spcPts val="0"/>
                        </a:spcBef>
                        <a:spcAft>
                          <a:spcPts val="0"/>
                        </a:spcAft>
                        <a:buNone/>
                      </a:pPr>
                      <a:r>
                        <a:rPr lang="en-US" sz="1900"/>
                        <a:t>1</a:t>
                      </a:r>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900">
                          <a:solidFill>
                            <a:schemeClr val="dk1"/>
                          </a:solidFill>
                          <a:latin typeface="Roboto Condensed"/>
                          <a:ea typeface="Roboto Condensed"/>
                          <a:cs typeface="Roboto Condensed"/>
                          <a:sym typeface="Roboto Condensed"/>
                        </a:rPr>
                        <a:t>DBMS</a:t>
                      </a:r>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900">
                          <a:solidFill>
                            <a:schemeClr val="dk1"/>
                          </a:solidFill>
                          <a:latin typeface="Roboto Condensed"/>
                          <a:ea typeface="Roboto Condensed"/>
                          <a:cs typeface="Roboto Condensed"/>
                          <a:sym typeface="Roboto Condensed"/>
                        </a:rPr>
                        <a:t>Pandya</a:t>
                      </a:r>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chemeClr val="lt1"/>
                    </a:solidFill>
                  </a:tcPr>
                </a:tc>
              </a:tr>
              <a:tr h="411475">
                <a:tc>
                  <a:txBody>
                    <a:bodyPr/>
                    <a:lstStyle/>
                    <a:p>
                      <a:pPr indent="0" lvl="0" marL="0" marR="0" rtl="0" algn="l">
                        <a:spcBef>
                          <a:spcPts val="0"/>
                        </a:spcBef>
                        <a:spcAft>
                          <a:spcPts val="0"/>
                        </a:spcAft>
                        <a:buNone/>
                      </a:pPr>
                      <a:r>
                        <a:rPr lang="en-US" sz="1900"/>
                        <a:t>2</a:t>
                      </a:r>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900">
                          <a:solidFill>
                            <a:schemeClr val="dk1"/>
                          </a:solidFill>
                          <a:latin typeface="Roboto Condensed"/>
                          <a:ea typeface="Roboto Condensed"/>
                          <a:cs typeface="Roboto Condensed"/>
                          <a:sym typeface="Roboto Condensed"/>
                        </a:rPr>
                        <a:t>OS</a:t>
                      </a:r>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900">
                          <a:solidFill>
                            <a:schemeClr val="dk1"/>
                          </a:solidFill>
                          <a:latin typeface="Roboto Condensed"/>
                          <a:ea typeface="Roboto Condensed"/>
                          <a:cs typeface="Roboto Condensed"/>
                          <a:sym typeface="Roboto Condensed"/>
                        </a:rPr>
                        <a:t>Modi</a:t>
                      </a:r>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chemeClr val="lt1"/>
                    </a:solidFill>
                  </a:tcPr>
                </a:tc>
              </a:tr>
            </a:tbl>
          </a:graphicData>
        </a:graphic>
      </p:graphicFrame>
      <p:graphicFrame>
        <p:nvGraphicFramePr>
          <p:cNvPr id="900" name="Google Shape;900;p41"/>
          <p:cNvGraphicFramePr/>
          <p:nvPr/>
        </p:nvGraphicFramePr>
        <p:xfrm>
          <a:off x="3668116" y="4025240"/>
          <a:ext cx="3000000" cy="3000000"/>
        </p:xfrm>
        <a:graphic>
          <a:graphicData uri="http://schemas.openxmlformats.org/drawingml/2006/table">
            <a:tbl>
              <a:tblPr bandRow="1" firstRow="1">
                <a:noFill/>
                <a:tableStyleId>{B6DAD78B-A8BF-4BBC-8C26-BEABA15EEC41}</a:tableStyleId>
              </a:tblPr>
              <a:tblGrid>
                <a:gridCol w="765500"/>
                <a:gridCol w="628350"/>
                <a:gridCol w="775025"/>
                <a:gridCol w="794375"/>
              </a:tblGrid>
              <a:tr h="411475">
                <a:tc>
                  <a:txBody>
                    <a:bodyPr/>
                    <a:lstStyle/>
                    <a:p>
                      <a:pPr indent="0" lvl="0" marL="0" marR="0" rtl="0" algn="l">
                        <a:spcBef>
                          <a:spcPts val="0"/>
                        </a:spcBef>
                        <a:spcAft>
                          <a:spcPts val="0"/>
                        </a:spcAft>
                        <a:buNone/>
                      </a:pPr>
                      <a:r>
                        <a:rPr b="1" lang="en-US" sz="1800" u="sng">
                          <a:solidFill>
                            <a:schemeClr val="dk1"/>
                          </a:solidFill>
                        </a:rPr>
                        <a:t>ResID</a:t>
                      </a:r>
                      <a:endParaRPr b="1" sz="1800" u="sng">
                        <a:solidFill>
                          <a:schemeClr val="dk1"/>
                        </a:solidFill>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E8E8E8"/>
                    </a:solidFill>
                  </a:tcPr>
                </a:tc>
                <a:tc>
                  <a:txBody>
                    <a:bodyPr/>
                    <a:lstStyle/>
                    <a:p>
                      <a:pPr indent="0" lvl="0" marL="0" marR="0" rtl="0" algn="l">
                        <a:spcBef>
                          <a:spcPts val="0"/>
                        </a:spcBef>
                        <a:spcAft>
                          <a:spcPts val="0"/>
                        </a:spcAft>
                        <a:buNone/>
                      </a:pPr>
                      <a:r>
                        <a:rPr b="1" lang="en-US" sz="1800">
                          <a:solidFill>
                            <a:schemeClr val="dk1"/>
                          </a:solidFill>
                        </a:rPr>
                        <a:t>Rno</a:t>
                      </a:r>
                      <a:endParaRPr b="1" sz="1800">
                        <a:solidFill>
                          <a:schemeClr val="dk1"/>
                        </a:solidFill>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E8E8E8"/>
                    </a:solidFill>
                  </a:tcPr>
                </a:tc>
                <a:tc>
                  <a:txBody>
                    <a:bodyPr/>
                    <a:lstStyle/>
                    <a:p>
                      <a:pPr indent="0" lvl="0" marL="0" marR="0" rtl="0" algn="l">
                        <a:spcBef>
                          <a:spcPts val="0"/>
                        </a:spcBef>
                        <a:spcAft>
                          <a:spcPts val="0"/>
                        </a:spcAft>
                        <a:buNone/>
                      </a:pPr>
                      <a:r>
                        <a:rPr b="1" lang="en-US" sz="1800">
                          <a:solidFill>
                            <a:schemeClr val="dk1"/>
                          </a:solidFill>
                        </a:rPr>
                        <a:t>SubID</a:t>
                      </a:r>
                      <a:endParaRPr b="1" sz="1800">
                        <a:solidFill>
                          <a:schemeClr val="dk1"/>
                        </a:solidFill>
                        <a:latin typeface="Roboto Condensed"/>
                        <a:ea typeface="Roboto Condensed"/>
                        <a:cs typeface="Roboto Condensed"/>
                        <a:sym typeface="Roboto Condensed"/>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E8E8E8"/>
                    </a:solidFill>
                  </a:tcPr>
                </a:tc>
                <a:tc>
                  <a:txBody>
                    <a:bodyPr/>
                    <a:lstStyle/>
                    <a:p>
                      <a:pPr indent="0" lvl="0" marL="0" marR="0" rtl="0" algn="l">
                        <a:spcBef>
                          <a:spcPts val="0"/>
                        </a:spcBef>
                        <a:spcAft>
                          <a:spcPts val="0"/>
                        </a:spcAft>
                        <a:buNone/>
                      </a:pPr>
                      <a:r>
                        <a:rPr lang="en-US" sz="1800">
                          <a:solidFill>
                            <a:schemeClr val="dk1"/>
                          </a:solidFill>
                        </a:rPr>
                        <a:t>Marks</a:t>
                      </a:r>
                      <a:endParaRPr b="1" sz="1800">
                        <a:solidFill>
                          <a:schemeClr val="dk1"/>
                        </a:solidFill>
                        <a:latin typeface="Roboto Condensed"/>
                        <a:ea typeface="Roboto Condensed"/>
                        <a:cs typeface="Roboto Condensed"/>
                        <a:sym typeface="Roboto Condensed"/>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E8E8E8"/>
                    </a:solidFill>
                  </a:tcPr>
                </a:tc>
              </a:tr>
              <a:tr h="411475">
                <a:tc>
                  <a:txBody>
                    <a:bodyPr/>
                    <a:lstStyle/>
                    <a:p>
                      <a:pPr indent="0" lvl="0" marL="0" marR="0" rtl="0" algn="l">
                        <a:spcBef>
                          <a:spcPts val="0"/>
                        </a:spcBef>
                        <a:spcAft>
                          <a:spcPts val="0"/>
                        </a:spcAft>
                        <a:buNone/>
                      </a:pPr>
                      <a:r>
                        <a:rPr lang="en-US" sz="1900"/>
                        <a:t>1</a:t>
                      </a:r>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900"/>
                        <a:t>101</a:t>
                      </a:r>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900">
                          <a:solidFill>
                            <a:schemeClr val="dk1"/>
                          </a:solidFill>
                          <a:latin typeface="Roboto Condensed"/>
                          <a:ea typeface="Roboto Condensed"/>
                          <a:cs typeface="Roboto Condensed"/>
                          <a:sym typeface="Roboto Condensed"/>
                        </a:rPr>
                        <a:t>1</a:t>
                      </a:r>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900">
                          <a:solidFill>
                            <a:schemeClr val="dk1"/>
                          </a:solidFill>
                          <a:latin typeface="Roboto Condensed"/>
                          <a:ea typeface="Roboto Condensed"/>
                          <a:cs typeface="Roboto Condensed"/>
                          <a:sym typeface="Roboto Condensed"/>
                        </a:rPr>
                        <a:t>80</a:t>
                      </a:r>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chemeClr val="lt1"/>
                    </a:solidFill>
                  </a:tcPr>
                </a:tc>
              </a:tr>
              <a:tr h="411475">
                <a:tc>
                  <a:txBody>
                    <a:bodyPr/>
                    <a:lstStyle/>
                    <a:p>
                      <a:pPr indent="0" lvl="0" marL="0" marR="0" rtl="0" algn="l">
                        <a:spcBef>
                          <a:spcPts val="0"/>
                        </a:spcBef>
                        <a:spcAft>
                          <a:spcPts val="0"/>
                        </a:spcAft>
                        <a:buNone/>
                      </a:pPr>
                      <a:r>
                        <a:rPr lang="en-US" sz="1900"/>
                        <a:t>2</a:t>
                      </a:r>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900"/>
                        <a:t>101</a:t>
                      </a:r>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900">
                          <a:solidFill>
                            <a:schemeClr val="dk1"/>
                          </a:solidFill>
                          <a:latin typeface="Roboto Condensed"/>
                          <a:ea typeface="Roboto Condensed"/>
                          <a:cs typeface="Roboto Condensed"/>
                          <a:sym typeface="Roboto Condensed"/>
                        </a:rPr>
                        <a:t>2</a:t>
                      </a:r>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900">
                          <a:solidFill>
                            <a:schemeClr val="dk1"/>
                          </a:solidFill>
                          <a:latin typeface="Roboto Condensed"/>
                          <a:ea typeface="Roboto Condensed"/>
                          <a:cs typeface="Roboto Condensed"/>
                          <a:sym typeface="Roboto Condensed"/>
                        </a:rPr>
                        <a:t>85</a:t>
                      </a:r>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chemeClr val="lt1"/>
                    </a:solidFill>
                  </a:tcPr>
                </a:tc>
              </a:tr>
              <a:tr h="411475">
                <a:tc>
                  <a:txBody>
                    <a:bodyPr/>
                    <a:lstStyle/>
                    <a:p>
                      <a:pPr indent="0" lvl="0" marL="0" marR="0" rtl="0" algn="l">
                        <a:spcBef>
                          <a:spcPts val="0"/>
                        </a:spcBef>
                        <a:spcAft>
                          <a:spcPts val="0"/>
                        </a:spcAft>
                        <a:buNone/>
                      </a:pPr>
                      <a:r>
                        <a:rPr lang="en-US" sz="1900"/>
                        <a:t>3</a:t>
                      </a:r>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900"/>
                        <a:t>102</a:t>
                      </a:r>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900">
                          <a:solidFill>
                            <a:schemeClr val="dk1"/>
                          </a:solidFill>
                          <a:latin typeface="Roboto Condensed"/>
                          <a:ea typeface="Roboto Condensed"/>
                          <a:cs typeface="Roboto Condensed"/>
                          <a:sym typeface="Roboto Condensed"/>
                        </a:rPr>
                        <a:t>1</a:t>
                      </a:r>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900">
                          <a:solidFill>
                            <a:schemeClr val="dk1"/>
                          </a:solidFill>
                          <a:latin typeface="Roboto Condensed"/>
                          <a:ea typeface="Roboto Condensed"/>
                          <a:cs typeface="Roboto Condensed"/>
                          <a:sym typeface="Roboto Condensed"/>
                        </a:rPr>
                        <a:t>75</a:t>
                      </a:r>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chemeClr val="lt1"/>
                    </a:solidFill>
                  </a:tcPr>
                </a:tc>
              </a:tr>
              <a:tr h="411475">
                <a:tc>
                  <a:txBody>
                    <a:bodyPr/>
                    <a:lstStyle/>
                    <a:p>
                      <a:pPr indent="0" lvl="0" marL="0" marR="0" rtl="0" algn="l">
                        <a:spcBef>
                          <a:spcPts val="0"/>
                        </a:spcBef>
                        <a:spcAft>
                          <a:spcPts val="0"/>
                        </a:spcAft>
                        <a:buNone/>
                      </a:pPr>
                      <a:r>
                        <a:rPr lang="en-US" sz="1900"/>
                        <a:t>4</a:t>
                      </a:r>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900"/>
                        <a:t>102</a:t>
                      </a:r>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900">
                          <a:solidFill>
                            <a:schemeClr val="dk1"/>
                          </a:solidFill>
                          <a:latin typeface="Roboto Condensed"/>
                          <a:ea typeface="Roboto Condensed"/>
                          <a:cs typeface="Roboto Condensed"/>
                          <a:sym typeface="Roboto Condensed"/>
                        </a:rPr>
                        <a:t>2</a:t>
                      </a:r>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900">
                          <a:solidFill>
                            <a:schemeClr val="dk1"/>
                          </a:solidFill>
                          <a:latin typeface="Roboto Condensed"/>
                          <a:ea typeface="Roboto Condensed"/>
                          <a:cs typeface="Roboto Condensed"/>
                          <a:sym typeface="Roboto Condensed"/>
                        </a:rPr>
                        <a:t>80</a:t>
                      </a:r>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chemeClr val="lt1"/>
                    </a:solidFill>
                  </a:tcPr>
                </a:tc>
              </a:tr>
            </a:tbl>
          </a:graphicData>
        </a:graphic>
      </p:graphicFrame>
      <p:grpSp>
        <p:nvGrpSpPr>
          <p:cNvPr id="901" name="Google Shape;901;p41"/>
          <p:cNvGrpSpPr/>
          <p:nvPr/>
        </p:nvGrpSpPr>
        <p:grpSpPr>
          <a:xfrm>
            <a:off x="1425773" y="3036583"/>
            <a:ext cx="3249341" cy="999336"/>
            <a:chOff x="901337" y="3084984"/>
            <a:chExt cx="2222863" cy="999336"/>
          </a:xfrm>
        </p:grpSpPr>
        <p:cxnSp>
          <p:nvCxnSpPr>
            <p:cNvPr id="902" name="Google Shape;902;p41"/>
            <p:cNvCxnSpPr/>
            <p:nvPr/>
          </p:nvCxnSpPr>
          <p:spPr>
            <a:xfrm>
              <a:off x="914400" y="3084984"/>
              <a:ext cx="0" cy="432000"/>
            </a:xfrm>
            <a:prstGeom prst="straightConnector1">
              <a:avLst/>
            </a:prstGeom>
            <a:noFill/>
            <a:ln cap="flat" cmpd="sng" w="38100">
              <a:solidFill>
                <a:schemeClr val="accent6"/>
              </a:solidFill>
              <a:prstDash val="solid"/>
              <a:miter lim="800000"/>
              <a:headEnd len="sm" w="sm" type="none"/>
              <a:tailEnd len="sm" w="sm" type="none"/>
            </a:ln>
          </p:spPr>
        </p:cxnSp>
        <p:cxnSp>
          <p:nvCxnSpPr>
            <p:cNvPr id="903" name="Google Shape;903;p41"/>
            <p:cNvCxnSpPr/>
            <p:nvPr/>
          </p:nvCxnSpPr>
          <p:spPr>
            <a:xfrm>
              <a:off x="901337" y="3505200"/>
              <a:ext cx="2209800" cy="0"/>
            </a:xfrm>
            <a:prstGeom prst="straightConnector1">
              <a:avLst/>
            </a:prstGeom>
            <a:noFill/>
            <a:ln cap="flat" cmpd="sng" w="38100">
              <a:solidFill>
                <a:schemeClr val="accent6"/>
              </a:solidFill>
              <a:prstDash val="solid"/>
              <a:miter lim="800000"/>
              <a:headEnd len="sm" w="sm" type="none"/>
              <a:tailEnd len="sm" w="sm" type="none"/>
            </a:ln>
          </p:spPr>
        </p:cxnSp>
        <p:cxnSp>
          <p:nvCxnSpPr>
            <p:cNvPr id="904" name="Google Shape;904;p41"/>
            <p:cNvCxnSpPr/>
            <p:nvPr/>
          </p:nvCxnSpPr>
          <p:spPr>
            <a:xfrm>
              <a:off x="3124200" y="3489720"/>
              <a:ext cx="0" cy="594600"/>
            </a:xfrm>
            <a:prstGeom prst="straightConnector1">
              <a:avLst/>
            </a:prstGeom>
            <a:noFill/>
            <a:ln cap="flat" cmpd="sng" w="38100">
              <a:solidFill>
                <a:schemeClr val="accent6"/>
              </a:solidFill>
              <a:prstDash val="solid"/>
              <a:miter lim="800000"/>
              <a:headEnd len="sm" w="sm" type="none"/>
              <a:tailEnd len="med" w="med" type="triangle"/>
            </a:ln>
          </p:spPr>
        </p:cxnSp>
      </p:grpSp>
      <p:grpSp>
        <p:nvGrpSpPr>
          <p:cNvPr id="905" name="Google Shape;905;p41"/>
          <p:cNvGrpSpPr/>
          <p:nvPr/>
        </p:nvGrpSpPr>
        <p:grpSpPr>
          <a:xfrm>
            <a:off x="5392271" y="3036583"/>
            <a:ext cx="1425370" cy="999336"/>
            <a:chOff x="4029864" y="3144157"/>
            <a:chExt cx="1080000" cy="954600"/>
          </a:xfrm>
        </p:grpSpPr>
        <p:cxnSp>
          <p:nvCxnSpPr>
            <p:cNvPr id="906" name="Google Shape;906;p41"/>
            <p:cNvCxnSpPr/>
            <p:nvPr/>
          </p:nvCxnSpPr>
          <p:spPr>
            <a:xfrm>
              <a:off x="5105400" y="3144157"/>
              <a:ext cx="0" cy="360000"/>
            </a:xfrm>
            <a:prstGeom prst="straightConnector1">
              <a:avLst/>
            </a:prstGeom>
            <a:noFill/>
            <a:ln cap="flat" cmpd="sng" w="38100">
              <a:solidFill>
                <a:schemeClr val="accent6"/>
              </a:solidFill>
              <a:prstDash val="solid"/>
              <a:miter lim="800000"/>
              <a:headEnd len="sm" w="sm" type="none"/>
              <a:tailEnd len="sm" w="sm" type="none"/>
            </a:ln>
          </p:spPr>
        </p:cxnSp>
        <p:cxnSp>
          <p:nvCxnSpPr>
            <p:cNvPr id="907" name="Google Shape;907;p41"/>
            <p:cNvCxnSpPr/>
            <p:nvPr/>
          </p:nvCxnSpPr>
          <p:spPr>
            <a:xfrm>
              <a:off x="4029864" y="3504157"/>
              <a:ext cx="1080000" cy="1043"/>
            </a:xfrm>
            <a:prstGeom prst="straightConnector1">
              <a:avLst/>
            </a:prstGeom>
            <a:noFill/>
            <a:ln cap="flat" cmpd="sng" w="38100">
              <a:solidFill>
                <a:schemeClr val="accent6"/>
              </a:solidFill>
              <a:prstDash val="solid"/>
              <a:miter lim="800000"/>
              <a:headEnd len="sm" w="sm" type="none"/>
              <a:tailEnd len="sm" w="sm" type="none"/>
            </a:ln>
          </p:spPr>
        </p:cxnSp>
        <p:cxnSp>
          <p:nvCxnSpPr>
            <p:cNvPr id="908" name="Google Shape;908;p41"/>
            <p:cNvCxnSpPr/>
            <p:nvPr/>
          </p:nvCxnSpPr>
          <p:spPr>
            <a:xfrm>
              <a:off x="4038600" y="3504157"/>
              <a:ext cx="0" cy="594600"/>
            </a:xfrm>
            <a:prstGeom prst="straightConnector1">
              <a:avLst/>
            </a:prstGeom>
            <a:noFill/>
            <a:ln cap="flat" cmpd="sng" w="38100">
              <a:solidFill>
                <a:schemeClr val="accent6"/>
              </a:solidFill>
              <a:prstDash val="solid"/>
              <a:miter lim="800000"/>
              <a:headEnd len="sm" w="sm" type="none"/>
              <a:tailEnd len="med" w="med" type="triangle"/>
            </a:ln>
          </p:spPr>
        </p:cxnSp>
      </p:grpSp>
      <p:sp>
        <p:nvSpPr>
          <p:cNvPr id="909" name="Google Shape;909;p41"/>
          <p:cNvSpPr/>
          <p:nvPr/>
        </p:nvSpPr>
        <p:spPr>
          <a:xfrm>
            <a:off x="5474791" y="3087859"/>
            <a:ext cx="1336958" cy="274320"/>
          </a:xfrm>
          <a:prstGeom prst="wedgeRoundRectCallout">
            <a:avLst>
              <a:gd fmla="val 16598" name="adj1"/>
              <a:gd fmla="val -30039" name="adj2"/>
              <a:gd fmla="val 16667" name="adj3"/>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Foreign Key</a:t>
            </a:r>
            <a:endParaRPr sz="1800">
              <a:solidFill>
                <a:schemeClr val="dk1"/>
              </a:solidFill>
              <a:latin typeface="Roboto Condensed"/>
              <a:ea typeface="Roboto Condensed"/>
              <a:cs typeface="Roboto Condensed"/>
              <a:sym typeface="Roboto Condensed"/>
            </a:endParaRPr>
          </a:p>
        </p:txBody>
      </p:sp>
      <p:sp>
        <p:nvSpPr>
          <p:cNvPr id="910" name="Google Shape;910;p41"/>
          <p:cNvSpPr/>
          <p:nvPr/>
        </p:nvSpPr>
        <p:spPr>
          <a:xfrm>
            <a:off x="1455630" y="3139134"/>
            <a:ext cx="1336958" cy="274320"/>
          </a:xfrm>
          <a:prstGeom prst="wedgeRoundRectCallout">
            <a:avLst>
              <a:gd fmla="val 16598" name="adj1"/>
              <a:gd fmla="val -30039" name="adj2"/>
              <a:gd fmla="val 16667" name="adj3"/>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Foreign Key</a:t>
            </a:r>
            <a:endParaRPr sz="1800">
              <a:solidFill>
                <a:schemeClr val="dk1"/>
              </a:solidFill>
              <a:latin typeface="Roboto Condensed"/>
              <a:ea typeface="Roboto Condensed"/>
              <a:cs typeface="Roboto Condensed"/>
              <a:sym typeface="Roboto Condense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7">
                                            <p:txEl>
                                              <p:pRg end="0" st="0"/>
                                            </p:txEl>
                                          </p:spTgt>
                                        </p:tgtEl>
                                        <p:attrNameLst>
                                          <p:attrName>style.visibility</p:attrName>
                                        </p:attrNameLst>
                                      </p:cBhvr>
                                      <p:to>
                                        <p:strVal val="visible"/>
                                      </p:to>
                                    </p:set>
                                    <p:animEffect filter="fade" transition="in">
                                      <p:cBhvr>
                                        <p:cTn dur="500"/>
                                        <p:tgtEl>
                                          <p:spTgt spid="8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7">
                                            <p:txEl>
                                              <p:pRg end="1" st="1"/>
                                            </p:txEl>
                                          </p:spTgt>
                                        </p:tgtEl>
                                        <p:attrNameLst>
                                          <p:attrName>style.visibility</p:attrName>
                                        </p:attrNameLst>
                                      </p:cBhvr>
                                      <p:to>
                                        <p:strVal val="visible"/>
                                      </p:to>
                                    </p:set>
                                    <p:animEffect filter="fade" transition="in">
                                      <p:cBhvr>
                                        <p:cTn dur="500"/>
                                        <p:tgtEl>
                                          <p:spTgt spid="89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7">
                                            <p:txEl>
                                              <p:pRg end="2" st="2"/>
                                            </p:txEl>
                                          </p:spTgt>
                                        </p:tgtEl>
                                        <p:attrNameLst>
                                          <p:attrName>style.visibility</p:attrName>
                                        </p:attrNameLst>
                                      </p:cBhvr>
                                      <p:to>
                                        <p:strVal val="visible"/>
                                      </p:to>
                                    </p:set>
                                    <p:animEffect filter="fade" transition="in">
                                      <p:cBhvr>
                                        <p:cTn dur="500"/>
                                        <p:tgtEl>
                                          <p:spTgt spid="89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7">
                                            <p:txEl>
                                              <p:pRg end="3" st="3"/>
                                            </p:txEl>
                                          </p:spTgt>
                                        </p:tgtEl>
                                        <p:attrNameLst>
                                          <p:attrName>style.visibility</p:attrName>
                                        </p:attrNameLst>
                                      </p:cBhvr>
                                      <p:to>
                                        <p:strVal val="visible"/>
                                      </p:to>
                                    </p:set>
                                    <p:animEffect filter="fade" transition="in">
                                      <p:cBhvr>
                                        <p:cTn dur="500"/>
                                        <p:tgtEl>
                                          <p:spTgt spid="89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7">
                                            <p:txEl>
                                              <p:pRg end="4" st="4"/>
                                            </p:txEl>
                                          </p:spTgt>
                                        </p:tgtEl>
                                        <p:attrNameLst>
                                          <p:attrName>style.visibility</p:attrName>
                                        </p:attrNameLst>
                                      </p:cBhvr>
                                      <p:to>
                                        <p:strVal val="visible"/>
                                      </p:to>
                                    </p:set>
                                    <p:animEffect filter="fade" transition="in">
                                      <p:cBhvr>
                                        <p:cTn dur="500"/>
                                        <p:tgtEl>
                                          <p:spTgt spid="89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8"/>
                                        </p:tgtEl>
                                        <p:attrNameLst>
                                          <p:attrName>style.visibility</p:attrName>
                                        </p:attrNameLst>
                                      </p:cBhvr>
                                      <p:to>
                                        <p:strVal val="visible"/>
                                      </p:to>
                                    </p:set>
                                    <p:animEffect filter="fade" transition="in">
                                      <p:cBhvr>
                                        <p:cTn dur="500"/>
                                        <p:tgtEl>
                                          <p:spTgt spid="898"/>
                                        </p:tgtEl>
                                      </p:cBhvr>
                                    </p:animEffect>
                                  </p:childTnLst>
                                </p:cTn>
                              </p:par>
                              <p:par>
                                <p:cTn fill="hold" nodeType="withEffect" presetClass="entr" presetID="10" presetSubtype="0">
                                  <p:stCondLst>
                                    <p:cond delay="0"/>
                                  </p:stCondLst>
                                  <p:childTnLst>
                                    <p:set>
                                      <p:cBhvr>
                                        <p:cTn dur="1" fill="hold">
                                          <p:stCondLst>
                                            <p:cond delay="0"/>
                                          </p:stCondLst>
                                        </p:cTn>
                                        <p:tgtEl>
                                          <p:spTgt spid="899"/>
                                        </p:tgtEl>
                                        <p:attrNameLst>
                                          <p:attrName>style.visibility</p:attrName>
                                        </p:attrNameLst>
                                      </p:cBhvr>
                                      <p:to>
                                        <p:strVal val="visible"/>
                                      </p:to>
                                    </p:set>
                                    <p:animEffect filter="fade" transition="in">
                                      <p:cBhvr>
                                        <p:cTn dur="500"/>
                                        <p:tgtEl>
                                          <p:spTgt spid="899"/>
                                        </p:tgtEl>
                                      </p:cBhvr>
                                    </p:animEffect>
                                  </p:childTnLst>
                                </p:cTn>
                              </p:par>
                              <p:par>
                                <p:cTn fill="hold" nodeType="withEffect" presetClass="entr" presetID="10" presetSubtype="0">
                                  <p:stCondLst>
                                    <p:cond delay="0"/>
                                  </p:stCondLst>
                                  <p:childTnLst>
                                    <p:set>
                                      <p:cBhvr>
                                        <p:cTn dur="1" fill="hold">
                                          <p:stCondLst>
                                            <p:cond delay="0"/>
                                          </p:stCondLst>
                                        </p:cTn>
                                        <p:tgtEl>
                                          <p:spTgt spid="900"/>
                                        </p:tgtEl>
                                        <p:attrNameLst>
                                          <p:attrName>style.visibility</p:attrName>
                                        </p:attrNameLst>
                                      </p:cBhvr>
                                      <p:to>
                                        <p:strVal val="visible"/>
                                      </p:to>
                                    </p:set>
                                    <p:animEffect filter="fade" transition="in">
                                      <p:cBhvr>
                                        <p:cTn dur="500"/>
                                        <p:tgtEl>
                                          <p:spTgt spid="900"/>
                                        </p:tgtEl>
                                      </p:cBhvr>
                                    </p:animEffect>
                                  </p:childTnLst>
                                </p:cTn>
                              </p:par>
                              <p:par>
                                <p:cTn fill="hold" nodeType="withEffect" presetClass="entr" presetID="10" presetSubtype="0">
                                  <p:stCondLst>
                                    <p:cond delay="0"/>
                                  </p:stCondLst>
                                  <p:childTnLst>
                                    <p:set>
                                      <p:cBhvr>
                                        <p:cTn dur="1" fill="hold">
                                          <p:stCondLst>
                                            <p:cond delay="0"/>
                                          </p:stCondLst>
                                        </p:cTn>
                                        <p:tgtEl>
                                          <p:spTgt spid="901"/>
                                        </p:tgtEl>
                                        <p:attrNameLst>
                                          <p:attrName>style.visibility</p:attrName>
                                        </p:attrNameLst>
                                      </p:cBhvr>
                                      <p:to>
                                        <p:strVal val="visible"/>
                                      </p:to>
                                    </p:set>
                                    <p:animEffect filter="fade" transition="in">
                                      <p:cBhvr>
                                        <p:cTn dur="500"/>
                                        <p:tgtEl>
                                          <p:spTgt spid="901"/>
                                        </p:tgtEl>
                                      </p:cBhvr>
                                    </p:animEffect>
                                  </p:childTnLst>
                                </p:cTn>
                              </p:par>
                              <p:par>
                                <p:cTn fill="hold" nodeType="withEffect" presetClass="entr" presetID="10" presetSubtype="0">
                                  <p:stCondLst>
                                    <p:cond delay="0"/>
                                  </p:stCondLst>
                                  <p:childTnLst>
                                    <p:set>
                                      <p:cBhvr>
                                        <p:cTn dur="1" fill="hold">
                                          <p:stCondLst>
                                            <p:cond delay="0"/>
                                          </p:stCondLst>
                                        </p:cTn>
                                        <p:tgtEl>
                                          <p:spTgt spid="905"/>
                                        </p:tgtEl>
                                        <p:attrNameLst>
                                          <p:attrName>style.visibility</p:attrName>
                                        </p:attrNameLst>
                                      </p:cBhvr>
                                      <p:to>
                                        <p:strVal val="visible"/>
                                      </p:to>
                                    </p:set>
                                    <p:animEffect filter="fade" transition="in">
                                      <p:cBhvr>
                                        <p:cTn dur="500"/>
                                        <p:tgtEl>
                                          <p:spTgt spid="905"/>
                                        </p:tgtEl>
                                      </p:cBhvr>
                                    </p:animEffect>
                                  </p:childTnLst>
                                </p:cTn>
                              </p:par>
                              <p:par>
                                <p:cTn fill="hold" nodeType="withEffect" presetClass="entr" presetID="10" presetSubtype="0">
                                  <p:stCondLst>
                                    <p:cond delay="0"/>
                                  </p:stCondLst>
                                  <p:childTnLst>
                                    <p:set>
                                      <p:cBhvr>
                                        <p:cTn dur="1" fill="hold">
                                          <p:stCondLst>
                                            <p:cond delay="0"/>
                                          </p:stCondLst>
                                        </p:cTn>
                                        <p:tgtEl>
                                          <p:spTgt spid="909"/>
                                        </p:tgtEl>
                                        <p:attrNameLst>
                                          <p:attrName>style.visibility</p:attrName>
                                        </p:attrNameLst>
                                      </p:cBhvr>
                                      <p:to>
                                        <p:strVal val="visible"/>
                                      </p:to>
                                    </p:set>
                                    <p:animEffect filter="fade" transition="in">
                                      <p:cBhvr>
                                        <p:cTn dur="500"/>
                                        <p:tgtEl>
                                          <p:spTgt spid="909"/>
                                        </p:tgtEl>
                                      </p:cBhvr>
                                    </p:animEffect>
                                  </p:childTnLst>
                                </p:cTn>
                              </p:par>
                              <p:par>
                                <p:cTn fill="hold" nodeType="withEffect" presetClass="entr" presetID="10" presetSubtype="0">
                                  <p:stCondLst>
                                    <p:cond delay="0"/>
                                  </p:stCondLst>
                                  <p:childTnLst>
                                    <p:set>
                                      <p:cBhvr>
                                        <p:cTn dur="1" fill="hold">
                                          <p:stCondLst>
                                            <p:cond delay="0"/>
                                          </p:stCondLst>
                                        </p:cTn>
                                        <p:tgtEl>
                                          <p:spTgt spid="910"/>
                                        </p:tgtEl>
                                        <p:attrNameLst>
                                          <p:attrName>style.visibility</p:attrName>
                                        </p:attrNameLst>
                                      </p:cBhvr>
                                      <p:to>
                                        <p:strVal val="visible"/>
                                      </p:to>
                                    </p:set>
                                    <p:animEffect filter="fade" transition="in">
                                      <p:cBhvr>
                                        <p:cTn dur="500"/>
                                        <p:tgtEl>
                                          <p:spTgt spid="9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4" name="Shape 914"/>
        <p:cNvGrpSpPr/>
        <p:nvPr/>
      </p:nvGrpSpPr>
      <p:grpSpPr>
        <a:xfrm>
          <a:off x="0" y="0"/>
          <a:ext cx="0" cy="0"/>
          <a:chOff x="0" y="0"/>
          <a:chExt cx="0" cy="0"/>
        </a:xfrm>
      </p:grpSpPr>
      <p:sp>
        <p:nvSpPr>
          <p:cNvPr id="915" name="Google Shape;915;p42"/>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US"/>
              <a:t>Object-oriented database Model</a:t>
            </a:r>
            <a:endParaRPr/>
          </a:p>
        </p:txBody>
      </p:sp>
      <p:sp>
        <p:nvSpPr>
          <p:cNvPr id="916" name="Google Shape;916;p42"/>
          <p:cNvSpPr txBox="1"/>
          <p:nvPr>
            <p:ph idx="1" type="body"/>
          </p:nvPr>
        </p:nvSpPr>
        <p:spPr>
          <a:xfrm>
            <a:off x="131179" y="887280"/>
            <a:ext cx="11936130" cy="5582777"/>
          </a:xfrm>
          <a:prstGeom prst="rect">
            <a:avLst/>
          </a:prstGeom>
          <a:noFill/>
          <a:ln>
            <a:noFill/>
          </a:ln>
        </p:spPr>
        <p:txBody>
          <a:bodyPr anchorCtr="0" anchor="t" bIns="45700" lIns="91425" spcFirstLastPara="1" rIns="91425" wrap="square" tIns="45700">
            <a:noAutofit/>
          </a:bodyPr>
          <a:lstStyle/>
          <a:p>
            <a:pPr indent="-265113" lvl="0" marL="265113" rtl="0" algn="just">
              <a:lnSpc>
                <a:spcPct val="90000"/>
              </a:lnSpc>
              <a:spcBef>
                <a:spcPts val="0"/>
              </a:spcBef>
              <a:spcAft>
                <a:spcPts val="0"/>
              </a:spcAft>
              <a:buClr>
                <a:schemeClr val="accent6"/>
              </a:buClr>
              <a:buSzPts val="2400"/>
              <a:buFont typeface="Noto Sans Symbols"/>
              <a:buChar char="🞂"/>
            </a:pPr>
            <a:r>
              <a:rPr lang="en-US"/>
              <a:t>This data model is another method of representing real world objects. </a:t>
            </a:r>
            <a:endParaRPr/>
          </a:p>
          <a:p>
            <a:pPr indent="-265113" lvl="0" marL="265113" rtl="0" algn="just">
              <a:lnSpc>
                <a:spcPct val="90000"/>
              </a:lnSpc>
              <a:spcBef>
                <a:spcPts val="1000"/>
              </a:spcBef>
              <a:spcAft>
                <a:spcPts val="0"/>
              </a:spcAft>
              <a:buClr>
                <a:schemeClr val="accent6"/>
              </a:buClr>
              <a:buSzPts val="2400"/>
              <a:buFont typeface="Noto Sans Symbols"/>
              <a:buChar char="🞂"/>
            </a:pPr>
            <a:r>
              <a:rPr lang="en-US"/>
              <a:t>It considers </a:t>
            </a:r>
            <a:r>
              <a:rPr b="1" lang="en-US">
                <a:solidFill>
                  <a:schemeClr val="accent6"/>
                </a:solidFill>
              </a:rPr>
              <a:t>each object in the world as objects </a:t>
            </a:r>
            <a:r>
              <a:rPr lang="en-US"/>
              <a:t>and isolates it from each other. </a:t>
            </a:r>
            <a:endParaRPr/>
          </a:p>
          <a:p>
            <a:pPr indent="-265113" lvl="0" marL="265113" rtl="0" algn="just">
              <a:lnSpc>
                <a:spcPct val="90000"/>
              </a:lnSpc>
              <a:spcBef>
                <a:spcPts val="1000"/>
              </a:spcBef>
              <a:spcAft>
                <a:spcPts val="0"/>
              </a:spcAft>
              <a:buClr>
                <a:schemeClr val="accent6"/>
              </a:buClr>
              <a:buSzPts val="2400"/>
              <a:buFont typeface="Noto Sans Symbols"/>
              <a:buChar char="🞂"/>
            </a:pPr>
            <a:r>
              <a:rPr lang="en-US"/>
              <a:t>It </a:t>
            </a:r>
            <a:r>
              <a:rPr b="1" lang="en-US">
                <a:solidFill>
                  <a:schemeClr val="accent6"/>
                </a:solidFill>
              </a:rPr>
              <a:t>groups its related functionalities together </a:t>
            </a:r>
            <a:r>
              <a:rPr lang="en-US"/>
              <a:t>and </a:t>
            </a:r>
            <a:r>
              <a:rPr b="1" lang="en-US">
                <a:solidFill>
                  <a:schemeClr val="accent6"/>
                </a:solidFill>
              </a:rPr>
              <a:t>allows inheriting its functionality </a:t>
            </a:r>
            <a:r>
              <a:rPr lang="en-US"/>
              <a:t>to other related sub-groups.</a:t>
            </a:r>
            <a:endParaRPr/>
          </a:p>
          <a:p>
            <a:pPr indent="-112713" lvl="0" marL="265113" rtl="0" algn="just">
              <a:lnSpc>
                <a:spcPct val="90000"/>
              </a:lnSpc>
              <a:spcBef>
                <a:spcPts val="1000"/>
              </a:spcBef>
              <a:spcAft>
                <a:spcPts val="0"/>
              </a:spcAft>
              <a:buClr>
                <a:schemeClr val="accent6"/>
              </a:buClr>
              <a:buSzPts val="2400"/>
              <a:buFont typeface="Noto Sans Symbols"/>
              <a:buNone/>
            </a:pPr>
            <a:r>
              <a:t/>
            </a:r>
            <a:endParaRPr/>
          </a:p>
          <a:p>
            <a:pPr indent="-112713" lvl="0" marL="265113" rtl="0" algn="just">
              <a:lnSpc>
                <a:spcPct val="90000"/>
              </a:lnSpc>
              <a:spcBef>
                <a:spcPts val="1000"/>
              </a:spcBef>
              <a:spcAft>
                <a:spcPts val="0"/>
              </a:spcAft>
              <a:buClr>
                <a:schemeClr val="accent6"/>
              </a:buClr>
              <a:buSzPts val="2400"/>
              <a:buFont typeface="Noto Sans Symbols"/>
              <a:buNone/>
            </a:pPr>
            <a:r>
              <a:t/>
            </a:r>
            <a:endParaRPr/>
          </a:p>
          <a:p>
            <a:pPr indent="-112713" lvl="0" marL="265113" rtl="0" algn="just">
              <a:lnSpc>
                <a:spcPct val="90000"/>
              </a:lnSpc>
              <a:spcBef>
                <a:spcPts val="1000"/>
              </a:spcBef>
              <a:spcAft>
                <a:spcPts val="0"/>
              </a:spcAft>
              <a:buClr>
                <a:schemeClr val="accent6"/>
              </a:buClr>
              <a:buSzPts val="2400"/>
              <a:buFont typeface="Noto Sans Symbols"/>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0" name="Shape 920"/>
        <p:cNvGrpSpPr/>
        <p:nvPr/>
      </p:nvGrpSpPr>
      <p:grpSpPr>
        <a:xfrm>
          <a:off x="0" y="0"/>
          <a:ext cx="0" cy="0"/>
          <a:chOff x="0" y="0"/>
          <a:chExt cx="0" cy="0"/>
        </a:xfrm>
      </p:grpSpPr>
      <p:sp>
        <p:nvSpPr>
          <p:cNvPr id="921" name="Google Shape;921;p4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5C2321"/>
              </a:buClr>
              <a:buSzPts val="6000"/>
              <a:buFont typeface="Roboto Condensed"/>
              <a:buNone/>
            </a:pPr>
            <a:r>
              <a:rPr lang="en-US">
                <a:solidFill>
                  <a:srgbClr val="5C2321"/>
                </a:solidFill>
              </a:rPr>
              <a:t>Integrity Constraints</a:t>
            </a:r>
            <a:endParaRPr/>
          </a:p>
        </p:txBody>
      </p:sp>
      <p:sp>
        <p:nvSpPr>
          <p:cNvPr id="922" name="Google Shape;922;p4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a:t>Section - 13</a:t>
            </a:r>
            <a:endParaRPr/>
          </a:p>
          <a:p>
            <a:pPr indent="0" lvl="0" marL="0" rtl="0" algn="l">
              <a:lnSpc>
                <a:spcPct val="90000"/>
              </a:lnSpc>
              <a:spcBef>
                <a:spcPts val="1000"/>
              </a:spcBef>
              <a:spcAft>
                <a:spcPts val="0"/>
              </a:spcAft>
              <a:buClr>
                <a:schemeClr val="dk1"/>
              </a:buClr>
              <a:buSzPts val="2400"/>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6" name="Shape 926"/>
        <p:cNvGrpSpPr/>
        <p:nvPr/>
      </p:nvGrpSpPr>
      <p:grpSpPr>
        <a:xfrm>
          <a:off x="0" y="0"/>
          <a:ext cx="0" cy="0"/>
          <a:chOff x="0" y="0"/>
          <a:chExt cx="0" cy="0"/>
        </a:xfrm>
      </p:grpSpPr>
      <p:sp>
        <p:nvSpPr>
          <p:cNvPr id="927" name="Google Shape;927;p44"/>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US"/>
              <a:t>Integrity Constraints</a:t>
            </a:r>
            <a:endParaRPr/>
          </a:p>
        </p:txBody>
      </p:sp>
      <p:sp>
        <p:nvSpPr>
          <p:cNvPr id="928" name="Google Shape;928;p44"/>
          <p:cNvSpPr txBox="1"/>
          <p:nvPr>
            <p:ph idx="1" type="body"/>
          </p:nvPr>
        </p:nvSpPr>
        <p:spPr>
          <a:xfrm>
            <a:off x="131179" y="887280"/>
            <a:ext cx="11936130" cy="5582777"/>
          </a:xfrm>
          <a:prstGeom prst="rect">
            <a:avLst/>
          </a:prstGeom>
          <a:noFill/>
          <a:ln>
            <a:noFill/>
          </a:ln>
        </p:spPr>
        <p:txBody>
          <a:bodyPr anchorCtr="0" anchor="t" bIns="45700" lIns="91425" spcFirstLastPara="1" rIns="91425" wrap="square" tIns="45700">
            <a:noAutofit/>
          </a:bodyPr>
          <a:lstStyle/>
          <a:p>
            <a:pPr indent="-265113" lvl="0" marL="265113" rtl="0" algn="just">
              <a:lnSpc>
                <a:spcPct val="90000"/>
              </a:lnSpc>
              <a:spcBef>
                <a:spcPts val="0"/>
              </a:spcBef>
              <a:spcAft>
                <a:spcPts val="0"/>
              </a:spcAft>
              <a:buClr>
                <a:schemeClr val="accent6"/>
              </a:buClr>
              <a:buSzPts val="2400"/>
              <a:buFont typeface="Noto Sans Symbols"/>
              <a:buChar char="🞂"/>
            </a:pPr>
            <a:r>
              <a:rPr lang="en-US"/>
              <a:t>Integrity constraints are a </a:t>
            </a:r>
            <a:r>
              <a:rPr b="1" lang="en-US">
                <a:solidFill>
                  <a:schemeClr val="accent6"/>
                </a:solidFill>
              </a:rPr>
              <a:t>set of rules</a:t>
            </a:r>
            <a:r>
              <a:rPr lang="en-US"/>
              <a:t>. It is used to </a:t>
            </a:r>
            <a:r>
              <a:rPr b="1" lang="en-US">
                <a:solidFill>
                  <a:schemeClr val="accent6"/>
                </a:solidFill>
              </a:rPr>
              <a:t>maintain the quality </a:t>
            </a:r>
            <a:r>
              <a:rPr lang="en-US"/>
              <a:t>of information.</a:t>
            </a:r>
            <a:endParaRPr/>
          </a:p>
          <a:p>
            <a:pPr indent="-265113" lvl="0" marL="265113" rtl="0" algn="just">
              <a:lnSpc>
                <a:spcPct val="90000"/>
              </a:lnSpc>
              <a:spcBef>
                <a:spcPts val="1000"/>
              </a:spcBef>
              <a:spcAft>
                <a:spcPts val="0"/>
              </a:spcAft>
              <a:buClr>
                <a:schemeClr val="accent6"/>
              </a:buClr>
              <a:buSzPts val="2400"/>
              <a:buFont typeface="Noto Sans Symbols"/>
              <a:buChar char="🞂"/>
            </a:pPr>
            <a:r>
              <a:rPr lang="en-US"/>
              <a:t>Integrity constraints ensure that the data insertion, updating, and other processes have to be performed in such a way that data integrity is not affected.</a:t>
            </a:r>
            <a:endParaRPr/>
          </a:p>
          <a:p>
            <a:pPr indent="-265113" lvl="0" marL="265113" rtl="0" algn="just">
              <a:lnSpc>
                <a:spcPct val="90000"/>
              </a:lnSpc>
              <a:spcBef>
                <a:spcPts val="1000"/>
              </a:spcBef>
              <a:spcAft>
                <a:spcPts val="0"/>
              </a:spcAft>
              <a:buClr>
                <a:schemeClr val="accent6"/>
              </a:buClr>
              <a:buSzPts val="2400"/>
              <a:buFont typeface="Noto Sans Symbols"/>
              <a:buChar char="🞂"/>
            </a:pPr>
            <a:r>
              <a:rPr lang="en-US"/>
              <a:t>Thus, integrity constraint is used to </a:t>
            </a:r>
            <a:r>
              <a:rPr b="1" lang="en-US">
                <a:solidFill>
                  <a:schemeClr val="accent6"/>
                </a:solidFill>
              </a:rPr>
              <a:t>guard against accidental damage </a:t>
            </a:r>
            <a:r>
              <a:rPr lang="en-US"/>
              <a:t>to the database.</a:t>
            </a:r>
            <a:endParaRPr/>
          </a:p>
          <a:p>
            <a:pPr indent="-265113" lvl="0" marL="265113" rtl="0" algn="just">
              <a:lnSpc>
                <a:spcPct val="90000"/>
              </a:lnSpc>
              <a:spcBef>
                <a:spcPts val="1000"/>
              </a:spcBef>
              <a:spcAft>
                <a:spcPts val="0"/>
              </a:spcAft>
              <a:buClr>
                <a:schemeClr val="accent6"/>
              </a:buClr>
              <a:buSzPts val="2400"/>
              <a:buFont typeface="Noto Sans Symbols"/>
              <a:buChar char="🞂"/>
            </a:pPr>
            <a:r>
              <a:rPr lang="en-US"/>
              <a:t>Various Integrity Constraints are:</a:t>
            </a:r>
            <a:endParaRPr/>
          </a:p>
          <a:p>
            <a:pPr indent="-352425" lvl="1" marL="809625" rtl="0" algn="just">
              <a:lnSpc>
                <a:spcPct val="90000"/>
              </a:lnSpc>
              <a:spcBef>
                <a:spcPts val="500"/>
              </a:spcBef>
              <a:spcAft>
                <a:spcPts val="0"/>
              </a:spcAft>
              <a:buSzPts val="2000"/>
              <a:buChar char="⮩"/>
            </a:pPr>
            <a:r>
              <a:rPr lang="en-US"/>
              <a:t>Check</a:t>
            </a:r>
            <a:endParaRPr/>
          </a:p>
          <a:p>
            <a:pPr indent="-352425" lvl="1" marL="809625" rtl="0" algn="just">
              <a:lnSpc>
                <a:spcPct val="90000"/>
              </a:lnSpc>
              <a:spcBef>
                <a:spcPts val="500"/>
              </a:spcBef>
              <a:spcAft>
                <a:spcPts val="0"/>
              </a:spcAft>
              <a:buSzPts val="2000"/>
              <a:buChar char="⮩"/>
            </a:pPr>
            <a:r>
              <a:rPr lang="en-US"/>
              <a:t>Not null</a:t>
            </a:r>
            <a:endParaRPr/>
          </a:p>
          <a:p>
            <a:pPr indent="-352425" lvl="1" marL="809625" rtl="0" algn="just">
              <a:lnSpc>
                <a:spcPct val="90000"/>
              </a:lnSpc>
              <a:spcBef>
                <a:spcPts val="500"/>
              </a:spcBef>
              <a:spcAft>
                <a:spcPts val="0"/>
              </a:spcAft>
              <a:buSzPts val="2000"/>
              <a:buChar char="⮩"/>
            </a:pPr>
            <a:r>
              <a:rPr lang="en-US"/>
              <a:t>Unique</a:t>
            </a:r>
            <a:endParaRPr/>
          </a:p>
          <a:p>
            <a:pPr indent="-352425" lvl="1" marL="809625" rtl="0" algn="just">
              <a:lnSpc>
                <a:spcPct val="90000"/>
              </a:lnSpc>
              <a:spcBef>
                <a:spcPts val="500"/>
              </a:spcBef>
              <a:spcAft>
                <a:spcPts val="0"/>
              </a:spcAft>
              <a:buSzPts val="2000"/>
              <a:buChar char="⮩"/>
            </a:pPr>
            <a:r>
              <a:rPr lang="en-US"/>
              <a:t>Primary key</a:t>
            </a:r>
            <a:endParaRPr/>
          </a:p>
          <a:p>
            <a:pPr indent="-352425" lvl="1" marL="809625" rtl="0" algn="just">
              <a:lnSpc>
                <a:spcPct val="90000"/>
              </a:lnSpc>
              <a:spcBef>
                <a:spcPts val="500"/>
              </a:spcBef>
              <a:spcAft>
                <a:spcPts val="0"/>
              </a:spcAft>
              <a:buSzPts val="2000"/>
              <a:buChar char="⮩"/>
            </a:pPr>
            <a:r>
              <a:rPr lang="en-US"/>
              <a:t>Foreign key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8">
                                            <p:txEl>
                                              <p:pRg end="0" st="0"/>
                                            </p:txEl>
                                          </p:spTgt>
                                        </p:tgtEl>
                                        <p:attrNameLst>
                                          <p:attrName>style.visibility</p:attrName>
                                        </p:attrNameLst>
                                      </p:cBhvr>
                                      <p:to>
                                        <p:strVal val="visible"/>
                                      </p:to>
                                    </p:set>
                                    <p:animEffect filter="fade" transition="in">
                                      <p:cBhvr>
                                        <p:cTn dur="500"/>
                                        <p:tgtEl>
                                          <p:spTgt spid="92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8">
                                            <p:txEl>
                                              <p:pRg end="1" st="1"/>
                                            </p:txEl>
                                          </p:spTgt>
                                        </p:tgtEl>
                                        <p:attrNameLst>
                                          <p:attrName>style.visibility</p:attrName>
                                        </p:attrNameLst>
                                      </p:cBhvr>
                                      <p:to>
                                        <p:strVal val="visible"/>
                                      </p:to>
                                    </p:set>
                                    <p:animEffect filter="fade" transition="in">
                                      <p:cBhvr>
                                        <p:cTn dur="500"/>
                                        <p:tgtEl>
                                          <p:spTgt spid="92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8">
                                            <p:txEl>
                                              <p:pRg end="2" st="2"/>
                                            </p:txEl>
                                          </p:spTgt>
                                        </p:tgtEl>
                                        <p:attrNameLst>
                                          <p:attrName>style.visibility</p:attrName>
                                        </p:attrNameLst>
                                      </p:cBhvr>
                                      <p:to>
                                        <p:strVal val="visible"/>
                                      </p:to>
                                    </p:set>
                                    <p:animEffect filter="fade" transition="in">
                                      <p:cBhvr>
                                        <p:cTn dur="500"/>
                                        <p:tgtEl>
                                          <p:spTgt spid="92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8">
                                            <p:txEl>
                                              <p:pRg end="3" st="3"/>
                                            </p:txEl>
                                          </p:spTgt>
                                        </p:tgtEl>
                                        <p:attrNameLst>
                                          <p:attrName>style.visibility</p:attrName>
                                        </p:attrNameLst>
                                      </p:cBhvr>
                                      <p:to>
                                        <p:strVal val="visible"/>
                                      </p:to>
                                    </p:set>
                                    <p:animEffect filter="fade" transition="in">
                                      <p:cBhvr>
                                        <p:cTn dur="500"/>
                                        <p:tgtEl>
                                          <p:spTgt spid="92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8">
                                            <p:txEl>
                                              <p:pRg end="4" st="4"/>
                                            </p:txEl>
                                          </p:spTgt>
                                        </p:tgtEl>
                                        <p:attrNameLst>
                                          <p:attrName>style.visibility</p:attrName>
                                        </p:attrNameLst>
                                      </p:cBhvr>
                                      <p:to>
                                        <p:strVal val="visible"/>
                                      </p:to>
                                    </p:set>
                                    <p:animEffect filter="fade" transition="in">
                                      <p:cBhvr>
                                        <p:cTn dur="500"/>
                                        <p:tgtEl>
                                          <p:spTgt spid="92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8">
                                            <p:txEl>
                                              <p:pRg end="5" st="5"/>
                                            </p:txEl>
                                          </p:spTgt>
                                        </p:tgtEl>
                                        <p:attrNameLst>
                                          <p:attrName>style.visibility</p:attrName>
                                        </p:attrNameLst>
                                      </p:cBhvr>
                                      <p:to>
                                        <p:strVal val="visible"/>
                                      </p:to>
                                    </p:set>
                                    <p:animEffect filter="fade" transition="in">
                                      <p:cBhvr>
                                        <p:cTn dur="500"/>
                                        <p:tgtEl>
                                          <p:spTgt spid="92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8">
                                            <p:txEl>
                                              <p:pRg end="6" st="6"/>
                                            </p:txEl>
                                          </p:spTgt>
                                        </p:tgtEl>
                                        <p:attrNameLst>
                                          <p:attrName>style.visibility</p:attrName>
                                        </p:attrNameLst>
                                      </p:cBhvr>
                                      <p:to>
                                        <p:strVal val="visible"/>
                                      </p:to>
                                    </p:set>
                                    <p:animEffect filter="fade" transition="in">
                                      <p:cBhvr>
                                        <p:cTn dur="500"/>
                                        <p:tgtEl>
                                          <p:spTgt spid="92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8">
                                            <p:txEl>
                                              <p:pRg end="7" st="7"/>
                                            </p:txEl>
                                          </p:spTgt>
                                        </p:tgtEl>
                                        <p:attrNameLst>
                                          <p:attrName>style.visibility</p:attrName>
                                        </p:attrNameLst>
                                      </p:cBhvr>
                                      <p:to>
                                        <p:strVal val="visible"/>
                                      </p:to>
                                    </p:set>
                                    <p:animEffect filter="fade" transition="in">
                                      <p:cBhvr>
                                        <p:cTn dur="500"/>
                                        <p:tgtEl>
                                          <p:spTgt spid="92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8">
                                            <p:txEl>
                                              <p:pRg end="8" st="8"/>
                                            </p:txEl>
                                          </p:spTgt>
                                        </p:tgtEl>
                                        <p:attrNameLst>
                                          <p:attrName>style.visibility</p:attrName>
                                        </p:attrNameLst>
                                      </p:cBhvr>
                                      <p:to>
                                        <p:strVal val="visible"/>
                                      </p:to>
                                    </p:set>
                                    <p:animEffect filter="fade" transition="in">
                                      <p:cBhvr>
                                        <p:cTn dur="500"/>
                                        <p:tgtEl>
                                          <p:spTgt spid="928">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2" name="Shape 932"/>
        <p:cNvGrpSpPr/>
        <p:nvPr/>
      </p:nvGrpSpPr>
      <p:grpSpPr>
        <a:xfrm>
          <a:off x="0" y="0"/>
          <a:ext cx="0" cy="0"/>
          <a:chOff x="0" y="0"/>
          <a:chExt cx="0" cy="0"/>
        </a:xfrm>
      </p:grpSpPr>
      <p:sp>
        <p:nvSpPr>
          <p:cNvPr id="933" name="Google Shape;933;p45"/>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US"/>
              <a:t>Integrity Constraints</a:t>
            </a:r>
            <a:endParaRPr/>
          </a:p>
        </p:txBody>
      </p:sp>
      <p:sp>
        <p:nvSpPr>
          <p:cNvPr id="934" name="Google Shape;934;p45"/>
          <p:cNvSpPr txBox="1"/>
          <p:nvPr>
            <p:ph idx="1" type="body"/>
          </p:nvPr>
        </p:nvSpPr>
        <p:spPr>
          <a:xfrm>
            <a:off x="131179" y="887280"/>
            <a:ext cx="11936130" cy="5582777"/>
          </a:xfrm>
          <a:prstGeom prst="rect">
            <a:avLst/>
          </a:prstGeom>
          <a:noFill/>
          <a:ln>
            <a:noFill/>
          </a:ln>
        </p:spPr>
        <p:txBody>
          <a:bodyPr anchorCtr="0" anchor="t" bIns="45700" lIns="91425" spcFirstLastPara="1" rIns="91425" wrap="square" tIns="45700">
            <a:noAutofit/>
          </a:bodyPr>
          <a:lstStyle/>
          <a:p>
            <a:pPr indent="-265113" lvl="0" marL="265113" rtl="0" algn="just">
              <a:lnSpc>
                <a:spcPct val="90000"/>
              </a:lnSpc>
              <a:spcBef>
                <a:spcPts val="0"/>
              </a:spcBef>
              <a:spcAft>
                <a:spcPts val="0"/>
              </a:spcAft>
              <a:buClr>
                <a:schemeClr val="accent6"/>
              </a:buClr>
              <a:buSzPts val="2400"/>
              <a:buFont typeface="Noto Sans Symbols"/>
              <a:buChar char="🞂"/>
            </a:pPr>
            <a:r>
              <a:rPr lang="en-US"/>
              <a:t>Check</a:t>
            </a:r>
            <a:endParaRPr/>
          </a:p>
          <a:p>
            <a:pPr indent="-352425" lvl="1" marL="809625" rtl="0" algn="just">
              <a:lnSpc>
                <a:spcPct val="90000"/>
              </a:lnSpc>
              <a:spcBef>
                <a:spcPts val="500"/>
              </a:spcBef>
              <a:spcAft>
                <a:spcPts val="0"/>
              </a:spcAft>
              <a:buSzPts val="2000"/>
              <a:buChar char="⮩"/>
            </a:pPr>
            <a:r>
              <a:rPr lang="en-US"/>
              <a:t>This constraint defines a business rule on a column. All the rows in that column must satisfy this rule. </a:t>
            </a:r>
            <a:endParaRPr/>
          </a:p>
          <a:p>
            <a:pPr indent="-352425" lvl="1" marL="809625" rtl="0" algn="just">
              <a:lnSpc>
                <a:spcPct val="90000"/>
              </a:lnSpc>
              <a:spcBef>
                <a:spcPts val="500"/>
              </a:spcBef>
              <a:spcAft>
                <a:spcPts val="0"/>
              </a:spcAft>
              <a:buSzPts val="2000"/>
              <a:buChar char="⮩"/>
            </a:pPr>
            <a:r>
              <a:rPr lang="en-US"/>
              <a:t>Limits the data values of variables to a </a:t>
            </a:r>
            <a:r>
              <a:rPr b="1" lang="en-US">
                <a:solidFill>
                  <a:schemeClr val="accent6"/>
                </a:solidFill>
              </a:rPr>
              <a:t>specific set, range, or list of values</a:t>
            </a:r>
            <a:r>
              <a:rPr lang="en-US"/>
              <a:t>. </a:t>
            </a:r>
            <a:endParaRPr/>
          </a:p>
          <a:p>
            <a:pPr indent="-352425" lvl="1" marL="809625" rtl="0" algn="just">
              <a:lnSpc>
                <a:spcPct val="90000"/>
              </a:lnSpc>
              <a:spcBef>
                <a:spcPts val="500"/>
              </a:spcBef>
              <a:spcAft>
                <a:spcPts val="0"/>
              </a:spcAft>
              <a:buSzPts val="2000"/>
              <a:buChar char="⮩"/>
            </a:pPr>
            <a:r>
              <a:rPr lang="en-US"/>
              <a:t>The constraint can be applied for a single column or a group of columns.</a:t>
            </a:r>
            <a:endParaRPr/>
          </a:p>
          <a:p>
            <a:pPr indent="-352425" lvl="1" marL="809625" rtl="0" algn="just">
              <a:lnSpc>
                <a:spcPct val="90000"/>
              </a:lnSpc>
              <a:spcBef>
                <a:spcPts val="500"/>
              </a:spcBef>
              <a:spcAft>
                <a:spcPts val="0"/>
              </a:spcAft>
              <a:buSzPts val="2000"/>
              <a:buChar char="⮩"/>
            </a:pPr>
            <a:r>
              <a:rPr lang="en-US"/>
              <a:t>E.g. value of SPI should be between 0 to 10. </a:t>
            </a:r>
            <a:endParaRPr/>
          </a:p>
          <a:p>
            <a:pPr indent="-265113" lvl="0" marL="265113" rtl="0" algn="just">
              <a:lnSpc>
                <a:spcPct val="90000"/>
              </a:lnSpc>
              <a:spcBef>
                <a:spcPts val="1000"/>
              </a:spcBef>
              <a:spcAft>
                <a:spcPts val="0"/>
              </a:spcAft>
              <a:buClr>
                <a:schemeClr val="accent6"/>
              </a:buClr>
              <a:buSzPts val="2400"/>
              <a:buFont typeface="Noto Sans Symbols"/>
              <a:buChar char="🞂"/>
            </a:pPr>
            <a:r>
              <a:rPr lang="en-US"/>
              <a:t>Not null</a:t>
            </a:r>
            <a:endParaRPr/>
          </a:p>
          <a:p>
            <a:pPr indent="-352425" lvl="1" marL="809625" rtl="0" algn="just">
              <a:lnSpc>
                <a:spcPct val="90000"/>
              </a:lnSpc>
              <a:spcBef>
                <a:spcPts val="500"/>
              </a:spcBef>
              <a:spcAft>
                <a:spcPts val="0"/>
              </a:spcAft>
              <a:buSzPts val="2000"/>
              <a:buChar char="⮩"/>
            </a:pPr>
            <a:r>
              <a:rPr lang="en-US"/>
              <a:t>This constraint ensures all rows in the table contain a definite value for the column which is specified as not null. Which means a </a:t>
            </a:r>
            <a:r>
              <a:rPr b="1" lang="en-US">
                <a:solidFill>
                  <a:schemeClr val="accent6"/>
                </a:solidFill>
              </a:rPr>
              <a:t>null value </a:t>
            </a:r>
            <a:r>
              <a:rPr lang="en-US"/>
              <a:t>is not allowed.</a:t>
            </a:r>
            <a:endParaRPr/>
          </a:p>
          <a:p>
            <a:pPr indent="-352425" lvl="1" marL="809625" rtl="0" algn="just">
              <a:lnSpc>
                <a:spcPct val="90000"/>
              </a:lnSpc>
              <a:spcBef>
                <a:spcPts val="500"/>
              </a:spcBef>
              <a:spcAft>
                <a:spcPts val="0"/>
              </a:spcAft>
              <a:buSzPts val="2000"/>
              <a:buChar char="⮩"/>
            </a:pPr>
            <a:r>
              <a:rPr lang="en-US"/>
              <a:t>E.g. name column should have some value.</a:t>
            </a:r>
            <a:endParaRPr/>
          </a:p>
          <a:p>
            <a:pPr indent="-265113" lvl="0" marL="265113" rtl="0" algn="just">
              <a:lnSpc>
                <a:spcPct val="90000"/>
              </a:lnSpc>
              <a:spcBef>
                <a:spcPts val="1000"/>
              </a:spcBef>
              <a:spcAft>
                <a:spcPts val="0"/>
              </a:spcAft>
              <a:buClr>
                <a:schemeClr val="accent6"/>
              </a:buClr>
              <a:buSzPts val="2400"/>
              <a:buFont typeface="Noto Sans Symbols"/>
              <a:buChar char="🞂"/>
            </a:pPr>
            <a:r>
              <a:rPr lang="en-US"/>
              <a:t>Unique</a:t>
            </a:r>
            <a:endParaRPr/>
          </a:p>
          <a:p>
            <a:pPr indent="-352425" lvl="1" marL="809625" rtl="0" algn="just">
              <a:lnSpc>
                <a:spcPct val="90000"/>
              </a:lnSpc>
              <a:spcBef>
                <a:spcPts val="500"/>
              </a:spcBef>
              <a:spcAft>
                <a:spcPts val="0"/>
              </a:spcAft>
              <a:buSzPts val="2000"/>
              <a:buChar char="⮩"/>
            </a:pPr>
            <a:r>
              <a:rPr lang="en-US"/>
              <a:t>This constraint ensures that a column or a group of columns in each row have a </a:t>
            </a:r>
            <a:r>
              <a:rPr b="1" lang="en-US">
                <a:solidFill>
                  <a:schemeClr val="accent6"/>
                </a:solidFill>
              </a:rPr>
              <a:t>distinct (unique) </a:t>
            </a:r>
            <a:r>
              <a:rPr lang="en-US"/>
              <a:t>value. </a:t>
            </a:r>
            <a:endParaRPr/>
          </a:p>
          <a:p>
            <a:pPr indent="-352425" lvl="1" marL="809625" rtl="0" algn="just">
              <a:lnSpc>
                <a:spcPct val="90000"/>
              </a:lnSpc>
              <a:spcBef>
                <a:spcPts val="500"/>
              </a:spcBef>
              <a:spcAft>
                <a:spcPts val="0"/>
              </a:spcAft>
              <a:buSzPts val="2000"/>
              <a:buChar char="⮩"/>
            </a:pPr>
            <a:r>
              <a:rPr lang="en-US"/>
              <a:t>A column(s) can have a null value but the values cannot be duplicated.</a:t>
            </a:r>
            <a:endParaRPr/>
          </a:p>
          <a:p>
            <a:pPr indent="-352425" lvl="1" marL="809625" rtl="0" algn="just">
              <a:lnSpc>
                <a:spcPct val="90000"/>
              </a:lnSpc>
              <a:spcBef>
                <a:spcPts val="500"/>
              </a:spcBef>
              <a:spcAft>
                <a:spcPts val="0"/>
              </a:spcAft>
              <a:buSzPts val="2000"/>
              <a:buChar char="⮩"/>
            </a:pPr>
            <a:r>
              <a:rPr lang="en-US"/>
              <a:t>E.g. enrollmentno column should have unique value.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4">
                                            <p:txEl>
                                              <p:pRg end="0" st="0"/>
                                            </p:txEl>
                                          </p:spTgt>
                                        </p:tgtEl>
                                        <p:attrNameLst>
                                          <p:attrName>style.visibility</p:attrName>
                                        </p:attrNameLst>
                                      </p:cBhvr>
                                      <p:to>
                                        <p:strVal val="visible"/>
                                      </p:to>
                                    </p:set>
                                    <p:animEffect filter="fade" transition="in">
                                      <p:cBhvr>
                                        <p:cTn dur="500"/>
                                        <p:tgtEl>
                                          <p:spTgt spid="93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4">
                                            <p:txEl>
                                              <p:pRg end="1" st="1"/>
                                            </p:txEl>
                                          </p:spTgt>
                                        </p:tgtEl>
                                        <p:attrNameLst>
                                          <p:attrName>style.visibility</p:attrName>
                                        </p:attrNameLst>
                                      </p:cBhvr>
                                      <p:to>
                                        <p:strVal val="visible"/>
                                      </p:to>
                                    </p:set>
                                    <p:animEffect filter="fade" transition="in">
                                      <p:cBhvr>
                                        <p:cTn dur="500"/>
                                        <p:tgtEl>
                                          <p:spTgt spid="93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4">
                                            <p:txEl>
                                              <p:pRg end="2" st="2"/>
                                            </p:txEl>
                                          </p:spTgt>
                                        </p:tgtEl>
                                        <p:attrNameLst>
                                          <p:attrName>style.visibility</p:attrName>
                                        </p:attrNameLst>
                                      </p:cBhvr>
                                      <p:to>
                                        <p:strVal val="visible"/>
                                      </p:to>
                                    </p:set>
                                    <p:animEffect filter="fade" transition="in">
                                      <p:cBhvr>
                                        <p:cTn dur="500"/>
                                        <p:tgtEl>
                                          <p:spTgt spid="93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4">
                                            <p:txEl>
                                              <p:pRg end="3" st="3"/>
                                            </p:txEl>
                                          </p:spTgt>
                                        </p:tgtEl>
                                        <p:attrNameLst>
                                          <p:attrName>style.visibility</p:attrName>
                                        </p:attrNameLst>
                                      </p:cBhvr>
                                      <p:to>
                                        <p:strVal val="visible"/>
                                      </p:to>
                                    </p:set>
                                    <p:animEffect filter="fade" transition="in">
                                      <p:cBhvr>
                                        <p:cTn dur="500"/>
                                        <p:tgtEl>
                                          <p:spTgt spid="93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4">
                                            <p:txEl>
                                              <p:pRg end="4" st="4"/>
                                            </p:txEl>
                                          </p:spTgt>
                                        </p:tgtEl>
                                        <p:attrNameLst>
                                          <p:attrName>style.visibility</p:attrName>
                                        </p:attrNameLst>
                                      </p:cBhvr>
                                      <p:to>
                                        <p:strVal val="visible"/>
                                      </p:to>
                                    </p:set>
                                    <p:animEffect filter="fade" transition="in">
                                      <p:cBhvr>
                                        <p:cTn dur="500"/>
                                        <p:tgtEl>
                                          <p:spTgt spid="93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4">
                                            <p:txEl>
                                              <p:pRg end="5" st="5"/>
                                            </p:txEl>
                                          </p:spTgt>
                                        </p:tgtEl>
                                        <p:attrNameLst>
                                          <p:attrName>style.visibility</p:attrName>
                                        </p:attrNameLst>
                                      </p:cBhvr>
                                      <p:to>
                                        <p:strVal val="visible"/>
                                      </p:to>
                                    </p:set>
                                    <p:animEffect filter="fade" transition="in">
                                      <p:cBhvr>
                                        <p:cTn dur="500"/>
                                        <p:tgtEl>
                                          <p:spTgt spid="93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4">
                                            <p:txEl>
                                              <p:pRg end="6" st="6"/>
                                            </p:txEl>
                                          </p:spTgt>
                                        </p:tgtEl>
                                        <p:attrNameLst>
                                          <p:attrName>style.visibility</p:attrName>
                                        </p:attrNameLst>
                                      </p:cBhvr>
                                      <p:to>
                                        <p:strVal val="visible"/>
                                      </p:to>
                                    </p:set>
                                    <p:animEffect filter="fade" transition="in">
                                      <p:cBhvr>
                                        <p:cTn dur="500"/>
                                        <p:tgtEl>
                                          <p:spTgt spid="93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4">
                                            <p:txEl>
                                              <p:pRg end="7" st="7"/>
                                            </p:txEl>
                                          </p:spTgt>
                                        </p:tgtEl>
                                        <p:attrNameLst>
                                          <p:attrName>style.visibility</p:attrName>
                                        </p:attrNameLst>
                                      </p:cBhvr>
                                      <p:to>
                                        <p:strVal val="visible"/>
                                      </p:to>
                                    </p:set>
                                    <p:animEffect filter="fade" transition="in">
                                      <p:cBhvr>
                                        <p:cTn dur="500"/>
                                        <p:tgtEl>
                                          <p:spTgt spid="93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4">
                                            <p:txEl>
                                              <p:pRg end="8" st="8"/>
                                            </p:txEl>
                                          </p:spTgt>
                                        </p:tgtEl>
                                        <p:attrNameLst>
                                          <p:attrName>style.visibility</p:attrName>
                                        </p:attrNameLst>
                                      </p:cBhvr>
                                      <p:to>
                                        <p:strVal val="visible"/>
                                      </p:to>
                                    </p:set>
                                    <p:animEffect filter="fade" transition="in">
                                      <p:cBhvr>
                                        <p:cTn dur="500"/>
                                        <p:tgtEl>
                                          <p:spTgt spid="93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4">
                                            <p:txEl>
                                              <p:pRg end="9" st="9"/>
                                            </p:txEl>
                                          </p:spTgt>
                                        </p:tgtEl>
                                        <p:attrNameLst>
                                          <p:attrName>style.visibility</p:attrName>
                                        </p:attrNameLst>
                                      </p:cBhvr>
                                      <p:to>
                                        <p:strVal val="visible"/>
                                      </p:to>
                                    </p:set>
                                    <p:animEffect filter="fade" transition="in">
                                      <p:cBhvr>
                                        <p:cTn dur="500"/>
                                        <p:tgtEl>
                                          <p:spTgt spid="934">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4">
                                            <p:txEl>
                                              <p:pRg end="10" st="10"/>
                                            </p:txEl>
                                          </p:spTgt>
                                        </p:tgtEl>
                                        <p:attrNameLst>
                                          <p:attrName>style.visibility</p:attrName>
                                        </p:attrNameLst>
                                      </p:cBhvr>
                                      <p:to>
                                        <p:strVal val="visible"/>
                                      </p:to>
                                    </p:set>
                                    <p:animEffect filter="fade" transition="in">
                                      <p:cBhvr>
                                        <p:cTn dur="500"/>
                                        <p:tgtEl>
                                          <p:spTgt spid="934">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4">
                                            <p:txEl>
                                              <p:pRg end="11" st="11"/>
                                            </p:txEl>
                                          </p:spTgt>
                                        </p:tgtEl>
                                        <p:attrNameLst>
                                          <p:attrName>style.visibility</p:attrName>
                                        </p:attrNameLst>
                                      </p:cBhvr>
                                      <p:to>
                                        <p:strVal val="visible"/>
                                      </p:to>
                                    </p:set>
                                    <p:animEffect filter="fade" transition="in">
                                      <p:cBhvr>
                                        <p:cTn dur="500"/>
                                        <p:tgtEl>
                                          <p:spTgt spid="934">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8" name="Shape 938"/>
        <p:cNvGrpSpPr/>
        <p:nvPr/>
      </p:nvGrpSpPr>
      <p:grpSpPr>
        <a:xfrm>
          <a:off x="0" y="0"/>
          <a:ext cx="0" cy="0"/>
          <a:chOff x="0" y="0"/>
          <a:chExt cx="0" cy="0"/>
        </a:xfrm>
      </p:grpSpPr>
      <p:sp>
        <p:nvSpPr>
          <p:cNvPr id="939" name="Google Shape;939;p46"/>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US"/>
              <a:t>Integrity Constraints</a:t>
            </a:r>
            <a:endParaRPr/>
          </a:p>
        </p:txBody>
      </p:sp>
      <p:sp>
        <p:nvSpPr>
          <p:cNvPr id="940" name="Google Shape;940;p46"/>
          <p:cNvSpPr txBox="1"/>
          <p:nvPr>
            <p:ph idx="1" type="body"/>
          </p:nvPr>
        </p:nvSpPr>
        <p:spPr>
          <a:xfrm>
            <a:off x="131179" y="887280"/>
            <a:ext cx="11936130" cy="5582777"/>
          </a:xfrm>
          <a:prstGeom prst="rect">
            <a:avLst/>
          </a:prstGeom>
          <a:noFill/>
          <a:ln>
            <a:noFill/>
          </a:ln>
        </p:spPr>
        <p:txBody>
          <a:bodyPr anchorCtr="0" anchor="t" bIns="45700" lIns="91425" spcFirstLastPara="1" rIns="91425" wrap="square" tIns="45700">
            <a:noAutofit/>
          </a:bodyPr>
          <a:lstStyle/>
          <a:p>
            <a:pPr indent="-265113" lvl="0" marL="265113" rtl="0" algn="just">
              <a:lnSpc>
                <a:spcPct val="90000"/>
              </a:lnSpc>
              <a:spcBef>
                <a:spcPts val="0"/>
              </a:spcBef>
              <a:spcAft>
                <a:spcPts val="0"/>
              </a:spcAft>
              <a:buClr>
                <a:schemeClr val="accent6"/>
              </a:buClr>
              <a:buSzPts val="2400"/>
              <a:buFont typeface="Noto Sans Symbols"/>
              <a:buChar char="🞂"/>
            </a:pPr>
            <a:r>
              <a:rPr lang="en-US"/>
              <a:t>Primary key</a:t>
            </a:r>
            <a:endParaRPr/>
          </a:p>
          <a:p>
            <a:pPr indent="-352425" lvl="1" marL="809625" rtl="0" algn="just">
              <a:lnSpc>
                <a:spcPct val="90000"/>
              </a:lnSpc>
              <a:spcBef>
                <a:spcPts val="500"/>
              </a:spcBef>
              <a:spcAft>
                <a:spcPts val="0"/>
              </a:spcAft>
              <a:buSzPts val="2000"/>
              <a:buChar char="⮩"/>
            </a:pPr>
            <a:r>
              <a:rPr lang="en-US"/>
              <a:t>This constraint defines a column or combination of columns which uniquely identifies each row in the table.</a:t>
            </a:r>
            <a:endParaRPr/>
          </a:p>
          <a:p>
            <a:pPr indent="-352425" lvl="1" marL="809625" rtl="0" algn="just">
              <a:lnSpc>
                <a:spcPct val="90000"/>
              </a:lnSpc>
              <a:spcBef>
                <a:spcPts val="500"/>
              </a:spcBef>
              <a:spcAft>
                <a:spcPts val="0"/>
              </a:spcAft>
              <a:buSzPts val="2000"/>
              <a:buChar char="⮩"/>
            </a:pPr>
            <a:r>
              <a:rPr lang="en-US"/>
              <a:t>Primary key = </a:t>
            </a:r>
            <a:r>
              <a:rPr b="1" lang="en-US">
                <a:solidFill>
                  <a:schemeClr val="accent6"/>
                </a:solidFill>
              </a:rPr>
              <a:t>Unique key + Not null</a:t>
            </a:r>
            <a:endParaRPr/>
          </a:p>
          <a:p>
            <a:pPr indent="-352425" lvl="1" marL="809625" rtl="0" algn="just">
              <a:lnSpc>
                <a:spcPct val="90000"/>
              </a:lnSpc>
              <a:spcBef>
                <a:spcPts val="500"/>
              </a:spcBef>
              <a:spcAft>
                <a:spcPts val="0"/>
              </a:spcAft>
              <a:buSzPts val="2000"/>
              <a:buChar char="⮩"/>
            </a:pPr>
            <a:r>
              <a:rPr lang="en-US"/>
              <a:t>E.g. enrollmentno column should have unique value as well as can’t be null.</a:t>
            </a:r>
            <a:endParaRPr/>
          </a:p>
          <a:p>
            <a:pPr indent="-265113" lvl="0" marL="265113" rtl="0" algn="just">
              <a:lnSpc>
                <a:spcPct val="90000"/>
              </a:lnSpc>
              <a:spcBef>
                <a:spcPts val="1000"/>
              </a:spcBef>
              <a:spcAft>
                <a:spcPts val="0"/>
              </a:spcAft>
              <a:buClr>
                <a:schemeClr val="accent6"/>
              </a:buClr>
              <a:buSzPts val="2400"/>
              <a:buFont typeface="Noto Sans Symbols"/>
              <a:buChar char="🞂"/>
            </a:pPr>
            <a:r>
              <a:rPr lang="en-US"/>
              <a:t>Foreign key (referential integrity constraint) </a:t>
            </a:r>
            <a:endParaRPr/>
          </a:p>
          <a:p>
            <a:pPr indent="-352425" lvl="1" marL="809625" rtl="0" algn="just">
              <a:lnSpc>
                <a:spcPct val="90000"/>
              </a:lnSpc>
              <a:spcBef>
                <a:spcPts val="500"/>
              </a:spcBef>
              <a:spcAft>
                <a:spcPts val="0"/>
              </a:spcAft>
              <a:buSzPts val="2000"/>
              <a:buChar char="⮩"/>
            </a:pPr>
            <a:r>
              <a:rPr lang="en-US"/>
              <a:t>A referential integrity constraint (foreign key) is specified between two tables.</a:t>
            </a:r>
            <a:endParaRPr/>
          </a:p>
          <a:p>
            <a:pPr indent="-352425" lvl="1" marL="809625" rtl="0" algn="just">
              <a:lnSpc>
                <a:spcPct val="90000"/>
              </a:lnSpc>
              <a:spcBef>
                <a:spcPts val="500"/>
              </a:spcBef>
              <a:spcAft>
                <a:spcPts val="0"/>
              </a:spcAft>
              <a:buSzPts val="2000"/>
              <a:buChar char="⮩"/>
            </a:pPr>
            <a:r>
              <a:rPr lang="en-US"/>
              <a:t>In the referential integrity constraints, if a foreign key column in table 1 refers to the primary key column of table 2, then every value of the foreign key column in table 1 must be null or be available in primary key column of table 2.</a:t>
            </a:r>
            <a:endParaRPr/>
          </a:p>
        </p:txBody>
      </p:sp>
      <p:graphicFrame>
        <p:nvGraphicFramePr>
          <p:cNvPr id="941" name="Google Shape;941;p46"/>
          <p:cNvGraphicFramePr/>
          <p:nvPr/>
        </p:nvGraphicFramePr>
        <p:xfrm>
          <a:off x="1362157" y="4872266"/>
          <a:ext cx="3000000" cy="3000000"/>
        </p:xfrm>
        <a:graphic>
          <a:graphicData uri="http://schemas.openxmlformats.org/drawingml/2006/table">
            <a:tbl>
              <a:tblPr bandRow="1" firstRow="1">
                <a:noFill/>
                <a:tableStyleId>{B6DAD78B-A8BF-4BBC-8C26-BEABA15EEC41}</a:tableStyleId>
              </a:tblPr>
              <a:tblGrid>
                <a:gridCol w="846450"/>
                <a:gridCol w="1275075"/>
                <a:gridCol w="979800"/>
              </a:tblGrid>
              <a:tr h="412850">
                <a:tc>
                  <a:txBody>
                    <a:bodyPr/>
                    <a:lstStyle/>
                    <a:p>
                      <a:pPr indent="0" lvl="0" marL="0" marR="0" rtl="0" algn="l">
                        <a:spcBef>
                          <a:spcPts val="0"/>
                        </a:spcBef>
                        <a:spcAft>
                          <a:spcPts val="0"/>
                        </a:spcAft>
                        <a:buNone/>
                      </a:pPr>
                      <a:r>
                        <a:rPr b="1" lang="en-US" sz="1800" u="sng">
                          <a:solidFill>
                            <a:schemeClr val="dk1"/>
                          </a:solidFill>
                        </a:rPr>
                        <a:t>DeptID</a:t>
                      </a:r>
                      <a:endParaRPr b="1" sz="1800" u="sng">
                        <a:solidFill>
                          <a:schemeClr val="dk1"/>
                        </a:solidFill>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E8E8E8"/>
                    </a:solidFill>
                  </a:tcPr>
                </a:tc>
                <a:tc>
                  <a:txBody>
                    <a:bodyPr/>
                    <a:lstStyle/>
                    <a:p>
                      <a:pPr indent="0" lvl="0" marL="0" marR="0" rtl="0" algn="l">
                        <a:spcBef>
                          <a:spcPts val="0"/>
                        </a:spcBef>
                        <a:spcAft>
                          <a:spcPts val="0"/>
                        </a:spcAft>
                        <a:buNone/>
                      </a:pPr>
                      <a:r>
                        <a:rPr lang="en-US" sz="1800">
                          <a:solidFill>
                            <a:schemeClr val="dk1"/>
                          </a:solidFill>
                        </a:rPr>
                        <a:t>Dept_Name</a:t>
                      </a:r>
                      <a:endParaRPr b="1" sz="1800">
                        <a:solidFill>
                          <a:schemeClr val="dk1"/>
                        </a:solidFill>
                        <a:latin typeface="Roboto Condensed"/>
                        <a:ea typeface="Roboto Condensed"/>
                        <a:cs typeface="Roboto Condensed"/>
                        <a:sym typeface="Roboto Condensed"/>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E8E8E8"/>
                    </a:solidFill>
                  </a:tcPr>
                </a:tc>
                <a:tc>
                  <a:txBody>
                    <a:bodyPr/>
                    <a:lstStyle/>
                    <a:p>
                      <a:pPr indent="0" lvl="0" marL="0" marR="0" rtl="0" algn="l">
                        <a:spcBef>
                          <a:spcPts val="0"/>
                        </a:spcBef>
                        <a:spcAft>
                          <a:spcPts val="0"/>
                        </a:spcAft>
                        <a:buNone/>
                      </a:pPr>
                      <a:r>
                        <a:rPr lang="en-US" sz="1800">
                          <a:solidFill>
                            <a:schemeClr val="dk1"/>
                          </a:solidFill>
                        </a:rPr>
                        <a:t>HOD</a:t>
                      </a:r>
                      <a:endParaRPr b="1" sz="1800">
                        <a:solidFill>
                          <a:schemeClr val="dk1"/>
                        </a:solidFill>
                        <a:latin typeface="Roboto Condensed"/>
                        <a:ea typeface="Roboto Condensed"/>
                        <a:cs typeface="Roboto Condensed"/>
                        <a:sym typeface="Roboto Condensed"/>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E8E8E8"/>
                    </a:solidFill>
                  </a:tcPr>
                </a:tc>
              </a:tr>
              <a:tr h="411475">
                <a:tc>
                  <a:txBody>
                    <a:bodyPr/>
                    <a:lstStyle/>
                    <a:p>
                      <a:pPr indent="0" lvl="0" marL="0" marR="0" rtl="0" algn="l">
                        <a:spcBef>
                          <a:spcPts val="0"/>
                        </a:spcBef>
                        <a:spcAft>
                          <a:spcPts val="0"/>
                        </a:spcAft>
                        <a:buNone/>
                      </a:pPr>
                      <a:r>
                        <a:rPr lang="en-US" sz="1900"/>
                        <a:t>1</a:t>
                      </a:r>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900">
                          <a:solidFill>
                            <a:schemeClr val="dk1"/>
                          </a:solidFill>
                          <a:latin typeface="Roboto Condensed"/>
                          <a:ea typeface="Roboto Condensed"/>
                          <a:cs typeface="Roboto Condensed"/>
                          <a:sym typeface="Roboto Condensed"/>
                        </a:rPr>
                        <a:t>Computer</a:t>
                      </a:r>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900">
                          <a:solidFill>
                            <a:schemeClr val="dk1"/>
                          </a:solidFill>
                          <a:latin typeface="Roboto Condensed"/>
                          <a:ea typeface="Roboto Condensed"/>
                          <a:cs typeface="Roboto Condensed"/>
                          <a:sym typeface="Roboto Condensed"/>
                        </a:rPr>
                        <a:t>Pandya</a:t>
                      </a:r>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chemeClr val="lt1"/>
                    </a:solidFill>
                  </a:tcPr>
                </a:tc>
              </a:tr>
              <a:tr h="411475">
                <a:tc>
                  <a:txBody>
                    <a:bodyPr/>
                    <a:lstStyle/>
                    <a:p>
                      <a:pPr indent="0" lvl="0" marL="0" marR="0" rtl="0" algn="l">
                        <a:spcBef>
                          <a:spcPts val="0"/>
                        </a:spcBef>
                        <a:spcAft>
                          <a:spcPts val="0"/>
                        </a:spcAft>
                        <a:buNone/>
                      </a:pPr>
                      <a:r>
                        <a:rPr lang="en-US" sz="1900"/>
                        <a:t>2</a:t>
                      </a:r>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900">
                          <a:solidFill>
                            <a:schemeClr val="dk1"/>
                          </a:solidFill>
                          <a:latin typeface="Roboto Condensed"/>
                          <a:ea typeface="Roboto Condensed"/>
                          <a:cs typeface="Roboto Condensed"/>
                          <a:sym typeface="Roboto Condensed"/>
                        </a:rPr>
                        <a:t>ICT</a:t>
                      </a:r>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900">
                          <a:solidFill>
                            <a:schemeClr val="dk1"/>
                          </a:solidFill>
                          <a:latin typeface="Roboto Condensed"/>
                          <a:ea typeface="Roboto Condensed"/>
                          <a:cs typeface="Roboto Condensed"/>
                          <a:sym typeface="Roboto Condensed"/>
                        </a:rPr>
                        <a:t>Modi</a:t>
                      </a:r>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chemeClr val="lt1"/>
                    </a:solidFill>
                  </a:tcPr>
                </a:tc>
              </a:tr>
            </a:tbl>
          </a:graphicData>
        </a:graphic>
      </p:graphicFrame>
      <p:graphicFrame>
        <p:nvGraphicFramePr>
          <p:cNvPr id="942" name="Google Shape;942;p46"/>
          <p:cNvGraphicFramePr/>
          <p:nvPr/>
        </p:nvGraphicFramePr>
        <p:xfrm>
          <a:off x="6127106" y="4861587"/>
          <a:ext cx="3000000" cy="3000000"/>
        </p:xfrm>
        <a:graphic>
          <a:graphicData uri="http://schemas.openxmlformats.org/drawingml/2006/table">
            <a:tbl>
              <a:tblPr bandRow="1" firstRow="1">
                <a:noFill/>
                <a:tableStyleId>{B6DAD78B-A8BF-4BBC-8C26-BEABA15EEC41}</a:tableStyleId>
              </a:tblPr>
              <a:tblGrid>
                <a:gridCol w="844875"/>
                <a:gridCol w="1565600"/>
                <a:gridCol w="846450"/>
              </a:tblGrid>
              <a:tr h="411475">
                <a:tc>
                  <a:txBody>
                    <a:bodyPr/>
                    <a:lstStyle/>
                    <a:p>
                      <a:pPr indent="0" lvl="0" marL="0" marR="0" rtl="0" algn="l">
                        <a:spcBef>
                          <a:spcPts val="0"/>
                        </a:spcBef>
                        <a:spcAft>
                          <a:spcPts val="0"/>
                        </a:spcAft>
                        <a:buNone/>
                      </a:pPr>
                      <a:r>
                        <a:rPr b="1" lang="en-US" sz="1800" u="sng">
                          <a:solidFill>
                            <a:schemeClr val="dk1"/>
                          </a:solidFill>
                        </a:rPr>
                        <a:t>RollNo</a:t>
                      </a:r>
                      <a:endParaRPr b="1" sz="1800" u="sng">
                        <a:solidFill>
                          <a:schemeClr val="dk1"/>
                        </a:solidFill>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E8E8E8"/>
                    </a:solidFill>
                  </a:tcPr>
                </a:tc>
                <a:tc>
                  <a:txBody>
                    <a:bodyPr/>
                    <a:lstStyle/>
                    <a:p>
                      <a:pPr indent="0" lvl="0" marL="0" marR="0" rtl="0" algn="l">
                        <a:spcBef>
                          <a:spcPts val="0"/>
                        </a:spcBef>
                        <a:spcAft>
                          <a:spcPts val="0"/>
                        </a:spcAft>
                        <a:buNone/>
                      </a:pPr>
                      <a:r>
                        <a:rPr b="1" lang="en-US" sz="1800">
                          <a:solidFill>
                            <a:schemeClr val="dk1"/>
                          </a:solidFill>
                        </a:rPr>
                        <a:t>Student_Name</a:t>
                      </a:r>
                      <a:endParaRPr b="1" sz="1800">
                        <a:solidFill>
                          <a:schemeClr val="dk1"/>
                        </a:solidFill>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E8E8E8"/>
                    </a:solidFill>
                  </a:tcPr>
                </a:tc>
                <a:tc>
                  <a:txBody>
                    <a:bodyPr/>
                    <a:lstStyle/>
                    <a:p>
                      <a:pPr indent="0" lvl="0" marL="0" marR="0" rtl="0" algn="l">
                        <a:spcBef>
                          <a:spcPts val="0"/>
                        </a:spcBef>
                        <a:spcAft>
                          <a:spcPts val="0"/>
                        </a:spcAft>
                        <a:buNone/>
                      </a:pPr>
                      <a:r>
                        <a:rPr b="1" lang="en-US" sz="1800">
                          <a:solidFill>
                            <a:schemeClr val="dk1"/>
                          </a:solidFill>
                        </a:rPr>
                        <a:t>DeptID</a:t>
                      </a:r>
                      <a:endParaRPr b="1" sz="1800">
                        <a:solidFill>
                          <a:schemeClr val="dk1"/>
                        </a:solidFill>
                        <a:latin typeface="Roboto Condensed"/>
                        <a:ea typeface="Roboto Condensed"/>
                        <a:cs typeface="Roboto Condensed"/>
                        <a:sym typeface="Roboto Condensed"/>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E8E8E8"/>
                    </a:solidFill>
                  </a:tcPr>
                </a:tc>
              </a:tr>
              <a:tr h="411475">
                <a:tc>
                  <a:txBody>
                    <a:bodyPr/>
                    <a:lstStyle/>
                    <a:p>
                      <a:pPr indent="0" lvl="0" marL="0" marR="0" rtl="0" algn="l">
                        <a:spcBef>
                          <a:spcPts val="0"/>
                        </a:spcBef>
                        <a:spcAft>
                          <a:spcPts val="0"/>
                        </a:spcAft>
                        <a:buNone/>
                      </a:pPr>
                      <a:r>
                        <a:rPr lang="en-US" sz="1900"/>
                        <a:t>101</a:t>
                      </a:r>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900"/>
                        <a:t>Raj Patel</a:t>
                      </a:r>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900">
                          <a:solidFill>
                            <a:schemeClr val="dk1"/>
                          </a:solidFill>
                          <a:latin typeface="Roboto Condensed"/>
                          <a:ea typeface="Roboto Condensed"/>
                          <a:cs typeface="Roboto Condensed"/>
                          <a:sym typeface="Roboto Condensed"/>
                        </a:rPr>
                        <a:t>1</a:t>
                      </a:r>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chemeClr val="lt1"/>
                    </a:solidFill>
                  </a:tcPr>
                </a:tc>
              </a:tr>
              <a:tr h="411475">
                <a:tc>
                  <a:txBody>
                    <a:bodyPr/>
                    <a:lstStyle/>
                    <a:p>
                      <a:pPr indent="0" lvl="0" marL="0" marR="0" rtl="0" algn="l">
                        <a:spcBef>
                          <a:spcPts val="0"/>
                        </a:spcBef>
                        <a:spcAft>
                          <a:spcPts val="0"/>
                        </a:spcAft>
                        <a:buNone/>
                      </a:pPr>
                      <a:r>
                        <a:rPr lang="en-US" sz="1900"/>
                        <a:t>102</a:t>
                      </a:r>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900"/>
                        <a:t>Meet Shah</a:t>
                      </a:r>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900">
                          <a:solidFill>
                            <a:schemeClr val="dk1"/>
                          </a:solidFill>
                          <a:latin typeface="Roboto Condensed"/>
                          <a:ea typeface="Roboto Condensed"/>
                          <a:cs typeface="Roboto Condensed"/>
                          <a:sym typeface="Roboto Condensed"/>
                        </a:rPr>
                        <a:t>2</a:t>
                      </a:r>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chemeClr val="lt1"/>
                    </a:solidFill>
                  </a:tcPr>
                </a:tc>
              </a:tr>
            </a:tbl>
          </a:graphicData>
        </a:graphic>
      </p:graphicFrame>
      <p:cxnSp>
        <p:nvCxnSpPr>
          <p:cNvPr id="943" name="Google Shape;943;p46"/>
          <p:cNvCxnSpPr/>
          <p:nvPr/>
        </p:nvCxnSpPr>
        <p:spPr>
          <a:xfrm>
            <a:off x="1722856" y="4205766"/>
            <a:ext cx="4984" cy="673265"/>
          </a:xfrm>
          <a:prstGeom prst="straightConnector1">
            <a:avLst/>
          </a:prstGeom>
          <a:noFill/>
          <a:ln cap="flat" cmpd="sng" w="38100">
            <a:solidFill>
              <a:schemeClr val="accent6"/>
            </a:solidFill>
            <a:prstDash val="solid"/>
            <a:miter lim="800000"/>
            <a:headEnd len="sm" w="sm" type="none"/>
            <a:tailEnd len="sm" w="sm" type="none"/>
          </a:ln>
        </p:spPr>
      </p:cxnSp>
      <p:cxnSp>
        <p:nvCxnSpPr>
          <p:cNvPr id="944" name="Google Shape;944;p46"/>
          <p:cNvCxnSpPr/>
          <p:nvPr/>
        </p:nvCxnSpPr>
        <p:spPr>
          <a:xfrm>
            <a:off x="1722856" y="4205766"/>
            <a:ext cx="7166876" cy="0"/>
          </a:xfrm>
          <a:prstGeom prst="straightConnector1">
            <a:avLst/>
          </a:prstGeom>
          <a:noFill/>
          <a:ln cap="flat" cmpd="sng" w="38100">
            <a:solidFill>
              <a:schemeClr val="accent6"/>
            </a:solidFill>
            <a:prstDash val="solid"/>
            <a:miter lim="800000"/>
            <a:headEnd len="sm" w="sm" type="none"/>
            <a:tailEnd len="sm" w="sm" type="none"/>
          </a:ln>
        </p:spPr>
      </p:cxnSp>
      <p:cxnSp>
        <p:nvCxnSpPr>
          <p:cNvPr id="945" name="Google Shape;945;p46"/>
          <p:cNvCxnSpPr/>
          <p:nvPr/>
        </p:nvCxnSpPr>
        <p:spPr>
          <a:xfrm>
            <a:off x="8889732" y="4205766"/>
            <a:ext cx="0" cy="622465"/>
          </a:xfrm>
          <a:prstGeom prst="straightConnector1">
            <a:avLst/>
          </a:prstGeom>
          <a:noFill/>
          <a:ln cap="flat" cmpd="sng" w="38100">
            <a:solidFill>
              <a:schemeClr val="accent6"/>
            </a:solidFill>
            <a:prstDash val="solid"/>
            <a:miter lim="800000"/>
            <a:headEnd len="sm" w="sm" type="none"/>
            <a:tailEnd len="med" w="med" type="triangle"/>
          </a:ln>
        </p:spPr>
      </p:cxnSp>
      <p:sp>
        <p:nvSpPr>
          <p:cNvPr id="946" name="Google Shape;946;p46"/>
          <p:cNvSpPr/>
          <p:nvPr/>
        </p:nvSpPr>
        <p:spPr>
          <a:xfrm>
            <a:off x="4544294" y="4304915"/>
            <a:ext cx="1524000" cy="360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Foreign Key</a:t>
            </a:r>
            <a:endParaRPr sz="1800">
              <a:solidFill>
                <a:schemeClr val="dk1"/>
              </a:solidFill>
              <a:latin typeface="Roboto Condensed"/>
              <a:ea typeface="Roboto Condensed"/>
              <a:cs typeface="Roboto Condensed"/>
              <a:sym typeface="Roboto Condense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0">
                                            <p:txEl>
                                              <p:pRg end="0" st="0"/>
                                            </p:txEl>
                                          </p:spTgt>
                                        </p:tgtEl>
                                        <p:attrNameLst>
                                          <p:attrName>style.visibility</p:attrName>
                                        </p:attrNameLst>
                                      </p:cBhvr>
                                      <p:to>
                                        <p:strVal val="visible"/>
                                      </p:to>
                                    </p:set>
                                    <p:animEffect filter="fade" transition="in">
                                      <p:cBhvr>
                                        <p:cTn dur="500"/>
                                        <p:tgtEl>
                                          <p:spTgt spid="94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0">
                                            <p:txEl>
                                              <p:pRg end="1" st="1"/>
                                            </p:txEl>
                                          </p:spTgt>
                                        </p:tgtEl>
                                        <p:attrNameLst>
                                          <p:attrName>style.visibility</p:attrName>
                                        </p:attrNameLst>
                                      </p:cBhvr>
                                      <p:to>
                                        <p:strVal val="visible"/>
                                      </p:to>
                                    </p:set>
                                    <p:animEffect filter="fade" transition="in">
                                      <p:cBhvr>
                                        <p:cTn dur="500"/>
                                        <p:tgtEl>
                                          <p:spTgt spid="94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0">
                                            <p:txEl>
                                              <p:pRg end="2" st="2"/>
                                            </p:txEl>
                                          </p:spTgt>
                                        </p:tgtEl>
                                        <p:attrNameLst>
                                          <p:attrName>style.visibility</p:attrName>
                                        </p:attrNameLst>
                                      </p:cBhvr>
                                      <p:to>
                                        <p:strVal val="visible"/>
                                      </p:to>
                                    </p:set>
                                    <p:animEffect filter="fade" transition="in">
                                      <p:cBhvr>
                                        <p:cTn dur="500"/>
                                        <p:tgtEl>
                                          <p:spTgt spid="94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0">
                                            <p:txEl>
                                              <p:pRg end="3" st="3"/>
                                            </p:txEl>
                                          </p:spTgt>
                                        </p:tgtEl>
                                        <p:attrNameLst>
                                          <p:attrName>style.visibility</p:attrName>
                                        </p:attrNameLst>
                                      </p:cBhvr>
                                      <p:to>
                                        <p:strVal val="visible"/>
                                      </p:to>
                                    </p:set>
                                    <p:animEffect filter="fade" transition="in">
                                      <p:cBhvr>
                                        <p:cTn dur="500"/>
                                        <p:tgtEl>
                                          <p:spTgt spid="94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0">
                                            <p:txEl>
                                              <p:pRg end="4" st="4"/>
                                            </p:txEl>
                                          </p:spTgt>
                                        </p:tgtEl>
                                        <p:attrNameLst>
                                          <p:attrName>style.visibility</p:attrName>
                                        </p:attrNameLst>
                                      </p:cBhvr>
                                      <p:to>
                                        <p:strVal val="visible"/>
                                      </p:to>
                                    </p:set>
                                    <p:animEffect filter="fade" transition="in">
                                      <p:cBhvr>
                                        <p:cTn dur="500"/>
                                        <p:tgtEl>
                                          <p:spTgt spid="94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0">
                                            <p:txEl>
                                              <p:pRg end="5" st="5"/>
                                            </p:txEl>
                                          </p:spTgt>
                                        </p:tgtEl>
                                        <p:attrNameLst>
                                          <p:attrName>style.visibility</p:attrName>
                                        </p:attrNameLst>
                                      </p:cBhvr>
                                      <p:to>
                                        <p:strVal val="visible"/>
                                      </p:to>
                                    </p:set>
                                    <p:animEffect filter="fade" transition="in">
                                      <p:cBhvr>
                                        <p:cTn dur="500"/>
                                        <p:tgtEl>
                                          <p:spTgt spid="94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0">
                                            <p:txEl>
                                              <p:pRg end="6" st="6"/>
                                            </p:txEl>
                                          </p:spTgt>
                                        </p:tgtEl>
                                        <p:attrNameLst>
                                          <p:attrName>style.visibility</p:attrName>
                                        </p:attrNameLst>
                                      </p:cBhvr>
                                      <p:to>
                                        <p:strVal val="visible"/>
                                      </p:to>
                                    </p:set>
                                    <p:animEffect filter="fade" transition="in">
                                      <p:cBhvr>
                                        <p:cTn dur="500"/>
                                        <p:tgtEl>
                                          <p:spTgt spid="94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1"/>
                                        </p:tgtEl>
                                        <p:attrNameLst>
                                          <p:attrName>style.visibility</p:attrName>
                                        </p:attrNameLst>
                                      </p:cBhvr>
                                      <p:to>
                                        <p:strVal val="visible"/>
                                      </p:to>
                                    </p:set>
                                    <p:animEffect filter="fade" transition="in">
                                      <p:cBhvr>
                                        <p:cTn dur="500"/>
                                        <p:tgtEl>
                                          <p:spTgt spid="941"/>
                                        </p:tgtEl>
                                      </p:cBhvr>
                                    </p:animEffect>
                                  </p:childTnLst>
                                </p:cTn>
                              </p:par>
                              <p:par>
                                <p:cTn fill="hold" nodeType="withEffect" presetClass="entr" presetID="10" presetSubtype="0">
                                  <p:stCondLst>
                                    <p:cond delay="0"/>
                                  </p:stCondLst>
                                  <p:childTnLst>
                                    <p:set>
                                      <p:cBhvr>
                                        <p:cTn dur="1" fill="hold">
                                          <p:stCondLst>
                                            <p:cond delay="0"/>
                                          </p:stCondLst>
                                        </p:cTn>
                                        <p:tgtEl>
                                          <p:spTgt spid="942"/>
                                        </p:tgtEl>
                                        <p:attrNameLst>
                                          <p:attrName>style.visibility</p:attrName>
                                        </p:attrNameLst>
                                      </p:cBhvr>
                                      <p:to>
                                        <p:strVal val="visible"/>
                                      </p:to>
                                    </p:set>
                                    <p:animEffect filter="fade" transition="in">
                                      <p:cBhvr>
                                        <p:cTn dur="500"/>
                                        <p:tgtEl>
                                          <p:spTgt spid="9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3"/>
                                        </p:tgtEl>
                                        <p:attrNameLst>
                                          <p:attrName>style.visibility</p:attrName>
                                        </p:attrNameLst>
                                      </p:cBhvr>
                                      <p:to>
                                        <p:strVal val="visible"/>
                                      </p:to>
                                    </p:set>
                                    <p:animEffect filter="fade" transition="in">
                                      <p:cBhvr>
                                        <p:cTn dur="500"/>
                                        <p:tgtEl>
                                          <p:spTgt spid="943"/>
                                        </p:tgtEl>
                                      </p:cBhvr>
                                    </p:animEffect>
                                  </p:childTnLst>
                                </p:cTn>
                              </p:par>
                              <p:par>
                                <p:cTn fill="hold" nodeType="withEffect" presetClass="entr" presetID="10" presetSubtype="0">
                                  <p:stCondLst>
                                    <p:cond delay="0"/>
                                  </p:stCondLst>
                                  <p:childTnLst>
                                    <p:set>
                                      <p:cBhvr>
                                        <p:cTn dur="1" fill="hold">
                                          <p:stCondLst>
                                            <p:cond delay="0"/>
                                          </p:stCondLst>
                                        </p:cTn>
                                        <p:tgtEl>
                                          <p:spTgt spid="944"/>
                                        </p:tgtEl>
                                        <p:attrNameLst>
                                          <p:attrName>style.visibility</p:attrName>
                                        </p:attrNameLst>
                                      </p:cBhvr>
                                      <p:to>
                                        <p:strVal val="visible"/>
                                      </p:to>
                                    </p:set>
                                    <p:animEffect filter="fade" transition="in">
                                      <p:cBhvr>
                                        <p:cTn dur="500"/>
                                        <p:tgtEl>
                                          <p:spTgt spid="944"/>
                                        </p:tgtEl>
                                      </p:cBhvr>
                                    </p:animEffect>
                                  </p:childTnLst>
                                </p:cTn>
                              </p:par>
                              <p:par>
                                <p:cTn fill="hold" nodeType="withEffect" presetClass="entr" presetID="10" presetSubtype="0">
                                  <p:stCondLst>
                                    <p:cond delay="0"/>
                                  </p:stCondLst>
                                  <p:childTnLst>
                                    <p:set>
                                      <p:cBhvr>
                                        <p:cTn dur="1" fill="hold">
                                          <p:stCondLst>
                                            <p:cond delay="0"/>
                                          </p:stCondLst>
                                        </p:cTn>
                                        <p:tgtEl>
                                          <p:spTgt spid="945"/>
                                        </p:tgtEl>
                                        <p:attrNameLst>
                                          <p:attrName>style.visibility</p:attrName>
                                        </p:attrNameLst>
                                      </p:cBhvr>
                                      <p:to>
                                        <p:strVal val="visible"/>
                                      </p:to>
                                    </p:set>
                                    <p:animEffect filter="fade" transition="in">
                                      <p:cBhvr>
                                        <p:cTn dur="500"/>
                                        <p:tgtEl>
                                          <p:spTgt spid="945"/>
                                        </p:tgtEl>
                                      </p:cBhvr>
                                    </p:animEffect>
                                  </p:childTnLst>
                                </p:cTn>
                              </p:par>
                              <p:par>
                                <p:cTn fill="hold" nodeType="withEffect" presetClass="entr" presetID="10" presetSubtype="0">
                                  <p:stCondLst>
                                    <p:cond delay="0"/>
                                  </p:stCondLst>
                                  <p:childTnLst>
                                    <p:set>
                                      <p:cBhvr>
                                        <p:cTn dur="1" fill="hold">
                                          <p:stCondLst>
                                            <p:cond delay="0"/>
                                          </p:stCondLst>
                                        </p:cTn>
                                        <p:tgtEl>
                                          <p:spTgt spid="946"/>
                                        </p:tgtEl>
                                        <p:attrNameLst>
                                          <p:attrName>style.visibility</p:attrName>
                                        </p:attrNameLst>
                                      </p:cBhvr>
                                      <p:to>
                                        <p:strVal val="visible"/>
                                      </p:to>
                                    </p:set>
                                    <p:animEffect filter="fade" transition="in">
                                      <p:cBhvr>
                                        <p:cTn dur="500"/>
                                        <p:tgtEl>
                                          <p:spTgt spid="9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0" name="Shape 950"/>
        <p:cNvGrpSpPr/>
        <p:nvPr/>
      </p:nvGrpSpPr>
      <p:grpSpPr>
        <a:xfrm>
          <a:off x="0" y="0"/>
          <a:ext cx="0" cy="0"/>
          <a:chOff x="0" y="0"/>
          <a:chExt cx="0" cy="0"/>
        </a:xfrm>
      </p:grpSpPr>
      <p:sp>
        <p:nvSpPr>
          <p:cNvPr id="951" name="Google Shape;951;p47"/>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US"/>
              <a:t>Question Bank</a:t>
            </a:r>
            <a:endParaRPr/>
          </a:p>
        </p:txBody>
      </p:sp>
      <p:sp>
        <p:nvSpPr>
          <p:cNvPr id="952" name="Google Shape;952;p47"/>
          <p:cNvSpPr txBox="1"/>
          <p:nvPr>
            <p:ph idx="1" type="body"/>
          </p:nvPr>
        </p:nvSpPr>
        <p:spPr>
          <a:xfrm>
            <a:off x="131179" y="887280"/>
            <a:ext cx="11936130" cy="5582777"/>
          </a:xfrm>
          <a:prstGeom prst="rect">
            <a:avLst/>
          </a:prstGeom>
          <a:noFill/>
          <a:ln>
            <a:noFill/>
          </a:ln>
        </p:spPr>
        <p:txBody>
          <a:bodyPr anchorCtr="0" anchor="t" bIns="45700" lIns="91425" spcFirstLastPara="1" rIns="91425" wrap="square" tIns="45700">
            <a:noAutofit/>
          </a:bodyPr>
          <a:lstStyle/>
          <a:p>
            <a:pPr indent="-457200" lvl="0" marL="457200" rtl="0" algn="just">
              <a:lnSpc>
                <a:spcPct val="90000"/>
              </a:lnSpc>
              <a:spcBef>
                <a:spcPts val="0"/>
              </a:spcBef>
              <a:spcAft>
                <a:spcPts val="0"/>
              </a:spcAft>
              <a:buSzPts val="2400"/>
              <a:buFont typeface="Roboto Condensed"/>
              <a:buAutoNum type="arabicPeriod"/>
            </a:pPr>
            <a:r>
              <a:rPr lang="en-US"/>
              <a:t>Write a note on mapping cardinality in E-R diagram.</a:t>
            </a:r>
            <a:endParaRPr/>
          </a:p>
          <a:p>
            <a:pPr indent="-457200" lvl="0" marL="457200" rtl="0" algn="just">
              <a:lnSpc>
                <a:spcPct val="90000"/>
              </a:lnSpc>
              <a:spcBef>
                <a:spcPts val="1000"/>
              </a:spcBef>
              <a:spcAft>
                <a:spcPts val="0"/>
              </a:spcAft>
              <a:buSzPts val="2400"/>
              <a:buFont typeface="Roboto Condensed"/>
              <a:buAutoNum type="arabicPeriod"/>
            </a:pPr>
            <a:r>
              <a:rPr lang="en-US"/>
              <a:t>Explain the difference between a weak and a strong entity set.</a:t>
            </a:r>
            <a:endParaRPr/>
          </a:p>
          <a:p>
            <a:pPr indent="-457200" lvl="0" marL="457200" rtl="0" algn="just">
              <a:lnSpc>
                <a:spcPct val="90000"/>
              </a:lnSpc>
              <a:spcBef>
                <a:spcPts val="1000"/>
              </a:spcBef>
              <a:spcAft>
                <a:spcPts val="0"/>
              </a:spcAft>
              <a:buSzPts val="2400"/>
              <a:buFont typeface="Roboto Condensed"/>
              <a:buAutoNum type="arabicPeriod"/>
            </a:pPr>
            <a:r>
              <a:rPr lang="en-US"/>
              <a:t>Explain the difference between generalization and specialization. </a:t>
            </a:r>
            <a:r>
              <a:rPr b="1" lang="en-US">
                <a:solidFill>
                  <a:schemeClr val="accent6"/>
                </a:solidFill>
              </a:rPr>
              <a:t>OR</a:t>
            </a:r>
            <a:r>
              <a:rPr lang="en-US"/>
              <a:t> Explain specialization and generalization concept in E-R diagram with suitable example.</a:t>
            </a:r>
            <a:endParaRPr/>
          </a:p>
          <a:p>
            <a:pPr indent="-457200" lvl="0" marL="457200" rtl="0" algn="just">
              <a:lnSpc>
                <a:spcPct val="90000"/>
              </a:lnSpc>
              <a:spcBef>
                <a:spcPts val="1000"/>
              </a:spcBef>
              <a:spcAft>
                <a:spcPts val="0"/>
              </a:spcAft>
              <a:buSzPts val="2400"/>
              <a:buFont typeface="Roboto Condensed"/>
              <a:buAutoNum type="arabicPeriod"/>
            </a:pPr>
            <a:r>
              <a:rPr lang="en-US"/>
              <a:t>Write a note on constraints on specialization and generalization.</a:t>
            </a:r>
            <a:endParaRPr/>
          </a:p>
          <a:p>
            <a:pPr indent="-457200" lvl="0" marL="457200" rtl="0" algn="just">
              <a:lnSpc>
                <a:spcPct val="90000"/>
              </a:lnSpc>
              <a:spcBef>
                <a:spcPts val="1000"/>
              </a:spcBef>
              <a:spcAft>
                <a:spcPts val="0"/>
              </a:spcAft>
              <a:buSzPts val="2400"/>
              <a:buFont typeface="Roboto Condensed"/>
              <a:buAutoNum type="arabicPeriod"/>
            </a:pPr>
            <a:r>
              <a:rPr lang="en-US"/>
              <a:t>Explain aggregation in E-R diagram with example.</a:t>
            </a:r>
            <a:endParaRPr/>
          </a:p>
          <a:p>
            <a:pPr indent="-457200" lvl="0" marL="457200" rtl="0" algn="just">
              <a:lnSpc>
                <a:spcPct val="90000"/>
              </a:lnSpc>
              <a:spcBef>
                <a:spcPts val="1000"/>
              </a:spcBef>
              <a:spcAft>
                <a:spcPts val="0"/>
              </a:spcAft>
              <a:buSzPts val="2400"/>
              <a:buFont typeface="Roboto Condensed"/>
              <a:buAutoNum type="arabicPeriod"/>
            </a:pPr>
            <a:r>
              <a:rPr lang="en-US"/>
              <a:t>What do you mean by integrity constraints? Discuss various integrity constraints.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2">
                                            <p:txEl>
                                              <p:pRg end="0" st="0"/>
                                            </p:txEl>
                                          </p:spTgt>
                                        </p:tgtEl>
                                        <p:attrNameLst>
                                          <p:attrName>style.visibility</p:attrName>
                                        </p:attrNameLst>
                                      </p:cBhvr>
                                      <p:to>
                                        <p:strVal val="visible"/>
                                      </p:to>
                                    </p:set>
                                    <p:animEffect filter="fade" transition="in">
                                      <p:cBhvr>
                                        <p:cTn dur="500"/>
                                        <p:tgtEl>
                                          <p:spTgt spid="95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2">
                                            <p:txEl>
                                              <p:pRg end="1" st="1"/>
                                            </p:txEl>
                                          </p:spTgt>
                                        </p:tgtEl>
                                        <p:attrNameLst>
                                          <p:attrName>style.visibility</p:attrName>
                                        </p:attrNameLst>
                                      </p:cBhvr>
                                      <p:to>
                                        <p:strVal val="visible"/>
                                      </p:to>
                                    </p:set>
                                    <p:animEffect filter="fade" transition="in">
                                      <p:cBhvr>
                                        <p:cTn dur="500"/>
                                        <p:tgtEl>
                                          <p:spTgt spid="95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2">
                                            <p:txEl>
                                              <p:pRg end="2" st="2"/>
                                            </p:txEl>
                                          </p:spTgt>
                                        </p:tgtEl>
                                        <p:attrNameLst>
                                          <p:attrName>style.visibility</p:attrName>
                                        </p:attrNameLst>
                                      </p:cBhvr>
                                      <p:to>
                                        <p:strVal val="visible"/>
                                      </p:to>
                                    </p:set>
                                    <p:animEffect filter="fade" transition="in">
                                      <p:cBhvr>
                                        <p:cTn dur="500"/>
                                        <p:tgtEl>
                                          <p:spTgt spid="95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2">
                                            <p:txEl>
                                              <p:pRg end="3" st="3"/>
                                            </p:txEl>
                                          </p:spTgt>
                                        </p:tgtEl>
                                        <p:attrNameLst>
                                          <p:attrName>style.visibility</p:attrName>
                                        </p:attrNameLst>
                                      </p:cBhvr>
                                      <p:to>
                                        <p:strVal val="visible"/>
                                      </p:to>
                                    </p:set>
                                    <p:animEffect filter="fade" transition="in">
                                      <p:cBhvr>
                                        <p:cTn dur="500"/>
                                        <p:tgtEl>
                                          <p:spTgt spid="95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2">
                                            <p:txEl>
                                              <p:pRg end="4" st="4"/>
                                            </p:txEl>
                                          </p:spTgt>
                                        </p:tgtEl>
                                        <p:attrNameLst>
                                          <p:attrName>style.visibility</p:attrName>
                                        </p:attrNameLst>
                                      </p:cBhvr>
                                      <p:to>
                                        <p:strVal val="visible"/>
                                      </p:to>
                                    </p:set>
                                    <p:animEffect filter="fade" transition="in">
                                      <p:cBhvr>
                                        <p:cTn dur="500"/>
                                        <p:tgtEl>
                                          <p:spTgt spid="95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2">
                                            <p:txEl>
                                              <p:pRg end="5" st="5"/>
                                            </p:txEl>
                                          </p:spTgt>
                                        </p:tgtEl>
                                        <p:attrNameLst>
                                          <p:attrName>style.visibility</p:attrName>
                                        </p:attrNameLst>
                                      </p:cBhvr>
                                      <p:to>
                                        <p:strVal val="visible"/>
                                      </p:to>
                                    </p:set>
                                    <p:animEffect filter="fade" transition="in">
                                      <p:cBhvr>
                                        <p:cTn dur="500"/>
                                        <p:tgtEl>
                                          <p:spTgt spid="952">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6" name="Shape 956"/>
        <p:cNvGrpSpPr/>
        <p:nvPr/>
      </p:nvGrpSpPr>
      <p:grpSpPr>
        <a:xfrm>
          <a:off x="0" y="0"/>
          <a:ext cx="0" cy="0"/>
          <a:chOff x="0" y="0"/>
          <a:chExt cx="0" cy="0"/>
        </a:xfrm>
      </p:grpSpPr>
      <p:sp>
        <p:nvSpPr>
          <p:cNvPr id="957" name="Google Shape;957;p48"/>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US"/>
              <a:t>Question Bank </a:t>
            </a:r>
            <a:r>
              <a:rPr lang="en-US">
                <a:solidFill>
                  <a:schemeClr val="dk2"/>
                </a:solidFill>
              </a:rPr>
              <a:t>[E-R diagrams]</a:t>
            </a:r>
            <a:endParaRPr/>
          </a:p>
        </p:txBody>
      </p:sp>
      <p:sp>
        <p:nvSpPr>
          <p:cNvPr id="958" name="Google Shape;958;p48"/>
          <p:cNvSpPr txBox="1"/>
          <p:nvPr>
            <p:ph idx="1" type="body"/>
          </p:nvPr>
        </p:nvSpPr>
        <p:spPr>
          <a:xfrm>
            <a:off x="131179" y="887280"/>
            <a:ext cx="11936130" cy="5582777"/>
          </a:xfrm>
          <a:prstGeom prst="rect">
            <a:avLst/>
          </a:prstGeom>
          <a:noFill/>
          <a:ln>
            <a:noFill/>
          </a:ln>
        </p:spPr>
        <p:txBody>
          <a:bodyPr anchorCtr="0" anchor="t" bIns="45700" lIns="91425" spcFirstLastPara="1" rIns="91425" wrap="square" tIns="45700">
            <a:noAutofit/>
          </a:bodyPr>
          <a:lstStyle/>
          <a:p>
            <a:pPr indent="-457200" lvl="0" marL="457200" rtl="0" algn="just">
              <a:lnSpc>
                <a:spcPct val="90000"/>
              </a:lnSpc>
              <a:spcBef>
                <a:spcPts val="0"/>
              </a:spcBef>
              <a:spcAft>
                <a:spcPts val="0"/>
              </a:spcAft>
              <a:buSzPts val="2400"/>
              <a:buFont typeface="Roboto Condensed"/>
              <a:buAutoNum type="arabicPeriod" startAt="7"/>
            </a:pPr>
            <a:r>
              <a:rPr lang="en-US"/>
              <a:t>Draw E-R diagram for Bank Management System.</a:t>
            </a:r>
            <a:endParaRPr/>
          </a:p>
          <a:p>
            <a:pPr indent="-457200" lvl="0" marL="457200" rtl="0" algn="just">
              <a:lnSpc>
                <a:spcPct val="90000"/>
              </a:lnSpc>
              <a:spcBef>
                <a:spcPts val="1000"/>
              </a:spcBef>
              <a:spcAft>
                <a:spcPts val="0"/>
              </a:spcAft>
              <a:buSzPts val="2400"/>
              <a:buFont typeface="Roboto Condensed"/>
              <a:buAutoNum type="arabicPeriod" startAt="7"/>
            </a:pPr>
            <a:r>
              <a:rPr lang="en-US"/>
              <a:t>Define E-R diagram. Draw an E-R diagram for Library Management System. Assume relevant entities and attributes for the given system.</a:t>
            </a:r>
            <a:endParaRPr/>
          </a:p>
          <a:p>
            <a:pPr indent="-457200" lvl="0" marL="457200" rtl="0" algn="just">
              <a:lnSpc>
                <a:spcPct val="90000"/>
              </a:lnSpc>
              <a:spcBef>
                <a:spcPts val="1000"/>
              </a:spcBef>
              <a:spcAft>
                <a:spcPts val="0"/>
              </a:spcAft>
              <a:buSzPts val="2400"/>
              <a:buFont typeface="Roboto Condensed"/>
              <a:buAutoNum type="arabicPeriod" startAt="7"/>
            </a:pPr>
            <a:r>
              <a:rPr lang="en-US"/>
              <a:t>Construct an E-R diagram for a car-insurance company whose customers own one or more cars each. Each car has associated with it zero to any number of recorded accidents.</a:t>
            </a:r>
            <a:endParaRPr/>
          </a:p>
          <a:p>
            <a:pPr indent="-457200" lvl="0" marL="457200" rtl="0" algn="just">
              <a:lnSpc>
                <a:spcPct val="90000"/>
              </a:lnSpc>
              <a:spcBef>
                <a:spcPts val="1000"/>
              </a:spcBef>
              <a:spcAft>
                <a:spcPts val="0"/>
              </a:spcAft>
              <a:buSzPts val="2400"/>
              <a:buFont typeface="Roboto Condensed"/>
              <a:buAutoNum type="arabicPeriod" startAt="7"/>
            </a:pPr>
            <a:r>
              <a:rPr lang="en-US"/>
              <a:t>Design a generalization–specialization hierarchy for a motor-vehicle sales company. The company sells motorcycles, passenger cars, vans, and buses. Justify your placement of attributes at each level of the hierarchy. Explain why they should not be placed at a higher or lower level.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8">
                                            <p:txEl>
                                              <p:pRg end="0" st="0"/>
                                            </p:txEl>
                                          </p:spTgt>
                                        </p:tgtEl>
                                        <p:attrNameLst>
                                          <p:attrName>style.visibility</p:attrName>
                                        </p:attrNameLst>
                                      </p:cBhvr>
                                      <p:to>
                                        <p:strVal val="visible"/>
                                      </p:to>
                                    </p:set>
                                    <p:animEffect filter="fade" transition="in">
                                      <p:cBhvr>
                                        <p:cTn dur="500"/>
                                        <p:tgtEl>
                                          <p:spTgt spid="95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8">
                                            <p:txEl>
                                              <p:pRg end="1" st="1"/>
                                            </p:txEl>
                                          </p:spTgt>
                                        </p:tgtEl>
                                        <p:attrNameLst>
                                          <p:attrName>style.visibility</p:attrName>
                                        </p:attrNameLst>
                                      </p:cBhvr>
                                      <p:to>
                                        <p:strVal val="visible"/>
                                      </p:to>
                                    </p:set>
                                    <p:animEffect filter="fade" transition="in">
                                      <p:cBhvr>
                                        <p:cTn dur="500"/>
                                        <p:tgtEl>
                                          <p:spTgt spid="95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8">
                                            <p:txEl>
                                              <p:pRg end="2" st="2"/>
                                            </p:txEl>
                                          </p:spTgt>
                                        </p:tgtEl>
                                        <p:attrNameLst>
                                          <p:attrName>style.visibility</p:attrName>
                                        </p:attrNameLst>
                                      </p:cBhvr>
                                      <p:to>
                                        <p:strVal val="visible"/>
                                      </p:to>
                                    </p:set>
                                    <p:animEffect filter="fade" transition="in">
                                      <p:cBhvr>
                                        <p:cTn dur="500"/>
                                        <p:tgtEl>
                                          <p:spTgt spid="95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8">
                                            <p:txEl>
                                              <p:pRg end="3" st="3"/>
                                            </p:txEl>
                                          </p:spTgt>
                                        </p:tgtEl>
                                        <p:attrNameLst>
                                          <p:attrName>style.visibility</p:attrName>
                                        </p:attrNameLst>
                                      </p:cBhvr>
                                      <p:to>
                                        <p:strVal val="visible"/>
                                      </p:to>
                                    </p:set>
                                    <p:animEffect filter="fade" transition="in">
                                      <p:cBhvr>
                                        <p:cTn dur="500"/>
                                        <p:tgtEl>
                                          <p:spTgt spid="95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2" name="Shape 962"/>
        <p:cNvGrpSpPr/>
        <p:nvPr/>
      </p:nvGrpSpPr>
      <p:grpSpPr>
        <a:xfrm>
          <a:off x="0" y="0"/>
          <a:ext cx="0" cy="0"/>
          <a:chOff x="0" y="0"/>
          <a:chExt cx="0" cy="0"/>
        </a:xfrm>
      </p:grpSpPr>
      <p:sp>
        <p:nvSpPr>
          <p:cNvPr id="963" name="Google Shape;963;p49"/>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US"/>
              <a:t>Question Bank </a:t>
            </a:r>
            <a:r>
              <a:rPr lang="en-US">
                <a:solidFill>
                  <a:schemeClr val="dk2"/>
                </a:solidFill>
              </a:rPr>
              <a:t>[E-R diagrams and Database]</a:t>
            </a:r>
            <a:endParaRPr/>
          </a:p>
        </p:txBody>
      </p:sp>
      <p:sp>
        <p:nvSpPr>
          <p:cNvPr id="964" name="Google Shape;964;p49"/>
          <p:cNvSpPr txBox="1"/>
          <p:nvPr>
            <p:ph idx="1" type="body"/>
          </p:nvPr>
        </p:nvSpPr>
        <p:spPr>
          <a:xfrm>
            <a:off x="131179" y="887280"/>
            <a:ext cx="11936130" cy="5582777"/>
          </a:xfrm>
          <a:prstGeom prst="rect">
            <a:avLst/>
          </a:prstGeom>
          <a:noFill/>
          <a:ln>
            <a:noFill/>
          </a:ln>
        </p:spPr>
        <p:txBody>
          <a:bodyPr anchorCtr="0" anchor="t" bIns="45700" lIns="91425" spcFirstLastPara="1" rIns="91425" wrap="square" tIns="45700">
            <a:noAutofit/>
          </a:bodyPr>
          <a:lstStyle/>
          <a:p>
            <a:pPr indent="-457200" lvl="0" marL="457200" rtl="0" algn="just">
              <a:lnSpc>
                <a:spcPct val="90000"/>
              </a:lnSpc>
              <a:spcBef>
                <a:spcPts val="0"/>
              </a:spcBef>
              <a:spcAft>
                <a:spcPts val="0"/>
              </a:spcAft>
              <a:buSzPts val="2400"/>
              <a:buFont typeface="Roboto Condensed"/>
              <a:buAutoNum type="arabicPeriod" startAt="11"/>
            </a:pPr>
            <a:r>
              <a:rPr lang="en-US"/>
              <a:t>Design a database for an airline. The database must keep track of customers and their reservations, flights and their status, seat assignments on individual flights, and the schedule and routing of future flights. Your design should include an E-R diagram, a set of relational schemas, and a list of constraints, including primary-key and foreign-key constraints.</a:t>
            </a:r>
            <a:endParaRPr/>
          </a:p>
          <a:p>
            <a:pPr indent="-457200" lvl="0" marL="457200" rtl="0" algn="just">
              <a:lnSpc>
                <a:spcPct val="90000"/>
              </a:lnSpc>
              <a:spcBef>
                <a:spcPts val="1000"/>
              </a:spcBef>
              <a:spcAft>
                <a:spcPts val="0"/>
              </a:spcAft>
              <a:buSzPts val="2400"/>
              <a:buFont typeface="Roboto Condensed"/>
              <a:buAutoNum type="arabicPeriod" startAt="11"/>
            </a:pPr>
            <a:r>
              <a:rPr lang="en-US"/>
              <a:t>Design a database for a hospital with a set of patients and a set of medical doctors. Associate with each patient a log of the various tests and examinations conducted. Your design should include an E-R diagram, a set of relational schemas, and a list of constraints, including primary-key and foreign-key constraints.</a:t>
            </a:r>
            <a:endParaRPr/>
          </a:p>
          <a:p>
            <a:pPr indent="-304800" lvl="0" marL="457200" rtl="0" algn="just">
              <a:lnSpc>
                <a:spcPct val="90000"/>
              </a:lnSpc>
              <a:spcBef>
                <a:spcPts val="1000"/>
              </a:spcBef>
              <a:spcAft>
                <a:spcPts val="0"/>
              </a:spcAft>
              <a:buSzPts val="2400"/>
              <a:buFont typeface="Roboto Condensed"/>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4">
                                            <p:txEl>
                                              <p:pRg end="0" st="0"/>
                                            </p:txEl>
                                          </p:spTgt>
                                        </p:tgtEl>
                                        <p:attrNameLst>
                                          <p:attrName>style.visibility</p:attrName>
                                        </p:attrNameLst>
                                      </p:cBhvr>
                                      <p:to>
                                        <p:strVal val="visible"/>
                                      </p:to>
                                    </p:set>
                                    <p:animEffect filter="fade" transition="in">
                                      <p:cBhvr>
                                        <p:cTn dur="500"/>
                                        <p:tgtEl>
                                          <p:spTgt spid="96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4">
                                            <p:txEl>
                                              <p:pRg end="1" st="1"/>
                                            </p:txEl>
                                          </p:spTgt>
                                        </p:tgtEl>
                                        <p:attrNameLst>
                                          <p:attrName>style.visibility</p:attrName>
                                        </p:attrNameLst>
                                      </p:cBhvr>
                                      <p:to>
                                        <p:strVal val="visible"/>
                                      </p:to>
                                    </p:set>
                                    <p:animEffect filter="fade" transition="in">
                                      <p:cBhvr>
                                        <p:cTn dur="500"/>
                                        <p:tgtEl>
                                          <p:spTgt spid="96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4">
                                            <p:txEl>
                                              <p:pRg end="2" st="2"/>
                                            </p:txEl>
                                          </p:spTgt>
                                        </p:tgtEl>
                                        <p:attrNameLst>
                                          <p:attrName>style.visibility</p:attrName>
                                        </p:attrNameLst>
                                      </p:cBhvr>
                                      <p:to>
                                        <p:strVal val="visible"/>
                                      </p:to>
                                    </p:set>
                                    <p:animEffect filter="fade" transition="in">
                                      <p:cBhvr>
                                        <p:cTn dur="500"/>
                                        <p:tgtEl>
                                          <p:spTgt spid="964">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5"/>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US"/>
              <a:t>Weak Entity Set</a:t>
            </a:r>
            <a:endParaRPr/>
          </a:p>
        </p:txBody>
      </p:sp>
      <p:sp>
        <p:nvSpPr>
          <p:cNvPr id="143" name="Google Shape;143;p5"/>
          <p:cNvSpPr txBox="1"/>
          <p:nvPr>
            <p:ph idx="1" type="body"/>
          </p:nvPr>
        </p:nvSpPr>
        <p:spPr>
          <a:xfrm>
            <a:off x="131179" y="887280"/>
            <a:ext cx="11936130" cy="5582777"/>
          </a:xfrm>
          <a:prstGeom prst="rect">
            <a:avLst/>
          </a:prstGeom>
          <a:noFill/>
          <a:ln>
            <a:noFill/>
          </a:ln>
        </p:spPr>
        <p:txBody>
          <a:bodyPr anchorCtr="0" anchor="t" bIns="45700" lIns="91425" spcFirstLastPara="1" rIns="91425" wrap="square" tIns="45700">
            <a:noAutofit/>
          </a:bodyPr>
          <a:lstStyle/>
          <a:p>
            <a:pPr indent="-265113" lvl="0" marL="265113" rtl="0" algn="just">
              <a:lnSpc>
                <a:spcPct val="90000"/>
              </a:lnSpc>
              <a:spcBef>
                <a:spcPts val="0"/>
              </a:spcBef>
              <a:spcAft>
                <a:spcPts val="0"/>
              </a:spcAft>
              <a:buClr>
                <a:schemeClr val="accent6"/>
              </a:buClr>
              <a:buSzPts val="2400"/>
              <a:buFont typeface="Noto Sans Symbols"/>
              <a:buChar char="🞂"/>
            </a:pPr>
            <a:r>
              <a:rPr lang="en-US"/>
              <a:t>The </a:t>
            </a:r>
            <a:r>
              <a:rPr b="1" lang="en-US">
                <a:solidFill>
                  <a:schemeClr val="accent6"/>
                </a:solidFill>
              </a:rPr>
              <a:t>existence of a weak entity set</a:t>
            </a:r>
            <a:r>
              <a:rPr lang="en-US"/>
              <a:t> depends on the </a:t>
            </a:r>
            <a:r>
              <a:rPr b="1" lang="en-US">
                <a:solidFill>
                  <a:schemeClr val="accent6"/>
                </a:solidFill>
              </a:rPr>
              <a:t>existence of a strong entity set</a:t>
            </a:r>
            <a:r>
              <a:rPr lang="en-US"/>
              <a:t>.</a:t>
            </a:r>
            <a:endParaRPr/>
          </a:p>
          <a:p>
            <a:pPr indent="-265113" lvl="0" marL="265113" rtl="0" algn="just">
              <a:lnSpc>
                <a:spcPct val="90000"/>
              </a:lnSpc>
              <a:spcBef>
                <a:spcPts val="1000"/>
              </a:spcBef>
              <a:spcAft>
                <a:spcPts val="0"/>
              </a:spcAft>
              <a:buClr>
                <a:schemeClr val="accent6"/>
              </a:buClr>
              <a:buSzPts val="2400"/>
              <a:buFont typeface="Noto Sans Symbols"/>
              <a:buChar char="🞂"/>
            </a:pPr>
            <a:r>
              <a:rPr lang="en-US"/>
              <a:t>The </a:t>
            </a:r>
            <a:r>
              <a:rPr b="1" lang="en-US">
                <a:solidFill>
                  <a:schemeClr val="accent6"/>
                </a:solidFill>
              </a:rPr>
              <a:t>discriminator (partial key) </a:t>
            </a:r>
            <a:r>
              <a:rPr lang="en-US"/>
              <a:t>of a weak entity set is the set of </a:t>
            </a:r>
            <a:r>
              <a:rPr b="1" lang="en-US">
                <a:solidFill>
                  <a:schemeClr val="accent6"/>
                </a:solidFill>
              </a:rPr>
              <a:t>attributes that distinguishes all the entities</a:t>
            </a:r>
            <a:r>
              <a:rPr lang="en-US"/>
              <a:t> of a weak entity set.</a:t>
            </a:r>
            <a:endParaRPr/>
          </a:p>
          <a:p>
            <a:pPr indent="-265113" lvl="0" marL="265113" rtl="0" algn="just">
              <a:lnSpc>
                <a:spcPct val="90000"/>
              </a:lnSpc>
              <a:spcBef>
                <a:spcPts val="1000"/>
              </a:spcBef>
              <a:spcAft>
                <a:spcPts val="0"/>
              </a:spcAft>
              <a:buClr>
                <a:schemeClr val="accent6"/>
              </a:buClr>
              <a:buSzPts val="2400"/>
              <a:buFont typeface="Noto Sans Symbols"/>
              <a:buChar char="🞂"/>
            </a:pPr>
            <a:r>
              <a:rPr lang="en-US"/>
              <a:t>The </a:t>
            </a:r>
            <a:r>
              <a:rPr b="1" lang="en-US">
                <a:solidFill>
                  <a:schemeClr val="accent6"/>
                </a:solidFill>
              </a:rPr>
              <a:t>primary key </a:t>
            </a:r>
            <a:r>
              <a:rPr lang="en-US"/>
              <a:t>of a weak entity set is created by </a:t>
            </a:r>
            <a:r>
              <a:rPr b="1" lang="en-US">
                <a:solidFill>
                  <a:schemeClr val="accent6"/>
                </a:solidFill>
              </a:rPr>
              <a:t>combining the primary key of the strong entity set</a:t>
            </a:r>
            <a:r>
              <a:rPr lang="en-US"/>
              <a:t> on which the weak entity set is existence dependent and the </a:t>
            </a:r>
            <a:r>
              <a:rPr b="1" lang="en-US">
                <a:solidFill>
                  <a:schemeClr val="accent6"/>
                </a:solidFill>
              </a:rPr>
              <a:t>weak entity set’s discriminator</a:t>
            </a:r>
            <a:r>
              <a:rPr lang="en-US"/>
              <a:t>.</a:t>
            </a:r>
            <a:endParaRPr/>
          </a:p>
          <a:p>
            <a:pPr indent="-265113" lvl="0" marL="265113" rtl="0" algn="just">
              <a:lnSpc>
                <a:spcPct val="90000"/>
              </a:lnSpc>
              <a:spcBef>
                <a:spcPts val="1000"/>
              </a:spcBef>
              <a:spcAft>
                <a:spcPts val="0"/>
              </a:spcAft>
              <a:buClr>
                <a:schemeClr val="accent6"/>
              </a:buClr>
              <a:buSzPts val="2400"/>
              <a:buFont typeface="Noto Sans Symbols"/>
              <a:buChar char="🞂"/>
            </a:pPr>
            <a:r>
              <a:rPr lang="en-US"/>
              <a:t>We underline the discriminator attribute of a weak entity set with a </a:t>
            </a:r>
            <a:r>
              <a:rPr b="1" lang="en-US">
                <a:solidFill>
                  <a:schemeClr val="accent6"/>
                </a:solidFill>
              </a:rPr>
              <a:t>dashed line</a:t>
            </a:r>
            <a:r>
              <a:rPr lang="en-US"/>
              <a:t>.</a:t>
            </a:r>
            <a:endParaRPr/>
          </a:p>
          <a:p>
            <a:pPr indent="-265113" lvl="0" marL="265113" rtl="0" algn="just">
              <a:lnSpc>
                <a:spcPct val="90000"/>
              </a:lnSpc>
              <a:spcBef>
                <a:spcPts val="1000"/>
              </a:spcBef>
              <a:spcAft>
                <a:spcPts val="0"/>
              </a:spcAft>
              <a:buClr>
                <a:schemeClr val="accent6"/>
              </a:buClr>
              <a:buSzPts val="2400"/>
              <a:buFont typeface="Noto Sans Symbols"/>
              <a:buChar char="🞂"/>
            </a:pPr>
            <a:r>
              <a:rPr lang="en-US"/>
              <a:t>Payment entity has payment-no which is discriminator.</a:t>
            </a:r>
            <a:endParaRPr/>
          </a:p>
          <a:p>
            <a:pPr indent="-265113" lvl="0" marL="265113" rtl="0" algn="just">
              <a:lnSpc>
                <a:spcPct val="90000"/>
              </a:lnSpc>
              <a:spcBef>
                <a:spcPts val="1000"/>
              </a:spcBef>
              <a:spcAft>
                <a:spcPts val="0"/>
              </a:spcAft>
              <a:buClr>
                <a:schemeClr val="accent6"/>
              </a:buClr>
              <a:buSzPts val="2400"/>
              <a:buFont typeface="Noto Sans Symbols"/>
              <a:buChar char="🞂"/>
            </a:pPr>
            <a:r>
              <a:rPr lang="en-US"/>
              <a:t>Loan entity has loan-no as primary key.</a:t>
            </a:r>
            <a:endParaRPr/>
          </a:p>
          <a:p>
            <a:pPr indent="-265113" lvl="0" marL="265113" rtl="0" algn="just">
              <a:lnSpc>
                <a:spcPct val="90000"/>
              </a:lnSpc>
              <a:spcBef>
                <a:spcPts val="1000"/>
              </a:spcBef>
              <a:spcAft>
                <a:spcPts val="0"/>
              </a:spcAft>
              <a:buClr>
                <a:schemeClr val="accent6"/>
              </a:buClr>
              <a:buSzPts val="2400"/>
              <a:buFont typeface="Noto Sans Symbols"/>
              <a:buChar char="🞂"/>
            </a:pPr>
            <a:r>
              <a:rPr lang="en-US"/>
              <a:t>So primary key for payment is </a:t>
            </a:r>
            <a:r>
              <a:rPr b="1" lang="en-US">
                <a:solidFill>
                  <a:schemeClr val="accent6"/>
                </a:solidFill>
              </a:rPr>
              <a:t>(loan-no, payment-no).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0" st="0"/>
                                            </p:txEl>
                                          </p:spTgt>
                                        </p:tgtEl>
                                        <p:attrNameLst>
                                          <p:attrName>style.visibility</p:attrName>
                                        </p:attrNameLst>
                                      </p:cBhvr>
                                      <p:to>
                                        <p:strVal val="visible"/>
                                      </p:to>
                                    </p:set>
                                    <p:animEffect filter="fade" transition="in">
                                      <p:cBhvr>
                                        <p:cTn dur="500"/>
                                        <p:tgtEl>
                                          <p:spTgt spid="14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1" st="1"/>
                                            </p:txEl>
                                          </p:spTgt>
                                        </p:tgtEl>
                                        <p:attrNameLst>
                                          <p:attrName>style.visibility</p:attrName>
                                        </p:attrNameLst>
                                      </p:cBhvr>
                                      <p:to>
                                        <p:strVal val="visible"/>
                                      </p:to>
                                    </p:set>
                                    <p:animEffect filter="fade" transition="in">
                                      <p:cBhvr>
                                        <p:cTn dur="500"/>
                                        <p:tgtEl>
                                          <p:spTgt spid="14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2" st="2"/>
                                            </p:txEl>
                                          </p:spTgt>
                                        </p:tgtEl>
                                        <p:attrNameLst>
                                          <p:attrName>style.visibility</p:attrName>
                                        </p:attrNameLst>
                                      </p:cBhvr>
                                      <p:to>
                                        <p:strVal val="visible"/>
                                      </p:to>
                                    </p:set>
                                    <p:animEffect filter="fade" transition="in">
                                      <p:cBhvr>
                                        <p:cTn dur="500"/>
                                        <p:tgtEl>
                                          <p:spTgt spid="14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3" st="3"/>
                                            </p:txEl>
                                          </p:spTgt>
                                        </p:tgtEl>
                                        <p:attrNameLst>
                                          <p:attrName>style.visibility</p:attrName>
                                        </p:attrNameLst>
                                      </p:cBhvr>
                                      <p:to>
                                        <p:strVal val="visible"/>
                                      </p:to>
                                    </p:set>
                                    <p:animEffect filter="fade" transition="in">
                                      <p:cBhvr>
                                        <p:cTn dur="500"/>
                                        <p:tgtEl>
                                          <p:spTgt spid="14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4" st="4"/>
                                            </p:txEl>
                                          </p:spTgt>
                                        </p:tgtEl>
                                        <p:attrNameLst>
                                          <p:attrName>style.visibility</p:attrName>
                                        </p:attrNameLst>
                                      </p:cBhvr>
                                      <p:to>
                                        <p:strVal val="visible"/>
                                      </p:to>
                                    </p:set>
                                    <p:animEffect filter="fade" transition="in">
                                      <p:cBhvr>
                                        <p:cTn dur="500"/>
                                        <p:tgtEl>
                                          <p:spTgt spid="14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5" st="5"/>
                                            </p:txEl>
                                          </p:spTgt>
                                        </p:tgtEl>
                                        <p:attrNameLst>
                                          <p:attrName>style.visibility</p:attrName>
                                        </p:attrNameLst>
                                      </p:cBhvr>
                                      <p:to>
                                        <p:strVal val="visible"/>
                                      </p:to>
                                    </p:set>
                                    <p:animEffect filter="fade" transition="in">
                                      <p:cBhvr>
                                        <p:cTn dur="500"/>
                                        <p:tgtEl>
                                          <p:spTgt spid="14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6" st="6"/>
                                            </p:txEl>
                                          </p:spTgt>
                                        </p:tgtEl>
                                        <p:attrNameLst>
                                          <p:attrName>style.visibility</p:attrName>
                                        </p:attrNameLst>
                                      </p:cBhvr>
                                      <p:to>
                                        <p:strVal val="visible"/>
                                      </p:to>
                                    </p:set>
                                    <p:animEffect filter="fade" transition="in">
                                      <p:cBhvr>
                                        <p:cTn dur="500"/>
                                        <p:tgtEl>
                                          <p:spTgt spid="143">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8" name="Shape 968"/>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5C2321"/>
              </a:buClr>
              <a:buSzPts val="6000"/>
              <a:buFont typeface="Roboto Condensed"/>
              <a:buNone/>
            </a:pPr>
            <a:r>
              <a:rPr lang="en-US">
                <a:solidFill>
                  <a:srgbClr val="5C2321"/>
                </a:solidFill>
              </a:rPr>
              <a:t>Superclass v/s Subclass</a:t>
            </a:r>
            <a:endParaRPr/>
          </a:p>
        </p:txBody>
      </p:sp>
      <p:sp>
        <p:nvSpPr>
          <p:cNvPr id="149" name="Google Shape;149;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a:t>Section - 6</a:t>
            </a:r>
            <a:endParaRPr/>
          </a:p>
          <a:p>
            <a:pPr indent="0" lvl="0" marL="0" rtl="0" algn="l">
              <a:lnSpc>
                <a:spcPct val="90000"/>
              </a:lnSpc>
              <a:spcBef>
                <a:spcPts val="1000"/>
              </a:spcBef>
              <a:spcAft>
                <a:spcPts val="0"/>
              </a:spcAft>
              <a:buClr>
                <a:schemeClr val="dk1"/>
              </a:buClr>
              <a:buSzPts val="24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7"/>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US"/>
              <a:t>Superclass v/s Subclass</a:t>
            </a:r>
            <a:endParaRPr/>
          </a:p>
        </p:txBody>
      </p:sp>
      <p:sp>
        <p:nvSpPr>
          <p:cNvPr id="155" name="Google Shape;155;p7"/>
          <p:cNvSpPr txBox="1"/>
          <p:nvPr>
            <p:ph idx="1" type="body"/>
          </p:nvPr>
        </p:nvSpPr>
        <p:spPr>
          <a:xfrm>
            <a:off x="131179" y="887280"/>
            <a:ext cx="11936130" cy="5582777"/>
          </a:xfrm>
          <a:prstGeom prst="rect">
            <a:avLst/>
          </a:prstGeom>
          <a:noFill/>
          <a:ln>
            <a:noFill/>
          </a:ln>
        </p:spPr>
        <p:txBody>
          <a:bodyPr anchorCtr="0" anchor="t" bIns="45700" lIns="91425" spcFirstLastPara="1" rIns="91425" wrap="square" tIns="45700">
            <a:noAutofit/>
          </a:bodyPr>
          <a:lstStyle/>
          <a:p>
            <a:pPr indent="-112713" lvl="0" marL="265113" rtl="0" algn="just">
              <a:lnSpc>
                <a:spcPct val="90000"/>
              </a:lnSpc>
              <a:spcBef>
                <a:spcPts val="0"/>
              </a:spcBef>
              <a:spcAft>
                <a:spcPts val="0"/>
              </a:spcAft>
              <a:buClr>
                <a:schemeClr val="accent6"/>
              </a:buClr>
              <a:buSzPts val="2400"/>
              <a:buFont typeface="Noto Sans Symbols"/>
              <a:buNone/>
            </a:pPr>
            <a:r>
              <a:t/>
            </a:r>
            <a:endParaRPr/>
          </a:p>
        </p:txBody>
      </p:sp>
      <p:graphicFrame>
        <p:nvGraphicFramePr>
          <p:cNvPr id="156" name="Google Shape;156;p7"/>
          <p:cNvGraphicFramePr/>
          <p:nvPr/>
        </p:nvGraphicFramePr>
        <p:xfrm>
          <a:off x="131178" y="859690"/>
          <a:ext cx="3000000" cy="3000000"/>
        </p:xfrm>
        <a:graphic>
          <a:graphicData uri="http://schemas.openxmlformats.org/drawingml/2006/table">
            <a:tbl>
              <a:tblPr bandRow="1" firstRow="1">
                <a:noFill/>
                <a:tableStyleId>{B6DAD78B-A8BF-4BBC-8C26-BEABA15EEC41}</a:tableStyleId>
              </a:tblPr>
              <a:tblGrid>
                <a:gridCol w="5964825"/>
                <a:gridCol w="5964825"/>
              </a:tblGrid>
              <a:tr h="630000">
                <a:tc>
                  <a:txBody>
                    <a:bodyPr/>
                    <a:lstStyle/>
                    <a:p>
                      <a:pPr indent="0" lvl="0" marL="0" marR="0" rtl="0" algn="l">
                        <a:spcBef>
                          <a:spcPts val="0"/>
                        </a:spcBef>
                        <a:spcAft>
                          <a:spcPts val="0"/>
                        </a:spcAft>
                        <a:buNone/>
                      </a:pPr>
                      <a:r>
                        <a:rPr b="1" lang="en-US" sz="2400" u="none" cap="none" strike="noStrike">
                          <a:solidFill>
                            <a:schemeClr val="dk1"/>
                          </a:solidFill>
                        </a:rPr>
                        <a:t>Super Class</a:t>
                      </a:r>
                      <a:endParaRPr b="1" sz="1800" u="none" cap="none" strike="noStrike">
                        <a:solidFill>
                          <a:schemeClr val="dk1"/>
                        </a:solidFill>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E8E8E8"/>
                    </a:solidFill>
                  </a:tcPr>
                </a:tc>
                <a:tc>
                  <a:txBody>
                    <a:bodyPr/>
                    <a:lstStyle/>
                    <a:p>
                      <a:pPr indent="0" lvl="0" marL="0" marR="0" rtl="0" algn="l">
                        <a:spcBef>
                          <a:spcPts val="0"/>
                        </a:spcBef>
                        <a:spcAft>
                          <a:spcPts val="0"/>
                        </a:spcAft>
                        <a:buNone/>
                      </a:pPr>
                      <a:r>
                        <a:rPr lang="en-US" sz="2400" u="none" cap="none" strike="noStrike">
                          <a:solidFill>
                            <a:schemeClr val="dk1"/>
                          </a:solidFill>
                        </a:rPr>
                        <a:t>Sub Class</a:t>
                      </a:r>
                      <a:endParaRPr b="1" sz="1800" u="none" cap="none" strike="noStrike">
                        <a:solidFill>
                          <a:schemeClr val="dk1"/>
                        </a:solidFill>
                        <a:latin typeface="Roboto Condensed"/>
                        <a:ea typeface="Roboto Condensed"/>
                        <a:cs typeface="Roboto Condensed"/>
                        <a:sym typeface="Roboto Condensed"/>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E8E8E8"/>
                    </a:solidFill>
                  </a:tcPr>
                </a:tc>
              </a:tr>
            </a:tbl>
          </a:graphicData>
        </a:graphic>
      </p:graphicFrame>
      <p:graphicFrame>
        <p:nvGraphicFramePr>
          <p:cNvPr id="157" name="Google Shape;157;p7"/>
          <p:cNvGraphicFramePr/>
          <p:nvPr/>
        </p:nvGraphicFramePr>
        <p:xfrm>
          <a:off x="131178" y="1503193"/>
          <a:ext cx="3000000" cy="3000000"/>
        </p:xfrm>
        <a:graphic>
          <a:graphicData uri="http://schemas.openxmlformats.org/drawingml/2006/table">
            <a:tbl>
              <a:tblPr bandRow="1" firstRow="1">
                <a:noFill/>
                <a:tableStyleId>{B6DAD78B-A8BF-4BBC-8C26-BEABA15EEC41}</a:tableStyleId>
              </a:tblPr>
              <a:tblGrid>
                <a:gridCol w="5964825"/>
                <a:gridCol w="5964825"/>
              </a:tblGrid>
              <a:tr h="540000">
                <a:tc>
                  <a:txBody>
                    <a:bodyPr/>
                    <a:lstStyle/>
                    <a:p>
                      <a:pPr indent="0" lvl="0" marL="0" marR="0" rtl="0" algn="l">
                        <a:spcBef>
                          <a:spcPts val="0"/>
                        </a:spcBef>
                        <a:spcAft>
                          <a:spcPts val="0"/>
                        </a:spcAft>
                        <a:buNone/>
                      </a:pPr>
                      <a:r>
                        <a:rPr b="0" lang="en-US" sz="2400" u="none" cap="none" strike="noStrike">
                          <a:solidFill>
                            <a:schemeClr val="dk1"/>
                          </a:solidFill>
                          <a:latin typeface="Roboto Condensed"/>
                          <a:ea typeface="Roboto Condensed"/>
                          <a:cs typeface="Roboto Condensed"/>
                          <a:sym typeface="Roboto Condensed"/>
                        </a:rPr>
                        <a:t>A superclass is an entity from which </a:t>
                      </a:r>
                      <a:r>
                        <a:rPr b="1" lang="en-US" sz="2400" u="none" cap="none" strike="noStrike">
                          <a:solidFill>
                            <a:schemeClr val="accent6"/>
                          </a:solidFill>
                          <a:latin typeface="Roboto Condensed"/>
                          <a:ea typeface="Roboto Condensed"/>
                          <a:cs typeface="Roboto Condensed"/>
                          <a:sym typeface="Roboto Condensed"/>
                        </a:rPr>
                        <a:t>another entities can be derived</a:t>
                      </a:r>
                      <a:r>
                        <a:rPr b="0" lang="en-US" sz="2400" u="none" cap="none" strike="noStrike">
                          <a:solidFill>
                            <a:schemeClr val="dk1"/>
                          </a:solidFill>
                          <a:latin typeface="Roboto Condensed"/>
                          <a:ea typeface="Roboto Condensed"/>
                          <a:cs typeface="Roboto Condensed"/>
                          <a:sym typeface="Roboto Condensed"/>
                        </a:rPr>
                        <a:t>.</a:t>
                      </a:r>
                      <a:endParaRPr b="0" sz="2400">
                        <a:solidFill>
                          <a:schemeClr val="dk1"/>
                        </a:solidFill>
                        <a:latin typeface="Roboto Condensed"/>
                        <a:ea typeface="Roboto Condensed"/>
                        <a:cs typeface="Roboto Condensed"/>
                        <a:sym typeface="Roboto Condensed"/>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b="0" lang="en-US" sz="2400">
                          <a:solidFill>
                            <a:schemeClr val="dk1"/>
                          </a:solidFill>
                          <a:latin typeface="Roboto Condensed"/>
                          <a:ea typeface="Roboto Condensed"/>
                          <a:cs typeface="Roboto Condensed"/>
                          <a:sym typeface="Roboto Condensed"/>
                        </a:rPr>
                        <a:t>A subclass is an entity that is </a:t>
                      </a:r>
                      <a:r>
                        <a:rPr b="1" lang="en-US" sz="2400">
                          <a:solidFill>
                            <a:schemeClr val="accent6"/>
                          </a:solidFill>
                          <a:latin typeface="Roboto Condensed"/>
                          <a:ea typeface="Roboto Condensed"/>
                          <a:cs typeface="Roboto Condensed"/>
                          <a:sym typeface="Roboto Condensed"/>
                        </a:rPr>
                        <a:t>derived from another entity</a:t>
                      </a:r>
                      <a:r>
                        <a:rPr b="0" lang="en-US" sz="2400">
                          <a:solidFill>
                            <a:schemeClr val="dk1"/>
                          </a:solidFill>
                          <a:latin typeface="Roboto Condensed"/>
                          <a:ea typeface="Roboto Condensed"/>
                          <a:cs typeface="Roboto Condensed"/>
                          <a:sym typeface="Roboto Condensed"/>
                        </a:rPr>
                        <a:t>.</a:t>
                      </a:r>
                      <a:endParaRPr b="0" sz="2400">
                        <a:solidFill>
                          <a:schemeClr val="dk1"/>
                        </a:solidFill>
                        <a:latin typeface="Roboto Condensed"/>
                        <a:ea typeface="Roboto Condensed"/>
                        <a:cs typeface="Roboto Condensed"/>
                        <a:sym typeface="Roboto Condensed"/>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chemeClr val="lt1"/>
                    </a:solidFill>
                  </a:tcPr>
                </a:tc>
              </a:tr>
            </a:tbl>
          </a:graphicData>
        </a:graphic>
      </p:graphicFrame>
      <p:graphicFrame>
        <p:nvGraphicFramePr>
          <p:cNvPr id="158" name="Google Shape;158;p7"/>
          <p:cNvGraphicFramePr/>
          <p:nvPr/>
        </p:nvGraphicFramePr>
        <p:xfrm>
          <a:off x="131178" y="2319178"/>
          <a:ext cx="3000000" cy="3000000"/>
        </p:xfrm>
        <a:graphic>
          <a:graphicData uri="http://schemas.openxmlformats.org/drawingml/2006/table">
            <a:tbl>
              <a:tblPr bandRow="1" firstRow="1">
                <a:noFill/>
                <a:tableStyleId>{B6DAD78B-A8BF-4BBC-8C26-BEABA15EEC41}</a:tableStyleId>
              </a:tblPr>
              <a:tblGrid>
                <a:gridCol w="5964825"/>
                <a:gridCol w="5964825"/>
              </a:tblGrid>
              <a:tr h="540000">
                <a:tc>
                  <a:txBody>
                    <a:bodyPr/>
                    <a:lstStyle/>
                    <a:p>
                      <a:pPr indent="0" lvl="0" marL="0" marR="0" rtl="0" algn="l">
                        <a:spcBef>
                          <a:spcPts val="0"/>
                        </a:spcBef>
                        <a:spcAft>
                          <a:spcPts val="0"/>
                        </a:spcAft>
                        <a:buNone/>
                      </a:pPr>
                      <a:r>
                        <a:rPr b="0" lang="en-US" sz="2400">
                          <a:solidFill>
                            <a:schemeClr val="dk1"/>
                          </a:solidFill>
                          <a:latin typeface="Roboto Condensed"/>
                          <a:ea typeface="Roboto Condensed"/>
                          <a:cs typeface="Roboto Condensed"/>
                          <a:sym typeface="Roboto Condensed"/>
                        </a:rPr>
                        <a:t>E.g, </a:t>
                      </a:r>
                      <a:endParaRPr/>
                    </a:p>
                    <a:p>
                      <a:pPr indent="0" lvl="0" marL="0" marR="0" rtl="0" algn="l">
                        <a:spcBef>
                          <a:spcPts val="0"/>
                        </a:spcBef>
                        <a:spcAft>
                          <a:spcPts val="0"/>
                        </a:spcAft>
                        <a:buNone/>
                      </a:pPr>
                      <a:r>
                        <a:rPr b="0" lang="en-US" sz="2400">
                          <a:solidFill>
                            <a:schemeClr val="dk1"/>
                          </a:solidFill>
                          <a:latin typeface="Roboto Condensed"/>
                          <a:ea typeface="Roboto Condensed"/>
                          <a:cs typeface="Roboto Condensed"/>
                          <a:sym typeface="Roboto Condensed"/>
                        </a:rPr>
                        <a:t>an entity account has two subsets </a:t>
                      </a:r>
                      <a:endParaRPr/>
                    </a:p>
                    <a:p>
                      <a:pPr indent="0" lvl="0" marL="0" marR="0" rtl="0" algn="l">
                        <a:spcBef>
                          <a:spcPts val="0"/>
                        </a:spcBef>
                        <a:spcAft>
                          <a:spcPts val="0"/>
                        </a:spcAft>
                        <a:buNone/>
                      </a:pPr>
                      <a:r>
                        <a:rPr b="0" lang="en-US" sz="2400">
                          <a:solidFill>
                            <a:schemeClr val="dk1"/>
                          </a:solidFill>
                          <a:latin typeface="Roboto Condensed"/>
                          <a:ea typeface="Roboto Condensed"/>
                          <a:cs typeface="Roboto Condensed"/>
                          <a:sym typeface="Roboto Condensed"/>
                        </a:rPr>
                        <a:t>saving_account and current_account</a:t>
                      </a:r>
                      <a:endParaRPr b="0" sz="2400">
                        <a:solidFill>
                          <a:schemeClr val="dk1"/>
                        </a:solidFill>
                        <a:latin typeface="Roboto Condensed"/>
                        <a:ea typeface="Roboto Condensed"/>
                        <a:cs typeface="Roboto Condensed"/>
                        <a:sym typeface="Roboto Condensed"/>
                      </a:endParaRPr>
                    </a:p>
                    <a:p>
                      <a:pPr indent="0" lvl="0" marL="0" marR="0" rtl="0" algn="l">
                        <a:spcBef>
                          <a:spcPts val="0"/>
                        </a:spcBef>
                        <a:spcAft>
                          <a:spcPts val="0"/>
                        </a:spcAft>
                        <a:buNone/>
                      </a:pPr>
                      <a:r>
                        <a:rPr b="0" lang="en-US" sz="2400">
                          <a:solidFill>
                            <a:schemeClr val="dk1"/>
                          </a:solidFill>
                          <a:latin typeface="Roboto Condensed"/>
                          <a:ea typeface="Roboto Condensed"/>
                          <a:cs typeface="Roboto Condensed"/>
                          <a:sym typeface="Roboto Condensed"/>
                        </a:rPr>
                        <a:t>So an </a:t>
                      </a:r>
                      <a:r>
                        <a:rPr b="1" lang="en-US" sz="2400">
                          <a:solidFill>
                            <a:schemeClr val="accent6"/>
                          </a:solidFill>
                          <a:latin typeface="Roboto Condensed"/>
                          <a:ea typeface="Roboto Condensed"/>
                          <a:cs typeface="Roboto Condensed"/>
                          <a:sym typeface="Roboto Condensed"/>
                        </a:rPr>
                        <a:t>account is superclass</a:t>
                      </a:r>
                      <a:r>
                        <a:rPr b="0" lang="en-US" sz="2400">
                          <a:solidFill>
                            <a:schemeClr val="dk1"/>
                          </a:solidFill>
                          <a:latin typeface="Roboto Condensed"/>
                          <a:ea typeface="Roboto Condensed"/>
                          <a:cs typeface="Roboto Condensed"/>
                          <a:sym typeface="Roboto Condensed"/>
                        </a:rPr>
                        <a:t>.</a:t>
                      </a:r>
                      <a:endParaRPr b="0" sz="2400">
                        <a:solidFill>
                          <a:schemeClr val="dk1"/>
                        </a:solidFill>
                        <a:latin typeface="Roboto Condensed"/>
                        <a:ea typeface="Roboto Condensed"/>
                        <a:cs typeface="Roboto Condensed"/>
                        <a:sym typeface="Roboto Condensed"/>
                      </a:endParaRPr>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b="0" lang="en-US" sz="2400">
                          <a:solidFill>
                            <a:schemeClr val="dk1"/>
                          </a:solidFill>
                          <a:latin typeface="Roboto Condensed"/>
                          <a:ea typeface="Roboto Condensed"/>
                          <a:cs typeface="Roboto Condensed"/>
                          <a:sym typeface="Roboto Condensed"/>
                        </a:rPr>
                        <a:t>E.g, </a:t>
                      </a:r>
                      <a:endParaRPr/>
                    </a:p>
                    <a:p>
                      <a:pPr indent="0" lvl="0" marL="0" marR="0" rtl="0" algn="l">
                        <a:spcBef>
                          <a:spcPts val="0"/>
                        </a:spcBef>
                        <a:spcAft>
                          <a:spcPts val="0"/>
                        </a:spcAft>
                        <a:buNone/>
                      </a:pPr>
                      <a:r>
                        <a:rPr b="0" lang="en-US" sz="2400">
                          <a:solidFill>
                            <a:schemeClr val="dk1"/>
                          </a:solidFill>
                          <a:latin typeface="Roboto Condensed"/>
                          <a:ea typeface="Roboto Condensed"/>
                          <a:cs typeface="Roboto Condensed"/>
                          <a:sym typeface="Roboto Condensed"/>
                        </a:rPr>
                        <a:t>saving_account and current_account entities are derived from entity account. </a:t>
                      </a:r>
                      <a:endParaRPr/>
                    </a:p>
                    <a:p>
                      <a:pPr indent="0" lvl="0" marL="0" marR="0" rtl="0" algn="l">
                        <a:spcBef>
                          <a:spcPts val="0"/>
                        </a:spcBef>
                        <a:spcAft>
                          <a:spcPts val="0"/>
                        </a:spcAft>
                        <a:buNone/>
                      </a:pPr>
                      <a:r>
                        <a:rPr b="0" lang="en-US" sz="2400">
                          <a:solidFill>
                            <a:schemeClr val="dk1"/>
                          </a:solidFill>
                          <a:latin typeface="Roboto Condensed"/>
                          <a:ea typeface="Roboto Condensed"/>
                          <a:cs typeface="Roboto Condensed"/>
                          <a:sym typeface="Roboto Condensed"/>
                        </a:rPr>
                        <a:t>So </a:t>
                      </a:r>
                      <a:r>
                        <a:rPr b="1" lang="en-US" sz="2400">
                          <a:solidFill>
                            <a:schemeClr val="accent6"/>
                          </a:solidFill>
                          <a:latin typeface="Roboto Condensed"/>
                          <a:ea typeface="Roboto Condensed"/>
                          <a:cs typeface="Roboto Condensed"/>
                          <a:sym typeface="Roboto Condensed"/>
                        </a:rPr>
                        <a:t>saving_account and current_account are subclass</a:t>
                      </a:r>
                      <a:r>
                        <a:rPr b="0" lang="en-US" sz="2400">
                          <a:solidFill>
                            <a:schemeClr val="dk1"/>
                          </a:solidFill>
                          <a:latin typeface="Roboto Condensed"/>
                          <a:ea typeface="Roboto Condensed"/>
                          <a:cs typeface="Roboto Condensed"/>
                          <a:sym typeface="Roboto Condensed"/>
                        </a:rPr>
                        <a:t>.</a:t>
                      </a:r>
                      <a:endParaRPr b="0" sz="2400">
                        <a:solidFill>
                          <a:schemeClr val="dk1"/>
                        </a:solidFill>
                        <a:latin typeface="Roboto Condensed"/>
                        <a:ea typeface="Roboto Condensed"/>
                        <a:cs typeface="Roboto Condensed"/>
                        <a:sym typeface="Roboto Condensed"/>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chemeClr val="lt1"/>
                    </a:solidFill>
                  </a:tcPr>
                </a:tc>
              </a:tr>
            </a:tbl>
          </a:graphicData>
        </a:graphic>
      </p:graphicFrame>
      <p:sp>
        <p:nvSpPr>
          <p:cNvPr id="159" name="Google Shape;159;p7"/>
          <p:cNvSpPr/>
          <p:nvPr/>
        </p:nvSpPr>
        <p:spPr>
          <a:xfrm>
            <a:off x="3312696" y="4366391"/>
            <a:ext cx="1828800" cy="540000"/>
          </a:xfrm>
          <a:prstGeom prst="rect">
            <a:avLst/>
          </a:prstGeom>
          <a:noFill/>
          <a:ln cap="flat" cmpd="sng" w="2857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Account</a:t>
            </a:r>
            <a:endParaRPr/>
          </a:p>
        </p:txBody>
      </p:sp>
      <p:sp>
        <p:nvSpPr>
          <p:cNvPr id="160" name="Google Shape;160;p7"/>
          <p:cNvSpPr/>
          <p:nvPr/>
        </p:nvSpPr>
        <p:spPr>
          <a:xfrm>
            <a:off x="2169696" y="5179595"/>
            <a:ext cx="1828800" cy="540000"/>
          </a:xfrm>
          <a:prstGeom prst="rect">
            <a:avLst/>
          </a:prstGeom>
          <a:noFill/>
          <a:ln cap="flat" cmpd="sng" w="2857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Saving_Account</a:t>
            </a:r>
            <a:endParaRPr sz="1800">
              <a:solidFill>
                <a:schemeClr val="dk1"/>
              </a:solidFill>
              <a:latin typeface="Roboto Condensed"/>
              <a:ea typeface="Roboto Condensed"/>
              <a:cs typeface="Roboto Condensed"/>
              <a:sym typeface="Roboto Condensed"/>
            </a:endParaRPr>
          </a:p>
        </p:txBody>
      </p:sp>
      <p:sp>
        <p:nvSpPr>
          <p:cNvPr id="161" name="Google Shape;161;p7"/>
          <p:cNvSpPr/>
          <p:nvPr/>
        </p:nvSpPr>
        <p:spPr>
          <a:xfrm>
            <a:off x="4455696" y="5179595"/>
            <a:ext cx="1828800" cy="540000"/>
          </a:xfrm>
          <a:prstGeom prst="rect">
            <a:avLst/>
          </a:prstGeom>
          <a:noFill/>
          <a:ln cap="flat" cmpd="sng" w="2857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Current_Account</a:t>
            </a:r>
            <a:endParaRPr sz="1800">
              <a:solidFill>
                <a:schemeClr val="dk1"/>
              </a:solidFill>
              <a:latin typeface="Roboto Condensed"/>
              <a:ea typeface="Roboto Condensed"/>
              <a:cs typeface="Roboto Condensed"/>
              <a:sym typeface="Roboto Condensed"/>
            </a:endParaRPr>
          </a:p>
        </p:txBody>
      </p:sp>
      <p:cxnSp>
        <p:nvCxnSpPr>
          <p:cNvPr id="162" name="Google Shape;162;p7"/>
          <p:cNvCxnSpPr>
            <a:stCxn id="159" idx="2"/>
            <a:endCxn id="160" idx="0"/>
          </p:cNvCxnSpPr>
          <p:nvPr/>
        </p:nvCxnSpPr>
        <p:spPr>
          <a:xfrm flipH="1">
            <a:off x="3084096" y="4906391"/>
            <a:ext cx="1143000" cy="273300"/>
          </a:xfrm>
          <a:prstGeom prst="straightConnector1">
            <a:avLst/>
          </a:prstGeom>
          <a:noFill/>
          <a:ln cap="flat" cmpd="sng" w="28575">
            <a:solidFill>
              <a:srgbClr val="00B050"/>
            </a:solidFill>
            <a:prstDash val="solid"/>
            <a:miter lim="800000"/>
            <a:headEnd len="sm" w="sm" type="none"/>
            <a:tailEnd len="sm" w="sm" type="none"/>
          </a:ln>
        </p:spPr>
      </p:cxnSp>
      <p:cxnSp>
        <p:nvCxnSpPr>
          <p:cNvPr id="163" name="Google Shape;163;p7"/>
          <p:cNvCxnSpPr>
            <a:stCxn id="159" idx="2"/>
            <a:endCxn id="161" idx="0"/>
          </p:cNvCxnSpPr>
          <p:nvPr/>
        </p:nvCxnSpPr>
        <p:spPr>
          <a:xfrm>
            <a:off x="4227096" y="4906391"/>
            <a:ext cx="1143000" cy="273300"/>
          </a:xfrm>
          <a:prstGeom prst="straightConnector1">
            <a:avLst/>
          </a:prstGeom>
          <a:noFill/>
          <a:ln cap="flat" cmpd="sng" w="28575">
            <a:solidFill>
              <a:srgbClr val="00B050"/>
            </a:solidFill>
            <a:prstDash val="solid"/>
            <a:miter lim="800000"/>
            <a:headEnd len="sm" w="sm" type="none"/>
            <a:tailEnd len="sm" w="sm" type="none"/>
          </a:ln>
        </p:spPr>
      </p:cxnSp>
      <p:sp>
        <p:nvSpPr>
          <p:cNvPr id="164" name="Google Shape;164;p7"/>
          <p:cNvSpPr/>
          <p:nvPr/>
        </p:nvSpPr>
        <p:spPr>
          <a:xfrm>
            <a:off x="8341896" y="4346621"/>
            <a:ext cx="1371600" cy="2057400"/>
          </a:xfrm>
          <a:prstGeom prst="ellipse">
            <a:avLst/>
          </a:prstGeom>
          <a:solidFill>
            <a:schemeClr val="lt1"/>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Roboto Condensed"/>
              <a:ea typeface="Roboto Condensed"/>
              <a:cs typeface="Roboto Condensed"/>
              <a:sym typeface="Roboto Condensed"/>
            </a:endParaRPr>
          </a:p>
        </p:txBody>
      </p:sp>
      <p:sp>
        <p:nvSpPr>
          <p:cNvPr id="165" name="Google Shape;165;p7"/>
          <p:cNvSpPr/>
          <p:nvPr/>
        </p:nvSpPr>
        <p:spPr>
          <a:xfrm>
            <a:off x="8722896" y="4460921"/>
            <a:ext cx="609600" cy="762000"/>
          </a:xfrm>
          <a:prstGeom prst="ellipse">
            <a:avLst/>
          </a:prstGeom>
          <a:solidFill>
            <a:schemeClr val="lt1"/>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Roboto Condensed"/>
              <a:ea typeface="Roboto Condensed"/>
              <a:cs typeface="Roboto Condensed"/>
              <a:sym typeface="Roboto Condensed"/>
            </a:endParaRPr>
          </a:p>
        </p:txBody>
      </p:sp>
      <p:sp>
        <p:nvSpPr>
          <p:cNvPr id="166" name="Google Shape;166;p7"/>
          <p:cNvSpPr/>
          <p:nvPr/>
        </p:nvSpPr>
        <p:spPr>
          <a:xfrm>
            <a:off x="8722896" y="5489621"/>
            <a:ext cx="609600" cy="762000"/>
          </a:xfrm>
          <a:prstGeom prst="ellipse">
            <a:avLst/>
          </a:prstGeom>
          <a:solidFill>
            <a:schemeClr val="lt1"/>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Roboto Condensed"/>
              <a:ea typeface="Roboto Condensed"/>
              <a:cs typeface="Roboto Condensed"/>
              <a:sym typeface="Roboto Condensed"/>
            </a:endParaRPr>
          </a:p>
        </p:txBody>
      </p:sp>
      <p:sp>
        <p:nvSpPr>
          <p:cNvPr id="167" name="Google Shape;167;p7"/>
          <p:cNvSpPr txBox="1"/>
          <p:nvPr/>
        </p:nvSpPr>
        <p:spPr>
          <a:xfrm>
            <a:off x="6498809" y="4344274"/>
            <a:ext cx="12954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Super Class</a:t>
            </a:r>
            <a:endParaRPr/>
          </a:p>
        </p:txBody>
      </p:sp>
      <p:sp>
        <p:nvSpPr>
          <p:cNvPr id="168" name="Google Shape;168;p7"/>
          <p:cNvSpPr txBox="1"/>
          <p:nvPr/>
        </p:nvSpPr>
        <p:spPr>
          <a:xfrm>
            <a:off x="6513096" y="6067563"/>
            <a:ext cx="12954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Sub Class</a:t>
            </a:r>
            <a:endParaRPr/>
          </a:p>
        </p:txBody>
      </p:sp>
      <p:cxnSp>
        <p:nvCxnSpPr>
          <p:cNvPr id="169" name="Google Shape;169;p7"/>
          <p:cNvCxnSpPr>
            <a:stCxn id="167" idx="3"/>
            <a:endCxn id="164" idx="1"/>
          </p:cNvCxnSpPr>
          <p:nvPr/>
        </p:nvCxnSpPr>
        <p:spPr>
          <a:xfrm>
            <a:off x="7794209" y="4528940"/>
            <a:ext cx="748500" cy="119100"/>
          </a:xfrm>
          <a:prstGeom prst="straightConnector1">
            <a:avLst/>
          </a:prstGeom>
          <a:noFill/>
          <a:ln cap="flat" cmpd="sng" w="28575">
            <a:solidFill>
              <a:srgbClr val="7F7F7F"/>
            </a:solidFill>
            <a:prstDash val="solid"/>
            <a:miter lim="800000"/>
            <a:headEnd len="sm" w="sm" type="none"/>
            <a:tailEnd len="med" w="med" type="triangle"/>
          </a:ln>
        </p:spPr>
      </p:cxnSp>
      <p:cxnSp>
        <p:nvCxnSpPr>
          <p:cNvPr id="170" name="Google Shape;170;p7"/>
          <p:cNvCxnSpPr>
            <a:stCxn id="167" idx="1"/>
            <a:endCxn id="159" idx="3"/>
          </p:cNvCxnSpPr>
          <p:nvPr/>
        </p:nvCxnSpPr>
        <p:spPr>
          <a:xfrm flipH="1">
            <a:off x="5141609" y="4528940"/>
            <a:ext cx="1357200" cy="107400"/>
          </a:xfrm>
          <a:prstGeom prst="straightConnector1">
            <a:avLst/>
          </a:prstGeom>
          <a:noFill/>
          <a:ln cap="flat" cmpd="sng" w="28575">
            <a:solidFill>
              <a:srgbClr val="7F7F7F"/>
            </a:solidFill>
            <a:prstDash val="solid"/>
            <a:miter lim="800000"/>
            <a:headEnd len="sm" w="sm" type="none"/>
            <a:tailEnd len="med" w="med" type="triangle"/>
          </a:ln>
        </p:spPr>
      </p:cxnSp>
      <p:cxnSp>
        <p:nvCxnSpPr>
          <p:cNvPr id="171" name="Google Shape;171;p7"/>
          <p:cNvCxnSpPr>
            <a:stCxn id="168" idx="1"/>
          </p:cNvCxnSpPr>
          <p:nvPr/>
        </p:nvCxnSpPr>
        <p:spPr>
          <a:xfrm rot="10800000">
            <a:off x="3084096" y="5719729"/>
            <a:ext cx="3429000" cy="532500"/>
          </a:xfrm>
          <a:prstGeom prst="straightConnector1">
            <a:avLst/>
          </a:prstGeom>
          <a:noFill/>
          <a:ln cap="flat" cmpd="sng" w="28575">
            <a:solidFill>
              <a:srgbClr val="7F7F7F"/>
            </a:solidFill>
            <a:prstDash val="solid"/>
            <a:miter lim="800000"/>
            <a:headEnd len="sm" w="sm" type="none"/>
            <a:tailEnd len="med" w="med" type="triangle"/>
          </a:ln>
        </p:spPr>
      </p:cxnSp>
      <p:cxnSp>
        <p:nvCxnSpPr>
          <p:cNvPr id="172" name="Google Shape;172;p7"/>
          <p:cNvCxnSpPr>
            <a:endCxn id="161" idx="2"/>
          </p:cNvCxnSpPr>
          <p:nvPr/>
        </p:nvCxnSpPr>
        <p:spPr>
          <a:xfrm rot="10800000">
            <a:off x="5370096" y="5719595"/>
            <a:ext cx="1128600" cy="532500"/>
          </a:xfrm>
          <a:prstGeom prst="straightConnector1">
            <a:avLst/>
          </a:prstGeom>
          <a:noFill/>
          <a:ln cap="flat" cmpd="sng" w="28575">
            <a:solidFill>
              <a:srgbClr val="7F7F7F"/>
            </a:solidFill>
            <a:prstDash val="solid"/>
            <a:miter lim="800000"/>
            <a:headEnd len="sm" w="sm" type="none"/>
            <a:tailEnd len="med" w="med" type="triangle"/>
          </a:ln>
        </p:spPr>
      </p:cxnSp>
      <p:cxnSp>
        <p:nvCxnSpPr>
          <p:cNvPr id="173" name="Google Shape;173;p7"/>
          <p:cNvCxnSpPr>
            <a:stCxn id="168" idx="3"/>
          </p:cNvCxnSpPr>
          <p:nvPr/>
        </p:nvCxnSpPr>
        <p:spPr>
          <a:xfrm flipH="1" rot="10800000">
            <a:off x="7808496" y="4841929"/>
            <a:ext cx="914400" cy="1410300"/>
          </a:xfrm>
          <a:prstGeom prst="straightConnector1">
            <a:avLst/>
          </a:prstGeom>
          <a:noFill/>
          <a:ln cap="flat" cmpd="sng" w="28575">
            <a:solidFill>
              <a:srgbClr val="7F7F7F"/>
            </a:solidFill>
            <a:prstDash val="solid"/>
            <a:miter lim="800000"/>
            <a:headEnd len="sm" w="sm" type="none"/>
            <a:tailEnd len="med" w="med" type="triangle"/>
          </a:ln>
        </p:spPr>
      </p:cxnSp>
      <p:cxnSp>
        <p:nvCxnSpPr>
          <p:cNvPr id="174" name="Google Shape;174;p7"/>
          <p:cNvCxnSpPr>
            <a:stCxn id="168" idx="3"/>
            <a:endCxn id="166" idx="2"/>
          </p:cNvCxnSpPr>
          <p:nvPr/>
        </p:nvCxnSpPr>
        <p:spPr>
          <a:xfrm flipH="1" rot="10800000">
            <a:off x="7808496" y="5870629"/>
            <a:ext cx="914400" cy="381600"/>
          </a:xfrm>
          <a:prstGeom prst="straightConnector1">
            <a:avLst/>
          </a:prstGeom>
          <a:noFill/>
          <a:ln cap="flat" cmpd="sng" w="28575">
            <a:solidFill>
              <a:srgbClr val="7F7F7F"/>
            </a:solidFill>
            <a:prstDash val="solid"/>
            <a:miter lim="800000"/>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500"/>
                                        <p:tgtEl>
                                          <p:spTgt spid="1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500"/>
                                        <p:tgtEl>
                                          <p:spTgt spid="1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500"/>
                                        <p:tgtEl>
                                          <p:spTgt spid="1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500"/>
                                        <p:tgtEl>
                                          <p:spTgt spid="162"/>
                                        </p:tgtEl>
                                      </p:cBhvr>
                                    </p:animEffect>
                                  </p:childTnLst>
                                </p:cTn>
                              </p:par>
                              <p:par>
                                <p:cTn fill="hold" nodeType="with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500"/>
                                        <p:tgtEl>
                                          <p:spTgt spid="163"/>
                                        </p:tgtEl>
                                      </p:cBhvr>
                                    </p:animEffect>
                                  </p:childTnLst>
                                </p:cTn>
                              </p:par>
                              <p:par>
                                <p:cTn fill="hold" nodeType="with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500"/>
                                        <p:tgtEl>
                                          <p:spTgt spid="160"/>
                                        </p:tgtEl>
                                      </p:cBhvr>
                                    </p:animEffect>
                                  </p:childTnLst>
                                </p:cTn>
                              </p:par>
                              <p:par>
                                <p:cTn fill="hold" nodeType="with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500"/>
                                        <p:tgtEl>
                                          <p:spTgt spid="1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500"/>
                                        <p:tgtEl>
                                          <p:spTgt spid="1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500"/>
                                        <p:tgtEl>
                                          <p:spTgt spid="165"/>
                                        </p:tgtEl>
                                      </p:cBhvr>
                                    </p:animEffect>
                                  </p:childTnLst>
                                </p:cTn>
                              </p:par>
                              <p:par>
                                <p:cTn fill="hold" nodeType="with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500"/>
                                        <p:tgtEl>
                                          <p:spTgt spid="1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500"/>
                                        <p:tgtEl>
                                          <p:spTgt spid="167"/>
                                        </p:tgtEl>
                                      </p:cBhvr>
                                    </p:animEffect>
                                  </p:childTnLst>
                                </p:cTn>
                              </p:par>
                              <p:par>
                                <p:cTn fill="hold" nodeType="with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500"/>
                                        <p:tgtEl>
                                          <p:spTgt spid="170"/>
                                        </p:tgtEl>
                                      </p:cBhvr>
                                    </p:animEffect>
                                  </p:childTnLst>
                                </p:cTn>
                              </p:par>
                              <p:par>
                                <p:cTn fill="hold" nodeType="with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500"/>
                                        <p:tgtEl>
                                          <p:spTgt spid="1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500"/>
                                        <p:tgtEl>
                                          <p:spTgt spid="172"/>
                                        </p:tgtEl>
                                      </p:cBhvr>
                                    </p:animEffect>
                                  </p:childTnLst>
                                </p:cTn>
                              </p:par>
                              <p:par>
                                <p:cTn fill="hold" nodeType="with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500"/>
                                        <p:tgtEl>
                                          <p:spTgt spid="171"/>
                                        </p:tgtEl>
                                      </p:cBhvr>
                                    </p:animEffect>
                                  </p:childTnLst>
                                </p:cTn>
                              </p:par>
                              <p:par>
                                <p:cTn fill="hold" nodeType="with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500"/>
                                        <p:tgtEl>
                                          <p:spTgt spid="173"/>
                                        </p:tgtEl>
                                      </p:cBhvr>
                                    </p:animEffect>
                                  </p:childTnLst>
                                </p:cTn>
                              </p:par>
                              <p:par>
                                <p:cTn fill="hold" nodeType="with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500"/>
                                        <p:tgtEl>
                                          <p:spTgt spid="174"/>
                                        </p:tgtEl>
                                      </p:cBhvr>
                                    </p:animEffect>
                                  </p:childTnLst>
                                </p:cTn>
                              </p:par>
                              <p:par>
                                <p:cTn fill="hold" nodeType="with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500"/>
                                        <p:tgtEl>
                                          <p:spTgt spid="1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500"/>
                                        <p:tgtEl>
                                          <p:spTgt spid="1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5C2321"/>
              </a:buClr>
              <a:buSzPts val="6000"/>
              <a:buFont typeface="Roboto Condensed"/>
              <a:buNone/>
            </a:pPr>
            <a:r>
              <a:rPr lang="en-US">
                <a:solidFill>
                  <a:srgbClr val="5C2321"/>
                </a:solidFill>
              </a:rPr>
              <a:t>Generalization v/s Specialization</a:t>
            </a:r>
            <a:endParaRPr/>
          </a:p>
        </p:txBody>
      </p:sp>
      <p:sp>
        <p:nvSpPr>
          <p:cNvPr id="180" name="Google Shape;180;p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a:t>Section - 7</a:t>
            </a:r>
            <a:endParaRPr/>
          </a:p>
          <a:p>
            <a:pPr indent="0" lvl="0" marL="0" rtl="0" algn="l">
              <a:lnSpc>
                <a:spcPct val="90000"/>
              </a:lnSpc>
              <a:spcBef>
                <a:spcPts val="1000"/>
              </a:spcBef>
              <a:spcAft>
                <a:spcPts val="0"/>
              </a:spcAft>
              <a:buClr>
                <a:schemeClr val="dk1"/>
              </a:buClr>
              <a:buSzPts val="24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9"/>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US"/>
              <a:t>Generalization v/s Specialization</a:t>
            </a:r>
            <a:endParaRPr/>
          </a:p>
        </p:txBody>
      </p:sp>
      <p:sp>
        <p:nvSpPr>
          <p:cNvPr id="186" name="Google Shape;186;p9"/>
          <p:cNvSpPr txBox="1"/>
          <p:nvPr>
            <p:ph idx="1" type="body"/>
          </p:nvPr>
        </p:nvSpPr>
        <p:spPr>
          <a:xfrm>
            <a:off x="131179" y="887280"/>
            <a:ext cx="11936130" cy="5582777"/>
          </a:xfrm>
          <a:prstGeom prst="rect">
            <a:avLst/>
          </a:prstGeom>
          <a:noFill/>
          <a:ln>
            <a:noFill/>
          </a:ln>
        </p:spPr>
        <p:txBody>
          <a:bodyPr anchorCtr="0" anchor="t" bIns="45700" lIns="91425" spcFirstLastPara="1" rIns="91425" wrap="square" tIns="45700">
            <a:noAutofit/>
          </a:bodyPr>
          <a:lstStyle/>
          <a:p>
            <a:pPr indent="-112713" lvl="0" marL="265113" rtl="0" algn="just">
              <a:lnSpc>
                <a:spcPct val="90000"/>
              </a:lnSpc>
              <a:spcBef>
                <a:spcPts val="0"/>
              </a:spcBef>
              <a:spcAft>
                <a:spcPts val="0"/>
              </a:spcAft>
              <a:buClr>
                <a:schemeClr val="accent6"/>
              </a:buClr>
              <a:buSzPts val="2400"/>
              <a:buFont typeface="Noto Sans Symbols"/>
              <a:buNone/>
            </a:pPr>
            <a:r>
              <a:t/>
            </a:r>
            <a:endParaRPr/>
          </a:p>
        </p:txBody>
      </p:sp>
      <p:graphicFrame>
        <p:nvGraphicFramePr>
          <p:cNvPr id="187" name="Google Shape;187;p9"/>
          <p:cNvGraphicFramePr/>
          <p:nvPr/>
        </p:nvGraphicFramePr>
        <p:xfrm>
          <a:off x="131178" y="859690"/>
          <a:ext cx="3000000" cy="3000000"/>
        </p:xfrm>
        <a:graphic>
          <a:graphicData uri="http://schemas.openxmlformats.org/drawingml/2006/table">
            <a:tbl>
              <a:tblPr bandRow="1" firstRow="1">
                <a:noFill/>
                <a:tableStyleId>{B6DAD78B-A8BF-4BBC-8C26-BEABA15EEC41}</a:tableStyleId>
              </a:tblPr>
              <a:tblGrid>
                <a:gridCol w="5964825"/>
                <a:gridCol w="5964825"/>
              </a:tblGrid>
              <a:tr h="630000">
                <a:tc>
                  <a:txBody>
                    <a:bodyPr/>
                    <a:lstStyle/>
                    <a:p>
                      <a:pPr indent="0" lvl="0" marL="0" marR="0" rtl="0" algn="l">
                        <a:spcBef>
                          <a:spcPts val="0"/>
                        </a:spcBef>
                        <a:spcAft>
                          <a:spcPts val="0"/>
                        </a:spcAft>
                        <a:buNone/>
                      </a:pPr>
                      <a:r>
                        <a:rPr b="1" lang="en-US" sz="2400">
                          <a:solidFill>
                            <a:schemeClr val="dk1"/>
                          </a:solidFill>
                        </a:rPr>
                        <a:t>Generalization</a:t>
                      </a:r>
                      <a:endParaRPr b="1" sz="1800">
                        <a:solidFill>
                          <a:schemeClr val="dk1"/>
                        </a:solidFill>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E8E8E8"/>
                    </a:solidFill>
                  </a:tcPr>
                </a:tc>
                <a:tc>
                  <a:txBody>
                    <a:bodyPr/>
                    <a:lstStyle/>
                    <a:p>
                      <a:pPr indent="0" lvl="0" marL="0" marR="0" rtl="0" algn="l">
                        <a:spcBef>
                          <a:spcPts val="0"/>
                        </a:spcBef>
                        <a:spcAft>
                          <a:spcPts val="0"/>
                        </a:spcAft>
                        <a:buNone/>
                      </a:pPr>
                      <a:r>
                        <a:rPr lang="en-US" sz="2400">
                          <a:solidFill>
                            <a:schemeClr val="dk1"/>
                          </a:solidFill>
                        </a:rPr>
                        <a:t>Specialization</a:t>
                      </a:r>
                      <a:endParaRPr b="1" sz="1800">
                        <a:solidFill>
                          <a:schemeClr val="dk1"/>
                        </a:solidFill>
                        <a:latin typeface="Roboto Condensed"/>
                        <a:ea typeface="Roboto Condensed"/>
                        <a:cs typeface="Roboto Condensed"/>
                        <a:sym typeface="Roboto Condensed"/>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E8E8E8"/>
                    </a:solidFill>
                  </a:tcPr>
                </a:tc>
              </a:tr>
            </a:tbl>
          </a:graphicData>
        </a:graphic>
      </p:graphicFrame>
      <p:graphicFrame>
        <p:nvGraphicFramePr>
          <p:cNvPr id="188" name="Google Shape;188;p9"/>
          <p:cNvGraphicFramePr/>
          <p:nvPr/>
        </p:nvGraphicFramePr>
        <p:xfrm>
          <a:off x="131178" y="1503193"/>
          <a:ext cx="3000000" cy="3000000"/>
        </p:xfrm>
        <a:graphic>
          <a:graphicData uri="http://schemas.openxmlformats.org/drawingml/2006/table">
            <a:tbl>
              <a:tblPr bandRow="1" firstRow="1">
                <a:noFill/>
                <a:tableStyleId>{B6DAD78B-A8BF-4BBC-8C26-BEABA15EEC41}</a:tableStyleId>
              </a:tblPr>
              <a:tblGrid>
                <a:gridCol w="5964825"/>
                <a:gridCol w="5964825"/>
              </a:tblGrid>
              <a:tr h="540000">
                <a:tc>
                  <a:txBody>
                    <a:bodyPr/>
                    <a:lstStyle/>
                    <a:p>
                      <a:pPr indent="0" lvl="0" marL="0" marR="0" rtl="0" algn="l">
                        <a:spcBef>
                          <a:spcPts val="0"/>
                        </a:spcBef>
                        <a:spcAft>
                          <a:spcPts val="0"/>
                        </a:spcAft>
                        <a:buNone/>
                      </a:pPr>
                      <a:r>
                        <a:rPr b="0" lang="en-US" sz="2400">
                          <a:solidFill>
                            <a:schemeClr val="dk1"/>
                          </a:solidFill>
                          <a:latin typeface="Roboto Condensed"/>
                          <a:ea typeface="Roboto Condensed"/>
                          <a:cs typeface="Roboto Condensed"/>
                          <a:sym typeface="Roboto Condensed"/>
                        </a:rPr>
                        <a:t>It </a:t>
                      </a:r>
                      <a:r>
                        <a:rPr b="1" lang="en-US" sz="2400">
                          <a:solidFill>
                            <a:schemeClr val="accent6"/>
                          </a:solidFill>
                          <a:latin typeface="Roboto Condensed"/>
                          <a:ea typeface="Roboto Condensed"/>
                          <a:cs typeface="Roboto Condensed"/>
                          <a:sym typeface="Roboto Condensed"/>
                        </a:rPr>
                        <a:t>extracts the common features </a:t>
                      </a:r>
                      <a:r>
                        <a:rPr b="0" lang="en-US" sz="2400">
                          <a:solidFill>
                            <a:schemeClr val="dk1"/>
                          </a:solidFill>
                          <a:latin typeface="Roboto Condensed"/>
                          <a:ea typeface="Roboto Condensed"/>
                          <a:cs typeface="Roboto Condensed"/>
                          <a:sym typeface="Roboto Condensed"/>
                        </a:rPr>
                        <a:t>of </a:t>
                      </a:r>
                      <a:r>
                        <a:rPr b="1" lang="en-US" sz="2400">
                          <a:solidFill>
                            <a:schemeClr val="accent6"/>
                          </a:solidFill>
                          <a:latin typeface="Roboto Condensed"/>
                          <a:ea typeface="Roboto Condensed"/>
                          <a:cs typeface="Roboto Condensed"/>
                          <a:sym typeface="Roboto Condensed"/>
                        </a:rPr>
                        <a:t>multiple entities</a:t>
                      </a:r>
                      <a:r>
                        <a:rPr b="0" lang="en-US" sz="2400">
                          <a:solidFill>
                            <a:schemeClr val="dk1"/>
                          </a:solidFill>
                          <a:latin typeface="Roboto Condensed"/>
                          <a:ea typeface="Roboto Condensed"/>
                          <a:cs typeface="Roboto Condensed"/>
                          <a:sym typeface="Roboto Condensed"/>
                        </a:rPr>
                        <a:t> to </a:t>
                      </a:r>
                      <a:r>
                        <a:rPr b="1" lang="en-US" sz="2400">
                          <a:solidFill>
                            <a:schemeClr val="accent6"/>
                          </a:solidFill>
                          <a:latin typeface="Roboto Condensed"/>
                          <a:ea typeface="Roboto Condensed"/>
                          <a:cs typeface="Roboto Condensed"/>
                          <a:sym typeface="Roboto Condensed"/>
                        </a:rPr>
                        <a:t>form a new entity</a:t>
                      </a:r>
                      <a:r>
                        <a:rPr b="0" lang="en-US" sz="2400">
                          <a:solidFill>
                            <a:schemeClr val="dk1"/>
                          </a:solidFill>
                          <a:latin typeface="Roboto Condensed"/>
                          <a:ea typeface="Roboto Condensed"/>
                          <a:cs typeface="Roboto Condensed"/>
                          <a:sym typeface="Roboto Condensed"/>
                        </a:rPr>
                        <a:t>.</a:t>
                      </a:r>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b="0" lang="en-US" sz="2400">
                          <a:solidFill>
                            <a:schemeClr val="dk1"/>
                          </a:solidFill>
                          <a:latin typeface="Roboto Condensed"/>
                          <a:ea typeface="Roboto Condensed"/>
                          <a:cs typeface="Roboto Condensed"/>
                          <a:sym typeface="Roboto Condensed"/>
                        </a:rPr>
                        <a:t>It </a:t>
                      </a:r>
                      <a:r>
                        <a:rPr b="1" lang="en-US" sz="2400">
                          <a:solidFill>
                            <a:schemeClr val="accent6"/>
                          </a:solidFill>
                          <a:latin typeface="Roboto Condensed"/>
                          <a:ea typeface="Roboto Condensed"/>
                          <a:cs typeface="Roboto Condensed"/>
                          <a:sym typeface="Roboto Condensed"/>
                        </a:rPr>
                        <a:t>splits an entity to form multiple new entities </a:t>
                      </a:r>
                      <a:r>
                        <a:rPr b="0" lang="en-US" sz="2400">
                          <a:solidFill>
                            <a:schemeClr val="dk1"/>
                          </a:solidFill>
                          <a:latin typeface="Roboto Condensed"/>
                          <a:ea typeface="Roboto Condensed"/>
                          <a:cs typeface="Roboto Condensed"/>
                          <a:sym typeface="Roboto Condensed"/>
                        </a:rPr>
                        <a:t>that </a:t>
                      </a:r>
                      <a:r>
                        <a:rPr b="1" lang="en-US" sz="2400">
                          <a:solidFill>
                            <a:schemeClr val="accent6"/>
                          </a:solidFill>
                          <a:latin typeface="Roboto Condensed"/>
                          <a:ea typeface="Roboto Condensed"/>
                          <a:cs typeface="Roboto Condensed"/>
                          <a:sym typeface="Roboto Condensed"/>
                        </a:rPr>
                        <a:t>inherit some feature of the splitting entity</a:t>
                      </a:r>
                      <a:r>
                        <a:rPr b="0" lang="en-US" sz="2400">
                          <a:solidFill>
                            <a:schemeClr val="dk1"/>
                          </a:solidFill>
                          <a:latin typeface="Roboto Condensed"/>
                          <a:ea typeface="Roboto Condensed"/>
                          <a:cs typeface="Roboto Condensed"/>
                          <a:sym typeface="Roboto Condensed"/>
                        </a:rPr>
                        <a:t>.</a:t>
                      </a:r>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chemeClr val="lt1"/>
                    </a:solidFill>
                  </a:tcPr>
                </a:tc>
              </a:tr>
            </a:tbl>
          </a:graphicData>
        </a:graphic>
      </p:graphicFrame>
      <p:graphicFrame>
        <p:nvGraphicFramePr>
          <p:cNvPr id="189" name="Google Shape;189;p9"/>
          <p:cNvGraphicFramePr/>
          <p:nvPr/>
        </p:nvGraphicFramePr>
        <p:xfrm>
          <a:off x="131178" y="2319178"/>
          <a:ext cx="3000000" cy="3000000"/>
        </p:xfrm>
        <a:graphic>
          <a:graphicData uri="http://schemas.openxmlformats.org/drawingml/2006/table">
            <a:tbl>
              <a:tblPr bandRow="1" firstRow="1">
                <a:noFill/>
                <a:tableStyleId>{B6DAD78B-A8BF-4BBC-8C26-BEABA15EEC41}</a:tableStyleId>
              </a:tblPr>
              <a:tblGrid>
                <a:gridCol w="5964825"/>
                <a:gridCol w="5964825"/>
              </a:tblGrid>
              <a:tr h="540000">
                <a:tc>
                  <a:txBody>
                    <a:bodyPr/>
                    <a:lstStyle/>
                    <a:p>
                      <a:pPr indent="0" lvl="0" marL="0" marR="0" rtl="0" algn="l">
                        <a:spcBef>
                          <a:spcPts val="0"/>
                        </a:spcBef>
                        <a:spcAft>
                          <a:spcPts val="0"/>
                        </a:spcAft>
                        <a:buNone/>
                      </a:pPr>
                      <a:r>
                        <a:t/>
                      </a:r>
                      <a:endParaRPr b="0" sz="2400">
                        <a:solidFill>
                          <a:schemeClr val="dk1"/>
                        </a:solidFill>
                        <a:latin typeface="Roboto Condensed"/>
                        <a:ea typeface="Roboto Condensed"/>
                        <a:cs typeface="Roboto Condensed"/>
                        <a:sym typeface="Roboto Condensed"/>
                      </a:endParaRPr>
                    </a:p>
                    <a:p>
                      <a:pPr indent="0" lvl="0" marL="0" marR="0" rtl="0" algn="l">
                        <a:spcBef>
                          <a:spcPts val="0"/>
                        </a:spcBef>
                        <a:spcAft>
                          <a:spcPts val="0"/>
                        </a:spcAft>
                        <a:buNone/>
                      </a:pPr>
                      <a:r>
                        <a:t/>
                      </a:r>
                      <a:endParaRPr b="0" sz="2400">
                        <a:solidFill>
                          <a:schemeClr val="dk1"/>
                        </a:solidFill>
                        <a:latin typeface="Roboto Condensed"/>
                        <a:ea typeface="Roboto Condensed"/>
                        <a:cs typeface="Roboto Condensed"/>
                        <a:sym typeface="Roboto Condensed"/>
                      </a:endParaRPr>
                    </a:p>
                    <a:p>
                      <a:pPr indent="0" lvl="0" marL="0" marR="0" rtl="0" algn="l">
                        <a:spcBef>
                          <a:spcPts val="0"/>
                        </a:spcBef>
                        <a:spcAft>
                          <a:spcPts val="0"/>
                        </a:spcAft>
                        <a:buNone/>
                      </a:pPr>
                      <a:r>
                        <a:t/>
                      </a:r>
                      <a:endParaRPr b="0" sz="2400">
                        <a:solidFill>
                          <a:schemeClr val="dk1"/>
                        </a:solidFill>
                        <a:latin typeface="Roboto Condensed"/>
                        <a:ea typeface="Roboto Condensed"/>
                        <a:cs typeface="Roboto Condensed"/>
                        <a:sym typeface="Roboto Condensed"/>
                      </a:endParaRPr>
                    </a:p>
                    <a:p>
                      <a:pPr indent="0" lvl="0" marL="0" marR="0" rtl="0" algn="l">
                        <a:spcBef>
                          <a:spcPts val="0"/>
                        </a:spcBef>
                        <a:spcAft>
                          <a:spcPts val="0"/>
                        </a:spcAft>
                        <a:buNone/>
                      </a:pPr>
                      <a:r>
                        <a:t/>
                      </a:r>
                      <a:endParaRPr b="0" sz="2400">
                        <a:solidFill>
                          <a:schemeClr val="dk1"/>
                        </a:solidFill>
                        <a:latin typeface="Roboto Condensed"/>
                        <a:ea typeface="Roboto Condensed"/>
                        <a:cs typeface="Roboto Condensed"/>
                        <a:sym typeface="Roboto Condensed"/>
                      </a:endParaRPr>
                    </a:p>
                    <a:p>
                      <a:pPr indent="0" lvl="0" marL="0" marR="0" rtl="0" algn="l">
                        <a:spcBef>
                          <a:spcPts val="0"/>
                        </a:spcBef>
                        <a:spcAft>
                          <a:spcPts val="0"/>
                        </a:spcAft>
                        <a:buNone/>
                      </a:pPr>
                      <a:r>
                        <a:t/>
                      </a:r>
                      <a:endParaRPr b="0" sz="2400">
                        <a:solidFill>
                          <a:schemeClr val="dk1"/>
                        </a:solidFill>
                        <a:latin typeface="Roboto Condensed"/>
                        <a:ea typeface="Roboto Condensed"/>
                        <a:cs typeface="Roboto Condensed"/>
                        <a:sym typeface="Roboto Condensed"/>
                      </a:endParaRPr>
                    </a:p>
                    <a:p>
                      <a:pPr indent="0" lvl="0" marL="0" marR="0" rtl="0" algn="l">
                        <a:spcBef>
                          <a:spcPts val="0"/>
                        </a:spcBef>
                        <a:spcAft>
                          <a:spcPts val="0"/>
                        </a:spcAft>
                        <a:buNone/>
                      </a:pPr>
                      <a:r>
                        <a:t/>
                      </a:r>
                      <a:endParaRPr b="0" sz="2400">
                        <a:solidFill>
                          <a:schemeClr val="dk1"/>
                        </a:solidFill>
                        <a:latin typeface="Roboto Condensed"/>
                        <a:ea typeface="Roboto Condensed"/>
                        <a:cs typeface="Roboto Condensed"/>
                        <a:sym typeface="Roboto Condensed"/>
                      </a:endParaRPr>
                    </a:p>
                    <a:p>
                      <a:pPr indent="0" lvl="0" marL="0" marR="0" rtl="0" algn="l">
                        <a:spcBef>
                          <a:spcPts val="0"/>
                        </a:spcBef>
                        <a:spcAft>
                          <a:spcPts val="0"/>
                        </a:spcAft>
                        <a:buNone/>
                      </a:pPr>
                      <a:r>
                        <a:t/>
                      </a:r>
                      <a:endParaRPr b="0" sz="2400">
                        <a:solidFill>
                          <a:schemeClr val="dk1"/>
                        </a:solidFill>
                        <a:latin typeface="Roboto Condensed"/>
                        <a:ea typeface="Roboto Condensed"/>
                        <a:cs typeface="Roboto Condensed"/>
                        <a:sym typeface="Roboto Condensed"/>
                      </a:endParaRPr>
                    </a:p>
                    <a:p>
                      <a:pPr indent="0" lvl="0" marL="0" marR="0" rtl="0" algn="l">
                        <a:spcBef>
                          <a:spcPts val="0"/>
                        </a:spcBef>
                        <a:spcAft>
                          <a:spcPts val="0"/>
                        </a:spcAft>
                        <a:buNone/>
                      </a:pPr>
                      <a:r>
                        <a:t/>
                      </a:r>
                      <a:endParaRPr b="0" sz="2400">
                        <a:solidFill>
                          <a:schemeClr val="dk1"/>
                        </a:solidFill>
                        <a:latin typeface="Roboto Condensed"/>
                        <a:ea typeface="Roboto Condensed"/>
                        <a:cs typeface="Roboto Condensed"/>
                        <a:sym typeface="Roboto Condensed"/>
                      </a:endParaRPr>
                    </a:p>
                    <a:p>
                      <a:pPr indent="0" lvl="0" marL="0" marR="0" rtl="0" algn="l">
                        <a:spcBef>
                          <a:spcPts val="0"/>
                        </a:spcBef>
                        <a:spcAft>
                          <a:spcPts val="0"/>
                        </a:spcAft>
                        <a:buNone/>
                      </a:pPr>
                      <a:r>
                        <a:t/>
                      </a:r>
                      <a:endParaRPr b="0" sz="2400">
                        <a:solidFill>
                          <a:schemeClr val="dk1"/>
                        </a:solidFill>
                        <a:latin typeface="Roboto Condensed"/>
                        <a:ea typeface="Roboto Condensed"/>
                        <a:cs typeface="Roboto Condensed"/>
                        <a:sym typeface="Roboto Condensed"/>
                      </a:endParaRPr>
                    </a:p>
                    <a:p>
                      <a:pPr indent="0" lvl="0" marL="0" marR="0" rtl="0" algn="l">
                        <a:spcBef>
                          <a:spcPts val="0"/>
                        </a:spcBef>
                        <a:spcAft>
                          <a:spcPts val="0"/>
                        </a:spcAft>
                        <a:buNone/>
                      </a:pPr>
                      <a:r>
                        <a:t/>
                      </a:r>
                      <a:endParaRPr b="0" sz="2400">
                        <a:solidFill>
                          <a:schemeClr val="dk1"/>
                        </a:solidFill>
                        <a:latin typeface="Roboto Condensed"/>
                        <a:ea typeface="Roboto Condensed"/>
                        <a:cs typeface="Roboto Condensed"/>
                        <a:sym typeface="Roboto Condensed"/>
                      </a:endParaRPr>
                    </a:p>
                    <a:p>
                      <a:pPr indent="0" lvl="0" marL="0" marR="0" rtl="0" algn="l">
                        <a:spcBef>
                          <a:spcPts val="0"/>
                        </a:spcBef>
                        <a:spcAft>
                          <a:spcPts val="0"/>
                        </a:spcAft>
                        <a:buNone/>
                      </a:pPr>
                      <a:r>
                        <a:t/>
                      </a:r>
                      <a:endParaRPr b="0" sz="2400">
                        <a:solidFill>
                          <a:schemeClr val="dk1"/>
                        </a:solidFill>
                        <a:latin typeface="Roboto Condensed"/>
                        <a:ea typeface="Roboto Condensed"/>
                        <a:cs typeface="Roboto Condensed"/>
                        <a:sym typeface="Roboto Condensed"/>
                      </a:endParaRPr>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b="0" sz="2400">
                        <a:solidFill>
                          <a:schemeClr val="dk1"/>
                        </a:solidFill>
                        <a:latin typeface="Roboto Condensed"/>
                        <a:ea typeface="Roboto Condensed"/>
                        <a:cs typeface="Roboto Condensed"/>
                        <a:sym typeface="Roboto Condensed"/>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chemeClr val="lt1"/>
                    </a:solidFill>
                  </a:tcPr>
                </a:tc>
              </a:tr>
            </a:tbl>
          </a:graphicData>
        </a:graphic>
      </p:graphicFrame>
      <p:sp>
        <p:nvSpPr>
          <p:cNvPr id="190" name="Google Shape;190;p9"/>
          <p:cNvSpPr/>
          <p:nvPr/>
        </p:nvSpPr>
        <p:spPr>
          <a:xfrm>
            <a:off x="1084967" y="4748953"/>
            <a:ext cx="1463040" cy="457200"/>
          </a:xfrm>
          <a:prstGeom prst="rect">
            <a:avLst/>
          </a:prstGeom>
          <a:noFill/>
          <a:ln cap="flat" cmpd="sng" w="2857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Student</a:t>
            </a:r>
            <a:endParaRPr/>
          </a:p>
        </p:txBody>
      </p:sp>
      <p:sp>
        <p:nvSpPr>
          <p:cNvPr id="191" name="Google Shape;191;p9"/>
          <p:cNvSpPr/>
          <p:nvPr/>
        </p:nvSpPr>
        <p:spPr>
          <a:xfrm>
            <a:off x="3370967" y="4748953"/>
            <a:ext cx="1463040" cy="457200"/>
          </a:xfrm>
          <a:prstGeom prst="rect">
            <a:avLst/>
          </a:prstGeom>
          <a:noFill/>
          <a:ln cap="flat" cmpd="sng" w="2857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Faculty</a:t>
            </a:r>
            <a:endParaRPr/>
          </a:p>
        </p:txBody>
      </p:sp>
      <p:sp>
        <p:nvSpPr>
          <p:cNvPr id="192" name="Google Shape;192;p9"/>
          <p:cNvSpPr/>
          <p:nvPr/>
        </p:nvSpPr>
        <p:spPr>
          <a:xfrm>
            <a:off x="828527" y="3615438"/>
            <a:ext cx="1047750" cy="411480"/>
          </a:xfrm>
          <a:prstGeom prst="ellipse">
            <a:avLst/>
          </a:prstGeom>
          <a:noFill/>
          <a:ln cap="flat" cmpd="sng" w="2857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Name</a:t>
            </a:r>
            <a:endParaRPr/>
          </a:p>
        </p:txBody>
      </p:sp>
      <p:sp>
        <p:nvSpPr>
          <p:cNvPr id="193" name="Google Shape;193;p9"/>
          <p:cNvSpPr/>
          <p:nvPr/>
        </p:nvSpPr>
        <p:spPr>
          <a:xfrm>
            <a:off x="1658471" y="4052118"/>
            <a:ext cx="1357625" cy="411480"/>
          </a:xfrm>
          <a:prstGeom prst="ellipse">
            <a:avLst/>
          </a:prstGeom>
          <a:noFill/>
          <a:ln cap="flat" cmpd="sng" w="2857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Address</a:t>
            </a:r>
            <a:endParaRPr/>
          </a:p>
        </p:txBody>
      </p:sp>
      <p:sp>
        <p:nvSpPr>
          <p:cNvPr id="194" name="Google Shape;194;p9"/>
          <p:cNvSpPr/>
          <p:nvPr/>
        </p:nvSpPr>
        <p:spPr>
          <a:xfrm>
            <a:off x="1353671" y="5611287"/>
            <a:ext cx="907413" cy="411480"/>
          </a:xfrm>
          <a:prstGeom prst="ellipse">
            <a:avLst/>
          </a:prstGeom>
          <a:noFill/>
          <a:ln cap="flat" cmpd="sng" w="2857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SPI</a:t>
            </a:r>
            <a:endParaRPr/>
          </a:p>
        </p:txBody>
      </p:sp>
      <p:sp>
        <p:nvSpPr>
          <p:cNvPr id="195" name="Google Shape;195;p9"/>
          <p:cNvSpPr/>
          <p:nvPr/>
        </p:nvSpPr>
        <p:spPr>
          <a:xfrm>
            <a:off x="2815759" y="3618020"/>
            <a:ext cx="1071563" cy="411480"/>
          </a:xfrm>
          <a:prstGeom prst="ellipse">
            <a:avLst/>
          </a:prstGeom>
          <a:noFill/>
          <a:ln cap="flat" cmpd="sng" w="2857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Name</a:t>
            </a:r>
            <a:endParaRPr/>
          </a:p>
        </p:txBody>
      </p:sp>
      <p:sp>
        <p:nvSpPr>
          <p:cNvPr id="196" name="Google Shape;196;p9"/>
          <p:cNvSpPr/>
          <p:nvPr/>
        </p:nvSpPr>
        <p:spPr>
          <a:xfrm>
            <a:off x="3715871" y="4056490"/>
            <a:ext cx="1404937" cy="411480"/>
          </a:xfrm>
          <a:prstGeom prst="ellipse">
            <a:avLst/>
          </a:prstGeom>
          <a:noFill/>
          <a:ln cap="flat" cmpd="sng" w="2857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Address</a:t>
            </a:r>
            <a:endParaRPr/>
          </a:p>
        </p:txBody>
      </p:sp>
      <p:sp>
        <p:nvSpPr>
          <p:cNvPr id="197" name="Google Shape;197;p9"/>
          <p:cNvSpPr/>
          <p:nvPr/>
        </p:nvSpPr>
        <p:spPr>
          <a:xfrm>
            <a:off x="3564583" y="5611288"/>
            <a:ext cx="1064575" cy="411480"/>
          </a:xfrm>
          <a:prstGeom prst="ellipse">
            <a:avLst/>
          </a:prstGeom>
          <a:noFill/>
          <a:ln cap="flat" cmpd="sng" w="2857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Salary</a:t>
            </a:r>
            <a:endParaRPr/>
          </a:p>
        </p:txBody>
      </p:sp>
      <p:cxnSp>
        <p:nvCxnSpPr>
          <p:cNvPr id="198" name="Google Shape;198;p9"/>
          <p:cNvCxnSpPr>
            <a:stCxn id="190" idx="0"/>
            <a:endCxn id="192" idx="4"/>
          </p:cNvCxnSpPr>
          <p:nvPr/>
        </p:nvCxnSpPr>
        <p:spPr>
          <a:xfrm rot="10800000">
            <a:off x="1352387" y="4026853"/>
            <a:ext cx="464100" cy="722100"/>
          </a:xfrm>
          <a:prstGeom prst="straightConnector1">
            <a:avLst/>
          </a:prstGeom>
          <a:noFill/>
          <a:ln cap="flat" cmpd="sng" w="28575">
            <a:solidFill>
              <a:schemeClr val="dk2"/>
            </a:solidFill>
            <a:prstDash val="solid"/>
            <a:miter lim="800000"/>
            <a:headEnd len="sm" w="sm" type="none"/>
            <a:tailEnd len="sm" w="sm" type="none"/>
          </a:ln>
        </p:spPr>
      </p:cxnSp>
      <p:cxnSp>
        <p:nvCxnSpPr>
          <p:cNvPr id="199" name="Google Shape;199;p9"/>
          <p:cNvCxnSpPr>
            <a:stCxn id="190" idx="0"/>
            <a:endCxn id="193" idx="4"/>
          </p:cNvCxnSpPr>
          <p:nvPr/>
        </p:nvCxnSpPr>
        <p:spPr>
          <a:xfrm flipH="1" rot="10800000">
            <a:off x="1816487" y="4463653"/>
            <a:ext cx="520800" cy="285300"/>
          </a:xfrm>
          <a:prstGeom prst="straightConnector1">
            <a:avLst/>
          </a:prstGeom>
          <a:noFill/>
          <a:ln cap="flat" cmpd="sng" w="28575">
            <a:solidFill>
              <a:schemeClr val="dk2"/>
            </a:solidFill>
            <a:prstDash val="solid"/>
            <a:miter lim="800000"/>
            <a:headEnd len="sm" w="sm" type="none"/>
            <a:tailEnd len="sm" w="sm" type="none"/>
          </a:ln>
        </p:spPr>
      </p:cxnSp>
      <p:cxnSp>
        <p:nvCxnSpPr>
          <p:cNvPr id="200" name="Google Shape;200;p9"/>
          <p:cNvCxnSpPr>
            <a:stCxn id="191" idx="0"/>
            <a:endCxn id="195" idx="4"/>
          </p:cNvCxnSpPr>
          <p:nvPr/>
        </p:nvCxnSpPr>
        <p:spPr>
          <a:xfrm rot="10800000">
            <a:off x="3351587" y="4029553"/>
            <a:ext cx="750900" cy="719400"/>
          </a:xfrm>
          <a:prstGeom prst="straightConnector1">
            <a:avLst/>
          </a:prstGeom>
          <a:noFill/>
          <a:ln cap="flat" cmpd="sng" w="28575">
            <a:solidFill>
              <a:schemeClr val="dk2"/>
            </a:solidFill>
            <a:prstDash val="solid"/>
            <a:miter lim="800000"/>
            <a:headEnd len="sm" w="sm" type="none"/>
            <a:tailEnd len="sm" w="sm" type="none"/>
          </a:ln>
        </p:spPr>
      </p:cxnSp>
      <p:cxnSp>
        <p:nvCxnSpPr>
          <p:cNvPr id="201" name="Google Shape;201;p9"/>
          <p:cNvCxnSpPr>
            <a:stCxn id="191" idx="0"/>
            <a:endCxn id="196" idx="4"/>
          </p:cNvCxnSpPr>
          <p:nvPr/>
        </p:nvCxnSpPr>
        <p:spPr>
          <a:xfrm flipH="1" rot="10800000">
            <a:off x="4102487" y="4467853"/>
            <a:ext cx="315900" cy="281100"/>
          </a:xfrm>
          <a:prstGeom prst="straightConnector1">
            <a:avLst/>
          </a:prstGeom>
          <a:noFill/>
          <a:ln cap="flat" cmpd="sng" w="28575">
            <a:solidFill>
              <a:schemeClr val="dk2"/>
            </a:solidFill>
            <a:prstDash val="solid"/>
            <a:miter lim="800000"/>
            <a:headEnd len="sm" w="sm" type="none"/>
            <a:tailEnd len="sm" w="sm" type="none"/>
          </a:ln>
        </p:spPr>
      </p:cxnSp>
      <p:cxnSp>
        <p:nvCxnSpPr>
          <p:cNvPr id="202" name="Google Shape;202;p9"/>
          <p:cNvCxnSpPr>
            <a:stCxn id="190" idx="2"/>
            <a:endCxn id="194" idx="0"/>
          </p:cNvCxnSpPr>
          <p:nvPr/>
        </p:nvCxnSpPr>
        <p:spPr>
          <a:xfrm flipH="1">
            <a:off x="1807487" y="5206153"/>
            <a:ext cx="9000" cy="405000"/>
          </a:xfrm>
          <a:prstGeom prst="straightConnector1">
            <a:avLst/>
          </a:prstGeom>
          <a:noFill/>
          <a:ln cap="flat" cmpd="sng" w="28575">
            <a:solidFill>
              <a:schemeClr val="dk2"/>
            </a:solidFill>
            <a:prstDash val="solid"/>
            <a:miter lim="800000"/>
            <a:headEnd len="sm" w="sm" type="none"/>
            <a:tailEnd len="sm" w="sm" type="none"/>
          </a:ln>
        </p:spPr>
      </p:cxnSp>
      <p:cxnSp>
        <p:nvCxnSpPr>
          <p:cNvPr id="203" name="Google Shape;203;p9"/>
          <p:cNvCxnSpPr>
            <a:stCxn id="191" idx="2"/>
            <a:endCxn id="197" idx="0"/>
          </p:cNvCxnSpPr>
          <p:nvPr/>
        </p:nvCxnSpPr>
        <p:spPr>
          <a:xfrm flipH="1">
            <a:off x="4096787" y="5206153"/>
            <a:ext cx="5700" cy="405000"/>
          </a:xfrm>
          <a:prstGeom prst="straightConnector1">
            <a:avLst/>
          </a:prstGeom>
          <a:noFill/>
          <a:ln cap="flat" cmpd="sng" w="28575">
            <a:solidFill>
              <a:schemeClr val="dk2"/>
            </a:solidFill>
            <a:prstDash val="solid"/>
            <a:miter lim="800000"/>
            <a:headEnd len="sm" w="sm" type="none"/>
            <a:tailEnd len="sm" w="sm" type="none"/>
          </a:ln>
        </p:spPr>
      </p:cxnSp>
      <p:sp>
        <p:nvSpPr>
          <p:cNvPr id="204" name="Google Shape;204;p9"/>
          <p:cNvSpPr/>
          <p:nvPr/>
        </p:nvSpPr>
        <p:spPr>
          <a:xfrm>
            <a:off x="2218442" y="3228329"/>
            <a:ext cx="1463040" cy="457200"/>
          </a:xfrm>
          <a:prstGeom prst="rect">
            <a:avLst/>
          </a:prstGeom>
          <a:noFill/>
          <a:ln cap="flat" cmpd="sng" w="2857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Person</a:t>
            </a:r>
            <a:endParaRPr/>
          </a:p>
        </p:txBody>
      </p:sp>
      <p:sp>
        <p:nvSpPr>
          <p:cNvPr id="205" name="Google Shape;205;p9"/>
          <p:cNvSpPr/>
          <p:nvPr/>
        </p:nvSpPr>
        <p:spPr>
          <a:xfrm>
            <a:off x="1899990" y="2501882"/>
            <a:ext cx="1071563" cy="411480"/>
          </a:xfrm>
          <a:prstGeom prst="ellipse">
            <a:avLst/>
          </a:prstGeom>
          <a:noFill/>
          <a:ln cap="flat" cmpd="sng" w="2857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Name</a:t>
            </a:r>
            <a:endParaRPr/>
          </a:p>
        </p:txBody>
      </p:sp>
      <p:sp>
        <p:nvSpPr>
          <p:cNvPr id="206" name="Google Shape;206;p9"/>
          <p:cNvSpPr/>
          <p:nvPr/>
        </p:nvSpPr>
        <p:spPr>
          <a:xfrm>
            <a:off x="3072934" y="2466329"/>
            <a:ext cx="1404937" cy="411480"/>
          </a:xfrm>
          <a:prstGeom prst="ellipse">
            <a:avLst/>
          </a:prstGeom>
          <a:noFill/>
          <a:ln cap="flat" cmpd="sng" w="2857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Address</a:t>
            </a:r>
            <a:endParaRPr/>
          </a:p>
        </p:txBody>
      </p:sp>
      <p:cxnSp>
        <p:nvCxnSpPr>
          <p:cNvPr id="207" name="Google Shape;207;p9"/>
          <p:cNvCxnSpPr>
            <a:stCxn id="191" idx="0"/>
            <a:endCxn id="204" idx="2"/>
          </p:cNvCxnSpPr>
          <p:nvPr/>
        </p:nvCxnSpPr>
        <p:spPr>
          <a:xfrm rot="10800000">
            <a:off x="2949887" y="3685453"/>
            <a:ext cx="1152600" cy="1063500"/>
          </a:xfrm>
          <a:prstGeom prst="straightConnector1">
            <a:avLst/>
          </a:prstGeom>
          <a:noFill/>
          <a:ln cap="flat" cmpd="sng" w="28575">
            <a:solidFill>
              <a:schemeClr val="dk2"/>
            </a:solidFill>
            <a:prstDash val="solid"/>
            <a:miter lim="800000"/>
            <a:headEnd len="sm" w="sm" type="none"/>
            <a:tailEnd len="sm" w="sm" type="none"/>
          </a:ln>
        </p:spPr>
      </p:cxnSp>
      <p:cxnSp>
        <p:nvCxnSpPr>
          <p:cNvPr id="208" name="Google Shape;208;p9"/>
          <p:cNvCxnSpPr>
            <a:stCxn id="190" idx="0"/>
            <a:endCxn id="204" idx="2"/>
          </p:cNvCxnSpPr>
          <p:nvPr/>
        </p:nvCxnSpPr>
        <p:spPr>
          <a:xfrm flipH="1" rot="10800000">
            <a:off x="1816487" y="3685453"/>
            <a:ext cx="1133400" cy="1063500"/>
          </a:xfrm>
          <a:prstGeom prst="straightConnector1">
            <a:avLst/>
          </a:prstGeom>
          <a:noFill/>
          <a:ln cap="flat" cmpd="sng" w="28575">
            <a:solidFill>
              <a:schemeClr val="dk2"/>
            </a:solidFill>
            <a:prstDash val="solid"/>
            <a:miter lim="800000"/>
            <a:headEnd len="sm" w="sm" type="none"/>
            <a:tailEnd len="sm" w="sm" type="none"/>
          </a:ln>
        </p:spPr>
      </p:cxnSp>
      <p:cxnSp>
        <p:nvCxnSpPr>
          <p:cNvPr id="209" name="Google Shape;209;p9"/>
          <p:cNvCxnSpPr>
            <a:stCxn id="204" idx="0"/>
            <a:endCxn id="205" idx="4"/>
          </p:cNvCxnSpPr>
          <p:nvPr/>
        </p:nvCxnSpPr>
        <p:spPr>
          <a:xfrm rot="10800000">
            <a:off x="2435762" y="2913329"/>
            <a:ext cx="514200" cy="315000"/>
          </a:xfrm>
          <a:prstGeom prst="straightConnector1">
            <a:avLst/>
          </a:prstGeom>
          <a:noFill/>
          <a:ln cap="flat" cmpd="sng" w="28575">
            <a:solidFill>
              <a:schemeClr val="dk2"/>
            </a:solidFill>
            <a:prstDash val="solid"/>
            <a:miter lim="800000"/>
            <a:headEnd len="sm" w="sm" type="none"/>
            <a:tailEnd len="sm" w="sm" type="none"/>
          </a:ln>
        </p:spPr>
      </p:cxnSp>
      <p:cxnSp>
        <p:nvCxnSpPr>
          <p:cNvPr id="210" name="Google Shape;210;p9"/>
          <p:cNvCxnSpPr>
            <a:stCxn id="206" idx="4"/>
            <a:endCxn id="204" idx="0"/>
          </p:cNvCxnSpPr>
          <p:nvPr/>
        </p:nvCxnSpPr>
        <p:spPr>
          <a:xfrm flipH="1">
            <a:off x="2950103" y="2877809"/>
            <a:ext cx="825300" cy="350400"/>
          </a:xfrm>
          <a:prstGeom prst="straightConnector1">
            <a:avLst/>
          </a:prstGeom>
          <a:noFill/>
          <a:ln cap="flat" cmpd="sng" w="28575">
            <a:solidFill>
              <a:schemeClr val="dk2"/>
            </a:solidFill>
            <a:prstDash val="solid"/>
            <a:miter lim="800000"/>
            <a:headEnd len="sm" w="sm" type="none"/>
            <a:tailEnd len="sm" w="sm" type="none"/>
          </a:ln>
        </p:spPr>
      </p:cxnSp>
      <p:sp>
        <p:nvSpPr>
          <p:cNvPr id="211" name="Google Shape;211;p9"/>
          <p:cNvSpPr/>
          <p:nvPr/>
        </p:nvSpPr>
        <p:spPr>
          <a:xfrm>
            <a:off x="2536362" y="3994098"/>
            <a:ext cx="812798" cy="544671"/>
          </a:xfrm>
          <a:prstGeom prst="flowChartMerge">
            <a:avLst/>
          </a:prstGeom>
          <a:noFill/>
          <a:ln cap="flat" cmpd="sng" w="2857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Roboto Condensed"/>
                <a:ea typeface="Roboto Condensed"/>
                <a:cs typeface="Roboto Condensed"/>
                <a:sym typeface="Roboto Condensed"/>
              </a:rPr>
              <a:t>ISA</a:t>
            </a:r>
            <a:endParaRPr/>
          </a:p>
        </p:txBody>
      </p:sp>
      <p:cxnSp>
        <p:nvCxnSpPr>
          <p:cNvPr id="212" name="Google Shape;212;p9"/>
          <p:cNvCxnSpPr>
            <a:stCxn id="204" idx="2"/>
            <a:endCxn id="211" idx="0"/>
          </p:cNvCxnSpPr>
          <p:nvPr/>
        </p:nvCxnSpPr>
        <p:spPr>
          <a:xfrm flipH="1">
            <a:off x="2942762" y="3685529"/>
            <a:ext cx="7200" cy="308700"/>
          </a:xfrm>
          <a:prstGeom prst="straightConnector1">
            <a:avLst/>
          </a:prstGeom>
          <a:noFill/>
          <a:ln cap="flat" cmpd="sng" w="28575">
            <a:solidFill>
              <a:schemeClr val="accent4"/>
            </a:solidFill>
            <a:prstDash val="solid"/>
            <a:miter lim="800000"/>
            <a:headEnd len="sm" w="sm" type="none"/>
            <a:tailEnd len="sm" w="sm" type="none"/>
          </a:ln>
        </p:spPr>
      </p:cxnSp>
      <p:cxnSp>
        <p:nvCxnSpPr>
          <p:cNvPr id="213" name="Google Shape;213;p9"/>
          <p:cNvCxnSpPr>
            <a:stCxn id="190" idx="0"/>
            <a:endCxn id="211" idx="1"/>
          </p:cNvCxnSpPr>
          <p:nvPr/>
        </p:nvCxnSpPr>
        <p:spPr>
          <a:xfrm flipH="1" rot="10800000">
            <a:off x="1816487" y="4266553"/>
            <a:ext cx="923100" cy="482400"/>
          </a:xfrm>
          <a:prstGeom prst="straightConnector1">
            <a:avLst/>
          </a:prstGeom>
          <a:noFill/>
          <a:ln cap="flat" cmpd="sng" w="28575">
            <a:solidFill>
              <a:schemeClr val="accent4"/>
            </a:solidFill>
            <a:prstDash val="solid"/>
            <a:miter lim="800000"/>
            <a:headEnd len="sm" w="sm" type="none"/>
            <a:tailEnd len="sm" w="sm" type="none"/>
          </a:ln>
        </p:spPr>
      </p:cxnSp>
      <p:cxnSp>
        <p:nvCxnSpPr>
          <p:cNvPr id="214" name="Google Shape;214;p9"/>
          <p:cNvCxnSpPr>
            <a:stCxn id="191" idx="0"/>
            <a:endCxn id="211" idx="3"/>
          </p:cNvCxnSpPr>
          <p:nvPr/>
        </p:nvCxnSpPr>
        <p:spPr>
          <a:xfrm rot="10800000">
            <a:off x="3146087" y="4266553"/>
            <a:ext cx="956400" cy="482400"/>
          </a:xfrm>
          <a:prstGeom prst="straightConnector1">
            <a:avLst/>
          </a:prstGeom>
          <a:noFill/>
          <a:ln cap="flat" cmpd="sng" w="28575">
            <a:solidFill>
              <a:schemeClr val="accent4"/>
            </a:solidFill>
            <a:prstDash val="solid"/>
            <a:miter lim="800000"/>
            <a:headEnd len="sm" w="sm" type="none"/>
            <a:tailEnd len="sm" w="sm" type="none"/>
          </a:ln>
        </p:spPr>
      </p:cxnSp>
      <p:sp>
        <p:nvSpPr>
          <p:cNvPr id="215" name="Google Shape;215;p9"/>
          <p:cNvSpPr/>
          <p:nvPr/>
        </p:nvSpPr>
        <p:spPr>
          <a:xfrm>
            <a:off x="2615730" y="4024099"/>
            <a:ext cx="673546" cy="2194560"/>
          </a:xfrm>
          <a:prstGeom prst="upArrow">
            <a:avLst>
              <a:gd fmla="val 50000" name="adj1"/>
              <a:gd fmla="val 50000" name="adj2"/>
            </a:avLst>
          </a:prstGeom>
          <a:solidFill>
            <a:schemeClr val="accent1"/>
          </a:solidFill>
          <a:ln cap="flat" cmpd="sng" w="12700">
            <a:solidFill>
              <a:srgbClr val="696969"/>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9"/>
          <p:cNvSpPr txBox="1"/>
          <p:nvPr/>
        </p:nvSpPr>
        <p:spPr>
          <a:xfrm rot="-5400000">
            <a:off x="1939411" y="5037162"/>
            <a:ext cx="2026173" cy="336773"/>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Roboto Condensed"/>
                <a:ea typeface="Roboto Condensed"/>
                <a:cs typeface="Roboto Condensed"/>
                <a:sym typeface="Roboto Condensed"/>
              </a:rPr>
              <a:t>Bottom-up approach</a:t>
            </a:r>
            <a:endParaRPr sz="1800">
              <a:solidFill>
                <a:schemeClr val="lt1"/>
              </a:solidFill>
              <a:latin typeface="Roboto Condensed"/>
              <a:ea typeface="Roboto Condensed"/>
              <a:cs typeface="Roboto Condensed"/>
              <a:sym typeface="Roboto Condensed"/>
            </a:endParaRPr>
          </a:p>
        </p:txBody>
      </p:sp>
      <p:sp>
        <p:nvSpPr>
          <p:cNvPr id="217" name="Google Shape;217;p9"/>
          <p:cNvSpPr/>
          <p:nvPr/>
        </p:nvSpPr>
        <p:spPr>
          <a:xfrm>
            <a:off x="7129716" y="4746106"/>
            <a:ext cx="1463040" cy="457200"/>
          </a:xfrm>
          <a:prstGeom prst="rect">
            <a:avLst/>
          </a:prstGeom>
          <a:noFill/>
          <a:ln cap="flat" cmpd="sng" w="2857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Student</a:t>
            </a:r>
            <a:endParaRPr/>
          </a:p>
        </p:txBody>
      </p:sp>
      <p:sp>
        <p:nvSpPr>
          <p:cNvPr id="218" name="Google Shape;218;p9"/>
          <p:cNvSpPr/>
          <p:nvPr/>
        </p:nvSpPr>
        <p:spPr>
          <a:xfrm>
            <a:off x="9415716" y="4746106"/>
            <a:ext cx="1463040" cy="457200"/>
          </a:xfrm>
          <a:prstGeom prst="rect">
            <a:avLst/>
          </a:prstGeom>
          <a:noFill/>
          <a:ln cap="flat" cmpd="sng" w="2857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Faculty</a:t>
            </a:r>
            <a:endParaRPr/>
          </a:p>
        </p:txBody>
      </p:sp>
      <p:sp>
        <p:nvSpPr>
          <p:cNvPr id="219" name="Google Shape;219;p9"/>
          <p:cNvSpPr/>
          <p:nvPr/>
        </p:nvSpPr>
        <p:spPr>
          <a:xfrm>
            <a:off x="8315327" y="3226114"/>
            <a:ext cx="1463040" cy="457200"/>
          </a:xfrm>
          <a:prstGeom prst="rect">
            <a:avLst/>
          </a:prstGeom>
          <a:noFill/>
          <a:ln cap="flat" cmpd="sng" w="2857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Person</a:t>
            </a:r>
            <a:endParaRPr/>
          </a:p>
        </p:txBody>
      </p:sp>
      <p:sp>
        <p:nvSpPr>
          <p:cNvPr id="220" name="Google Shape;220;p9"/>
          <p:cNvSpPr/>
          <p:nvPr/>
        </p:nvSpPr>
        <p:spPr>
          <a:xfrm>
            <a:off x="7996875" y="2499667"/>
            <a:ext cx="1071563" cy="411480"/>
          </a:xfrm>
          <a:prstGeom prst="ellipse">
            <a:avLst/>
          </a:prstGeom>
          <a:noFill/>
          <a:ln cap="flat" cmpd="sng" w="2857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Name</a:t>
            </a:r>
            <a:endParaRPr/>
          </a:p>
        </p:txBody>
      </p:sp>
      <p:sp>
        <p:nvSpPr>
          <p:cNvPr id="221" name="Google Shape;221;p9"/>
          <p:cNvSpPr/>
          <p:nvPr/>
        </p:nvSpPr>
        <p:spPr>
          <a:xfrm>
            <a:off x="9169819" y="2464114"/>
            <a:ext cx="1404937" cy="411480"/>
          </a:xfrm>
          <a:prstGeom prst="ellipse">
            <a:avLst/>
          </a:prstGeom>
          <a:noFill/>
          <a:ln cap="flat" cmpd="sng" w="2857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Address</a:t>
            </a:r>
            <a:endParaRPr/>
          </a:p>
        </p:txBody>
      </p:sp>
      <p:cxnSp>
        <p:nvCxnSpPr>
          <p:cNvPr id="222" name="Google Shape;222;p9"/>
          <p:cNvCxnSpPr>
            <a:stCxn id="219" idx="0"/>
            <a:endCxn id="220" idx="4"/>
          </p:cNvCxnSpPr>
          <p:nvPr/>
        </p:nvCxnSpPr>
        <p:spPr>
          <a:xfrm rot="10800000">
            <a:off x="8532647" y="2911114"/>
            <a:ext cx="514200" cy="315000"/>
          </a:xfrm>
          <a:prstGeom prst="straightConnector1">
            <a:avLst/>
          </a:prstGeom>
          <a:noFill/>
          <a:ln cap="flat" cmpd="sng" w="28575">
            <a:solidFill>
              <a:schemeClr val="dk2"/>
            </a:solidFill>
            <a:prstDash val="solid"/>
            <a:miter lim="800000"/>
            <a:headEnd len="sm" w="sm" type="none"/>
            <a:tailEnd len="sm" w="sm" type="none"/>
          </a:ln>
        </p:spPr>
      </p:cxnSp>
      <p:cxnSp>
        <p:nvCxnSpPr>
          <p:cNvPr id="223" name="Google Shape;223;p9"/>
          <p:cNvCxnSpPr>
            <a:stCxn id="221" idx="4"/>
            <a:endCxn id="219" idx="0"/>
          </p:cNvCxnSpPr>
          <p:nvPr/>
        </p:nvCxnSpPr>
        <p:spPr>
          <a:xfrm flipH="1">
            <a:off x="9046988" y="2875594"/>
            <a:ext cx="825300" cy="350400"/>
          </a:xfrm>
          <a:prstGeom prst="straightConnector1">
            <a:avLst/>
          </a:prstGeom>
          <a:noFill/>
          <a:ln cap="flat" cmpd="sng" w="28575">
            <a:solidFill>
              <a:schemeClr val="dk2"/>
            </a:solidFill>
            <a:prstDash val="solid"/>
            <a:miter lim="800000"/>
            <a:headEnd len="sm" w="sm" type="none"/>
            <a:tailEnd len="sm" w="sm" type="none"/>
          </a:ln>
        </p:spPr>
      </p:cxnSp>
      <p:sp>
        <p:nvSpPr>
          <p:cNvPr id="224" name="Google Shape;224;p9"/>
          <p:cNvSpPr/>
          <p:nvPr/>
        </p:nvSpPr>
        <p:spPr>
          <a:xfrm>
            <a:off x="7044241" y="3049579"/>
            <a:ext cx="907413" cy="411480"/>
          </a:xfrm>
          <a:prstGeom prst="ellipse">
            <a:avLst/>
          </a:prstGeom>
          <a:noFill/>
          <a:ln cap="flat" cmpd="sng" w="2857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SPI</a:t>
            </a:r>
            <a:endParaRPr/>
          </a:p>
        </p:txBody>
      </p:sp>
      <p:sp>
        <p:nvSpPr>
          <p:cNvPr id="225" name="Google Shape;225;p9"/>
          <p:cNvSpPr/>
          <p:nvPr/>
        </p:nvSpPr>
        <p:spPr>
          <a:xfrm>
            <a:off x="10172906" y="3049579"/>
            <a:ext cx="1064575" cy="411480"/>
          </a:xfrm>
          <a:prstGeom prst="ellipse">
            <a:avLst/>
          </a:prstGeom>
          <a:noFill/>
          <a:ln cap="flat" cmpd="sng" w="2857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Salary</a:t>
            </a:r>
            <a:endParaRPr/>
          </a:p>
        </p:txBody>
      </p:sp>
      <p:cxnSp>
        <p:nvCxnSpPr>
          <p:cNvPr id="226" name="Google Shape;226;p9"/>
          <p:cNvCxnSpPr>
            <a:stCxn id="225" idx="3"/>
            <a:endCxn id="219" idx="3"/>
          </p:cNvCxnSpPr>
          <p:nvPr/>
        </p:nvCxnSpPr>
        <p:spPr>
          <a:xfrm flipH="1">
            <a:off x="9778309" y="3400799"/>
            <a:ext cx="550500" cy="54000"/>
          </a:xfrm>
          <a:prstGeom prst="straightConnector1">
            <a:avLst/>
          </a:prstGeom>
          <a:noFill/>
          <a:ln cap="flat" cmpd="sng" w="28575">
            <a:solidFill>
              <a:schemeClr val="dk2"/>
            </a:solidFill>
            <a:prstDash val="solid"/>
            <a:miter lim="800000"/>
            <a:headEnd len="sm" w="sm" type="none"/>
            <a:tailEnd len="sm" w="sm" type="none"/>
          </a:ln>
        </p:spPr>
      </p:cxnSp>
      <p:cxnSp>
        <p:nvCxnSpPr>
          <p:cNvPr id="227" name="Google Shape;227;p9"/>
          <p:cNvCxnSpPr>
            <a:stCxn id="219" idx="1"/>
            <a:endCxn id="224" idx="5"/>
          </p:cNvCxnSpPr>
          <p:nvPr/>
        </p:nvCxnSpPr>
        <p:spPr>
          <a:xfrm rot="10800000">
            <a:off x="7818827" y="3400714"/>
            <a:ext cx="496500" cy="54000"/>
          </a:xfrm>
          <a:prstGeom prst="straightConnector1">
            <a:avLst/>
          </a:prstGeom>
          <a:noFill/>
          <a:ln cap="flat" cmpd="sng" w="28575">
            <a:solidFill>
              <a:schemeClr val="dk2"/>
            </a:solidFill>
            <a:prstDash val="solid"/>
            <a:miter lim="800000"/>
            <a:headEnd len="sm" w="sm" type="none"/>
            <a:tailEnd len="sm" w="sm" type="none"/>
          </a:ln>
        </p:spPr>
      </p:cxnSp>
      <p:sp>
        <p:nvSpPr>
          <p:cNvPr id="228" name="Google Shape;228;p9"/>
          <p:cNvSpPr/>
          <p:nvPr/>
        </p:nvSpPr>
        <p:spPr>
          <a:xfrm>
            <a:off x="7328427" y="5596372"/>
            <a:ext cx="907413" cy="411480"/>
          </a:xfrm>
          <a:prstGeom prst="ellipse">
            <a:avLst/>
          </a:prstGeom>
          <a:noFill/>
          <a:ln cap="flat" cmpd="sng" w="2857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SPI</a:t>
            </a:r>
            <a:endParaRPr/>
          </a:p>
        </p:txBody>
      </p:sp>
      <p:sp>
        <p:nvSpPr>
          <p:cNvPr id="229" name="Google Shape;229;p9"/>
          <p:cNvSpPr/>
          <p:nvPr/>
        </p:nvSpPr>
        <p:spPr>
          <a:xfrm>
            <a:off x="9568938" y="5608440"/>
            <a:ext cx="1064575" cy="411480"/>
          </a:xfrm>
          <a:prstGeom prst="ellipse">
            <a:avLst/>
          </a:prstGeom>
          <a:noFill/>
          <a:ln cap="flat" cmpd="sng" w="2857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Salary</a:t>
            </a:r>
            <a:endParaRPr/>
          </a:p>
        </p:txBody>
      </p:sp>
      <p:cxnSp>
        <p:nvCxnSpPr>
          <p:cNvPr id="230" name="Google Shape;230;p9"/>
          <p:cNvCxnSpPr/>
          <p:nvPr/>
        </p:nvCxnSpPr>
        <p:spPr>
          <a:xfrm flipH="1">
            <a:off x="7782134" y="5203938"/>
            <a:ext cx="3493" cy="402336"/>
          </a:xfrm>
          <a:prstGeom prst="straightConnector1">
            <a:avLst/>
          </a:prstGeom>
          <a:noFill/>
          <a:ln cap="flat" cmpd="sng" w="28575">
            <a:solidFill>
              <a:schemeClr val="dk2"/>
            </a:solidFill>
            <a:prstDash val="solid"/>
            <a:miter lim="800000"/>
            <a:headEnd len="sm" w="sm" type="none"/>
            <a:tailEnd len="sm" w="sm" type="none"/>
          </a:ln>
        </p:spPr>
      </p:cxnSp>
      <p:cxnSp>
        <p:nvCxnSpPr>
          <p:cNvPr id="231" name="Google Shape;231;p9"/>
          <p:cNvCxnSpPr/>
          <p:nvPr/>
        </p:nvCxnSpPr>
        <p:spPr>
          <a:xfrm>
            <a:off x="10101226" y="5216004"/>
            <a:ext cx="0" cy="402336"/>
          </a:xfrm>
          <a:prstGeom prst="straightConnector1">
            <a:avLst/>
          </a:prstGeom>
          <a:noFill/>
          <a:ln cap="flat" cmpd="sng" w="28575">
            <a:solidFill>
              <a:schemeClr val="dk2"/>
            </a:solidFill>
            <a:prstDash val="solid"/>
            <a:miter lim="800000"/>
            <a:headEnd len="sm" w="sm" type="none"/>
            <a:tailEnd len="sm" w="sm" type="none"/>
          </a:ln>
        </p:spPr>
      </p:cxnSp>
      <p:cxnSp>
        <p:nvCxnSpPr>
          <p:cNvPr id="232" name="Google Shape;232;p9"/>
          <p:cNvCxnSpPr>
            <a:stCxn id="218" idx="0"/>
            <a:endCxn id="219" idx="2"/>
          </p:cNvCxnSpPr>
          <p:nvPr/>
        </p:nvCxnSpPr>
        <p:spPr>
          <a:xfrm rot="10800000">
            <a:off x="9046836" y="3683206"/>
            <a:ext cx="1100400" cy="1062900"/>
          </a:xfrm>
          <a:prstGeom prst="straightConnector1">
            <a:avLst/>
          </a:prstGeom>
          <a:noFill/>
          <a:ln cap="flat" cmpd="sng" w="28575">
            <a:solidFill>
              <a:schemeClr val="dk2"/>
            </a:solidFill>
            <a:prstDash val="solid"/>
            <a:miter lim="800000"/>
            <a:headEnd len="sm" w="sm" type="none"/>
            <a:tailEnd len="sm" w="sm" type="none"/>
          </a:ln>
        </p:spPr>
      </p:cxnSp>
      <p:cxnSp>
        <p:nvCxnSpPr>
          <p:cNvPr id="233" name="Google Shape;233;p9"/>
          <p:cNvCxnSpPr>
            <a:stCxn id="217" idx="0"/>
            <a:endCxn id="219" idx="2"/>
          </p:cNvCxnSpPr>
          <p:nvPr/>
        </p:nvCxnSpPr>
        <p:spPr>
          <a:xfrm flipH="1" rot="10800000">
            <a:off x="7861236" y="3683206"/>
            <a:ext cx="1185600" cy="1062900"/>
          </a:xfrm>
          <a:prstGeom prst="straightConnector1">
            <a:avLst/>
          </a:prstGeom>
          <a:noFill/>
          <a:ln cap="flat" cmpd="sng" w="28575">
            <a:solidFill>
              <a:schemeClr val="dk2"/>
            </a:solidFill>
            <a:prstDash val="solid"/>
            <a:miter lim="800000"/>
            <a:headEnd len="sm" w="sm" type="none"/>
            <a:tailEnd len="sm" w="sm" type="none"/>
          </a:ln>
        </p:spPr>
      </p:cxnSp>
      <p:sp>
        <p:nvSpPr>
          <p:cNvPr id="234" name="Google Shape;234;p9"/>
          <p:cNvSpPr/>
          <p:nvPr/>
        </p:nvSpPr>
        <p:spPr>
          <a:xfrm>
            <a:off x="8643022" y="3991251"/>
            <a:ext cx="812798" cy="544671"/>
          </a:xfrm>
          <a:prstGeom prst="flowChartMerge">
            <a:avLst/>
          </a:prstGeom>
          <a:noFill/>
          <a:ln cap="flat" cmpd="sng" w="2857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Roboto Condensed"/>
                <a:ea typeface="Roboto Condensed"/>
                <a:cs typeface="Roboto Condensed"/>
                <a:sym typeface="Roboto Condensed"/>
              </a:rPr>
              <a:t>ISA</a:t>
            </a:r>
            <a:endParaRPr sz="1400">
              <a:solidFill>
                <a:schemeClr val="dk1"/>
              </a:solidFill>
              <a:latin typeface="Roboto Condensed"/>
              <a:ea typeface="Roboto Condensed"/>
              <a:cs typeface="Roboto Condensed"/>
              <a:sym typeface="Roboto Condensed"/>
            </a:endParaRPr>
          </a:p>
        </p:txBody>
      </p:sp>
      <p:cxnSp>
        <p:nvCxnSpPr>
          <p:cNvPr id="235" name="Google Shape;235;p9"/>
          <p:cNvCxnSpPr>
            <a:stCxn id="219" idx="2"/>
            <a:endCxn id="234" idx="0"/>
          </p:cNvCxnSpPr>
          <p:nvPr/>
        </p:nvCxnSpPr>
        <p:spPr>
          <a:xfrm>
            <a:off x="9046847" y="3683314"/>
            <a:ext cx="2700" cy="307800"/>
          </a:xfrm>
          <a:prstGeom prst="straightConnector1">
            <a:avLst/>
          </a:prstGeom>
          <a:noFill/>
          <a:ln cap="flat" cmpd="sng" w="28575">
            <a:solidFill>
              <a:schemeClr val="accent4"/>
            </a:solidFill>
            <a:prstDash val="solid"/>
            <a:miter lim="800000"/>
            <a:headEnd len="sm" w="sm" type="none"/>
            <a:tailEnd len="sm" w="sm" type="none"/>
          </a:ln>
        </p:spPr>
      </p:cxnSp>
      <p:cxnSp>
        <p:nvCxnSpPr>
          <p:cNvPr id="236" name="Google Shape;236;p9"/>
          <p:cNvCxnSpPr>
            <a:stCxn id="217" idx="0"/>
            <a:endCxn id="234" idx="1"/>
          </p:cNvCxnSpPr>
          <p:nvPr/>
        </p:nvCxnSpPr>
        <p:spPr>
          <a:xfrm flipH="1" rot="10800000">
            <a:off x="7861236" y="4263706"/>
            <a:ext cx="984900" cy="482400"/>
          </a:xfrm>
          <a:prstGeom prst="straightConnector1">
            <a:avLst/>
          </a:prstGeom>
          <a:noFill/>
          <a:ln cap="flat" cmpd="sng" w="28575">
            <a:solidFill>
              <a:schemeClr val="accent4"/>
            </a:solidFill>
            <a:prstDash val="solid"/>
            <a:miter lim="800000"/>
            <a:headEnd len="sm" w="sm" type="none"/>
            <a:tailEnd len="sm" w="sm" type="none"/>
          </a:ln>
        </p:spPr>
      </p:cxnSp>
      <p:cxnSp>
        <p:nvCxnSpPr>
          <p:cNvPr id="237" name="Google Shape;237;p9"/>
          <p:cNvCxnSpPr>
            <a:stCxn id="218" idx="0"/>
            <a:endCxn id="234" idx="3"/>
          </p:cNvCxnSpPr>
          <p:nvPr/>
        </p:nvCxnSpPr>
        <p:spPr>
          <a:xfrm rot="10800000">
            <a:off x="9252636" y="4263706"/>
            <a:ext cx="894600" cy="482400"/>
          </a:xfrm>
          <a:prstGeom prst="straightConnector1">
            <a:avLst/>
          </a:prstGeom>
          <a:noFill/>
          <a:ln cap="flat" cmpd="sng" w="28575">
            <a:solidFill>
              <a:schemeClr val="accent4"/>
            </a:solidFill>
            <a:prstDash val="solid"/>
            <a:miter lim="800000"/>
            <a:headEnd len="sm" w="sm" type="none"/>
            <a:tailEnd len="sm" w="sm" type="none"/>
          </a:ln>
        </p:spPr>
      </p:cxnSp>
      <p:sp>
        <p:nvSpPr>
          <p:cNvPr id="238" name="Google Shape;238;p9"/>
          <p:cNvSpPr/>
          <p:nvPr/>
        </p:nvSpPr>
        <p:spPr>
          <a:xfrm flipH="1" rot="10800000">
            <a:off x="8708109" y="4021252"/>
            <a:ext cx="673546" cy="2197407"/>
          </a:xfrm>
          <a:prstGeom prst="upArrow">
            <a:avLst>
              <a:gd fmla="val 50000" name="adj1"/>
              <a:gd fmla="val 50000" name="adj2"/>
            </a:avLst>
          </a:prstGeom>
          <a:solidFill>
            <a:schemeClr val="accent1"/>
          </a:solidFill>
          <a:ln cap="flat" cmpd="sng" w="12700">
            <a:solidFill>
              <a:srgbClr val="696969"/>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9"/>
          <p:cNvSpPr txBox="1"/>
          <p:nvPr/>
        </p:nvSpPr>
        <p:spPr>
          <a:xfrm flipH="1" rot="-5400000">
            <a:off x="8030363" y="4867374"/>
            <a:ext cx="2029021" cy="336773"/>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Roboto Condensed"/>
                <a:ea typeface="Roboto Condensed"/>
                <a:cs typeface="Roboto Condensed"/>
                <a:sym typeface="Roboto Condensed"/>
              </a:rPr>
              <a:t>Top-down approach</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500"/>
                                        <p:tgtEl>
                                          <p:spTgt spid="1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500"/>
                                        <p:tgtEl>
                                          <p:spTgt spid="1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500"/>
                                        <p:tgtEl>
                                          <p:spTgt spid="1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500"/>
                                        <p:tgtEl>
                                          <p:spTgt spid="190"/>
                                        </p:tgtEl>
                                      </p:cBhvr>
                                    </p:animEffect>
                                  </p:childTnLst>
                                </p:cTn>
                              </p:par>
                              <p:par>
                                <p:cTn fill="hold" nodeType="with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500"/>
                                        <p:tgtEl>
                                          <p:spTgt spid="191"/>
                                        </p:tgtEl>
                                      </p:cBhvr>
                                    </p:animEffect>
                                  </p:childTnLst>
                                </p:cTn>
                              </p:par>
                              <p:par>
                                <p:cTn fill="hold" nodeType="with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500"/>
                                        <p:tgtEl>
                                          <p:spTgt spid="202"/>
                                        </p:tgtEl>
                                      </p:cBhvr>
                                    </p:animEffect>
                                  </p:childTnLst>
                                </p:cTn>
                              </p:par>
                              <p:par>
                                <p:cTn fill="hold" nodeType="with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500"/>
                                        <p:tgtEl>
                                          <p:spTgt spid="203"/>
                                        </p:tgtEl>
                                      </p:cBhvr>
                                    </p:animEffect>
                                  </p:childTnLst>
                                </p:cTn>
                              </p:par>
                              <p:par>
                                <p:cTn fill="hold" nodeType="with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500"/>
                                        <p:tgtEl>
                                          <p:spTgt spid="197"/>
                                        </p:tgtEl>
                                      </p:cBhvr>
                                    </p:animEffect>
                                  </p:childTnLst>
                                </p:cTn>
                              </p:par>
                              <p:par>
                                <p:cTn fill="hold" nodeType="with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500"/>
                                        <p:tgtEl>
                                          <p:spTgt spid="194"/>
                                        </p:tgtEl>
                                      </p:cBhvr>
                                    </p:animEffect>
                                  </p:childTnLst>
                                </p:cTn>
                              </p:par>
                              <p:par>
                                <p:cTn fill="hold" nodeType="with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500"/>
                                        <p:tgtEl>
                                          <p:spTgt spid="198"/>
                                        </p:tgtEl>
                                      </p:cBhvr>
                                    </p:animEffect>
                                  </p:childTnLst>
                                </p:cTn>
                              </p:par>
                              <p:par>
                                <p:cTn fill="hold" nodeType="with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500"/>
                                        <p:tgtEl>
                                          <p:spTgt spid="192"/>
                                        </p:tgtEl>
                                      </p:cBhvr>
                                    </p:animEffect>
                                  </p:childTnLst>
                                </p:cTn>
                              </p:par>
                              <p:par>
                                <p:cTn fill="hold" nodeType="with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500"/>
                                        <p:tgtEl>
                                          <p:spTgt spid="199"/>
                                        </p:tgtEl>
                                      </p:cBhvr>
                                    </p:animEffect>
                                  </p:childTnLst>
                                </p:cTn>
                              </p:par>
                              <p:par>
                                <p:cTn fill="hold" nodeType="with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500"/>
                                        <p:tgtEl>
                                          <p:spTgt spid="193"/>
                                        </p:tgtEl>
                                      </p:cBhvr>
                                    </p:animEffect>
                                  </p:childTnLst>
                                </p:cTn>
                              </p:par>
                              <p:par>
                                <p:cTn fill="hold" nodeType="with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500"/>
                                        <p:tgtEl>
                                          <p:spTgt spid="200"/>
                                        </p:tgtEl>
                                      </p:cBhvr>
                                    </p:animEffect>
                                  </p:childTnLst>
                                </p:cTn>
                              </p:par>
                              <p:par>
                                <p:cTn fill="hold" nodeType="with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500"/>
                                        <p:tgtEl>
                                          <p:spTgt spid="195"/>
                                        </p:tgtEl>
                                      </p:cBhvr>
                                    </p:animEffect>
                                  </p:childTnLst>
                                </p:cTn>
                              </p:par>
                              <p:par>
                                <p:cTn fill="hold" nodeType="with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500"/>
                                        <p:tgtEl>
                                          <p:spTgt spid="201"/>
                                        </p:tgtEl>
                                      </p:cBhvr>
                                    </p:animEffect>
                                  </p:childTnLst>
                                </p:cTn>
                              </p:par>
                              <p:par>
                                <p:cTn fill="hold" nodeType="with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500"/>
                                        <p:tgtEl>
                                          <p:spTgt spid="1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500"/>
                                        <p:tgtEl>
                                          <p:spTgt spid="2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98"/>
                                        </p:tgtEl>
                                      </p:cBhvr>
                                    </p:animEffect>
                                    <p:set>
                                      <p:cBhvr>
                                        <p:cTn dur="1" fill="hold">
                                          <p:stCondLst>
                                            <p:cond delay="500"/>
                                          </p:stCondLst>
                                        </p:cTn>
                                        <p:tgtEl>
                                          <p:spTgt spid="19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92"/>
                                        </p:tgtEl>
                                      </p:cBhvr>
                                    </p:animEffect>
                                    <p:set>
                                      <p:cBhvr>
                                        <p:cTn dur="1" fill="hold">
                                          <p:stCondLst>
                                            <p:cond delay="500"/>
                                          </p:stCondLst>
                                        </p:cTn>
                                        <p:tgtEl>
                                          <p:spTgt spid="19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99"/>
                                        </p:tgtEl>
                                      </p:cBhvr>
                                    </p:animEffect>
                                    <p:set>
                                      <p:cBhvr>
                                        <p:cTn dur="1" fill="hold">
                                          <p:stCondLst>
                                            <p:cond delay="500"/>
                                          </p:stCondLst>
                                        </p:cTn>
                                        <p:tgtEl>
                                          <p:spTgt spid="19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93"/>
                                        </p:tgtEl>
                                      </p:cBhvr>
                                    </p:animEffect>
                                    <p:set>
                                      <p:cBhvr>
                                        <p:cTn dur="1" fill="hold">
                                          <p:stCondLst>
                                            <p:cond delay="500"/>
                                          </p:stCondLst>
                                        </p:cTn>
                                        <p:tgtEl>
                                          <p:spTgt spid="19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200"/>
                                        </p:tgtEl>
                                      </p:cBhvr>
                                    </p:animEffect>
                                    <p:set>
                                      <p:cBhvr>
                                        <p:cTn dur="1" fill="hold">
                                          <p:stCondLst>
                                            <p:cond delay="500"/>
                                          </p:stCondLst>
                                        </p:cTn>
                                        <p:tgtEl>
                                          <p:spTgt spid="20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95"/>
                                        </p:tgtEl>
                                      </p:cBhvr>
                                    </p:animEffect>
                                    <p:set>
                                      <p:cBhvr>
                                        <p:cTn dur="1" fill="hold">
                                          <p:stCondLst>
                                            <p:cond delay="500"/>
                                          </p:stCondLst>
                                        </p:cTn>
                                        <p:tgtEl>
                                          <p:spTgt spid="19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201"/>
                                        </p:tgtEl>
                                      </p:cBhvr>
                                    </p:animEffect>
                                    <p:set>
                                      <p:cBhvr>
                                        <p:cTn dur="1" fill="hold">
                                          <p:stCondLst>
                                            <p:cond delay="500"/>
                                          </p:stCondLst>
                                        </p:cTn>
                                        <p:tgtEl>
                                          <p:spTgt spid="20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96"/>
                                        </p:tgtEl>
                                      </p:cBhvr>
                                    </p:animEffect>
                                    <p:set>
                                      <p:cBhvr>
                                        <p:cTn dur="1" fill="hold">
                                          <p:stCondLst>
                                            <p:cond delay="500"/>
                                          </p:stCondLst>
                                        </p:cTn>
                                        <p:tgtEl>
                                          <p:spTgt spid="19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500"/>
                                        <p:tgtEl>
                                          <p:spTgt spid="209"/>
                                        </p:tgtEl>
                                      </p:cBhvr>
                                    </p:animEffect>
                                  </p:childTnLst>
                                </p:cTn>
                              </p:par>
                              <p:par>
                                <p:cTn fill="hold" nodeType="with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500"/>
                                        <p:tgtEl>
                                          <p:spTgt spid="205"/>
                                        </p:tgtEl>
                                      </p:cBhvr>
                                    </p:animEffect>
                                  </p:childTnLst>
                                </p:cTn>
                              </p:par>
                              <p:par>
                                <p:cTn fill="hold" nodeType="with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500"/>
                                        <p:tgtEl>
                                          <p:spTgt spid="206"/>
                                        </p:tgtEl>
                                      </p:cBhvr>
                                    </p:animEffect>
                                  </p:childTnLst>
                                </p:cTn>
                              </p:par>
                              <p:par>
                                <p:cTn fill="hold" nodeType="with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500"/>
                                        <p:tgtEl>
                                          <p:spTgt spid="2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500"/>
                                        <p:tgtEl>
                                          <p:spTgt spid="208"/>
                                        </p:tgtEl>
                                      </p:cBhvr>
                                    </p:animEffect>
                                  </p:childTnLst>
                                </p:cTn>
                              </p:par>
                              <p:par>
                                <p:cTn fill="hold" nodeType="with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500"/>
                                        <p:tgtEl>
                                          <p:spTgt spid="2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08"/>
                                        </p:tgtEl>
                                      </p:cBhvr>
                                    </p:animEffect>
                                    <p:set>
                                      <p:cBhvr>
                                        <p:cTn dur="1" fill="hold">
                                          <p:stCondLst>
                                            <p:cond delay="500"/>
                                          </p:stCondLst>
                                        </p:cTn>
                                        <p:tgtEl>
                                          <p:spTgt spid="20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207"/>
                                        </p:tgtEl>
                                      </p:cBhvr>
                                    </p:animEffect>
                                    <p:set>
                                      <p:cBhvr>
                                        <p:cTn dur="1" fill="hold">
                                          <p:stCondLst>
                                            <p:cond delay="500"/>
                                          </p:stCondLst>
                                        </p:cTn>
                                        <p:tgtEl>
                                          <p:spTgt spid="20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500"/>
                                        <p:tgtEl>
                                          <p:spTgt spid="212"/>
                                        </p:tgtEl>
                                      </p:cBhvr>
                                    </p:animEffect>
                                  </p:childTnLst>
                                </p:cTn>
                              </p:par>
                              <p:par>
                                <p:cTn fill="hold" nodeType="with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500"/>
                                        <p:tgtEl>
                                          <p:spTgt spid="211"/>
                                        </p:tgtEl>
                                      </p:cBhvr>
                                    </p:animEffect>
                                  </p:childTnLst>
                                </p:cTn>
                              </p:par>
                              <p:par>
                                <p:cTn fill="hold" nodeType="with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500"/>
                                        <p:tgtEl>
                                          <p:spTgt spid="213"/>
                                        </p:tgtEl>
                                      </p:cBhvr>
                                    </p:animEffect>
                                  </p:childTnLst>
                                </p:cTn>
                              </p:par>
                              <p:par>
                                <p:cTn fill="hold" nodeType="with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500"/>
                                        <p:tgtEl>
                                          <p:spTgt spid="2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500"/>
                                        <p:tgtEl>
                                          <p:spTgt spid="2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500"/>
                                        <p:tgtEl>
                                          <p:spTgt spid="2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500"/>
                                        <p:tgtEl>
                                          <p:spTgt spid="222"/>
                                        </p:tgtEl>
                                      </p:cBhvr>
                                    </p:animEffect>
                                  </p:childTnLst>
                                </p:cTn>
                              </p:par>
                              <p:par>
                                <p:cTn fill="hold" nodeType="with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500"/>
                                        <p:tgtEl>
                                          <p:spTgt spid="220"/>
                                        </p:tgtEl>
                                      </p:cBhvr>
                                    </p:animEffect>
                                  </p:childTnLst>
                                </p:cTn>
                              </p:par>
                              <p:par>
                                <p:cTn fill="hold" nodeType="with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500"/>
                                        <p:tgtEl>
                                          <p:spTgt spid="221"/>
                                        </p:tgtEl>
                                      </p:cBhvr>
                                    </p:animEffect>
                                  </p:childTnLst>
                                </p:cTn>
                              </p:par>
                              <p:par>
                                <p:cTn fill="hold" nodeType="with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500"/>
                                        <p:tgtEl>
                                          <p:spTgt spid="223"/>
                                        </p:tgtEl>
                                      </p:cBhvr>
                                    </p:animEffect>
                                  </p:childTnLst>
                                </p:cTn>
                              </p:par>
                              <p:par>
                                <p:cTn fill="hold" nodeType="with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500"/>
                                        <p:tgtEl>
                                          <p:spTgt spid="225"/>
                                        </p:tgtEl>
                                      </p:cBhvr>
                                    </p:animEffect>
                                  </p:childTnLst>
                                </p:cTn>
                              </p:par>
                              <p:par>
                                <p:cTn fill="hold" nodeType="with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500"/>
                                        <p:tgtEl>
                                          <p:spTgt spid="224"/>
                                        </p:tgtEl>
                                      </p:cBhvr>
                                    </p:animEffect>
                                  </p:childTnLst>
                                </p:cTn>
                              </p:par>
                              <p:par>
                                <p:cTn fill="hold" nodeType="with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500"/>
                                        <p:tgtEl>
                                          <p:spTgt spid="226"/>
                                        </p:tgtEl>
                                      </p:cBhvr>
                                    </p:animEffect>
                                  </p:childTnLst>
                                </p:cTn>
                              </p:par>
                              <p:par>
                                <p:cTn fill="hold" nodeType="with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500"/>
                                        <p:tgtEl>
                                          <p:spTgt spid="2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500"/>
                                        <p:tgtEl>
                                          <p:spTgt spid="217"/>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500"/>
                                        <p:tgtEl>
                                          <p:spTgt spid="2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25"/>
                                        </p:tgtEl>
                                      </p:cBhvr>
                                    </p:animEffect>
                                    <p:set>
                                      <p:cBhvr>
                                        <p:cTn dur="1" fill="hold">
                                          <p:stCondLst>
                                            <p:cond delay="500"/>
                                          </p:stCondLst>
                                        </p:cTn>
                                        <p:tgtEl>
                                          <p:spTgt spid="22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224"/>
                                        </p:tgtEl>
                                      </p:cBhvr>
                                    </p:animEffect>
                                    <p:set>
                                      <p:cBhvr>
                                        <p:cTn dur="1" fill="hold">
                                          <p:stCondLst>
                                            <p:cond delay="500"/>
                                          </p:stCondLst>
                                        </p:cTn>
                                        <p:tgtEl>
                                          <p:spTgt spid="22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226"/>
                                        </p:tgtEl>
                                      </p:cBhvr>
                                    </p:animEffect>
                                    <p:set>
                                      <p:cBhvr>
                                        <p:cTn dur="1" fill="hold">
                                          <p:stCondLst>
                                            <p:cond delay="500"/>
                                          </p:stCondLst>
                                        </p:cTn>
                                        <p:tgtEl>
                                          <p:spTgt spid="22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227"/>
                                        </p:tgtEl>
                                      </p:cBhvr>
                                    </p:animEffect>
                                    <p:set>
                                      <p:cBhvr>
                                        <p:cTn dur="1" fill="hold">
                                          <p:stCondLst>
                                            <p:cond delay="500"/>
                                          </p:stCondLst>
                                        </p:cTn>
                                        <p:tgtEl>
                                          <p:spTgt spid="22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500"/>
                                        <p:tgtEl>
                                          <p:spTgt spid="230"/>
                                        </p:tgtEl>
                                      </p:cBhvr>
                                    </p:animEffect>
                                  </p:childTnLst>
                                </p:cTn>
                              </p:par>
                              <p:par>
                                <p:cTn fill="hold" nodeType="with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500"/>
                                        <p:tgtEl>
                                          <p:spTgt spid="231"/>
                                        </p:tgtEl>
                                      </p:cBhvr>
                                    </p:animEffect>
                                  </p:childTnLst>
                                </p:cTn>
                              </p:par>
                              <p:par>
                                <p:cTn fill="hold" nodeType="with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500"/>
                                        <p:tgtEl>
                                          <p:spTgt spid="229"/>
                                        </p:tgtEl>
                                      </p:cBhvr>
                                    </p:animEffect>
                                  </p:childTnLst>
                                </p:cTn>
                              </p:par>
                              <p:par>
                                <p:cTn fill="hold" nodeType="with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500"/>
                                        <p:tgtEl>
                                          <p:spTgt spid="2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500"/>
                                        <p:tgtEl>
                                          <p:spTgt spid="233"/>
                                        </p:tgtEl>
                                      </p:cBhvr>
                                    </p:animEffect>
                                  </p:childTnLst>
                                </p:cTn>
                              </p:par>
                              <p:par>
                                <p:cTn fill="hold" nodeType="with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500"/>
                                        <p:tgtEl>
                                          <p:spTgt spid="2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33"/>
                                        </p:tgtEl>
                                      </p:cBhvr>
                                    </p:animEffect>
                                    <p:set>
                                      <p:cBhvr>
                                        <p:cTn dur="1" fill="hold">
                                          <p:stCondLst>
                                            <p:cond delay="500"/>
                                          </p:stCondLst>
                                        </p:cTn>
                                        <p:tgtEl>
                                          <p:spTgt spid="23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232"/>
                                        </p:tgtEl>
                                      </p:cBhvr>
                                    </p:animEffect>
                                    <p:set>
                                      <p:cBhvr>
                                        <p:cTn dur="1" fill="hold">
                                          <p:stCondLst>
                                            <p:cond delay="500"/>
                                          </p:stCondLst>
                                        </p:cTn>
                                        <p:tgtEl>
                                          <p:spTgt spid="23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500"/>
                                        <p:tgtEl>
                                          <p:spTgt spid="235"/>
                                        </p:tgtEl>
                                      </p:cBhvr>
                                    </p:animEffect>
                                  </p:childTnLst>
                                </p:cTn>
                              </p:par>
                              <p:par>
                                <p:cTn fill="hold" nodeType="with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500"/>
                                        <p:tgtEl>
                                          <p:spTgt spid="234"/>
                                        </p:tgtEl>
                                      </p:cBhvr>
                                    </p:animEffect>
                                  </p:childTnLst>
                                </p:cTn>
                              </p:par>
                              <p:par>
                                <p:cTn fill="hold" nodeType="with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500"/>
                                        <p:tgtEl>
                                          <p:spTgt spid="236"/>
                                        </p:tgtEl>
                                      </p:cBhvr>
                                    </p:animEffect>
                                  </p:childTnLst>
                                </p:cTn>
                              </p:par>
                              <p:par>
                                <p:cTn fill="hold" nodeType="with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500"/>
                                        <p:tgtEl>
                                          <p:spTgt spid="2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500"/>
                                        <p:tgtEl>
                                          <p:spTgt spid="2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Jay">
      <a:dk1>
        <a:srgbClr val="212121"/>
      </a:dk1>
      <a:lt1>
        <a:srgbClr val="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3A9BCE72A62844EB979624D023BE786" ma:contentTypeVersion="0" ma:contentTypeDescription="Create a new document." ma:contentTypeScope="" ma:versionID="88b0ca9b9c263bba766e89b2dc6c753b">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4AA999B-E337-49DA-AFC5-9DF32E52A6A9}"/>
</file>

<file path=customXml/itemProps2.xml><?xml version="1.0" encoding="utf-8"?>
<ds:datastoreItem xmlns:ds="http://schemas.openxmlformats.org/officeDocument/2006/customXml" ds:itemID="{F6CF421A-C78D-4841-BBCA-6D14E345FD85}"/>
</file>

<file path=customXml/itemProps3.xml><?xml version="1.0" encoding="utf-8"?>
<ds:datastoreItem xmlns:ds="http://schemas.openxmlformats.org/officeDocument/2006/customXml" ds:itemID="{177ECE0D-99E1-4CA1-A8AE-B33864F9CA7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ADMIN</dc:creator>
  <dcterms:created xsi:type="dcterms:W3CDTF">2020-05-01T05:09:15Z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0x010100E3A9BCE72A62844EB979624D023BE786</vt:lpwstr>
  </property>
</Properties>
</file>