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y="6858000" cx="12192000"/>
  <p:notesSz cx="6858000" cy="9144000"/>
  <p:embeddedFontLst>
    <p:embeddedFont>
      <p:font typeface="Roboto Condensed"/>
      <p:regular r:id="rId92"/>
      <p:bold r:id="rId93"/>
      <p:italic r:id="rId94"/>
      <p:boldItalic r:id="rId95"/>
    </p:embeddedFont>
    <p:embeddedFont>
      <p:font typeface="Roboto Condensed Light"/>
      <p:regular r:id="rId96"/>
      <p:bold r:id="rId97"/>
      <p:italic r:id="rId98"/>
      <p:boldItalic r:id="rId99"/>
    </p:embeddedFont>
    <p:embeddedFont>
      <p:font typeface="Helvetica Neue"/>
      <p:regular r:id="rId100"/>
      <p:bold r:id="rId101"/>
      <p:italic r:id="rId102"/>
      <p:boldItalic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4" roundtripDataSignature="AMtx7mgJQ4kQbAmDvlLHjV8FokeXMgrO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6934B5-B5F7-4ECF-9BDF-09AE34F8AE47}">
  <a:tblStyle styleId="{F96934B5-B5F7-4ECF-9BDF-09AE34F8AE47}" styleName="Table_0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EEEE"/>
          </a:solidFill>
        </a:fill>
      </a:tcStyle>
    </a:wholeTbl>
    <a:band1H>
      <a:tcTxStyle/>
      <a:tcStyle>
        <a:fill>
          <a:solidFill>
            <a:srgbClr val="DBDBDB"/>
          </a:solidFill>
        </a:fill>
      </a:tcStyle>
    </a:band1H>
    <a:band2H>
      <a:tcTxStyle/>
    </a:band2H>
    <a:band1V>
      <a:tcTxStyle/>
      <a:tcStyle>
        <a:fill>
          <a:solidFill>
            <a:srgbClr val="DBDBDB"/>
          </a:solidFill>
        </a:fill>
      </a:tcStyle>
    </a:band1V>
    <a:band2V>
      <a:tcTxStyle/>
    </a:band2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21" Type="http://schemas.openxmlformats.org/officeDocument/2006/relationships/slide" Target="slides/slide16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07" Type="http://schemas.openxmlformats.org/officeDocument/2006/relationships/customXml" Target="../customXml/item3.xml"/><Relationship Id="rId102" Type="http://schemas.openxmlformats.org/officeDocument/2006/relationships/font" Target="fonts/HelveticaNeue-italic.fntdata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11" Type="http://schemas.openxmlformats.org/officeDocument/2006/relationships/slide" Target="slides/slide6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95" Type="http://schemas.openxmlformats.org/officeDocument/2006/relationships/font" Target="fonts/RobotoCondensed-boldItalic.fntdata"/><Relationship Id="rId90" Type="http://schemas.openxmlformats.org/officeDocument/2006/relationships/slide" Target="slides/slide85.xml"/><Relationship Id="rId5" Type="http://schemas.openxmlformats.org/officeDocument/2006/relationships/notesMaster" Target="notesMasters/notesMaster1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5" Type="http://schemas.openxmlformats.org/officeDocument/2006/relationships/slide" Target="slides/slide80.xml"/><Relationship Id="rId80" Type="http://schemas.openxmlformats.org/officeDocument/2006/relationships/slide" Target="slides/slide75.xml"/><Relationship Id="rId103" Type="http://schemas.openxmlformats.org/officeDocument/2006/relationships/font" Target="fonts/HelveticaNeue-boldItalic.fntdata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59" Type="http://schemas.openxmlformats.org/officeDocument/2006/relationships/slide" Target="slides/slide54.xml"/><Relationship Id="rId41" Type="http://schemas.openxmlformats.org/officeDocument/2006/relationships/slide" Target="slides/slide36.xml"/><Relationship Id="rId20" Type="http://schemas.openxmlformats.org/officeDocument/2006/relationships/slide" Target="slides/slide15.xml"/><Relationship Id="rId96" Type="http://schemas.openxmlformats.org/officeDocument/2006/relationships/font" Target="fonts/RobotoCondensedLight-regular.fntdata"/><Relationship Id="rId91" Type="http://schemas.openxmlformats.org/officeDocument/2006/relationships/slide" Target="slides/slide86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75" Type="http://schemas.openxmlformats.org/officeDocument/2006/relationships/slide" Target="slides/slide70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54" Type="http://schemas.openxmlformats.org/officeDocument/2006/relationships/slide" Target="slides/slide4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49" Type="http://schemas.openxmlformats.org/officeDocument/2006/relationships/slide" Target="slides/slide44.xml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5" Type="http://schemas.openxmlformats.org/officeDocument/2006/relationships/slide" Target="slides/slide10.xml"/><Relationship Id="rId57" Type="http://schemas.openxmlformats.org/officeDocument/2006/relationships/slide" Target="slides/slide52.xml"/><Relationship Id="rId106" Type="http://schemas.openxmlformats.org/officeDocument/2006/relationships/customXml" Target="../customXml/item2.xml"/><Relationship Id="rId44" Type="http://schemas.openxmlformats.org/officeDocument/2006/relationships/slide" Target="slides/slide39.xml"/><Relationship Id="rId101" Type="http://schemas.openxmlformats.org/officeDocument/2006/relationships/font" Target="fonts/HelveticaNeue-bold.fntdata"/><Relationship Id="rId31" Type="http://schemas.openxmlformats.org/officeDocument/2006/relationships/slide" Target="slides/slide26.xml"/><Relationship Id="rId94" Type="http://schemas.openxmlformats.org/officeDocument/2006/relationships/font" Target="fonts/RobotoCondensed-italic.fntdata"/><Relationship Id="rId99" Type="http://schemas.openxmlformats.org/officeDocument/2006/relationships/font" Target="fonts/RobotoCondensedLight-boldItalic.fntdata"/><Relationship Id="rId10" Type="http://schemas.openxmlformats.org/officeDocument/2006/relationships/slide" Target="slides/slide5.xml"/><Relationship Id="rId86" Type="http://schemas.openxmlformats.org/officeDocument/2006/relationships/slide" Target="slides/slide81.xml"/><Relationship Id="rId81" Type="http://schemas.openxmlformats.org/officeDocument/2006/relationships/slide" Target="slides/slide76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65" Type="http://schemas.openxmlformats.org/officeDocument/2006/relationships/slide" Target="slides/slide60.xml"/><Relationship Id="rId60" Type="http://schemas.openxmlformats.org/officeDocument/2006/relationships/slide" Target="slides/slide55.xml"/><Relationship Id="rId52" Type="http://schemas.openxmlformats.org/officeDocument/2006/relationships/slide" Target="slides/slide4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9" Type="http://schemas.openxmlformats.org/officeDocument/2006/relationships/slide" Target="slides/slide3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104" Type="http://customschemas.google.com/relationships/presentationmetadata" Target="metadata"/><Relationship Id="rId34" Type="http://schemas.openxmlformats.org/officeDocument/2006/relationships/slide" Target="slides/slide29.xml"/><Relationship Id="rId97" Type="http://schemas.openxmlformats.org/officeDocument/2006/relationships/font" Target="fonts/RobotoCondensedLight-bold.fntdata"/><Relationship Id="rId76" Type="http://schemas.openxmlformats.org/officeDocument/2006/relationships/slide" Target="slides/slide71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92" Type="http://schemas.openxmlformats.org/officeDocument/2006/relationships/font" Target="fonts/RobotoCondensed-regular.fntdata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9" Type="http://schemas.openxmlformats.org/officeDocument/2006/relationships/slide" Target="slides/slide24.xml"/><Relationship Id="rId2" Type="http://schemas.openxmlformats.org/officeDocument/2006/relationships/presProps" Target="presProps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24" Type="http://schemas.openxmlformats.org/officeDocument/2006/relationships/slide" Target="slides/slide19.xml"/><Relationship Id="rId87" Type="http://schemas.openxmlformats.org/officeDocument/2006/relationships/slide" Target="slides/slide82.xml"/><Relationship Id="rId66" Type="http://schemas.openxmlformats.org/officeDocument/2006/relationships/slide" Target="slides/slide61.xml"/><Relationship Id="rId82" Type="http://schemas.openxmlformats.org/officeDocument/2006/relationships/slide" Target="slides/slide77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00" Type="http://schemas.openxmlformats.org/officeDocument/2006/relationships/font" Target="fonts/HelveticaNeue-regular.fntdata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77" Type="http://schemas.openxmlformats.org/officeDocument/2006/relationships/slide" Target="slides/slide72.xml"/><Relationship Id="rId56" Type="http://schemas.openxmlformats.org/officeDocument/2006/relationships/slide" Target="slides/slide51.xml"/><Relationship Id="rId105" Type="http://schemas.openxmlformats.org/officeDocument/2006/relationships/customXml" Target="../customXml/item1.xml"/><Relationship Id="rId98" Type="http://schemas.openxmlformats.org/officeDocument/2006/relationships/font" Target="fonts/RobotoCondensedLight-italic.fntdata"/><Relationship Id="rId93" Type="http://schemas.openxmlformats.org/officeDocument/2006/relationships/font" Target="fonts/RobotoCondensed-bold.fntdata"/><Relationship Id="rId8" Type="http://schemas.openxmlformats.org/officeDocument/2006/relationships/slide" Target="slides/slide3.xml"/><Relationship Id="rId72" Type="http://schemas.openxmlformats.org/officeDocument/2006/relationships/slide" Target="slides/slide67.xml"/><Relationship Id="rId51" Type="http://schemas.openxmlformats.org/officeDocument/2006/relationships/slide" Target="slides/slide46.xml"/><Relationship Id="rId3" Type="http://schemas.openxmlformats.org/officeDocument/2006/relationships/tableStyles" Target="tableStyles.xml"/><Relationship Id="rId46" Type="http://schemas.openxmlformats.org/officeDocument/2006/relationships/slide" Target="slides/slide41.xml"/><Relationship Id="rId25" Type="http://schemas.openxmlformats.org/officeDocument/2006/relationships/slide" Target="slides/slide20.xml"/><Relationship Id="rId67" Type="http://schemas.openxmlformats.org/officeDocument/2006/relationships/slide" Target="slides/slide6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Maroon">
  <p:cSld name="Title Slide - Maro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5.vectorstock.com/i/1000x1000/21/59/dbms-database-management-system-computer-data-vector-8212159.jpg" id="16" name="Google Shape;16;p88"/>
          <p:cNvPicPr preferRelativeResize="0"/>
          <p:nvPr/>
        </p:nvPicPr>
        <p:blipFill rotWithShape="1">
          <a:blip r:embed="rId2">
            <a:alphaModFix/>
          </a:blip>
          <a:srcRect b="18089" l="6294" r="5315" t="9689"/>
          <a:stretch/>
        </p:blipFill>
        <p:spPr>
          <a:xfrm>
            <a:off x="8407803" y="2089594"/>
            <a:ext cx="2880000" cy="267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8"/>
          <p:cNvPicPr preferRelativeResize="0"/>
          <p:nvPr/>
        </p:nvPicPr>
        <p:blipFill rotWithShape="1">
          <a:blip r:embed="rId3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8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" name="Google Shape;19;p88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" name="Google Shape;20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88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" name="Google Shape;22;p88"/>
          <p:cNvPicPr preferRelativeResize="0"/>
          <p:nvPr/>
        </p:nvPicPr>
        <p:blipFill rotWithShape="1">
          <a:blip r:embed="rId5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5.vectorstock.com/i/1000x1000/21/59/dbms-database-management-system-computer-data-vector-8212159.jpg" id="23" name="Google Shape;23;p88"/>
          <p:cNvPicPr preferRelativeResize="0"/>
          <p:nvPr/>
        </p:nvPicPr>
        <p:blipFill rotWithShape="1">
          <a:blip r:embed="rId2">
            <a:alphaModFix/>
          </a:blip>
          <a:srcRect b="18089" l="6294" r="5315" t="9689"/>
          <a:stretch/>
        </p:blipFill>
        <p:spPr>
          <a:xfrm>
            <a:off x="8453395" y="1794986"/>
            <a:ext cx="2880000" cy="267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Blanck">
  <p:cSld name="Complete Blanc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Red">
  <p:cSld name="1_Title Slide - Red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98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8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2" name="Google Shape;82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8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8"/>
          <p:cNvSpPr/>
          <p:nvPr/>
        </p:nvSpPr>
        <p:spPr>
          <a:xfrm rot="5400000">
            <a:off x="4309292" y="1717040"/>
            <a:ext cx="3461658" cy="298418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 cap="flat" cmpd="sng" w="57150">
            <a:solidFill>
              <a:schemeClr val="accent6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5" name="Google Shape;85;p98"/>
          <p:cNvSpPr txBox="1"/>
          <p:nvPr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endParaRPr/>
          </a:p>
        </p:txBody>
      </p:sp>
      <p:sp>
        <p:nvSpPr>
          <p:cNvPr id="86" name="Google Shape;86;p98"/>
          <p:cNvSpPr/>
          <p:nvPr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" name="Google Shape;87;p98"/>
          <p:cNvSpPr/>
          <p:nvPr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" name="Google Shape;88;p98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9"/>
          <p:cNvPicPr preferRelativeResize="0"/>
          <p:nvPr/>
        </p:nvPicPr>
        <p:blipFill rotWithShape="1">
          <a:blip r:embed="rId2">
            <a:alphaModFix/>
          </a:blip>
          <a:srcRect b="21179" l="0" r="11581" t="0"/>
          <a:stretch/>
        </p:blipFill>
        <p:spPr>
          <a:xfrm rot="-5400000">
            <a:off x="9807099" y="606901"/>
            <a:ext cx="2991808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89"/>
          <p:cNvPicPr preferRelativeResize="0"/>
          <p:nvPr/>
        </p:nvPicPr>
        <p:blipFill rotWithShape="1">
          <a:blip r:embed="rId3">
            <a:alphaModFix/>
          </a:blip>
          <a:srcRect b="17724" l="79646" r="2730" t="18062"/>
          <a:stretch/>
        </p:blipFill>
        <p:spPr>
          <a:xfrm>
            <a:off x="0" y="401568"/>
            <a:ext cx="543946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8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6000"/>
              <a:buFont typeface="Roboto Condensed"/>
              <a:buNone/>
              <a:defRPr b="1" sz="6000">
                <a:solidFill>
                  <a:srgbClr val="1D306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29" name="Google Shape;29;p89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R">
  <p:cSld name="Title and Content - Logo on B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0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" name="Google Shape;32;p90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3" name="Google Shape;33;p90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0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" name="Google Shape;36;p90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90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TR">
  <p:cSld name="Title and Content - Logo on T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1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" name="Google Shape;40;p91"/>
          <p:cNvSpPr txBox="1"/>
          <p:nvPr/>
        </p:nvSpPr>
        <p:spPr>
          <a:xfrm>
            <a:off x="4038600" y="6604000"/>
            <a:ext cx="41148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 1 – Database System Architecture</a:t>
            </a:r>
            <a:endParaRPr/>
          </a:p>
        </p:txBody>
      </p:sp>
      <p:sp>
        <p:nvSpPr>
          <p:cNvPr id="41" name="Google Shape;41;p91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2" name="Google Shape;42;p91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1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5" name="Google Shape;45;p91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" name="Google Shape;46;p91"/>
          <p:cNvCxnSpPr/>
          <p:nvPr/>
        </p:nvCxnSpPr>
        <p:spPr>
          <a:xfrm>
            <a:off x="131180" y="660400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L">
  <p:cSld name="Title and Content - Logo on BL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2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" name="Google Shape;49;p92"/>
          <p:cNvSpPr txBox="1"/>
          <p:nvPr/>
        </p:nvSpPr>
        <p:spPr>
          <a:xfrm>
            <a:off x="4038600" y="6604000"/>
            <a:ext cx="41148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 1 – Database System Architecture</a:t>
            </a:r>
            <a:endParaRPr/>
          </a:p>
        </p:txBody>
      </p:sp>
      <p:sp>
        <p:nvSpPr>
          <p:cNvPr id="50" name="Google Shape;50;p92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1" name="Google Shape;51;p92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2"/>
          <p:cNvSpPr txBox="1"/>
          <p:nvPr>
            <p:ph idx="1" type="body"/>
          </p:nvPr>
        </p:nvSpPr>
        <p:spPr>
          <a:xfrm>
            <a:off x="131179" y="887280"/>
            <a:ext cx="11929641" cy="556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4" name="Google Shape;54;p92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" name="Google Shape;55;p92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TR">
  <p:cSld name="Blanck - Logo on T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3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" name="Google Shape;58;p93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" name="Google Shape;59;p93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Maroon">
  <p:cSld name="1_Title Slide - Maro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4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4"/>
          <p:cNvSpPr/>
          <p:nvPr/>
        </p:nvSpPr>
        <p:spPr>
          <a:xfrm>
            <a:off x="2554514" y="-41563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" name="Google Shape;63;p94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4" name="Google Shape;64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4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4"/>
          <p:cNvSpPr/>
          <p:nvPr/>
        </p:nvSpPr>
        <p:spPr>
          <a:xfrm rot="5400000">
            <a:off x="4309292" y="1717040"/>
            <a:ext cx="3461658" cy="298418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 cap="flat" cmpd="sng" w="57150">
            <a:solidFill>
              <a:schemeClr val="accent6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" name="Google Shape;67;p94"/>
          <p:cNvSpPr txBox="1"/>
          <p:nvPr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endParaRPr/>
          </a:p>
        </p:txBody>
      </p:sp>
      <p:sp>
        <p:nvSpPr>
          <p:cNvPr id="68" name="Google Shape;68;p94"/>
          <p:cNvSpPr/>
          <p:nvPr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" name="Google Shape;69;p94"/>
          <p:cNvSpPr/>
          <p:nvPr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R">
  <p:cSld name="Blanck - Logo on B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5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" name="Google Shape;72;p95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" name="Google Shape;73;p95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L">
  <p:cSld name="Blanck - Logo on B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6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" name="Google Shape;76;p96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7" name="Google Shape;77;p96"/>
          <p:cNvCxnSpPr/>
          <p:nvPr/>
        </p:nvCxnSpPr>
        <p:spPr>
          <a:xfrm>
            <a:off x="0" y="660400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  <a:defRPr b="0"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" name="Google Shape;12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" name="Google Shape;13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" name="Google Shape;14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4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559490" y="1122363"/>
            <a:ext cx="7035300" cy="381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4800"/>
              <a:buFont typeface="Roboto Condensed Light"/>
              <a:buNone/>
            </a:pPr>
            <a:r>
              <a:rPr b="0" lang="en-US" sz="4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Unit-1</a:t>
            </a:r>
            <a:r>
              <a:rPr lang="en-US"/>
              <a:t> </a:t>
            </a:r>
            <a:br>
              <a:rPr lang="en-US"/>
            </a:br>
            <a:r>
              <a:rPr lang="en-US"/>
              <a:t>Introduction to relational database &amp; relational algebra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Primary Key rules</a:t>
            </a:r>
            <a:endParaRPr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primary key </a:t>
            </a:r>
            <a:r>
              <a:rPr b="1" lang="en-US">
                <a:solidFill>
                  <a:schemeClr val="accent6"/>
                </a:solidFill>
              </a:rPr>
              <a:t>may have one or more attributes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There is </a:t>
            </a:r>
            <a:r>
              <a:rPr b="1" lang="en-US">
                <a:solidFill>
                  <a:schemeClr val="accent6"/>
                </a:solidFill>
              </a:rPr>
              <a:t>only one primary key </a:t>
            </a:r>
            <a:r>
              <a:rPr lang="en-US"/>
              <a:t>in the relation (table).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primary key </a:t>
            </a:r>
            <a:r>
              <a:rPr b="1" lang="en-US">
                <a:solidFill>
                  <a:schemeClr val="accent6"/>
                </a:solidFill>
              </a:rPr>
              <a:t>attribute value cannot be NULL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Generally, the </a:t>
            </a:r>
            <a:r>
              <a:rPr b="1" lang="en-US">
                <a:solidFill>
                  <a:schemeClr val="accent6"/>
                </a:solidFill>
              </a:rPr>
              <a:t>value of a primary key attribute does not change</a:t>
            </a:r>
            <a:r>
              <a:rPr lang="en-US"/>
              <a:t>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Foreign Key</a:t>
            </a:r>
            <a:endParaRPr/>
          </a:p>
        </p:txBody>
      </p:sp>
      <p:sp>
        <p:nvSpPr>
          <p:cNvPr id="213" name="Google Shape;213;p11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foreign key is </a:t>
            </a:r>
            <a:r>
              <a:rPr b="1" lang="en-US">
                <a:solidFill>
                  <a:schemeClr val="accent6"/>
                </a:solidFill>
              </a:rPr>
              <a:t>used to link two relations </a:t>
            </a:r>
            <a:r>
              <a:rPr lang="en-US"/>
              <a:t>(tables).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foreign key is an </a:t>
            </a:r>
            <a:r>
              <a:rPr b="1" lang="en-US">
                <a:solidFill>
                  <a:schemeClr val="accent6"/>
                </a:solidFill>
              </a:rPr>
              <a:t>attribute</a:t>
            </a:r>
            <a:r>
              <a:rPr lang="en-US"/>
              <a:t> or collection of attributes in one table that </a:t>
            </a:r>
            <a:r>
              <a:rPr b="1" lang="en-US">
                <a:solidFill>
                  <a:schemeClr val="accent6"/>
                </a:solidFill>
              </a:rPr>
              <a:t>refers to the primary key in another table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table containing the foreign key is called the child table, and the table containing the primary key is called the parent table.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214" name="Google Shape;214;p11"/>
          <p:cNvGraphicFramePr/>
          <p:nvPr/>
        </p:nvGraphicFramePr>
        <p:xfrm>
          <a:off x="807723" y="43966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587825"/>
                <a:gridCol w="851225"/>
                <a:gridCol w="878200"/>
                <a:gridCol w="6385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dk1"/>
                          </a:solidFill>
                        </a:rPr>
                        <a:t>EnrollNo</a:t>
                      </a:r>
                      <a:endParaRPr b="1" sz="1800" u="sng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Sem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190540107001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190540107002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190540107003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190540107004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Google Shape;215;p11"/>
          <p:cNvGraphicFramePr/>
          <p:nvPr/>
        </p:nvGraphicFramePr>
        <p:xfrm>
          <a:off x="5327404" y="44335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86175"/>
                <a:gridCol w="1422725"/>
                <a:gridCol w="15878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dk1"/>
                          </a:solidFill>
                        </a:rPr>
                        <a:t>ProjectID</a:t>
                      </a:r>
                      <a:endParaRPr b="1" sz="1800" u="sng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Title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EnrollNo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Bank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190540107001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College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190540107002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School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190540107003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104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Hospital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190540107001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" name="Google Shape;216;p11"/>
          <p:cNvGraphicFramePr/>
          <p:nvPr/>
        </p:nvGraphicFramePr>
        <p:xfrm>
          <a:off x="808803" y="40329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" name="Google Shape;217;p11"/>
          <p:cNvGraphicFramePr/>
          <p:nvPr/>
        </p:nvGraphicFramePr>
        <p:xfrm>
          <a:off x="5326106" y="40692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Project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11"/>
          <p:cNvSpPr/>
          <p:nvPr/>
        </p:nvSpPr>
        <p:spPr>
          <a:xfrm>
            <a:off x="762000" y="2991725"/>
            <a:ext cx="1260000" cy="731520"/>
          </a:xfrm>
          <a:prstGeom prst="wedgeRoundRectCallout">
            <a:avLst>
              <a:gd fmla="val -21348" name="adj1"/>
              <a:gd fmla="val 96970" name="adj2"/>
              <a:gd fmla="val 16667" name="adj3"/>
            </a:avLst>
          </a:prstGeom>
          <a:solidFill>
            <a:srgbClr val="FAFAFA"/>
          </a:solidFill>
          <a:ln cap="flat" cmpd="sng" w="9525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Table</a:t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2021999" y="3104269"/>
            <a:ext cx="6432683" cy="1284851"/>
          </a:xfrm>
          <a:prstGeom prst="curvedDownArrow">
            <a:avLst>
              <a:gd fmla="val 0" name="adj1"/>
              <a:gd fmla="val 17484" name="adj2"/>
              <a:gd fmla="val 17216" name="adj3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5290041" y="3005793"/>
            <a:ext cx="1260000" cy="731520"/>
          </a:xfrm>
          <a:prstGeom prst="wedgeRoundRectCallout">
            <a:avLst>
              <a:gd fmla="val -21348" name="adj1"/>
              <a:gd fmla="val 96970" name="adj2"/>
              <a:gd fmla="val 16667" name="adj3"/>
            </a:avLst>
          </a:prstGeom>
          <a:solidFill>
            <a:srgbClr val="FAFAFA"/>
          </a:solidFill>
          <a:ln cap="flat" cmpd="sng" w="9525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Child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Relational Algebra Operations</a:t>
            </a:r>
            <a:endParaRPr/>
          </a:p>
        </p:txBody>
      </p:sp>
      <p:sp>
        <p:nvSpPr>
          <p:cNvPr id="226" name="Google Shape;226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Relational Algebra Operations</a:t>
            </a:r>
            <a:endParaRPr/>
          </a:p>
        </p:txBody>
      </p:sp>
      <p:sp>
        <p:nvSpPr>
          <p:cNvPr id="232" name="Google Shape;232;p13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233" name="Google Shape;233;p13"/>
          <p:cNvGraphicFramePr/>
          <p:nvPr/>
        </p:nvGraphicFramePr>
        <p:xfrm>
          <a:off x="131178" y="886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169525"/>
                <a:gridCol w="97601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Operator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" name="Google Shape;234;p13"/>
          <p:cNvGraphicFramePr/>
          <p:nvPr/>
        </p:nvGraphicFramePr>
        <p:xfrm>
          <a:off x="131178" y="13492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168275"/>
                <a:gridCol w="976137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Selection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Display particular rows/records/tuples from a relation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Google Shape;235;p13"/>
          <p:cNvGraphicFramePr/>
          <p:nvPr/>
        </p:nvGraphicFramePr>
        <p:xfrm>
          <a:off x="131179" y="18023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168275"/>
                <a:gridCol w="97613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Projection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Display particular columns from a relation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Google Shape;236;p13"/>
          <p:cNvGraphicFramePr/>
          <p:nvPr/>
        </p:nvGraphicFramePr>
        <p:xfrm>
          <a:off x="131180" y="2259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168275"/>
                <a:gridCol w="97613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Cross Product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Multiply each tuples of both relations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Google Shape;237;p13"/>
          <p:cNvGraphicFramePr/>
          <p:nvPr/>
        </p:nvGraphicFramePr>
        <p:xfrm>
          <a:off x="131181" y="27187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168275"/>
                <a:gridCol w="9761375"/>
              </a:tblGrid>
              <a:tr h="137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Joins 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Combine data or records from two or more tables</a:t>
                      </a:r>
                      <a:endParaRPr/>
                    </a:p>
                    <a:p>
                      <a:pPr indent="-457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AutoNum type="arabicPeriod"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Natural Join / Inner Join</a:t>
                      </a:r>
                      <a:endParaRPr/>
                    </a:p>
                    <a:p>
                      <a:pPr indent="-457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AutoNum type="arabicPeriod"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Outer Join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1. Left Outer Join          2. Right Outer Join          3. Full Outer Join       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8" name="Google Shape;238;p13"/>
          <p:cNvGraphicFramePr/>
          <p:nvPr/>
        </p:nvGraphicFramePr>
        <p:xfrm>
          <a:off x="131180" y="40942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168275"/>
                <a:gridCol w="9761375"/>
              </a:tblGrid>
              <a:tr h="82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Set Operators 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Combine the results of two queries into a single result.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1. Union          2. Intersection          3. Minus / Set-difference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9" name="Google Shape;239;p13"/>
          <p:cNvGraphicFramePr/>
          <p:nvPr/>
        </p:nvGraphicFramePr>
        <p:xfrm>
          <a:off x="131181" y="49250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168275"/>
                <a:gridCol w="97613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Division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Divides one relation by another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Google Shape;240;p13"/>
          <p:cNvGraphicFramePr/>
          <p:nvPr/>
        </p:nvGraphicFramePr>
        <p:xfrm>
          <a:off x="131182" y="53883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168275"/>
                <a:gridCol w="97613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Rename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Rename a column or a table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Relational Algebra Operations</a:t>
            </a:r>
            <a:br>
              <a:rPr lang="en-US">
                <a:solidFill>
                  <a:srgbClr val="5C2321"/>
                </a:solidFill>
              </a:rPr>
            </a:br>
            <a:r>
              <a:rPr lang="en-US">
                <a:solidFill>
                  <a:schemeClr val="dk2"/>
                </a:solidFill>
              </a:rPr>
              <a:t>Selection Operator</a:t>
            </a:r>
            <a:endParaRPr/>
          </a:p>
        </p:txBody>
      </p:sp>
      <p:sp>
        <p:nvSpPr>
          <p:cNvPr id="246" name="Google Shape;246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- 3.1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Selection Operator</a:t>
            </a:r>
            <a:endParaRPr/>
          </a:p>
        </p:txBody>
      </p:sp>
      <p:sp>
        <p:nvSpPr>
          <p:cNvPr id="252" name="Google Shape;252;p15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Symbol: </a:t>
            </a:r>
            <a:r>
              <a:rPr lang="en-US" sz="3600"/>
              <a:t>σ</a:t>
            </a:r>
            <a:r>
              <a:rPr lang="en-US"/>
              <a:t> (Sigma)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Notation: </a:t>
            </a:r>
            <a:r>
              <a:rPr lang="en-US" sz="3600"/>
              <a:t>σ </a:t>
            </a:r>
            <a:r>
              <a:rPr baseline="-25000" i="1" lang="en-US" sz="3600"/>
              <a:t>condition</a:t>
            </a:r>
            <a:r>
              <a:rPr lang="en-US" sz="3600"/>
              <a:t> </a:t>
            </a:r>
            <a:r>
              <a:rPr lang="en-US"/>
              <a:t>(Relation)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Operation: </a:t>
            </a:r>
            <a:r>
              <a:rPr b="1" lang="en-US">
                <a:solidFill>
                  <a:schemeClr val="accent6"/>
                </a:solidFill>
              </a:rPr>
              <a:t>Selects tuples </a:t>
            </a:r>
            <a:r>
              <a:rPr lang="en-US"/>
              <a:t>from a relation that </a:t>
            </a:r>
            <a:r>
              <a:rPr b="1" lang="en-US">
                <a:solidFill>
                  <a:schemeClr val="accent6"/>
                </a:solidFill>
              </a:rPr>
              <a:t>satisfy a given condition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Operators:  =, &lt;&gt;, &lt;, &gt;, &lt;=, &gt;=, Λ </a:t>
            </a:r>
            <a:r>
              <a:rPr lang="en-US">
                <a:solidFill>
                  <a:srgbClr val="8F8F8F"/>
                </a:solidFill>
              </a:rPr>
              <a:t>(AND)</a:t>
            </a:r>
            <a:r>
              <a:rPr lang="en-US"/>
              <a:t>, V </a:t>
            </a:r>
            <a:r>
              <a:rPr lang="en-US">
                <a:solidFill>
                  <a:srgbClr val="8F8F8F"/>
                </a:solidFill>
              </a:rPr>
              <a:t>(OR)</a:t>
            </a:r>
            <a:endParaRPr/>
          </a:p>
        </p:txBody>
      </p:sp>
      <p:graphicFrame>
        <p:nvGraphicFramePr>
          <p:cNvPr id="253" name="Google Shape;253;p15"/>
          <p:cNvGraphicFramePr/>
          <p:nvPr/>
        </p:nvGraphicFramePr>
        <p:xfrm>
          <a:off x="514066" y="4203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Google Shape;254;p15"/>
          <p:cNvGraphicFramePr/>
          <p:nvPr/>
        </p:nvGraphicFramePr>
        <p:xfrm>
          <a:off x="514066" y="3840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255" name="Google Shape;255;p15"/>
          <p:cNvCxnSpPr/>
          <p:nvPr/>
        </p:nvCxnSpPr>
        <p:spPr>
          <a:xfrm>
            <a:off x="514066" y="3534789"/>
            <a:ext cx="64922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56" name="Google Shape;256;p15"/>
          <p:cNvGraphicFramePr/>
          <p:nvPr/>
        </p:nvGraphicFramePr>
        <p:xfrm>
          <a:off x="514066" y="31468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Google Shape;257;p15"/>
          <p:cNvGraphicFramePr/>
          <p:nvPr/>
        </p:nvGraphicFramePr>
        <p:xfrm>
          <a:off x="1612995" y="31379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5851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Display the detail of students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belongs to “CE” Branch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8" name="Google Shape;258;p15"/>
          <p:cNvCxnSpPr/>
          <p:nvPr/>
        </p:nvCxnSpPr>
        <p:spPr>
          <a:xfrm>
            <a:off x="8143224" y="3531577"/>
            <a:ext cx="32918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59" name="Google Shape;259;p15"/>
          <p:cNvGraphicFramePr/>
          <p:nvPr/>
        </p:nvGraphicFramePr>
        <p:xfrm>
          <a:off x="8143224" y="31435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Google Shape;260;p15"/>
          <p:cNvGraphicFramePr/>
          <p:nvPr/>
        </p:nvGraphicFramePr>
        <p:xfrm>
          <a:off x="9153253" y="29511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399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lang="en-US" sz="2400">
                          <a:solidFill>
                            <a:schemeClr val="dk1"/>
                          </a:solidFill>
                        </a:rPr>
                        <a:t>Branch=‘CE’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p15"/>
          <p:cNvGraphicFramePr/>
          <p:nvPr/>
        </p:nvGraphicFramePr>
        <p:xfrm>
          <a:off x="8143224" y="4203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15"/>
          <p:cNvGraphicFramePr/>
          <p:nvPr/>
        </p:nvGraphicFramePr>
        <p:xfrm>
          <a:off x="8143224" y="3840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Selection Operator [</a:t>
            </a:r>
            <a:r>
              <a:rPr lang="en-US" sz="3600"/>
              <a:t>σ</a:t>
            </a:r>
            <a:r>
              <a:rPr lang="en-US"/>
              <a:t> </a:t>
            </a:r>
            <a:r>
              <a:rPr baseline="-25000" lang="en-US"/>
              <a:t>condition </a:t>
            </a:r>
            <a:r>
              <a:rPr lang="en-US" sz="3200"/>
              <a:t>(Relation)</a:t>
            </a:r>
            <a:r>
              <a:rPr lang="en-US"/>
              <a:t>]</a:t>
            </a:r>
            <a:endParaRPr/>
          </a:p>
        </p:txBody>
      </p:sp>
      <p:sp>
        <p:nvSpPr>
          <p:cNvPr id="268" name="Google Shape;268;p16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8F8F8F"/>
              </a:solidFill>
            </a:endParaRPr>
          </a:p>
        </p:txBody>
      </p:sp>
      <p:graphicFrame>
        <p:nvGraphicFramePr>
          <p:cNvPr id="269" name="Google Shape;269;p16"/>
          <p:cNvGraphicFramePr/>
          <p:nvPr/>
        </p:nvGraphicFramePr>
        <p:xfrm>
          <a:off x="419937" y="20192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Google Shape;270;p16"/>
          <p:cNvGraphicFramePr/>
          <p:nvPr/>
        </p:nvGraphicFramePr>
        <p:xfrm>
          <a:off x="419937" y="16556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271" name="Google Shape;271;p16"/>
          <p:cNvCxnSpPr/>
          <p:nvPr/>
        </p:nvCxnSpPr>
        <p:spPr>
          <a:xfrm>
            <a:off x="419937" y="1457975"/>
            <a:ext cx="932688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72" name="Google Shape;272;p16"/>
          <p:cNvGraphicFramePr/>
          <p:nvPr/>
        </p:nvGraphicFramePr>
        <p:xfrm>
          <a:off x="419937" y="10699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3" name="Google Shape;273;p16"/>
          <p:cNvGraphicFramePr/>
          <p:nvPr/>
        </p:nvGraphicFramePr>
        <p:xfrm>
          <a:off x="1518866" y="10611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3839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Display the detail of students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belongs to “CE” Branch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and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having SPI more than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8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4" name="Google Shape;274;p16"/>
          <p:cNvCxnSpPr/>
          <p:nvPr/>
        </p:nvCxnSpPr>
        <p:spPr>
          <a:xfrm>
            <a:off x="419937" y="4827642"/>
            <a:ext cx="39319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75" name="Google Shape;275;p16"/>
          <p:cNvGraphicFramePr/>
          <p:nvPr/>
        </p:nvGraphicFramePr>
        <p:xfrm>
          <a:off x="419937" y="44396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" name="Google Shape;276;p16"/>
          <p:cNvGraphicFramePr/>
          <p:nvPr/>
        </p:nvGraphicFramePr>
        <p:xfrm>
          <a:off x="419937" y="53921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" name="Google Shape;277;p16"/>
          <p:cNvGraphicFramePr/>
          <p:nvPr/>
        </p:nvGraphicFramePr>
        <p:xfrm>
          <a:off x="419937" y="50285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8" name="Google Shape;278;p16"/>
          <p:cNvGraphicFramePr/>
          <p:nvPr/>
        </p:nvGraphicFramePr>
        <p:xfrm>
          <a:off x="1434641" y="42433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0594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Branch=‘CE’ Λ SPI&gt;8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Selection Operator [</a:t>
            </a:r>
            <a:r>
              <a:rPr lang="en-US" sz="3600"/>
              <a:t>σ</a:t>
            </a:r>
            <a:r>
              <a:rPr lang="en-US"/>
              <a:t> </a:t>
            </a:r>
            <a:r>
              <a:rPr baseline="-25000" lang="en-US"/>
              <a:t>condition </a:t>
            </a:r>
            <a:r>
              <a:rPr lang="en-US" sz="3200"/>
              <a:t>(Relation)</a:t>
            </a:r>
            <a:r>
              <a:rPr lang="en-US"/>
              <a:t>]</a:t>
            </a:r>
            <a:endParaRPr/>
          </a:p>
        </p:txBody>
      </p:sp>
      <p:sp>
        <p:nvSpPr>
          <p:cNvPr id="284" name="Google Shape;284;p17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8F8F8F"/>
              </a:solidFill>
            </a:endParaRPr>
          </a:p>
        </p:txBody>
      </p:sp>
      <p:graphicFrame>
        <p:nvGraphicFramePr>
          <p:cNvPr id="285" name="Google Shape;285;p17"/>
          <p:cNvGraphicFramePr/>
          <p:nvPr/>
        </p:nvGraphicFramePr>
        <p:xfrm>
          <a:off x="419937" y="18827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Google Shape;286;p17"/>
          <p:cNvGraphicFramePr/>
          <p:nvPr/>
        </p:nvGraphicFramePr>
        <p:xfrm>
          <a:off x="419937" y="1519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287" name="Google Shape;287;p17"/>
          <p:cNvCxnSpPr/>
          <p:nvPr/>
        </p:nvCxnSpPr>
        <p:spPr>
          <a:xfrm>
            <a:off x="419937" y="1321495"/>
            <a:ext cx="79095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88" name="Google Shape;288;p17"/>
          <p:cNvGraphicFramePr/>
          <p:nvPr/>
        </p:nvGraphicFramePr>
        <p:xfrm>
          <a:off x="419937" y="9335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Google Shape;289;p17"/>
          <p:cNvGraphicFramePr/>
          <p:nvPr/>
        </p:nvGraphicFramePr>
        <p:xfrm>
          <a:off x="1518866" y="9246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949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Display the detail of students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belongs to either “CI” or “ME” Branch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0" name="Google Shape;290;p17"/>
          <p:cNvCxnSpPr/>
          <p:nvPr/>
        </p:nvCxnSpPr>
        <p:spPr>
          <a:xfrm>
            <a:off x="419937" y="4622922"/>
            <a:ext cx="43891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91" name="Google Shape;291;p17"/>
          <p:cNvGraphicFramePr/>
          <p:nvPr/>
        </p:nvGraphicFramePr>
        <p:xfrm>
          <a:off x="419937" y="42349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2" name="Google Shape;292;p17"/>
          <p:cNvGraphicFramePr/>
          <p:nvPr/>
        </p:nvGraphicFramePr>
        <p:xfrm>
          <a:off x="419937" y="51874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3" name="Google Shape;293;p17"/>
          <p:cNvGraphicFramePr/>
          <p:nvPr/>
        </p:nvGraphicFramePr>
        <p:xfrm>
          <a:off x="419937" y="4823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Google Shape;294;p17"/>
          <p:cNvGraphicFramePr/>
          <p:nvPr/>
        </p:nvGraphicFramePr>
        <p:xfrm>
          <a:off x="1434641" y="40386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5436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Branch=‘CI’ V Branch=‘ME’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Selection Operator [</a:t>
            </a:r>
            <a:r>
              <a:rPr lang="en-US" sz="3600"/>
              <a:t>σ</a:t>
            </a:r>
            <a:r>
              <a:rPr lang="en-US"/>
              <a:t> </a:t>
            </a:r>
            <a:r>
              <a:rPr baseline="-25000" lang="en-US"/>
              <a:t>condition </a:t>
            </a:r>
            <a:r>
              <a:rPr lang="en-US" sz="3200"/>
              <a:t>(Relation)</a:t>
            </a:r>
            <a:r>
              <a:rPr lang="en-US"/>
              <a:t>]</a:t>
            </a:r>
            <a:endParaRPr/>
          </a:p>
        </p:txBody>
      </p:sp>
      <p:sp>
        <p:nvSpPr>
          <p:cNvPr id="300" name="Google Shape;300;p18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8F8F8F"/>
              </a:solidFill>
            </a:endParaRPr>
          </a:p>
        </p:txBody>
      </p:sp>
      <p:graphicFrame>
        <p:nvGraphicFramePr>
          <p:cNvPr id="301" name="Google Shape;301;p18"/>
          <p:cNvGraphicFramePr/>
          <p:nvPr/>
        </p:nvGraphicFramePr>
        <p:xfrm>
          <a:off x="419937" y="18827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2" name="Google Shape;302;p18"/>
          <p:cNvGraphicFramePr/>
          <p:nvPr/>
        </p:nvGraphicFramePr>
        <p:xfrm>
          <a:off x="419937" y="1519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303" name="Google Shape;303;p18"/>
          <p:cNvCxnSpPr/>
          <p:nvPr/>
        </p:nvCxnSpPr>
        <p:spPr>
          <a:xfrm>
            <a:off x="419937" y="1321495"/>
            <a:ext cx="69494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04" name="Google Shape;304;p18"/>
          <p:cNvGraphicFramePr/>
          <p:nvPr/>
        </p:nvGraphicFramePr>
        <p:xfrm>
          <a:off x="419937" y="9335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5" name="Google Shape;305;p18"/>
          <p:cNvGraphicFramePr/>
          <p:nvPr/>
        </p:nvGraphicFramePr>
        <p:xfrm>
          <a:off x="1518866" y="9246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0312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Display the detail of students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whose SPI between 7 and 9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6" name="Google Shape;306;p18"/>
          <p:cNvCxnSpPr/>
          <p:nvPr/>
        </p:nvCxnSpPr>
        <p:spPr>
          <a:xfrm>
            <a:off x="419937" y="4622922"/>
            <a:ext cx="338328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07" name="Google Shape;307;p18"/>
          <p:cNvGraphicFramePr/>
          <p:nvPr/>
        </p:nvGraphicFramePr>
        <p:xfrm>
          <a:off x="419937" y="42349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" name="Google Shape;308;p18"/>
          <p:cNvGraphicFramePr/>
          <p:nvPr/>
        </p:nvGraphicFramePr>
        <p:xfrm>
          <a:off x="419937" y="51874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" name="Google Shape;309;p18"/>
          <p:cNvGraphicFramePr/>
          <p:nvPr/>
        </p:nvGraphicFramePr>
        <p:xfrm>
          <a:off x="419937" y="4823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" name="Google Shape;310;p18"/>
          <p:cNvGraphicFramePr/>
          <p:nvPr/>
        </p:nvGraphicFramePr>
        <p:xfrm>
          <a:off x="1434641" y="40386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5562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SPI&gt;7 Λ SPI&lt;9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Exercise</a:t>
            </a:r>
            <a:endParaRPr>
              <a:solidFill>
                <a:srgbClr val="8F8F8F"/>
              </a:solidFill>
            </a:endParaRPr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1180" y="863445"/>
            <a:ext cx="8138761" cy="241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Write down the relational algebra for the student table.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Display the detail of students whose RollNo is less than 104.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Display the detail of students having SPI more than 8.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Display the detail of students belongs to “CE” Branch having SPI less than 8.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Display the detail of students belongs to either “CE” or “ME” Branch.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Display the detail of students whose SPI between 6 and 9.</a:t>
            </a:r>
            <a:endParaRPr/>
          </a:p>
        </p:txBody>
      </p:sp>
      <p:graphicFrame>
        <p:nvGraphicFramePr>
          <p:cNvPr id="317" name="Google Shape;317;p19"/>
          <p:cNvGraphicFramePr/>
          <p:nvPr/>
        </p:nvGraphicFramePr>
        <p:xfrm>
          <a:off x="8555408" y="11732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Harsh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Punit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8" name="Google Shape;318;p19"/>
          <p:cNvGraphicFramePr/>
          <p:nvPr/>
        </p:nvGraphicFramePr>
        <p:xfrm>
          <a:off x="8555408" y="8096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319" name="Google Shape;319;p19"/>
          <p:cNvSpPr txBox="1"/>
          <p:nvPr/>
        </p:nvSpPr>
        <p:spPr>
          <a:xfrm>
            <a:off x="131179" y="3476657"/>
            <a:ext cx="8138761" cy="2695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Write down the relational algebra for the employee table.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the detail of all employee.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the detail of employee whose Salary more than 10000.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the detail of employee belongs to “HR” Dept having Salary more than 20000.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the detail of employee belongs to either “HR” or “Admin” Dept.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the detail of employee whose Salary between 10000 and 25000 and belongs to “HR” Dept.</a:t>
            </a:r>
            <a:endParaRPr/>
          </a:p>
        </p:txBody>
      </p:sp>
      <p:graphicFrame>
        <p:nvGraphicFramePr>
          <p:cNvPr id="320" name="Google Shape;320;p19"/>
          <p:cNvGraphicFramePr/>
          <p:nvPr/>
        </p:nvGraphicFramePr>
        <p:xfrm>
          <a:off x="8586785" y="37595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14700"/>
                <a:gridCol w="809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EmpID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Dept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Salary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Mayur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HR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25000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Hardik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HR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15000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Admin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1" name="Google Shape;321;p19"/>
          <p:cNvGraphicFramePr/>
          <p:nvPr/>
        </p:nvGraphicFramePr>
        <p:xfrm>
          <a:off x="8586785" y="3395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26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Employee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322" name="Google Shape;322;p19"/>
          <p:cNvCxnSpPr/>
          <p:nvPr/>
        </p:nvCxnSpPr>
        <p:spPr>
          <a:xfrm>
            <a:off x="131179" y="3313347"/>
            <a:ext cx="11887200" cy="7823"/>
          </a:xfrm>
          <a:prstGeom prst="straightConnector1">
            <a:avLst/>
          </a:prstGeom>
          <a:noFill/>
          <a:ln cap="flat" cmpd="sng" w="28575">
            <a:solidFill>
              <a:srgbClr val="575757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2"/>
          <p:cNvCxnSpPr>
            <a:endCxn id="99" idx="0"/>
          </p:cNvCxnSpPr>
          <p:nvPr/>
        </p:nvCxnSpPr>
        <p:spPr>
          <a:xfrm>
            <a:off x="1191446" y="106"/>
            <a:ext cx="0" cy="6828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2"/>
          <p:cNvCxnSpPr/>
          <p:nvPr/>
        </p:nvCxnSpPr>
        <p:spPr>
          <a:xfrm>
            <a:off x="1191446" y="5063613"/>
            <a:ext cx="0" cy="1794387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2"/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✓</a:t>
            </a:r>
            <a:endParaRPr b="0" i="0" sz="2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Looping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>
            <a:off x="1191446" y="1157468"/>
            <a:ext cx="0" cy="3979075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2"/>
          <p:cNvSpPr txBox="1"/>
          <p:nvPr/>
        </p:nvSpPr>
        <p:spPr>
          <a:xfrm>
            <a:off x="1458962" y="731706"/>
            <a:ext cx="6824426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Outline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Structure of Relational Databases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Relational Algebra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Fundamental Operators and Syntax</a:t>
            </a:r>
            <a:endParaRPr/>
          </a:p>
          <a:p>
            <a:pPr indent="-342900" lvl="3" marL="17145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Selection</a:t>
            </a:r>
            <a:endParaRPr/>
          </a:p>
          <a:p>
            <a:pPr indent="-342900" lvl="3" marL="17145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Projection</a:t>
            </a:r>
            <a:endParaRPr/>
          </a:p>
          <a:p>
            <a:pPr indent="-342900" lvl="3" marL="17145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Cross Product OR Cartesian Product</a:t>
            </a:r>
            <a:endParaRPr/>
          </a:p>
          <a:p>
            <a:pPr indent="-342900" lvl="3" marL="17145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Joins</a:t>
            </a:r>
            <a:endParaRPr/>
          </a:p>
          <a:p>
            <a:pPr indent="-342900" lvl="3" marL="17145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 Operators</a:t>
            </a:r>
            <a:endParaRPr/>
          </a:p>
          <a:p>
            <a:pPr indent="-342900" lvl="3" marL="17145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Division</a:t>
            </a:r>
            <a:endParaRPr/>
          </a:p>
          <a:p>
            <a:pPr indent="-342900" lvl="3" marL="17145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Rename</a:t>
            </a:r>
            <a:endParaRPr/>
          </a:p>
          <a:p>
            <a:pPr indent="-342900" lvl="3" marL="17145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Aggregate Functions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Open Source and Commercial DBMS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Relational Algebra Operations</a:t>
            </a:r>
            <a:br>
              <a:rPr lang="en-US">
                <a:solidFill>
                  <a:srgbClr val="5C2321"/>
                </a:solidFill>
              </a:rPr>
            </a:br>
            <a:r>
              <a:rPr lang="en-US">
                <a:solidFill>
                  <a:schemeClr val="dk2"/>
                </a:solidFill>
              </a:rPr>
              <a:t>Projection Operator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- 3.2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Projection Operator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Symbol: </a:t>
            </a:r>
            <a:r>
              <a:rPr lang="en-US" sz="2800"/>
              <a:t>∏</a:t>
            </a:r>
            <a:r>
              <a:rPr lang="en-US"/>
              <a:t> (Pi)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Notation: </a:t>
            </a:r>
            <a:r>
              <a:rPr lang="en-US" sz="2800"/>
              <a:t>∏</a:t>
            </a:r>
            <a:r>
              <a:rPr lang="en-US" sz="3600"/>
              <a:t> </a:t>
            </a:r>
            <a:r>
              <a:rPr baseline="-25000" i="1" lang="en-US" sz="3600"/>
              <a:t>attribute set</a:t>
            </a:r>
            <a:r>
              <a:rPr lang="en-US" sz="3600"/>
              <a:t> </a:t>
            </a:r>
            <a:r>
              <a:rPr lang="en-US"/>
              <a:t>(Relation)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Operation: </a:t>
            </a:r>
            <a:r>
              <a:rPr b="1" lang="en-US">
                <a:solidFill>
                  <a:schemeClr val="accent6"/>
                </a:solidFill>
              </a:rPr>
              <a:t>Selects</a:t>
            </a:r>
            <a:r>
              <a:rPr lang="en-US"/>
              <a:t> </a:t>
            </a:r>
            <a:r>
              <a:rPr b="1" lang="en-US">
                <a:solidFill>
                  <a:schemeClr val="accent6"/>
                </a:solidFill>
              </a:rPr>
              <a:t>specified</a:t>
            </a:r>
            <a:r>
              <a:rPr lang="en-US"/>
              <a:t> </a:t>
            </a:r>
            <a:r>
              <a:rPr b="1" lang="en-US">
                <a:solidFill>
                  <a:schemeClr val="accent6"/>
                </a:solidFill>
              </a:rPr>
              <a:t>attributes</a:t>
            </a:r>
            <a:r>
              <a:rPr lang="en-US"/>
              <a:t> of a relation.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It </a:t>
            </a:r>
            <a:r>
              <a:rPr b="1" lang="en-US">
                <a:solidFill>
                  <a:schemeClr val="accent6"/>
                </a:solidFill>
              </a:rPr>
              <a:t>removes duplicate tuples </a:t>
            </a:r>
            <a:r>
              <a:rPr lang="en-US"/>
              <a:t>(records) from the result.</a:t>
            </a:r>
            <a:endParaRPr>
              <a:solidFill>
                <a:srgbClr val="8F8F8F"/>
              </a:solidFill>
            </a:endParaRPr>
          </a:p>
        </p:txBody>
      </p:sp>
      <p:graphicFrame>
        <p:nvGraphicFramePr>
          <p:cNvPr id="335" name="Google Shape;335;p21"/>
          <p:cNvGraphicFramePr/>
          <p:nvPr/>
        </p:nvGraphicFramePr>
        <p:xfrm>
          <a:off x="514066" y="4203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6" name="Google Shape;336;p21"/>
          <p:cNvGraphicFramePr/>
          <p:nvPr/>
        </p:nvGraphicFramePr>
        <p:xfrm>
          <a:off x="514066" y="3840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337" name="Google Shape;337;p21"/>
          <p:cNvCxnSpPr/>
          <p:nvPr/>
        </p:nvCxnSpPr>
        <p:spPr>
          <a:xfrm>
            <a:off x="514066" y="3386872"/>
            <a:ext cx="60350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38" name="Google Shape;338;p21"/>
          <p:cNvGraphicFramePr/>
          <p:nvPr/>
        </p:nvGraphicFramePr>
        <p:xfrm>
          <a:off x="514066" y="2998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9" name="Google Shape;339;p21"/>
          <p:cNvGraphicFramePr/>
          <p:nvPr/>
        </p:nvGraphicFramePr>
        <p:xfrm>
          <a:off x="1612995" y="29899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140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Display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RollNo, Name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and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Branch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of all students.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0" name="Google Shape;340;p21"/>
          <p:cNvCxnSpPr/>
          <p:nvPr/>
        </p:nvCxnSpPr>
        <p:spPr>
          <a:xfrm>
            <a:off x="7735265" y="3383660"/>
            <a:ext cx="41148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41" name="Google Shape;341;p21"/>
          <p:cNvGraphicFramePr/>
          <p:nvPr/>
        </p:nvGraphicFramePr>
        <p:xfrm>
          <a:off x="7735265" y="29956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2" name="Google Shape;342;p21"/>
          <p:cNvGraphicFramePr/>
          <p:nvPr/>
        </p:nvGraphicFramePr>
        <p:xfrm>
          <a:off x="8745294" y="2803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2896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RollNo, Name, Branch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3" name="Google Shape;343;p21"/>
          <p:cNvGraphicFramePr/>
          <p:nvPr/>
        </p:nvGraphicFramePr>
        <p:xfrm>
          <a:off x="7735265" y="4203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4" name="Google Shape;344;p21"/>
          <p:cNvGraphicFramePr/>
          <p:nvPr/>
        </p:nvGraphicFramePr>
        <p:xfrm>
          <a:off x="7735265" y="3840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Exercise</a:t>
            </a:r>
            <a:endParaRPr>
              <a:solidFill>
                <a:srgbClr val="8F8F8F"/>
              </a:solidFill>
            </a:endParaRPr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131180" y="863445"/>
            <a:ext cx="8138761" cy="241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Write down the relational algebra for the student table.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Display RollNo, Name and SPI of all students.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Display Name and SPI of all students.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Display the Name of all students.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Display the Name of all branches.</a:t>
            </a:r>
            <a:endParaRPr/>
          </a:p>
        </p:txBody>
      </p:sp>
      <p:graphicFrame>
        <p:nvGraphicFramePr>
          <p:cNvPr id="351" name="Google Shape;351;p22"/>
          <p:cNvGraphicFramePr/>
          <p:nvPr/>
        </p:nvGraphicFramePr>
        <p:xfrm>
          <a:off x="8555408" y="11732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771850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Harsh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Punit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2" name="Google Shape;352;p22"/>
          <p:cNvGraphicFramePr/>
          <p:nvPr/>
        </p:nvGraphicFramePr>
        <p:xfrm>
          <a:off x="8555408" y="8096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353" name="Google Shape;353;p22"/>
          <p:cNvSpPr txBox="1"/>
          <p:nvPr/>
        </p:nvSpPr>
        <p:spPr>
          <a:xfrm>
            <a:off x="131179" y="3476657"/>
            <a:ext cx="8138761" cy="2695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Write down the relational algebra for the employee table.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EmpID with Name of all employee.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Name and Salary of all employee.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the Name of all employee.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the Name of all departments.</a:t>
            </a:r>
            <a:endParaRPr/>
          </a:p>
        </p:txBody>
      </p:sp>
      <p:graphicFrame>
        <p:nvGraphicFramePr>
          <p:cNvPr id="354" name="Google Shape;354;p22"/>
          <p:cNvGraphicFramePr/>
          <p:nvPr/>
        </p:nvGraphicFramePr>
        <p:xfrm>
          <a:off x="8586785" y="37595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24225"/>
                <a:gridCol w="814700"/>
                <a:gridCol w="809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EmpID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Dept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Salary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Mayur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HR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25000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Hardik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HR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15000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Admin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5" name="Google Shape;355;p22"/>
          <p:cNvGraphicFramePr/>
          <p:nvPr/>
        </p:nvGraphicFramePr>
        <p:xfrm>
          <a:off x="8586785" y="3395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26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Employee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356" name="Google Shape;356;p22"/>
          <p:cNvCxnSpPr/>
          <p:nvPr/>
        </p:nvCxnSpPr>
        <p:spPr>
          <a:xfrm>
            <a:off x="131179" y="3313347"/>
            <a:ext cx="11887200" cy="7823"/>
          </a:xfrm>
          <a:prstGeom prst="straightConnector1">
            <a:avLst/>
          </a:prstGeom>
          <a:noFill/>
          <a:ln cap="flat" cmpd="sng" w="28575">
            <a:solidFill>
              <a:srgbClr val="575757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600"/>
              <a:buFont typeface="Roboto Condensed"/>
              <a:buNone/>
            </a:pPr>
            <a:r>
              <a:rPr lang="en-US" sz="3600"/>
              <a:t>Combined Projection &amp; Selection Operation</a:t>
            </a:r>
            <a:endParaRPr/>
          </a:p>
        </p:txBody>
      </p:sp>
      <p:sp>
        <p:nvSpPr>
          <p:cNvPr id="362" name="Google Shape;362;p23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363" name="Google Shape;363;p23"/>
          <p:cNvGraphicFramePr/>
          <p:nvPr/>
        </p:nvGraphicFramePr>
        <p:xfrm>
          <a:off x="406490" y="2092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4" name="Google Shape;364;p23"/>
          <p:cNvGraphicFramePr/>
          <p:nvPr/>
        </p:nvGraphicFramePr>
        <p:xfrm>
          <a:off x="406490" y="17288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365" name="Google Shape;365;p23"/>
          <p:cNvCxnSpPr/>
          <p:nvPr/>
        </p:nvCxnSpPr>
        <p:spPr>
          <a:xfrm>
            <a:off x="406490" y="1450502"/>
            <a:ext cx="68580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66" name="Google Shape;366;p23"/>
          <p:cNvGraphicFramePr/>
          <p:nvPr/>
        </p:nvGraphicFramePr>
        <p:xfrm>
          <a:off x="406490" y="1062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Google Shape;367;p23"/>
          <p:cNvGraphicFramePr/>
          <p:nvPr/>
        </p:nvGraphicFramePr>
        <p:xfrm>
          <a:off x="1505419" y="10536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9153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Display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RollNo, Name &amp; Branch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of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“ME” Branch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students.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8" name="Google Shape;368;p23"/>
          <p:cNvCxnSpPr/>
          <p:nvPr/>
        </p:nvCxnSpPr>
        <p:spPr>
          <a:xfrm>
            <a:off x="406490" y="4791832"/>
            <a:ext cx="34747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69" name="Google Shape;369;p23"/>
          <p:cNvGraphicFramePr/>
          <p:nvPr/>
        </p:nvGraphicFramePr>
        <p:xfrm>
          <a:off x="406490" y="44038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Step-1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0" name="Google Shape;370;p23"/>
          <p:cNvGraphicFramePr/>
          <p:nvPr/>
        </p:nvGraphicFramePr>
        <p:xfrm>
          <a:off x="1416519" y="42113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4403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Branch=‘ME’</a:t>
                      </a: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1" name="Google Shape;371;p23"/>
          <p:cNvCxnSpPr/>
          <p:nvPr/>
        </p:nvCxnSpPr>
        <p:spPr>
          <a:xfrm>
            <a:off x="6221975" y="4800087"/>
            <a:ext cx="55778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72" name="Google Shape;372;p23"/>
          <p:cNvGraphicFramePr/>
          <p:nvPr/>
        </p:nvGraphicFramePr>
        <p:xfrm>
          <a:off x="6221975" y="44121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3" name="Google Shape;373;p23"/>
          <p:cNvGraphicFramePr/>
          <p:nvPr/>
        </p:nvGraphicFramePr>
        <p:xfrm>
          <a:off x="7232004" y="4219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7056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RollNo, Name, Branch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Branch=‘ME’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4" name="Google Shape;374;p23"/>
          <p:cNvGraphicFramePr/>
          <p:nvPr/>
        </p:nvGraphicFramePr>
        <p:xfrm>
          <a:off x="6221975" y="5416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5" name="Google Shape;375;p23"/>
          <p:cNvGraphicFramePr/>
          <p:nvPr/>
        </p:nvGraphicFramePr>
        <p:xfrm>
          <a:off x="6221975" y="5053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Output-2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Google Shape;376;p23"/>
          <p:cNvGraphicFramePr/>
          <p:nvPr/>
        </p:nvGraphicFramePr>
        <p:xfrm>
          <a:off x="410369" y="5408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Google Shape;377;p23"/>
          <p:cNvGraphicFramePr/>
          <p:nvPr/>
        </p:nvGraphicFramePr>
        <p:xfrm>
          <a:off x="410369" y="50451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Output-1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600"/>
              <a:buFont typeface="Roboto Condensed"/>
              <a:buNone/>
            </a:pPr>
            <a:r>
              <a:rPr lang="en-US" sz="3600"/>
              <a:t>Combined Projection &amp; Selection Operation</a:t>
            </a:r>
            <a:endParaRPr/>
          </a:p>
        </p:txBody>
      </p:sp>
      <p:sp>
        <p:nvSpPr>
          <p:cNvPr id="383" name="Google Shape;383;p24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384" name="Google Shape;384;p24"/>
          <p:cNvGraphicFramePr/>
          <p:nvPr/>
        </p:nvGraphicFramePr>
        <p:xfrm>
          <a:off x="406490" y="1887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5" name="Google Shape;385;p24"/>
          <p:cNvGraphicFramePr/>
          <p:nvPr/>
        </p:nvGraphicFramePr>
        <p:xfrm>
          <a:off x="406490" y="15241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386" name="Google Shape;386;p24"/>
          <p:cNvCxnSpPr/>
          <p:nvPr/>
        </p:nvCxnSpPr>
        <p:spPr>
          <a:xfrm>
            <a:off x="406490" y="1314022"/>
            <a:ext cx="81381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87" name="Google Shape;387;p24"/>
          <p:cNvGraphicFramePr/>
          <p:nvPr/>
        </p:nvGraphicFramePr>
        <p:xfrm>
          <a:off x="406490" y="926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" name="Google Shape;388;p24"/>
          <p:cNvGraphicFramePr/>
          <p:nvPr/>
        </p:nvGraphicFramePr>
        <p:xfrm>
          <a:off x="1505419" y="9171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7120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Display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Name, Branch and SPI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of  students whose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 is more than 8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89" name="Google Shape;389;p24"/>
          <p:cNvCxnSpPr/>
          <p:nvPr/>
        </p:nvCxnSpPr>
        <p:spPr>
          <a:xfrm>
            <a:off x="406490" y="4628056"/>
            <a:ext cx="28346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90" name="Google Shape;390;p24"/>
          <p:cNvGraphicFramePr/>
          <p:nvPr/>
        </p:nvGraphicFramePr>
        <p:xfrm>
          <a:off x="406490" y="42400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Step-1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1" name="Google Shape;391;p24"/>
          <p:cNvGraphicFramePr/>
          <p:nvPr/>
        </p:nvGraphicFramePr>
        <p:xfrm>
          <a:off x="1416519" y="40475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9227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SPI&gt;8</a:t>
                      </a: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92" name="Google Shape;392;p24"/>
          <p:cNvCxnSpPr/>
          <p:nvPr/>
        </p:nvCxnSpPr>
        <p:spPr>
          <a:xfrm>
            <a:off x="6221975" y="4636311"/>
            <a:ext cx="48463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93" name="Google Shape;393;p24"/>
          <p:cNvGraphicFramePr/>
          <p:nvPr/>
        </p:nvGraphicFramePr>
        <p:xfrm>
          <a:off x="6221975" y="42483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4" name="Google Shape;394;p24"/>
          <p:cNvGraphicFramePr/>
          <p:nvPr/>
        </p:nvGraphicFramePr>
        <p:xfrm>
          <a:off x="7232004" y="4055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9293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Name, Branch, SPI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SPI&gt;8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5" name="Google Shape;395;p24"/>
          <p:cNvGraphicFramePr/>
          <p:nvPr/>
        </p:nvGraphicFramePr>
        <p:xfrm>
          <a:off x="6221975" y="5184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SPI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6" name="Google Shape;396;p24"/>
          <p:cNvGraphicFramePr/>
          <p:nvPr/>
        </p:nvGraphicFramePr>
        <p:xfrm>
          <a:off x="6221975" y="48210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Output-2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7" name="Google Shape;397;p24"/>
          <p:cNvGraphicFramePr/>
          <p:nvPr/>
        </p:nvGraphicFramePr>
        <p:xfrm>
          <a:off x="410369" y="51767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8" name="Google Shape;398;p24"/>
          <p:cNvGraphicFramePr/>
          <p:nvPr/>
        </p:nvGraphicFramePr>
        <p:xfrm>
          <a:off x="410369" y="48131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Output-1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600"/>
              <a:buFont typeface="Roboto Condensed"/>
              <a:buNone/>
            </a:pPr>
            <a:r>
              <a:rPr lang="en-US" sz="3600"/>
              <a:t>Combined Projection &amp; Selection Operation</a:t>
            </a:r>
            <a:endParaRPr/>
          </a:p>
        </p:txBody>
      </p:sp>
      <p:sp>
        <p:nvSpPr>
          <p:cNvPr id="404" name="Google Shape;404;p25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405" name="Google Shape;405;p25"/>
          <p:cNvGraphicFramePr/>
          <p:nvPr/>
        </p:nvGraphicFramePr>
        <p:xfrm>
          <a:off x="406490" y="1887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6" name="Google Shape;406;p25"/>
          <p:cNvGraphicFramePr/>
          <p:nvPr/>
        </p:nvGraphicFramePr>
        <p:xfrm>
          <a:off x="406490" y="15241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407" name="Google Shape;407;p25"/>
          <p:cNvCxnSpPr/>
          <p:nvPr/>
        </p:nvCxnSpPr>
        <p:spPr>
          <a:xfrm>
            <a:off x="406490" y="1314022"/>
            <a:ext cx="1069848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08" name="Google Shape;408;p25"/>
          <p:cNvGraphicFramePr/>
          <p:nvPr/>
        </p:nvGraphicFramePr>
        <p:xfrm>
          <a:off x="406490" y="926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Google Shape;409;p25"/>
          <p:cNvGraphicFramePr/>
          <p:nvPr/>
        </p:nvGraphicFramePr>
        <p:xfrm>
          <a:off x="1505419" y="9171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6840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Display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Name, Branch and SPI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of  students who belongs to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“CE” Branch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and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 is more than 7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10" name="Google Shape;410;p25"/>
          <p:cNvCxnSpPr/>
          <p:nvPr/>
        </p:nvCxnSpPr>
        <p:spPr>
          <a:xfrm>
            <a:off x="406490" y="4628056"/>
            <a:ext cx="39319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11" name="Google Shape;411;p25"/>
          <p:cNvGraphicFramePr/>
          <p:nvPr/>
        </p:nvGraphicFramePr>
        <p:xfrm>
          <a:off x="406490" y="42400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Step-1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2" name="Google Shape;412;p25"/>
          <p:cNvGraphicFramePr/>
          <p:nvPr/>
        </p:nvGraphicFramePr>
        <p:xfrm>
          <a:off x="1416519" y="40475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0070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Branch=‘CE’ Λ SPI&gt;7</a:t>
                      </a: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13" name="Google Shape;413;p25"/>
          <p:cNvCxnSpPr/>
          <p:nvPr/>
        </p:nvCxnSpPr>
        <p:spPr>
          <a:xfrm>
            <a:off x="5662417" y="4636311"/>
            <a:ext cx="59436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14" name="Google Shape;414;p25"/>
          <p:cNvGraphicFramePr/>
          <p:nvPr/>
        </p:nvGraphicFramePr>
        <p:xfrm>
          <a:off x="5662417" y="42483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5" name="Google Shape;415;p25"/>
          <p:cNvGraphicFramePr/>
          <p:nvPr/>
        </p:nvGraphicFramePr>
        <p:xfrm>
          <a:off x="6672446" y="4055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0708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Name, Branch, SPI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Branch=‘CE’ Λ SPI&gt;7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6" name="Google Shape;416;p25"/>
          <p:cNvGraphicFramePr/>
          <p:nvPr/>
        </p:nvGraphicFramePr>
        <p:xfrm>
          <a:off x="5662417" y="5184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SPI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Raju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7" name="Google Shape;417;p25"/>
          <p:cNvGraphicFramePr/>
          <p:nvPr/>
        </p:nvGraphicFramePr>
        <p:xfrm>
          <a:off x="5662417" y="48210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Output-2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8" name="Google Shape;418;p25"/>
          <p:cNvGraphicFramePr/>
          <p:nvPr/>
        </p:nvGraphicFramePr>
        <p:xfrm>
          <a:off x="410369" y="51767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" name="Google Shape;419;p25"/>
          <p:cNvGraphicFramePr/>
          <p:nvPr/>
        </p:nvGraphicFramePr>
        <p:xfrm>
          <a:off x="410369" y="48131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Output-1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600"/>
              <a:buFont typeface="Roboto Condensed"/>
              <a:buNone/>
            </a:pPr>
            <a:r>
              <a:rPr lang="en-US" sz="3600"/>
              <a:t>Combined Projection &amp; Selection Operation</a:t>
            </a:r>
            <a:endParaRPr/>
          </a:p>
        </p:txBody>
      </p:sp>
      <p:sp>
        <p:nvSpPr>
          <p:cNvPr id="425" name="Google Shape;425;p26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426" name="Google Shape;426;p26"/>
          <p:cNvGraphicFramePr/>
          <p:nvPr/>
        </p:nvGraphicFramePr>
        <p:xfrm>
          <a:off x="406490" y="1887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7" name="Google Shape;427;p26"/>
          <p:cNvGraphicFramePr/>
          <p:nvPr/>
        </p:nvGraphicFramePr>
        <p:xfrm>
          <a:off x="406490" y="15241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428" name="Google Shape;428;p26"/>
          <p:cNvCxnSpPr/>
          <p:nvPr/>
        </p:nvCxnSpPr>
        <p:spPr>
          <a:xfrm>
            <a:off x="406490" y="1314022"/>
            <a:ext cx="110642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29" name="Google Shape;429;p26"/>
          <p:cNvGraphicFramePr/>
          <p:nvPr/>
        </p:nvGraphicFramePr>
        <p:xfrm>
          <a:off x="406490" y="926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0" name="Google Shape;430;p26"/>
          <p:cNvGraphicFramePr/>
          <p:nvPr/>
        </p:nvGraphicFramePr>
        <p:xfrm>
          <a:off x="1505419" y="9171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1063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Display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Name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of students along with their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Branch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who belong to either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“ME” Branch or “CI” Branch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31" name="Google Shape;431;p26"/>
          <p:cNvCxnSpPr/>
          <p:nvPr/>
        </p:nvCxnSpPr>
        <p:spPr>
          <a:xfrm>
            <a:off x="406490" y="4628056"/>
            <a:ext cx="43891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32" name="Google Shape;432;p26"/>
          <p:cNvGraphicFramePr/>
          <p:nvPr/>
        </p:nvGraphicFramePr>
        <p:xfrm>
          <a:off x="406490" y="42400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Step-1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3" name="Google Shape;433;p26"/>
          <p:cNvGraphicFramePr/>
          <p:nvPr/>
        </p:nvGraphicFramePr>
        <p:xfrm>
          <a:off x="1416519" y="40475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5341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Branch=‘ME’ V Branch=‘CI’</a:t>
                      </a: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34" name="Google Shape;434;p26"/>
          <p:cNvCxnSpPr/>
          <p:nvPr/>
        </p:nvCxnSpPr>
        <p:spPr>
          <a:xfrm>
            <a:off x="5539591" y="4636311"/>
            <a:ext cx="612648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35" name="Google Shape;435;p26"/>
          <p:cNvGraphicFramePr/>
          <p:nvPr/>
        </p:nvGraphicFramePr>
        <p:xfrm>
          <a:off x="5539591" y="42483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6" name="Google Shape;436;p26"/>
          <p:cNvGraphicFramePr/>
          <p:nvPr/>
        </p:nvGraphicFramePr>
        <p:xfrm>
          <a:off x="6549620" y="4055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191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Name, Branch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Branch=‘ME’ V Branch=‘CI’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7" name="Google Shape;437;p26"/>
          <p:cNvGraphicFramePr/>
          <p:nvPr/>
        </p:nvGraphicFramePr>
        <p:xfrm>
          <a:off x="5539591" y="5184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8" name="Google Shape;438;p26"/>
          <p:cNvGraphicFramePr/>
          <p:nvPr/>
        </p:nvGraphicFramePr>
        <p:xfrm>
          <a:off x="5539591" y="48210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Output-2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9" name="Google Shape;439;p26"/>
          <p:cNvGraphicFramePr/>
          <p:nvPr/>
        </p:nvGraphicFramePr>
        <p:xfrm>
          <a:off x="410369" y="51767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0" name="Google Shape;440;p26"/>
          <p:cNvGraphicFramePr/>
          <p:nvPr/>
        </p:nvGraphicFramePr>
        <p:xfrm>
          <a:off x="410369" y="48131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Output-1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Exercise</a:t>
            </a:r>
            <a:endParaRPr>
              <a:solidFill>
                <a:srgbClr val="8F8F8F"/>
              </a:solidFill>
            </a:endParaRPr>
          </a:p>
        </p:txBody>
      </p:sp>
      <p:sp>
        <p:nvSpPr>
          <p:cNvPr id="446" name="Google Shape;446;p27"/>
          <p:cNvSpPr txBox="1"/>
          <p:nvPr>
            <p:ph idx="1" type="body"/>
          </p:nvPr>
        </p:nvSpPr>
        <p:spPr>
          <a:xfrm>
            <a:off x="131181" y="863445"/>
            <a:ext cx="8138760" cy="2531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Write down the relational algebra for the student table.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Display Rollno, Name and SPI of all students belongs to “CE” Branch.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List the Name of students with their Branch whose SPI is more than 8 and belongs to “CE” Branch.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List the Name of students along with their Branch and SPI who belongs to either “CE” or “ME” Branch and having SPI more than  8.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Display the Name of students with their Branch name whose SPI between 7 and 9.</a:t>
            </a:r>
            <a:endParaRPr/>
          </a:p>
        </p:txBody>
      </p:sp>
      <p:graphicFrame>
        <p:nvGraphicFramePr>
          <p:cNvPr id="447" name="Google Shape;447;p27"/>
          <p:cNvGraphicFramePr/>
          <p:nvPr/>
        </p:nvGraphicFramePr>
        <p:xfrm>
          <a:off x="8555408" y="11732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771850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Harsh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Punit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Google Shape;448;p27"/>
          <p:cNvGraphicFramePr/>
          <p:nvPr/>
        </p:nvGraphicFramePr>
        <p:xfrm>
          <a:off x="8555408" y="8096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449" name="Google Shape;449;p27"/>
          <p:cNvSpPr txBox="1"/>
          <p:nvPr/>
        </p:nvSpPr>
        <p:spPr>
          <a:xfrm>
            <a:off x="131179" y="3476657"/>
            <a:ext cx="8138761" cy="2695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Write down the relational algebra for the employee table.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the Name of employee belong to “HR” Dept and having salary more than 20000.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the Name of all “Admin” and “HR” Dept’s employee.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 the Name of employee with their Salary who belongs to “HR” or “Admin” Dept having salary more than 15000.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the Name of employee along with their Dept name whose salary between 15000 and 30000.</a:t>
            </a:r>
            <a:endParaRPr/>
          </a:p>
        </p:txBody>
      </p:sp>
      <p:graphicFrame>
        <p:nvGraphicFramePr>
          <p:cNvPr id="450" name="Google Shape;450;p27"/>
          <p:cNvGraphicFramePr/>
          <p:nvPr/>
        </p:nvGraphicFramePr>
        <p:xfrm>
          <a:off x="8586785" y="3810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24225"/>
                <a:gridCol w="814700"/>
                <a:gridCol w="809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EmpID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Dept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Salary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Mayur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HR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25000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Hardik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HR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15000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Admin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1" name="Google Shape;451;p27"/>
          <p:cNvGraphicFramePr/>
          <p:nvPr/>
        </p:nvGraphicFramePr>
        <p:xfrm>
          <a:off x="8586785" y="34467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26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Employee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452" name="Google Shape;452;p27"/>
          <p:cNvCxnSpPr/>
          <p:nvPr/>
        </p:nvCxnSpPr>
        <p:spPr>
          <a:xfrm>
            <a:off x="131179" y="3395235"/>
            <a:ext cx="11887200" cy="7823"/>
          </a:xfrm>
          <a:prstGeom prst="straightConnector1">
            <a:avLst/>
          </a:prstGeom>
          <a:noFill/>
          <a:ln cap="flat" cmpd="sng" w="28575">
            <a:solidFill>
              <a:srgbClr val="575757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Relational Algebra Operations</a:t>
            </a:r>
            <a:br>
              <a:rPr lang="en-US">
                <a:solidFill>
                  <a:srgbClr val="5C2321"/>
                </a:solidFill>
              </a:rPr>
            </a:br>
            <a:r>
              <a:rPr lang="en-US" sz="5400">
                <a:solidFill>
                  <a:schemeClr val="dk2"/>
                </a:solidFill>
              </a:rPr>
              <a:t>Cartesian Product / Cross Product</a:t>
            </a:r>
            <a:endParaRPr/>
          </a:p>
        </p:txBody>
      </p:sp>
      <p:sp>
        <p:nvSpPr>
          <p:cNvPr id="458" name="Google Shape;458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- 3.3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Cartesian Product / Cross Product</a:t>
            </a:r>
            <a:endParaRPr/>
          </a:p>
        </p:txBody>
      </p:sp>
      <p:sp>
        <p:nvSpPr>
          <p:cNvPr id="464" name="Google Shape;464;p29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Symbol: </a:t>
            </a:r>
            <a:r>
              <a:rPr lang="en-US" sz="2800"/>
              <a:t>X</a:t>
            </a:r>
            <a:r>
              <a:rPr lang="en-US"/>
              <a:t> (Cross)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Notation: </a:t>
            </a:r>
            <a:r>
              <a:rPr i="1" lang="en-US"/>
              <a:t>Relation-1 (R1) </a:t>
            </a:r>
            <a:r>
              <a:rPr lang="en-US"/>
              <a:t>X </a:t>
            </a:r>
            <a:r>
              <a:rPr i="1" lang="en-US"/>
              <a:t>Relation-2 (R2)  </a:t>
            </a:r>
            <a:r>
              <a:rPr b="1" lang="en-US">
                <a:solidFill>
                  <a:srgbClr val="575757"/>
                </a:solidFill>
              </a:rPr>
              <a:t>OR</a:t>
            </a:r>
            <a:r>
              <a:rPr i="1" lang="en-US"/>
              <a:t>  Algebra-1 </a:t>
            </a:r>
            <a:r>
              <a:rPr lang="en-US"/>
              <a:t>X </a:t>
            </a:r>
            <a:r>
              <a:rPr i="1" lang="en-US"/>
              <a:t>Algebra-2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Operation: It will </a:t>
            </a:r>
            <a:r>
              <a:rPr b="1" lang="en-US">
                <a:solidFill>
                  <a:schemeClr val="accent6"/>
                </a:solidFill>
              </a:rPr>
              <a:t>multiply each tuples </a:t>
            </a:r>
            <a:r>
              <a:rPr lang="en-US"/>
              <a:t>of Relation-1 to each tuples of Relation-2.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Attributes of Resultant Relation =  Attributes of R1 + Attributes of R2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Tuples of Resultant Relation = Tuples of R1 * Tuples of R2</a:t>
            </a:r>
            <a:endParaRPr/>
          </a:p>
        </p:txBody>
      </p:sp>
      <p:graphicFrame>
        <p:nvGraphicFramePr>
          <p:cNvPr id="465" name="Google Shape;465;p29"/>
          <p:cNvGraphicFramePr/>
          <p:nvPr/>
        </p:nvGraphicFramePr>
        <p:xfrm>
          <a:off x="514066" y="42843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6275"/>
                <a:gridCol w="851225"/>
                <a:gridCol w="8782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6" name="Google Shape;466;p29"/>
          <p:cNvGraphicFramePr/>
          <p:nvPr/>
        </p:nvGraphicFramePr>
        <p:xfrm>
          <a:off x="514066" y="39207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467" name="Google Shape;467;p29"/>
          <p:cNvCxnSpPr/>
          <p:nvPr/>
        </p:nvCxnSpPr>
        <p:spPr>
          <a:xfrm>
            <a:off x="514066" y="3505654"/>
            <a:ext cx="64008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68" name="Google Shape;468;p29"/>
          <p:cNvGraphicFramePr/>
          <p:nvPr/>
        </p:nvGraphicFramePr>
        <p:xfrm>
          <a:off x="514066" y="31176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9" name="Google Shape;469;p29"/>
          <p:cNvGraphicFramePr/>
          <p:nvPr/>
        </p:nvGraphicFramePr>
        <p:xfrm>
          <a:off x="1612995" y="31087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4089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 Cross Product between Student and Result.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70" name="Google Shape;470;p29"/>
          <p:cNvCxnSpPr/>
          <p:nvPr/>
        </p:nvCxnSpPr>
        <p:spPr>
          <a:xfrm>
            <a:off x="7735265" y="3502442"/>
            <a:ext cx="31089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71" name="Google Shape;471;p29"/>
          <p:cNvGraphicFramePr/>
          <p:nvPr/>
        </p:nvGraphicFramePr>
        <p:xfrm>
          <a:off x="7735265" y="31144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2" name="Google Shape;472;p29"/>
          <p:cNvGraphicFramePr/>
          <p:nvPr/>
        </p:nvGraphicFramePr>
        <p:xfrm>
          <a:off x="8745294" y="30235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243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 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(Result)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3" name="Google Shape;473;p29"/>
          <p:cNvGraphicFramePr/>
          <p:nvPr/>
        </p:nvGraphicFramePr>
        <p:xfrm>
          <a:off x="7112965" y="42843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367150"/>
                <a:gridCol w="851225"/>
                <a:gridCol w="878200"/>
                <a:gridCol w="1235400"/>
                <a:gridCol w="5220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Student.RNo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Result.RNo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4" name="Google Shape;474;p29"/>
          <p:cNvGraphicFramePr/>
          <p:nvPr/>
        </p:nvGraphicFramePr>
        <p:xfrm>
          <a:off x="7112965" y="39207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5" name="Google Shape;475;p29"/>
          <p:cNvGraphicFramePr/>
          <p:nvPr/>
        </p:nvGraphicFramePr>
        <p:xfrm>
          <a:off x="4217717" y="42932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6275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6" name="Google Shape;476;p29"/>
          <p:cNvGraphicFramePr/>
          <p:nvPr/>
        </p:nvGraphicFramePr>
        <p:xfrm>
          <a:off x="4217717" y="3929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147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Result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477" name="Google Shape;477;p29"/>
          <p:cNvSpPr/>
          <p:nvPr/>
        </p:nvSpPr>
        <p:spPr>
          <a:xfrm>
            <a:off x="7119939" y="4307175"/>
            <a:ext cx="1352356" cy="38865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8" name="Google Shape;478;p29"/>
          <p:cNvSpPr/>
          <p:nvPr/>
        </p:nvSpPr>
        <p:spPr>
          <a:xfrm>
            <a:off x="10210800" y="4307175"/>
            <a:ext cx="1238250" cy="38865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79" name="Google Shape;479;p29"/>
          <p:cNvCxnSpPr/>
          <p:nvPr/>
        </p:nvCxnSpPr>
        <p:spPr>
          <a:xfrm>
            <a:off x="2844458" y="4941383"/>
            <a:ext cx="1362328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0" name="Google Shape;480;p29"/>
          <p:cNvCxnSpPr/>
          <p:nvPr/>
        </p:nvCxnSpPr>
        <p:spPr>
          <a:xfrm>
            <a:off x="2833155" y="5269043"/>
            <a:ext cx="1362328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1" name="Google Shape;481;p29"/>
          <p:cNvCxnSpPr/>
          <p:nvPr/>
        </p:nvCxnSpPr>
        <p:spPr>
          <a:xfrm>
            <a:off x="2844458" y="4941383"/>
            <a:ext cx="1362328" cy="32766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2" name="Google Shape;482;p29"/>
          <p:cNvCxnSpPr/>
          <p:nvPr/>
        </p:nvCxnSpPr>
        <p:spPr>
          <a:xfrm flipH="1" rot="10800000">
            <a:off x="2833155" y="4941383"/>
            <a:ext cx="1373631" cy="32766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3" name="Google Shape;483;p29"/>
          <p:cNvSpPr/>
          <p:nvPr/>
        </p:nvSpPr>
        <p:spPr>
          <a:xfrm>
            <a:off x="472930" y="5664818"/>
            <a:ext cx="6483071" cy="872599"/>
          </a:xfrm>
          <a:prstGeom prst="wedgeRoundRectCallout">
            <a:avLst>
              <a:gd fmla="val -49350" name="adj1"/>
              <a:gd fmla="val 4128" name="adj2"/>
              <a:gd fmla="val 16667" name="adj3"/>
            </a:avLst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539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both relations have some attribute with the same name, it can be distinguished by combing 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relation-name.attribute-name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Structure of Relational Databases 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Cartesian Product / Cross Product Example</a:t>
            </a:r>
            <a:endParaRPr/>
          </a:p>
        </p:txBody>
      </p:sp>
      <p:sp>
        <p:nvSpPr>
          <p:cNvPr id="489" name="Google Shape;489;p30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490" name="Google Shape;490;p30"/>
          <p:cNvGraphicFramePr/>
          <p:nvPr/>
        </p:nvGraphicFramePr>
        <p:xfrm>
          <a:off x="673720" y="1889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6275"/>
                <a:gridCol w="851225"/>
                <a:gridCol w="878200"/>
                <a:gridCol w="6385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Sem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1" name="Google Shape;491;p30"/>
          <p:cNvGraphicFramePr/>
          <p:nvPr/>
        </p:nvGraphicFramePr>
        <p:xfrm>
          <a:off x="673720" y="15258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492" name="Google Shape;492;p30"/>
          <p:cNvCxnSpPr/>
          <p:nvPr/>
        </p:nvCxnSpPr>
        <p:spPr>
          <a:xfrm>
            <a:off x="673720" y="1343017"/>
            <a:ext cx="64008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93" name="Google Shape;493;p30"/>
          <p:cNvGraphicFramePr/>
          <p:nvPr/>
        </p:nvGraphicFramePr>
        <p:xfrm>
          <a:off x="673720" y="955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4" name="Google Shape;494;p30"/>
          <p:cNvGraphicFramePr/>
          <p:nvPr/>
        </p:nvGraphicFramePr>
        <p:xfrm>
          <a:off x="1772649" y="946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4089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 Cross Product between Student and Result.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95" name="Google Shape;495;p30"/>
          <p:cNvCxnSpPr/>
          <p:nvPr/>
        </p:nvCxnSpPr>
        <p:spPr>
          <a:xfrm>
            <a:off x="673720" y="3803827"/>
            <a:ext cx="63093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96" name="Google Shape;496;p30"/>
          <p:cNvGraphicFramePr/>
          <p:nvPr/>
        </p:nvGraphicFramePr>
        <p:xfrm>
          <a:off x="673720" y="34158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" name="Google Shape;497;p30"/>
          <p:cNvGraphicFramePr/>
          <p:nvPr/>
        </p:nvGraphicFramePr>
        <p:xfrm>
          <a:off x="1672863" y="32151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4787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Roboto Condensed"/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∏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RNo, Name, Branch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 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∏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RNo, SPI, BL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(Result)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8" name="Google Shape;498;p30"/>
          <p:cNvGraphicFramePr/>
          <p:nvPr/>
        </p:nvGraphicFramePr>
        <p:xfrm>
          <a:off x="673720" y="43389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394150"/>
                <a:gridCol w="851225"/>
                <a:gridCol w="878200"/>
                <a:gridCol w="1262375"/>
                <a:gridCol w="551175"/>
                <a:gridCol w="4713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Student.RNo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Result.RNo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9" name="Google Shape;499;p30"/>
          <p:cNvGraphicFramePr/>
          <p:nvPr/>
        </p:nvGraphicFramePr>
        <p:xfrm>
          <a:off x="673720" y="39753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0" name="Google Shape;500;p30"/>
          <p:cNvGraphicFramePr/>
          <p:nvPr/>
        </p:nvGraphicFramePr>
        <p:xfrm>
          <a:off x="4377371" y="1898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6275"/>
                <a:gridCol w="551175"/>
                <a:gridCol w="473400"/>
                <a:gridCol w="6924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Rank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1" name="Google Shape;501;p30"/>
          <p:cNvGraphicFramePr/>
          <p:nvPr/>
        </p:nvGraphicFramePr>
        <p:xfrm>
          <a:off x="4377371" y="1534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147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Result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502" name="Google Shape;502;p30"/>
          <p:cNvSpPr/>
          <p:nvPr/>
        </p:nvSpPr>
        <p:spPr>
          <a:xfrm>
            <a:off x="7617060" y="914540"/>
            <a:ext cx="3657600" cy="1097280"/>
          </a:xfrm>
          <a:prstGeom prst="wedgeRoundRectCallout">
            <a:avLst>
              <a:gd fmla="val -67051" name="adj1"/>
              <a:gd fmla="val -9966" name="adj2"/>
              <a:gd fmla="val 16667" name="adj3"/>
            </a:avLst>
          </a:prstGeom>
          <a:solidFill>
            <a:srgbClr val="E8E8E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539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Consider only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selected attributes</a:t>
            </a:r>
            <a:endParaRPr/>
          </a:p>
          <a:p>
            <a:pPr indent="-285750" lvl="2" marL="339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Student – RNo, Name and Branch</a:t>
            </a:r>
            <a:endParaRPr/>
          </a:p>
          <a:p>
            <a:pPr indent="-285750" lvl="2" marL="339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 – RNo, SPI and BL 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Cartesian Product / Cross Product Example</a:t>
            </a:r>
            <a:endParaRPr/>
          </a:p>
        </p:txBody>
      </p:sp>
      <p:sp>
        <p:nvSpPr>
          <p:cNvPr id="508" name="Google Shape;508;p31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509" name="Google Shape;509;p31"/>
          <p:cNvGraphicFramePr/>
          <p:nvPr/>
        </p:nvGraphicFramePr>
        <p:xfrm>
          <a:off x="673720" y="1889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6275"/>
                <a:gridCol w="851225"/>
                <a:gridCol w="878200"/>
                <a:gridCol w="6385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Sem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Om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Dhara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0" name="Google Shape;510;p31"/>
          <p:cNvGraphicFramePr/>
          <p:nvPr/>
        </p:nvGraphicFramePr>
        <p:xfrm>
          <a:off x="673720" y="15258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511" name="Google Shape;511;p31"/>
          <p:cNvCxnSpPr/>
          <p:nvPr/>
        </p:nvCxnSpPr>
        <p:spPr>
          <a:xfrm>
            <a:off x="673720" y="1343017"/>
            <a:ext cx="64008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512" name="Google Shape;512;p31"/>
          <p:cNvGraphicFramePr/>
          <p:nvPr/>
        </p:nvGraphicFramePr>
        <p:xfrm>
          <a:off x="673720" y="955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3" name="Google Shape;513;p31"/>
          <p:cNvGraphicFramePr/>
          <p:nvPr/>
        </p:nvGraphicFramePr>
        <p:xfrm>
          <a:off x="1772649" y="946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4089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 Cross Product between Student and Result.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14" name="Google Shape;514;p31"/>
          <p:cNvCxnSpPr/>
          <p:nvPr/>
        </p:nvCxnSpPr>
        <p:spPr>
          <a:xfrm>
            <a:off x="673720" y="4529542"/>
            <a:ext cx="63093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515" name="Google Shape;515;p31"/>
          <p:cNvGraphicFramePr/>
          <p:nvPr/>
        </p:nvGraphicFramePr>
        <p:xfrm>
          <a:off x="673720" y="41415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6" name="Google Shape;516;p31"/>
          <p:cNvGraphicFramePr/>
          <p:nvPr/>
        </p:nvGraphicFramePr>
        <p:xfrm>
          <a:off x="1672863" y="39408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4835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Roboto Condensed"/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Branch=‘CE’ Λ Sem=3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 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SPI&gt;7 Λ BL&lt;1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(Result)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7" name="Google Shape;517;p31"/>
          <p:cNvGraphicFramePr/>
          <p:nvPr/>
        </p:nvGraphicFramePr>
        <p:xfrm>
          <a:off x="673720" y="5064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394150"/>
                <a:gridCol w="762325"/>
                <a:gridCol w="878200"/>
                <a:gridCol w="638500"/>
                <a:gridCol w="1262375"/>
                <a:gridCol w="551175"/>
                <a:gridCol w="473400"/>
                <a:gridCol w="6924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Student.RNo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Sem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Result.RNo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Rank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OM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8" name="Google Shape;518;p31"/>
          <p:cNvGraphicFramePr/>
          <p:nvPr/>
        </p:nvGraphicFramePr>
        <p:xfrm>
          <a:off x="673720" y="4701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9" name="Google Shape;519;p31"/>
          <p:cNvGraphicFramePr/>
          <p:nvPr/>
        </p:nvGraphicFramePr>
        <p:xfrm>
          <a:off x="4377371" y="1898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6275"/>
                <a:gridCol w="551175"/>
                <a:gridCol w="473400"/>
                <a:gridCol w="6924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Rank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0" name="Google Shape;520;p31"/>
          <p:cNvGraphicFramePr/>
          <p:nvPr/>
        </p:nvGraphicFramePr>
        <p:xfrm>
          <a:off x="4377371" y="1534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147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Result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521" name="Google Shape;521;p31"/>
          <p:cNvSpPr/>
          <p:nvPr/>
        </p:nvSpPr>
        <p:spPr>
          <a:xfrm>
            <a:off x="7617060" y="914540"/>
            <a:ext cx="3749040" cy="1097280"/>
          </a:xfrm>
          <a:prstGeom prst="wedgeRoundRectCallout">
            <a:avLst>
              <a:gd fmla="val -67051" name="adj1"/>
              <a:gd fmla="val -9966" name="adj2"/>
              <a:gd fmla="val 16667" name="adj3"/>
            </a:avLst>
          </a:prstGeom>
          <a:solidFill>
            <a:srgbClr val="E8E8E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539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Consider only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selected tuples</a:t>
            </a:r>
            <a:endParaRPr/>
          </a:p>
          <a:p>
            <a:pPr indent="-285750" lvl="2" marL="339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Student – Branch=‘CE’ and Sem=3</a:t>
            </a:r>
            <a:endParaRPr/>
          </a:p>
          <a:p>
            <a:pPr indent="-285750" lvl="2" marL="339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 – SPI&gt;7 and BL&lt;1 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2" name="Google Shape;522;p31"/>
          <p:cNvSpPr/>
          <p:nvPr/>
        </p:nvSpPr>
        <p:spPr>
          <a:xfrm>
            <a:off x="673720" y="2285208"/>
            <a:ext cx="2983880" cy="42751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31"/>
          <p:cNvSpPr/>
          <p:nvPr/>
        </p:nvSpPr>
        <p:spPr>
          <a:xfrm>
            <a:off x="673720" y="3121785"/>
            <a:ext cx="2983880" cy="42751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4" name="Google Shape;524;p31"/>
          <p:cNvSpPr/>
          <p:nvPr/>
        </p:nvSpPr>
        <p:spPr>
          <a:xfrm>
            <a:off x="4360890" y="2712720"/>
            <a:ext cx="2340161" cy="42751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Relational Algebra Operations</a:t>
            </a:r>
            <a:br>
              <a:rPr lang="en-US">
                <a:solidFill>
                  <a:srgbClr val="5C2321"/>
                </a:solidFill>
              </a:rPr>
            </a:br>
            <a:r>
              <a:rPr lang="en-US">
                <a:solidFill>
                  <a:schemeClr val="dk2"/>
                </a:solidFill>
              </a:rPr>
              <a:t>Natural Join / Inner Join</a:t>
            </a:r>
            <a:endParaRPr/>
          </a:p>
        </p:txBody>
      </p:sp>
      <p:sp>
        <p:nvSpPr>
          <p:cNvPr id="530" name="Google Shape;530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- 3.4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Natural Join / Inner Join</a:t>
            </a:r>
            <a:endParaRPr/>
          </a:p>
        </p:txBody>
      </p:sp>
      <p:sp>
        <p:nvSpPr>
          <p:cNvPr id="536" name="Google Shape;536;p33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Symbol: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Notation: </a:t>
            </a:r>
            <a:r>
              <a:rPr i="1" lang="en-US"/>
              <a:t>Relation-1 (R1) </a:t>
            </a:r>
            <a:r>
              <a:rPr lang="en-US"/>
              <a:t>     </a:t>
            </a:r>
            <a:r>
              <a:rPr i="1" lang="en-US"/>
              <a:t>Relation-2 (R2)  </a:t>
            </a:r>
            <a:r>
              <a:rPr b="1" lang="en-US">
                <a:solidFill>
                  <a:srgbClr val="575757"/>
                </a:solidFill>
              </a:rPr>
              <a:t>OR</a:t>
            </a:r>
            <a:r>
              <a:rPr i="1" lang="en-US"/>
              <a:t>  Algebra-1      Algebra-2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Operation: Natural join will </a:t>
            </a:r>
            <a:r>
              <a:rPr b="1" lang="en-US">
                <a:solidFill>
                  <a:schemeClr val="accent6"/>
                </a:solidFill>
              </a:rPr>
              <a:t>retrieve consistent data </a:t>
            </a:r>
            <a:r>
              <a:rPr lang="en-US"/>
              <a:t>from multiple relations.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It </a:t>
            </a:r>
            <a:r>
              <a:rPr b="1" lang="en-US">
                <a:solidFill>
                  <a:schemeClr val="accent6"/>
                </a:solidFill>
              </a:rPr>
              <a:t>combines records </a:t>
            </a:r>
            <a:r>
              <a:rPr lang="en-US"/>
              <a:t>from different relations that </a:t>
            </a:r>
            <a:r>
              <a:rPr b="1" lang="en-US">
                <a:solidFill>
                  <a:schemeClr val="accent6"/>
                </a:solidFill>
              </a:rPr>
              <a:t>satisfy a given condition</a:t>
            </a:r>
            <a:r>
              <a:rPr lang="en-US"/>
              <a:t>.</a:t>
            </a:r>
            <a:endParaRPr/>
          </a:p>
        </p:txBody>
      </p:sp>
      <p:sp>
        <p:nvSpPr>
          <p:cNvPr id="537" name="Google Shape;537;p33"/>
          <p:cNvSpPr/>
          <p:nvPr/>
        </p:nvSpPr>
        <p:spPr>
          <a:xfrm rot="5400000">
            <a:off x="1513892" y="918062"/>
            <a:ext cx="274320" cy="27432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3"/>
          <p:cNvSpPr txBox="1"/>
          <p:nvPr/>
        </p:nvSpPr>
        <p:spPr>
          <a:xfrm>
            <a:off x="1582455" y="986630"/>
            <a:ext cx="137160" cy="13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9" name="Google Shape;539;p33"/>
          <p:cNvSpPr/>
          <p:nvPr/>
        </p:nvSpPr>
        <p:spPr>
          <a:xfrm rot="5400000">
            <a:off x="3489132" y="1375391"/>
            <a:ext cx="274320" cy="27432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3"/>
          <p:cNvSpPr txBox="1"/>
          <p:nvPr/>
        </p:nvSpPr>
        <p:spPr>
          <a:xfrm>
            <a:off x="3557705" y="1443955"/>
            <a:ext cx="137160" cy="13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1" name="Google Shape;541;p33"/>
          <p:cNvSpPr/>
          <p:nvPr/>
        </p:nvSpPr>
        <p:spPr>
          <a:xfrm rot="5400000">
            <a:off x="7385786" y="1353938"/>
            <a:ext cx="274320" cy="27432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3"/>
          <p:cNvSpPr txBox="1"/>
          <p:nvPr/>
        </p:nvSpPr>
        <p:spPr>
          <a:xfrm>
            <a:off x="7454355" y="1422505"/>
            <a:ext cx="137160" cy="13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43" name="Google Shape;543;p33"/>
          <p:cNvGraphicFramePr/>
          <p:nvPr/>
        </p:nvGraphicFramePr>
        <p:xfrm>
          <a:off x="482870" y="35174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330325"/>
                <a:gridCol w="59848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Steps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4" name="Google Shape;544;p33"/>
          <p:cNvGraphicFramePr/>
          <p:nvPr/>
        </p:nvGraphicFramePr>
        <p:xfrm>
          <a:off x="482870" y="3975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329575"/>
                <a:gridCol w="598562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Step – 1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It performs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Cartesian Product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5" name="Google Shape;545;p33"/>
          <p:cNvGraphicFramePr/>
          <p:nvPr/>
        </p:nvGraphicFramePr>
        <p:xfrm>
          <a:off x="486227" y="30584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1516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Steps performed in Natural Join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6" name="Google Shape;546;p33"/>
          <p:cNvGraphicFramePr/>
          <p:nvPr/>
        </p:nvGraphicFramePr>
        <p:xfrm>
          <a:off x="482872" y="43712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329575"/>
                <a:gridCol w="598562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Step – 2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Then it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deletes inconsistent tuples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7" name="Google Shape;547;p33"/>
          <p:cNvGraphicFramePr/>
          <p:nvPr/>
        </p:nvGraphicFramePr>
        <p:xfrm>
          <a:off x="482872" y="47651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329575"/>
                <a:gridCol w="598562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Step – 3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Then it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removes an attribute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from duplicate attributes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Image result for natural join in sql" id="548" name="Google Shape;54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6797" y="3148875"/>
            <a:ext cx="3474720" cy="2262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Natural Join / Inner Join Example</a:t>
            </a:r>
            <a:endParaRPr/>
          </a:p>
        </p:txBody>
      </p:sp>
      <p:sp>
        <p:nvSpPr>
          <p:cNvPr id="554" name="Google Shape;554;p34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555" name="Google Shape;555;p34"/>
          <p:cNvGraphicFramePr/>
          <p:nvPr/>
        </p:nvGraphicFramePr>
        <p:xfrm>
          <a:off x="514066" y="1911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6275"/>
                <a:gridCol w="851225"/>
                <a:gridCol w="8782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sng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6" name="Google Shape;556;p34"/>
          <p:cNvGraphicFramePr/>
          <p:nvPr/>
        </p:nvGraphicFramePr>
        <p:xfrm>
          <a:off x="514066" y="1547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557" name="Google Shape;557;p34"/>
          <p:cNvCxnSpPr/>
          <p:nvPr/>
        </p:nvCxnSpPr>
        <p:spPr>
          <a:xfrm>
            <a:off x="514066" y="1389574"/>
            <a:ext cx="62179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558" name="Google Shape;558;p34"/>
          <p:cNvGraphicFramePr/>
          <p:nvPr/>
        </p:nvGraphicFramePr>
        <p:xfrm>
          <a:off x="514066" y="10015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Google Shape;559;p34"/>
          <p:cNvGraphicFramePr/>
          <p:nvPr/>
        </p:nvGraphicFramePr>
        <p:xfrm>
          <a:off x="1612995" y="992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4089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 Natural Join between Student and Result.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60" name="Google Shape;560;p34"/>
          <p:cNvCxnSpPr/>
          <p:nvPr/>
        </p:nvCxnSpPr>
        <p:spPr>
          <a:xfrm>
            <a:off x="7735265" y="1386362"/>
            <a:ext cx="32004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561" name="Google Shape;561;p34"/>
          <p:cNvGraphicFramePr/>
          <p:nvPr/>
        </p:nvGraphicFramePr>
        <p:xfrm>
          <a:off x="7735265" y="9983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2" name="Google Shape;562;p34"/>
          <p:cNvGraphicFramePr/>
          <p:nvPr/>
        </p:nvGraphicFramePr>
        <p:xfrm>
          <a:off x="8745294" y="9884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3101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      (Result)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3" name="Google Shape;563;p34"/>
          <p:cNvGraphicFramePr/>
          <p:nvPr/>
        </p:nvGraphicFramePr>
        <p:xfrm>
          <a:off x="7754651" y="1911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6275"/>
                <a:gridCol w="851225"/>
                <a:gridCol w="878200"/>
                <a:gridCol w="5220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4" name="Google Shape;564;p34"/>
          <p:cNvGraphicFramePr/>
          <p:nvPr/>
        </p:nvGraphicFramePr>
        <p:xfrm>
          <a:off x="7754651" y="1547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5" name="Google Shape;565;p34"/>
          <p:cNvGraphicFramePr/>
          <p:nvPr/>
        </p:nvGraphicFramePr>
        <p:xfrm>
          <a:off x="4217717" y="1920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6275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sng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6" name="Google Shape;566;p34"/>
          <p:cNvGraphicFramePr/>
          <p:nvPr/>
        </p:nvGraphicFramePr>
        <p:xfrm>
          <a:off x="4217717" y="15569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147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Result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567" name="Google Shape;567;p34"/>
          <p:cNvSpPr/>
          <p:nvPr/>
        </p:nvSpPr>
        <p:spPr>
          <a:xfrm rot="5400000">
            <a:off x="9802177" y="1061245"/>
            <a:ext cx="274320" cy="27432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4"/>
          <p:cNvSpPr txBox="1"/>
          <p:nvPr/>
        </p:nvSpPr>
        <p:spPr>
          <a:xfrm>
            <a:off x="9870755" y="1129805"/>
            <a:ext cx="137160" cy="13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69" name="Google Shape;569;p34"/>
          <p:cNvCxnSpPr/>
          <p:nvPr/>
        </p:nvCxnSpPr>
        <p:spPr>
          <a:xfrm>
            <a:off x="529342" y="3695354"/>
            <a:ext cx="104241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570" name="Google Shape;570;p34"/>
          <p:cNvGraphicFramePr/>
          <p:nvPr/>
        </p:nvGraphicFramePr>
        <p:xfrm>
          <a:off x="529342" y="33073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48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Steps performed in Natural Join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Google Shape;571;p34"/>
          <p:cNvGraphicFramePr/>
          <p:nvPr/>
        </p:nvGraphicFramePr>
        <p:xfrm>
          <a:off x="529342" y="42304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394150"/>
                <a:gridCol w="851225"/>
                <a:gridCol w="878200"/>
                <a:gridCol w="1262375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Student.RNo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Result.RNo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Google Shape;572;p34"/>
          <p:cNvGraphicFramePr/>
          <p:nvPr/>
        </p:nvGraphicFramePr>
        <p:xfrm>
          <a:off x="529342" y="38668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986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Step:1 Perform </a:t>
                      </a:r>
                      <a:r>
                        <a:rPr b="1" lang="en-US" sz="1800">
                          <a:solidFill>
                            <a:schemeClr val="dk2"/>
                          </a:solidFill>
                        </a:rPr>
                        <a:t>Cross</a:t>
                      </a:r>
                      <a:r>
                        <a:rPr b="1" lang="en-US" sz="1800">
                          <a:solidFill>
                            <a:schemeClr val="dk2"/>
                          </a:solidFill>
                        </a:rPr>
                        <a:t> Product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" name="Google Shape;573;p34"/>
          <p:cNvGraphicFramePr/>
          <p:nvPr/>
        </p:nvGraphicFramePr>
        <p:xfrm>
          <a:off x="5847300" y="4222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394150"/>
                <a:gridCol w="851225"/>
                <a:gridCol w="878200"/>
                <a:gridCol w="1262375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Student.RNo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Result.RNo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4" name="Google Shape;574;p34"/>
          <p:cNvGraphicFramePr/>
          <p:nvPr/>
        </p:nvGraphicFramePr>
        <p:xfrm>
          <a:off x="5847300" y="3858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5166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Step:2 </a:t>
                      </a:r>
                      <a:r>
                        <a:rPr b="1" lang="en-US" sz="1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Removes inconsistent tuples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5" name="Google Shape;575;p34"/>
          <p:cNvGraphicFramePr/>
          <p:nvPr/>
        </p:nvGraphicFramePr>
        <p:xfrm>
          <a:off x="5855874" y="55079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62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6" name="Google Shape;576;p34"/>
          <p:cNvGraphicFramePr/>
          <p:nvPr/>
        </p:nvGraphicFramePr>
        <p:xfrm>
          <a:off x="5855874" y="51443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2151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Step:3 </a:t>
                      </a:r>
                      <a:r>
                        <a:rPr b="1" lang="en-US" sz="1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Removes an attribute from duplicate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577" name="Google Shape;577;p34"/>
          <p:cNvSpPr txBox="1"/>
          <p:nvPr/>
        </p:nvSpPr>
        <p:spPr>
          <a:xfrm>
            <a:off x="5669280" y="2874350"/>
            <a:ext cx="6161649" cy="730313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27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perform a Natural Join there must be </a:t>
            </a:r>
            <a:r>
              <a:rPr b="1" lang="en-US" sz="20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 common attribute (column)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between two relations.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Natural Join / Inner Join Example</a:t>
            </a:r>
            <a:endParaRPr/>
          </a:p>
        </p:txBody>
      </p:sp>
      <p:sp>
        <p:nvSpPr>
          <p:cNvPr id="583" name="Google Shape;583;p35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584" name="Google Shape;584;p35"/>
          <p:cNvGraphicFramePr/>
          <p:nvPr/>
        </p:nvGraphicFramePr>
        <p:xfrm>
          <a:off x="514066" y="1911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6275"/>
                <a:gridCol w="851225"/>
                <a:gridCol w="8782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dk1"/>
                          </a:solidFill>
                        </a:rPr>
                        <a:t>BID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HOD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Shah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Patel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5" name="Google Shape;585;p35"/>
          <p:cNvGraphicFramePr/>
          <p:nvPr/>
        </p:nvGraphicFramePr>
        <p:xfrm>
          <a:off x="514066" y="1547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782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586" name="Google Shape;586;p35"/>
          <p:cNvCxnSpPr/>
          <p:nvPr/>
        </p:nvCxnSpPr>
        <p:spPr>
          <a:xfrm>
            <a:off x="514066" y="1389574"/>
            <a:ext cx="62179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587" name="Google Shape;587;p35"/>
          <p:cNvGraphicFramePr/>
          <p:nvPr/>
        </p:nvGraphicFramePr>
        <p:xfrm>
          <a:off x="514066" y="10015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8" name="Google Shape;588;p35"/>
          <p:cNvGraphicFramePr/>
          <p:nvPr/>
        </p:nvGraphicFramePr>
        <p:xfrm>
          <a:off x="1612995" y="992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2787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 Natural Join between Branch and Faculty.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89" name="Google Shape;589;p35"/>
          <p:cNvCxnSpPr/>
          <p:nvPr/>
        </p:nvCxnSpPr>
        <p:spPr>
          <a:xfrm>
            <a:off x="7735265" y="1386362"/>
            <a:ext cx="32004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590" name="Google Shape;590;p35"/>
          <p:cNvGraphicFramePr/>
          <p:nvPr/>
        </p:nvGraphicFramePr>
        <p:xfrm>
          <a:off x="7735265" y="9983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1" name="Google Shape;591;p35"/>
          <p:cNvGraphicFramePr/>
          <p:nvPr/>
        </p:nvGraphicFramePr>
        <p:xfrm>
          <a:off x="8745294" y="9884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3101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(Branch)      (Faculty)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2" name="Google Shape;592;p35"/>
          <p:cNvGraphicFramePr/>
          <p:nvPr/>
        </p:nvGraphicFramePr>
        <p:xfrm>
          <a:off x="7754651" y="1911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21350"/>
                <a:gridCol w="863925"/>
                <a:gridCol w="698825"/>
                <a:gridCol w="533725"/>
                <a:gridCol w="8702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BID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HOD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Shah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Patel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3" name="Google Shape;593;p35"/>
          <p:cNvGraphicFramePr/>
          <p:nvPr/>
        </p:nvGraphicFramePr>
        <p:xfrm>
          <a:off x="7754651" y="1547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Google Shape;594;p35"/>
          <p:cNvGraphicFramePr/>
          <p:nvPr/>
        </p:nvGraphicFramePr>
        <p:xfrm>
          <a:off x="4217717" y="1920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73400"/>
                <a:gridCol w="870275"/>
                <a:gridCol w="5489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>
                          <a:solidFill>
                            <a:schemeClr val="dk1"/>
                          </a:solidFill>
                        </a:rPr>
                        <a:t>FID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Google Shape;595;p35"/>
          <p:cNvGraphicFramePr/>
          <p:nvPr/>
        </p:nvGraphicFramePr>
        <p:xfrm>
          <a:off x="4217717" y="15569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97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Faculty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596" name="Google Shape;596;p35"/>
          <p:cNvSpPr/>
          <p:nvPr/>
        </p:nvSpPr>
        <p:spPr>
          <a:xfrm rot="5400000">
            <a:off x="9732327" y="1059657"/>
            <a:ext cx="274320" cy="27432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5"/>
          <p:cNvSpPr txBox="1"/>
          <p:nvPr/>
        </p:nvSpPr>
        <p:spPr>
          <a:xfrm>
            <a:off x="9800905" y="1128230"/>
            <a:ext cx="137160" cy="13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514066" y="3602536"/>
            <a:ext cx="10543140" cy="109728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27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perform a Natural Join there must be </a:t>
            </a:r>
            <a:r>
              <a:rPr b="1" lang="en-US" sz="2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 common attribute (column) </a:t>
            </a: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between two relations.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Write down relational algebra for the following tables/relations</a:t>
            </a:r>
            <a:endParaRPr/>
          </a:p>
        </p:txBody>
      </p:sp>
      <p:sp>
        <p:nvSpPr>
          <p:cNvPr id="604" name="Google Shape;604;p36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Relations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Student (Rno, Sname, Address, City, Mobile)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Department (Did, Dname)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Academic (Rno, Did, SPI, CPI, Backlog)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Guide (Rno, PName, Fid)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Faculty (Fid, Fname, Subject, Did, Salary)</a:t>
            </a:r>
            <a:endParaRPr/>
          </a:p>
        </p:txBody>
      </p:sp>
      <p:cxnSp>
        <p:nvCxnSpPr>
          <p:cNvPr id="605" name="Google Shape;605;p36"/>
          <p:cNvCxnSpPr/>
          <p:nvPr/>
        </p:nvCxnSpPr>
        <p:spPr>
          <a:xfrm>
            <a:off x="297204" y="3579111"/>
            <a:ext cx="115214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06" name="Google Shape;606;p36"/>
          <p:cNvGraphicFramePr/>
          <p:nvPr/>
        </p:nvGraphicFramePr>
        <p:xfrm>
          <a:off x="297204" y="3191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7" name="Google Shape;607;p36"/>
          <p:cNvGraphicFramePr/>
          <p:nvPr/>
        </p:nvGraphicFramePr>
        <p:xfrm>
          <a:off x="1396133" y="3182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5810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List the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name of students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with their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department name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and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of all student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belong to “CE” department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08" name="Google Shape;608;p36"/>
          <p:cNvCxnSpPr/>
          <p:nvPr/>
        </p:nvCxnSpPr>
        <p:spPr>
          <a:xfrm>
            <a:off x="297204" y="4263570"/>
            <a:ext cx="81381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09" name="Google Shape;609;p36"/>
          <p:cNvGraphicFramePr/>
          <p:nvPr/>
        </p:nvGraphicFramePr>
        <p:xfrm>
          <a:off x="297204" y="38755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0" name="Google Shape;610;p36"/>
          <p:cNvGraphicFramePr/>
          <p:nvPr/>
        </p:nvGraphicFramePr>
        <p:xfrm>
          <a:off x="1307233" y="37465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8672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Sname, Dname, SPI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1" name="Google Shape;611;p36"/>
          <p:cNvGraphicFramePr/>
          <p:nvPr/>
        </p:nvGraphicFramePr>
        <p:xfrm>
          <a:off x="2952862" y="36859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5946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lang="en-US" sz="2400">
                          <a:solidFill>
                            <a:schemeClr val="dk1"/>
                          </a:solidFill>
                        </a:rPr>
                        <a:t>Dname=‘CE’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(Student      (Department      Academic)))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2" name="Google Shape;612;p36"/>
          <p:cNvSpPr/>
          <p:nvPr/>
        </p:nvSpPr>
        <p:spPr>
          <a:xfrm rot="5400000">
            <a:off x="5236246" y="3880174"/>
            <a:ext cx="274320" cy="27432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6"/>
          <p:cNvSpPr txBox="1"/>
          <p:nvPr/>
        </p:nvSpPr>
        <p:spPr>
          <a:xfrm>
            <a:off x="5304805" y="3948730"/>
            <a:ext cx="137160" cy="13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4" name="Google Shape;614;p36"/>
          <p:cNvSpPr/>
          <p:nvPr/>
        </p:nvSpPr>
        <p:spPr>
          <a:xfrm rot="5400000">
            <a:off x="6822158" y="3880174"/>
            <a:ext cx="274320" cy="27432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6"/>
          <p:cNvSpPr txBox="1"/>
          <p:nvPr/>
        </p:nvSpPr>
        <p:spPr>
          <a:xfrm>
            <a:off x="6890730" y="3948730"/>
            <a:ext cx="137160" cy="13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16" name="Google Shape;616;p36"/>
          <p:cNvCxnSpPr/>
          <p:nvPr/>
        </p:nvCxnSpPr>
        <p:spPr>
          <a:xfrm>
            <a:off x="296267" y="5405326"/>
            <a:ext cx="92811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17" name="Google Shape;617;p36"/>
          <p:cNvGraphicFramePr/>
          <p:nvPr/>
        </p:nvGraphicFramePr>
        <p:xfrm>
          <a:off x="296267" y="50173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8" name="Google Shape;618;p36"/>
          <p:cNvGraphicFramePr/>
          <p:nvPr/>
        </p:nvGraphicFramePr>
        <p:xfrm>
          <a:off x="1395196" y="50084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3807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Display the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name of students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with their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project name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whose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guide is “A. J. Shah”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19" name="Google Shape;619;p36"/>
          <p:cNvCxnSpPr/>
          <p:nvPr/>
        </p:nvCxnSpPr>
        <p:spPr>
          <a:xfrm>
            <a:off x="296267" y="6089785"/>
            <a:ext cx="74066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20" name="Google Shape;620;p36"/>
          <p:cNvGraphicFramePr/>
          <p:nvPr/>
        </p:nvGraphicFramePr>
        <p:xfrm>
          <a:off x="296267" y="570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1" name="Google Shape;621;p36"/>
          <p:cNvGraphicFramePr/>
          <p:nvPr/>
        </p:nvGraphicFramePr>
        <p:xfrm>
          <a:off x="1306296" y="5572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5148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Sname, Pname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2" name="Google Shape;622;p36"/>
          <p:cNvGraphicFramePr/>
          <p:nvPr/>
        </p:nvGraphicFramePr>
        <p:xfrm>
          <a:off x="2643315" y="5512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1993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lang="en-US" sz="2400">
                          <a:solidFill>
                            <a:schemeClr val="dk1"/>
                          </a:solidFill>
                        </a:rPr>
                        <a:t>Fname=‘A.J.Shah’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(Student      (Guide      Faculty)))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3" name="Google Shape;623;p36"/>
          <p:cNvSpPr/>
          <p:nvPr/>
        </p:nvSpPr>
        <p:spPr>
          <a:xfrm rot="5400000">
            <a:off x="5418824" y="5706389"/>
            <a:ext cx="274320" cy="27432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6"/>
          <p:cNvSpPr txBox="1"/>
          <p:nvPr/>
        </p:nvSpPr>
        <p:spPr>
          <a:xfrm>
            <a:off x="5487380" y="5774955"/>
            <a:ext cx="137160" cy="13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5" name="Google Shape;625;p36"/>
          <p:cNvSpPr/>
          <p:nvPr/>
        </p:nvSpPr>
        <p:spPr>
          <a:xfrm rot="5400000">
            <a:off x="6414186" y="5706389"/>
            <a:ext cx="274320" cy="274320"/>
          </a:xfrm>
          <a:prstGeom prst="flowChartCollat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6"/>
          <p:cNvSpPr txBox="1"/>
          <p:nvPr/>
        </p:nvSpPr>
        <p:spPr>
          <a:xfrm>
            <a:off x="6482755" y="5774955"/>
            <a:ext cx="137160" cy="13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100000"/>
              <a:buFont typeface="Roboto Condensed"/>
              <a:buNone/>
            </a:pPr>
            <a:r>
              <a:rPr lang="en-US"/>
              <a:t>Exercise: Write down relational algebra for the following tables/relations</a:t>
            </a:r>
            <a:endParaRPr/>
          </a:p>
        </p:txBody>
      </p:sp>
      <p:sp>
        <p:nvSpPr>
          <p:cNvPr id="632" name="Google Shape;632;p37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🞂"/>
            </a:pPr>
            <a:r>
              <a:rPr lang="en-US" sz="2200"/>
              <a:t>Relations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Student (Rno, Sname, Address, City, Mobile)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Department (Did, Dname)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Academic (Rno, Did, SPI, CPI, Backlog)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Guide (Rno, PName, Fid)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Faculty (Fid, Fname, Subject, Did, Salary)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🞂"/>
            </a:pPr>
            <a:r>
              <a:rPr lang="en-US" sz="2200"/>
              <a:t>List the </a:t>
            </a:r>
            <a:r>
              <a:rPr lang="en-US" sz="2200">
                <a:solidFill>
                  <a:schemeClr val="dk2"/>
                </a:solidFill>
              </a:rPr>
              <a:t>name of students </a:t>
            </a:r>
            <a:r>
              <a:rPr lang="en-US" sz="2200"/>
              <a:t>with their </a:t>
            </a:r>
            <a:r>
              <a:rPr lang="en-US" sz="2200">
                <a:solidFill>
                  <a:schemeClr val="dk2"/>
                </a:solidFill>
              </a:rPr>
              <a:t>department name </a:t>
            </a:r>
            <a:r>
              <a:rPr lang="en-US" sz="2200"/>
              <a:t>having </a:t>
            </a:r>
            <a:r>
              <a:rPr lang="en-US" sz="2200">
                <a:solidFill>
                  <a:schemeClr val="dk2"/>
                </a:solidFill>
              </a:rPr>
              <a:t>backlog 0</a:t>
            </a:r>
            <a:r>
              <a:rPr lang="en-US" sz="2200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🞂"/>
            </a:pPr>
            <a:r>
              <a:rPr lang="en-US" sz="2200"/>
              <a:t>List the </a:t>
            </a:r>
            <a:r>
              <a:rPr lang="en-US" sz="2200">
                <a:solidFill>
                  <a:schemeClr val="dk2"/>
                </a:solidFill>
              </a:rPr>
              <a:t>name of faculties </a:t>
            </a:r>
            <a:r>
              <a:rPr lang="en-US" sz="2200"/>
              <a:t>with their </a:t>
            </a:r>
            <a:r>
              <a:rPr lang="en-US" sz="2200">
                <a:solidFill>
                  <a:schemeClr val="dk2"/>
                </a:solidFill>
              </a:rPr>
              <a:t>department name </a:t>
            </a:r>
            <a:r>
              <a:rPr lang="en-US" sz="2200"/>
              <a:t>and </a:t>
            </a:r>
            <a:r>
              <a:rPr lang="en-US" sz="2200">
                <a:solidFill>
                  <a:schemeClr val="dk2"/>
                </a:solidFill>
              </a:rPr>
              <a:t>salary</a:t>
            </a:r>
            <a:r>
              <a:rPr lang="en-US" sz="2200"/>
              <a:t> having </a:t>
            </a:r>
            <a:r>
              <a:rPr lang="en-US" sz="2200">
                <a:solidFill>
                  <a:schemeClr val="dk2"/>
                </a:solidFill>
              </a:rPr>
              <a:t>salary more than 25000</a:t>
            </a:r>
            <a:r>
              <a:rPr lang="en-US" sz="2200"/>
              <a:t> and </a:t>
            </a:r>
            <a:r>
              <a:rPr lang="en-US" sz="2200">
                <a:solidFill>
                  <a:schemeClr val="dk2"/>
                </a:solidFill>
              </a:rPr>
              <a:t>belongs to “CE” department</a:t>
            </a:r>
            <a:r>
              <a:rPr lang="en-US" sz="2200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🞂"/>
            </a:pPr>
            <a:r>
              <a:rPr lang="en-US" sz="2200"/>
              <a:t>List the </a:t>
            </a:r>
            <a:r>
              <a:rPr lang="en-US" sz="2200">
                <a:solidFill>
                  <a:schemeClr val="dk2"/>
                </a:solidFill>
              </a:rPr>
              <a:t>name of all faculties </a:t>
            </a:r>
            <a:r>
              <a:rPr lang="en-US" sz="2200"/>
              <a:t>of </a:t>
            </a:r>
            <a:r>
              <a:rPr lang="en-US" sz="2200">
                <a:solidFill>
                  <a:schemeClr val="dk2"/>
                </a:solidFill>
              </a:rPr>
              <a:t>“CE” and “ME” department </a:t>
            </a:r>
            <a:r>
              <a:rPr lang="en-US" sz="2200"/>
              <a:t>whose </a:t>
            </a:r>
            <a:r>
              <a:rPr lang="en-US" sz="2200">
                <a:solidFill>
                  <a:schemeClr val="dk2"/>
                </a:solidFill>
              </a:rPr>
              <a:t>salary is more than 50000</a:t>
            </a:r>
            <a:r>
              <a:rPr lang="en-US" sz="2200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🞂"/>
            </a:pPr>
            <a:r>
              <a:rPr lang="en-US" sz="2200"/>
              <a:t>Display the </a:t>
            </a:r>
            <a:r>
              <a:rPr lang="en-US" sz="2200">
                <a:solidFill>
                  <a:schemeClr val="dk2"/>
                </a:solidFill>
              </a:rPr>
              <a:t>students name </a:t>
            </a:r>
            <a:r>
              <a:rPr lang="en-US" sz="2200"/>
              <a:t>with their </a:t>
            </a:r>
            <a:r>
              <a:rPr lang="en-US" sz="2200">
                <a:solidFill>
                  <a:schemeClr val="dk2"/>
                </a:solidFill>
              </a:rPr>
              <a:t>project name </a:t>
            </a:r>
            <a:r>
              <a:rPr lang="en-US" sz="2200"/>
              <a:t>of all </a:t>
            </a:r>
            <a:r>
              <a:rPr lang="en-US" sz="2200">
                <a:solidFill>
                  <a:schemeClr val="dk2"/>
                </a:solidFill>
              </a:rPr>
              <a:t>“CE” department’s </a:t>
            </a:r>
            <a:r>
              <a:rPr lang="en-US" sz="2200"/>
              <a:t>students whose </a:t>
            </a:r>
            <a:r>
              <a:rPr lang="en-US" sz="2200">
                <a:solidFill>
                  <a:schemeClr val="dk2"/>
                </a:solidFill>
              </a:rPr>
              <a:t>guide is “Z.Z. Patel”</a:t>
            </a:r>
            <a:r>
              <a:rPr lang="en-US" sz="2200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🞂"/>
            </a:pPr>
            <a:r>
              <a:rPr lang="en-US" sz="2200"/>
              <a:t>Display the </a:t>
            </a:r>
            <a:r>
              <a:rPr lang="en-US" sz="2200">
                <a:solidFill>
                  <a:schemeClr val="dk2"/>
                </a:solidFill>
              </a:rPr>
              <a:t>name of faculties </a:t>
            </a:r>
            <a:r>
              <a:rPr lang="en-US" sz="2200"/>
              <a:t>with their </a:t>
            </a:r>
            <a:r>
              <a:rPr lang="en-US" sz="2200">
                <a:solidFill>
                  <a:schemeClr val="dk2"/>
                </a:solidFill>
              </a:rPr>
              <a:t>department name </a:t>
            </a:r>
            <a:r>
              <a:rPr lang="en-US" sz="2200"/>
              <a:t>who belongs to </a:t>
            </a:r>
            <a:r>
              <a:rPr lang="en-US" sz="2200">
                <a:solidFill>
                  <a:schemeClr val="dk2"/>
                </a:solidFill>
              </a:rPr>
              <a:t>“CE” department </a:t>
            </a:r>
            <a:r>
              <a:rPr lang="en-US" sz="2200"/>
              <a:t>and </a:t>
            </a:r>
            <a:r>
              <a:rPr lang="en-US" sz="2200">
                <a:solidFill>
                  <a:schemeClr val="dk2"/>
                </a:solidFill>
              </a:rPr>
              <a:t>tough “CPU”</a:t>
            </a:r>
            <a:r>
              <a:rPr lang="en-US" sz="2200"/>
              <a:t> subject having </a:t>
            </a:r>
            <a:r>
              <a:rPr lang="en-US" sz="2200">
                <a:solidFill>
                  <a:schemeClr val="dk2"/>
                </a:solidFill>
              </a:rPr>
              <a:t>salary more than 25000</a:t>
            </a:r>
            <a:r>
              <a:rPr lang="en-US" sz="2200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🞂"/>
            </a:pPr>
            <a:r>
              <a:rPr lang="en-US" sz="2200"/>
              <a:t>List the </a:t>
            </a:r>
            <a:r>
              <a:rPr lang="en-US" sz="2200">
                <a:solidFill>
                  <a:schemeClr val="dk2"/>
                </a:solidFill>
              </a:rPr>
              <a:t>name of students </a:t>
            </a:r>
            <a:r>
              <a:rPr lang="en-US" sz="2200"/>
              <a:t>with their </a:t>
            </a:r>
            <a:r>
              <a:rPr lang="en-US" sz="2200">
                <a:solidFill>
                  <a:schemeClr val="dk2"/>
                </a:solidFill>
              </a:rPr>
              <a:t>department name </a:t>
            </a:r>
            <a:r>
              <a:rPr lang="en-US" sz="2200"/>
              <a:t>doing </a:t>
            </a:r>
            <a:r>
              <a:rPr lang="en-US" sz="2200">
                <a:solidFill>
                  <a:schemeClr val="dk2"/>
                </a:solidFill>
              </a:rPr>
              <a:t>project “Hackathon” </a:t>
            </a:r>
            <a:r>
              <a:rPr lang="en-US" sz="2200"/>
              <a:t>under </a:t>
            </a:r>
            <a:r>
              <a:rPr lang="en-US" sz="2200">
                <a:solidFill>
                  <a:schemeClr val="dk2"/>
                </a:solidFill>
              </a:rPr>
              <a:t>guide “I. I. Shah”</a:t>
            </a:r>
            <a:r>
              <a:rPr lang="en-US" sz="2200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Relational Algebra Operations</a:t>
            </a:r>
            <a:br>
              <a:rPr lang="en-US">
                <a:solidFill>
                  <a:srgbClr val="5C2321"/>
                </a:solidFill>
              </a:rPr>
            </a:br>
            <a:r>
              <a:rPr lang="en-US">
                <a:solidFill>
                  <a:schemeClr val="dk2"/>
                </a:solidFill>
              </a:rPr>
              <a:t>Outer Join</a:t>
            </a:r>
            <a:endParaRPr/>
          </a:p>
        </p:txBody>
      </p:sp>
      <p:sp>
        <p:nvSpPr>
          <p:cNvPr id="638" name="Google Shape;638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- 3.5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Outer Join</a:t>
            </a:r>
            <a:endParaRPr/>
          </a:p>
        </p:txBody>
      </p:sp>
      <p:sp>
        <p:nvSpPr>
          <p:cNvPr id="644" name="Google Shape;644;p39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In </a:t>
            </a:r>
            <a:r>
              <a:rPr b="1" lang="en-US">
                <a:solidFill>
                  <a:schemeClr val="accent6"/>
                </a:solidFill>
              </a:rPr>
              <a:t>natural join some records are missing</a:t>
            </a:r>
            <a:r>
              <a:rPr lang="en-US"/>
              <a:t>, if we </a:t>
            </a:r>
            <a:r>
              <a:rPr b="1" lang="en-US">
                <a:solidFill>
                  <a:schemeClr val="accent6"/>
                </a:solidFill>
              </a:rPr>
              <a:t>want that missing records </a:t>
            </a:r>
            <a:r>
              <a:rPr lang="en-US"/>
              <a:t>than we have to </a:t>
            </a:r>
            <a:r>
              <a:rPr b="1" lang="en-US">
                <a:solidFill>
                  <a:schemeClr val="accent6"/>
                </a:solidFill>
              </a:rPr>
              <a:t>use outer join</a:t>
            </a:r>
            <a:r>
              <a:rPr lang="en-US"/>
              <a:t>.</a:t>
            </a:r>
            <a:endParaRPr/>
          </a:p>
        </p:txBody>
      </p:sp>
      <p:graphicFrame>
        <p:nvGraphicFramePr>
          <p:cNvPr id="645" name="Google Shape;645;p39"/>
          <p:cNvGraphicFramePr/>
          <p:nvPr/>
        </p:nvGraphicFramePr>
        <p:xfrm>
          <a:off x="964130" y="2248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731700"/>
                <a:gridCol w="2286000"/>
                <a:gridCol w="10972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Sr.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Outer Join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Symbol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6" name="Google Shape;646;p39"/>
          <p:cNvGraphicFramePr/>
          <p:nvPr/>
        </p:nvGraphicFramePr>
        <p:xfrm>
          <a:off x="964130" y="27058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731250"/>
                <a:gridCol w="2286000"/>
                <a:gridCol w="109727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Left Outer Join</a:t>
                      </a:r>
                      <a:endParaRPr b="0" sz="20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7" name="Google Shape;647;p39"/>
          <p:cNvGraphicFramePr/>
          <p:nvPr/>
        </p:nvGraphicFramePr>
        <p:xfrm>
          <a:off x="967487" y="17891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3642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Three types of Outer Join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8" name="Google Shape;648;p39"/>
          <p:cNvGraphicFramePr/>
          <p:nvPr/>
        </p:nvGraphicFramePr>
        <p:xfrm>
          <a:off x="964132" y="3101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731250"/>
                <a:gridCol w="2286000"/>
                <a:gridCol w="109727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Right Outer Join</a:t>
                      </a:r>
                      <a:endParaRPr b="0" sz="20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9" name="Google Shape;649;p39"/>
          <p:cNvGraphicFramePr/>
          <p:nvPr/>
        </p:nvGraphicFramePr>
        <p:xfrm>
          <a:off x="964132" y="34958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731250"/>
                <a:gridCol w="2286000"/>
                <a:gridCol w="109727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Full Outer Join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50" name="Google Shape;650;p39"/>
          <p:cNvGrpSpPr/>
          <p:nvPr/>
        </p:nvGrpSpPr>
        <p:grpSpPr>
          <a:xfrm>
            <a:off x="4326429" y="2818935"/>
            <a:ext cx="320358" cy="182881"/>
            <a:chOff x="2758122" y="2441257"/>
            <a:chExt cx="320358" cy="182881"/>
          </a:xfrm>
        </p:grpSpPr>
        <p:sp>
          <p:nvSpPr>
            <p:cNvPr id="651" name="Google Shape;651;p39"/>
            <p:cNvSpPr/>
            <p:nvPr/>
          </p:nvSpPr>
          <p:spPr>
            <a:xfrm rot="-54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652" name="Google Shape;652;p39"/>
            <p:cNvCxnSpPr/>
            <p:nvPr/>
          </p:nvCxnSpPr>
          <p:spPr>
            <a:xfrm>
              <a:off x="2758122" y="2441257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39"/>
            <p:cNvCxnSpPr/>
            <p:nvPr/>
          </p:nvCxnSpPr>
          <p:spPr>
            <a:xfrm>
              <a:off x="2758440" y="2624134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54" name="Google Shape;654;p39"/>
          <p:cNvGrpSpPr/>
          <p:nvPr/>
        </p:nvGrpSpPr>
        <p:grpSpPr>
          <a:xfrm>
            <a:off x="4461288" y="3211811"/>
            <a:ext cx="321467" cy="182881"/>
            <a:chOff x="3048000" y="2819400"/>
            <a:chExt cx="321467" cy="182881"/>
          </a:xfrm>
        </p:grpSpPr>
        <p:sp>
          <p:nvSpPr>
            <p:cNvPr id="655" name="Google Shape;655;p39"/>
            <p:cNvSpPr/>
            <p:nvPr/>
          </p:nvSpPr>
          <p:spPr>
            <a:xfrm rot="-54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656" name="Google Shape;656;p39"/>
            <p:cNvCxnSpPr/>
            <p:nvPr/>
          </p:nvCxnSpPr>
          <p:spPr>
            <a:xfrm>
              <a:off x="3231989" y="2819400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7" name="Google Shape;657;p39"/>
            <p:cNvCxnSpPr/>
            <p:nvPr/>
          </p:nvCxnSpPr>
          <p:spPr>
            <a:xfrm>
              <a:off x="3232307" y="3002277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58" name="Google Shape;658;p39"/>
          <p:cNvGrpSpPr/>
          <p:nvPr/>
        </p:nvGrpSpPr>
        <p:grpSpPr>
          <a:xfrm>
            <a:off x="4326429" y="3601065"/>
            <a:ext cx="457836" cy="182881"/>
            <a:chOff x="2803842" y="3246119"/>
            <a:chExt cx="457836" cy="182881"/>
          </a:xfrm>
        </p:grpSpPr>
        <p:sp>
          <p:nvSpPr>
            <p:cNvPr id="659" name="Google Shape;659;p39"/>
            <p:cNvSpPr/>
            <p:nvPr/>
          </p:nvSpPr>
          <p:spPr>
            <a:xfrm rot="-54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660" name="Google Shape;660;p39"/>
            <p:cNvCxnSpPr/>
            <p:nvPr/>
          </p:nvCxnSpPr>
          <p:spPr>
            <a:xfrm>
              <a:off x="2803842" y="3246119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1" name="Google Shape;661;p39"/>
            <p:cNvCxnSpPr/>
            <p:nvPr/>
          </p:nvCxnSpPr>
          <p:spPr>
            <a:xfrm>
              <a:off x="2804160" y="3428996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2" name="Google Shape;662;p39"/>
            <p:cNvCxnSpPr/>
            <p:nvPr/>
          </p:nvCxnSpPr>
          <p:spPr>
            <a:xfrm>
              <a:off x="3124200" y="3246123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3" name="Google Shape;663;p39"/>
            <p:cNvCxnSpPr/>
            <p:nvPr/>
          </p:nvCxnSpPr>
          <p:spPr>
            <a:xfrm>
              <a:off x="3124518" y="3429000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64" name="Google Shape;664;p39"/>
          <p:cNvSpPr txBox="1"/>
          <p:nvPr/>
        </p:nvSpPr>
        <p:spPr>
          <a:xfrm>
            <a:off x="514066" y="4237536"/>
            <a:ext cx="10543140" cy="109728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27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perform a Outer Join there must be </a:t>
            </a:r>
            <a:r>
              <a:rPr b="1" lang="en-US" sz="2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 common attribute (column) </a:t>
            </a: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between two relations.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Structure of Relational Databases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146420" y="84820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graphicFrame>
        <p:nvGraphicFramePr>
          <p:cNvPr id="116" name="Google Shape;116;p4"/>
          <p:cNvGraphicFramePr/>
          <p:nvPr/>
        </p:nvGraphicFramePr>
        <p:xfrm>
          <a:off x="2300748" y="19281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7575"/>
                <a:gridCol w="878200"/>
                <a:gridCol w="11068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Semester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Mayur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104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105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Tarun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4"/>
          <p:cNvGraphicFramePr/>
          <p:nvPr/>
        </p:nvGraphicFramePr>
        <p:xfrm>
          <a:off x="2300690" y="15590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4"/>
          <p:cNvSpPr txBox="1"/>
          <p:nvPr/>
        </p:nvSpPr>
        <p:spPr>
          <a:xfrm>
            <a:off x="189057" y="3140055"/>
            <a:ext cx="127268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Rows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Tuples or Records </a:t>
            </a:r>
            <a:r>
              <a:rPr b="1" lang="en-US" sz="18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(7)</a:t>
            </a:r>
            <a:endParaRPr b="1" sz="1800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19" name="Google Shape;119;p4"/>
          <p:cNvCxnSpPr/>
          <p:nvPr/>
        </p:nvCxnSpPr>
        <p:spPr>
          <a:xfrm flipH="1">
            <a:off x="2757979" y="1253825"/>
            <a:ext cx="1655400" cy="6711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0" name="Google Shape;120;p4"/>
          <p:cNvCxnSpPr/>
          <p:nvPr/>
        </p:nvCxnSpPr>
        <p:spPr>
          <a:xfrm>
            <a:off x="4413379" y="1253825"/>
            <a:ext cx="1870561" cy="67056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1" name="Google Shape;121;p4"/>
          <p:cNvCxnSpPr/>
          <p:nvPr/>
        </p:nvCxnSpPr>
        <p:spPr>
          <a:xfrm>
            <a:off x="4413379" y="1253825"/>
            <a:ext cx="1029186" cy="67056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2" name="Google Shape;122;p4"/>
          <p:cNvCxnSpPr/>
          <p:nvPr/>
        </p:nvCxnSpPr>
        <p:spPr>
          <a:xfrm flipH="1">
            <a:off x="4413378" y="1253825"/>
            <a:ext cx="2" cy="690364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3" name="Google Shape;123;p4"/>
          <p:cNvCxnSpPr/>
          <p:nvPr/>
        </p:nvCxnSpPr>
        <p:spPr>
          <a:xfrm flipH="1">
            <a:off x="3543915" y="1253825"/>
            <a:ext cx="869464" cy="67056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4" name="Google Shape;124;p4"/>
          <p:cNvCxnSpPr>
            <a:stCxn id="118" idx="3"/>
          </p:cNvCxnSpPr>
          <p:nvPr/>
        </p:nvCxnSpPr>
        <p:spPr>
          <a:xfrm flipH="1" rot="10800000">
            <a:off x="1461745" y="2509120"/>
            <a:ext cx="834900" cy="1092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5" name="Google Shape;125;p4"/>
          <p:cNvCxnSpPr>
            <a:stCxn id="118" idx="3"/>
          </p:cNvCxnSpPr>
          <p:nvPr/>
        </p:nvCxnSpPr>
        <p:spPr>
          <a:xfrm flipH="1" rot="10800000">
            <a:off x="1461745" y="2948920"/>
            <a:ext cx="834900" cy="652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6" name="Google Shape;126;p4"/>
          <p:cNvCxnSpPr>
            <a:stCxn id="118" idx="3"/>
          </p:cNvCxnSpPr>
          <p:nvPr/>
        </p:nvCxnSpPr>
        <p:spPr>
          <a:xfrm flipH="1" rot="10800000">
            <a:off x="1461745" y="3360520"/>
            <a:ext cx="834900" cy="2412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7" name="Google Shape;127;p4"/>
          <p:cNvCxnSpPr>
            <a:stCxn id="118" idx="3"/>
          </p:cNvCxnSpPr>
          <p:nvPr/>
        </p:nvCxnSpPr>
        <p:spPr>
          <a:xfrm>
            <a:off x="1461745" y="3601720"/>
            <a:ext cx="834900" cy="2082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8" name="Google Shape;128;p4"/>
          <p:cNvCxnSpPr>
            <a:stCxn id="118" idx="3"/>
          </p:cNvCxnSpPr>
          <p:nvPr/>
        </p:nvCxnSpPr>
        <p:spPr>
          <a:xfrm>
            <a:off x="1461745" y="3601720"/>
            <a:ext cx="834900" cy="5892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9" name="Google Shape;129;p4"/>
          <p:cNvSpPr txBox="1"/>
          <p:nvPr/>
        </p:nvSpPr>
        <p:spPr>
          <a:xfrm>
            <a:off x="3715799" y="872665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Columns </a:t>
            </a:r>
            <a:r>
              <a:rPr b="1" lang="en-US" sz="18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(5)</a:t>
            </a:r>
            <a:endParaRPr b="1" sz="1800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30" name="Google Shape;130;p4"/>
          <p:cNvCxnSpPr/>
          <p:nvPr/>
        </p:nvCxnSpPr>
        <p:spPr>
          <a:xfrm rot="10800000">
            <a:off x="2249298" y="5400794"/>
            <a:ext cx="960120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1" name="Google Shape;131;p4"/>
          <p:cNvSpPr txBox="1"/>
          <p:nvPr/>
        </p:nvSpPr>
        <p:spPr>
          <a:xfrm>
            <a:off x="3041778" y="5193268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Degree = No of columns </a:t>
            </a:r>
            <a:r>
              <a:rPr b="1" lang="en-US" sz="18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(5)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 rot="-5400000">
            <a:off x="5579113" y="3607184"/>
            <a:ext cx="25603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Cardinality = No of tuples </a:t>
            </a:r>
            <a:r>
              <a:rPr b="1" lang="en-US" sz="1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(7)</a:t>
            </a:r>
            <a:endParaRPr/>
          </a:p>
        </p:txBody>
      </p:sp>
      <p:cxnSp>
        <p:nvCxnSpPr>
          <p:cNvPr id="133" name="Google Shape;133;p4"/>
          <p:cNvCxnSpPr>
            <a:stCxn id="118" idx="3"/>
          </p:cNvCxnSpPr>
          <p:nvPr/>
        </p:nvCxnSpPr>
        <p:spPr>
          <a:xfrm>
            <a:off x="1461745" y="3601720"/>
            <a:ext cx="834900" cy="14532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4" name="Google Shape;134;p4"/>
          <p:cNvCxnSpPr/>
          <p:nvPr/>
        </p:nvCxnSpPr>
        <p:spPr>
          <a:xfrm>
            <a:off x="5762118" y="5400794"/>
            <a:ext cx="731520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5" name="Google Shape;135;p4"/>
          <p:cNvCxnSpPr/>
          <p:nvPr/>
        </p:nvCxnSpPr>
        <p:spPr>
          <a:xfrm flipH="1">
            <a:off x="6522767" y="2345489"/>
            <a:ext cx="592722" cy="3391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36" name="Google Shape;136;p4"/>
          <p:cNvCxnSpPr/>
          <p:nvPr/>
        </p:nvCxnSpPr>
        <p:spPr>
          <a:xfrm rot="10800000">
            <a:off x="6529730" y="5193463"/>
            <a:ext cx="585759" cy="316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7" name="Google Shape;137;p4"/>
          <p:cNvSpPr txBox="1"/>
          <p:nvPr/>
        </p:nvSpPr>
        <p:spPr>
          <a:xfrm>
            <a:off x="1276478" y="5638800"/>
            <a:ext cx="6309360" cy="646331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Domain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a set of </a:t>
            </a:r>
            <a:r>
              <a:rPr b="1"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possible unique values 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a specific column.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Domain of Branch attribute is (CE, CI, ME, EE)</a:t>
            </a:r>
            <a:endParaRPr/>
          </a:p>
        </p:txBody>
      </p:sp>
      <p:cxnSp>
        <p:nvCxnSpPr>
          <p:cNvPr id="138" name="Google Shape;138;p4"/>
          <p:cNvCxnSpPr>
            <a:stCxn id="118" idx="3"/>
          </p:cNvCxnSpPr>
          <p:nvPr/>
        </p:nvCxnSpPr>
        <p:spPr>
          <a:xfrm>
            <a:off x="1461745" y="3601720"/>
            <a:ext cx="834900" cy="993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9" name="Google Shape;139;p4"/>
          <p:cNvSpPr/>
          <p:nvPr/>
        </p:nvSpPr>
        <p:spPr>
          <a:xfrm>
            <a:off x="318697" y="1753504"/>
            <a:ext cx="1620000" cy="787344"/>
          </a:xfrm>
          <a:prstGeom prst="roundRect">
            <a:avLst>
              <a:gd fmla="val 394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Attributes: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Title of column</a:t>
            </a:r>
            <a:endParaRPr/>
          </a:p>
        </p:txBody>
      </p:sp>
      <p:cxnSp>
        <p:nvCxnSpPr>
          <p:cNvPr id="140" name="Google Shape;140;p4"/>
          <p:cNvCxnSpPr/>
          <p:nvPr/>
        </p:nvCxnSpPr>
        <p:spPr>
          <a:xfrm>
            <a:off x="1756628" y="2147176"/>
            <a:ext cx="540000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1" name="Google Shape;141;p4"/>
          <p:cNvSpPr txBox="1"/>
          <p:nvPr/>
        </p:nvSpPr>
        <p:spPr>
          <a:xfrm>
            <a:off x="7286939" y="926453"/>
            <a:ext cx="4789122" cy="9144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Table (Relation)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A database object that holds a collection of data for a specific topic.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Table consist of rows and columns.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7286939" y="2189983"/>
            <a:ext cx="4789122" cy="9144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Column (Attribute)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The vertical component of a table. A column has a name and a particular data type; e.g. varchar, decimal, integer, datetime etc.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7286939" y="3453513"/>
            <a:ext cx="4789122" cy="9144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Record (Tuple)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The horizontal component of a table, consisting of a sequence of values, one for each column of the table. It is also known as row.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7286939" y="4717042"/>
            <a:ext cx="4789122" cy="68580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database consists of a collection of tables (relations), each having a unique name.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Left Outer Join</a:t>
            </a:r>
            <a:endParaRPr/>
          </a:p>
        </p:txBody>
      </p:sp>
      <p:sp>
        <p:nvSpPr>
          <p:cNvPr id="670" name="Google Shape;670;p40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Symbol: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Notation: </a:t>
            </a:r>
            <a:r>
              <a:rPr i="1" lang="en-US"/>
              <a:t>Relation-1 (R1) </a:t>
            </a:r>
            <a:r>
              <a:rPr lang="en-US"/>
              <a:t>     </a:t>
            </a:r>
            <a:r>
              <a:rPr i="1" lang="en-US"/>
              <a:t>Relation-2 (R2)  </a:t>
            </a:r>
            <a:r>
              <a:rPr b="1" lang="en-US">
                <a:solidFill>
                  <a:srgbClr val="575757"/>
                </a:solidFill>
              </a:rPr>
              <a:t>OR</a:t>
            </a:r>
            <a:r>
              <a:rPr i="1" lang="en-US"/>
              <a:t>  Algebra-1      Algebra-2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Operation: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Display </a:t>
            </a:r>
            <a:r>
              <a:rPr b="1" lang="en-US">
                <a:solidFill>
                  <a:schemeClr val="accent6"/>
                </a:solidFill>
              </a:rPr>
              <a:t>all the tuples of the left relation </a:t>
            </a:r>
            <a:r>
              <a:rPr lang="en-US"/>
              <a:t>even through there is no matching tuple in the right relation.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For such kind of </a:t>
            </a:r>
            <a:r>
              <a:rPr b="1" lang="en-US">
                <a:solidFill>
                  <a:schemeClr val="accent6"/>
                </a:solidFill>
              </a:rPr>
              <a:t>tuples having no matching</a:t>
            </a:r>
            <a:r>
              <a:rPr lang="en-US"/>
              <a:t>, the attributes of right relation will be </a:t>
            </a:r>
            <a:r>
              <a:rPr b="1" lang="en-US">
                <a:solidFill>
                  <a:schemeClr val="accent6"/>
                </a:solidFill>
              </a:rPr>
              <a:t>padded with NULL </a:t>
            </a:r>
            <a:r>
              <a:rPr lang="en-US"/>
              <a:t>in resultant relation.</a:t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671" name="Google Shape;671;p40"/>
          <p:cNvGrpSpPr/>
          <p:nvPr/>
        </p:nvGrpSpPr>
        <p:grpSpPr>
          <a:xfrm>
            <a:off x="1560503" y="958694"/>
            <a:ext cx="320358" cy="182881"/>
            <a:chOff x="2758122" y="2441257"/>
            <a:chExt cx="320358" cy="182881"/>
          </a:xfrm>
        </p:grpSpPr>
        <p:sp>
          <p:nvSpPr>
            <p:cNvPr id="672" name="Google Shape;672;p40"/>
            <p:cNvSpPr/>
            <p:nvPr/>
          </p:nvSpPr>
          <p:spPr>
            <a:xfrm rot="-54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673" name="Google Shape;673;p40"/>
            <p:cNvCxnSpPr/>
            <p:nvPr/>
          </p:nvCxnSpPr>
          <p:spPr>
            <a:xfrm>
              <a:off x="2758122" y="2441257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40"/>
            <p:cNvCxnSpPr/>
            <p:nvPr/>
          </p:nvCxnSpPr>
          <p:spPr>
            <a:xfrm>
              <a:off x="2758440" y="2624134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75" name="Google Shape;675;p40"/>
          <p:cNvGrpSpPr/>
          <p:nvPr/>
        </p:nvGrpSpPr>
        <p:grpSpPr>
          <a:xfrm>
            <a:off x="3442430" y="1420437"/>
            <a:ext cx="320358" cy="182881"/>
            <a:chOff x="2758122" y="2441257"/>
            <a:chExt cx="320358" cy="182881"/>
          </a:xfrm>
        </p:grpSpPr>
        <p:sp>
          <p:nvSpPr>
            <p:cNvPr id="676" name="Google Shape;676;p40"/>
            <p:cNvSpPr/>
            <p:nvPr/>
          </p:nvSpPr>
          <p:spPr>
            <a:xfrm rot="-54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677" name="Google Shape;677;p40"/>
            <p:cNvCxnSpPr/>
            <p:nvPr/>
          </p:nvCxnSpPr>
          <p:spPr>
            <a:xfrm>
              <a:off x="2758122" y="2441257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40"/>
            <p:cNvCxnSpPr/>
            <p:nvPr/>
          </p:nvCxnSpPr>
          <p:spPr>
            <a:xfrm>
              <a:off x="2758440" y="2624134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79" name="Google Shape;679;p40"/>
          <p:cNvGrpSpPr/>
          <p:nvPr/>
        </p:nvGrpSpPr>
        <p:grpSpPr>
          <a:xfrm>
            <a:off x="7354639" y="1420437"/>
            <a:ext cx="320358" cy="182881"/>
            <a:chOff x="2758122" y="2441257"/>
            <a:chExt cx="320358" cy="182881"/>
          </a:xfrm>
        </p:grpSpPr>
        <p:sp>
          <p:nvSpPr>
            <p:cNvPr id="680" name="Google Shape;680;p40"/>
            <p:cNvSpPr/>
            <p:nvPr/>
          </p:nvSpPr>
          <p:spPr>
            <a:xfrm rot="-54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681" name="Google Shape;681;p40"/>
            <p:cNvCxnSpPr/>
            <p:nvPr/>
          </p:nvCxnSpPr>
          <p:spPr>
            <a:xfrm>
              <a:off x="2758122" y="2441257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40"/>
            <p:cNvCxnSpPr/>
            <p:nvPr/>
          </p:nvCxnSpPr>
          <p:spPr>
            <a:xfrm>
              <a:off x="2758440" y="2624134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683" name="Google Shape;683;p40"/>
          <p:cNvGraphicFramePr/>
          <p:nvPr/>
        </p:nvGraphicFramePr>
        <p:xfrm>
          <a:off x="514066" y="4244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762325"/>
                <a:gridCol w="8782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4" name="Google Shape;684;p40"/>
          <p:cNvGraphicFramePr/>
          <p:nvPr/>
        </p:nvGraphicFramePr>
        <p:xfrm>
          <a:off x="514066" y="38809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685" name="Google Shape;685;p40"/>
          <p:cNvCxnSpPr/>
          <p:nvPr/>
        </p:nvCxnSpPr>
        <p:spPr>
          <a:xfrm>
            <a:off x="514066" y="3575733"/>
            <a:ext cx="64922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86" name="Google Shape;686;p40"/>
          <p:cNvGraphicFramePr/>
          <p:nvPr/>
        </p:nvGraphicFramePr>
        <p:xfrm>
          <a:off x="514066" y="31877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7" name="Google Shape;687;p40"/>
          <p:cNvGraphicFramePr/>
          <p:nvPr/>
        </p:nvGraphicFramePr>
        <p:xfrm>
          <a:off x="1612995" y="31788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5153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 Left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Outer Join between Student and Result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88" name="Google Shape;688;p40"/>
          <p:cNvCxnSpPr/>
          <p:nvPr/>
        </p:nvCxnSpPr>
        <p:spPr>
          <a:xfrm>
            <a:off x="8143224" y="3572521"/>
            <a:ext cx="32918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89" name="Google Shape;689;p40"/>
          <p:cNvGraphicFramePr/>
          <p:nvPr/>
        </p:nvGraphicFramePr>
        <p:xfrm>
          <a:off x="8143224" y="31845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0" name="Google Shape;690;p40"/>
          <p:cNvGraphicFramePr/>
          <p:nvPr/>
        </p:nvGraphicFramePr>
        <p:xfrm>
          <a:off x="9153253" y="3173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399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        (Result)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1" name="Google Shape;691;p40"/>
          <p:cNvGraphicFramePr/>
          <p:nvPr/>
        </p:nvGraphicFramePr>
        <p:xfrm>
          <a:off x="8143224" y="4244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7210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75757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2" name="Google Shape;692;p40"/>
          <p:cNvGraphicFramePr/>
          <p:nvPr/>
        </p:nvGraphicFramePr>
        <p:xfrm>
          <a:off x="8143224" y="38809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3" name="Google Shape;693;p40"/>
          <p:cNvGraphicFramePr/>
          <p:nvPr/>
        </p:nvGraphicFramePr>
        <p:xfrm>
          <a:off x="3196420" y="42411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4" name="Google Shape;694;p40"/>
          <p:cNvGraphicFramePr/>
          <p:nvPr/>
        </p:nvGraphicFramePr>
        <p:xfrm>
          <a:off x="3196420" y="3877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147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Result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pSp>
        <p:nvGrpSpPr>
          <p:cNvPr id="695" name="Google Shape;695;p40"/>
          <p:cNvGrpSpPr/>
          <p:nvPr/>
        </p:nvGrpSpPr>
        <p:grpSpPr>
          <a:xfrm>
            <a:off x="10229004" y="3290826"/>
            <a:ext cx="320358" cy="182881"/>
            <a:chOff x="2758122" y="2441257"/>
            <a:chExt cx="320358" cy="182881"/>
          </a:xfrm>
        </p:grpSpPr>
        <p:sp>
          <p:nvSpPr>
            <p:cNvPr id="696" name="Google Shape;696;p40"/>
            <p:cNvSpPr/>
            <p:nvPr/>
          </p:nvSpPr>
          <p:spPr>
            <a:xfrm rot="-54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697" name="Google Shape;697;p40"/>
            <p:cNvCxnSpPr/>
            <p:nvPr/>
          </p:nvCxnSpPr>
          <p:spPr>
            <a:xfrm>
              <a:off x="2758122" y="2441257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8" name="Google Shape;698;p40"/>
            <p:cNvCxnSpPr/>
            <p:nvPr/>
          </p:nvCxnSpPr>
          <p:spPr>
            <a:xfrm>
              <a:off x="2758440" y="2624134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699" name="Google Shape;69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3505" y="3882435"/>
            <a:ext cx="2371477" cy="155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0" name="Google Shape;700;p40"/>
          <p:cNvCxnSpPr/>
          <p:nvPr/>
        </p:nvCxnSpPr>
        <p:spPr>
          <a:xfrm>
            <a:off x="502898" y="6262717"/>
            <a:ext cx="55778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01" name="Google Shape;701;p40"/>
          <p:cNvGraphicFramePr/>
          <p:nvPr/>
        </p:nvGraphicFramePr>
        <p:xfrm>
          <a:off x="502898" y="5874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Exercise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2" name="Google Shape;702;p40"/>
          <p:cNvGraphicFramePr/>
          <p:nvPr/>
        </p:nvGraphicFramePr>
        <p:xfrm>
          <a:off x="1601827" y="58658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6453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What is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the output of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(Result)        (Student).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03" name="Google Shape;703;p40"/>
          <p:cNvGrpSpPr/>
          <p:nvPr/>
        </p:nvGrpSpPr>
        <p:grpSpPr>
          <a:xfrm>
            <a:off x="4682062" y="5987807"/>
            <a:ext cx="320358" cy="182881"/>
            <a:chOff x="2758122" y="2441257"/>
            <a:chExt cx="320358" cy="182881"/>
          </a:xfrm>
        </p:grpSpPr>
        <p:sp>
          <p:nvSpPr>
            <p:cNvPr id="704" name="Google Shape;704;p40"/>
            <p:cNvSpPr/>
            <p:nvPr/>
          </p:nvSpPr>
          <p:spPr>
            <a:xfrm rot="-54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705" name="Google Shape;705;p40"/>
            <p:cNvCxnSpPr/>
            <p:nvPr/>
          </p:nvCxnSpPr>
          <p:spPr>
            <a:xfrm>
              <a:off x="2758122" y="2441257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6" name="Google Shape;706;p40"/>
            <p:cNvCxnSpPr/>
            <p:nvPr/>
          </p:nvCxnSpPr>
          <p:spPr>
            <a:xfrm>
              <a:off x="2758440" y="2624134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Left Outer Join Example</a:t>
            </a:r>
            <a:endParaRPr/>
          </a:p>
        </p:txBody>
      </p:sp>
      <p:sp>
        <p:nvSpPr>
          <p:cNvPr id="712" name="Google Shape;712;p41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713" name="Google Shape;713;p41"/>
          <p:cNvGraphicFramePr/>
          <p:nvPr/>
        </p:nvGraphicFramePr>
        <p:xfrm>
          <a:off x="343585" y="2056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762325"/>
                <a:gridCol w="8782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4" name="Google Shape;714;p41"/>
          <p:cNvGraphicFramePr/>
          <p:nvPr/>
        </p:nvGraphicFramePr>
        <p:xfrm>
          <a:off x="343585" y="16927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715" name="Google Shape;715;p41"/>
          <p:cNvCxnSpPr/>
          <p:nvPr/>
        </p:nvCxnSpPr>
        <p:spPr>
          <a:xfrm>
            <a:off x="343585" y="1387525"/>
            <a:ext cx="96012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16" name="Google Shape;716;p41"/>
          <p:cNvGraphicFramePr/>
          <p:nvPr/>
        </p:nvGraphicFramePr>
        <p:xfrm>
          <a:off x="343585" y="999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7" name="Google Shape;717;p41"/>
          <p:cNvGraphicFramePr/>
          <p:nvPr/>
        </p:nvGraphicFramePr>
        <p:xfrm>
          <a:off x="1442514" y="9906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7093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 Left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Outer Join between Student and Result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 (Display RollNo, Name and SPI)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18" name="Google Shape;718;p41"/>
          <p:cNvCxnSpPr/>
          <p:nvPr/>
        </p:nvCxnSpPr>
        <p:spPr>
          <a:xfrm>
            <a:off x="337235" y="4141024"/>
            <a:ext cx="50292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19" name="Google Shape;719;p41"/>
          <p:cNvGraphicFramePr/>
          <p:nvPr/>
        </p:nvGraphicFramePr>
        <p:xfrm>
          <a:off x="337235" y="37530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0" name="Google Shape;720;p41"/>
          <p:cNvGraphicFramePr/>
          <p:nvPr/>
        </p:nvGraphicFramePr>
        <p:xfrm>
          <a:off x="1366677" y="3607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7373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RollNo, Name, SPI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1" name="Google Shape;721;p41"/>
          <p:cNvGraphicFramePr/>
          <p:nvPr/>
        </p:nvGraphicFramePr>
        <p:xfrm>
          <a:off x="343585" y="48738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7210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75757"/>
                          </a:solidFill>
                        </a:rPr>
                        <a:t>NULL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2" name="Google Shape;722;p41"/>
          <p:cNvGraphicFramePr/>
          <p:nvPr/>
        </p:nvGraphicFramePr>
        <p:xfrm>
          <a:off x="343585" y="45102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3" name="Google Shape;723;p41"/>
          <p:cNvGraphicFramePr/>
          <p:nvPr/>
        </p:nvGraphicFramePr>
        <p:xfrm>
          <a:off x="3025939" y="20529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551175"/>
                <a:gridCol w="4734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4" name="Google Shape;724;p41"/>
          <p:cNvGraphicFramePr/>
          <p:nvPr/>
        </p:nvGraphicFramePr>
        <p:xfrm>
          <a:off x="3025939" y="16893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147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Result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5" name="Google Shape;725;p41"/>
          <p:cNvGraphicFramePr/>
          <p:nvPr/>
        </p:nvGraphicFramePr>
        <p:xfrm>
          <a:off x="2931161" y="37208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5879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((Student)        (Result))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26" name="Google Shape;726;p41"/>
          <p:cNvGrpSpPr/>
          <p:nvPr/>
        </p:nvGrpSpPr>
        <p:grpSpPr>
          <a:xfrm>
            <a:off x="4076762" y="3832098"/>
            <a:ext cx="320358" cy="182881"/>
            <a:chOff x="2758122" y="2441257"/>
            <a:chExt cx="320358" cy="182881"/>
          </a:xfrm>
        </p:grpSpPr>
        <p:sp>
          <p:nvSpPr>
            <p:cNvPr id="727" name="Google Shape;727;p41"/>
            <p:cNvSpPr/>
            <p:nvPr/>
          </p:nvSpPr>
          <p:spPr>
            <a:xfrm rot="-54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728" name="Google Shape;728;p41"/>
            <p:cNvCxnSpPr/>
            <p:nvPr/>
          </p:nvCxnSpPr>
          <p:spPr>
            <a:xfrm>
              <a:off x="2758122" y="2441257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p41"/>
            <p:cNvCxnSpPr/>
            <p:nvPr/>
          </p:nvCxnSpPr>
          <p:spPr>
            <a:xfrm>
              <a:off x="2758440" y="2624134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Right Outer Join</a:t>
            </a:r>
            <a:endParaRPr/>
          </a:p>
        </p:txBody>
      </p:sp>
      <p:sp>
        <p:nvSpPr>
          <p:cNvPr id="735" name="Google Shape;735;p42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Symbol: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Notation: </a:t>
            </a:r>
            <a:r>
              <a:rPr i="1" lang="en-US"/>
              <a:t>Relation-1 (R1) </a:t>
            </a:r>
            <a:r>
              <a:rPr lang="en-US"/>
              <a:t>     </a:t>
            </a:r>
            <a:r>
              <a:rPr i="1" lang="en-US"/>
              <a:t>Relation-2 (R2)  </a:t>
            </a:r>
            <a:r>
              <a:rPr b="1" lang="en-US">
                <a:solidFill>
                  <a:srgbClr val="575757"/>
                </a:solidFill>
              </a:rPr>
              <a:t>OR</a:t>
            </a:r>
            <a:r>
              <a:rPr i="1" lang="en-US"/>
              <a:t>  Algebra-1      Algebra-2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Operation: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Display </a:t>
            </a:r>
            <a:r>
              <a:rPr b="1" lang="en-US">
                <a:solidFill>
                  <a:schemeClr val="accent6"/>
                </a:solidFill>
              </a:rPr>
              <a:t>all the tuples of right relation</a:t>
            </a:r>
            <a:r>
              <a:rPr lang="en-US"/>
              <a:t> even through there is no matching tuple in the left relation.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For such kind of </a:t>
            </a:r>
            <a:r>
              <a:rPr b="1" lang="en-US">
                <a:solidFill>
                  <a:schemeClr val="accent6"/>
                </a:solidFill>
              </a:rPr>
              <a:t>tuples having no matching</a:t>
            </a:r>
            <a:r>
              <a:rPr lang="en-US"/>
              <a:t>, the attributes of left relation will be </a:t>
            </a:r>
            <a:r>
              <a:rPr b="1" lang="en-US">
                <a:solidFill>
                  <a:schemeClr val="accent6"/>
                </a:solidFill>
              </a:rPr>
              <a:t>padded with NULL </a:t>
            </a:r>
            <a:r>
              <a:rPr lang="en-US"/>
              <a:t>in resultant relation.</a:t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736" name="Google Shape;736;p42"/>
          <p:cNvGraphicFramePr/>
          <p:nvPr/>
        </p:nvGraphicFramePr>
        <p:xfrm>
          <a:off x="514066" y="4244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762325"/>
                <a:gridCol w="8782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7" name="Google Shape;737;p42"/>
          <p:cNvGraphicFramePr/>
          <p:nvPr/>
        </p:nvGraphicFramePr>
        <p:xfrm>
          <a:off x="514066" y="38809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738" name="Google Shape;738;p42"/>
          <p:cNvCxnSpPr/>
          <p:nvPr/>
        </p:nvCxnSpPr>
        <p:spPr>
          <a:xfrm>
            <a:off x="514066" y="3575733"/>
            <a:ext cx="658368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39" name="Google Shape;739;p42"/>
          <p:cNvGraphicFramePr/>
          <p:nvPr/>
        </p:nvGraphicFramePr>
        <p:xfrm>
          <a:off x="514066" y="31877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0" name="Google Shape;740;p42"/>
          <p:cNvGraphicFramePr/>
          <p:nvPr/>
        </p:nvGraphicFramePr>
        <p:xfrm>
          <a:off x="1612995" y="31788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6359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 Right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Outer Join between Student and Result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41" name="Google Shape;741;p42"/>
          <p:cNvCxnSpPr/>
          <p:nvPr/>
        </p:nvCxnSpPr>
        <p:spPr>
          <a:xfrm>
            <a:off x="8143224" y="3572521"/>
            <a:ext cx="32918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42" name="Google Shape;742;p42"/>
          <p:cNvGraphicFramePr/>
          <p:nvPr/>
        </p:nvGraphicFramePr>
        <p:xfrm>
          <a:off x="8143224" y="31845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3" name="Google Shape;743;p42"/>
          <p:cNvGraphicFramePr/>
          <p:nvPr/>
        </p:nvGraphicFramePr>
        <p:xfrm>
          <a:off x="9153253" y="3173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399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        (Result)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4" name="Google Shape;744;p42"/>
          <p:cNvGraphicFramePr/>
          <p:nvPr/>
        </p:nvGraphicFramePr>
        <p:xfrm>
          <a:off x="8143224" y="4244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75757"/>
                          </a:solidFill>
                        </a:rPr>
                        <a:t>NULL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75757"/>
                          </a:solidFill>
                        </a:rPr>
                        <a:t>NULL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</a:t>
                      </a:r>
                      <a:endParaRPr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5" name="Google Shape;745;p42"/>
          <p:cNvGraphicFramePr/>
          <p:nvPr/>
        </p:nvGraphicFramePr>
        <p:xfrm>
          <a:off x="8143224" y="38809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6" name="Google Shape;746;p42"/>
          <p:cNvGraphicFramePr/>
          <p:nvPr/>
        </p:nvGraphicFramePr>
        <p:xfrm>
          <a:off x="3196420" y="42411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7" name="Google Shape;747;p42"/>
          <p:cNvGraphicFramePr/>
          <p:nvPr/>
        </p:nvGraphicFramePr>
        <p:xfrm>
          <a:off x="3196420" y="3877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147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Result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748" name="Google Shape;748;p42"/>
          <p:cNvCxnSpPr/>
          <p:nvPr/>
        </p:nvCxnSpPr>
        <p:spPr>
          <a:xfrm>
            <a:off x="502898" y="6262717"/>
            <a:ext cx="55778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49" name="Google Shape;749;p42"/>
          <p:cNvGraphicFramePr/>
          <p:nvPr/>
        </p:nvGraphicFramePr>
        <p:xfrm>
          <a:off x="502898" y="5874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Exercise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0" name="Google Shape;750;p42"/>
          <p:cNvGraphicFramePr/>
          <p:nvPr/>
        </p:nvGraphicFramePr>
        <p:xfrm>
          <a:off x="1601827" y="58658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6453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What is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the output of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(Result)        (Student).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51" name="Google Shape;751;p42"/>
          <p:cNvGrpSpPr/>
          <p:nvPr/>
        </p:nvGrpSpPr>
        <p:grpSpPr>
          <a:xfrm>
            <a:off x="1549276" y="971028"/>
            <a:ext cx="321467" cy="182881"/>
            <a:chOff x="3048000" y="2819400"/>
            <a:chExt cx="321467" cy="182881"/>
          </a:xfrm>
        </p:grpSpPr>
        <p:sp>
          <p:nvSpPr>
            <p:cNvPr id="752" name="Google Shape;752;p42"/>
            <p:cNvSpPr/>
            <p:nvPr/>
          </p:nvSpPr>
          <p:spPr>
            <a:xfrm rot="-54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753" name="Google Shape;753;p42"/>
            <p:cNvCxnSpPr/>
            <p:nvPr/>
          </p:nvCxnSpPr>
          <p:spPr>
            <a:xfrm>
              <a:off x="3231989" y="2819400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4" name="Google Shape;754;p42"/>
            <p:cNvCxnSpPr/>
            <p:nvPr/>
          </p:nvCxnSpPr>
          <p:spPr>
            <a:xfrm>
              <a:off x="3232307" y="3002277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55" name="Google Shape;755;p42"/>
          <p:cNvGrpSpPr/>
          <p:nvPr/>
        </p:nvGrpSpPr>
        <p:grpSpPr>
          <a:xfrm>
            <a:off x="3465004" y="1432500"/>
            <a:ext cx="321467" cy="182881"/>
            <a:chOff x="3048000" y="2819400"/>
            <a:chExt cx="321467" cy="182881"/>
          </a:xfrm>
        </p:grpSpPr>
        <p:sp>
          <p:nvSpPr>
            <p:cNvPr id="756" name="Google Shape;756;p42"/>
            <p:cNvSpPr/>
            <p:nvPr/>
          </p:nvSpPr>
          <p:spPr>
            <a:xfrm rot="-54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757" name="Google Shape;757;p42"/>
            <p:cNvCxnSpPr/>
            <p:nvPr/>
          </p:nvCxnSpPr>
          <p:spPr>
            <a:xfrm>
              <a:off x="3231989" y="2819400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8" name="Google Shape;758;p42"/>
            <p:cNvCxnSpPr/>
            <p:nvPr/>
          </p:nvCxnSpPr>
          <p:spPr>
            <a:xfrm>
              <a:off x="3232307" y="3002277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59" name="Google Shape;759;p42"/>
          <p:cNvGrpSpPr/>
          <p:nvPr/>
        </p:nvGrpSpPr>
        <p:grpSpPr>
          <a:xfrm>
            <a:off x="7399655" y="1431426"/>
            <a:ext cx="321467" cy="182881"/>
            <a:chOff x="3048000" y="2819400"/>
            <a:chExt cx="321467" cy="182881"/>
          </a:xfrm>
        </p:grpSpPr>
        <p:sp>
          <p:nvSpPr>
            <p:cNvPr id="760" name="Google Shape;760;p42"/>
            <p:cNvSpPr/>
            <p:nvPr/>
          </p:nvSpPr>
          <p:spPr>
            <a:xfrm rot="-54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761" name="Google Shape;761;p42"/>
            <p:cNvCxnSpPr/>
            <p:nvPr/>
          </p:nvCxnSpPr>
          <p:spPr>
            <a:xfrm>
              <a:off x="3231989" y="2819400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2" name="Google Shape;762;p42"/>
            <p:cNvCxnSpPr/>
            <p:nvPr/>
          </p:nvCxnSpPr>
          <p:spPr>
            <a:xfrm>
              <a:off x="3232307" y="3002277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63" name="Google Shape;763;p42"/>
          <p:cNvGrpSpPr/>
          <p:nvPr/>
        </p:nvGrpSpPr>
        <p:grpSpPr>
          <a:xfrm>
            <a:off x="10247116" y="3288197"/>
            <a:ext cx="321467" cy="182881"/>
            <a:chOff x="3048000" y="2819400"/>
            <a:chExt cx="321467" cy="182881"/>
          </a:xfrm>
        </p:grpSpPr>
        <p:sp>
          <p:nvSpPr>
            <p:cNvPr id="764" name="Google Shape;764;p42"/>
            <p:cNvSpPr/>
            <p:nvPr/>
          </p:nvSpPr>
          <p:spPr>
            <a:xfrm rot="-54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765" name="Google Shape;765;p42"/>
            <p:cNvCxnSpPr/>
            <p:nvPr/>
          </p:nvCxnSpPr>
          <p:spPr>
            <a:xfrm>
              <a:off x="3231989" y="2819400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6" name="Google Shape;766;p42"/>
            <p:cNvCxnSpPr/>
            <p:nvPr/>
          </p:nvCxnSpPr>
          <p:spPr>
            <a:xfrm>
              <a:off x="3232307" y="3002277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67" name="Google Shape;767;p42"/>
          <p:cNvGrpSpPr/>
          <p:nvPr/>
        </p:nvGrpSpPr>
        <p:grpSpPr>
          <a:xfrm>
            <a:off x="4712409" y="5998152"/>
            <a:ext cx="321467" cy="182881"/>
            <a:chOff x="3048000" y="2819400"/>
            <a:chExt cx="321467" cy="182881"/>
          </a:xfrm>
        </p:grpSpPr>
        <p:sp>
          <p:nvSpPr>
            <p:cNvPr id="768" name="Google Shape;768;p42"/>
            <p:cNvSpPr/>
            <p:nvPr/>
          </p:nvSpPr>
          <p:spPr>
            <a:xfrm rot="-54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769" name="Google Shape;769;p42"/>
            <p:cNvCxnSpPr/>
            <p:nvPr/>
          </p:nvCxnSpPr>
          <p:spPr>
            <a:xfrm>
              <a:off x="3231989" y="2819400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0" name="Google Shape;770;p42"/>
            <p:cNvCxnSpPr/>
            <p:nvPr/>
          </p:nvCxnSpPr>
          <p:spPr>
            <a:xfrm>
              <a:off x="3232307" y="3002277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descr="https://msdnshared.blob.core.windows.net/media/TNBlogsFS/BlogFileStorage/blogs_technet/bpaulblog/WindowsLiveWriter/SimplifyingSQLServerJoinsQueryandInterna_B116/clip_image009_10.png" id="771" name="Google Shape;77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648" y="3886435"/>
            <a:ext cx="2368296" cy="154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Right Outer Join Example</a:t>
            </a:r>
            <a:endParaRPr/>
          </a:p>
        </p:txBody>
      </p:sp>
      <p:sp>
        <p:nvSpPr>
          <p:cNvPr id="777" name="Google Shape;777;p43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778" name="Google Shape;778;p43"/>
          <p:cNvGraphicFramePr/>
          <p:nvPr/>
        </p:nvGraphicFramePr>
        <p:xfrm>
          <a:off x="343585" y="2056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762325"/>
                <a:gridCol w="8782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9" name="Google Shape;779;p43"/>
          <p:cNvGraphicFramePr/>
          <p:nvPr/>
        </p:nvGraphicFramePr>
        <p:xfrm>
          <a:off x="343585" y="16927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780" name="Google Shape;780;p43"/>
          <p:cNvCxnSpPr/>
          <p:nvPr/>
        </p:nvCxnSpPr>
        <p:spPr>
          <a:xfrm>
            <a:off x="343585" y="1387525"/>
            <a:ext cx="978408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81" name="Google Shape;781;p43"/>
          <p:cNvGraphicFramePr/>
          <p:nvPr/>
        </p:nvGraphicFramePr>
        <p:xfrm>
          <a:off x="343585" y="999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2" name="Google Shape;782;p43"/>
          <p:cNvGraphicFramePr/>
          <p:nvPr/>
        </p:nvGraphicFramePr>
        <p:xfrm>
          <a:off x="1442514" y="9906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8300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 Right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Outer Join between Student and Result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 (Display RollNo, Name and SPI)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3" name="Google Shape;783;p43"/>
          <p:cNvCxnSpPr/>
          <p:nvPr/>
        </p:nvCxnSpPr>
        <p:spPr>
          <a:xfrm>
            <a:off x="337235" y="4141024"/>
            <a:ext cx="50292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84" name="Google Shape;784;p43"/>
          <p:cNvGraphicFramePr/>
          <p:nvPr/>
        </p:nvGraphicFramePr>
        <p:xfrm>
          <a:off x="337235" y="37530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5" name="Google Shape;785;p43"/>
          <p:cNvGraphicFramePr/>
          <p:nvPr/>
        </p:nvGraphicFramePr>
        <p:xfrm>
          <a:off x="1366677" y="3567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7373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RollNo, Name, SPI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6" name="Google Shape;786;p43"/>
          <p:cNvGraphicFramePr/>
          <p:nvPr/>
        </p:nvGraphicFramePr>
        <p:xfrm>
          <a:off x="343585" y="48738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75757"/>
                          </a:solidFill>
                        </a:rPr>
                        <a:t>NULL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7" name="Google Shape;787;p43"/>
          <p:cNvGraphicFramePr/>
          <p:nvPr/>
        </p:nvGraphicFramePr>
        <p:xfrm>
          <a:off x="343585" y="45102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8" name="Google Shape;788;p43"/>
          <p:cNvGraphicFramePr/>
          <p:nvPr/>
        </p:nvGraphicFramePr>
        <p:xfrm>
          <a:off x="3025939" y="20529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551175"/>
                <a:gridCol w="4734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9" name="Google Shape;789;p43"/>
          <p:cNvGraphicFramePr/>
          <p:nvPr/>
        </p:nvGraphicFramePr>
        <p:xfrm>
          <a:off x="3025939" y="16893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147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Result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0" name="Google Shape;790;p43"/>
          <p:cNvGraphicFramePr/>
          <p:nvPr/>
        </p:nvGraphicFramePr>
        <p:xfrm>
          <a:off x="2931161" y="3693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5879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((Student)        (Result))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91" name="Google Shape;791;p43"/>
          <p:cNvGrpSpPr/>
          <p:nvPr/>
        </p:nvGrpSpPr>
        <p:grpSpPr>
          <a:xfrm>
            <a:off x="4118304" y="3805900"/>
            <a:ext cx="321467" cy="182881"/>
            <a:chOff x="3048000" y="2819400"/>
            <a:chExt cx="321467" cy="182881"/>
          </a:xfrm>
        </p:grpSpPr>
        <p:sp>
          <p:nvSpPr>
            <p:cNvPr id="792" name="Google Shape;792;p43"/>
            <p:cNvSpPr/>
            <p:nvPr/>
          </p:nvSpPr>
          <p:spPr>
            <a:xfrm rot="-54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793" name="Google Shape;793;p43"/>
            <p:cNvCxnSpPr/>
            <p:nvPr/>
          </p:nvCxnSpPr>
          <p:spPr>
            <a:xfrm>
              <a:off x="3231989" y="2819400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p43"/>
            <p:cNvCxnSpPr/>
            <p:nvPr/>
          </p:nvCxnSpPr>
          <p:spPr>
            <a:xfrm>
              <a:off x="3232307" y="3002277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Full Outer Join</a:t>
            </a:r>
            <a:endParaRPr/>
          </a:p>
        </p:txBody>
      </p:sp>
      <p:sp>
        <p:nvSpPr>
          <p:cNvPr id="800" name="Google Shape;800;p44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Symbol: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Notation: </a:t>
            </a:r>
            <a:r>
              <a:rPr i="1" lang="en-US"/>
              <a:t>Relation-1 (R1)   </a:t>
            </a:r>
            <a:r>
              <a:rPr lang="en-US"/>
              <a:t>     </a:t>
            </a:r>
            <a:r>
              <a:rPr i="1" lang="en-US"/>
              <a:t>Relation-2 (R2)  </a:t>
            </a:r>
            <a:r>
              <a:rPr b="1" lang="en-US">
                <a:solidFill>
                  <a:srgbClr val="575757"/>
                </a:solidFill>
              </a:rPr>
              <a:t>OR</a:t>
            </a:r>
            <a:r>
              <a:rPr i="1" lang="en-US"/>
              <a:t>  Algebra-1        Algebra-2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Operation: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Display </a:t>
            </a:r>
            <a:r>
              <a:rPr b="1" lang="en-US">
                <a:solidFill>
                  <a:schemeClr val="accent6"/>
                </a:solidFill>
              </a:rPr>
              <a:t>all the tuples of both of the relations</a:t>
            </a:r>
            <a:r>
              <a:rPr lang="en-US"/>
              <a:t>. It also pads null values whenever required. (Left outer join + Right outer join)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For such kind of </a:t>
            </a:r>
            <a:r>
              <a:rPr b="1" lang="en-US">
                <a:solidFill>
                  <a:schemeClr val="accent6"/>
                </a:solidFill>
              </a:rPr>
              <a:t>tuples having no matching</a:t>
            </a:r>
            <a:r>
              <a:rPr lang="en-US"/>
              <a:t>, it will be </a:t>
            </a:r>
            <a:r>
              <a:rPr b="1" lang="en-US">
                <a:solidFill>
                  <a:schemeClr val="accent6"/>
                </a:solidFill>
              </a:rPr>
              <a:t>padded with NULL</a:t>
            </a:r>
            <a:r>
              <a:rPr lang="en-US"/>
              <a:t> in resultant relation. </a:t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801" name="Google Shape;801;p44"/>
          <p:cNvGraphicFramePr/>
          <p:nvPr/>
        </p:nvGraphicFramePr>
        <p:xfrm>
          <a:off x="514066" y="4244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762325"/>
                <a:gridCol w="8782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2" name="Google Shape;802;p44"/>
          <p:cNvGraphicFramePr/>
          <p:nvPr/>
        </p:nvGraphicFramePr>
        <p:xfrm>
          <a:off x="514066" y="38809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803" name="Google Shape;803;p44"/>
          <p:cNvCxnSpPr/>
          <p:nvPr/>
        </p:nvCxnSpPr>
        <p:spPr>
          <a:xfrm>
            <a:off x="514066" y="3575733"/>
            <a:ext cx="64008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04" name="Google Shape;804;p44"/>
          <p:cNvGraphicFramePr/>
          <p:nvPr/>
        </p:nvGraphicFramePr>
        <p:xfrm>
          <a:off x="514066" y="31877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5" name="Google Shape;805;p44"/>
          <p:cNvGraphicFramePr/>
          <p:nvPr/>
        </p:nvGraphicFramePr>
        <p:xfrm>
          <a:off x="1612995" y="31788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4819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 Full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Outer Join between Student and Result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06" name="Google Shape;806;p44"/>
          <p:cNvCxnSpPr/>
          <p:nvPr/>
        </p:nvCxnSpPr>
        <p:spPr>
          <a:xfrm>
            <a:off x="8143224" y="3572521"/>
            <a:ext cx="33375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07" name="Google Shape;807;p44"/>
          <p:cNvGraphicFramePr/>
          <p:nvPr/>
        </p:nvGraphicFramePr>
        <p:xfrm>
          <a:off x="8143224" y="31845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8" name="Google Shape;808;p44"/>
          <p:cNvGraphicFramePr/>
          <p:nvPr/>
        </p:nvGraphicFramePr>
        <p:xfrm>
          <a:off x="9153253" y="3173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4863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         (Result)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9" name="Google Shape;809;p44"/>
          <p:cNvGraphicFramePr/>
          <p:nvPr/>
        </p:nvGraphicFramePr>
        <p:xfrm>
          <a:off x="8143224" y="4244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878200"/>
                <a:gridCol w="7242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75757"/>
                        </a:buClr>
                        <a:buSzPts val="1800"/>
                        <a:buFont typeface="Roboto Condensed"/>
                        <a:buNone/>
                      </a:pPr>
                      <a:r>
                        <a:rPr b="1" lang="en-US" sz="1800">
                          <a:solidFill>
                            <a:srgbClr val="575757"/>
                          </a:solidFill>
                        </a:rPr>
                        <a:t>NULL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75757"/>
                        </a:buClr>
                        <a:buSzPts val="1800"/>
                        <a:buFont typeface="Roboto Condensed"/>
                        <a:buNone/>
                      </a:pPr>
                      <a:r>
                        <a:rPr b="1" lang="en-US" sz="1800">
                          <a:solidFill>
                            <a:srgbClr val="575757"/>
                          </a:solidFill>
                        </a:rPr>
                        <a:t>NULL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75757"/>
                        </a:buClr>
                        <a:buSzPts val="1800"/>
                        <a:buFont typeface="Roboto Condensed"/>
                        <a:buNone/>
                      </a:pPr>
                      <a:r>
                        <a:rPr b="1" lang="en-US" sz="1800">
                          <a:solidFill>
                            <a:srgbClr val="575757"/>
                          </a:solidFill>
                        </a:rPr>
                        <a:t>NULL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0" name="Google Shape;810;p44"/>
          <p:cNvGraphicFramePr/>
          <p:nvPr/>
        </p:nvGraphicFramePr>
        <p:xfrm>
          <a:off x="8143224" y="38809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1" name="Google Shape;811;p44"/>
          <p:cNvGraphicFramePr/>
          <p:nvPr/>
        </p:nvGraphicFramePr>
        <p:xfrm>
          <a:off x="3196420" y="42411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2" name="Google Shape;812;p44"/>
          <p:cNvGraphicFramePr/>
          <p:nvPr/>
        </p:nvGraphicFramePr>
        <p:xfrm>
          <a:off x="3196420" y="38775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147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Result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813" name="Google Shape;813;p44"/>
          <p:cNvCxnSpPr/>
          <p:nvPr/>
        </p:nvCxnSpPr>
        <p:spPr>
          <a:xfrm>
            <a:off x="502898" y="6262717"/>
            <a:ext cx="56235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14" name="Google Shape;814;p44"/>
          <p:cNvGraphicFramePr/>
          <p:nvPr/>
        </p:nvGraphicFramePr>
        <p:xfrm>
          <a:off x="502898" y="5874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Exercise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5" name="Google Shape;815;p44"/>
          <p:cNvGraphicFramePr/>
          <p:nvPr/>
        </p:nvGraphicFramePr>
        <p:xfrm>
          <a:off x="1601827" y="58658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6453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What is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the output of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(Result)         (Student).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16" name="Google Shape;816;p44"/>
          <p:cNvGrpSpPr/>
          <p:nvPr/>
        </p:nvGrpSpPr>
        <p:grpSpPr>
          <a:xfrm>
            <a:off x="1534578" y="952905"/>
            <a:ext cx="457836" cy="182881"/>
            <a:chOff x="2803842" y="3246119"/>
            <a:chExt cx="457836" cy="182881"/>
          </a:xfrm>
        </p:grpSpPr>
        <p:sp>
          <p:nvSpPr>
            <p:cNvPr id="817" name="Google Shape;817;p44"/>
            <p:cNvSpPr/>
            <p:nvPr/>
          </p:nvSpPr>
          <p:spPr>
            <a:xfrm rot="-54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818" name="Google Shape;818;p44"/>
            <p:cNvCxnSpPr/>
            <p:nvPr/>
          </p:nvCxnSpPr>
          <p:spPr>
            <a:xfrm>
              <a:off x="2803842" y="3246119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p44"/>
            <p:cNvCxnSpPr/>
            <p:nvPr/>
          </p:nvCxnSpPr>
          <p:spPr>
            <a:xfrm>
              <a:off x="2804160" y="3428996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p44"/>
            <p:cNvCxnSpPr/>
            <p:nvPr/>
          </p:nvCxnSpPr>
          <p:spPr>
            <a:xfrm>
              <a:off x="3124200" y="3246123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1" name="Google Shape;821;p44"/>
            <p:cNvCxnSpPr/>
            <p:nvPr/>
          </p:nvCxnSpPr>
          <p:spPr>
            <a:xfrm>
              <a:off x="3124518" y="3429000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22" name="Google Shape;822;p44"/>
          <p:cNvGrpSpPr/>
          <p:nvPr/>
        </p:nvGrpSpPr>
        <p:grpSpPr>
          <a:xfrm>
            <a:off x="3443094" y="1425330"/>
            <a:ext cx="457836" cy="182881"/>
            <a:chOff x="2803842" y="3246119"/>
            <a:chExt cx="457836" cy="182881"/>
          </a:xfrm>
        </p:grpSpPr>
        <p:sp>
          <p:nvSpPr>
            <p:cNvPr id="823" name="Google Shape;823;p44"/>
            <p:cNvSpPr/>
            <p:nvPr/>
          </p:nvSpPr>
          <p:spPr>
            <a:xfrm rot="-54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824" name="Google Shape;824;p44"/>
            <p:cNvCxnSpPr/>
            <p:nvPr/>
          </p:nvCxnSpPr>
          <p:spPr>
            <a:xfrm>
              <a:off x="2803842" y="3246119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44"/>
            <p:cNvCxnSpPr/>
            <p:nvPr/>
          </p:nvCxnSpPr>
          <p:spPr>
            <a:xfrm>
              <a:off x="2804160" y="3428996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6" name="Google Shape;826;p44"/>
            <p:cNvCxnSpPr/>
            <p:nvPr/>
          </p:nvCxnSpPr>
          <p:spPr>
            <a:xfrm>
              <a:off x="3124200" y="3246123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7" name="Google Shape;827;p44"/>
            <p:cNvCxnSpPr/>
            <p:nvPr/>
          </p:nvCxnSpPr>
          <p:spPr>
            <a:xfrm>
              <a:off x="3124518" y="3429000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28" name="Google Shape;828;p44"/>
          <p:cNvGrpSpPr/>
          <p:nvPr/>
        </p:nvGrpSpPr>
        <p:grpSpPr>
          <a:xfrm>
            <a:off x="7530500" y="1425330"/>
            <a:ext cx="457836" cy="182881"/>
            <a:chOff x="2803842" y="3246119"/>
            <a:chExt cx="457836" cy="182881"/>
          </a:xfrm>
        </p:grpSpPr>
        <p:sp>
          <p:nvSpPr>
            <p:cNvPr id="829" name="Google Shape;829;p44"/>
            <p:cNvSpPr/>
            <p:nvPr/>
          </p:nvSpPr>
          <p:spPr>
            <a:xfrm rot="-54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830" name="Google Shape;830;p44"/>
            <p:cNvCxnSpPr/>
            <p:nvPr/>
          </p:nvCxnSpPr>
          <p:spPr>
            <a:xfrm>
              <a:off x="2803842" y="3246119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1" name="Google Shape;831;p44"/>
            <p:cNvCxnSpPr/>
            <p:nvPr/>
          </p:nvCxnSpPr>
          <p:spPr>
            <a:xfrm>
              <a:off x="2804160" y="3428996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2" name="Google Shape;832;p44"/>
            <p:cNvCxnSpPr/>
            <p:nvPr/>
          </p:nvCxnSpPr>
          <p:spPr>
            <a:xfrm>
              <a:off x="3124200" y="3246123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3" name="Google Shape;833;p44"/>
            <p:cNvCxnSpPr/>
            <p:nvPr/>
          </p:nvCxnSpPr>
          <p:spPr>
            <a:xfrm>
              <a:off x="3124518" y="3429000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34" name="Google Shape;834;p44"/>
          <p:cNvGrpSpPr/>
          <p:nvPr/>
        </p:nvGrpSpPr>
        <p:grpSpPr>
          <a:xfrm>
            <a:off x="10196752" y="3299229"/>
            <a:ext cx="457836" cy="182881"/>
            <a:chOff x="2803842" y="3246119"/>
            <a:chExt cx="457836" cy="182881"/>
          </a:xfrm>
        </p:grpSpPr>
        <p:sp>
          <p:nvSpPr>
            <p:cNvPr id="835" name="Google Shape;835;p44"/>
            <p:cNvSpPr/>
            <p:nvPr/>
          </p:nvSpPr>
          <p:spPr>
            <a:xfrm rot="-54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836" name="Google Shape;836;p44"/>
            <p:cNvCxnSpPr/>
            <p:nvPr/>
          </p:nvCxnSpPr>
          <p:spPr>
            <a:xfrm>
              <a:off x="2803842" y="3246119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7" name="Google Shape;837;p44"/>
            <p:cNvCxnSpPr/>
            <p:nvPr/>
          </p:nvCxnSpPr>
          <p:spPr>
            <a:xfrm>
              <a:off x="2804160" y="3428996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8" name="Google Shape;838;p44"/>
            <p:cNvCxnSpPr/>
            <p:nvPr/>
          </p:nvCxnSpPr>
          <p:spPr>
            <a:xfrm>
              <a:off x="3124200" y="3246123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9" name="Google Shape;839;p44"/>
            <p:cNvCxnSpPr/>
            <p:nvPr/>
          </p:nvCxnSpPr>
          <p:spPr>
            <a:xfrm>
              <a:off x="3124518" y="3429000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40" name="Google Shape;840;p44"/>
          <p:cNvGrpSpPr/>
          <p:nvPr/>
        </p:nvGrpSpPr>
        <p:grpSpPr>
          <a:xfrm>
            <a:off x="4669662" y="5981457"/>
            <a:ext cx="457836" cy="182881"/>
            <a:chOff x="2803842" y="3246119"/>
            <a:chExt cx="457836" cy="182881"/>
          </a:xfrm>
        </p:grpSpPr>
        <p:sp>
          <p:nvSpPr>
            <p:cNvPr id="841" name="Google Shape;841;p44"/>
            <p:cNvSpPr/>
            <p:nvPr/>
          </p:nvSpPr>
          <p:spPr>
            <a:xfrm rot="-54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842" name="Google Shape;842;p44"/>
            <p:cNvCxnSpPr/>
            <p:nvPr/>
          </p:nvCxnSpPr>
          <p:spPr>
            <a:xfrm>
              <a:off x="2803842" y="3246119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3" name="Google Shape;843;p44"/>
            <p:cNvCxnSpPr/>
            <p:nvPr/>
          </p:nvCxnSpPr>
          <p:spPr>
            <a:xfrm>
              <a:off x="2804160" y="3428996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4" name="Google Shape;844;p44"/>
            <p:cNvCxnSpPr/>
            <p:nvPr/>
          </p:nvCxnSpPr>
          <p:spPr>
            <a:xfrm>
              <a:off x="3124200" y="3246123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5" name="Google Shape;845;p44"/>
            <p:cNvCxnSpPr/>
            <p:nvPr/>
          </p:nvCxnSpPr>
          <p:spPr>
            <a:xfrm>
              <a:off x="3124518" y="3429000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descr="https://1.bp.blogspot.com/-eL4uyz3j_pc/VxurAGmXuAI/AAAAAAAABfM/RMnolY0W88M_d_TzDaFiNxQ4oEpE4oNSgCKgB/s1600/Full_outer_join.jpeg" id="846" name="Google Shape;8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648" y="3886200"/>
            <a:ext cx="2368296" cy="1554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Full Outer Join Example</a:t>
            </a:r>
            <a:endParaRPr/>
          </a:p>
        </p:txBody>
      </p:sp>
      <p:sp>
        <p:nvSpPr>
          <p:cNvPr id="852" name="Google Shape;852;p45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853" name="Google Shape;853;p45"/>
          <p:cNvGraphicFramePr/>
          <p:nvPr/>
        </p:nvGraphicFramePr>
        <p:xfrm>
          <a:off x="343585" y="2056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762325"/>
                <a:gridCol w="8782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4" name="Google Shape;854;p45"/>
          <p:cNvGraphicFramePr/>
          <p:nvPr/>
        </p:nvGraphicFramePr>
        <p:xfrm>
          <a:off x="343585" y="16927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855" name="Google Shape;855;p45"/>
          <p:cNvCxnSpPr/>
          <p:nvPr/>
        </p:nvCxnSpPr>
        <p:spPr>
          <a:xfrm>
            <a:off x="343585" y="1387525"/>
            <a:ext cx="96012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56" name="Google Shape;856;p45"/>
          <p:cNvGraphicFramePr/>
          <p:nvPr/>
        </p:nvGraphicFramePr>
        <p:xfrm>
          <a:off x="343585" y="999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7" name="Google Shape;857;p45"/>
          <p:cNvGraphicFramePr/>
          <p:nvPr/>
        </p:nvGraphicFramePr>
        <p:xfrm>
          <a:off x="1442514" y="9906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6760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 Full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Outer Join between Student and Result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 (Display RollNo, Name and SPI)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58" name="Google Shape;858;p45"/>
          <p:cNvCxnSpPr/>
          <p:nvPr/>
        </p:nvCxnSpPr>
        <p:spPr>
          <a:xfrm>
            <a:off x="337235" y="4141024"/>
            <a:ext cx="50749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59" name="Google Shape;859;p45"/>
          <p:cNvGraphicFramePr/>
          <p:nvPr/>
        </p:nvGraphicFramePr>
        <p:xfrm>
          <a:off x="337235" y="37530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0" name="Google Shape;860;p45"/>
          <p:cNvGraphicFramePr/>
          <p:nvPr/>
        </p:nvGraphicFramePr>
        <p:xfrm>
          <a:off x="1366677" y="3597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7373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RollNo, Name, SPI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1" name="Google Shape;861;p45"/>
          <p:cNvGraphicFramePr/>
          <p:nvPr/>
        </p:nvGraphicFramePr>
        <p:xfrm>
          <a:off x="343585" y="48738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851225"/>
                <a:gridCol w="7242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75757"/>
                          </a:solidFill>
                        </a:rPr>
                        <a:t>NULL</a:t>
                      </a:r>
                      <a:endParaRPr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575757"/>
                          </a:solidFill>
                        </a:rPr>
                        <a:t>NULL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2" name="Google Shape;862;p45"/>
          <p:cNvGraphicFramePr/>
          <p:nvPr/>
        </p:nvGraphicFramePr>
        <p:xfrm>
          <a:off x="343585" y="45102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3" name="Google Shape;863;p45"/>
          <p:cNvGraphicFramePr/>
          <p:nvPr/>
        </p:nvGraphicFramePr>
        <p:xfrm>
          <a:off x="3025939" y="20529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551175"/>
                <a:gridCol w="4734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4" name="Google Shape;864;p45"/>
          <p:cNvGraphicFramePr/>
          <p:nvPr/>
        </p:nvGraphicFramePr>
        <p:xfrm>
          <a:off x="3025939" y="16893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147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Result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5" name="Google Shape;865;p45"/>
          <p:cNvGraphicFramePr/>
          <p:nvPr/>
        </p:nvGraphicFramePr>
        <p:xfrm>
          <a:off x="2931161" y="37239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5879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((Student)         (Result))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66" name="Google Shape;866;p45"/>
          <p:cNvGrpSpPr/>
          <p:nvPr/>
        </p:nvGrpSpPr>
        <p:grpSpPr>
          <a:xfrm>
            <a:off x="4045549" y="3835880"/>
            <a:ext cx="457836" cy="182881"/>
            <a:chOff x="2803842" y="3246119"/>
            <a:chExt cx="457836" cy="182881"/>
          </a:xfrm>
        </p:grpSpPr>
        <p:sp>
          <p:nvSpPr>
            <p:cNvPr id="867" name="Google Shape;867;p45"/>
            <p:cNvSpPr/>
            <p:nvPr/>
          </p:nvSpPr>
          <p:spPr>
            <a:xfrm rot="-54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868" name="Google Shape;868;p45"/>
            <p:cNvCxnSpPr/>
            <p:nvPr/>
          </p:nvCxnSpPr>
          <p:spPr>
            <a:xfrm>
              <a:off x="2803842" y="3246119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9" name="Google Shape;869;p45"/>
            <p:cNvCxnSpPr/>
            <p:nvPr/>
          </p:nvCxnSpPr>
          <p:spPr>
            <a:xfrm>
              <a:off x="2804160" y="3428996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0" name="Google Shape;870;p45"/>
            <p:cNvCxnSpPr/>
            <p:nvPr/>
          </p:nvCxnSpPr>
          <p:spPr>
            <a:xfrm>
              <a:off x="3124200" y="3246123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1" name="Google Shape;871;p45"/>
            <p:cNvCxnSpPr/>
            <p:nvPr/>
          </p:nvCxnSpPr>
          <p:spPr>
            <a:xfrm>
              <a:off x="3124518" y="3429000"/>
              <a:ext cx="13716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Relational Algebra Operations</a:t>
            </a:r>
            <a:br>
              <a:rPr lang="en-US">
                <a:solidFill>
                  <a:srgbClr val="5C2321"/>
                </a:solidFill>
              </a:rPr>
            </a:br>
            <a:r>
              <a:rPr lang="en-US">
                <a:solidFill>
                  <a:schemeClr val="dk2"/>
                </a:solidFill>
              </a:rPr>
              <a:t>Set Operators</a:t>
            </a:r>
            <a:endParaRPr/>
          </a:p>
        </p:txBody>
      </p:sp>
      <p:sp>
        <p:nvSpPr>
          <p:cNvPr id="877" name="Google Shape;877;p4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- 3.6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Set Operators</a:t>
            </a:r>
            <a:endParaRPr/>
          </a:p>
        </p:txBody>
      </p:sp>
      <p:sp>
        <p:nvSpPr>
          <p:cNvPr id="883" name="Google Shape;883;p47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Set operators </a:t>
            </a:r>
            <a:r>
              <a:rPr b="1" lang="en-US">
                <a:solidFill>
                  <a:schemeClr val="accent6"/>
                </a:solidFill>
              </a:rPr>
              <a:t>combine the results of two or more queries </a:t>
            </a:r>
            <a:r>
              <a:rPr lang="en-US"/>
              <a:t>into a single result.</a:t>
            </a:r>
            <a:endParaRPr/>
          </a:p>
        </p:txBody>
      </p:sp>
      <p:graphicFrame>
        <p:nvGraphicFramePr>
          <p:cNvPr id="884" name="Google Shape;884;p47"/>
          <p:cNvGraphicFramePr/>
          <p:nvPr/>
        </p:nvGraphicFramePr>
        <p:xfrm>
          <a:off x="964130" y="2248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731700"/>
                <a:gridCol w="2560325"/>
                <a:gridCol w="10972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Sr.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Set Operator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Symbol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5" name="Google Shape;885;p47"/>
          <p:cNvGraphicFramePr/>
          <p:nvPr/>
        </p:nvGraphicFramePr>
        <p:xfrm>
          <a:off x="964130" y="27058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731250"/>
                <a:gridCol w="2560325"/>
                <a:gridCol w="109727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Union</a:t>
                      </a:r>
                      <a:endParaRPr b="0" sz="20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U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6" name="Google Shape;886;p47"/>
          <p:cNvGraphicFramePr/>
          <p:nvPr/>
        </p:nvGraphicFramePr>
        <p:xfrm>
          <a:off x="967487" y="17891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775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Three types of Set Operators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7" name="Google Shape;887;p47"/>
          <p:cNvGraphicFramePr/>
          <p:nvPr/>
        </p:nvGraphicFramePr>
        <p:xfrm>
          <a:off x="964132" y="3101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731250"/>
                <a:gridCol w="2560325"/>
                <a:gridCol w="109727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Intersect / Intersection</a:t>
                      </a:r>
                      <a:endParaRPr b="0" sz="20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∩</a:t>
                      </a:r>
                      <a:endParaRPr b="1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8" name="Google Shape;888;p47"/>
          <p:cNvGraphicFramePr/>
          <p:nvPr/>
        </p:nvGraphicFramePr>
        <p:xfrm>
          <a:off x="964132" y="34958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731250"/>
                <a:gridCol w="2560325"/>
                <a:gridCol w="109727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Minus / Set difference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−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89" name="Google Shape;889;p47"/>
          <p:cNvSpPr txBox="1"/>
          <p:nvPr/>
        </p:nvSpPr>
        <p:spPr>
          <a:xfrm>
            <a:off x="514066" y="4755248"/>
            <a:ext cx="10424160" cy="1097280"/>
          </a:xfrm>
          <a:prstGeom prst="rect">
            <a:avLst/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5699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Both queries should have </a:t>
            </a:r>
            <a:r>
              <a:rPr b="1" lang="en-US" sz="2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same (equal) number of columns</a:t>
            </a:r>
            <a:endParaRPr/>
          </a:p>
          <a:p>
            <a:pPr indent="-457200" lvl="0" marL="5699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Corresponding </a:t>
            </a:r>
            <a:r>
              <a:rPr b="1" lang="en-US" sz="2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attributes should have the same data type </a:t>
            </a: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</a:t>
            </a:r>
            <a:r>
              <a:rPr b="1" lang="en-US" sz="28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domain</a:t>
            </a:r>
            <a:endParaRPr/>
          </a:p>
        </p:txBody>
      </p:sp>
      <p:cxnSp>
        <p:nvCxnSpPr>
          <p:cNvPr id="890" name="Google Shape;890;p47"/>
          <p:cNvCxnSpPr/>
          <p:nvPr/>
        </p:nvCxnSpPr>
        <p:spPr>
          <a:xfrm>
            <a:off x="514066" y="4595182"/>
            <a:ext cx="1001268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91" name="Google Shape;891;p47"/>
          <p:cNvGraphicFramePr/>
          <p:nvPr/>
        </p:nvGraphicFramePr>
        <p:xfrm>
          <a:off x="514066" y="42071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3370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Conditions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2" name="Google Shape;892;p47"/>
          <p:cNvGraphicFramePr/>
          <p:nvPr/>
        </p:nvGraphicFramePr>
        <p:xfrm>
          <a:off x="1858288" y="41983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8204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Set operators will take two or more queries as input, which must be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union-compatible.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7" name="Google Shape;89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4348" y="1206428"/>
            <a:ext cx="548640" cy="663685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4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Conditions to perform Set Operators</a:t>
            </a:r>
            <a:endParaRPr/>
          </a:p>
        </p:txBody>
      </p:sp>
      <p:sp>
        <p:nvSpPr>
          <p:cNvPr id="899" name="Google Shape;899;p48"/>
          <p:cNvSpPr txBox="1"/>
          <p:nvPr>
            <p:ph idx="1" type="body"/>
          </p:nvPr>
        </p:nvSpPr>
        <p:spPr>
          <a:xfrm>
            <a:off x="-97419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900" name="Google Shape;900;p48"/>
          <p:cNvGraphicFramePr/>
          <p:nvPr/>
        </p:nvGraphicFramePr>
        <p:xfrm>
          <a:off x="265854" y="1837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6275"/>
                <a:gridCol w="762325"/>
                <a:gridCol w="65595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Dept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1" name="Google Shape;901;p48"/>
          <p:cNvGraphicFramePr/>
          <p:nvPr/>
        </p:nvGraphicFramePr>
        <p:xfrm>
          <a:off x="265854" y="1474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2" name="Google Shape;902;p48"/>
          <p:cNvGraphicFramePr/>
          <p:nvPr/>
        </p:nvGraphicFramePr>
        <p:xfrm>
          <a:off x="3099765" y="1837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73400"/>
                <a:gridCol w="762325"/>
                <a:gridCol w="655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FId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Dept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Patel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Shah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Dave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3" name="Google Shape;903;p48"/>
          <p:cNvGraphicFramePr/>
          <p:nvPr/>
        </p:nvGraphicFramePr>
        <p:xfrm>
          <a:off x="3099765" y="1474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97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Faculty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4" name="Google Shape;904;p48"/>
          <p:cNvGraphicFramePr/>
          <p:nvPr/>
        </p:nvGraphicFramePr>
        <p:xfrm>
          <a:off x="6413806" y="18432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6275"/>
                <a:gridCol w="762325"/>
                <a:gridCol w="655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Dept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5" name="Google Shape;905;p48"/>
          <p:cNvGraphicFramePr/>
          <p:nvPr/>
        </p:nvGraphicFramePr>
        <p:xfrm>
          <a:off x="6413806" y="14795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6" name="Google Shape;906;p48"/>
          <p:cNvGraphicFramePr/>
          <p:nvPr/>
        </p:nvGraphicFramePr>
        <p:xfrm>
          <a:off x="9207376" y="18432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762325"/>
                <a:gridCol w="655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FId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Dept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Patel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Shah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Dave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7" name="Google Shape;907;p48"/>
          <p:cNvGraphicFramePr/>
          <p:nvPr/>
        </p:nvGraphicFramePr>
        <p:xfrm>
          <a:off x="9207376" y="14795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Faculty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908" name="Google Shape;908;p48"/>
          <p:cNvCxnSpPr/>
          <p:nvPr/>
        </p:nvCxnSpPr>
        <p:spPr>
          <a:xfrm rot="-5400000">
            <a:off x="5158144" y="2498657"/>
            <a:ext cx="2011680" cy="7823"/>
          </a:xfrm>
          <a:prstGeom prst="straightConnector1">
            <a:avLst/>
          </a:prstGeom>
          <a:noFill/>
          <a:ln cap="flat" cmpd="sng" w="28575">
            <a:solidFill>
              <a:srgbClr val="57575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9" name="Google Shape;909;p48"/>
          <p:cNvSpPr/>
          <p:nvPr/>
        </p:nvSpPr>
        <p:spPr>
          <a:xfrm>
            <a:off x="2437109" y="1164123"/>
            <a:ext cx="640080" cy="822960"/>
          </a:xfrm>
          <a:prstGeom prst="mathMultiply">
            <a:avLst>
              <a:gd fmla="val 15152" name="adj1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910" name="Google Shape;910;p48"/>
          <p:cNvCxnSpPr/>
          <p:nvPr/>
        </p:nvCxnSpPr>
        <p:spPr>
          <a:xfrm>
            <a:off x="255640" y="1317406"/>
            <a:ext cx="75895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911" name="Google Shape;911;p48"/>
          <p:cNvGraphicFramePr/>
          <p:nvPr/>
        </p:nvGraphicFramePr>
        <p:xfrm>
          <a:off x="255640" y="929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557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Conditions-1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2" name="Google Shape;912;p48"/>
          <p:cNvGraphicFramePr/>
          <p:nvPr/>
        </p:nvGraphicFramePr>
        <p:xfrm>
          <a:off x="1796810" y="9205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995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Both queries should have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same (equal) number of columns.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13" name="Google Shape;91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8831" y="4034791"/>
            <a:ext cx="548640" cy="6636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4" name="Google Shape;914;p48"/>
          <p:cNvGraphicFramePr/>
          <p:nvPr/>
        </p:nvGraphicFramePr>
        <p:xfrm>
          <a:off x="270337" y="46660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6275"/>
                <a:gridCol w="762325"/>
                <a:gridCol w="65595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Dept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5" name="Google Shape;915;p48"/>
          <p:cNvGraphicFramePr/>
          <p:nvPr/>
        </p:nvGraphicFramePr>
        <p:xfrm>
          <a:off x="270337" y="4302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6" name="Google Shape;916;p48"/>
          <p:cNvGraphicFramePr/>
          <p:nvPr/>
        </p:nvGraphicFramePr>
        <p:xfrm>
          <a:off x="3104248" y="46660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73400"/>
                <a:gridCol w="762325"/>
                <a:gridCol w="655950"/>
                <a:gridCol w="782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FId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Dept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Patel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Shah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DBMS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Dave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7" name="Google Shape;917;p48"/>
          <p:cNvGraphicFramePr/>
          <p:nvPr/>
        </p:nvGraphicFramePr>
        <p:xfrm>
          <a:off x="3104248" y="4302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Faculty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8" name="Google Shape;918;p48"/>
          <p:cNvGraphicFramePr/>
          <p:nvPr/>
        </p:nvGraphicFramePr>
        <p:xfrm>
          <a:off x="6418289" y="46715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6275"/>
                <a:gridCol w="762325"/>
                <a:gridCol w="655950"/>
                <a:gridCol w="5511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Dept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9" name="Google Shape;919;p48"/>
          <p:cNvGraphicFramePr/>
          <p:nvPr/>
        </p:nvGraphicFramePr>
        <p:xfrm>
          <a:off x="6418289" y="43079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0" name="Google Shape;920;p48"/>
          <p:cNvGraphicFramePr/>
          <p:nvPr/>
        </p:nvGraphicFramePr>
        <p:xfrm>
          <a:off x="9211859" y="46715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73400"/>
                <a:gridCol w="762325"/>
                <a:gridCol w="655950"/>
                <a:gridCol w="5638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FId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Dept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Exp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Patel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Shah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Dave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1" name="Google Shape;921;p48"/>
          <p:cNvGraphicFramePr/>
          <p:nvPr/>
        </p:nvGraphicFramePr>
        <p:xfrm>
          <a:off x="9211859" y="43079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Faculty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922" name="Google Shape;922;p48"/>
          <p:cNvCxnSpPr/>
          <p:nvPr/>
        </p:nvCxnSpPr>
        <p:spPr>
          <a:xfrm rot="-5400000">
            <a:off x="5162627" y="5327020"/>
            <a:ext cx="2011680" cy="7823"/>
          </a:xfrm>
          <a:prstGeom prst="straightConnector1">
            <a:avLst/>
          </a:prstGeom>
          <a:noFill/>
          <a:ln cap="flat" cmpd="sng" w="28575">
            <a:solidFill>
              <a:srgbClr val="57575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3" name="Google Shape;923;p48"/>
          <p:cNvSpPr/>
          <p:nvPr/>
        </p:nvSpPr>
        <p:spPr>
          <a:xfrm>
            <a:off x="2441592" y="3992486"/>
            <a:ext cx="640080" cy="822960"/>
          </a:xfrm>
          <a:prstGeom prst="mathMultiply">
            <a:avLst>
              <a:gd fmla="val 15152" name="adj1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924" name="Google Shape;924;p48"/>
          <p:cNvCxnSpPr/>
          <p:nvPr/>
        </p:nvCxnSpPr>
        <p:spPr>
          <a:xfrm>
            <a:off x="260123" y="4145769"/>
            <a:ext cx="74066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925" name="Google Shape;925;p48"/>
          <p:cNvGraphicFramePr/>
          <p:nvPr/>
        </p:nvGraphicFramePr>
        <p:xfrm>
          <a:off x="260123" y="3757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557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Conditions-2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6" name="Google Shape;926;p48"/>
          <p:cNvGraphicFramePr/>
          <p:nvPr/>
        </p:nvGraphicFramePr>
        <p:xfrm>
          <a:off x="1801293" y="37488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02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Corresponding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attributes should have the same data type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 b="0" sz="20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7" name="Google Shape;927;p48"/>
          <p:cNvSpPr/>
          <p:nvPr/>
        </p:nvSpPr>
        <p:spPr>
          <a:xfrm>
            <a:off x="2308870" y="4663040"/>
            <a:ext cx="542723" cy="1638563"/>
          </a:xfrm>
          <a:prstGeom prst="roundRect">
            <a:avLst>
              <a:gd fmla="val 91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8" name="Google Shape;928;p48"/>
          <p:cNvSpPr/>
          <p:nvPr/>
        </p:nvSpPr>
        <p:spPr>
          <a:xfrm>
            <a:off x="5077982" y="4663040"/>
            <a:ext cx="798943" cy="1638563"/>
          </a:xfrm>
          <a:prstGeom prst="roundRect">
            <a:avLst>
              <a:gd fmla="val 91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Set Operators </a:t>
            </a:r>
            <a:r>
              <a:rPr lang="en-US">
                <a:solidFill>
                  <a:srgbClr val="8F8F8F"/>
                </a:solidFill>
              </a:rPr>
              <a:t>[Exercise]</a:t>
            </a:r>
            <a:endParaRPr/>
          </a:p>
        </p:txBody>
      </p:sp>
      <p:sp>
        <p:nvSpPr>
          <p:cNvPr id="934" name="Google Shape;934;p49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935" name="Google Shape;935;p49"/>
          <p:cNvCxnSpPr/>
          <p:nvPr/>
        </p:nvCxnSpPr>
        <p:spPr>
          <a:xfrm>
            <a:off x="338006" y="1470177"/>
            <a:ext cx="658368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936" name="Google Shape;936;p49"/>
          <p:cNvGraphicFramePr/>
          <p:nvPr/>
        </p:nvGraphicFramePr>
        <p:xfrm>
          <a:off x="338006" y="1082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Exercise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7" name="Google Shape;937;p49"/>
          <p:cNvGraphicFramePr/>
          <p:nvPr/>
        </p:nvGraphicFramePr>
        <p:xfrm>
          <a:off x="1436935" y="10733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6946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Check whether following  tables are compatible or not: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8" name="Google Shape;938;p49"/>
          <p:cNvSpPr txBox="1"/>
          <p:nvPr/>
        </p:nvSpPr>
        <p:spPr>
          <a:xfrm>
            <a:off x="338006" y="1720182"/>
            <a:ext cx="11399292" cy="4410792"/>
          </a:xfrm>
          <a:prstGeom prst="rect">
            <a:avLst/>
          </a:prstGeom>
          <a:solidFill>
            <a:srgbClr val="E8E8E8"/>
          </a:solidFill>
          <a:ln cap="flat" cmpd="sng" w="9525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699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A: (First_name(char), Last_name(char), Date_of_Birth(date))</a:t>
            </a:r>
            <a:endParaRPr/>
          </a:p>
          <a:p>
            <a:pPr indent="-457200" lvl="0" marL="5699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B: (FName(char), LName(char), PhoneNumber(number))</a:t>
            </a:r>
            <a:endParaRPr/>
          </a:p>
          <a:p>
            <a:pPr indent="-457200" lvl="0" marL="569913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Condensed"/>
              <a:buChar char="Χ"/>
            </a:pPr>
            <a:r>
              <a:rPr lang="en-US" sz="20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(Not compatible)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Both tables have 3 attributes but </a:t>
            </a: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third attributes datatype is different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  <a:p>
            <a:pPr indent="-330200" lvl="0" marL="5699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5699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A: (First_name(char), Last_name(char), Date_of_Birth(date))</a:t>
            </a:r>
            <a:endParaRPr/>
          </a:p>
          <a:p>
            <a:pPr indent="-457200" lvl="0" marL="5699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B: (FName(char), LName(char), DOB(date))</a:t>
            </a:r>
            <a:endParaRPr/>
          </a:p>
          <a:p>
            <a:pPr indent="-457200" lvl="0" marL="56991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(Compatible)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Both tables have 3 attributes and of same data type.</a:t>
            </a:r>
            <a:endParaRPr/>
          </a:p>
          <a:p>
            <a:pPr indent="-330200" lvl="0" marL="5699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5699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Person (PersonID, Name, Address, Hobby)</a:t>
            </a:r>
            <a:endParaRPr/>
          </a:p>
          <a:p>
            <a:pPr indent="-457200" lvl="0" marL="5699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Professor (ProfessorID, Name, OfficeAddress, Salary)</a:t>
            </a:r>
            <a:endParaRPr/>
          </a:p>
          <a:p>
            <a:pPr indent="-457200" lvl="0" marL="569913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(Not compatible)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Both tables have 4 attributes but </a:t>
            </a: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forth attributes datatype is different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  <a:p>
            <a:pPr indent="0" lvl="0" marL="1127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1127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                                           </a:t>
            </a:r>
            <a:endParaRPr/>
          </a:p>
          <a:p>
            <a:pPr indent="-457200" lvl="0" marL="56991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(Compatible)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Both tables have 2 attributes and of same data type.</a:t>
            </a:r>
            <a:endParaRPr/>
          </a:p>
          <a:p>
            <a:pPr indent="-330200" lvl="0" marL="5699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5699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939" name="Google Shape;939;p49"/>
          <p:cNvGraphicFramePr/>
          <p:nvPr/>
        </p:nvGraphicFramePr>
        <p:xfrm>
          <a:off x="1040349" y="51044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7117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Name, Address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(Person)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0" name="Google Shape;940;p49"/>
          <p:cNvGraphicFramePr/>
          <p:nvPr/>
        </p:nvGraphicFramePr>
        <p:xfrm>
          <a:off x="5627340" y="51044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4690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400">
                          <a:solidFill>
                            <a:schemeClr val="dk1"/>
                          </a:solidFill>
                        </a:rPr>
                        <a:t>Name, OfficeAddress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(Professor)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1" name="Google Shape;941;p49"/>
          <p:cNvGraphicFramePr/>
          <p:nvPr/>
        </p:nvGraphicFramePr>
        <p:xfrm>
          <a:off x="4325693" y="5134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797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&amp;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Key </a:t>
            </a:r>
            <a:endParaRPr/>
          </a:p>
        </p:txBody>
      </p:sp>
      <p:sp>
        <p:nvSpPr>
          <p:cNvPr id="150" name="Google Shape;15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Union Operator</a:t>
            </a:r>
            <a:endParaRPr/>
          </a:p>
        </p:txBody>
      </p:sp>
      <p:sp>
        <p:nvSpPr>
          <p:cNvPr id="947" name="Google Shape;947;p50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Symbol: U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Notation: </a:t>
            </a:r>
            <a:r>
              <a:rPr i="1" lang="en-US"/>
              <a:t>Relation-1 (R1)  </a:t>
            </a:r>
            <a:r>
              <a:rPr lang="en-US"/>
              <a:t>U  </a:t>
            </a:r>
            <a:r>
              <a:rPr i="1" lang="en-US"/>
              <a:t>Relation-2 (R2)  </a:t>
            </a:r>
            <a:r>
              <a:rPr b="1" lang="en-US">
                <a:solidFill>
                  <a:srgbClr val="575757"/>
                </a:solidFill>
              </a:rPr>
              <a:t>OR</a:t>
            </a:r>
            <a:r>
              <a:rPr i="1" lang="en-US"/>
              <a:t>  Algebra-1  </a:t>
            </a:r>
            <a:r>
              <a:rPr lang="en-US"/>
              <a:t>U</a:t>
            </a:r>
            <a:r>
              <a:rPr i="1" lang="en-US"/>
              <a:t>  Algebra-2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Operation: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It displays all the tuples/records belonging to the first relation (left relation) or the second relation (right relation) or both.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It also </a:t>
            </a:r>
            <a:r>
              <a:rPr lang="en-US">
                <a:solidFill>
                  <a:schemeClr val="dk2"/>
                </a:solidFill>
              </a:rPr>
              <a:t>eliminates duplicate tuples</a:t>
            </a:r>
            <a:r>
              <a:rPr lang="en-US"/>
              <a:t> (tuples present in both relations appear once).</a:t>
            </a:r>
            <a:endParaRPr/>
          </a:p>
        </p:txBody>
      </p:sp>
      <p:graphicFrame>
        <p:nvGraphicFramePr>
          <p:cNvPr id="948" name="Google Shape;948;p50"/>
          <p:cNvGraphicFramePr/>
          <p:nvPr/>
        </p:nvGraphicFramePr>
        <p:xfrm>
          <a:off x="514066" y="4019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828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9" name="Google Shape;949;p50"/>
          <p:cNvGraphicFramePr/>
          <p:nvPr/>
        </p:nvGraphicFramePr>
        <p:xfrm>
          <a:off x="514066" y="36561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11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Customer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950" name="Google Shape;950;p50"/>
          <p:cNvCxnSpPr/>
          <p:nvPr/>
        </p:nvCxnSpPr>
        <p:spPr>
          <a:xfrm>
            <a:off x="514066" y="3530763"/>
            <a:ext cx="60807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951" name="Google Shape;951;p50"/>
          <p:cNvGraphicFramePr/>
          <p:nvPr/>
        </p:nvGraphicFramePr>
        <p:xfrm>
          <a:off x="514066" y="31427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2" name="Google Shape;952;p50"/>
          <p:cNvGraphicFramePr/>
          <p:nvPr/>
        </p:nvGraphicFramePr>
        <p:xfrm>
          <a:off x="1612995" y="31338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1470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 Union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between Customer and Employee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53" name="Google Shape;953;p50"/>
          <p:cNvCxnSpPr/>
          <p:nvPr/>
        </p:nvCxnSpPr>
        <p:spPr>
          <a:xfrm>
            <a:off x="8143224" y="3527551"/>
            <a:ext cx="35661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954" name="Google Shape;954;p50"/>
          <p:cNvGraphicFramePr/>
          <p:nvPr/>
        </p:nvGraphicFramePr>
        <p:xfrm>
          <a:off x="8143224" y="3139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5" name="Google Shape;955;p50"/>
          <p:cNvGraphicFramePr/>
          <p:nvPr/>
        </p:nvGraphicFramePr>
        <p:xfrm>
          <a:off x="9153253" y="31280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7673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(Customer) 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U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(Employee)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6" name="Google Shape;956;p50"/>
          <p:cNvGraphicFramePr/>
          <p:nvPr/>
        </p:nvGraphicFramePr>
        <p:xfrm>
          <a:off x="8143224" y="4019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828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Manoj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Raju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7" name="Google Shape;957;p50"/>
          <p:cNvGraphicFramePr/>
          <p:nvPr/>
        </p:nvGraphicFramePr>
        <p:xfrm>
          <a:off x="8143224" y="36561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8" name="Google Shape;958;p50"/>
          <p:cNvGraphicFramePr/>
          <p:nvPr/>
        </p:nvGraphicFramePr>
        <p:xfrm>
          <a:off x="3196420" y="40163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828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Manoj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9" name="Google Shape;959;p50"/>
          <p:cNvGraphicFramePr/>
          <p:nvPr/>
        </p:nvGraphicFramePr>
        <p:xfrm>
          <a:off x="3196420" y="36527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26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Employee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960" name="Google Shape;960;p50"/>
          <p:cNvCxnSpPr/>
          <p:nvPr/>
        </p:nvCxnSpPr>
        <p:spPr>
          <a:xfrm>
            <a:off x="502898" y="6457587"/>
            <a:ext cx="114300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961" name="Google Shape;961;p50"/>
          <p:cNvGraphicFramePr/>
          <p:nvPr/>
        </p:nvGraphicFramePr>
        <p:xfrm>
          <a:off x="502898" y="6069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Exercise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2" name="Google Shape;962;p50"/>
          <p:cNvGraphicFramePr/>
          <p:nvPr/>
        </p:nvGraphicFramePr>
        <p:xfrm>
          <a:off x="1601827" y="6060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778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Is there any difference in the output if we swap the tables in Union operator.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(Employee) 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U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(Customer).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5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Intersect/ Intersection Operator</a:t>
            </a:r>
            <a:endParaRPr/>
          </a:p>
        </p:txBody>
      </p:sp>
      <p:sp>
        <p:nvSpPr>
          <p:cNvPr id="968" name="Google Shape;968;p51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Symbol: </a:t>
            </a:r>
            <a:r>
              <a:rPr b="1" lang="en-US"/>
              <a:t>∩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Notation: </a:t>
            </a:r>
            <a:r>
              <a:rPr i="1" lang="en-US"/>
              <a:t>Relation-1 (R1)  </a:t>
            </a:r>
            <a:r>
              <a:rPr b="1" lang="en-US"/>
              <a:t>∩</a:t>
            </a:r>
            <a:r>
              <a:rPr lang="en-US"/>
              <a:t>  </a:t>
            </a:r>
            <a:r>
              <a:rPr i="1" lang="en-US"/>
              <a:t>Relation-2 (R2)  </a:t>
            </a:r>
            <a:r>
              <a:rPr b="1" lang="en-US">
                <a:solidFill>
                  <a:srgbClr val="575757"/>
                </a:solidFill>
              </a:rPr>
              <a:t>OR</a:t>
            </a:r>
            <a:r>
              <a:rPr i="1" lang="en-US"/>
              <a:t>  Algebra-1  </a:t>
            </a:r>
            <a:r>
              <a:rPr b="1" lang="en-US"/>
              <a:t>∩</a:t>
            </a:r>
            <a:r>
              <a:rPr i="1" lang="en-US"/>
              <a:t>  Algebra-2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Operation: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It displays all the tuples/records belonging to both relations. OR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It displays all the tuples/records which are common from both relations.</a:t>
            </a:r>
            <a:endParaRPr/>
          </a:p>
        </p:txBody>
      </p:sp>
      <p:graphicFrame>
        <p:nvGraphicFramePr>
          <p:cNvPr id="969" name="Google Shape;969;p51"/>
          <p:cNvGraphicFramePr/>
          <p:nvPr/>
        </p:nvGraphicFramePr>
        <p:xfrm>
          <a:off x="514066" y="4019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828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0" name="Google Shape;970;p51"/>
          <p:cNvGraphicFramePr/>
          <p:nvPr/>
        </p:nvGraphicFramePr>
        <p:xfrm>
          <a:off x="514066" y="36561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11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Customer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971" name="Google Shape;971;p51"/>
          <p:cNvCxnSpPr/>
          <p:nvPr/>
        </p:nvCxnSpPr>
        <p:spPr>
          <a:xfrm>
            <a:off x="514066" y="3530763"/>
            <a:ext cx="66751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972" name="Google Shape;972;p51"/>
          <p:cNvGraphicFramePr/>
          <p:nvPr/>
        </p:nvGraphicFramePr>
        <p:xfrm>
          <a:off x="514066" y="31427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3" name="Google Shape;973;p51"/>
          <p:cNvGraphicFramePr/>
          <p:nvPr/>
        </p:nvGraphicFramePr>
        <p:xfrm>
          <a:off x="1612995" y="31338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7661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 Intersection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between Customer and Employee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74" name="Google Shape;974;p51"/>
          <p:cNvCxnSpPr/>
          <p:nvPr/>
        </p:nvCxnSpPr>
        <p:spPr>
          <a:xfrm>
            <a:off x="8143224" y="3527551"/>
            <a:ext cx="361188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975" name="Google Shape;975;p51"/>
          <p:cNvGraphicFramePr/>
          <p:nvPr/>
        </p:nvGraphicFramePr>
        <p:xfrm>
          <a:off x="8143224" y="3139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6" name="Google Shape;976;p51"/>
          <p:cNvGraphicFramePr/>
          <p:nvPr/>
        </p:nvGraphicFramePr>
        <p:xfrm>
          <a:off x="9153253" y="31280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8054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(Customer)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∩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(Employee)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7" name="Google Shape;977;p51"/>
          <p:cNvGraphicFramePr/>
          <p:nvPr/>
        </p:nvGraphicFramePr>
        <p:xfrm>
          <a:off x="8143224" y="4019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828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8" name="Google Shape;978;p51"/>
          <p:cNvGraphicFramePr/>
          <p:nvPr/>
        </p:nvGraphicFramePr>
        <p:xfrm>
          <a:off x="8143224" y="36561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9" name="Google Shape;979;p51"/>
          <p:cNvGraphicFramePr/>
          <p:nvPr/>
        </p:nvGraphicFramePr>
        <p:xfrm>
          <a:off x="3196420" y="40163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828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Manoj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0" name="Google Shape;980;p51"/>
          <p:cNvGraphicFramePr/>
          <p:nvPr/>
        </p:nvGraphicFramePr>
        <p:xfrm>
          <a:off x="3196420" y="36527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26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Employee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981" name="Google Shape;981;p51"/>
          <p:cNvCxnSpPr/>
          <p:nvPr/>
        </p:nvCxnSpPr>
        <p:spPr>
          <a:xfrm>
            <a:off x="502898" y="6457587"/>
            <a:ext cx="1115568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982" name="Google Shape;982;p51"/>
          <p:cNvGraphicFramePr/>
          <p:nvPr/>
        </p:nvGraphicFramePr>
        <p:xfrm>
          <a:off x="502898" y="6069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Exercise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3" name="Google Shape;983;p51"/>
          <p:cNvGraphicFramePr/>
          <p:nvPr/>
        </p:nvGraphicFramePr>
        <p:xfrm>
          <a:off x="1601827" y="6060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225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Is there any difference in the output if we swap the tables in Intersection.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(Employee)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∩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(Customer).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Minus/ Set difference Operator</a:t>
            </a:r>
            <a:endParaRPr/>
          </a:p>
        </p:txBody>
      </p:sp>
      <p:sp>
        <p:nvSpPr>
          <p:cNvPr id="989" name="Google Shape;989;p52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Symbol: −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Notation: </a:t>
            </a:r>
            <a:r>
              <a:rPr i="1" lang="en-US"/>
              <a:t>Relation-1 (R1)  </a:t>
            </a:r>
            <a:r>
              <a:rPr lang="en-US"/>
              <a:t>−  </a:t>
            </a:r>
            <a:r>
              <a:rPr i="1" lang="en-US"/>
              <a:t>Relation-2 (R2)  </a:t>
            </a:r>
            <a:r>
              <a:rPr b="1" lang="en-US">
                <a:solidFill>
                  <a:srgbClr val="575757"/>
                </a:solidFill>
              </a:rPr>
              <a:t>OR</a:t>
            </a:r>
            <a:r>
              <a:rPr i="1" lang="en-US"/>
              <a:t>  Algebra-1  </a:t>
            </a:r>
            <a:r>
              <a:rPr lang="en-US"/>
              <a:t>−</a:t>
            </a:r>
            <a:r>
              <a:rPr i="1" lang="en-US"/>
              <a:t>  Algebra-2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Operation: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It displays all the tuples/records belonging to the first relation (left relation) but not in the second relation (right relation).</a:t>
            </a:r>
            <a:endParaRPr/>
          </a:p>
        </p:txBody>
      </p:sp>
      <p:graphicFrame>
        <p:nvGraphicFramePr>
          <p:cNvPr id="990" name="Google Shape;990;p52"/>
          <p:cNvGraphicFramePr/>
          <p:nvPr/>
        </p:nvGraphicFramePr>
        <p:xfrm>
          <a:off x="514066" y="4019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828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1" name="Google Shape;991;p52"/>
          <p:cNvGraphicFramePr/>
          <p:nvPr/>
        </p:nvGraphicFramePr>
        <p:xfrm>
          <a:off x="514066" y="36561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11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Customer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992" name="Google Shape;992;p52"/>
          <p:cNvCxnSpPr/>
          <p:nvPr/>
        </p:nvCxnSpPr>
        <p:spPr>
          <a:xfrm>
            <a:off x="514066" y="3530763"/>
            <a:ext cx="68580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993" name="Google Shape;993;p52"/>
          <p:cNvGraphicFramePr/>
          <p:nvPr/>
        </p:nvGraphicFramePr>
        <p:xfrm>
          <a:off x="514066" y="31427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4" name="Google Shape;994;p52"/>
          <p:cNvGraphicFramePr/>
          <p:nvPr/>
        </p:nvGraphicFramePr>
        <p:xfrm>
          <a:off x="1612995" y="31338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9788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 Set difference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between Customer and Employee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95" name="Google Shape;995;p52"/>
          <p:cNvCxnSpPr/>
          <p:nvPr/>
        </p:nvCxnSpPr>
        <p:spPr>
          <a:xfrm>
            <a:off x="8143224" y="3527551"/>
            <a:ext cx="361188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996" name="Google Shape;996;p52"/>
          <p:cNvGraphicFramePr/>
          <p:nvPr/>
        </p:nvGraphicFramePr>
        <p:xfrm>
          <a:off x="8143224" y="3139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7" name="Google Shape;997;p52"/>
          <p:cNvGraphicFramePr/>
          <p:nvPr/>
        </p:nvGraphicFramePr>
        <p:xfrm>
          <a:off x="9153253" y="31280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7498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(Customer) − (Employee)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8" name="Google Shape;998;p52"/>
          <p:cNvGraphicFramePr/>
          <p:nvPr/>
        </p:nvGraphicFramePr>
        <p:xfrm>
          <a:off x="8143224" y="4019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828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Raju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9" name="Google Shape;999;p52"/>
          <p:cNvGraphicFramePr/>
          <p:nvPr/>
        </p:nvGraphicFramePr>
        <p:xfrm>
          <a:off x="8143224" y="36561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0" name="Google Shape;1000;p52"/>
          <p:cNvGraphicFramePr/>
          <p:nvPr/>
        </p:nvGraphicFramePr>
        <p:xfrm>
          <a:off x="3196420" y="40163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828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Manoj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1" name="Google Shape;1001;p52"/>
          <p:cNvGraphicFramePr/>
          <p:nvPr/>
        </p:nvGraphicFramePr>
        <p:xfrm>
          <a:off x="3196420" y="36527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26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Employee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002" name="Google Shape;1002;p52"/>
          <p:cNvCxnSpPr/>
          <p:nvPr/>
        </p:nvCxnSpPr>
        <p:spPr>
          <a:xfrm>
            <a:off x="502898" y="6457587"/>
            <a:ext cx="113385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03" name="Google Shape;1003;p52"/>
          <p:cNvGraphicFramePr/>
          <p:nvPr/>
        </p:nvGraphicFramePr>
        <p:xfrm>
          <a:off x="502898" y="6069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Exercise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4" name="Google Shape;1004;p52"/>
          <p:cNvGraphicFramePr/>
          <p:nvPr/>
        </p:nvGraphicFramePr>
        <p:xfrm>
          <a:off x="1601827" y="6060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381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Is there any difference in the output if we swap the tables in Set difference.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(Employee) 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−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(Customer).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Union Operators Example </a:t>
            </a:r>
            <a:endParaRPr/>
          </a:p>
        </p:txBody>
      </p:sp>
      <p:sp>
        <p:nvSpPr>
          <p:cNvPr id="1010" name="Google Shape;1010;p53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011" name="Google Shape;1011;p53"/>
          <p:cNvGraphicFramePr/>
          <p:nvPr/>
        </p:nvGraphicFramePr>
        <p:xfrm>
          <a:off x="926816" y="2029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25775"/>
                <a:gridCol w="857575"/>
                <a:gridCol w="9639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Balance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20000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2" name="Google Shape;1012;p53"/>
          <p:cNvGraphicFramePr/>
          <p:nvPr/>
        </p:nvGraphicFramePr>
        <p:xfrm>
          <a:off x="926816" y="16661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11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Customer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013" name="Google Shape;1013;p53"/>
          <p:cNvCxnSpPr/>
          <p:nvPr/>
        </p:nvCxnSpPr>
        <p:spPr>
          <a:xfrm>
            <a:off x="926816" y="1540825"/>
            <a:ext cx="74066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14" name="Google Shape;1014;p53"/>
          <p:cNvGraphicFramePr/>
          <p:nvPr/>
        </p:nvGraphicFramePr>
        <p:xfrm>
          <a:off x="926816" y="1152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5" name="Google Shape;1015;p53"/>
          <p:cNvGraphicFramePr/>
          <p:nvPr/>
        </p:nvGraphicFramePr>
        <p:xfrm>
          <a:off x="2025745" y="1143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4725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Display Name of person who are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either employee or customer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16" name="Google Shape;1016;p53"/>
          <p:cNvCxnSpPr/>
          <p:nvPr/>
        </p:nvCxnSpPr>
        <p:spPr>
          <a:xfrm>
            <a:off x="926816" y="4173533"/>
            <a:ext cx="52578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17" name="Google Shape;1017;p53"/>
          <p:cNvGraphicFramePr/>
          <p:nvPr/>
        </p:nvGraphicFramePr>
        <p:xfrm>
          <a:off x="926816" y="3785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8" name="Google Shape;1018;p53"/>
          <p:cNvGraphicFramePr/>
          <p:nvPr/>
        </p:nvGraphicFramePr>
        <p:xfrm>
          <a:off x="926816" y="4665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828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Manoj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Raju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9" name="Google Shape;1019;p53"/>
          <p:cNvGraphicFramePr/>
          <p:nvPr/>
        </p:nvGraphicFramePr>
        <p:xfrm>
          <a:off x="926816" y="4302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0" name="Google Shape;1020;p53"/>
          <p:cNvGraphicFramePr/>
          <p:nvPr/>
        </p:nvGraphicFramePr>
        <p:xfrm>
          <a:off x="3609170" y="20263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25775"/>
                <a:gridCol w="857575"/>
                <a:gridCol w="655950"/>
                <a:gridCol w="809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Dept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Salary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Manoj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1" name="Google Shape;1021;p53"/>
          <p:cNvGraphicFramePr/>
          <p:nvPr/>
        </p:nvGraphicFramePr>
        <p:xfrm>
          <a:off x="3609170" y="16627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26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Employee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2" name="Google Shape;1022;p53"/>
          <p:cNvGraphicFramePr/>
          <p:nvPr/>
        </p:nvGraphicFramePr>
        <p:xfrm>
          <a:off x="1936303" y="36477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4469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oboto Condensed"/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Name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(Customer)  </a:t>
                      </a: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U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Name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(Employee)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Intersect/ Intersection Operators Example </a:t>
            </a:r>
            <a:endParaRPr/>
          </a:p>
        </p:txBody>
      </p:sp>
      <p:sp>
        <p:nvSpPr>
          <p:cNvPr id="1028" name="Google Shape;1028;p54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029" name="Google Shape;1029;p54"/>
          <p:cNvGraphicFramePr/>
          <p:nvPr/>
        </p:nvGraphicFramePr>
        <p:xfrm>
          <a:off x="926816" y="2029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25775"/>
                <a:gridCol w="857575"/>
                <a:gridCol w="9639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Balance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20000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0" name="Google Shape;1030;p54"/>
          <p:cNvGraphicFramePr/>
          <p:nvPr/>
        </p:nvGraphicFramePr>
        <p:xfrm>
          <a:off x="926816" y="16661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11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Customer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031" name="Google Shape;1031;p54"/>
          <p:cNvCxnSpPr/>
          <p:nvPr/>
        </p:nvCxnSpPr>
        <p:spPr>
          <a:xfrm>
            <a:off x="926816" y="1540825"/>
            <a:ext cx="75438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32" name="Google Shape;1032;p54"/>
          <p:cNvGraphicFramePr/>
          <p:nvPr/>
        </p:nvGraphicFramePr>
        <p:xfrm>
          <a:off x="926816" y="1152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3" name="Google Shape;1033;p54"/>
          <p:cNvGraphicFramePr/>
          <p:nvPr/>
        </p:nvGraphicFramePr>
        <p:xfrm>
          <a:off x="2025745" y="1143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6329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Display Name of person who are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employee as well as customer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34" name="Google Shape;1034;p54"/>
          <p:cNvCxnSpPr/>
          <p:nvPr/>
        </p:nvCxnSpPr>
        <p:spPr>
          <a:xfrm>
            <a:off x="926816" y="4173533"/>
            <a:ext cx="52578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35" name="Google Shape;1035;p54"/>
          <p:cNvGraphicFramePr/>
          <p:nvPr/>
        </p:nvGraphicFramePr>
        <p:xfrm>
          <a:off x="926816" y="3785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6" name="Google Shape;1036;p54"/>
          <p:cNvGraphicFramePr/>
          <p:nvPr/>
        </p:nvGraphicFramePr>
        <p:xfrm>
          <a:off x="926816" y="4665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828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7" name="Google Shape;1037;p54"/>
          <p:cNvGraphicFramePr/>
          <p:nvPr/>
        </p:nvGraphicFramePr>
        <p:xfrm>
          <a:off x="926816" y="4302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8" name="Google Shape;1038;p54"/>
          <p:cNvGraphicFramePr/>
          <p:nvPr/>
        </p:nvGraphicFramePr>
        <p:xfrm>
          <a:off x="3609170" y="20263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25775"/>
                <a:gridCol w="857575"/>
                <a:gridCol w="655950"/>
                <a:gridCol w="809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Dept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Salary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Manoj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9" name="Google Shape;1039;p54"/>
          <p:cNvGraphicFramePr/>
          <p:nvPr/>
        </p:nvGraphicFramePr>
        <p:xfrm>
          <a:off x="3609170" y="16627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26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Employee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0" name="Google Shape;1040;p54"/>
          <p:cNvGraphicFramePr/>
          <p:nvPr/>
        </p:nvGraphicFramePr>
        <p:xfrm>
          <a:off x="1936303" y="36477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4469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oboto Condensed"/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Name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(Customer)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∩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Name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(Employee)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Minus/ Set difference Operators Example </a:t>
            </a:r>
            <a:endParaRPr/>
          </a:p>
        </p:txBody>
      </p:sp>
      <p:sp>
        <p:nvSpPr>
          <p:cNvPr id="1046" name="Google Shape;1046;p55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047" name="Google Shape;1047;p55"/>
          <p:cNvGraphicFramePr/>
          <p:nvPr/>
        </p:nvGraphicFramePr>
        <p:xfrm>
          <a:off x="926816" y="2029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25775"/>
                <a:gridCol w="857575"/>
                <a:gridCol w="9639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Balance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20000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8" name="Google Shape;1048;p55"/>
          <p:cNvGraphicFramePr/>
          <p:nvPr/>
        </p:nvGraphicFramePr>
        <p:xfrm>
          <a:off x="926816" y="16661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11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Customer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049" name="Google Shape;1049;p55"/>
          <p:cNvCxnSpPr/>
          <p:nvPr/>
        </p:nvCxnSpPr>
        <p:spPr>
          <a:xfrm>
            <a:off x="926816" y="1540825"/>
            <a:ext cx="72237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50" name="Google Shape;1050;p55"/>
          <p:cNvGraphicFramePr/>
          <p:nvPr/>
        </p:nvGraphicFramePr>
        <p:xfrm>
          <a:off x="926816" y="1152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1" name="Google Shape;1051;p55"/>
          <p:cNvGraphicFramePr/>
          <p:nvPr/>
        </p:nvGraphicFramePr>
        <p:xfrm>
          <a:off x="2025745" y="1143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6329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Display Name of person who are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employee but not customer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52" name="Google Shape;1052;p55"/>
          <p:cNvCxnSpPr/>
          <p:nvPr/>
        </p:nvCxnSpPr>
        <p:spPr>
          <a:xfrm>
            <a:off x="926816" y="4173533"/>
            <a:ext cx="52578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53" name="Google Shape;1053;p55"/>
          <p:cNvGraphicFramePr/>
          <p:nvPr/>
        </p:nvGraphicFramePr>
        <p:xfrm>
          <a:off x="926816" y="3785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4" name="Google Shape;1054;p55"/>
          <p:cNvGraphicFramePr/>
          <p:nvPr/>
        </p:nvGraphicFramePr>
        <p:xfrm>
          <a:off x="926816" y="4665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828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Manoj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5" name="Google Shape;1055;p55"/>
          <p:cNvGraphicFramePr/>
          <p:nvPr/>
        </p:nvGraphicFramePr>
        <p:xfrm>
          <a:off x="926816" y="4302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6" name="Google Shape;1056;p55"/>
          <p:cNvGraphicFramePr/>
          <p:nvPr/>
        </p:nvGraphicFramePr>
        <p:xfrm>
          <a:off x="3609170" y="20263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25775"/>
                <a:gridCol w="857575"/>
                <a:gridCol w="655950"/>
                <a:gridCol w="809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Dept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Salary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Manoj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7" name="Google Shape;1057;p55"/>
          <p:cNvGraphicFramePr/>
          <p:nvPr/>
        </p:nvGraphicFramePr>
        <p:xfrm>
          <a:off x="3609170" y="16627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26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Employee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8" name="Google Shape;1058;p55"/>
          <p:cNvGraphicFramePr/>
          <p:nvPr/>
        </p:nvGraphicFramePr>
        <p:xfrm>
          <a:off x="1936303" y="36477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3675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oboto Condensed"/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Name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(Employee)  −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Name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(Customer)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Minus/ Set difference Operators Example </a:t>
            </a:r>
            <a:endParaRPr/>
          </a:p>
        </p:txBody>
      </p:sp>
      <p:sp>
        <p:nvSpPr>
          <p:cNvPr id="1064" name="Google Shape;1064;p56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065" name="Google Shape;1065;p56"/>
          <p:cNvGraphicFramePr/>
          <p:nvPr/>
        </p:nvGraphicFramePr>
        <p:xfrm>
          <a:off x="926816" y="2029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25775"/>
                <a:gridCol w="857575"/>
                <a:gridCol w="9639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Balance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20000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6" name="Google Shape;1066;p56"/>
          <p:cNvGraphicFramePr/>
          <p:nvPr/>
        </p:nvGraphicFramePr>
        <p:xfrm>
          <a:off x="926816" y="16661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11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Customer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067" name="Google Shape;1067;p56"/>
          <p:cNvCxnSpPr/>
          <p:nvPr/>
        </p:nvCxnSpPr>
        <p:spPr>
          <a:xfrm>
            <a:off x="926816" y="1540825"/>
            <a:ext cx="72237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68" name="Google Shape;1068;p56"/>
          <p:cNvGraphicFramePr/>
          <p:nvPr/>
        </p:nvGraphicFramePr>
        <p:xfrm>
          <a:off x="926816" y="1152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9" name="Google Shape;1069;p56"/>
          <p:cNvGraphicFramePr/>
          <p:nvPr/>
        </p:nvGraphicFramePr>
        <p:xfrm>
          <a:off x="2025745" y="1143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3423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Display Name of person who are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customer but not employee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70" name="Google Shape;1070;p56"/>
          <p:cNvCxnSpPr/>
          <p:nvPr/>
        </p:nvCxnSpPr>
        <p:spPr>
          <a:xfrm>
            <a:off x="926816" y="4173533"/>
            <a:ext cx="52578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71" name="Google Shape;1071;p56"/>
          <p:cNvGraphicFramePr/>
          <p:nvPr/>
        </p:nvGraphicFramePr>
        <p:xfrm>
          <a:off x="926816" y="3785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2" name="Google Shape;1072;p56"/>
          <p:cNvGraphicFramePr/>
          <p:nvPr/>
        </p:nvGraphicFramePr>
        <p:xfrm>
          <a:off x="926816" y="4665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828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Raju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3" name="Google Shape;1073;p56"/>
          <p:cNvGraphicFramePr/>
          <p:nvPr/>
        </p:nvGraphicFramePr>
        <p:xfrm>
          <a:off x="926816" y="4302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4" name="Google Shape;1074;p56"/>
          <p:cNvGraphicFramePr/>
          <p:nvPr/>
        </p:nvGraphicFramePr>
        <p:xfrm>
          <a:off x="3609170" y="20263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25775"/>
                <a:gridCol w="857575"/>
                <a:gridCol w="655950"/>
                <a:gridCol w="809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Dept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Salary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Manoj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5" name="Google Shape;1075;p56"/>
          <p:cNvGraphicFramePr/>
          <p:nvPr/>
        </p:nvGraphicFramePr>
        <p:xfrm>
          <a:off x="3609170" y="16627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26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Employee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6" name="Google Shape;1076;p56"/>
          <p:cNvGraphicFramePr/>
          <p:nvPr/>
        </p:nvGraphicFramePr>
        <p:xfrm>
          <a:off x="1936303" y="36477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3675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oboto Condensed"/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Name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(Customer)  −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Name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(Employee)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Set Operators </a:t>
            </a:r>
            <a:r>
              <a:rPr lang="en-US">
                <a:solidFill>
                  <a:srgbClr val="8F8F8F"/>
                </a:solidFill>
              </a:rPr>
              <a:t>[Exercise]</a:t>
            </a:r>
            <a:endParaRPr/>
          </a:p>
        </p:txBody>
      </p:sp>
      <p:sp>
        <p:nvSpPr>
          <p:cNvPr id="1082" name="Google Shape;1082;p57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1083" name="Google Shape;1083;p57"/>
          <p:cNvCxnSpPr/>
          <p:nvPr/>
        </p:nvCxnSpPr>
        <p:spPr>
          <a:xfrm>
            <a:off x="288578" y="1287426"/>
            <a:ext cx="92811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84" name="Google Shape;1084;p57"/>
          <p:cNvGraphicFramePr/>
          <p:nvPr/>
        </p:nvGraphicFramePr>
        <p:xfrm>
          <a:off x="288578" y="89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Exercise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5" name="Google Shape;1085;p57"/>
          <p:cNvGraphicFramePr/>
          <p:nvPr/>
        </p:nvGraphicFramePr>
        <p:xfrm>
          <a:off x="1387507" y="890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3505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What is the output of following relational algebra for the below mentioned tables: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6" name="Google Shape;1086;p57"/>
          <p:cNvGraphicFramePr/>
          <p:nvPr/>
        </p:nvGraphicFramePr>
        <p:xfrm>
          <a:off x="309044" y="18310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25775"/>
                <a:gridCol w="857575"/>
                <a:gridCol w="9639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Balance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20000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7" name="Google Shape;1087;p57"/>
          <p:cNvGraphicFramePr/>
          <p:nvPr/>
        </p:nvGraphicFramePr>
        <p:xfrm>
          <a:off x="309044" y="146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11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Customer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8" name="Google Shape;1088;p57"/>
          <p:cNvGraphicFramePr/>
          <p:nvPr/>
        </p:nvGraphicFramePr>
        <p:xfrm>
          <a:off x="2991398" y="1827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25775"/>
                <a:gridCol w="857575"/>
                <a:gridCol w="655950"/>
                <a:gridCol w="809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Dept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Salary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Manoj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9" name="Google Shape;1089;p57"/>
          <p:cNvGraphicFramePr/>
          <p:nvPr/>
        </p:nvGraphicFramePr>
        <p:xfrm>
          <a:off x="2991398" y="146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26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Employee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090" name="Google Shape;1090;p57"/>
          <p:cNvCxnSpPr/>
          <p:nvPr/>
        </p:nvCxnSpPr>
        <p:spPr>
          <a:xfrm>
            <a:off x="296402" y="3985433"/>
            <a:ext cx="57150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91" name="Google Shape;1091;p57"/>
          <p:cNvGraphicFramePr/>
          <p:nvPr/>
        </p:nvGraphicFramePr>
        <p:xfrm>
          <a:off x="296402" y="3597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256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Algebra-1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2" name="Google Shape;1092;p57"/>
          <p:cNvGraphicFramePr/>
          <p:nvPr/>
        </p:nvGraphicFramePr>
        <p:xfrm>
          <a:off x="1523603" y="34596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6485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oboto Condensed"/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ID, Name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(Customer) 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U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ID, Name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(Employee)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93" name="Google Shape;1093;p57"/>
          <p:cNvCxnSpPr/>
          <p:nvPr/>
        </p:nvCxnSpPr>
        <p:spPr>
          <a:xfrm>
            <a:off x="305041" y="4667073"/>
            <a:ext cx="68580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94" name="Google Shape;1094;p57"/>
          <p:cNvGraphicFramePr/>
          <p:nvPr/>
        </p:nvGraphicFramePr>
        <p:xfrm>
          <a:off x="305041" y="4279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256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Algebra-2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5" name="Google Shape;1095;p57"/>
          <p:cNvGraphicFramePr/>
          <p:nvPr/>
        </p:nvGraphicFramePr>
        <p:xfrm>
          <a:off x="1532242" y="4110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7550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oboto Condensed"/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ID, Name, Balance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(Customer) 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U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ID, Name, Salary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(Employee)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96" name="Google Shape;1096;p57"/>
          <p:cNvCxnSpPr/>
          <p:nvPr/>
        </p:nvCxnSpPr>
        <p:spPr>
          <a:xfrm>
            <a:off x="296402" y="5357033"/>
            <a:ext cx="58064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97" name="Google Shape;1097;p57"/>
          <p:cNvGraphicFramePr/>
          <p:nvPr/>
        </p:nvGraphicFramePr>
        <p:xfrm>
          <a:off x="296402" y="4969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256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Algebra-3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8" name="Google Shape;1098;p57"/>
          <p:cNvGraphicFramePr/>
          <p:nvPr/>
        </p:nvGraphicFramePr>
        <p:xfrm>
          <a:off x="1523603" y="48312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7453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oboto Condensed"/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ID, Name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(Customer)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∩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ID, Name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(Employee)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99" name="Google Shape;1099;p57"/>
          <p:cNvCxnSpPr/>
          <p:nvPr/>
        </p:nvCxnSpPr>
        <p:spPr>
          <a:xfrm>
            <a:off x="305041" y="6046293"/>
            <a:ext cx="69494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100" name="Google Shape;1100;p57"/>
          <p:cNvGraphicFramePr/>
          <p:nvPr/>
        </p:nvGraphicFramePr>
        <p:xfrm>
          <a:off x="305041" y="56583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256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Algebra-4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1" name="Google Shape;1101;p57"/>
          <p:cNvGraphicFramePr/>
          <p:nvPr/>
        </p:nvGraphicFramePr>
        <p:xfrm>
          <a:off x="1532242" y="55205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8518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oboto Condensed"/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ID, Name, Balance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(Customer)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∩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ID, Name, Salary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(Employee)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Set Operators </a:t>
            </a:r>
            <a:r>
              <a:rPr lang="en-US">
                <a:solidFill>
                  <a:srgbClr val="8F8F8F"/>
                </a:solidFill>
              </a:rPr>
              <a:t>[Exercise]</a:t>
            </a:r>
            <a:endParaRPr/>
          </a:p>
        </p:txBody>
      </p:sp>
      <p:sp>
        <p:nvSpPr>
          <p:cNvPr id="1107" name="Google Shape;1107;p58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1108" name="Google Shape;1108;p58"/>
          <p:cNvCxnSpPr/>
          <p:nvPr/>
        </p:nvCxnSpPr>
        <p:spPr>
          <a:xfrm>
            <a:off x="288578" y="1287426"/>
            <a:ext cx="92811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109" name="Google Shape;1109;p58"/>
          <p:cNvGraphicFramePr/>
          <p:nvPr/>
        </p:nvGraphicFramePr>
        <p:xfrm>
          <a:off x="288578" y="89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Exercise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0" name="Google Shape;1110;p58"/>
          <p:cNvGraphicFramePr/>
          <p:nvPr/>
        </p:nvGraphicFramePr>
        <p:xfrm>
          <a:off x="1387507" y="890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3505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What is the output of following relational algebra for the below mentioned tables: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1" name="Google Shape;1111;p58"/>
          <p:cNvGraphicFramePr/>
          <p:nvPr/>
        </p:nvGraphicFramePr>
        <p:xfrm>
          <a:off x="309044" y="18310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25775"/>
                <a:gridCol w="857575"/>
                <a:gridCol w="9639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Balance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20000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2" name="Google Shape;1112;p58"/>
          <p:cNvGraphicFramePr/>
          <p:nvPr/>
        </p:nvGraphicFramePr>
        <p:xfrm>
          <a:off x="309044" y="146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11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Customer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3" name="Google Shape;1113;p58"/>
          <p:cNvGraphicFramePr/>
          <p:nvPr/>
        </p:nvGraphicFramePr>
        <p:xfrm>
          <a:off x="2991398" y="1827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25775"/>
                <a:gridCol w="857575"/>
                <a:gridCol w="655950"/>
                <a:gridCol w="809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Dept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Salary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Manoj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9000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4" name="Google Shape;1114;p58"/>
          <p:cNvGraphicFramePr/>
          <p:nvPr/>
        </p:nvGraphicFramePr>
        <p:xfrm>
          <a:off x="2991398" y="146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226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Employee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115" name="Google Shape;1115;p58"/>
          <p:cNvCxnSpPr/>
          <p:nvPr/>
        </p:nvCxnSpPr>
        <p:spPr>
          <a:xfrm>
            <a:off x="296402" y="3985433"/>
            <a:ext cx="57607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116" name="Google Shape;1116;p58"/>
          <p:cNvGraphicFramePr/>
          <p:nvPr/>
        </p:nvGraphicFramePr>
        <p:xfrm>
          <a:off x="296402" y="3597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256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Algebra-1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7" name="Google Shape;1117;p58"/>
          <p:cNvGraphicFramePr/>
          <p:nvPr/>
        </p:nvGraphicFramePr>
        <p:xfrm>
          <a:off x="1523603" y="34596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7485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oboto Condensed"/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ID, Name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(Customer)  −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ID, Name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(Employee)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18" name="Google Shape;1118;p58"/>
          <p:cNvCxnSpPr/>
          <p:nvPr/>
        </p:nvCxnSpPr>
        <p:spPr>
          <a:xfrm>
            <a:off x="305041" y="4667073"/>
            <a:ext cx="69037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119" name="Google Shape;1119;p58"/>
          <p:cNvGraphicFramePr/>
          <p:nvPr/>
        </p:nvGraphicFramePr>
        <p:xfrm>
          <a:off x="305041" y="4279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256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Algebra-2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0" name="Google Shape;1120;p58"/>
          <p:cNvGraphicFramePr/>
          <p:nvPr/>
        </p:nvGraphicFramePr>
        <p:xfrm>
          <a:off x="1532242" y="4110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855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oboto Condensed"/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ID, Name, Balance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(Customer)  −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ID, Name, Salary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(Employee)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21" name="Google Shape;1121;p58"/>
          <p:cNvCxnSpPr/>
          <p:nvPr/>
        </p:nvCxnSpPr>
        <p:spPr>
          <a:xfrm>
            <a:off x="296402" y="5357033"/>
            <a:ext cx="58064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122" name="Google Shape;1122;p58"/>
          <p:cNvGraphicFramePr/>
          <p:nvPr/>
        </p:nvGraphicFramePr>
        <p:xfrm>
          <a:off x="296402" y="4969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256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Algebra-3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3" name="Google Shape;1123;p58"/>
          <p:cNvGraphicFramePr/>
          <p:nvPr/>
        </p:nvGraphicFramePr>
        <p:xfrm>
          <a:off x="1523603" y="48312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7453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oboto Condensed"/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ID, Name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(Employee)  −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ID, Name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(Customer)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24" name="Google Shape;1124;p58"/>
          <p:cNvCxnSpPr/>
          <p:nvPr/>
        </p:nvCxnSpPr>
        <p:spPr>
          <a:xfrm>
            <a:off x="305041" y="6046293"/>
            <a:ext cx="69494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125" name="Google Shape;1125;p58"/>
          <p:cNvGraphicFramePr/>
          <p:nvPr/>
        </p:nvGraphicFramePr>
        <p:xfrm>
          <a:off x="305041" y="56583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256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Algebra-4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6" name="Google Shape;1126;p58"/>
          <p:cNvGraphicFramePr/>
          <p:nvPr/>
        </p:nvGraphicFramePr>
        <p:xfrm>
          <a:off x="1532242" y="55205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8518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oboto Condensed"/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ID, Name, Balance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(Employee)  −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ID, Name, Salary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(Customer)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Relational Algebra Operations</a:t>
            </a:r>
            <a:br>
              <a:rPr lang="en-US">
                <a:solidFill>
                  <a:srgbClr val="5C2321"/>
                </a:solidFill>
              </a:rPr>
            </a:br>
            <a:r>
              <a:rPr lang="en-US" sz="5400">
                <a:solidFill>
                  <a:schemeClr val="dk2"/>
                </a:solidFill>
              </a:rPr>
              <a:t>Division Operator</a:t>
            </a:r>
            <a:endParaRPr/>
          </a:p>
        </p:txBody>
      </p:sp>
      <p:sp>
        <p:nvSpPr>
          <p:cNvPr id="1132" name="Google Shape;1132;p5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- 3.7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Super Key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super key is a set of one or more </a:t>
            </a:r>
            <a:r>
              <a:rPr b="1" lang="en-US">
                <a:solidFill>
                  <a:schemeClr val="accent6"/>
                </a:solidFill>
              </a:rPr>
              <a:t>attributes whose values uniquely identifies each record</a:t>
            </a:r>
            <a:r>
              <a:rPr lang="en-US"/>
              <a:t> within a relation (table).</a:t>
            </a:r>
            <a:endParaRPr/>
          </a:p>
        </p:txBody>
      </p:sp>
      <p:graphicFrame>
        <p:nvGraphicFramePr>
          <p:cNvPr id="157" name="Google Shape;157;p6"/>
          <p:cNvGraphicFramePr/>
          <p:nvPr/>
        </p:nvGraphicFramePr>
        <p:xfrm>
          <a:off x="2663819" y="29770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587825"/>
                <a:gridCol w="844875"/>
                <a:gridCol w="878200"/>
                <a:gridCol w="638500"/>
                <a:gridCol w="551175"/>
                <a:gridCol w="857575"/>
                <a:gridCol w="4635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EnrollNo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Sem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190540107001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190540107002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190540106001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Mayur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190540106002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180540107001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180540106001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Tarun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180540106002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6"/>
          <p:cNvSpPr/>
          <p:nvPr/>
        </p:nvSpPr>
        <p:spPr>
          <a:xfrm>
            <a:off x="2674185" y="2958206"/>
            <a:ext cx="1584961" cy="3310128"/>
          </a:xfrm>
          <a:prstGeom prst="roundRect">
            <a:avLst>
              <a:gd fmla="val 4514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2521787" y="1874737"/>
            <a:ext cx="1737360" cy="731520"/>
          </a:xfrm>
          <a:prstGeom prst="wedgeRoundRectCallout">
            <a:avLst>
              <a:gd fmla="val -21348" name="adj1"/>
              <a:gd fmla="val 96970" name="adj2"/>
              <a:gd fmla="val 16667" name="adj3"/>
            </a:avLst>
          </a:prstGeom>
          <a:solidFill>
            <a:srgbClr val="FAFAFA"/>
          </a:solidFill>
          <a:ln cap="flat" cmpd="sng" w="9525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 Key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EnrollNo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4259146" y="2962971"/>
            <a:ext cx="2363327" cy="3320166"/>
          </a:xfrm>
          <a:prstGeom prst="roundRect">
            <a:avLst>
              <a:gd fmla="val 4514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4531330" y="1874737"/>
            <a:ext cx="2560320" cy="731520"/>
          </a:xfrm>
          <a:prstGeom prst="wedgeRoundRectCallout">
            <a:avLst>
              <a:gd fmla="val -21233" name="adj1"/>
              <a:gd fmla="val 99090" name="adj2"/>
              <a:gd fmla="val 16667" name="adj3"/>
            </a:avLst>
          </a:prstGeom>
          <a:solidFill>
            <a:srgbClr val="FAFAFA"/>
          </a:solidFill>
          <a:ln cap="flat" cmpd="sng" w="9525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 Key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(RollNo, Branch, Sem)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7363832" y="1873201"/>
            <a:ext cx="1836000" cy="731520"/>
          </a:xfrm>
          <a:prstGeom prst="wedgeRoundRectCallout">
            <a:avLst>
              <a:gd fmla="val -21233" name="adj1"/>
              <a:gd fmla="val 99090" name="adj2"/>
              <a:gd fmla="val 16667" name="adj3"/>
            </a:avLst>
          </a:prstGeom>
          <a:solidFill>
            <a:srgbClr val="FAFAFA"/>
          </a:solidFill>
          <a:ln cap="flat" cmpd="sng" w="9525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 Key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(SPI, Name, BL)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7870669" y="1679787"/>
            <a:ext cx="822325" cy="1118347"/>
          </a:xfrm>
          <a:prstGeom prst="mathMultiply">
            <a:avLst>
              <a:gd fmla="val 5659" name="adj1"/>
            </a:avLst>
          </a:prstGeom>
          <a:solidFill>
            <a:srgbClr val="B84742"/>
          </a:solidFill>
          <a:ln cap="flat" cmpd="sng" w="25400">
            <a:solidFill>
              <a:srgbClr val="B847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6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Division Operator</a:t>
            </a:r>
            <a:endParaRPr/>
          </a:p>
        </p:txBody>
      </p:sp>
      <p:sp>
        <p:nvSpPr>
          <p:cNvPr id="1138" name="Google Shape;1138;p60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Symbol: </a:t>
            </a:r>
            <a:r>
              <a:rPr lang="en-US" sz="2800"/>
              <a:t>÷</a:t>
            </a:r>
            <a:r>
              <a:rPr lang="en-US"/>
              <a:t> (Division)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Notation: </a:t>
            </a:r>
            <a:r>
              <a:rPr i="1" lang="en-US"/>
              <a:t>Relation1 (R1) </a:t>
            </a:r>
            <a:r>
              <a:rPr lang="en-US"/>
              <a:t>÷ </a:t>
            </a:r>
            <a:r>
              <a:rPr i="1" lang="en-US"/>
              <a:t>Relation2 (R2)  </a:t>
            </a:r>
            <a:r>
              <a:rPr b="1" lang="en-US">
                <a:solidFill>
                  <a:srgbClr val="575757"/>
                </a:solidFill>
              </a:rPr>
              <a:t>OR</a:t>
            </a:r>
            <a:r>
              <a:rPr i="1" lang="en-US"/>
              <a:t>  Algebra1 </a:t>
            </a:r>
            <a:r>
              <a:rPr lang="en-US"/>
              <a:t>÷ </a:t>
            </a:r>
            <a:r>
              <a:rPr i="1" lang="en-US"/>
              <a:t>Algebra2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Condition: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Attributes of relation2/algebra2 must be a proper subset of attributes of relation1/algebra1.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Operation: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The output of the division operator will have attributes = 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		All attributes of relation1  –  All attributes of relation2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The output of the division operator will have tuples = 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		Tuples in relation1, which are associated with the all tuples of relation2.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6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Division Operator Example</a:t>
            </a:r>
            <a:endParaRPr/>
          </a:p>
        </p:txBody>
      </p:sp>
      <p:sp>
        <p:nvSpPr>
          <p:cNvPr id="1144" name="Google Shape;1144;p61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1145" name="Google Shape;1145;p61"/>
          <p:cNvCxnSpPr/>
          <p:nvPr/>
        </p:nvCxnSpPr>
        <p:spPr>
          <a:xfrm>
            <a:off x="288578" y="1287426"/>
            <a:ext cx="69494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146" name="Google Shape;1146;p61"/>
          <p:cNvGraphicFramePr/>
          <p:nvPr/>
        </p:nvGraphicFramePr>
        <p:xfrm>
          <a:off x="288578" y="89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7" name="Google Shape;1147;p61"/>
          <p:cNvGraphicFramePr/>
          <p:nvPr/>
        </p:nvGraphicFramePr>
        <p:xfrm>
          <a:off x="1387507" y="890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955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Perform Division operation between Student and Subject.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8" name="Google Shape;1148;p61"/>
          <p:cNvGraphicFramePr/>
          <p:nvPr/>
        </p:nvGraphicFramePr>
        <p:xfrm>
          <a:off x="309044" y="18310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57575"/>
                <a:gridCol w="9639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DBMS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DS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DS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DF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Rohit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DBMS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Rohit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DS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Rohit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DF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DBMS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DF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DS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9" name="Google Shape;1149;p61"/>
          <p:cNvGraphicFramePr/>
          <p:nvPr/>
        </p:nvGraphicFramePr>
        <p:xfrm>
          <a:off x="309044" y="146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464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0" name="Google Shape;1150;p61"/>
          <p:cNvGraphicFramePr/>
          <p:nvPr/>
        </p:nvGraphicFramePr>
        <p:xfrm>
          <a:off x="2991398" y="1827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430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DBMS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DS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DF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1" name="Google Shape;1151;p61"/>
          <p:cNvGraphicFramePr/>
          <p:nvPr/>
        </p:nvGraphicFramePr>
        <p:xfrm>
          <a:off x="2991398" y="1463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24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152" name="Google Shape;1152;p61"/>
          <p:cNvCxnSpPr/>
          <p:nvPr/>
        </p:nvCxnSpPr>
        <p:spPr>
          <a:xfrm>
            <a:off x="7767171" y="1298897"/>
            <a:ext cx="32918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153" name="Google Shape;1153;p61"/>
          <p:cNvGraphicFramePr/>
          <p:nvPr/>
        </p:nvGraphicFramePr>
        <p:xfrm>
          <a:off x="7767171" y="910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4" name="Google Shape;1154;p61"/>
          <p:cNvGraphicFramePr/>
          <p:nvPr/>
        </p:nvGraphicFramePr>
        <p:xfrm>
          <a:off x="7767171" y="17910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430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Rohit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5" name="Google Shape;1155;p61"/>
          <p:cNvGraphicFramePr/>
          <p:nvPr/>
        </p:nvGraphicFramePr>
        <p:xfrm>
          <a:off x="7767171" y="14274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6" name="Google Shape;1156;p61"/>
          <p:cNvGraphicFramePr/>
          <p:nvPr/>
        </p:nvGraphicFramePr>
        <p:xfrm>
          <a:off x="8776658" y="8969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4419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  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÷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(Subject)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6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Division Operator Example</a:t>
            </a:r>
            <a:endParaRPr/>
          </a:p>
        </p:txBody>
      </p:sp>
      <p:sp>
        <p:nvSpPr>
          <p:cNvPr id="1162" name="Google Shape;1162;p62"/>
          <p:cNvSpPr txBox="1"/>
          <p:nvPr>
            <p:ph idx="1" type="body"/>
          </p:nvPr>
        </p:nvSpPr>
        <p:spPr>
          <a:xfrm>
            <a:off x="15023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163" name="Google Shape;1163;p62"/>
          <p:cNvGraphicFramePr/>
          <p:nvPr/>
        </p:nvGraphicFramePr>
        <p:xfrm>
          <a:off x="349176" y="1604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86100"/>
                <a:gridCol w="782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Sno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PNo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P2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S2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S2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S4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S4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S5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4" name="Google Shape;1164;p62"/>
          <p:cNvGraphicFramePr/>
          <p:nvPr/>
        </p:nvGraphicFramePr>
        <p:xfrm>
          <a:off x="349176" y="12407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572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165" name="Google Shape;1165;p62"/>
          <p:cNvCxnSpPr/>
          <p:nvPr/>
        </p:nvCxnSpPr>
        <p:spPr>
          <a:xfrm>
            <a:off x="2124796" y="3724680"/>
            <a:ext cx="21945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166" name="Google Shape;1166;p62"/>
          <p:cNvGraphicFramePr/>
          <p:nvPr/>
        </p:nvGraphicFramePr>
        <p:xfrm>
          <a:off x="2124796" y="33366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Algebra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7" name="Google Shape;1167;p62"/>
          <p:cNvGraphicFramePr/>
          <p:nvPr/>
        </p:nvGraphicFramePr>
        <p:xfrm>
          <a:off x="3134825" y="32458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3703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(A)  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÷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(B1)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8" name="Google Shape;1168;p62"/>
          <p:cNvGraphicFramePr/>
          <p:nvPr/>
        </p:nvGraphicFramePr>
        <p:xfrm>
          <a:off x="2134366" y="42667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2801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SNo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S2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9" name="Google Shape;1169;p62"/>
          <p:cNvGraphicFramePr/>
          <p:nvPr/>
        </p:nvGraphicFramePr>
        <p:xfrm>
          <a:off x="2134366" y="39031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0" name="Google Shape;1170;p62"/>
          <p:cNvGraphicFramePr/>
          <p:nvPr/>
        </p:nvGraphicFramePr>
        <p:xfrm>
          <a:off x="2136038" y="16132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782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PNo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1" name="Google Shape;1171;p62"/>
          <p:cNvGraphicFramePr/>
          <p:nvPr/>
        </p:nvGraphicFramePr>
        <p:xfrm>
          <a:off x="2136038" y="12496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572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B1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172" name="Google Shape;1172;p62"/>
          <p:cNvCxnSpPr/>
          <p:nvPr/>
        </p:nvCxnSpPr>
        <p:spPr>
          <a:xfrm>
            <a:off x="4647562" y="3731030"/>
            <a:ext cx="21945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173" name="Google Shape;1173;p62"/>
          <p:cNvGraphicFramePr/>
          <p:nvPr/>
        </p:nvGraphicFramePr>
        <p:xfrm>
          <a:off x="4647562" y="33430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Algebra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4" name="Google Shape;1174;p62"/>
          <p:cNvGraphicFramePr/>
          <p:nvPr/>
        </p:nvGraphicFramePr>
        <p:xfrm>
          <a:off x="5657591" y="32521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3703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(A)  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÷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(B2)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5" name="Google Shape;1175;p62"/>
          <p:cNvGraphicFramePr/>
          <p:nvPr/>
        </p:nvGraphicFramePr>
        <p:xfrm>
          <a:off x="4657132" y="4273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2801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SNo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S4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6" name="Google Shape;1176;p62"/>
          <p:cNvGraphicFramePr/>
          <p:nvPr/>
        </p:nvGraphicFramePr>
        <p:xfrm>
          <a:off x="4657132" y="39094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7" name="Google Shape;1177;p62"/>
          <p:cNvGraphicFramePr/>
          <p:nvPr/>
        </p:nvGraphicFramePr>
        <p:xfrm>
          <a:off x="4658804" y="1619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782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PNo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8" name="Google Shape;1178;p62"/>
          <p:cNvGraphicFramePr/>
          <p:nvPr/>
        </p:nvGraphicFramePr>
        <p:xfrm>
          <a:off x="4658804" y="12560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572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B2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179" name="Google Shape;1179;p62"/>
          <p:cNvCxnSpPr/>
          <p:nvPr/>
        </p:nvCxnSpPr>
        <p:spPr>
          <a:xfrm>
            <a:off x="7156946" y="3729446"/>
            <a:ext cx="21945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180" name="Google Shape;1180;p62"/>
          <p:cNvGraphicFramePr/>
          <p:nvPr/>
        </p:nvGraphicFramePr>
        <p:xfrm>
          <a:off x="7156946" y="33414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Algebra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1" name="Google Shape;1181;p62"/>
          <p:cNvGraphicFramePr/>
          <p:nvPr/>
        </p:nvGraphicFramePr>
        <p:xfrm>
          <a:off x="8166975" y="32505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3703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(A)  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÷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(B3)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2" name="Google Shape;1182;p62"/>
          <p:cNvGraphicFramePr/>
          <p:nvPr/>
        </p:nvGraphicFramePr>
        <p:xfrm>
          <a:off x="7166516" y="42714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2801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SNo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3" name="Google Shape;1183;p62"/>
          <p:cNvGraphicFramePr/>
          <p:nvPr/>
        </p:nvGraphicFramePr>
        <p:xfrm>
          <a:off x="7166516" y="39078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4" name="Google Shape;1184;p62"/>
          <p:cNvGraphicFramePr/>
          <p:nvPr/>
        </p:nvGraphicFramePr>
        <p:xfrm>
          <a:off x="7168188" y="16180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782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PNo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5" name="Google Shape;1185;p62"/>
          <p:cNvGraphicFramePr/>
          <p:nvPr/>
        </p:nvGraphicFramePr>
        <p:xfrm>
          <a:off x="7168188" y="12544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572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B3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186" name="Google Shape;1186;p62"/>
          <p:cNvCxnSpPr/>
          <p:nvPr/>
        </p:nvCxnSpPr>
        <p:spPr>
          <a:xfrm>
            <a:off x="9660436" y="3729440"/>
            <a:ext cx="21945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187" name="Google Shape;1187;p62"/>
          <p:cNvGraphicFramePr/>
          <p:nvPr/>
        </p:nvGraphicFramePr>
        <p:xfrm>
          <a:off x="9660436" y="33414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Algebra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8" name="Google Shape;1188;p62"/>
          <p:cNvGraphicFramePr/>
          <p:nvPr/>
        </p:nvGraphicFramePr>
        <p:xfrm>
          <a:off x="10670465" y="32505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3703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(A)  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÷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(B4)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9" name="Google Shape;1189;p62"/>
          <p:cNvGraphicFramePr/>
          <p:nvPr/>
        </p:nvGraphicFramePr>
        <p:xfrm>
          <a:off x="9670006" y="4271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2801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SNo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0" name="Google Shape;1190;p62"/>
          <p:cNvGraphicFramePr/>
          <p:nvPr/>
        </p:nvGraphicFramePr>
        <p:xfrm>
          <a:off x="9670006" y="39078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1" name="Google Shape;1191;p62"/>
          <p:cNvGraphicFramePr/>
          <p:nvPr/>
        </p:nvGraphicFramePr>
        <p:xfrm>
          <a:off x="9671678" y="16180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7829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PNo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2" name="Google Shape;1192;p62"/>
          <p:cNvGraphicFramePr/>
          <p:nvPr/>
        </p:nvGraphicFramePr>
        <p:xfrm>
          <a:off x="9671678" y="1254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572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B4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6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Division Operator Example</a:t>
            </a:r>
            <a:endParaRPr/>
          </a:p>
        </p:txBody>
      </p:sp>
      <p:sp>
        <p:nvSpPr>
          <p:cNvPr id="1198" name="Google Shape;1198;p63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1199" name="Google Shape;1199;p63"/>
          <p:cNvCxnSpPr/>
          <p:nvPr/>
        </p:nvCxnSpPr>
        <p:spPr>
          <a:xfrm>
            <a:off x="288578" y="1287426"/>
            <a:ext cx="72000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00" name="Google Shape;1200;p63"/>
          <p:cNvGraphicFramePr/>
          <p:nvPr/>
        </p:nvGraphicFramePr>
        <p:xfrm>
          <a:off x="288578" y="899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1" name="Google Shape;1201;p63"/>
          <p:cNvGraphicFramePr/>
          <p:nvPr/>
        </p:nvGraphicFramePr>
        <p:xfrm>
          <a:off x="1387507" y="890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3011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List the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name of students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doing a </a:t>
                      </a:r>
                      <a:r>
                        <a:rPr b="0" lang="en-US" sz="20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project in all technologies.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2" name="Google Shape;1202;p63"/>
          <p:cNvGraphicFramePr/>
          <p:nvPr/>
        </p:nvGraphicFramePr>
        <p:xfrm>
          <a:off x="309044" y="18310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6275"/>
                <a:gridCol w="857575"/>
                <a:gridCol w="13004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Technology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.NET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PHP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.NET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PHP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iPhone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Android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Rohit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Android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.NET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iPhone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Android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3" name="Google Shape;1203;p63"/>
          <p:cNvGraphicFramePr/>
          <p:nvPr/>
        </p:nvGraphicFramePr>
        <p:xfrm>
          <a:off x="309044" y="146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464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4" name="Google Shape;1204;p63"/>
          <p:cNvGraphicFramePr/>
          <p:nvPr/>
        </p:nvGraphicFramePr>
        <p:xfrm>
          <a:off x="3996926" y="1827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71500"/>
                <a:gridCol w="13004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TID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Technology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.NET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PHP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Android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iPhone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5" name="Google Shape;1205;p63"/>
          <p:cNvGraphicFramePr/>
          <p:nvPr/>
        </p:nvGraphicFramePr>
        <p:xfrm>
          <a:off x="3996926" y="14563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24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Project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206" name="Google Shape;1206;p63"/>
          <p:cNvCxnSpPr/>
          <p:nvPr/>
        </p:nvCxnSpPr>
        <p:spPr>
          <a:xfrm>
            <a:off x="3989336" y="4495487"/>
            <a:ext cx="59436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07" name="Google Shape;1207;p63"/>
          <p:cNvGraphicFramePr/>
          <p:nvPr/>
        </p:nvGraphicFramePr>
        <p:xfrm>
          <a:off x="3989336" y="4107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8" name="Google Shape;1208;p63"/>
          <p:cNvGraphicFramePr/>
          <p:nvPr/>
        </p:nvGraphicFramePr>
        <p:xfrm>
          <a:off x="3989336" y="4987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430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9" name="Google Shape;1209;p63"/>
          <p:cNvGraphicFramePr/>
          <p:nvPr/>
        </p:nvGraphicFramePr>
        <p:xfrm>
          <a:off x="3989336" y="46240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0" name="Google Shape;1210;p63"/>
          <p:cNvGraphicFramePr/>
          <p:nvPr/>
        </p:nvGraphicFramePr>
        <p:xfrm>
          <a:off x="4999335" y="3977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093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Roboto Condensed"/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Name, Technology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  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÷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∏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Technology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(Project)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6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Relational Algebra Operations</a:t>
            </a:r>
            <a:br>
              <a:rPr lang="en-US">
                <a:solidFill>
                  <a:srgbClr val="5C2321"/>
                </a:solidFill>
              </a:rPr>
            </a:br>
            <a:r>
              <a:rPr lang="en-US" sz="5400">
                <a:solidFill>
                  <a:schemeClr val="dk2"/>
                </a:solidFill>
              </a:rPr>
              <a:t>Rename Operator</a:t>
            </a:r>
            <a:endParaRPr/>
          </a:p>
        </p:txBody>
      </p:sp>
      <p:sp>
        <p:nvSpPr>
          <p:cNvPr id="1216" name="Google Shape;1216;p6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- 3.8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6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Rename Operator</a:t>
            </a:r>
            <a:endParaRPr/>
          </a:p>
        </p:txBody>
      </p:sp>
      <p:sp>
        <p:nvSpPr>
          <p:cNvPr id="1222" name="Google Shape;1222;p65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Symbol: </a:t>
            </a:r>
            <a:r>
              <a:rPr lang="en-US" sz="2800"/>
              <a:t>ρ</a:t>
            </a:r>
            <a:r>
              <a:rPr lang="en-US"/>
              <a:t> (Rho)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Notation: </a:t>
            </a:r>
            <a:r>
              <a:rPr lang="en-US" sz="2800"/>
              <a:t>ρ</a:t>
            </a:r>
            <a:r>
              <a:rPr baseline="-25000" i="1" lang="en-US"/>
              <a:t>A (X1,X2….Xn)</a:t>
            </a:r>
            <a:r>
              <a:rPr i="1" lang="en-US"/>
              <a:t> </a:t>
            </a:r>
            <a:r>
              <a:rPr lang="en-US"/>
              <a:t>(Relation)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Operation: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The rename operation is used to </a:t>
            </a:r>
            <a:r>
              <a:rPr b="1" lang="en-US">
                <a:solidFill>
                  <a:schemeClr val="accent6"/>
                </a:solidFill>
              </a:rPr>
              <a:t>rename the output relation</a:t>
            </a:r>
            <a:r>
              <a:rPr lang="en-US"/>
              <a:t>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The result of rename operator are also relations with new name.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The </a:t>
            </a:r>
            <a:r>
              <a:rPr b="1" lang="en-US">
                <a:solidFill>
                  <a:schemeClr val="accent6"/>
                </a:solidFill>
              </a:rPr>
              <a:t>original relation name can not be changed </a:t>
            </a:r>
            <a:r>
              <a:rPr lang="en-US"/>
              <a:t>when we perform rename operation on any relation.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How to use: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ρ</a:t>
            </a:r>
            <a:r>
              <a:rPr baseline="-25000" lang="en-US"/>
              <a:t> x </a:t>
            </a:r>
            <a:r>
              <a:rPr lang="en-US"/>
              <a:t>(E)		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	Returns a relation E under a new name X.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ρ</a:t>
            </a:r>
            <a:r>
              <a:rPr baseline="-25000" lang="en-US"/>
              <a:t> A1, A2. …,An </a:t>
            </a:r>
            <a:r>
              <a:rPr lang="en-US"/>
              <a:t>(E)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	Returns a relation E with the attributes renamed to A1, A2, …., An.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ρ</a:t>
            </a:r>
            <a:r>
              <a:rPr baseline="-25000" lang="en-US"/>
              <a:t> x(A1, A2. …,An) </a:t>
            </a:r>
            <a:r>
              <a:rPr lang="en-US"/>
              <a:t>(E)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	Returns a relation E under a new name X with the attributes renamed to A1, A2, …., An.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6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Rename Operator Example</a:t>
            </a:r>
            <a:endParaRPr/>
          </a:p>
        </p:txBody>
      </p:sp>
      <p:sp>
        <p:nvSpPr>
          <p:cNvPr id="1228" name="Google Shape;1228;p66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229" name="Google Shape;1229;p66"/>
          <p:cNvGraphicFramePr/>
          <p:nvPr/>
        </p:nvGraphicFramePr>
        <p:xfrm>
          <a:off x="639131" y="1854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89275"/>
                <a:gridCol w="762325"/>
                <a:gridCol w="5575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0" name="Google Shape;1230;p66"/>
          <p:cNvGraphicFramePr/>
          <p:nvPr/>
        </p:nvGraphicFramePr>
        <p:xfrm>
          <a:off x="639131" y="14832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24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231" name="Google Shape;1231;p66"/>
          <p:cNvCxnSpPr/>
          <p:nvPr/>
        </p:nvCxnSpPr>
        <p:spPr>
          <a:xfrm>
            <a:off x="652949" y="4085721"/>
            <a:ext cx="269748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32" name="Google Shape;1232;p66"/>
          <p:cNvGraphicFramePr/>
          <p:nvPr/>
        </p:nvGraphicFramePr>
        <p:xfrm>
          <a:off x="652949" y="3697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Algebra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3" name="Google Shape;1233;p66"/>
          <p:cNvGraphicFramePr/>
          <p:nvPr/>
        </p:nvGraphicFramePr>
        <p:xfrm>
          <a:off x="1662978" y="36068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8227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ρ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Person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4" name="Google Shape;1234;p66"/>
          <p:cNvGraphicFramePr/>
          <p:nvPr/>
        </p:nvGraphicFramePr>
        <p:xfrm>
          <a:off x="645126" y="47210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89275"/>
                <a:gridCol w="762325"/>
                <a:gridCol w="5575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" name="Google Shape;1235;p66"/>
          <p:cNvGraphicFramePr/>
          <p:nvPr/>
        </p:nvGraphicFramePr>
        <p:xfrm>
          <a:off x="645126" y="43498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24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Person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6" name="Google Shape;1236;p66"/>
          <p:cNvGraphicFramePr/>
          <p:nvPr/>
        </p:nvGraphicFramePr>
        <p:xfrm>
          <a:off x="4836492" y="18442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89275"/>
                <a:gridCol w="762325"/>
                <a:gridCol w="5575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7" name="Google Shape;1237;p66"/>
          <p:cNvGraphicFramePr/>
          <p:nvPr/>
        </p:nvGraphicFramePr>
        <p:xfrm>
          <a:off x="4836492" y="14730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24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238" name="Google Shape;1238;p66"/>
          <p:cNvCxnSpPr/>
          <p:nvPr/>
        </p:nvCxnSpPr>
        <p:spPr>
          <a:xfrm>
            <a:off x="4850310" y="4075502"/>
            <a:ext cx="39776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39" name="Google Shape;1239;p66"/>
          <p:cNvGraphicFramePr/>
          <p:nvPr/>
        </p:nvGraphicFramePr>
        <p:xfrm>
          <a:off x="4850310" y="3687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Algebra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0" name="Google Shape;1240;p66"/>
          <p:cNvGraphicFramePr/>
          <p:nvPr/>
        </p:nvGraphicFramePr>
        <p:xfrm>
          <a:off x="5860339" y="3596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1515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ρ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(RollNo, StudentName, SPI)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41" name="Google Shape;1241;p66"/>
          <p:cNvGraphicFramePr/>
          <p:nvPr/>
        </p:nvGraphicFramePr>
        <p:xfrm>
          <a:off x="4842487" y="47108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1473525"/>
                <a:gridCol w="5575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StudentName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2" name="Google Shape;1242;p66"/>
          <p:cNvGraphicFramePr/>
          <p:nvPr/>
        </p:nvGraphicFramePr>
        <p:xfrm>
          <a:off x="4842487" y="4339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24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3" name="Google Shape;1243;p66"/>
          <p:cNvGraphicFramePr/>
          <p:nvPr/>
        </p:nvGraphicFramePr>
        <p:xfrm>
          <a:off x="645126" y="954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4" name="Google Shape;1244;p66"/>
          <p:cNvGraphicFramePr/>
          <p:nvPr/>
        </p:nvGraphicFramePr>
        <p:xfrm>
          <a:off x="1746595" y="8710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8227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Rename table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45" name="Google Shape;1245;p66"/>
          <p:cNvCxnSpPr/>
          <p:nvPr/>
        </p:nvCxnSpPr>
        <p:spPr>
          <a:xfrm>
            <a:off x="652949" y="1335264"/>
            <a:ext cx="28346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46" name="Google Shape;1246;p66"/>
          <p:cNvGraphicFramePr/>
          <p:nvPr/>
        </p:nvGraphicFramePr>
        <p:xfrm>
          <a:off x="4851111" y="939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7" name="Google Shape;1247;p66"/>
          <p:cNvGraphicFramePr/>
          <p:nvPr/>
        </p:nvGraphicFramePr>
        <p:xfrm>
          <a:off x="5952580" y="8557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4514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Rename attributes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48" name="Google Shape;1248;p66"/>
          <p:cNvCxnSpPr/>
          <p:nvPr/>
        </p:nvCxnSpPr>
        <p:spPr>
          <a:xfrm>
            <a:off x="4858934" y="1319954"/>
            <a:ext cx="338328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6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Rename Operator Example</a:t>
            </a:r>
            <a:endParaRPr/>
          </a:p>
        </p:txBody>
      </p:sp>
      <p:sp>
        <p:nvSpPr>
          <p:cNvPr id="1254" name="Google Shape;1254;p67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255" name="Google Shape;1255;p67"/>
          <p:cNvGraphicFramePr/>
          <p:nvPr/>
        </p:nvGraphicFramePr>
        <p:xfrm>
          <a:off x="359787" y="1866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89275"/>
                <a:gridCol w="762325"/>
                <a:gridCol w="5575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6" name="Google Shape;1256;p67"/>
          <p:cNvGraphicFramePr/>
          <p:nvPr/>
        </p:nvGraphicFramePr>
        <p:xfrm>
          <a:off x="359787" y="14948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24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257" name="Google Shape;1257;p67"/>
          <p:cNvCxnSpPr/>
          <p:nvPr/>
        </p:nvCxnSpPr>
        <p:spPr>
          <a:xfrm>
            <a:off x="373605" y="4097276"/>
            <a:ext cx="53949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58" name="Google Shape;1258;p67"/>
          <p:cNvGraphicFramePr/>
          <p:nvPr/>
        </p:nvGraphicFramePr>
        <p:xfrm>
          <a:off x="373605" y="37092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Algebra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9" name="Google Shape;1259;p67"/>
          <p:cNvGraphicFramePr/>
          <p:nvPr/>
        </p:nvGraphicFramePr>
        <p:xfrm>
          <a:off x="1383634" y="3618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6120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ρ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Person (RollNo, StudentName) </a:t>
                      </a:r>
                      <a:r>
                        <a:rPr b="0" i="1" lang="en-US" sz="24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∏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 RNo, Name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0" name="Google Shape;1260;p67"/>
          <p:cNvGraphicFramePr/>
          <p:nvPr/>
        </p:nvGraphicFramePr>
        <p:xfrm>
          <a:off x="365782" y="47326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844875"/>
                <a:gridCol w="14735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StudentName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1" name="Google Shape;1261;p67"/>
          <p:cNvGraphicFramePr/>
          <p:nvPr/>
        </p:nvGraphicFramePr>
        <p:xfrm>
          <a:off x="365782" y="4361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24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Person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2" name="Google Shape;1262;p67"/>
          <p:cNvGraphicFramePr/>
          <p:nvPr/>
        </p:nvGraphicFramePr>
        <p:xfrm>
          <a:off x="345323" y="954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3" name="Google Shape;1263;p67"/>
          <p:cNvGraphicFramePr/>
          <p:nvPr/>
        </p:nvGraphicFramePr>
        <p:xfrm>
          <a:off x="1446792" y="8710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2468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Rename table and attributes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 both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4" name="Google Shape;1264;p67"/>
          <p:cNvGraphicFramePr/>
          <p:nvPr/>
        </p:nvGraphicFramePr>
        <p:xfrm>
          <a:off x="6298384" y="1898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89275"/>
                <a:gridCol w="762325"/>
                <a:gridCol w="5575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5" name="Google Shape;1265;p67"/>
          <p:cNvGraphicFramePr/>
          <p:nvPr/>
        </p:nvGraphicFramePr>
        <p:xfrm>
          <a:off x="6298384" y="15272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24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266" name="Google Shape;1266;p67"/>
          <p:cNvCxnSpPr/>
          <p:nvPr/>
        </p:nvCxnSpPr>
        <p:spPr>
          <a:xfrm>
            <a:off x="6312202" y="4129756"/>
            <a:ext cx="37490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67" name="Google Shape;1267;p67"/>
          <p:cNvGraphicFramePr/>
          <p:nvPr/>
        </p:nvGraphicFramePr>
        <p:xfrm>
          <a:off x="6312202" y="37417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Algebra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8" name="Google Shape;1268;p67"/>
          <p:cNvGraphicFramePr/>
          <p:nvPr/>
        </p:nvGraphicFramePr>
        <p:xfrm>
          <a:off x="7322231" y="36508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8133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ρ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StudentName / Name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9" name="Google Shape;1269;p67"/>
          <p:cNvGraphicFramePr/>
          <p:nvPr/>
        </p:nvGraphicFramePr>
        <p:xfrm>
          <a:off x="6304379" y="47650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89275"/>
                <a:gridCol w="1473525"/>
                <a:gridCol w="5575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StudentName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0" name="Google Shape;1270;p67"/>
          <p:cNvGraphicFramePr/>
          <p:nvPr/>
        </p:nvGraphicFramePr>
        <p:xfrm>
          <a:off x="6304379" y="4393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24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1" name="Google Shape;1271;p67"/>
          <p:cNvGraphicFramePr/>
          <p:nvPr/>
        </p:nvGraphicFramePr>
        <p:xfrm>
          <a:off x="6283920" y="9614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2" name="Google Shape;1272;p67"/>
          <p:cNvGraphicFramePr/>
          <p:nvPr/>
        </p:nvGraphicFramePr>
        <p:xfrm>
          <a:off x="7385389" y="878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667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Rename particular attributes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73" name="Google Shape;1273;p67"/>
          <p:cNvCxnSpPr/>
          <p:nvPr/>
        </p:nvCxnSpPr>
        <p:spPr>
          <a:xfrm>
            <a:off x="357674" y="1335264"/>
            <a:ext cx="51663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4" name="Google Shape;1274;p67"/>
          <p:cNvCxnSpPr/>
          <p:nvPr/>
        </p:nvCxnSpPr>
        <p:spPr>
          <a:xfrm>
            <a:off x="6293654" y="1336737"/>
            <a:ext cx="46177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Rename Operator Example</a:t>
            </a:r>
            <a:endParaRPr/>
          </a:p>
        </p:txBody>
      </p:sp>
      <p:sp>
        <p:nvSpPr>
          <p:cNvPr id="1280" name="Google Shape;1280;p68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281" name="Google Shape;1281;p68"/>
          <p:cNvGraphicFramePr/>
          <p:nvPr/>
        </p:nvGraphicFramePr>
        <p:xfrm>
          <a:off x="359787" y="1866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89275"/>
                <a:gridCol w="762325"/>
                <a:gridCol w="5575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2" name="Google Shape;1282;p68"/>
          <p:cNvGraphicFramePr/>
          <p:nvPr/>
        </p:nvGraphicFramePr>
        <p:xfrm>
          <a:off x="359787" y="14948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24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283" name="Google Shape;1283;p68"/>
          <p:cNvCxnSpPr/>
          <p:nvPr/>
        </p:nvCxnSpPr>
        <p:spPr>
          <a:xfrm>
            <a:off x="373605" y="4172226"/>
            <a:ext cx="53492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84" name="Google Shape;1284;p68"/>
          <p:cNvGraphicFramePr/>
          <p:nvPr/>
        </p:nvGraphicFramePr>
        <p:xfrm>
          <a:off x="373605" y="3784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Step-2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5" name="Google Shape;1285;p68"/>
          <p:cNvGraphicFramePr/>
          <p:nvPr/>
        </p:nvGraphicFramePr>
        <p:xfrm>
          <a:off x="1383634" y="35584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5024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lang="en-US" sz="2400">
                          <a:solidFill>
                            <a:schemeClr val="dk1"/>
                          </a:solidFill>
                        </a:rPr>
                        <a:t>A.CPI&lt;B.CPI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ρ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A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  ρ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B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86" name="Google Shape;1286;p68"/>
          <p:cNvGraphicFramePr/>
          <p:nvPr/>
        </p:nvGraphicFramePr>
        <p:xfrm>
          <a:off x="365782" y="4361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Output-2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7" name="Google Shape;1287;p68"/>
          <p:cNvGraphicFramePr/>
          <p:nvPr/>
        </p:nvGraphicFramePr>
        <p:xfrm>
          <a:off x="345323" y="954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8" name="Google Shape;1288;p68"/>
          <p:cNvGraphicFramePr/>
          <p:nvPr/>
        </p:nvGraphicFramePr>
        <p:xfrm>
          <a:off x="1446792" y="8710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3359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Find out maximum CPI from student table.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89" name="Google Shape;1289;p68"/>
          <p:cNvCxnSpPr/>
          <p:nvPr/>
        </p:nvCxnSpPr>
        <p:spPr>
          <a:xfrm>
            <a:off x="357674" y="1335264"/>
            <a:ext cx="62179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0" name="Google Shape;1290;p68"/>
          <p:cNvCxnSpPr/>
          <p:nvPr/>
        </p:nvCxnSpPr>
        <p:spPr>
          <a:xfrm>
            <a:off x="7060155" y="1364762"/>
            <a:ext cx="40233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91" name="Google Shape;1291;p68"/>
          <p:cNvGraphicFramePr/>
          <p:nvPr/>
        </p:nvGraphicFramePr>
        <p:xfrm>
          <a:off x="7060155" y="9767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Step-1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2" name="Google Shape;1292;p68"/>
          <p:cNvGraphicFramePr/>
          <p:nvPr/>
        </p:nvGraphicFramePr>
        <p:xfrm>
          <a:off x="7052332" y="18667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792475"/>
                <a:gridCol w="965525"/>
                <a:gridCol w="760725"/>
                <a:gridCol w="784550"/>
                <a:gridCol w="957575"/>
                <a:gridCol w="752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A.Rno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A.Name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A.CPI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B.Rno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B.Name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B.CPI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3" name="Google Shape;1293;p68"/>
          <p:cNvGraphicFramePr/>
          <p:nvPr/>
        </p:nvGraphicFramePr>
        <p:xfrm>
          <a:off x="7052332" y="14955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Output-1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4" name="Google Shape;1294;p68"/>
          <p:cNvGraphicFramePr/>
          <p:nvPr/>
        </p:nvGraphicFramePr>
        <p:xfrm>
          <a:off x="373605" y="4724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792475"/>
                <a:gridCol w="965525"/>
                <a:gridCol w="760725"/>
                <a:gridCol w="784550"/>
                <a:gridCol w="957575"/>
                <a:gridCol w="752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A.Rno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A.Name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A.CPI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B.Rno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B.Name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B.CPI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95" name="Google Shape;1295;p68"/>
          <p:cNvSpPr/>
          <p:nvPr/>
        </p:nvSpPr>
        <p:spPr>
          <a:xfrm>
            <a:off x="8824234" y="1865853"/>
            <a:ext cx="732147" cy="4113937"/>
          </a:xfrm>
          <a:prstGeom prst="roundRect">
            <a:avLst>
              <a:gd fmla="val 91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296" name="Google Shape;1296;p68"/>
          <p:cNvGraphicFramePr/>
          <p:nvPr/>
        </p:nvGraphicFramePr>
        <p:xfrm>
          <a:off x="8058303" y="902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0943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ρ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A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  ρ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B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7" name="Google Shape;1297;p68"/>
          <p:cNvSpPr/>
          <p:nvPr/>
        </p:nvSpPr>
        <p:spPr>
          <a:xfrm>
            <a:off x="11328674" y="1865852"/>
            <a:ext cx="732147" cy="4113937"/>
          </a:xfrm>
          <a:prstGeom prst="roundRect">
            <a:avLst>
              <a:gd fmla="val 91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6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Rename Operator Example</a:t>
            </a:r>
            <a:endParaRPr/>
          </a:p>
        </p:txBody>
      </p:sp>
      <p:sp>
        <p:nvSpPr>
          <p:cNvPr id="1303" name="Google Shape;1303;p69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304" name="Google Shape;1304;p69"/>
          <p:cNvGraphicFramePr/>
          <p:nvPr/>
        </p:nvGraphicFramePr>
        <p:xfrm>
          <a:off x="359787" y="1866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89275"/>
                <a:gridCol w="762325"/>
                <a:gridCol w="5575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5" name="Google Shape;1305;p69"/>
          <p:cNvGraphicFramePr/>
          <p:nvPr/>
        </p:nvGraphicFramePr>
        <p:xfrm>
          <a:off x="359787" y="14948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24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306" name="Google Shape;1306;p69"/>
          <p:cNvCxnSpPr/>
          <p:nvPr/>
        </p:nvCxnSpPr>
        <p:spPr>
          <a:xfrm>
            <a:off x="373605" y="4176286"/>
            <a:ext cx="53492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07" name="Google Shape;1307;p69"/>
          <p:cNvGraphicFramePr/>
          <p:nvPr/>
        </p:nvGraphicFramePr>
        <p:xfrm>
          <a:off x="373605" y="3788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Step-2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8" name="Google Shape;1308;p69"/>
          <p:cNvGraphicFramePr/>
          <p:nvPr/>
        </p:nvGraphicFramePr>
        <p:xfrm>
          <a:off x="1383634" y="35625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5024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lang="en-US" sz="2400">
                          <a:solidFill>
                            <a:schemeClr val="dk1"/>
                          </a:solidFill>
                        </a:rPr>
                        <a:t>A.CPI&lt;B.CPI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ρ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A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  ρ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B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9" name="Google Shape;1309;p69"/>
          <p:cNvGraphicFramePr/>
          <p:nvPr/>
        </p:nvGraphicFramePr>
        <p:xfrm>
          <a:off x="365782" y="4361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Output-2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0" name="Google Shape;1310;p69"/>
          <p:cNvGraphicFramePr/>
          <p:nvPr/>
        </p:nvGraphicFramePr>
        <p:xfrm>
          <a:off x="345323" y="954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1" name="Google Shape;1311;p69"/>
          <p:cNvGraphicFramePr/>
          <p:nvPr/>
        </p:nvGraphicFramePr>
        <p:xfrm>
          <a:off x="1446792" y="8710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3359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Find out maximum CPI from student table.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12" name="Google Shape;1312;p69"/>
          <p:cNvCxnSpPr/>
          <p:nvPr/>
        </p:nvCxnSpPr>
        <p:spPr>
          <a:xfrm>
            <a:off x="357674" y="1335264"/>
            <a:ext cx="62179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13" name="Google Shape;1313;p69"/>
          <p:cNvGraphicFramePr/>
          <p:nvPr/>
        </p:nvGraphicFramePr>
        <p:xfrm>
          <a:off x="373605" y="4724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792475"/>
                <a:gridCol w="965525"/>
                <a:gridCol w="760725"/>
                <a:gridCol w="784550"/>
                <a:gridCol w="957575"/>
                <a:gridCol w="752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A.Rno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A.Name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A.CPI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B.Rno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B.Name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B.CPI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314" name="Google Shape;1314;p69"/>
          <p:cNvCxnSpPr/>
          <p:nvPr/>
        </p:nvCxnSpPr>
        <p:spPr>
          <a:xfrm>
            <a:off x="5231355" y="1972911"/>
            <a:ext cx="64008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15" name="Google Shape;1315;p69"/>
          <p:cNvGraphicFramePr/>
          <p:nvPr/>
        </p:nvGraphicFramePr>
        <p:xfrm>
          <a:off x="5231355" y="15849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Step-3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6" name="Google Shape;1316;p69"/>
          <p:cNvGraphicFramePr/>
          <p:nvPr/>
        </p:nvGraphicFramePr>
        <p:xfrm>
          <a:off x="6241384" y="1359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5486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∏</a:t>
                      </a:r>
                      <a:r>
                        <a:rPr b="0" baseline="-25000" i="1" lang="en-US" sz="3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baseline="-25000" lang="en-US" sz="2400">
                          <a:solidFill>
                            <a:schemeClr val="dk1"/>
                          </a:solidFill>
                        </a:rPr>
                        <a:t>A.CPI</a:t>
                      </a:r>
                      <a:r>
                        <a:rPr b="0" baseline="-2500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</a:t>
                      </a: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lang="en-US" sz="2400">
                          <a:solidFill>
                            <a:schemeClr val="dk1"/>
                          </a:solidFill>
                        </a:rPr>
                        <a:t>A.CPI&lt;B.CPI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ρ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A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  ρ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B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(Student)))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17" name="Google Shape;1317;p69"/>
          <p:cNvGraphicFramePr/>
          <p:nvPr/>
        </p:nvGraphicFramePr>
        <p:xfrm>
          <a:off x="6118882" y="21770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Output-3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8" name="Google Shape;1318;p69"/>
          <p:cNvGraphicFramePr/>
          <p:nvPr/>
        </p:nvGraphicFramePr>
        <p:xfrm>
          <a:off x="6126705" y="25399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972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A.CPI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19" name="Google Shape;1319;p69"/>
          <p:cNvSpPr/>
          <p:nvPr/>
        </p:nvSpPr>
        <p:spPr>
          <a:xfrm>
            <a:off x="2141494" y="4711953"/>
            <a:ext cx="732147" cy="1645920"/>
          </a:xfrm>
          <a:prstGeom prst="roundRect">
            <a:avLst>
              <a:gd fmla="val 91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Candidate Key</a:t>
            </a:r>
            <a:endParaRPr/>
          </a:p>
        </p:txBody>
      </p: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candidate key is a </a:t>
            </a:r>
            <a:r>
              <a:rPr b="1" lang="en-US">
                <a:solidFill>
                  <a:schemeClr val="accent6"/>
                </a:solidFill>
              </a:rPr>
              <a:t>subset of a super key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candidate key is a single attribute or the least combination of attributes that uniquely identifies each record in the table.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candidate key is a </a:t>
            </a:r>
            <a:r>
              <a:rPr b="1" lang="en-US">
                <a:solidFill>
                  <a:schemeClr val="accent6"/>
                </a:solidFill>
              </a:rPr>
              <a:t>super key for which no proper subset is a super key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chemeClr val="accent6"/>
                </a:solidFill>
              </a:rPr>
              <a:t>Every candidate key is a super key </a:t>
            </a:r>
            <a:r>
              <a:rPr lang="en-US"/>
              <a:t>but </a:t>
            </a:r>
            <a:r>
              <a:rPr b="1" lang="en-US">
                <a:solidFill>
                  <a:schemeClr val="accent6"/>
                </a:solidFill>
              </a:rPr>
              <a:t>every super key is not a candidate key</a:t>
            </a:r>
            <a:r>
              <a:rPr lang="en-US"/>
              <a:t>.</a:t>
            </a:r>
            <a:endParaRPr/>
          </a:p>
        </p:txBody>
      </p:sp>
      <p:graphicFrame>
        <p:nvGraphicFramePr>
          <p:cNvPr id="170" name="Google Shape;170;p7"/>
          <p:cNvGraphicFramePr/>
          <p:nvPr/>
        </p:nvGraphicFramePr>
        <p:xfrm>
          <a:off x="2663819" y="43347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587825"/>
                <a:gridCol w="844875"/>
                <a:gridCol w="878200"/>
                <a:gridCol w="638500"/>
                <a:gridCol w="551175"/>
                <a:gridCol w="857575"/>
                <a:gridCol w="4635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EnrollNo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Sem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190540107001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180540107002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190540106001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Mayur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180540106002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7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fmla="val 4514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fmla="val -21348" name="adj1"/>
              <a:gd fmla="val 96970" name="adj2"/>
              <a:gd fmla="val 16667" name="adj3"/>
            </a:avLst>
          </a:prstGeom>
          <a:solidFill>
            <a:srgbClr val="FAFAFA"/>
          </a:solidFill>
          <a:ln cap="flat" cmpd="sng" w="9525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Candidate Key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EnrollNo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fmla="val 4514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fmla="val -21233" name="adj1"/>
              <a:gd fmla="val 99090" name="adj2"/>
              <a:gd fmla="val 16667" name="adj3"/>
            </a:avLst>
          </a:prstGeom>
          <a:solidFill>
            <a:srgbClr val="FAFAFA"/>
          </a:solidFill>
          <a:ln cap="flat" cmpd="sng" w="9525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Candidate Key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(RollNo, Branch, Sem)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7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Rename Operator Example</a:t>
            </a:r>
            <a:endParaRPr/>
          </a:p>
        </p:txBody>
      </p:sp>
      <p:sp>
        <p:nvSpPr>
          <p:cNvPr id="1325" name="Google Shape;1325;p70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326" name="Google Shape;1326;p70"/>
          <p:cNvGraphicFramePr/>
          <p:nvPr/>
        </p:nvGraphicFramePr>
        <p:xfrm>
          <a:off x="359787" y="1866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89275"/>
                <a:gridCol w="762325"/>
                <a:gridCol w="5575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Raj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Meet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Jay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7" name="Google Shape;1327;p70"/>
          <p:cNvGraphicFramePr/>
          <p:nvPr/>
        </p:nvGraphicFramePr>
        <p:xfrm>
          <a:off x="359787" y="14948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24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8" name="Google Shape;1328;p70"/>
          <p:cNvGraphicFramePr/>
          <p:nvPr/>
        </p:nvGraphicFramePr>
        <p:xfrm>
          <a:off x="345323" y="954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9" name="Google Shape;1329;p70"/>
          <p:cNvGraphicFramePr/>
          <p:nvPr/>
        </p:nvGraphicFramePr>
        <p:xfrm>
          <a:off x="1446792" y="8710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3359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Find out maximum CPI from student table.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30" name="Google Shape;1330;p70"/>
          <p:cNvCxnSpPr/>
          <p:nvPr/>
        </p:nvCxnSpPr>
        <p:spPr>
          <a:xfrm>
            <a:off x="357674" y="1335264"/>
            <a:ext cx="621792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1" name="Google Shape;1331;p70"/>
          <p:cNvCxnSpPr/>
          <p:nvPr/>
        </p:nvCxnSpPr>
        <p:spPr>
          <a:xfrm>
            <a:off x="5231355" y="1972911"/>
            <a:ext cx="64008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32" name="Google Shape;1332;p70"/>
          <p:cNvGraphicFramePr/>
          <p:nvPr/>
        </p:nvGraphicFramePr>
        <p:xfrm>
          <a:off x="5231355" y="15849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Step-3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3" name="Google Shape;1333;p70"/>
          <p:cNvGraphicFramePr/>
          <p:nvPr/>
        </p:nvGraphicFramePr>
        <p:xfrm>
          <a:off x="6241384" y="13760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5486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∏</a:t>
                      </a:r>
                      <a:r>
                        <a:rPr b="0" baseline="-25000" i="1" lang="en-US" sz="3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baseline="-25000" lang="en-US" sz="2400">
                          <a:solidFill>
                            <a:schemeClr val="dk1"/>
                          </a:solidFill>
                        </a:rPr>
                        <a:t>A.CPI</a:t>
                      </a:r>
                      <a:r>
                        <a:rPr b="0" baseline="-2500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</a:t>
                      </a: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lang="en-US" sz="2400">
                          <a:solidFill>
                            <a:schemeClr val="dk1"/>
                          </a:solidFill>
                        </a:rPr>
                        <a:t>A.CPI&lt;B.CPI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ρ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A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  ρ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B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(Student)))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4" name="Google Shape;1334;p70"/>
          <p:cNvGraphicFramePr/>
          <p:nvPr/>
        </p:nvGraphicFramePr>
        <p:xfrm>
          <a:off x="6118882" y="21770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Output-3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5" name="Google Shape;1335;p70"/>
          <p:cNvGraphicFramePr/>
          <p:nvPr/>
        </p:nvGraphicFramePr>
        <p:xfrm>
          <a:off x="6126705" y="25399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972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A.CPI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336" name="Google Shape;1336;p70"/>
          <p:cNvCxnSpPr/>
          <p:nvPr/>
        </p:nvCxnSpPr>
        <p:spPr>
          <a:xfrm>
            <a:off x="378906" y="4305396"/>
            <a:ext cx="83210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37" name="Google Shape;1337;p70"/>
          <p:cNvGraphicFramePr/>
          <p:nvPr/>
        </p:nvGraphicFramePr>
        <p:xfrm>
          <a:off x="378906" y="39174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Step-4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8" name="Google Shape;1338;p70"/>
          <p:cNvGraphicFramePr/>
          <p:nvPr/>
        </p:nvGraphicFramePr>
        <p:xfrm>
          <a:off x="1388935" y="36916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74885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∏</a:t>
                      </a:r>
                      <a:r>
                        <a:rPr b="0" baseline="-25000" i="1" lang="en-US" sz="4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baseline="-2500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CPI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r>
                        <a:rPr b="0" baseline="-25000" lang="en-US" sz="3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− ∏</a:t>
                      </a:r>
                      <a:r>
                        <a:rPr b="0" baseline="-25000" i="1" lang="en-US" sz="3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baseline="-25000" lang="en-US" sz="2400">
                          <a:solidFill>
                            <a:schemeClr val="dk1"/>
                          </a:solidFill>
                        </a:rPr>
                        <a:t>A.CPI</a:t>
                      </a:r>
                      <a:r>
                        <a:rPr b="0" baseline="-2500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</a:t>
                      </a:r>
                      <a:r>
                        <a:rPr b="0" lang="en-US" sz="3200">
                          <a:solidFill>
                            <a:schemeClr val="dk1"/>
                          </a:solidFill>
                        </a:rPr>
                        <a:t>σ</a:t>
                      </a:r>
                      <a:r>
                        <a:rPr b="0" baseline="-25000" lang="en-US" sz="2400">
                          <a:solidFill>
                            <a:schemeClr val="dk1"/>
                          </a:solidFill>
                        </a:rPr>
                        <a:t>A.CPI&lt;B.CPI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ρ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A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X  ρ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B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(Student)))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9" name="Google Shape;1339;p70"/>
          <p:cNvGraphicFramePr/>
          <p:nvPr/>
        </p:nvGraphicFramePr>
        <p:xfrm>
          <a:off x="1469633" y="44714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24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0" name="Google Shape;1340;p70"/>
          <p:cNvGraphicFramePr/>
          <p:nvPr/>
        </p:nvGraphicFramePr>
        <p:xfrm>
          <a:off x="1477456" y="4834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972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1" name="Google Shape;1341;p70"/>
          <p:cNvGraphicFramePr/>
          <p:nvPr/>
        </p:nvGraphicFramePr>
        <p:xfrm>
          <a:off x="3528082" y="44757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Output-3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2" name="Google Shape;1342;p70"/>
          <p:cNvGraphicFramePr/>
          <p:nvPr/>
        </p:nvGraphicFramePr>
        <p:xfrm>
          <a:off x="3535905" y="48386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972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A.CPI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43" name="Google Shape;1343;p70"/>
          <p:cNvSpPr txBox="1"/>
          <p:nvPr/>
        </p:nvSpPr>
        <p:spPr>
          <a:xfrm>
            <a:off x="2863120" y="5182849"/>
            <a:ext cx="3447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−</a:t>
            </a:r>
            <a:endParaRPr/>
          </a:p>
        </p:txBody>
      </p:sp>
      <p:sp>
        <p:nvSpPr>
          <p:cNvPr id="1344" name="Google Shape;1344;p70"/>
          <p:cNvSpPr txBox="1"/>
          <p:nvPr/>
        </p:nvSpPr>
        <p:spPr>
          <a:xfrm>
            <a:off x="4949247" y="5200339"/>
            <a:ext cx="3447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</a:t>
            </a:r>
            <a:endParaRPr/>
          </a:p>
        </p:txBody>
      </p:sp>
      <p:graphicFrame>
        <p:nvGraphicFramePr>
          <p:cNvPr id="1345" name="Google Shape;1345;p70"/>
          <p:cNvGraphicFramePr/>
          <p:nvPr/>
        </p:nvGraphicFramePr>
        <p:xfrm>
          <a:off x="5569241" y="44805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6" name="Google Shape;1346;p70"/>
          <p:cNvGraphicFramePr/>
          <p:nvPr/>
        </p:nvGraphicFramePr>
        <p:xfrm>
          <a:off x="5577064" y="4843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972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7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Relational Algebra Operations</a:t>
            </a:r>
            <a:br>
              <a:rPr lang="en-US">
                <a:solidFill>
                  <a:srgbClr val="5C2321"/>
                </a:solidFill>
              </a:rPr>
            </a:br>
            <a:r>
              <a:rPr lang="en-US" sz="5400">
                <a:solidFill>
                  <a:schemeClr val="dk2"/>
                </a:solidFill>
              </a:rPr>
              <a:t>Aggregate Functions</a:t>
            </a:r>
            <a:endParaRPr/>
          </a:p>
        </p:txBody>
      </p:sp>
      <p:sp>
        <p:nvSpPr>
          <p:cNvPr id="1352" name="Google Shape;1352;p7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- 3.9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Aggregate Functions</a:t>
            </a:r>
            <a:endParaRPr/>
          </a:p>
        </p:txBody>
      </p:sp>
      <p:sp>
        <p:nvSpPr>
          <p:cNvPr id="1358" name="Google Shape;1358;p72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Symbol: </a:t>
            </a:r>
            <a:r>
              <a:rPr i="1" lang="en-US" sz="3200">
                <a:latin typeface="Roboto Condensed"/>
                <a:ea typeface="Roboto Condensed"/>
                <a:cs typeface="Roboto Condensed"/>
                <a:sym typeface="Roboto Condensed"/>
              </a:rPr>
              <a:t>g</a:t>
            </a:r>
            <a:r>
              <a:rPr lang="en-US" sz="2800">
                <a:latin typeface="Roboto Condensed"/>
                <a:ea typeface="Roboto Condensed"/>
                <a:cs typeface="Roboto Condensed"/>
                <a:sym typeface="Roboto Condensed"/>
              </a:rPr>
              <a:t> or G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Notation: </a:t>
            </a:r>
            <a:r>
              <a:rPr i="1" lang="en-US" sz="2800"/>
              <a:t>g </a:t>
            </a:r>
            <a:r>
              <a:rPr baseline="-25000" i="1" lang="en-US"/>
              <a:t>function-name(column), function-name(column), …, function-name(column) </a:t>
            </a:r>
            <a:r>
              <a:rPr lang="en-US"/>
              <a:t>(Relation)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Operation: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It </a:t>
            </a:r>
            <a:r>
              <a:rPr b="1" lang="en-US">
                <a:solidFill>
                  <a:schemeClr val="accent6"/>
                </a:solidFill>
              </a:rPr>
              <a:t>takes a more than one value </a:t>
            </a:r>
            <a:r>
              <a:rPr lang="en-US"/>
              <a:t>as input and </a:t>
            </a:r>
            <a:r>
              <a:rPr b="1" lang="en-US">
                <a:solidFill>
                  <a:schemeClr val="accent6"/>
                </a:solidFill>
              </a:rPr>
              <a:t>returns a single value </a:t>
            </a:r>
            <a:r>
              <a:rPr lang="en-US"/>
              <a:t>as output (result).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Aggregate functions are: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Sum (It </a:t>
            </a:r>
            <a:r>
              <a:rPr b="1" lang="en-US">
                <a:solidFill>
                  <a:schemeClr val="accent6"/>
                </a:solidFill>
              </a:rPr>
              <a:t>returns the sum (addition) </a:t>
            </a:r>
            <a:r>
              <a:rPr lang="en-US"/>
              <a:t>of the values of a column.)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Max (It </a:t>
            </a:r>
            <a:r>
              <a:rPr b="1" lang="en-US">
                <a:solidFill>
                  <a:schemeClr val="accent6"/>
                </a:solidFill>
              </a:rPr>
              <a:t>returns the maximum </a:t>
            </a:r>
            <a:r>
              <a:rPr lang="en-US"/>
              <a:t>value for a column.)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Min (It </a:t>
            </a:r>
            <a:r>
              <a:rPr b="1" lang="en-US">
                <a:solidFill>
                  <a:schemeClr val="accent6"/>
                </a:solidFill>
              </a:rPr>
              <a:t>returns the minimum </a:t>
            </a:r>
            <a:r>
              <a:rPr lang="en-US"/>
              <a:t>value for a column.)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Avg (It </a:t>
            </a:r>
            <a:r>
              <a:rPr b="1" lang="en-US">
                <a:solidFill>
                  <a:schemeClr val="accent6"/>
                </a:solidFill>
              </a:rPr>
              <a:t>returns the average </a:t>
            </a:r>
            <a:r>
              <a:rPr lang="en-US"/>
              <a:t>of the values for a column.)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Count (It </a:t>
            </a:r>
            <a:r>
              <a:rPr b="1" lang="en-US">
                <a:solidFill>
                  <a:schemeClr val="accent6"/>
                </a:solidFill>
              </a:rPr>
              <a:t>returns total number </a:t>
            </a:r>
            <a:r>
              <a:rPr lang="en-US"/>
              <a:t>of values in a given column.)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7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Aggregate Functions Example</a:t>
            </a:r>
            <a:endParaRPr/>
          </a:p>
        </p:txBody>
      </p:sp>
      <p:sp>
        <p:nvSpPr>
          <p:cNvPr id="1364" name="Google Shape;1364;p73"/>
          <p:cNvSpPr txBox="1"/>
          <p:nvPr>
            <p:ph idx="1" type="body"/>
          </p:nvPr>
        </p:nvSpPr>
        <p:spPr>
          <a:xfrm>
            <a:off x="131179" y="887280"/>
            <a:ext cx="11929641" cy="556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365" name="Google Shape;1365;p73"/>
          <p:cNvGraphicFramePr/>
          <p:nvPr/>
        </p:nvGraphicFramePr>
        <p:xfrm>
          <a:off x="317151" y="1281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89275"/>
                <a:gridCol w="1011550"/>
                <a:gridCol w="878200"/>
                <a:gridCol w="1106800"/>
                <a:gridCol w="5575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Rno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Branch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Semester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CPI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Ramesh 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Mahesh 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Suresh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Amit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Anita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Reeta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Rohit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Chetan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Rakesh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6" name="Google Shape;1366;p73"/>
          <p:cNvGraphicFramePr/>
          <p:nvPr/>
        </p:nvGraphicFramePr>
        <p:xfrm>
          <a:off x="317151" y="9106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9242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cxnSp>
        <p:nvCxnSpPr>
          <p:cNvPr id="1367" name="Google Shape;1367;p73"/>
          <p:cNvCxnSpPr/>
          <p:nvPr/>
        </p:nvCxnSpPr>
        <p:spPr>
          <a:xfrm>
            <a:off x="4781437" y="1445511"/>
            <a:ext cx="46634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68" name="Google Shape;1368;p73"/>
          <p:cNvGraphicFramePr/>
          <p:nvPr/>
        </p:nvGraphicFramePr>
        <p:xfrm>
          <a:off x="4781437" y="10575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9" name="Google Shape;1369;p73"/>
          <p:cNvGraphicFramePr/>
          <p:nvPr/>
        </p:nvGraphicFramePr>
        <p:xfrm>
          <a:off x="5880366" y="1048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775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Find out sum of CPI of all students.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70" name="Google Shape;1370;p73"/>
          <p:cNvCxnSpPr/>
          <p:nvPr/>
        </p:nvCxnSpPr>
        <p:spPr>
          <a:xfrm>
            <a:off x="4781437" y="2072820"/>
            <a:ext cx="29718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71" name="Google Shape;1371;p73"/>
          <p:cNvGraphicFramePr/>
          <p:nvPr/>
        </p:nvGraphicFramePr>
        <p:xfrm>
          <a:off x="4781437" y="16848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2" name="Google Shape;1372;p73"/>
          <p:cNvGraphicFramePr/>
          <p:nvPr/>
        </p:nvGraphicFramePr>
        <p:xfrm>
          <a:off x="5791466" y="15558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11327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800">
                          <a:solidFill>
                            <a:schemeClr val="dk1"/>
                          </a:solidFill>
                        </a:rPr>
                        <a:t>g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sum(CPI)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73" name="Google Shape;1373;p73"/>
          <p:cNvGraphicFramePr/>
          <p:nvPr/>
        </p:nvGraphicFramePr>
        <p:xfrm>
          <a:off x="10407941" y="10826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4" name="Google Shape;1374;p73"/>
          <p:cNvGraphicFramePr/>
          <p:nvPr/>
        </p:nvGraphicFramePr>
        <p:xfrm>
          <a:off x="10415764" y="14455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972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sum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375" name="Google Shape;1375;p73"/>
          <p:cNvCxnSpPr/>
          <p:nvPr/>
        </p:nvCxnSpPr>
        <p:spPr>
          <a:xfrm>
            <a:off x="4781437" y="2836161"/>
            <a:ext cx="46634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76" name="Google Shape;1376;p73"/>
          <p:cNvGraphicFramePr/>
          <p:nvPr/>
        </p:nvGraphicFramePr>
        <p:xfrm>
          <a:off x="4781437" y="24481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7" name="Google Shape;1377;p73"/>
          <p:cNvGraphicFramePr/>
          <p:nvPr/>
        </p:nvGraphicFramePr>
        <p:xfrm>
          <a:off x="5880366" y="24392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775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Find out maximum &amp; minimum CPI.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78" name="Google Shape;1378;p73"/>
          <p:cNvCxnSpPr/>
          <p:nvPr/>
        </p:nvCxnSpPr>
        <p:spPr>
          <a:xfrm>
            <a:off x="4781437" y="3463470"/>
            <a:ext cx="35661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79" name="Google Shape;1379;p73"/>
          <p:cNvGraphicFramePr/>
          <p:nvPr/>
        </p:nvGraphicFramePr>
        <p:xfrm>
          <a:off x="4781437" y="30754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0" name="Google Shape;1380;p73"/>
          <p:cNvGraphicFramePr/>
          <p:nvPr/>
        </p:nvGraphicFramePr>
        <p:xfrm>
          <a:off x="5791466" y="2946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7546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800">
                          <a:solidFill>
                            <a:schemeClr val="dk1"/>
                          </a:solidFill>
                        </a:rPr>
                        <a:t>g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max(CPI), min(CPI)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1" name="Google Shape;1381;p73"/>
          <p:cNvGraphicFramePr/>
          <p:nvPr/>
        </p:nvGraphicFramePr>
        <p:xfrm>
          <a:off x="10407941" y="24732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2" name="Google Shape;1382;p73"/>
          <p:cNvGraphicFramePr/>
          <p:nvPr/>
        </p:nvGraphicFramePr>
        <p:xfrm>
          <a:off x="10415764" y="28361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616275"/>
                <a:gridCol w="5750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max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min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383" name="Google Shape;1383;p73"/>
          <p:cNvCxnSpPr/>
          <p:nvPr/>
        </p:nvCxnSpPr>
        <p:spPr>
          <a:xfrm>
            <a:off x="4773817" y="4188711"/>
            <a:ext cx="420624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84" name="Google Shape;1384;p73"/>
          <p:cNvGraphicFramePr/>
          <p:nvPr/>
        </p:nvGraphicFramePr>
        <p:xfrm>
          <a:off x="4773817" y="3800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5" name="Google Shape;1385;p73"/>
          <p:cNvGraphicFramePr/>
          <p:nvPr/>
        </p:nvGraphicFramePr>
        <p:xfrm>
          <a:off x="5872746" y="37918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32848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Count the number of students.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86" name="Google Shape;1386;p73"/>
          <p:cNvCxnSpPr/>
          <p:nvPr/>
        </p:nvCxnSpPr>
        <p:spPr>
          <a:xfrm>
            <a:off x="4773817" y="4816020"/>
            <a:ext cx="310896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87" name="Google Shape;1387;p73"/>
          <p:cNvGraphicFramePr/>
          <p:nvPr/>
        </p:nvGraphicFramePr>
        <p:xfrm>
          <a:off x="4773817" y="4428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8" name="Google Shape;1388;p73"/>
          <p:cNvGraphicFramePr/>
          <p:nvPr/>
        </p:nvGraphicFramePr>
        <p:xfrm>
          <a:off x="5783846" y="42990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2260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800">
                          <a:solidFill>
                            <a:schemeClr val="dk1"/>
                          </a:solidFill>
                        </a:rPr>
                        <a:t>g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count(Rno)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9" name="Google Shape;1389;p73"/>
          <p:cNvGraphicFramePr/>
          <p:nvPr/>
        </p:nvGraphicFramePr>
        <p:xfrm>
          <a:off x="10400321" y="38258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0" name="Google Shape;1390;p73"/>
          <p:cNvGraphicFramePr/>
          <p:nvPr/>
        </p:nvGraphicFramePr>
        <p:xfrm>
          <a:off x="10408144" y="4188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972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count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391" name="Google Shape;1391;p73"/>
          <p:cNvCxnSpPr/>
          <p:nvPr/>
        </p:nvCxnSpPr>
        <p:spPr>
          <a:xfrm>
            <a:off x="4773817" y="5526021"/>
            <a:ext cx="50292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92" name="Google Shape;1392;p73"/>
          <p:cNvGraphicFramePr/>
          <p:nvPr/>
        </p:nvGraphicFramePr>
        <p:xfrm>
          <a:off x="4773817" y="51380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3" name="Google Shape;1393;p73"/>
          <p:cNvGraphicFramePr/>
          <p:nvPr/>
        </p:nvGraphicFramePr>
        <p:xfrm>
          <a:off x="5872746" y="51291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41405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Find out average of CPI of all students.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94" name="Google Shape;1394;p73"/>
          <p:cNvCxnSpPr/>
          <p:nvPr/>
        </p:nvCxnSpPr>
        <p:spPr>
          <a:xfrm>
            <a:off x="4773817" y="6153330"/>
            <a:ext cx="29718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95" name="Google Shape;1395;p73"/>
          <p:cNvGraphicFramePr/>
          <p:nvPr/>
        </p:nvGraphicFramePr>
        <p:xfrm>
          <a:off x="4773817" y="57653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02025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</a:rPr>
                        <a:t>Answer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6" name="Google Shape;1396;p73"/>
          <p:cNvGraphicFramePr/>
          <p:nvPr/>
        </p:nvGraphicFramePr>
        <p:xfrm>
          <a:off x="5783846" y="56363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2065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800">
                          <a:solidFill>
                            <a:schemeClr val="dk1"/>
                          </a:solidFill>
                        </a:rPr>
                        <a:t>g</a:t>
                      </a: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0" baseline="-25000" i="1" lang="en-US" sz="2000">
                          <a:solidFill>
                            <a:schemeClr val="dk1"/>
                          </a:solidFill>
                        </a:rPr>
                        <a:t>avg(CPI) 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(Student)</a:t>
                      </a:r>
                      <a:endParaRPr b="0" sz="20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7" name="Google Shape;1397;p73"/>
          <p:cNvGraphicFramePr/>
          <p:nvPr/>
        </p:nvGraphicFramePr>
        <p:xfrm>
          <a:off x="10400321" y="51631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496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8" name="Google Shape;1398;p73"/>
          <p:cNvGraphicFramePr/>
          <p:nvPr/>
        </p:nvGraphicFramePr>
        <p:xfrm>
          <a:off x="10408144" y="55260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0972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>
                          <a:solidFill>
                            <a:schemeClr val="dk1"/>
                          </a:solidFill>
                        </a:rPr>
                        <a:t>avg</a:t>
                      </a:r>
                      <a:endParaRPr b="1" sz="1800" u="non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8.11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7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Relational Algebra </a:t>
            </a:r>
            <a:r>
              <a:rPr lang="en-US">
                <a:solidFill>
                  <a:srgbClr val="8F8F8F"/>
                </a:solidFill>
              </a:rPr>
              <a:t>[Exercise]</a:t>
            </a:r>
            <a:r>
              <a:rPr lang="en-US"/>
              <a:t> </a:t>
            </a:r>
            <a:endParaRPr/>
          </a:p>
        </p:txBody>
      </p:sp>
      <p:sp>
        <p:nvSpPr>
          <p:cNvPr id="1404" name="Google Shape;1404;p74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Write down relational algebras for the following  table: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Employee (person-name, street, city)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Works (person-name, company-name, salary)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Company (company-name, city)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Managers (person-name, manager-name)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Find the </a:t>
            </a:r>
            <a:r>
              <a:rPr lang="en-US">
                <a:solidFill>
                  <a:schemeClr val="dk2"/>
                </a:solidFill>
              </a:rPr>
              <a:t>names</a:t>
            </a:r>
            <a:r>
              <a:rPr lang="en-US"/>
              <a:t> of all employees who </a:t>
            </a:r>
            <a:r>
              <a:rPr lang="en-US">
                <a:solidFill>
                  <a:schemeClr val="dk2"/>
                </a:solidFill>
              </a:rPr>
              <a:t>work for “TCS”</a:t>
            </a:r>
            <a:r>
              <a:rPr lang="en-US"/>
              <a:t>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Find the </a:t>
            </a:r>
            <a:r>
              <a:rPr lang="en-US">
                <a:solidFill>
                  <a:schemeClr val="dk2"/>
                </a:solidFill>
              </a:rPr>
              <a:t>names</a:t>
            </a:r>
            <a:r>
              <a:rPr lang="en-US"/>
              <a:t> and </a:t>
            </a:r>
            <a:r>
              <a:rPr lang="en-US">
                <a:solidFill>
                  <a:schemeClr val="dk2"/>
                </a:solidFill>
              </a:rPr>
              <a:t>cities</a:t>
            </a:r>
            <a:r>
              <a:rPr lang="en-US"/>
              <a:t> of residence of all employees who </a:t>
            </a:r>
            <a:r>
              <a:rPr lang="en-US">
                <a:solidFill>
                  <a:schemeClr val="dk2"/>
                </a:solidFill>
              </a:rPr>
              <a:t>work for “Infosys”.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Find the </a:t>
            </a:r>
            <a:r>
              <a:rPr lang="en-US">
                <a:solidFill>
                  <a:schemeClr val="dk2"/>
                </a:solidFill>
              </a:rPr>
              <a:t>names</a:t>
            </a:r>
            <a:r>
              <a:rPr lang="en-US"/>
              <a:t>, </a:t>
            </a:r>
            <a:r>
              <a:rPr lang="en-US">
                <a:solidFill>
                  <a:schemeClr val="dk2"/>
                </a:solidFill>
              </a:rPr>
              <a:t>street</a:t>
            </a:r>
            <a:r>
              <a:rPr lang="en-US"/>
              <a:t> and </a:t>
            </a:r>
            <a:r>
              <a:rPr lang="en-US">
                <a:solidFill>
                  <a:schemeClr val="dk2"/>
                </a:solidFill>
              </a:rPr>
              <a:t>city</a:t>
            </a:r>
            <a:r>
              <a:rPr lang="en-US"/>
              <a:t> of residence of all employees </a:t>
            </a:r>
            <a:r>
              <a:rPr lang="en-US">
                <a:solidFill>
                  <a:schemeClr val="dk2"/>
                </a:solidFill>
              </a:rPr>
              <a:t>who work for “ITC” </a:t>
            </a:r>
            <a:r>
              <a:rPr lang="en-US"/>
              <a:t>and </a:t>
            </a:r>
            <a:r>
              <a:rPr lang="en-US">
                <a:solidFill>
                  <a:schemeClr val="dk2"/>
                </a:solidFill>
              </a:rPr>
              <a:t>earn more than $10,000 </a:t>
            </a:r>
            <a:r>
              <a:rPr lang="en-US"/>
              <a:t>per annum.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Find the </a:t>
            </a:r>
            <a:r>
              <a:rPr lang="en-US">
                <a:solidFill>
                  <a:schemeClr val="dk2"/>
                </a:solidFill>
              </a:rPr>
              <a:t>names</a:t>
            </a:r>
            <a:r>
              <a:rPr lang="en-US"/>
              <a:t> of all employees in this database who </a:t>
            </a:r>
            <a:r>
              <a:rPr lang="en-US">
                <a:solidFill>
                  <a:schemeClr val="dk2"/>
                </a:solidFill>
              </a:rPr>
              <a:t>live in the same city as the company </a:t>
            </a:r>
            <a:r>
              <a:rPr lang="en-US"/>
              <a:t>for which they work.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Find the </a:t>
            </a:r>
            <a:r>
              <a:rPr lang="en-US">
                <a:solidFill>
                  <a:schemeClr val="dk2"/>
                </a:solidFill>
              </a:rPr>
              <a:t>names</a:t>
            </a:r>
            <a:r>
              <a:rPr lang="en-US"/>
              <a:t> of all employees </a:t>
            </a:r>
            <a:r>
              <a:rPr lang="en-US">
                <a:solidFill>
                  <a:schemeClr val="dk2"/>
                </a:solidFill>
              </a:rPr>
              <a:t>working in “TCS” </a:t>
            </a:r>
            <a:r>
              <a:rPr lang="en-US"/>
              <a:t>who </a:t>
            </a:r>
            <a:r>
              <a:rPr lang="en-US">
                <a:solidFill>
                  <a:schemeClr val="dk2"/>
                </a:solidFill>
              </a:rPr>
              <a:t>earn more than 25000 </a:t>
            </a:r>
            <a:r>
              <a:rPr lang="en-US"/>
              <a:t>and </a:t>
            </a:r>
            <a:r>
              <a:rPr lang="en-US">
                <a:solidFill>
                  <a:schemeClr val="dk2"/>
                </a:solidFill>
              </a:rPr>
              <a:t>less than 40000</a:t>
            </a:r>
            <a:r>
              <a:rPr lang="en-US"/>
              <a:t>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Find the </a:t>
            </a:r>
            <a:r>
              <a:rPr lang="en-US">
                <a:solidFill>
                  <a:schemeClr val="dk2"/>
                </a:solidFill>
              </a:rPr>
              <a:t>name</a:t>
            </a:r>
            <a:r>
              <a:rPr lang="en-US"/>
              <a:t> of employee </a:t>
            </a:r>
            <a:r>
              <a:rPr lang="en-US">
                <a:solidFill>
                  <a:schemeClr val="dk2"/>
                </a:solidFill>
              </a:rPr>
              <a:t>whose manager is “Ajay Patel” </a:t>
            </a:r>
            <a:r>
              <a:rPr lang="en-US"/>
              <a:t>and </a:t>
            </a:r>
            <a:r>
              <a:rPr lang="en-US">
                <a:solidFill>
                  <a:schemeClr val="dk2"/>
                </a:solidFill>
              </a:rPr>
              <a:t>salary is more than 50000</a:t>
            </a:r>
            <a:r>
              <a:rPr lang="en-US"/>
              <a:t>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Display the </a:t>
            </a:r>
            <a:r>
              <a:rPr lang="en-US">
                <a:solidFill>
                  <a:schemeClr val="dk2"/>
                </a:solidFill>
              </a:rPr>
              <a:t>name</a:t>
            </a:r>
            <a:r>
              <a:rPr lang="en-US"/>
              <a:t> of employee with </a:t>
            </a:r>
            <a:r>
              <a:rPr lang="en-US">
                <a:solidFill>
                  <a:schemeClr val="dk2"/>
                </a:solidFill>
              </a:rPr>
              <a:t>street</a:t>
            </a:r>
            <a:r>
              <a:rPr lang="en-US"/>
              <a:t>, </a:t>
            </a:r>
            <a:r>
              <a:rPr lang="en-US">
                <a:solidFill>
                  <a:schemeClr val="dk2"/>
                </a:solidFill>
              </a:rPr>
              <a:t>city</a:t>
            </a:r>
            <a:r>
              <a:rPr lang="en-US"/>
              <a:t>, </a:t>
            </a:r>
            <a:r>
              <a:rPr lang="en-US">
                <a:solidFill>
                  <a:schemeClr val="dk2"/>
                </a:solidFill>
              </a:rPr>
              <a:t>company</a:t>
            </a:r>
            <a:r>
              <a:rPr lang="en-US"/>
              <a:t> </a:t>
            </a:r>
            <a:r>
              <a:rPr lang="en-US">
                <a:solidFill>
                  <a:schemeClr val="dk2"/>
                </a:solidFill>
              </a:rPr>
              <a:t>name</a:t>
            </a:r>
            <a:r>
              <a:rPr lang="en-US"/>
              <a:t>, </a:t>
            </a:r>
            <a:r>
              <a:rPr lang="en-US">
                <a:solidFill>
                  <a:schemeClr val="dk2"/>
                </a:solidFill>
              </a:rPr>
              <a:t>salary</a:t>
            </a:r>
            <a:r>
              <a:rPr lang="en-US"/>
              <a:t> and </a:t>
            </a:r>
            <a:r>
              <a:rPr lang="en-US">
                <a:solidFill>
                  <a:schemeClr val="dk2"/>
                </a:solidFill>
              </a:rPr>
              <a:t>manager</a:t>
            </a:r>
            <a:r>
              <a:rPr lang="en-US"/>
              <a:t> </a:t>
            </a:r>
            <a:r>
              <a:rPr lang="en-US">
                <a:solidFill>
                  <a:schemeClr val="dk2"/>
                </a:solidFill>
              </a:rPr>
              <a:t>name</a:t>
            </a:r>
            <a:r>
              <a:rPr lang="en-US"/>
              <a:t> </a:t>
            </a:r>
            <a:r>
              <a:rPr lang="en-US">
                <a:solidFill>
                  <a:schemeClr val="dk2"/>
                </a:solidFill>
              </a:rPr>
              <a:t>staying in “Rajkot” and working in “Ahmedabad”.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Find </a:t>
            </a:r>
            <a:r>
              <a:rPr lang="en-US">
                <a:solidFill>
                  <a:schemeClr val="dk2"/>
                </a:solidFill>
              </a:rPr>
              <a:t>maximum</a:t>
            </a:r>
            <a:r>
              <a:rPr lang="en-US"/>
              <a:t>, </a:t>
            </a:r>
            <a:r>
              <a:rPr lang="en-US">
                <a:solidFill>
                  <a:schemeClr val="dk2"/>
                </a:solidFill>
              </a:rPr>
              <a:t>minimum</a:t>
            </a:r>
            <a:r>
              <a:rPr lang="en-US"/>
              <a:t> and </a:t>
            </a:r>
            <a:r>
              <a:rPr lang="en-US">
                <a:solidFill>
                  <a:schemeClr val="dk2"/>
                </a:solidFill>
              </a:rPr>
              <a:t>average</a:t>
            </a:r>
            <a:r>
              <a:rPr lang="en-US"/>
              <a:t> </a:t>
            </a:r>
            <a:r>
              <a:rPr lang="en-US">
                <a:solidFill>
                  <a:schemeClr val="dk2"/>
                </a:solidFill>
              </a:rPr>
              <a:t>salary</a:t>
            </a:r>
            <a:r>
              <a:rPr lang="en-US"/>
              <a:t> of all employee.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Find out the </a:t>
            </a:r>
            <a:r>
              <a:rPr lang="en-US">
                <a:solidFill>
                  <a:schemeClr val="dk2"/>
                </a:solidFill>
              </a:rPr>
              <a:t>total</a:t>
            </a:r>
            <a:r>
              <a:rPr lang="en-US"/>
              <a:t> </a:t>
            </a:r>
            <a:r>
              <a:rPr lang="en-US">
                <a:solidFill>
                  <a:schemeClr val="dk2"/>
                </a:solidFill>
              </a:rPr>
              <a:t>number</a:t>
            </a:r>
            <a:r>
              <a:rPr lang="en-US"/>
              <a:t> of </a:t>
            </a:r>
            <a:r>
              <a:rPr lang="en-US">
                <a:solidFill>
                  <a:schemeClr val="dk2"/>
                </a:solidFill>
              </a:rPr>
              <a:t>employee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9" name="Google Shape;1409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8260" y="1718873"/>
            <a:ext cx="7198535" cy="4513905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75"/>
          <p:cNvSpPr txBox="1"/>
          <p:nvPr/>
        </p:nvSpPr>
        <p:spPr>
          <a:xfrm>
            <a:off x="180753" y="276446"/>
            <a:ext cx="828276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the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employee with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street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company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salary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manager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staying in “Rajkot” and working in “Ahmedabad”.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Employee (person-name, street, city)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Works (person-name, company-name, salary)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Company (company-name, city)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Managers (person-name, manager-name)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7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br>
              <a:rPr lang="en-US">
                <a:solidFill>
                  <a:srgbClr val="5C2321"/>
                </a:solidFill>
              </a:rPr>
            </a:br>
            <a:r>
              <a:rPr lang="en-US" sz="5600">
                <a:solidFill>
                  <a:srgbClr val="5C2321"/>
                </a:solidFill>
              </a:rPr>
              <a:t>Open Source and Commercial DBMS</a:t>
            </a:r>
            <a:endParaRPr/>
          </a:p>
        </p:txBody>
      </p:sp>
      <p:sp>
        <p:nvSpPr>
          <p:cNvPr id="1416" name="Google Shape;1416;p7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7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Open Source and Commercial DBMS</a:t>
            </a:r>
            <a:endParaRPr/>
          </a:p>
        </p:txBody>
      </p:sp>
      <p:sp>
        <p:nvSpPr>
          <p:cNvPr id="1422" name="Google Shape;1422;p77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423" name="Google Shape;1423;p77"/>
          <p:cNvGraphicFramePr/>
          <p:nvPr/>
        </p:nvGraphicFramePr>
        <p:xfrm>
          <a:off x="131178" y="8596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964825"/>
                <a:gridCol w="5964825"/>
              </a:tblGrid>
              <a:tr h="63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Open Source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Commercial DBMS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4" name="Google Shape;1424;p77"/>
          <p:cNvGraphicFramePr/>
          <p:nvPr/>
        </p:nvGraphicFramePr>
        <p:xfrm>
          <a:off x="131178" y="15031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964825"/>
                <a:gridCol w="5964825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DBMS, which is available in the market at </a:t>
                      </a:r>
                      <a:r>
                        <a:rPr b="0" lang="en-US" sz="24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free of cost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DBMS, which is available in the market at a </a:t>
                      </a:r>
                      <a:r>
                        <a:rPr b="0" lang="en-US" sz="24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certain price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5" name="Google Shape;1425;p77"/>
          <p:cNvGraphicFramePr/>
          <p:nvPr/>
        </p:nvGraphicFramePr>
        <p:xfrm>
          <a:off x="131178" y="23191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964825"/>
                <a:gridCol w="5964825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code of open source DBMS product can be viewed, shared or modified by the community.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code of commercial DBMS product can not be view, share or modify by the community.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6" name="Google Shape;1426;p77"/>
          <p:cNvGraphicFramePr/>
          <p:nvPr/>
        </p:nvGraphicFramePr>
        <p:xfrm>
          <a:off x="131180" y="31367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964825"/>
                <a:gridCol w="5964825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There are </a:t>
                      </a:r>
                      <a:r>
                        <a:rPr b="0" lang="en-US" sz="24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chances of malfunctioning with code 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as source code is open.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The </a:t>
                      </a:r>
                      <a:r>
                        <a:rPr b="0" lang="en-US" sz="24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security is high and code is not accessible 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to unauthorized person.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7" name="Google Shape;1427;p77"/>
          <p:cNvGraphicFramePr/>
          <p:nvPr/>
        </p:nvGraphicFramePr>
        <p:xfrm>
          <a:off x="131180" y="39591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5964825"/>
                <a:gridCol w="5964825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Examples: MySQL, MongoDB, SQLite etc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Examples: Microsoft SQL Server, IBM Db2 etc</a:t>
                      </a:r>
                      <a:endParaRPr b="0" sz="24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7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Question Bank</a:t>
            </a:r>
            <a:endParaRPr/>
          </a:p>
        </p:txBody>
      </p:sp>
      <p:sp>
        <p:nvSpPr>
          <p:cNvPr id="1433" name="Google Shape;1433;p78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Condensed"/>
              <a:buAutoNum type="arabicPeriod"/>
            </a:pPr>
            <a:r>
              <a:rPr lang="en-US"/>
              <a:t>Define Super key, Primary key, Candidate key and Alternate key.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 Condensed"/>
              <a:buAutoNum type="arabicPeriod"/>
            </a:pPr>
            <a:r>
              <a:rPr lang="en-US"/>
              <a:t>Explain following Relational Algebra Operation with example.</a:t>
            </a:r>
            <a:endParaRPr/>
          </a:p>
          <a:p>
            <a:pPr indent="-430213" lvl="1" marL="973138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Selection</a:t>
            </a:r>
            <a:endParaRPr/>
          </a:p>
          <a:p>
            <a:pPr indent="-457200" lvl="1" marL="10017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Projection</a:t>
            </a:r>
            <a:endParaRPr/>
          </a:p>
          <a:p>
            <a:pPr indent="-457200" lvl="1" marL="10017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Cross Product</a:t>
            </a:r>
            <a:endParaRPr/>
          </a:p>
          <a:p>
            <a:pPr indent="-457200" lvl="1" marL="10017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Joins (Inner Join, Outer Joins)</a:t>
            </a:r>
            <a:endParaRPr/>
          </a:p>
          <a:p>
            <a:pPr indent="-457200" lvl="1" marL="10017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Rename</a:t>
            </a:r>
            <a:endParaRPr/>
          </a:p>
          <a:p>
            <a:pPr indent="-457200" lvl="1" marL="10017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Division</a:t>
            </a:r>
            <a:endParaRPr/>
          </a:p>
          <a:p>
            <a:pPr indent="-457200" lvl="1" marL="1001712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Set operators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 Condensed"/>
              <a:buAutoNum type="arabicPeriod"/>
            </a:pPr>
            <a:r>
              <a:rPr lang="en-US"/>
              <a:t>Explain different aggregate functions with example.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7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Question Bank </a:t>
            </a:r>
            <a:r>
              <a:rPr lang="en-US">
                <a:solidFill>
                  <a:schemeClr val="dk2"/>
                </a:solidFill>
              </a:rPr>
              <a:t>[Relational Algebra]</a:t>
            </a:r>
            <a:endParaRPr/>
          </a:p>
        </p:txBody>
      </p:sp>
      <p:sp>
        <p:nvSpPr>
          <p:cNvPr id="1439" name="Google Shape;1439;p79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Condensed"/>
              <a:buAutoNum type="arabicPeriod" startAt="4"/>
            </a:pPr>
            <a:r>
              <a:rPr lang="en-US"/>
              <a:t>Consider the following relational database, where the primary keys are underlined. Give an expression in the relational algebra to express each of the following queries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employee (</a:t>
            </a:r>
            <a:r>
              <a:rPr lang="en-US" u="sng"/>
              <a:t>ssn</a:t>
            </a:r>
            <a:r>
              <a:rPr lang="en-US"/>
              <a:t>, name, dno, salary, hobby, gender)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department (</a:t>
            </a:r>
            <a:r>
              <a:rPr lang="en-US" u="sng"/>
              <a:t>dno</a:t>
            </a:r>
            <a:r>
              <a:rPr lang="en-US"/>
              <a:t>, dname, budget, location, mgrssn)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works_on (</a:t>
            </a:r>
            <a:r>
              <a:rPr lang="en-US" u="sng"/>
              <a:t>ssn</a:t>
            </a:r>
            <a:r>
              <a:rPr lang="en-US"/>
              <a:t>, </a:t>
            </a:r>
            <a:r>
              <a:rPr lang="en-US" u="sng"/>
              <a:t>pno</a:t>
            </a:r>
            <a:r>
              <a:rPr lang="en-US"/>
              <a:t>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project (</a:t>
            </a:r>
            <a:r>
              <a:rPr lang="en-US" u="sng"/>
              <a:t>pno</a:t>
            </a:r>
            <a:r>
              <a:rPr lang="en-US"/>
              <a:t>, pname, budget, location, goal)</a:t>
            </a:r>
            <a:endParaRPr/>
          </a:p>
          <a:p>
            <a:pPr indent="-5143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List all pairs of employee names and the project numbers they work on.</a:t>
            </a:r>
            <a:endParaRPr/>
          </a:p>
          <a:p>
            <a:pPr indent="-5143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List out department number, department name and department budget.</a:t>
            </a:r>
            <a:endParaRPr/>
          </a:p>
          <a:p>
            <a:pPr indent="-5143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List all projects that Raj Yadav works on by project name.</a:t>
            </a:r>
            <a:endParaRPr/>
          </a:p>
          <a:p>
            <a:pPr indent="-5143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List the names of employees who supervise themselves.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Primary Key</a:t>
            </a:r>
            <a:endParaRPr/>
          </a:p>
        </p:txBody>
      </p:sp>
      <p:sp>
        <p:nvSpPr>
          <p:cNvPr id="180" name="Google Shape;180;p8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primary key is a </a:t>
            </a:r>
            <a:r>
              <a:rPr b="1" lang="en-US">
                <a:solidFill>
                  <a:schemeClr val="accent6"/>
                </a:solidFill>
              </a:rPr>
              <a:t>candidate key that is chosen by database designer </a:t>
            </a:r>
            <a:r>
              <a:rPr lang="en-US"/>
              <a:t>to identify tuples uniquely in a relation (table).</a:t>
            </a:r>
            <a:endParaRPr/>
          </a:p>
        </p:txBody>
      </p:sp>
      <p:graphicFrame>
        <p:nvGraphicFramePr>
          <p:cNvPr id="181" name="Google Shape;181;p8"/>
          <p:cNvGraphicFramePr/>
          <p:nvPr/>
        </p:nvGraphicFramePr>
        <p:xfrm>
          <a:off x="2663819" y="43347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587825"/>
                <a:gridCol w="844875"/>
                <a:gridCol w="878200"/>
                <a:gridCol w="638500"/>
                <a:gridCol w="551175"/>
                <a:gridCol w="857575"/>
                <a:gridCol w="4635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EnrollNo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Sem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190540107001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180540107002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190540106001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Mayur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180540106002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2" name="Google Shape;182;p8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fmla="val 4514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fmla="val -21348" name="adj1"/>
              <a:gd fmla="val 96970" name="adj2"/>
              <a:gd fmla="val 16667" name="adj3"/>
            </a:avLst>
          </a:prstGeom>
          <a:solidFill>
            <a:srgbClr val="FAFAFA"/>
          </a:solidFill>
          <a:ln cap="flat" cmpd="sng" w="9525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Candidate Key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EnrollNo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fmla="val 4514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fmla="val -21233" name="adj1"/>
              <a:gd fmla="val 99090" name="adj2"/>
              <a:gd fmla="val 16667" name="adj3"/>
            </a:avLst>
          </a:prstGeom>
          <a:solidFill>
            <a:srgbClr val="FAFAFA"/>
          </a:solidFill>
          <a:ln cap="flat" cmpd="sng" w="9525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Candidate Key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(RollNo, Branch, Sem)</a:t>
            </a:r>
            <a:endParaRPr/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6467" y="2373156"/>
            <a:ext cx="1188000" cy="78320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/>
          <p:nvPr/>
        </p:nvSpPr>
        <p:spPr>
          <a:xfrm>
            <a:off x="863336" y="2688362"/>
            <a:ext cx="1512000" cy="468000"/>
          </a:xfrm>
          <a:prstGeom prst="wedgeRoundRectCallout">
            <a:avLst>
              <a:gd fmla="val 60473" name="adj1"/>
              <a:gd fmla="val 125703" name="adj2"/>
              <a:gd fmla="val 16667" name="adj3"/>
            </a:avLst>
          </a:prstGeom>
          <a:solidFill>
            <a:srgbClr val="F0F0F0"/>
          </a:solidFill>
          <a:ln cap="flat" cmpd="sng" w="9525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Primary Key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8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Question Bank </a:t>
            </a:r>
            <a:r>
              <a:rPr lang="en-US">
                <a:solidFill>
                  <a:schemeClr val="dk2"/>
                </a:solidFill>
              </a:rPr>
              <a:t>[Relational Algebra]</a:t>
            </a:r>
            <a:endParaRPr/>
          </a:p>
        </p:txBody>
      </p:sp>
      <p:sp>
        <p:nvSpPr>
          <p:cNvPr id="1445" name="Google Shape;1445;p80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Condensed"/>
              <a:buAutoNum type="arabicPeriod" startAt="5"/>
            </a:pPr>
            <a:r>
              <a:rPr lang="en-US"/>
              <a:t>Consider the following relational database, where the primary keys are underlined. Give an expression in the relational algebra to express each of the following queries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course (</a:t>
            </a:r>
            <a:r>
              <a:rPr lang="en-US" u="sng"/>
              <a:t>course-id</a:t>
            </a:r>
            <a:r>
              <a:rPr lang="en-US"/>
              <a:t>, title, dept_name, credits)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instructor (</a:t>
            </a:r>
            <a:r>
              <a:rPr lang="en-US" u="sng"/>
              <a:t>id</a:t>
            </a:r>
            <a:r>
              <a:rPr lang="en-US"/>
              <a:t>, name, dept_name, salary)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section (</a:t>
            </a:r>
            <a:r>
              <a:rPr lang="en-US" u="sng"/>
              <a:t>course-id</a:t>
            </a:r>
            <a:r>
              <a:rPr lang="en-US"/>
              <a:t>, </a:t>
            </a:r>
            <a:r>
              <a:rPr lang="en-US" u="sng"/>
              <a:t>sec-id</a:t>
            </a:r>
            <a:r>
              <a:rPr lang="en-US"/>
              <a:t>, semester, year, building, room_no, time_slot_id)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teaches (</a:t>
            </a:r>
            <a:r>
              <a:rPr lang="en-US" u="sng"/>
              <a:t>id</a:t>
            </a:r>
            <a:r>
              <a:rPr lang="en-US"/>
              <a:t>, course-id, sec-id, semester, year)</a:t>
            </a:r>
            <a:endParaRPr/>
          </a:p>
          <a:p>
            <a:pPr indent="-458788" lvl="1" marL="858838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Find the name of all instructors in the physics department.</a:t>
            </a:r>
            <a:endParaRPr/>
          </a:p>
          <a:p>
            <a:pPr indent="-457200" lvl="1" marL="8572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Find all the courses taught in the fall 2009 semester but not in Spring semester.</a:t>
            </a:r>
            <a:endParaRPr/>
          </a:p>
          <a:p>
            <a:pPr indent="-457200" lvl="1" marL="8572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Find the names of all instructors in the Comp. Sci. department together with the course titles of all the courses that the instructors teach.</a:t>
            </a:r>
            <a:endParaRPr/>
          </a:p>
          <a:p>
            <a:pPr indent="-457200" lvl="1" marL="8572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Find the average salary in each department.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8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Question Bank </a:t>
            </a:r>
            <a:r>
              <a:rPr lang="en-US">
                <a:solidFill>
                  <a:schemeClr val="dk2"/>
                </a:solidFill>
              </a:rPr>
              <a:t>[Relational Algebra]</a:t>
            </a:r>
            <a:endParaRPr/>
          </a:p>
        </p:txBody>
      </p:sp>
      <p:sp>
        <p:nvSpPr>
          <p:cNvPr id="1451" name="Google Shape;1451;p81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Condensed"/>
              <a:buAutoNum type="arabicPeriod" startAt="6"/>
            </a:pPr>
            <a:r>
              <a:rPr lang="en-US"/>
              <a:t>Consider the following relations and write an relational algebra: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EMP (</a:t>
            </a:r>
            <a:r>
              <a:rPr lang="en-US" u="sng"/>
              <a:t>empno</a:t>
            </a:r>
            <a:r>
              <a:rPr lang="en-US"/>
              <a:t>, ename, jobtitle, managerno, hiredate, sal, commission, deptno)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DEPT (</a:t>
            </a:r>
            <a:r>
              <a:rPr lang="en-US" u="sng"/>
              <a:t>deptno</a:t>
            </a:r>
            <a:r>
              <a:rPr lang="en-US"/>
              <a:t>, dname, location)</a:t>
            </a:r>
            <a:endParaRPr/>
          </a:p>
          <a:p>
            <a:pPr indent="-5143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Find the Employees working in the department number10, 20, 30 only.</a:t>
            </a:r>
            <a:endParaRPr/>
          </a:p>
          <a:p>
            <a:pPr indent="-5143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Find Employees whose names start with letter A or letter a.</a:t>
            </a:r>
            <a:endParaRPr/>
          </a:p>
          <a:p>
            <a:pPr indent="-5143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Find Employees along with their department name.</a:t>
            </a:r>
            <a:endParaRPr/>
          </a:p>
          <a:p>
            <a:pPr indent="-5143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Find the Employees who are working in Smith's department</a:t>
            </a:r>
            <a:endParaRPr/>
          </a:p>
          <a:p>
            <a:pPr indent="-5143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Find the Employees who get salary more than Allen’s salary.</a:t>
            </a:r>
            <a:endParaRPr/>
          </a:p>
          <a:p>
            <a:pPr indent="-5143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Display employees who are getting maximum salary in each department.</a:t>
            </a:r>
            <a:endParaRPr/>
          </a:p>
          <a:p>
            <a:pPr indent="-5143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Find list of employees whose hire date is on or before 1-April-18.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6" name="Google Shape;1456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708730" y="-279899"/>
            <a:ext cx="5823809" cy="7142731"/>
          </a:xfrm>
          <a:prstGeom prst="rect">
            <a:avLst/>
          </a:prstGeom>
          <a:noFill/>
          <a:ln>
            <a:noFill/>
          </a:ln>
        </p:spPr>
      </p:pic>
      <p:sp>
        <p:nvSpPr>
          <p:cNvPr id="1457" name="Google Shape;1457;p82"/>
          <p:cNvSpPr txBox="1"/>
          <p:nvPr/>
        </p:nvSpPr>
        <p:spPr>
          <a:xfrm>
            <a:off x="529936" y="675409"/>
            <a:ext cx="482138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Find the Employees who are working in Smith's department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empno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ename, jobtitle, managerno, hiredate, sal, commission, deptno)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DEPT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deptno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dname, location)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83"/>
          <p:cNvSpPr txBox="1"/>
          <p:nvPr/>
        </p:nvSpPr>
        <p:spPr>
          <a:xfrm>
            <a:off x="446809" y="457200"/>
            <a:ext cx="108792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000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Display employees who are getting maximum salary in each department.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empno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ename, jobtitle, managerno, hiredate, sal, commission, deptno)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DEPT (</a:t>
            </a:r>
            <a:r>
              <a:rPr b="0" i="0" lang="en-US" sz="1800" u="sng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deptno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dname, location)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63" name="Google Shape;1463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722429" y="-152061"/>
            <a:ext cx="4612316" cy="8104708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83"/>
          <p:cNvSpPr/>
          <p:nvPr/>
        </p:nvSpPr>
        <p:spPr>
          <a:xfrm>
            <a:off x="6161809" y="2753591"/>
            <a:ext cx="218209" cy="47798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8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Question Bank </a:t>
            </a:r>
            <a:r>
              <a:rPr lang="en-US">
                <a:solidFill>
                  <a:schemeClr val="dk2"/>
                </a:solidFill>
              </a:rPr>
              <a:t>[Relational Algebra]</a:t>
            </a:r>
            <a:endParaRPr/>
          </a:p>
        </p:txBody>
      </p:sp>
      <p:sp>
        <p:nvSpPr>
          <p:cNvPr id="1470" name="Google Shape;1470;p84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2738" lvl="0" marL="312738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Condensed"/>
              <a:buAutoNum type="arabicPeriod" startAt="7"/>
            </a:pPr>
            <a:r>
              <a:rPr lang="en-US"/>
              <a:t>Consider the relational database given below and give an expression in the relational algebra: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Employee (person-name, street, city) ,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Works (person-name, company-name, salary)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Company (company-name, city) ,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Manages (person-name, manager-name)</a:t>
            </a:r>
            <a:endParaRPr/>
          </a:p>
          <a:p>
            <a:pPr indent="-5143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Find the names of all employees in this database who live in the same city as the company for which they work.</a:t>
            </a:r>
            <a:endParaRPr/>
          </a:p>
          <a:p>
            <a:pPr indent="-5143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Find the names, street address, and cities of residence of all employees who work for HCL and earn more than $10,000 per annum.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8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Question Bank </a:t>
            </a:r>
            <a:r>
              <a:rPr lang="en-US">
                <a:solidFill>
                  <a:schemeClr val="dk2"/>
                </a:solidFill>
              </a:rPr>
              <a:t>[Relational Algebra]</a:t>
            </a:r>
            <a:endParaRPr/>
          </a:p>
        </p:txBody>
      </p:sp>
      <p:sp>
        <p:nvSpPr>
          <p:cNvPr id="1476" name="Google Shape;1476;p85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 startAt="8"/>
            </a:pPr>
            <a:r>
              <a:rPr lang="en-US"/>
              <a:t>The relational database schema is given below and write the relational algebra expressions for the given queries.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employee (person-name, street, city)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works (person-name, company-name, salary)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company (company-name, city)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manages (person-name, manager-name)</a:t>
            </a:r>
            <a:endParaRPr/>
          </a:p>
          <a:p>
            <a:pPr indent="-5143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Find the names of all employees who work for First Bank Corporation.</a:t>
            </a:r>
            <a:endParaRPr/>
          </a:p>
          <a:p>
            <a:pPr indent="-5143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Find the names and cities of residence of all employees who work for First Bank Corporation.</a:t>
            </a:r>
            <a:endParaRPr/>
          </a:p>
          <a:p>
            <a:pPr indent="-5143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Find the names, street address, and cities of residence of all employees who work for First Bank Corporation and earn more than $10,000 per annum.</a:t>
            </a:r>
            <a:endParaRPr/>
          </a:p>
          <a:p>
            <a:pPr indent="-51435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Roboto Condensed"/>
              <a:buAutoNum type="romanUcPeriod"/>
            </a:pPr>
            <a:r>
              <a:rPr lang="en-US"/>
              <a:t>Find the names of all employees in this database who do not work for First Bank Corporation.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Alternate Key</a:t>
            </a:r>
            <a:endParaRPr/>
          </a:p>
        </p:txBody>
      </p:sp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An alternate key is a </a:t>
            </a:r>
            <a:r>
              <a:rPr b="1" lang="en-US">
                <a:solidFill>
                  <a:schemeClr val="accent6"/>
                </a:solidFill>
              </a:rPr>
              <a:t>candidate key that is not chosen by database designer </a:t>
            </a:r>
            <a:r>
              <a:rPr lang="en-US"/>
              <a:t>to identify tuples uniquely in a relation.</a:t>
            </a:r>
            <a:endParaRPr/>
          </a:p>
        </p:txBody>
      </p:sp>
      <p:graphicFrame>
        <p:nvGraphicFramePr>
          <p:cNvPr id="194" name="Google Shape;194;p9"/>
          <p:cNvGraphicFramePr/>
          <p:nvPr/>
        </p:nvGraphicFramePr>
        <p:xfrm>
          <a:off x="2663819" y="43347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{F96934B5-B5F7-4ECF-9BDF-09AE34F8AE47}</a:tableStyleId>
              </a:tblPr>
              <a:tblGrid>
                <a:gridCol w="1587825"/>
                <a:gridCol w="844875"/>
                <a:gridCol w="878200"/>
                <a:gridCol w="638500"/>
                <a:gridCol w="551175"/>
                <a:gridCol w="857575"/>
                <a:gridCol w="4635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EnrollNo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RollNo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Branch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Sem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SPI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190540107001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Raju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180540107002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Mitesh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190540106001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Mayur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/>
                        <a:t>180540106002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Nilesh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9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fmla="val 4514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fmla="val -21348" name="adj1"/>
              <a:gd fmla="val 96970" name="adj2"/>
              <a:gd fmla="val 16667" name="adj3"/>
            </a:avLst>
          </a:prstGeom>
          <a:solidFill>
            <a:srgbClr val="FAFAFA"/>
          </a:solidFill>
          <a:ln cap="flat" cmpd="sng" w="9525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Candidate Key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EnrollNo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fmla="val 4514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fmla="val -21233" name="adj1"/>
              <a:gd fmla="val 99090" name="adj2"/>
              <a:gd fmla="val 16667" name="adj3"/>
            </a:avLst>
          </a:prstGeom>
          <a:solidFill>
            <a:srgbClr val="FAFAFA"/>
          </a:solidFill>
          <a:ln cap="flat" cmpd="sng" w="9525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Candidate Key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(RollNo, Branch, Sem)</a:t>
            </a:r>
            <a:endParaRPr/>
          </a:p>
        </p:txBody>
      </p:sp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6467" y="2373156"/>
            <a:ext cx="1188000" cy="78320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9"/>
          <p:cNvSpPr/>
          <p:nvPr/>
        </p:nvSpPr>
        <p:spPr>
          <a:xfrm>
            <a:off x="863336" y="2688362"/>
            <a:ext cx="1512000" cy="468000"/>
          </a:xfrm>
          <a:prstGeom prst="wedgeRoundRectCallout">
            <a:avLst>
              <a:gd fmla="val 60473" name="adj1"/>
              <a:gd fmla="val 125703" name="adj2"/>
              <a:gd fmla="val 16667" name="adj3"/>
            </a:avLst>
          </a:prstGeom>
          <a:solidFill>
            <a:srgbClr val="F0F0F0"/>
          </a:solidFill>
          <a:ln cap="flat" cmpd="sng" w="9525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Primary Key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7362748" y="2688362"/>
            <a:ext cx="1645920" cy="468000"/>
          </a:xfrm>
          <a:prstGeom prst="wedgeRoundRectCallout">
            <a:avLst>
              <a:gd fmla="val -68526" name="adj1"/>
              <a:gd fmla="val 117083" name="adj2"/>
              <a:gd fmla="val 16667" name="adj3"/>
            </a:avLst>
          </a:prstGeom>
          <a:solidFill>
            <a:srgbClr val="F0F0F0"/>
          </a:solidFill>
          <a:ln cap="flat" cmpd="sng" w="9525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Alternate Key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ay">
      <a:dk1>
        <a:srgbClr val="212121"/>
      </a:dk1>
      <a:lt1>
        <a:srgbClr val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9BCE72A62844EB979624D023BE786" ma:contentTypeVersion="0" ma:contentTypeDescription="Create a new document." ma:contentTypeScope="" ma:versionID="88b0ca9b9c263bba766e89b2dc6c753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A22C2E-F218-4EDE-93B3-9A8334646FD5}"/>
</file>

<file path=customXml/itemProps2.xml><?xml version="1.0" encoding="utf-8"?>
<ds:datastoreItem xmlns:ds="http://schemas.openxmlformats.org/officeDocument/2006/customXml" ds:itemID="{365F4E03-0B6C-4CDE-A515-24D99D730EB2}"/>
</file>

<file path=customXml/itemProps3.xml><?xml version="1.0" encoding="utf-8"?>
<ds:datastoreItem xmlns:ds="http://schemas.openxmlformats.org/officeDocument/2006/customXml" ds:itemID="{6AAA2AF1-1D39-45F8-979E-51CFE15C67D5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2020-05-01T05:09:15Z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0x010100E3A9BCE72A62844EB979624D023BE786</vt:lpwstr>
  </property>
</Properties>
</file>