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Condensed"/>
      <p:regular r:id="rId27"/>
      <p:bold r:id="rId28"/>
      <p:italic r:id="rId29"/>
      <p:boldItalic r:id="rId30"/>
    </p:embeddedFont>
    <p:embeddedFont>
      <p:font typeface="Roboto Condensed Light"/>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LjjSRY4wgHDiKwo4koOCNm3qo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customschemas.google.com/relationships/presentationmetadata" Target="metadata"/><Relationship Id="rId18" Type="http://schemas.openxmlformats.org/officeDocument/2006/relationships/slide" Target="slides/slide14.xml"/><Relationship Id="rId21" Type="http://schemas.openxmlformats.org/officeDocument/2006/relationships/slide" Target="slides/slide17.xml"/><Relationship Id="rId34" Type="http://schemas.openxmlformats.org/officeDocument/2006/relationships/font" Target="fonts/RobotoCondensedLight-boldItalic.fntdata"/><Relationship Id="rId42" Type="http://schemas.openxmlformats.org/officeDocument/2006/relationships/customXml" Target="../customXml/item3.xml"/><Relationship Id="rId7" Type="http://schemas.openxmlformats.org/officeDocument/2006/relationships/slide" Target="slides/slide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RobotoCondensed-italic.fntdata"/><Relationship Id="rId16" Type="http://schemas.openxmlformats.org/officeDocument/2006/relationships/slide" Target="slides/slide12.xml"/><Relationship Id="rId41" Type="http://schemas.openxmlformats.org/officeDocument/2006/relationships/customXml" Target="../customXml/item2.xml"/><Relationship Id="rId24" Type="http://schemas.openxmlformats.org/officeDocument/2006/relationships/slide" Target="slides/slide20.xml"/><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RobotoCondensedLight-bold.fntdata"/><Relationship Id="rId37" Type="http://schemas.openxmlformats.org/officeDocument/2006/relationships/font" Target="fonts/HelveticaNeue-italic.fntdata"/><Relationship Id="rId40" Type="http://schemas.openxmlformats.org/officeDocument/2006/relationships/customXml" Target="../customXml/item1.xml"/><Relationship Id="rId23" Type="http://schemas.openxmlformats.org/officeDocument/2006/relationships/slide" Target="slides/slide19.xml"/><Relationship Id="rId28" Type="http://schemas.openxmlformats.org/officeDocument/2006/relationships/font" Target="fonts/RobotoCondensed-bold.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font" Target="fonts/HelveticaNeue-bold.fntdata"/><Relationship Id="rId31" Type="http://schemas.openxmlformats.org/officeDocument/2006/relationships/font" Target="fonts/RobotoCondensedLight-regular.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RobotoCondensed-regular.fntdata"/><Relationship Id="rId30" Type="http://schemas.openxmlformats.org/officeDocument/2006/relationships/font" Target="fonts/RobotoCondensed-boldItalic.fntdata"/><Relationship Id="rId35" Type="http://schemas.openxmlformats.org/officeDocument/2006/relationships/font" Target="fonts/HelveticaNeue-regular.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font" Target="fonts/RobotoCondensedLight-italic.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Helvetica Neue"/>
                <a:ea typeface="Helvetica Neue"/>
                <a:cs typeface="Helvetica Neue"/>
                <a:sym typeface="Helvetica Neue"/>
              </a:rPr>
              <a:t>‹#›</a:t>
            </a:fld>
            <a:endParaRPr b="0" i="0" sz="1300" u="none" cap="none" strike="noStrike">
              <a:solidFill>
                <a:schemeClr val="dk1"/>
              </a:solidFill>
              <a:latin typeface="Helvetica Neue"/>
              <a:ea typeface="Helvetica Neue"/>
              <a:cs typeface="Helvetica Neue"/>
              <a:sym typeface="Helvetica Neue"/>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Helvetica Neue"/>
                <a:ea typeface="Helvetica Neue"/>
                <a:cs typeface="Helvetica Neue"/>
                <a:sym typeface="Helvetica Neue"/>
              </a:rPr>
              <a:t>‹#›</a:t>
            </a:fld>
            <a:endParaRPr b="0" i="0" sz="1300" u="none" cap="none" strike="noStrike">
              <a:solidFill>
                <a:schemeClr val="dk1"/>
              </a:solidFill>
              <a:latin typeface="Helvetica Neue"/>
              <a:ea typeface="Helvetica Neue"/>
              <a:cs typeface="Helvetica Neue"/>
              <a:sym typeface="Helvetica Neue"/>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Maroon">
  <p:cSld name="Title Slide - Maroon">
    <p:spTree>
      <p:nvGrpSpPr>
        <p:cNvPr id="15" name="Shape 15"/>
        <p:cNvGrpSpPr/>
        <p:nvPr/>
      </p:nvGrpSpPr>
      <p:grpSpPr>
        <a:xfrm>
          <a:off x="0" y="0"/>
          <a:ext cx="0" cy="0"/>
          <a:chOff x="0" y="0"/>
          <a:chExt cx="0" cy="0"/>
        </a:xfrm>
      </p:grpSpPr>
      <p:pic>
        <p:nvPicPr>
          <p:cNvPr descr="https://cdn5.vectorstock.com/i/1000x1000/21/59/dbms-database-management-system-computer-data-vector-8212159.jpg" id="16" name="Google Shape;16;p24"/>
          <p:cNvPicPr preferRelativeResize="0"/>
          <p:nvPr/>
        </p:nvPicPr>
        <p:blipFill rotWithShape="1">
          <a:blip r:embed="rId2">
            <a:alphaModFix/>
          </a:blip>
          <a:srcRect b="18089" l="6294" r="5315" t="9689"/>
          <a:stretch/>
        </p:blipFill>
        <p:spPr>
          <a:xfrm>
            <a:off x="8407803" y="2089594"/>
            <a:ext cx="2880000" cy="2678811"/>
          </a:xfrm>
          <a:prstGeom prst="rect">
            <a:avLst/>
          </a:prstGeom>
          <a:noFill/>
          <a:ln>
            <a:noFill/>
          </a:ln>
        </p:spPr>
      </p:pic>
      <p:pic>
        <p:nvPicPr>
          <p:cNvPr id="17" name="Google Shape;17;p24"/>
          <p:cNvPicPr preferRelativeResize="0"/>
          <p:nvPr/>
        </p:nvPicPr>
        <p:blipFill rotWithShape="1">
          <a:blip r:embed="rId3">
            <a:alphaModFix/>
          </a:blip>
          <a:srcRect b="24999" l="0" r="0" t="18750"/>
          <a:stretch/>
        </p:blipFill>
        <p:spPr>
          <a:xfrm>
            <a:off x="0" y="0"/>
            <a:ext cx="12192000" cy="6858000"/>
          </a:xfrm>
          <a:prstGeom prst="rect">
            <a:avLst/>
          </a:prstGeom>
          <a:noFill/>
          <a:ln>
            <a:noFill/>
          </a:ln>
        </p:spPr>
      </p:pic>
      <p:sp>
        <p:nvSpPr>
          <p:cNvPr id="18" name="Google Shape;18;p24"/>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19" name="Google Shape;19;p24"/>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20" name="Google Shape;20;p24"/>
          <p:cNvPicPr preferRelativeResize="0"/>
          <p:nvPr/>
        </p:nvPicPr>
        <p:blipFill rotWithShape="1">
          <a:blip r:embed="rId4">
            <a:alphaModFix/>
          </a:blip>
          <a:srcRect b="0" l="0" r="0" t="0"/>
          <a:stretch/>
        </p:blipFill>
        <p:spPr>
          <a:xfrm>
            <a:off x="8808334" y="4602222"/>
            <a:ext cx="3383666" cy="2255777"/>
          </a:xfrm>
          <a:prstGeom prst="rect">
            <a:avLst/>
          </a:prstGeom>
          <a:noFill/>
          <a:ln>
            <a:noFill/>
          </a:ln>
        </p:spPr>
      </p:pic>
      <p:sp>
        <p:nvSpPr>
          <p:cNvPr id="21" name="Google Shape;21;p24"/>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 name="Google Shape;22;p24"/>
          <p:cNvPicPr preferRelativeResize="0"/>
          <p:nvPr/>
        </p:nvPicPr>
        <p:blipFill rotWithShape="1">
          <a:blip r:embed="rId5">
            <a:alphaModFix/>
          </a:blip>
          <a:srcRect b="17724" l="62022" r="2731" t="18062"/>
          <a:stretch/>
        </p:blipFill>
        <p:spPr>
          <a:xfrm>
            <a:off x="63248" y="837717"/>
            <a:ext cx="1087893" cy="772151"/>
          </a:xfrm>
          <a:prstGeom prst="rect">
            <a:avLst/>
          </a:prstGeom>
          <a:noFill/>
          <a:ln>
            <a:noFill/>
          </a:ln>
        </p:spPr>
      </p:pic>
      <p:pic>
        <p:nvPicPr>
          <p:cNvPr descr="https://cdn5.vectorstock.com/i/1000x1000/21/59/dbms-database-management-system-computer-data-vector-8212159.jpg" id="23" name="Google Shape;23;p24"/>
          <p:cNvPicPr preferRelativeResize="0"/>
          <p:nvPr/>
        </p:nvPicPr>
        <p:blipFill rotWithShape="1">
          <a:blip r:embed="rId2">
            <a:alphaModFix/>
          </a:blip>
          <a:srcRect b="18089" l="6294" r="5315" t="9689"/>
          <a:stretch/>
        </p:blipFill>
        <p:spPr>
          <a:xfrm>
            <a:off x="8453395" y="1794986"/>
            <a:ext cx="2880000" cy="26788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L">
  <p:cSld name="Blanck - Logo on BL">
    <p:spTree>
      <p:nvGrpSpPr>
        <p:cNvPr id="77" name="Shape 77"/>
        <p:cNvGrpSpPr/>
        <p:nvPr/>
      </p:nvGrpSpPr>
      <p:grpSpPr>
        <a:xfrm>
          <a:off x="0" y="0"/>
          <a:ext cx="0" cy="0"/>
          <a:chOff x="0" y="0"/>
          <a:chExt cx="0" cy="0"/>
        </a:xfrm>
      </p:grpSpPr>
      <p:sp>
        <p:nvSpPr>
          <p:cNvPr id="78" name="Google Shape;78;p33"/>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9" name="Google Shape;79;p33"/>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80" name="Google Shape;80;p33"/>
          <p:cNvCxnSpPr/>
          <p:nvPr/>
        </p:nvCxnSpPr>
        <p:spPr>
          <a:xfrm>
            <a:off x="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 Blanck">
  <p:cSld name="Complete Blanck">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p:cSld name="1_Title Slide - Red">
    <p:spTree>
      <p:nvGrpSpPr>
        <p:cNvPr id="82" name="Shape 82"/>
        <p:cNvGrpSpPr/>
        <p:nvPr/>
      </p:nvGrpSpPr>
      <p:grpSpPr>
        <a:xfrm>
          <a:off x="0" y="0"/>
          <a:ext cx="0" cy="0"/>
          <a:chOff x="0" y="0"/>
          <a:chExt cx="0" cy="0"/>
        </a:xfrm>
      </p:grpSpPr>
      <p:pic>
        <p:nvPicPr>
          <p:cNvPr id="83" name="Google Shape;83;p35"/>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84" name="Google Shape;84;p35"/>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85" name="Google Shape;85;p35"/>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86" name="Google Shape;86;p35"/>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87" name="Google Shape;87;p35"/>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88" name="Google Shape;88;p35"/>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You</a:t>
            </a:r>
            <a:endParaRPr/>
          </a:p>
        </p:txBody>
      </p:sp>
      <p:sp>
        <p:nvSpPr>
          <p:cNvPr id="89" name="Google Shape;89;p35"/>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90" name="Google Shape;90;p35"/>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91" name="Google Shape;91;p35"/>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pic>
        <p:nvPicPr>
          <p:cNvPr id="25" name="Google Shape;25;p25"/>
          <p:cNvPicPr preferRelativeResize="0"/>
          <p:nvPr/>
        </p:nvPicPr>
        <p:blipFill rotWithShape="1">
          <a:blip r:embed="rId2">
            <a:alphaModFix/>
          </a:blip>
          <a:srcRect b="21179" l="0" r="11581" t="0"/>
          <a:stretch/>
        </p:blipFill>
        <p:spPr>
          <a:xfrm rot="-5400000">
            <a:off x="9807099" y="606901"/>
            <a:ext cx="2991808" cy="1778000"/>
          </a:xfrm>
          <a:prstGeom prst="rect">
            <a:avLst/>
          </a:prstGeom>
          <a:noFill/>
          <a:ln>
            <a:noFill/>
          </a:ln>
        </p:spPr>
      </p:pic>
      <p:pic>
        <p:nvPicPr>
          <p:cNvPr id="26" name="Google Shape;26;p25"/>
          <p:cNvPicPr preferRelativeResize="0"/>
          <p:nvPr/>
        </p:nvPicPr>
        <p:blipFill rotWithShape="1">
          <a:blip r:embed="rId3">
            <a:alphaModFix/>
          </a:blip>
          <a:srcRect b="17724" l="79646" r="2730" t="18062"/>
          <a:stretch/>
        </p:blipFill>
        <p:spPr>
          <a:xfrm>
            <a:off x="0" y="401568"/>
            <a:ext cx="543946" cy="772151"/>
          </a:xfrm>
          <a:prstGeom prst="rect">
            <a:avLst/>
          </a:prstGeom>
          <a:noFill/>
          <a:ln>
            <a:noFill/>
          </a:ln>
        </p:spPr>
      </p:pic>
      <p:sp>
        <p:nvSpPr>
          <p:cNvPr id="27" name="Google Shape;27;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D3064"/>
              </a:buClr>
              <a:buSzPts val="6000"/>
              <a:buFont typeface="Roboto Condensed"/>
              <a:buNone/>
              <a:defRPr b="1" sz="6000">
                <a:solidFill>
                  <a:srgbClr val="1D3064"/>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A8A8A"/>
              </a:buClr>
              <a:buSzPts val="2000"/>
              <a:buNone/>
              <a:defRPr sz="2000">
                <a:solidFill>
                  <a:srgbClr val="8A8A8A"/>
                </a:solidFill>
              </a:defRPr>
            </a:lvl2pPr>
            <a:lvl3pPr indent="-228600" lvl="2" marL="1371600" algn="l">
              <a:lnSpc>
                <a:spcPct val="90000"/>
              </a:lnSpc>
              <a:spcBef>
                <a:spcPts val="500"/>
              </a:spcBef>
              <a:spcAft>
                <a:spcPts val="0"/>
              </a:spcAft>
              <a:buClr>
                <a:srgbClr val="8A8A8A"/>
              </a:buClr>
              <a:buSzPts val="1800"/>
              <a:buNone/>
              <a:defRPr sz="1800">
                <a:solidFill>
                  <a:srgbClr val="8A8A8A"/>
                </a:solidFill>
              </a:defRPr>
            </a:lvl3pPr>
            <a:lvl4pPr indent="-228600" lvl="3" marL="1828800" algn="l">
              <a:lnSpc>
                <a:spcPct val="90000"/>
              </a:lnSpc>
              <a:spcBef>
                <a:spcPts val="500"/>
              </a:spcBef>
              <a:spcAft>
                <a:spcPts val="0"/>
              </a:spcAft>
              <a:buClr>
                <a:srgbClr val="8A8A8A"/>
              </a:buClr>
              <a:buSzPts val="1600"/>
              <a:buNone/>
              <a:defRPr sz="1600">
                <a:solidFill>
                  <a:srgbClr val="8A8A8A"/>
                </a:solidFill>
              </a:defRPr>
            </a:lvl4pPr>
            <a:lvl5pPr indent="-228600" lvl="4" marL="2286000" algn="l">
              <a:lnSpc>
                <a:spcPct val="90000"/>
              </a:lnSpc>
              <a:spcBef>
                <a:spcPts val="500"/>
              </a:spcBef>
              <a:spcAft>
                <a:spcPts val="0"/>
              </a:spcAft>
              <a:buClr>
                <a:srgbClr val="8A8A8A"/>
              </a:buClr>
              <a:buSzPts val="1600"/>
              <a:buNone/>
              <a:defRPr sz="1600">
                <a:solidFill>
                  <a:srgbClr val="8A8A8A"/>
                </a:solidFill>
              </a:defRPr>
            </a:lvl5pPr>
            <a:lvl6pPr indent="-228600" lvl="5" marL="2743200" algn="l">
              <a:lnSpc>
                <a:spcPct val="90000"/>
              </a:lnSpc>
              <a:spcBef>
                <a:spcPts val="500"/>
              </a:spcBef>
              <a:spcAft>
                <a:spcPts val="0"/>
              </a:spcAft>
              <a:buClr>
                <a:srgbClr val="8A8A8A"/>
              </a:buClr>
              <a:buSzPts val="1600"/>
              <a:buNone/>
              <a:defRPr sz="1600">
                <a:solidFill>
                  <a:srgbClr val="8A8A8A"/>
                </a:solidFill>
              </a:defRPr>
            </a:lvl6pPr>
            <a:lvl7pPr indent="-228600" lvl="6" marL="3200400" algn="l">
              <a:lnSpc>
                <a:spcPct val="90000"/>
              </a:lnSpc>
              <a:spcBef>
                <a:spcPts val="500"/>
              </a:spcBef>
              <a:spcAft>
                <a:spcPts val="0"/>
              </a:spcAft>
              <a:buClr>
                <a:srgbClr val="8A8A8A"/>
              </a:buClr>
              <a:buSzPts val="1600"/>
              <a:buNone/>
              <a:defRPr sz="1600">
                <a:solidFill>
                  <a:srgbClr val="8A8A8A"/>
                </a:solidFill>
              </a:defRPr>
            </a:lvl7pPr>
            <a:lvl8pPr indent="-228600" lvl="7" marL="3657600" algn="l">
              <a:lnSpc>
                <a:spcPct val="90000"/>
              </a:lnSpc>
              <a:spcBef>
                <a:spcPts val="500"/>
              </a:spcBef>
              <a:spcAft>
                <a:spcPts val="0"/>
              </a:spcAft>
              <a:buClr>
                <a:srgbClr val="8A8A8A"/>
              </a:buClr>
              <a:buSzPts val="1600"/>
              <a:buNone/>
              <a:defRPr sz="1600">
                <a:solidFill>
                  <a:srgbClr val="8A8A8A"/>
                </a:solidFill>
              </a:defRPr>
            </a:lvl8pPr>
            <a:lvl9pPr indent="-228600" lvl="8" marL="4114800" algn="l">
              <a:lnSpc>
                <a:spcPct val="90000"/>
              </a:lnSpc>
              <a:spcBef>
                <a:spcPts val="500"/>
              </a:spcBef>
              <a:spcAft>
                <a:spcPts val="0"/>
              </a:spcAft>
              <a:buClr>
                <a:srgbClr val="8A8A8A"/>
              </a:buClr>
              <a:buSzPts val="1600"/>
              <a:buNone/>
              <a:defRPr sz="1600">
                <a:solidFill>
                  <a:srgbClr val="8A8A8A"/>
                </a:solidFill>
              </a:defRPr>
            </a:lvl9pPr>
          </a:lstStyle>
          <a:p/>
        </p:txBody>
      </p:sp>
      <p:sp>
        <p:nvSpPr>
          <p:cNvPr id="29" name="Google Shape;29;p25"/>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30" name="Shape 30"/>
        <p:cNvGrpSpPr/>
        <p:nvPr/>
      </p:nvGrpSpPr>
      <p:grpSpPr>
        <a:xfrm>
          <a:off x="0" y="0"/>
          <a:ext cx="0" cy="0"/>
          <a:chOff x="0" y="0"/>
          <a:chExt cx="0" cy="0"/>
        </a:xfrm>
      </p:grpSpPr>
      <p:sp>
        <p:nvSpPr>
          <p:cNvPr id="31" name="Google Shape;31;p26"/>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32" name="Google Shape;32;p26"/>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pic>
        <p:nvPicPr>
          <p:cNvPr id="33" name="Google Shape;33;p26"/>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4" name="Google Shape;34;p2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26"/>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37" name="Google Shape;37;p26"/>
          <p:cNvCxnSpPr/>
          <p:nvPr/>
        </p:nvCxnSpPr>
        <p:spPr>
          <a:xfrm>
            <a:off x="13118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38" name="Shape 38"/>
        <p:cNvGrpSpPr/>
        <p:nvPr/>
      </p:nvGrpSpPr>
      <p:grpSpPr>
        <a:xfrm>
          <a:off x="0" y="0"/>
          <a:ext cx="0" cy="0"/>
          <a:chOff x="0" y="0"/>
          <a:chExt cx="0" cy="0"/>
        </a:xfrm>
      </p:grpSpPr>
      <p:sp>
        <p:nvSpPr>
          <p:cNvPr id="39" name="Google Shape;39;p27"/>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40" name="Google Shape;40;p27"/>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pic>
        <p:nvPicPr>
          <p:cNvPr id="41" name="Google Shape;41;p27"/>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42" name="Google Shape;42;p2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7"/>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4" name="Google Shape;44;p27"/>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45" name="Google Shape;45;p27"/>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41960" lvl="0" marL="457200" algn="l">
              <a:lnSpc>
                <a:spcPct val="90000"/>
              </a:lnSpc>
              <a:spcBef>
                <a:spcPts val="1000"/>
              </a:spcBef>
              <a:spcAft>
                <a:spcPts val="0"/>
              </a:spcAft>
              <a:buClr>
                <a:schemeClr val="dk1"/>
              </a:buClr>
              <a:buSzPts val="3360"/>
              <a:buFont typeface="Noto Sans Symbols"/>
              <a:buChar char="▪"/>
              <a:defRPr/>
            </a:lvl1pPr>
            <a:lvl2pPr indent="-396240" lvl="1" marL="914400" algn="l">
              <a:lnSpc>
                <a:spcPct val="90000"/>
              </a:lnSpc>
              <a:spcBef>
                <a:spcPts val="500"/>
              </a:spcBef>
              <a:spcAft>
                <a:spcPts val="0"/>
              </a:spcAft>
              <a:buClr>
                <a:schemeClr val="dk1"/>
              </a:buClr>
              <a:buSzPts val="2640"/>
              <a:buFont typeface="Arial"/>
              <a:buChar char="•"/>
              <a:defRPr/>
            </a:lvl2pPr>
            <a:lvl3pPr indent="-355600" lvl="2" marL="1371600" algn="l">
              <a:lnSpc>
                <a:spcPct val="90000"/>
              </a:lnSpc>
              <a:spcBef>
                <a:spcPts val="500"/>
              </a:spcBef>
              <a:spcAft>
                <a:spcPts val="0"/>
              </a:spcAft>
              <a:buClr>
                <a:schemeClr val="dk1"/>
              </a:buClr>
              <a:buSzPts val="2000"/>
              <a:buFont typeface="Noto Sans Symbols"/>
              <a:buChar char="▪"/>
              <a:defRPr/>
            </a:lvl3pPr>
            <a:lvl4pPr indent="-342900" lvl="3" marL="1828800" algn="l">
              <a:lnSpc>
                <a:spcPct val="90000"/>
              </a:lnSpc>
              <a:spcBef>
                <a:spcPts val="500"/>
              </a:spcBef>
              <a:spcAft>
                <a:spcPts val="0"/>
              </a:spcAft>
              <a:buClr>
                <a:schemeClr val="dk1"/>
              </a:buClr>
              <a:buSzPts val="1800"/>
              <a:buFont typeface="Arial"/>
              <a:buChar char="•"/>
              <a:defRPr/>
            </a:lvl4pPr>
            <a:lvl5pPr indent="-342900" lvl="4" marL="2286000" algn="l">
              <a:lnSpc>
                <a:spcPct val="90000"/>
              </a:lnSpc>
              <a:spcBef>
                <a:spcPts val="500"/>
              </a:spcBef>
              <a:spcAft>
                <a:spcPts val="0"/>
              </a:spcAft>
              <a:buClr>
                <a:schemeClr val="dk1"/>
              </a:buClr>
              <a:buSzPts val="18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12" type="sldNum"/>
          </p:nvPr>
        </p:nvSpPr>
        <p:spPr>
          <a:xfrm>
            <a:off x="8760884" y="6257199"/>
            <a:ext cx="2540000" cy="4572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Maroon">
  <p:cSld name="1_Title Slide - Maroon">
    <p:spTree>
      <p:nvGrpSpPr>
        <p:cNvPr id="50" name="Shape 50"/>
        <p:cNvGrpSpPr/>
        <p:nvPr/>
      </p:nvGrpSpPr>
      <p:grpSpPr>
        <a:xfrm>
          <a:off x="0" y="0"/>
          <a:ext cx="0" cy="0"/>
          <a:chOff x="0" y="0"/>
          <a:chExt cx="0" cy="0"/>
        </a:xfrm>
      </p:grpSpPr>
      <p:pic>
        <p:nvPicPr>
          <p:cNvPr id="51" name="Google Shape;51;p29"/>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52" name="Google Shape;52;p29"/>
          <p:cNvSpPr/>
          <p:nvPr/>
        </p:nvSpPr>
        <p:spPr>
          <a:xfrm>
            <a:off x="2554514" y="-41563"/>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53" name="Google Shape;53;p29"/>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54" name="Google Shape;54;p29"/>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55" name="Google Shape;55;p29"/>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56" name="Google Shape;56;p29"/>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57" name="Google Shape;57;p29"/>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You</a:t>
            </a:r>
            <a:endParaRPr/>
          </a:p>
        </p:txBody>
      </p:sp>
      <p:sp>
        <p:nvSpPr>
          <p:cNvPr id="58" name="Google Shape;58;p29"/>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59" name="Google Shape;59;p29"/>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60" name="Shape 60"/>
        <p:cNvGrpSpPr/>
        <p:nvPr/>
      </p:nvGrpSpPr>
      <p:grpSpPr>
        <a:xfrm>
          <a:off x="0" y="0"/>
          <a:ext cx="0" cy="0"/>
          <a:chOff x="0" y="0"/>
          <a:chExt cx="0" cy="0"/>
        </a:xfrm>
      </p:grpSpPr>
      <p:sp>
        <p:nvSpPr>
          <p:cNvPr id="61" name="Google Shape;61;p30"/>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62" name="Google Shape;62;p30"/>
          <p:cNvSpPr txBox="1"/>
          <p:nvPr/>
        </p:nvSpPr>
        <p:spPr>
          <a:xfrm>
            <a:off x="4038600" y="6604000"/>
            <a:ext cx="4114800" cy="25512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363636"/>
                </a:solidFill>
                <a:latin typeface="Roboto Condensed Light"/>
                <a:ea typeface="Roboto Condensed Light"/>
                <a:cs typeface="Roboto Condensed Light"/>
                <a:sym typeface="Roboto Condensed Light"/>
              </a:rPr>
              <a:t>Unit 1 – Database System Architecture</a:t>
            </a:r>
            <a:endParaRPr/>
          </a:p>
        </p:txBody>
      </p:sp>
      <p:sp>
        <p:nvSpPr>
          <p:cNvPr id="63" name="Google Shape;63;p30"/>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64" name="Google Shape;64;p30"/>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65" name="Google Shape;65;p3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txBox="1"/>
          <p:nvPr>
            <p:ph idx="1" type="body"/>
          </p:nvPr>
        </p:nvSpPr>
        <p:spPr>
          <a:xfrm>
            <a:off x="131179" y="887280"/>
            <a:ext cx="11929641" cy="5568931"/>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7" name="Google Shape;67;p30"/>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68" name="Google Shape;68;p30"/>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TR">
  <p:cSld name="Blanck - Logo on TR">
    <p:spTree>
      <p:nvGrpSpPr>
        <p:cNvPr id="69" name="Shape 69"/>
        <p:cNvGrpSpPr/>
        <p:nvPr/>
      </p:nvGrpSpPr>
      <p:grpSpPr>
        <a:xfrm>
          <a:off x="0" y="0"/>
          <a:ext cx="0" cy="0"/>
          <a:chOff x="0" y="0"/>
          <a:chExt cx="0" cy="0"/>
        </a:xfrm>
      </p:grpSpPr>
      <p:sp>
        <p:nvSpPr>
          <p:cNvPr id="70" name="Google Shape;70;p31"/>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1" name="Google Shape;71;p31"/>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72" name="Google Shape;72;p31"/>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R">
  <p:cSld name="Blanck - Logo on BR">
    <p:spTree>
      <p:nvGrpSpPr>
        <p:cNvPr id="73" name="Shape 73"/>
        <p:cNvGrpSpPr/>
        <p:nvPr/>
      </p:nvGrpSpPr>
      <p:grpSpPr>
        <a:xfrm>
          <a:off x="0" y="0"/>
          <a:ext cx="0" cy="0"/>
          <a:chOff x="0" y="0"/>
          <a:chExt cx="0" cy="0"/>
        </a:xfrm>
      </p:grpSpPr>
      <p:sp>
        <p:nvSpPr>
          <p:cNvPr id="74" name="Google Shape;74;p32"/>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5" name="Google Shape;75;p32"/>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76" name="Google Shape;76;p32"/>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Condensed"/>
              <a:buNone/>
              <a:defRPr b="0" i="0" sz="4400" u="none" cap="none" strike="noStrik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Condensed"/>
                <a:ea typeface="Roboto Condensed"/>
                <a:cs typeface="Roboto Condensed"/>
                <a:sym typeface="Roboto Condense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59490" y="1122364"/>
            <a:ext cx="7035300" cy="39606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63636"/>
              </a:buClr>
              <a:buSzPts val="4800"/>
              <a:buFont typeface="Roboto Condensed Light"/>
              <a:buNone/>
            </a:pPr>
            <a:r>
              <a:rPr b="0" lang="en-US" sz="4800">
                <a:latin typeface="Roboto Condensed Light"/>
                <a:ea typeface="Roboto Condensed Light"/>
                <a:cs typeface="Roboto Condensed Light"/>
                <a:sym typeface="Roboto Condensed Light"/>
              </a:rPr>
              <a:t>Unit-1</a:t>
            </a:r>
            <a:r>
              <a:rPr lang="en-US"/>
              <a:t> </a:t>
            </a:r>
            <a:br>
              <a:rPr lang="en-US"/>
            </a:br>
            <a:r>
              <a:rPr lang="en-US"/>
              <a:t>Introduction to file structure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Merits &amp; Demerits of Direct access file organization</a:t>
            </a:r>
            <a:endParaRPr/>
          </a:p>
        </p:txBody>
      </p:sp>
      <p:sp>
        <p:nvSpPr>
          <p:cNvPr id="154" name="Google Shape;154;p10"/>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b="1" lang="en-US">
                <a:solidFill>
                  <a:srgbClr val="C00000"/>
                </a:solidFill>
              </a:rPr>
              <a:t>Advantages :</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Direct access file helps in online transaction processing system (OLTP) like online railway reservation system.</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In direct access file, sorting of the records are not required.</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accesses the desired records immediately.</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updates several files quickly.</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has better control over record allocation.</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has less storage space as compared to sequential file.</a:t>
            </a:r>
            <a:endParaRPr/>
          </a:p>
          <a:p>
            <a:pPr indent="0" lvl="0" marL="0" rtl="0" algn="l">
              <a:lnSpc>
                <a:spcPct val="90000"/>
              </a:lnSpc>
              <a:spcBef>
                <a:spcPts val="1000"/>
              </a:spcBef>
              <a:spcAft>
                <a:spcPts val="0"/>
              </a:spcAft>
              <a:buSzPts val="2400"/>
              <a:buNone/>
            </a:pPr>
            <a:r>
              <a:t/>
            </a:r>
            <a:endParaRPr>
              <a:solidFill>
                <a:srgbClr val="000000"/>
              </a:solidFill>
            </a:endParaRPr>
          </a:p>
          <a:p>
            <a:pPr indent="0" lvl="0" marL="0" rtl="0" algn="just">
              <a:lnSpc>
                <a:spcPct val="90000"/>
              </a:lnSpc>
              <a:spcBef>
                <a:spcPts val="1000"/>
              </a:spcBef>
              <a:spcAft>
                <a:spcPts val="0"/>
              </a:spcAft>
              <a:buSzPts val="2400"/>
              <a:buNone/>
            </a:pPr>
            <a:r>
              <a:rPr b="1" lang="en-US" sz="2400">
                <a:solidFill>
                  <a:srgbClr val="C00000"/>
                </a:solidFill>
              </a:rPr>
              <a:t>Disadvantages :</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Direct access file does not provide back up facility.</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is expensive.</a:t>
            </a:r>
            <a:endParaRPr/>
          </a:p>
          <a:p>
            <a:pPr indent="0" lvl="1" marL="544512" rtl="0" algn="l">
              <a:lnSpc>
                <a:spcPct val="90000"/>
              </a:lnSpc>
              <a:spcBef>
                <a:spcPts val="500"/>
              </a:spcBef>
              <a:spcAft>
                <a:spcPts val="0"/>
              </a:spcAft>
              <a:buSzPts val="2400"/>
              <a:buNone/>
            </a:pPr>
            <a:r>
              <a:t/>
            </a:r>
            <a:endParaRPr b="0" i="0" sz="2400" u="none" strike="noStrike">
              <a:solidFill>
                <a:srgbClr val="000000"/>
              </a:solidFill>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Indexed sequential access file organization</a:t>
            </a:r>
            <a:endParaRPr/>
          </a:p>
        </p:txBody>
      </p:sp>
      <p:sp>
        <p:nvSpPr>
          <p:cNvPr id="160" name="Google Shape;160;p11"/>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l">
              <a:lnSpc>
                <a:spcPct val="90000"/>
              </a:lnSpc>
              <a:spcBef>
                <a:spcPts val="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Indexed sequential access file combines both sequential file and direct access file organization.</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In indexed sequential access file, records are stored randomly on a direct access device such as magnetic disk by a primary key.</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This file have multiple keys. These keys can be alphanumeric in which the records are ordered is called primary key.</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The data can be access either sequentially or randomly using the index. The index is stored in a file and read into memory when the file is opened.</a:t>
            </a:r>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Example of Indexed sequential access file organization</a:t>
            </a:r>
            <a:endParaRPr/>
          </a:p>
        </p:txBody>
      </p:sp>
      <p:pic>
        <p:nvPicPr>
          <p:cNvPr id="166" name="Google Shape;166;p12"/>
          <p:cNvPicPr preferRelativeResize="0"/>
          <p:nvPr/>
        </p:nvPicPr>
        <p:blipFill rotWithShape="1">
          <a:blip r:embed="rId3">
            <a:alphaModFix/>
          </a:blip>
          <a:srcRect b="0" l="0" r="0" t="0"/>
          <a:stretch/>
        </p:blipFill>
        <p:spPr>
          <a:xfrm>
            <a:off x="1969475" y="1233216"/>
            <a:ext cx="7822481" cy="43915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Merits &amp; Demerits of indexed sequential access file organization</a:t>
            </a:r>
            <a:endParaRPr/>
          </a:p>
        </p:txBody>
      </p:sp>
      <p:sp>
        <p:nvSpPr>
          <p:cNvPr id="172" name="Google Shape;172;p13"/>
          <p:cNvSpPr txBox="1"/>
          <p:nvPr>
            <p:ph idx="1" type="body"/>
          </p:nvPr>
        </p:nvSpPr>
        <p:spPr>
          <a:xfrm>
            <a:off x="131180" y="863444"/>
            <a:ext cx="12060820" cy="55905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b="1" lang="en-US">
                <a:solidFill>
                  <a:srgbClr val="C00000"/>
                </a:solidFill>
              </a:rPr>
              <a:t>Advantages :</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In indexed sequential access file, sequential file and random file access is possible.</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accesses the records very fast if the index table is properly organized.</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The records can be inserted in the middle of the file.</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provides quick access for sequential and direct processing.</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reduces the degree of the sequential search.</a:t>
            </a:r>
            <a:endParaRPr/>
          </a:p>
          <a:p>
            <a:pPr indent="0" lvl="0" marL="0" rtl="0" algn="just">
              <a:lnSpc>
                <a:spcPct val="90000"/>
              </a:lnSpc>
              <a:spcBef>
                <a:spcPts val="1000"/>
              </a:spcBef>
              <a:spcAft>
                <a:spcPts val="0"/>
              </a:spcAft>
              <a:buSzPts val="2400"/>
              <a:buNone/>
            </a:pPr>
            <a:r>
              <a:rPr b="1" lang="en-US" sz="2400">
                <a:solidFill>
                  <a:srgbClr val="C00000"/>
                </a:solidFill>
              </a:rPr>
              <a:t>Disadvantages :</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Indexed sequential access file requires unique keys and periodic reorganization.</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Indexed sequential access file takes longer time to search the index for data access or retrieval.</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requires more storage space.</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is expensive because it requires special software.</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is less efficient in the use of storage space as compared to other file organizations.</a:t>
            </a:r>
            <a:endParaRPr/>
          </a:p>
          <a:p>
            <a:pPr indent="0" lvl="1" marL="544512" rtl="0" algn="l">
              <a:lnSpc>
                <a:spcPct val="90000"/>
              </a:lnSpc>
              <a:spcBef>
                <a:spcPts val="500"/>
              </a:spcBef>
              <a:spcAft>
                <a:spcPts val="0"/>
              </a:spcAft>
              <a:buSzPts val="2400"/>
              <a:buNone/>
            </a:pPr>
            <a:r>
              <a:t/>
            </a:r>
            <a:endParaRPr b="0" i="0" sz="2400" u="none" strike="noStrike">
              <a:solidFill>
                <a:srgbClr val="000000"/>
              </a:solidFill>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File Operations</a:t>
            </a:r>
            <a:endParaRPr/>
          </a:p>
        </p:txBody>
      </p:sp>
      <p:sp>
        <p:nvSpPr>
          <p:cNvPr id="178" name="Google Shape;178;p14"/>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latin typeface="Arial"/>
                <a:ea typeface="Arial"/>
                <a:cs typeface="Arial"/>
                <a:sym typeface="Arial"/>
              </a:rPr>
              <a:t>Operations on database files can be broadly classified into two categories −</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Update Operations</a:t>
            </a:r>
            <a:endParaRPr b="0" i="0">
              <a:solidFill>
                <a:srgbClr val="000000"/>
              </a:solidFill>
              <a:latin typeface="Arial"/>
              <a:ea typeface="Arial"/>
              <a:cs typeface="Arial"/>
              <a:sym typeface="Arial"/>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Retrieval Operations</a:t>
            </a:r>
            <a:endParaRPr/>
          </a:p>
          <a:p>
            <a:pPr indent="-265113" lvl="0" marL="265113" rtl="0" algn="just">
              <a:lnSpc>
                <a:spcPct val="90000"/>
              </a:lnSpc>
              <a:spcBef>
                <a:spcPts val="1000"/>
              </a:spcBef>
              <a:spcAft>
                <a:spcPts val="0"/>
              </a:spcAft>
              <a:buClr>
                <a:schemeClr val="accent6"/>
              </a:buClr>
              <a:buSzPts val="2400"/>
              <a:buFont typeface="Noto Sans Symbols"/>
              <a:buChar char="🞂"/>
            </a:pPr>
            <a:r>
              <a:rPr b="0" i="0" lang="en-US">
                <a:solidFill>
                  <a:srgbClr val="000000"/>
                </a:solidFill>
                <a:latin typeface="Arial"/>
                <a:ea typeface="Arial"/>
                <a:cs typeface="Arial"/>
                <a:sym typeface="Arial"/>
              </a:rPr>
              <a:t>Update operations change the data values by insertion, deletion, or update. Retrieval operations, on the other hand, do not alter the data but retrieve them after optional conditional filtering. In both types of operations, selection plays a significant role. Other than creation and deletion of a file, there could be several operations, which can be done on files.</a:t>
            </a:r>
            <a:endParaRPr/>
          </a:p>
          <a:p>
            <a:pPr indent="0" lvl="0" marL="0" rtl="0" algn="just">
              <a:lnSpc>
                <a:spcPct val="90000"/>
              </a:lnSpc>
              <a:spcBef>
                <a:spcPts val="1000"/>
              </a:spcBef>
              <a:spcAft>
                <a:spcPts val="0"/>
              </a:spcAft>
              <a:buSzPts val="2400"/>
              <a:buNone/>
            </a:pPr>
            <a:r>
              <a:t/>
            </a:r>
            <a:endParaRPr b="0" i="0">
              <a:solidFill>
                <a:srgbClr val="000000"/>
              </a:solidFill>
              <a:latin typeface="Arial"/>
              <a:ea typeface="Arial"/>
              <a:cs typeface="Arial"/>
              <a:sym typeface="Arial"/>
            </a:endParaRPr>
          </a:p>
          <a:p>
            <a:pPr indent="-112713" lvl="0" marL="265113" rtl="0" algn="just">
              <a:lnSpc>
                <a:spcPct val="90000"/>
              </a:lnSpc>
              <a:spcBef>
                <a:spcPts val="1000"/>
              </a:spcBef>
              <a:spcAft>
                <a:spcPts val="0"/>
              </a:spcAft>
              <a:buSzPts val="2400"/>
              <a:buFont typeface="Arial"/>
              <a:buNone/>
            </a:pPr>
            <a:r>
              <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File operations</a:t>
            </a:r>
            <a:endParaRPr/>
          </a:p>
        </p:txBody>
      </p:sp>
      <p:sp>
        <p:nvSpPr>
          <p:cNvPr id="184" name="Google Shape;184;p15"/>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Font typeface="Arial"/>
              <a:buChar char="•"/>
            </a:pPr>
            <a:r>
              <a:rPr b="1" i="0" lang="en-US">
                <a:solidFill>
                  <a:srgbClr val="000000"/>
                </a:solidFill>
                <a:latin typeface="Arial"/>
                <a:ea typeface="Arial"/>
                <a:cs typeface="Arial"/>
                <a:sym typeface="Arial"/>
              </a:rPr>
              <a:t>Open</a:t>
            </a:r>
            <a:r>
              <a:rPr b="0" i="0" lang="en-US">
                <a:solidFill>
                  <a:srgbClr val="000000"/>
                </a:solidFill>
                <a:latin typeface="Arial"/>
                <a:ea typeface="Arial"/>
                <a:cs typeface="Arial"/>
                <a:sym typeface="Arial"/>
              </a:rPr>
              <a:t> − A file can be opened in one of the two modes, </a:t>
            </a:r>
            <a:r>
              <a:rPr b="1" i="0" lang="en-US">
                <a:solidFill>
                  <a:srgbClr val="000000"/>
                </a:solidFill>
                <a:latin typeface="Arial"/>
                <a:ea typeface="Arial"/>
                <a:cs typeface="Arial"/>
                <a:sym typeface="Arial"/>
              </a:rPr>
              <a:t>read mode</a:t>
            </a:r>
            <a:r>
              <a:rPr b="0" i="0" lang="en-US">
                <a:solidFill>
                  <a:srgbClr val="000000"/>
                </a:solidFill>
                <a:latin typeface="Arial"/>
                <a:ea typeface="Arial"/>
                <a:cs typeface="Arial"/>
                <a:sym typeface="Arial"/>
              </a:rPr>
              <a:t> or </a:t>
            </a:r>
            <a:r>
              <a:rPr b="1" i="0" lang="en-US">
                <a:solidFill>
                  <a:srgbClr val="000000"/>
                </a:solidFill>
                <a:latin typeface="Arial"/>
                <a:ea typeface="Arial"/>
                <a:cs typeface="Arial"/>
                <a:sym typeface="Arial"/>
              </a:rPr>
              <a:t>write mode</a:t>
            </a:r>
            <a:r>
              <a:rPr b="0" i="0" lang="en-US">
                <a:solidFill>
                  <a:srgbClr val="000000"/>
                </a:solidFill>
                <a:latin typeface="Arial"/>
                <a:ea typeface="Arial"/>
                <a:cs typeface="Arial"/>
                <a:sym typeface="Arial"/>
              </a:rPr>
              <a:t>. In read mode, the operating system does not allow anyone to alter data. In other words, data is read only. Files opened in read mode can be shared among several entities. Write mode allows data modification. Files opened in write mode can be read but cannot be shared.</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Locate</a:t>
            </a:r>
            <a:r>
              <a:rPr b="0" i="0" lang="en-US">
                <a:solidFill>
                  <a:srgbClr val="000000"/>
                </a:solidFill>
                <a:latin typeface="Arial"/>
                <a:ea typeface="Arial"/>
                <a:cs typeface="Arial"/>
                <a:sym typeface="Arial"/>
              </a:rPr>
              <a:t> − Every file has a file pointer, which tells the current position where the data is to be read or written. This pointer can be adjusted accordingly. Using find (seek) operation, it can be moved forward or backward.</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Read</a:t>
            </a:r>
            <a:r>
              <a:rPr b="0" i="0" lang="en-US">
                <a:solidFill>
                  <a:srgbClr val="000000"/>
                </a:solidFill>
                <a:latin typeface="Arial"/>
                <a:ea typeface="Arial"/>
                <a:cs typeface="Arial"/>
                <a:sym typeface="Arial"/>
              </a:rPr>
              <a:t> − By default, when files are opened in read mode, the file pointer points to the beginning of the file. There are options where the user can tell the operating system where to locate the file pointer at the time of opening a file. The very next data to the file pointer is read.</a:t>
            </a:r>
            <a:endParaRPr/>
          </a:p>
          <a:p>
            <a:pPr indent="-112713" lvl="0" marL="265113" rtl="0" algn="just">
              <a:lnSpc>
                <a:spcPct val="90000"/>
              </a:lnSpc>
              <a:spcBef>
                <a:spcPts val="1000"/>
              </a:spcBef>
              <a:spcAft>
                <a:spcPts val="0"/>
              </a:spcAft>
              <a:buSzPts val="2400"/>
              <a:buFont typeface="Arial"/>
              <a:buNone/>
            </a:pPr>
            <a:r>
              <a:t/>
            </a:r>
            <a:endParaRPr b="0" i="0">
              <a:solidFill>
                <a:srgbClr val="000000"/>
              </a:solidFill>
              <a:latin typeface="Arial"/>
              <a:ea typeface="Arial"/>
              <a:cs typeface="Arial"/>
              <a:sym typeface="Arial"/>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File operations</a:t>
            </a:r>
            <a:endParaRPr/>
          </a:p>
        </p:txBody>
      </p:sp>
      <p:sp>
        <p:nvSpPr>
          <p:cNvPr id="190" name="Google Shape;190;p16"/>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Font typeface="Arial"/>
              <a:buChar char="•"/>
            </a:pPr>
            <a:r>
              <a:rPr b="1" i="0" lang="en-US">
                <a:solidFill>
                  <a:srgbClr val="000000"/>
                </a:solidFill>
                <a:latin typeface="Arial"/>
                <a:ea typeface="Arial"/>
                <a:cs typeface="Arial"/>
                <a:sym typeface="Arial"/>
              </a:rPr>
              <a:t>Write</a:t>
            </a:r>
            <a:r>
              <a:rPr b="0" i="0" lang="en-US">
                <a:solidFill>
                  <a:srgbClr val="000000"/>
                </a:solidFill>
                <a:latin typeface="Arial"/>
                <a:ea typeface="Arial"/>
                <a:cs typeface="Arial"/>
                <a:sym typeface="Arial"/>
              </a:rPr>
              <a:t> − User can select to open a file in write mode, which enables them to edit its contents. It can be deletion, insertion, or modification. The file pointer can be located at the time of opening or can be dynamically changed if the operating system allows to do so.</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Close</a:t>
            </a:r>
            <a:r>
              <a:rPr b="0" i="0" lang="en-US">
                <a:solidFill>
                  <a:srgbClr val="000000"/>
                </a:solidFill>
                <a:latin typeface="Arial"/>
                <a:ea typeface="Arial"/>
                <a:cs typeface="Arial"/>
                <a:sym typeface="Arial"/>
              </a:rPr>
              <a:t> − This is the most important operation from the operating system’s point of view. When a request to close a file is generated, the operating system</a:t>
            </a:r>
            <a:endParaRPr/>
          </a:p>
          <a:p>
            <a:pPr indent="-285750" lvl="1" marL="742950" rtl="0" algn="l">
              <a:lnSpc>
                <a:spcPct val="90000"/>
              </a:lnSpc>
              <a:spcBef>
                <a:spcPts val="500"/>
              </a:spcBef>
              <a:spcAft>
                <a:spcPts val="0"/>
              </a:spcAft>
              <a:buSzPts val="2000"/>
              <a:buFont typeface="Arial"/>
              <a:buChar char="•"/>
            </a:pPr>
            <a:r>
              <a:rPr b="0" i="0" lang="en-US">
                <a:latin typeface="Arial"/>
                <a:ea typeface="Arial"/>
                <a:cs typeface="Arial"/>
                <a:sym typeface="Arial"/>
              </a:rPr>
              <a:t>removes all the locks (if in shared mode),</a:t>
            </a:r>
            <a:endParaRPr/>
          </a:p>
          <a:p>
            <a:pPr indent="-285750" lvl="1" marL="742950" rtl="0" algn="l">
              <a:lnSpc>
                <a:spcPct val="90000"/>
              </a:lnSpc>
              <a:spcBef>
                <a:spcPts val="500"/>
              </a:spcBef>
              <a:spcAft>
                <a:spcPts val="0"/>
              </a:spcAft>
              <a:buSzPts val="2000"/>
              <a:buFont typeface="Arial"/>
              <a:buChar char="•"/>
            </a:pPr>
            <a:r>
              <a:rPr b="0" i="0" lang="en-US">
                <a:latin typeface="Arial"/>
                <a:ea typeface="Arial"/>
                <a:cs typeface="Arial"/>
                <a:sym typeface="Arial"/>
              </a:rPr>
              <a:t>saves the data (if altered) to the secondary storage media, and</a:t>
            </a:r>
            <a:endParaRPr/>
          </a:p>
          <a:p>
            <a:pPr indent="-285750" lvl="1" marL="742950" rtl="0" algn="l">
              <a:lnSpc>
                <a:spcPct val="90000"/>
              </a:lnSpc>
              <a:spcBef>
                <a:spcPts val="500"/>
              </a:spcBef>
              <a:spcAft>
                <a:spcPts val="0"/>
              </a:spcAft>
              <a:buSzPts val="2000"/>
              <a:buFont typeface="Arial"/>
              <a:buChar char="•"/>
            </a:pPr>
            <a:r>
              <a:rPr b="0" i="0" lang="en-US">
                <a:latin typeface="Arial"/>
                <a:ea typeface="Arial"/>
                <a:cs typeface="Arial"/>
                <a:sym typeface="Arial"/>
              </a:rPr>
              <a:t>releases all the buffers and file handlers associated with the file.</a:t>
            </a:r>
            <a:endParaRPr/>
          </a:p>
          <a:p>
            <a:pPr indent="-265113" lvl="0" marL="265113" rtl="0" algn="just">
              <a:lnSpc>
                <a:spcPct val="90000"/>
              </a:lnSpc>
              <a:spcBef>
                <a:spcPts val="1000"/>
              </a:spcBef>
              <a:spcAft>
                <a:spcPts val="0"/>
              </a:spcAft>
              <a:buSzPts val="2400"/>
              <a:buChar char="🞂"/>
            </a:pPr>
            <a:r>
              <a:rPr b="0" i="0" lang="en-US">
                <a:solidFill>
                  <a:srgbClr val="000000"/>
                </a:solidFill>
                <a:latin typeface="Arial"/>
                <a:ea typeface="Arial"/>
                <a:cs typeface="Arial"/>
                <a:sym typeface="Arial"/>
              </a:rPr>
              <a:t>The organization of data inside a file plays a major role here. The process to locate the file pointer to a desired record inside a file various based on whether the records are arranged sequentially or clustered.</a:t>
            </a:r>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Indexing structure for index files</a:t>
            </a:r>
            <a:endParaRPr/>
          </a:p>
        </p:txBody>
      </p:sp>
      <p:sp>
        <p:nvSpPr>
          <p:cNvPr id="196" name="Google Shape;196;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- 3</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What is indexing ?</a:t>
            </a:r>
            <a:endParaRPr/>
          </a:p>
        </p:txBody>
      </p:sp>
      <p:sp>
        <p:nvSpPr>
          <p:cNvPr id="202" name="Google Shape;202;p18"/>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latin typeface="Arial"/>
                <a:ea typeface="Arial"/>
                <a:cs typeface="Arial"/>
                <a:sym typeface="Arial"/>
              </a:rPr>
              <a:t>We know that data is stored in the form of records. Every record has a key field, which helps it to be recognized uniquely.</a:t>
            </a:r>
            <a:endParaRPr/>
          </a:p>
          <a:p>
            <a:pPr indent="-265113" lvl="0" marL="265113" rtl="0" algn="just">
              <a:lnSpc>
                <a:spcPct val="90000"/>
              </a:lnSpc>
              <a:spcBef>
                <a:spcPts val="1000"/>
              </a:spcBef>
              <a:spcAft>
                <a:spcPts val="0"/>
              </a:spcAft>
              <a:buSzPts val="2400"/>
              <a:buChar char="🞂"/>
            </a:pPr>
            <a:r>
              <a:rPr b="0" i="0" lang="en-US">
                <a:solidFill>
                  <a:srgbClr val="000000"/>
                </a:solidFill>
                <a:latin typeface="Arial"/>
                <a:ea typeface="Arial"/>
                <a:cs typeface="Arial"/>
                <a:sym typeface="Arial"/>
              </a:rPr>
              <a:t>Indexing is a data structure technique to efficiently retrieve records from the database files based on some attributes on which the indexing has been done. Indexing in database systems is similar to what we see in books.</a:t>
            </a:r>
            <a:endParaRPr/>
          </a:p>
          <a:p>
            <a:pPr indent="-265113" lvl="0" marL="265113" rtl="0" algn="just">
              <a:lnSpc>
                <a:spcPct val="90000"/>
              </a:lnSpc>
              <a:spcBef>
                <a:spcPts val="1000"/>
              </a:spcBef>
              <a:spcAft>
                <a:spcPts val="0"/>
              </a:spcAft>
              <a:buSzPts val="2400"/>
              <a:buChar char="🞂"/>
            </a:pPr>
            <a:r>
              <a:rPr b="0" i="0" lang="en-US">
                <a:solidFill>
                  <a:srgbClr val="000000"/>
                </a:solidFill>
                <a:latin typeface="Arial"/>
                <a:ea typeface="Arial"/>
                <a:cs typeface="Arial"/>
                <a:sym typeface="Arial"/>
              </a:rPr>
              <a:t>Indexing is defined based on its indexing attributes. Indexing can be of the following types −</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Primary Index</a:t>
            </a:r>
            <a:r>
              <a:rPr b="0" i="0" lang="en-US">
                <a:solidFill>
                  <a:srgbClr val="000000"/>
                </a:solidFill>
                <a:latin typeface="Arial"/>
                <a:ea typeface="Arial"/>
                <a:cs typeface="Arial"/>
                <a:sym typeface="Arial"/>
              </a:rPr>
              <a:t> − Primary index is defined on an ordered data file. The data file is ordered on a </a:t>
            </a:r>
            <a:r>
              <a:rPr b="1" i="0" lang="en-US">
                <a:solidFill>
                  <a:srgbClr val="000000"/>
                </a:solidFill>
                <a:latin typeface="Arial"/>
                <a:ea typeface="Arial"/>
                <a:cs typeface="Arial"/>
                <a:sym typeface="Arial"/>
              </a:rPr>
              <a:t>key field</a:t>
            </a:r>
            <a:r>
              <a:rPr b="0" i="0" lang="en-US">
                <a:solidFill>
                  <a:srgbClr val="000000"/>
                </a:solidFill>
                <a:latin typeface="Arial"/>
                <a:ea typeface="Arial"/>
                <a:cs typeface="Arial"/>
                <a:sym typeface="Arial"/>
              </a:rPr>
              <a:t>. The key field is generally the primary key of the relation.</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Secondary Index</a:t>
            </a:r>
            <a:r>
              <a:rPr b="0" i="0" lang="en-US">
                <a:solidFill>
                  <a:srgbClr val="000000"/>
                </a:solidFill>
                <a:latin typeface="Arial"/>
                <a:ea typeface="Arial"/>
                <a:cs typeface="Arial"/>
                <a:sym typeface="Arial"/>
              </a:rPr>
              <a:t> − Secondary index may be generated from a field which is a candidate key and has a unique value in every record, or a non-key with duplicate values.</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latin typeface="Arial"/>
                <a:ea typeface="Arial"/>
                <a:cs typeface="Arial"/>
                <a:sym typeface="Arial"/>
              </a:rPr>
              <a:t>Clustering Index</a:t>
            </a:r>
            <a:r>
              <a:rPr b="0" i="0" lang="en-US">
                <a:solidFill>
                  <a:srgbClr val="000000"/>
                </a:solidFill>
                <a:latin typeface="Arial"/>
                <a:ea typeface="Arial"/>
                <a:cs typeface="Arial"/>
                <a:sym typeface="Arial"/>
              </a:rPr>
              <a:t> − Clustering index is defined on an ordered data file. The data file is ordered on a non-key field.</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Types of Indexing</a:t>
            </a:r>
            <a:endParaRPr/>
          </a:p>
        </p:txBody>
      </p:sp>
      <p:pic>
        <p:nvPicPr>
          <p:cNvPr id="208" name="Google Shape;208;p19"/>
          <p:cNvPicPr preferRelativeResize="0"/>
          <p:nvPr>
            <p:ph idx="1" type="body"/>
          </p:nvPr>
        </p:nvPicPr>
        <p:blipFill rotWithShape="1">
          <a:blip r:embed="rId3">
            <a:alphaModFix/>
          </a:blip>
          <a:srcRect b="25096" l="31507" r="31389" t="55877"/>
          <a:stretch/>
        </p:blipFill>
        <p:spPr>
          <a:xfrm>
            <a:off x="2250422" y="4501647"/>
            <a:ext cx="5616107" cy="1619241"/>
          </a:xfrm>
          <a:prstGeom prst="rect">
            <a:avLst/>
          </a:prstGeom>
          <a:noFill/>
          <a:ln>
            <a:noFill/>
          </a:ln>
        </p:spPr>
      </p:pic>
      <p:sp>
        <p:nvSpPr>
          <p:cNvPr id="209" name="Google Shape;209;p19"/>
          <p:cNvSpPr txBox="1"/>
          <p:nvPr/>
        </p:nvSpPr>
        <p:spPr>
          <a:xfrm>
            <a:off x="322729" y="1116106"/>
            <a:ext cx="10824883" cy="338554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C00000"/>
              </a:buClr>
              <a:buSzPts val="2400"/>
              <a:buFont typeface="Noto Sans Symbols"/>
              <a:buChar char="⮚"/>
            </a:pPr>
            <a:r>
              <a:rPr b="0" i="0" lang="en-US" sz="2400" u="none" cap="none" strike="noStrike">
                <a:solidFill>
                  <a:srgbClr val="000000"/>
                </a:solidFill>
                <a:latin typeface="Roboto Condensed"/>
                <a:ea typeface="Roboto Condensed"/>
                <a:cs typeface="Roboto Condensed"/>
                <a:sym typeface="Roboto Condensed"/>
              </a:rPr>
              <a:t>Ordered Indexing is of two types −</a:t>
            </a:r>
            <a:endParaRPr/>
          </a:p>
          <a:p>
            <a:pPr indent="-342900" lvl="0" marL="342900" marR="0" rtl="0" algn="l">
              <a:spcBef>
                <a:spcPts val="0"/>
              </a:spcBef>
              <a:spcAft>
                <a:spcPts val="0"/>
              </a:spcAft>
              <a:buClr>
                <a:srgbClr val="C00000"/>
              </a:buClr>
              <a:buSzPts val="2400"/>
              <a:buFont typeface="Noto Sans Symbols"/>
              <a:buChar char="▪"/>
            </a:pPr>
            <a:r>
              <a:rPr b="0" i="0" lang="en-US" sz="2400" u="none" cap="none" strike="noStrike">
                <a:solidFill>
                  <a:schemeClr val="dk1"/>
                </a:solidFill>
                <a:latin typeface="Roboto Condensed"/>
                <a:ea typeface="Roboto Condensed"/>
                <a:cs typeface="Roboto Condensed"/>
                <a:sym typeface="Roboto Condensed"/>
              </a:rPr>
              <a:t>Dense Index</a:t>
            </a:r>
            <a:endParaRPr/>
          </a:p>
          <a:p>
            <a:pPr indent="-342900" lvl="0" marL="342900" marR="0" rtl="0" algn="l">
              <a:spcBef>
                <a:spcPts val="0"/>
              </a:spcBef>
              <a:spcAft>
                <a:spcPts val="0"/>
              </a:spcAft>
              <a:buClr>
                <a:srgbClr val="C00000"/>
              </a:buClr>
              <a:buSzPts val="2400"/>
              <a:buFont typeface="Noto Sans Symbols"/>
              <a:buChar char="▪"/>
            </a:pPr>
            <a:r>
              <a:rPr b="0" i="0" lang="en-US" sz="2400" u="none" cap="none" strike="noStrike">
                <a:solidFill>
                  <a:schemeClr val="dk1"/>
                </a:solidFill>
                <a:latin typeface="Roboto Condensed"/>
                <a:ea typeface="Roboto Condensed"/>
                <a:cs typeface="Roboto Condensed"/>
                <a:sym typeface="Roboto Condensed"/>
              </a:rPr>
              <a:t>Sparse Index</a:t>
            </a:r>
            <a:endParaRPr/>
          </a:p>
          <a:p>
            <a:pPr indent="0" lvl="0" marL="0" marR="0" rtl="0" algn="l">
              <a:spcBef>
                <a:spcPts val="0"/>
              </a:spcBef>
              <a:spcAft>
                <a:spcPts val="0"/>
              </a:spcAft>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i="0" lang="en-US" sz="2800" u="none" cap="none" strike="noStrike">
                <a:solidFill>
                  <a:srgbClr val="C00000"/>
                </a:solidFill>
                <a:latin typeface="Roboto Condensed"/>
                <a:ea typeface="Roboto Condensed"/>
                <a:cs typeface="Roboto Condensed"/>
                <a:sym typeface="Roboto Condensed"/>
              </a:rPr>
              <a:t>Dense Index</a:t>
            </a:r>
            <a:endParaRPr/>
          </a:p>
          <a:p>
            <a:pPr indent="0" lvl="0" marL="0" marR="0" rtl="0" algn="just">
              <a:spcBef>
                <a:spcPts val="0"/>
              </a:spcBef>
              <a:spcAft>
                <a:spcPts val="0"/>
              </a:spcAft>
              <a:buNone/>
            </a:pPr>
            <a:r>
              <a:rPr b="0" i="0" lang="en-US" sz="2400" u="none" cap="none" strike="noStrike">
                <a:solidFill>
                  <a:srgbClr val="000000"/>
                </a:solidFill>
                <a:latin typeface="Roboto Condensed"/>
                <a:ea typeface="Roboto Condensed"/>
                <a:cs typeface="Roboto Condensed"/>
                <a:sym typeface="Roboto Condensed"/>
              </a:rPr>
              <a:t>In dense index, there is an index record for every search key value in the database. This makes searching faster but requires more space to store index records itself. Index records contain search key value and a pointer to the actual record on the disk.</a:t>
            </a:r>
            <a:endParaRPr/>
          </a:p>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File organizations and access methods</a:t>
            </a:r>
            <a:endParaRPr/>
          </a:p>
        </p:txBody>
      </p:sp>
      <p:sp>
        <p:nvSpPr>
          <p:cNvPr id="102" name="Google Shape;102;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- 2</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Types of Indexing</a:t>
            </a:r>
            <a:endParaRPr/>
          </a:p>
        </p:txBody>
      </p:sp>
      <p:sp>
        <p:nvSpPr>
          <p:cNvPr id="215" name="Google Shape;215;p20"/>
          <p:cNvSpPr txBox="1"/>
          <p:nvPr/>
        </p:nvSpPr>
        <p:spPr>
          <a:xfrm>
            <a:off x="268941" y="941294"/>
            <a:ext cx="10824883" cy="2369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C00000"/>
                </a:solidFill>
                <a:latin typeface="Roboto Condensed"/>
                <a:ea typeface="Roboto Condensed"/>
                <a:cs typeface="Roboto Condensed"/>
                <a:sym typeface="Roboto Condensed"/>
              </a:rPr>
              <a:t>Sparse Index</a:t>
            </a:r>
            <a:endParaRPr/>
          </a:p>
          <a:p>
            <a:pPr indent="0" lvl="0" marL="0" marR="0" rtl="0" algn="just">
              <a:spcBef>
                <a:spcPts val="0"/>
              </a:spcBef>
              <a:spcAft>
                <a:spcPts val="0"/>
              </a:spcAft>
              <a:buNone/>
            </a:pPr>
            <a:r>
              <a:rPr b="0" i="0" lang="en-US" sz="2400">
                <a:solidFill>
                  <a:srgbClr val="000000"/>
                </a:solidFill>
                <a:latin typeface="Roboto Condensed"/>
                <a:ea typeface="Roboto Condensed"/>
                <a:cs typeface="Roboto Condensed"/>
                <a:sym typeface="Roboto Condensed"/>
              </a:rPr>
              <a:t>In sparse index, index records are not created for every search key. An index record here contains a search key and an actual pointer to the data on the disk. To search a record, we first proceed by index record and reach at the actual location of the data. If the data we are looking for is not where we directly reach by following the index, then the system starts sequential search until the desired data is found.</a:t>
            </a:r>
            <a:endParaRPr sz="1800">
              <a:solidFill>
                <a:schemeClr val="dk1"/>
              </a:solidFill>
              <a:latin typeface="Roboto Condensed"/>
              <a:ea typeface="Roboto Condensed"/>
              <a:cs typeface="Roboto Condensed"/>
              <a:sym typeface="Roboto Condensed"/>
            </a:endParaRPr>
          </a:p>
        </p:txBody>
      </p:sp>
      <p:pic>
        <p:nvPicPr>
          <p:cNvPr id="216" name="Google Shape;216;p20"/>
          <p:cNvPicPr preferRelativeResize="0"/>
          <p:nvPr/>
        </p:nvPicPr>
        <p:blipFill rotWithShape="1">
          <a:blip r:embed="rId3">
            <a:alphaModFix/>
          </a:blip>
          <a:srcRect b="35482" l="31655" r="31949" t="46861"/>
          <a:stretch/>
        </p:blipFill>
        <p:spPr>
          <a:xfrm>
            <a:off x="2164976" y="3657600"/>
            <a:ext cx="6508378" cy="17750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Types of Indexing</a:t>
            </a:r>
            <a:endParaRPr/>
          </a:p>
        </p:txBody>
      </p:sp>
      <p:sp>
        <p:nvSpPr>
          <p:cNvPr id="222" name="Google Shape;222;p21"/>
          <p:cNvSpPr txBox="1"/>
          <p:nvPr/>
        </p:nvSpPr>
        <p:spPr>
          <a:xfrm>
            <a:off x="242047" y="860612"/>
            <a:ext cx="6468035"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C00000"/>
                </a:solidFill>
                <a:latin typeface="Roboto Condensed"/>
                <a:ea typeface="Roboto Condensed"/>
                <a:cs typeface="Roboto Condensed"/>
                <a:sym typeface="Roboto Condensed"/>
              </a:rPr>
              <a:t>Multi-level Index</a:t>
            </a:r>
            <a:endParaRPr/>
          </a:p>
          <a:p>
            <a:pPr indent="0" lvl="0" marL="0" marR="0" rtl="0" algn="just">
              <a:spcBef>
                <a:spcPts val="0"/>
              </a:spcBef>
              <a:spcAft>
                <a:spcPts val="0"/>
              </a:spcAft>
              <a:buNone/>
            </a:pPr>
            <a:r>
              <a:rPr b="0" i="0" lang="en-US" sz="2400">
                <a:solidFill>
                  <a:srgbClr val="000000"/>
                </a:solidFill>
                <a:latin typeface="Roboto Condensed"/>
                <a:ea typeface="Roboto Condensed"/>
                <a:cs typeface="Roboto Condensed"/>
                <a:sym typeface="Roboto Condensed"/>
              </a:rPr>
              <a:t>Index records comprise search-key values and data pointers. Multilevel index is stored on the disk along with the actual database files. As the size of the database grows, so does the size of the indices. There is an immense need to keep the index records in the main memory so as to speed up the search operations. If single-level index is used, then a large size index cannot be kept in memory which leads to multiple disk accesses.</a:t>
            </a:r>
            <a:endParaRPr/>
          </a:p>
          <a:p>
            <a:pPr indent="0" lvl="0" marL="0" marR="0" rtl="0" algn="just">
              <a:spcBef>
                <a:spcPts val="0"/>
              </a:spcBef>
              <a:spcAft>
                <a:spcPts val="0"/>
              </a:spcAft>
              <a:buNone/>
            </a:pPr>
            <a:r>
              <a:rPr b="0" i="0" lang="en-US" sz="2400">
                <a:solidFill>
                  <a:srgbClr val="000000"/>
                </a:solidFill>
                <a:latin typeface="Roboto Condensed"/>
                <a:ea typeface="Roboto Condensed"/>
                <a:cs typeface="Roboto Condensed"/>
                <a:sym typeface="Roboto Condensed"/>
              </a:rPr>
              <a:t>Multi-level Index helps in breaking down the index into several smaller indices in order to make the outermost level so small that it can be saved in a single disk block, which can easily be accommodated anywhere in the main memory.</a:t>
            </a:r>
            <a:endParaRPr/>
          </a:p>
        </p:txBody>
      </p:sp>
      <p:pic>
        <p:nvPicPr>
          <p:cNvPr id="223" name="Google Shape;223;p21"/>
          <p:cNvPicPr preferRelativeResize="0"/>
          <p:nvPr/>
        </p:nvPicPr>
        <p:blipFill rotWithShape="1">
          <a:blip r:embed="rId3">
            <a:alphaModFix/>
          </a:blip>
          <a:srcRect b="18808" l="31654" r="32168" t="13708"/>
          <a:stretch/>
        </p:blipFill>
        <p:spPr>
          <a:xfrm>
            <a:off x="6871447" y="1116105"/>
            <a:ext cx="4885035" cy="51233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File organization</a:t>
            </a:r>
            <a:endParaRPr/>
          </a:p>
        </p:txBody>
      </p:sp>
      <p:sp>
        <p:nvSpPr>
          <p:cNvPr id="108" name="Google Shape;108;p3"/>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0" i="0" lang="en-US">
                <a:solidFill>
                  <a:srgbClr val="000000"/>
                </a:solidFill>
                <a:latin typeface="Verdana"/>
                <a:ea typeface="Verdana"/>
                <a:cs typeface="Verdana"/>
                <a:sym typeface="Verdana"/>
              </a:rPr>
              <a:t>File organization ensures that records are available for processing. </a:t>
            </a:r>
            <a:endParaRPr/>
          </a:p>
          <a:p>
            <a:pPr indent="-265113" lvl="0" marL="265113" rtl="0" algn="just">
              <a:lnSpc>
                <a:spcPct val="90000"/>
              </a:lnSpc>
              <a:spcBef>
                <a:spcPts val="1000"/>
              </a:spcBef>
              <a:spcAft>
                <a:spcPts val="0"/>
              </a:spcAft>
              <a:buClr>
                <a:schemeClr val="accent6"/>
              </a:buClr>
              <a:buSzPts val="2400"/>
              <a:buFont typeface="Noto Sans Symbols"/>
              <a:buChar char="🞂"/>
            </a:pPr>
            <a:r>
              <a:rPr b="0" i="0" lang="en-US">
                <a:solidFill>
                  <a:srgbClr val="000000"/>
                </a:solidFill>
                <a:latin typeface="Verdana"/>
                <a:ea typeface="Verdana"/>
                <a:cs typeface="Verdana"/>
                <a:sym typeface="Verdana"/>
              </a:rPr>
              <a:t>It is used to determine an efficient file organization for each base relation.</a:t>
            </a:r>
            <a:endParaRPr/>
          </a:p>
          <a:p>
            <a:pPr indent="-265113" lvl="0" marL="265113" rtl="0" algn="just">
              <a:lnSpc>
                <a:spcPct val="90000"/>
              </a:lnSpc>
              <a:spcBef>
                <a:spcPts val="1000"/>
              </a:spcBef>
              <a:spcAft>
                <a:spcPts val="0"/>
              </a:spcAft>
              <a:buClr>
                <a:schemeClr val="accent6"/>
              </a:buClr>
              <a:buSzPts val="2400"/>
              <a:buFont typeface="Noto Sans Symbols"/>
              <a:buChar char="🞂"/>
            </a:pPr>
            <a:r>
              <a:rPr b="0" i="0" lang="en-US">
                <a:solidFill>
                  <a:srgbClr val="000000"/>
                </a:solidFill>
                <a:latin typeface="Verdana"/>
                <a:ea typeface="Verdana"/>
                <a:cs typeface="Verdana"/>
                <a:sym typeface="Verdana"/>
              </a:rPr>
              <a:t>For example, if we want to retrieve employee records in alphabetical order of name. Sorting the file by employee name is a good file organization. However, if we want to retrieve all employees whose marks are in a certain range, a file is ordered by employee name would not be a good file organization.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000000"/>
              </a:buClr>
              <a:buSzPts val="3400"/>
              <a:buFont typeface="Roboto Condensed"/>
              <a:buNone/>
            </a:pPr>
            <a:r>
              <a:rPr i="0" lang="en-US">
                <a:solidFill>
                  <a:srgbClr val="000000"/>
                </a:solidFill>
                <a:latin typeface="Roboto Condensed"/>
                <a:ea typeface="Roboto Condensed"/>
                <a:cs typeface="Roboto Condensed"/>
                <a:sym typeface="Roboto Condensed"/>
              </a:rPr>
              <a:t>Types of File Organization</a:t>
            </a:r>
            <a:endParaRPr>
              <a:latin typeface="Roboto Condensed"/>
              <a:ea typeface="Roboto Condensed"/>
              <a:cs typeface="Roboto Condensed"/>
              <a:sym typeface="Roboto Condensed"/>
            </a:endParaRPr>
          </a:p>
        </p:txBody>
      </p:sp>
      <p:sp>
        <p:nvSpPr>
          <p:cNvPr id="114" name="Google Shape;114;p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265113" lvl="0" marL="265113" rtl="0" algn="l">
              <a:lnSpc>
                <a:spcPct val="90000"/>
              </a:lnSpc>
              <a:spcBef>
                <a:spcPts val="0"/>
              </a:spcBef>
              <a:spcAft>
                <a:spcPts val="0"/>
              </a:spcAft>
              <a:buSzPts val="2400"/>
              <a:buChar char="🞂"/>
            </a:pPr>
            <a:r>
              <a:rPr b="1" i="0" lang="en-US">
                <a:solidFill>
                  <a:srgbClr val="000000"/>
                </a:solidFill>
              </a:rPr>
              <a:t>There are three types of organizing the file:</a:t>
            </a:r>
            <a:br>
              <a:rPr lang="en-US"/>
            </a:br>
            <a:endParaRPr/>
          </a:p>
          <a:p>
            <a:pPr indent="0" lvl="0" marL="0" rtl="0" algn="l">
              <a:lnSpc>
                <a:spcPct val="90000"/>
              </a:lnSpc>
              <a:spcBef>
                <a:spcPts val="1000"/>
              </a:spcBef>
              <a:spcAft>
                <a:spcPts val="0"/>
              </a:spcAft>
              <a:buSzPts val="2400"/>
              <a:buNone/>
            </a:pPr>
            <a:r>
              <a:rPr b="0" i="0" lang="en-US">
                <a:solidFill>
                  <a:srgbClr val="000000"/>
                </a:solidFill>
              </a:rPr>
              <a:t>1. Sequential access file organization</a:t>
            </a:r>
            <a:endParaRPr/>
          </a:p>
          <a:p>
            <a:pPr indent="0" lvl="0" marL="0" rtl="0" algn="l">
              <a:lnSpc>
                <a:spcPct val="90000"/>
              </a:lnSpc>
              <a:spcBef>
                <a:spcPts val="1000"/>
              </a:spcBef>
              <a:spcAft>
                <a:spcPts val="0"/>
              </a:spcAft>
              <a:buSzPts val="2400"/>
              <a:buNone/>
            </a:pPr>
            <a:r>
              <a:rPr b="0" i="0" lang="en-US">
                <a:solidFill>
                  <a:srgbClr val="000000"/>
                </a:solidFill>
              </a:rPr>
              <a:t>2. Direct access file organization</a:t>
            </a:r>
            <a:endParaRPr/>
          </a:p>
          <a:p>
            <a:pPr indent="0" lvl="0" marL="0" rtl="0" algn="l">
              <a:lnSpc>
                <a:spcPct val="90000"/>
              </a:lnSpc>
              <a:spcBef>
                <a:spcPts val="1000"/>
              </a:spcBef>
              <a:spcAft>
                <a:spcPts val="0"/>
              </a:spcAft>
              <a:buSzPts val="2400"/>
              <a:buNone/>
            </a:pPr>
            <a:r>
              <a:rPr b="0" i="0" lang="en-US">
                <a:solidFill>
                  <a:srgbClr val="000000"/>
                </a:solidFill>
              </a:rPr>
              <a:t>3. Indexed sequential access file organization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Sequential access file organization</a:t>
            </a:r>
            <a:endParaRPr/>
          </a:p>
        </p:txBody>
      </p:sp>
      <p:sp>
        <p:nvSpPr>
          <p:cNvPr id="120" name="Google Shape;120;p5"/>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l">
              <a:lnSpc>
                <a:spcPct val="90000"/>
              </a:lnSpc>
              <a:spcBef>
                <a:spcPts val="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Storing and sorting in contiguous block within files on tape or disk is called as </a:t>
            </a:r>
            <a:r>
              <a:rPr b="1" i="0" lang="en-US" u="none" strike="noStrike">
                <a:solidFill>
                  <a:srgbClr val="000000"/>
                </a:solidFill>
                <a:latin typeface="Roboto Condensed"/>
                <a:ea typeface="Roboto Condensed"/>
                <a:cs typeface="Roboto Condensed"/>
                <a:sym typeface="Roboto Condensed"/>
              </a:rPr>
              <a:t>sequential access file organization</a:t>
            </a:r>
            <a:r>
              <a:rPr b="0" i="0" lang="en-US" u="none" strike="noStrike">
                <a:solidFill>
                  <a:srgbClr val="000000"/>
                </a:solidFill>
                <a:latin typeface="Roboto Condensed"/>
                <a:ea typeface="Roboto Condensed"/>
                <a:cs typeface="Roboto Condensed"/>
                <a:sym typeface="Roboto Condensed"/>
              </a:rPr>
              <a:t>.</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In sequential access file organization, all records are stored in a sequential order. </a:t>
            </a:r>
            <a:r>
              <a:rPr b="0" i="0" lang="en-US" u="none" strike="noStrike">
                <a:solidFill>
                  <a:srgbClr val="C00000"/>
                </a:solidFill>
                <a:latin typeface="Roboto Condensed"/>
                <a:ea typeface="Roboto Condensed"/>
                <a:cs typeface="Roboto Condensed"/>
                <a:sym typeface="Roboto Condensed"/>
              </a:rPr>
              <a:t>The records are arranged in the ascending or descending order of a key field.</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Sequential file search starts from the beginning of the file and the records can be added at the end of the file.</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In sequential file, it is not possible to add a record in the middle of the file without rewriting the file.</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7710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Roboto Condensed"/>
              <a:buNone/>
            </a:pPr>
            <a:r>
              <a:rPr lang="en-US"/>
              <a:t>Sequential File Organization</a:t>
            </a:r>
            <a:endParaRPr/>
          </a:p>
        </p:txBody>
      </p:sp>
      <p:sp>
        <p:nvSpPr>
          <p:cNvPr id="127" name="Google Shape;127;p6"/>
          <p:cNvSpPr txBox="1"/>
          <p:nvPr>
            <p:ph idx="1" type="body"/>
          </p:nvPr>
        </p:nvSpPr>
        <p:spPr>
          <a:xfrm>
            <a:off x="980235" y="1314355"/>
            <a:ext cx="6724650" cy="13335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90000"/>
              </a:lnSpc>
              <a:spcBef>
                <a:spcPts val="0"/>
              </a:spcBef>
              <a:spcAft>
                <a:spcPts val="0"/>
              </a:spcAft>
              <a:buClr>
                <a:schemeClr val="dk1"/>
              </a:buClr>
              <a:buSzPct val="119999"/>
              <a:buFont typeface="Noto Sans Symbols"/>
              <a:buChar char="▪"/>
            </a:pPr>
            <a:r>
              <a:rPr lang="en-US"/>
              <a:t>Suitable for applications that require sequential processing of the entire file </a:t>
            </a:r>
            <a:endParaRPr/>
          </a:p>
          <a:p>
            <a:pPr indent="-342900" lvl="0" marL="342900" rtl="0" algn="l">
              <a:lnSpc>
                <a:spcPct val="90000"/>
              </a:lnSpc>
              <a:spcBef>
                <a:spcPts val="1000"/>
              </a:spcBef>
              <a:spcAft>
                <a:spcPts val="0"/>
              </a:spcAft>
              <a:buClr>
                <a:schemeClr val="dk1"/>
              </a:buClr>
              <a:buSzPct val="119999"/>
              <a:buFont typeface="Noto Sans Symbols"/>
              <a:buChar char="▪"/>
            </a:pPr>
            <a:r>
              <a:rPr lang="en-US"/>
              <a:t>The records in the file are ordered by a </a:t>
            </a:r>
            <a:r>
              <a:rPr lang="en-US">
                <a:solidFill>
                  <a:srgbClr val="002060"/>
                </a:solidFill>
              </a:rPr>
              <a:t>search-key</a:t>
            </a:r>
            <a:endParaRPr/>
          </a:p>
        </p:txBody>
      </p:sp>
      <p:pic>
        <p:nvPicPr>
          <p:cNvPr id="128" name="Google Shape;128;p6"/>
          <p:cNvPicPr preferRelativeResize="0"/>
          <p:nvPr/>
        </p:nvPicPr>
        <p:blipFill rotWithShape="1">
          <a:blip r:embed="rId3">
            <a:alphaModFix/>
          </a:blip>
          <a:srcRect b="0" l="0" r="0" t="0"/>
          <a:stretch/>
        </p:blipFill>
        <p:spPr>
          <a:xfrm>
            <a:off x="5382464" y="2820139"/>
            <a:ext cx="5426075" cy="36111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6807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Roboto Condensed"/>
              <a:buNone/>
            </a:pPr>
            <a:r>
              <a:rPr lang="en-US"/>
              <a:t>Sequential File Organization (Cont.)</a:t>
            </a:r>
            <a:endParaRPr/>
          </a:p>
        </p:txBody>
      </p:sp>
      <p:sp>
        <p:nvSpPr>
          <p:cNvPr id="135" name="Google Shape;135;p7"/>
          <p:cNvSpPr txBox="1"/>
          <p:nvPr>
            <p:ph idx="1" type="body"/>
          </p:nvPr>
        </p:nvSpPr>
        <p:spPr>
          <a:xfrm>
            <a:off x="503891" y="1144821"/>
            <a:ext cx="7752603" cy="397668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360"/>
              <a:buFont typeface="Noto Sans Symbols"/>
              <a:buChar char="▪"/>
            </a:pPr>
            <a:r>
              <a:rPr lang="en-US"/>
              <a:t>Deletion – use pointer chains</a:t>
            </a:r>
            <a:endParaRPr/>
          </a:p>
          <a:p>
            <a:pPr indent="-342900" lvl="0" marL="342900" rtl="0" algn="l">
              <a:lnSpc>
                <a:spcPct val="90000"/>
              </a:lnSpc>
              <a:spcBef>
                <a:spcPts val="1000"/>
              </a:spcBef>
              <a:spcAft>
                <a:spcPts val="0"/>
              </a:spcAft>
              <a:buClr>
                <a:schemeClr val="dk1"/>
              </a:buClr>
              <a:buSzPts val="3360"/>
              <a:buFont typeface="Noto Sans Symbols"/>
              <a:buChar char="▪"/>
            </a:pPr>
            <a:r>
              <a:rPr lang="en-US"/>
              <a:t>Insertion –locate the position where the record is to be inserted</a:t>
            </a:r>
            <a:endParaRPr/>
          </a:p>
          <a:p>
            <a:pPr indent="-342900" lvl="1" marL="800100" rtl="0" algn="l">
              <a:lnSpc>
                <a:spcPct val="90000"/>
              </a:lnSpc>
              <a:spcBef>
                <a:spcPts val="500"/>
              </a:spcBef>
              <a:spcAft>
                <a:spcPts val="0"/>
              </a:spcAft>
              <a:buClr>
                <a:schemeClr val="dk1"/>
              </a:buClr>
              <a:buSzPts val="2640"/>
              <a:buChar char="•"/>
            </a:pPr>
            <a:r>
              <a:rPr lang="en-US"/>
              <a:t>if there is free space insert there </a:t>
            </a:r>
            <a:endParaRPr/>
          </a:p>
          <a:p>
            <a:pPr indent="-342900" lvl="1" marL="800100" rtl="0" algn="l">
              <a:lnSpc>
                <a:spcPct val="90000"/>
              </a:lnSpc>
              <a:spcBef>
                <a:spcPts val="500"/>
              </a:spcBef>
              <a:spcAft>
                <a:spcPts val="0"/>
              </a:spcAft>
              <a:buClr>
                <a:schemeClr val="dk1"/>
              </a:buClr>
              <a:buSzPts val="2640"/>
              <a:buChar char="•"/>
            </a:pPr>
            <a:r>
              <a:rPr lang="en-US"/>
              <a:t>if no free space, insert the record in an </a:t>
            </a:r>
            <a:r>
              <a:rPr lang="en-US">
                <a:solidFill>
                  <a:srgbClr val="002060"/>
                </a:solidFill>
              </a:rPr>
              <a:t>overflow block</a:t>
            </a:r>
            <a:endParaRPr/>
          </a:p>
          <a:p>
            <a:pPr indent="-342900" lvl="1" marL="800100" rtl="0" algn="l">
              <a:lnSpc>
                <a:spcPct val="90000"/>
              </a:lnSpc>
              <a:spcBef>
                <a:spcPts val="500"/>
              </a:spcBef>
              <a:spcAft>
                <a:spcPts val="0"/>
              </a:spcAft>
              <a:buClr>
                <a:schemeClr val="dk1"/>
              </a:buClr>
              <a:buSzPts val="2640"/>
              <a:buChar char="•"/>
            </a:pPr>
            <a:r>
              <a:rPr lang="en-US"/>
              <a:t>In either case, pointer chain must be updated</a:t>
            </a:r>
            <a:endParaRPr/>
          </a:p>
          <a:p>
            <a:pPr indent="-342900" lvl="0" marL="342900" rtl="0" algn="l">
              <a:lnSpc>
                <a:spcPct val="90000"/>
              </a:lnSpc>
              <a:spcBef>
                <a:spcPts val="1000"/>
              </a:spcBef>
              <a:spcAft>
                <a:spcPts val="0"/>
              </a:spcAft>
              <a:buClr>
                <a:schemeClr val="dk1"/>
              </a:buClr>
              <a:buSzPts val="3360"/>
              <a:buFont typeface="Noto Sans Symbols"/>
              <a:buChar char="▪"/>
            </a:pPr>
            <a:r>
              <a:rPr lang="en-US"/>
              <a:t>Need to reorganize the file</a:t>
            </a:r>
            <a:br>
              <a:rPr lang="en-US"/>
            </a:br>
            <a:r>
              <a:rPr lang="en-US"/>
              <a:t> from time to time to restore</a:t>
            </a:r>
            <a:br>
              <a:rPr lang="en-US"/>
            </a:br>
            <a:r>
              <a:rPr lang="en-US"/>
              <a:t> sequential order</a:t>
            </a:r>
            <a:endParaRPr/>
          </a:p>
        </p:txBody>
      </p:sp>
      <p:pic>
        <p:nvPicPr>
          <p:cNvPr id="136" name="Google Shape;136;p7"/>
          <p:cNvPicPr preferRelativeResize="0"/>
          <p:nvPr/>
        </p:nvPicPr>
        <p:blipFill rotWithShape="1">
          <a:blip r:embed="rId3">
            <a:alphaModFix/>
          </a:blip>
          <a:srcRect b="0" l="0" r="0" t="0"/>
          <a:stretch/>
        </p:blipFill>
        <p:spPr>
          <a:xfrm>
            <a:off x="7123955" y="3266701"/>
            <a:ext cx="4708525" cy="3455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Merits &amp; Demerits of Sequential access file organization</a:t>
            </a:r>
            <a:endParaRPr/>
          </a:p>
        </p:txBody>
      </p:sp>
      <p:sp>
        <p:nvSpPr>
          <p:cNvPr id="142" name="Google Shape;142;p8"/>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b="1" lang="en-US">
                <a:solidFill>
                  <a:srgbClr val="C00000"/>
                </a:solidFill>
              </a:rPr>
              <a:t>Advantages :</a:t>
            </a:r>
            <a:endParaRPr/>
          </a:p>
          <a:p>
            <a:pPr indent="-265113" lvl="0" marL="265113" rtl="0" algn="just">
              <a:lnSpc>
                <a:spcPct val="90000"/>
              </a:lnSpc>
              <a:spcBef>
                <a:spcPts val="1000"/>
              </a:spcBef>
              <a:spcAft>
                <a:spcPts val="0"/>
              </a:spcAft>
              <a:buClr>
                <a:schemeClr val="accent6"/>
              </a:buClr>
              <a:buSzPts val="2400"/>
              <a:buFont typeface="Noto Sans Symbols"/>
              <a:buChar char="🞂"/>
            </a:pPr>
            <a:r>
              <a:rPr b="0" i="0" lang="en-US" sz="2400" u="none" strike="noStrike">
                <a:solidFill>
                  <a:srgbClr val="000000"/>
                </a:solidFill>
              </a:rPr>
              <a:t>It is simple to program and easy to design.</a:t>
            </a:r>
            <a:endParaRPr/>
          </a:p>
          <a:p>
            <a:pPr indent="-265113" lvl="0" marL="265113" rtl="0" algn="just">
              <a:lnSpc>
                <a:spcPct val="90000"/>
              </a:lnSpc>
              <a:spcBef>
                <a:spcPts val="1000"/>
              </a:spcBef>
              <a:spcAft>
                <a:spcPts val="0"/>
              </a:spcAft>
              <a:buClr>
                <a:schemeClr val="accent6"/>
              </a:buClr>
              <a:buSzPts val="2400"/>
              <a:buFont typeface="Noto Sans Symbols"/>
              <a:buChar char="🞂"/>
            </a:pPr>
            <a:r>
              <a:rPr b="0" i="0" lang="en-US" sz="2400" u="none" strike="noStrike">
                <a:solidFill>
                  <a:srgbClr val="000000"/>
                </a:solidFill>
              </a:rPr>
              <a:t>Sequential file is best use of storage space.</a:t>
            </a:r>
            <a:endParaRPr/>
          </a:p>
          <a:p>
            <a:pPr indent="0" lvl="0" marL="0" rtl="0" algn="just">
              <a:lnSpc>
                <a:spcPct val="90000"/>
              </a:lnSpc>
              <a:spcBef>
                <a:spcPts val="1000"/>
              </a:spcBef>
              <a:spcAft>
                <a:spcPts val="0"/>
              </a:spcAft>
              <a:buSzPts val="2400"/>
              <a:buNone/>
            </a:pPr>
            <a:r>
              <a:t/>
            </a:r>
            <a:endParaRPr sz="2400">
              <a:solidFill>
                <a:srgbClr val="000000"/>
              </a:solidFill>
            </a:endParaRPr>
          </a:p>
          <a:p>
            <a:pPr indent="0" lvl="0" marL="0" rtl="0" algn="just">
              <a:lnSpc>
                <a:spcPct val="90000"/>
              </a:lnSpc>
              <a:spcBef>
                <a:spcPts val="1000"/>
              </a:spcBef>
              <a:spcAft>
                <a:spcPts val="0"/>
              </a:spcAft>
              <a:buSzPts val="2400"/>
              <a:buNone/>
            </a:pPr>
            <a:r>
              <a:rPr b="1" lang="en-US" sz="2400">
                <a:solidFill>
                  <a:srgbClr val="C00000"/>
                </a:solidFill>
              </a:rPr>
              <a:t>Disadvantages :</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Sequential file is time consuming process.</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It has high data redundancy.</a:t>
            </a:r>
            <a:endParaRPr/>
          </a:p>
          <a:p>
            <a:pPr indent="-265113" lvl="0" marL="265113" rtl="0" algn="l">
              <a:lnSpc>
                <a:spcPct val="90000"/>
              </a:lnSpc>
              <a:spcBef>
                <a:spcPts val="1000"/>
              </a:spcBef>
              <a:spcAft>
                <a:spcPts val="0"/>
              </a:spcAft>
              <a:buSzPts val="2400"/>
              <a:buChar char="🞂"/>
            </a:pPr>
            <a:r>
              <a:rPr b="0" i="0" lang="en-US" u="none" strike="noStrike">
                <a:solidFill>
                  <a:srgbClr val="000000"/>
                </a:solidFill>
              </a:rPr>
              <a:t>Random searching is not possible.</a:t>
            </a:r>
            <a:endParaRPr/>
          </a:p>
          <a:p>
            <a:pPr indent="0" lvl="0" marL="0" rtl="0" algn="just">
              <a:lnSpc>
                <a:spcPct val="90000"/>
              </a:lnSpc>
              <a:spcBef>
                <a:spcPts val="1000"/>
              </a:spcBef>
              <a:spcAft>
                <a:spcPts val="0"/>
              </a:spcAft>
              <a:buSzPts val="2400"/>
              <a:buNone/>
            </a:pPr>
            <a:r>
              <a:t/>
            </a:r>
            <a:endParaRPr sz="2400"/>
          </a:p>
          <a:p>
            <a:pPr indent="0" lvl="1" marL="544512" rtl="0" algn="l">
              <a:lnSpc>
                <a:spcPct val="90000"/>
              </a:lnSpc>
              <a:spcBef>
                <a:spcPts val="500"/>
              </a:spcBef>
              <a:spcAft>
                <a:spcPts val="0"/>
              </a:spcAft>
              <a:buSzPts val="2400"/>
              <a:buNone/>
            </a:pPr>
            <a:r>
              <a:t/>
            </a:r>
            <a:endParaRPr b="0" i="0" sz="2400" u="none" strike="noStrike">
              <a:solidFill>
                <a:srgbClr val="000000"/>
              </a:solidFill>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Random or Direct access file organization</a:t>
            </a:r>
            <a:endParaRPr/>
          </a:p>
        </p:txBody>
      </p:sp>
      <p:sp>
        <p:nvSpPr>
          <p:cNvPr id="148" name="Google Shape;148;p9"/>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l">
              <a:lnSpc>
                <a:spcPct val="90000"/>
              </a:lnSpc>
              <a:spcBef>
                <a:spcPts val="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Direct access file is also known as random access or relative file organization.</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In direct access file, all records are stored in direct access storage device (DASD), such as hard disk. The records are randomly placed throughout the file.</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The records does not need to be in sequence because they are updated directly and rewritten back in the same location.</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This file organization is useful for immediate access to large amount of information. It is used in accessing large databases.</a:t>
            </a:r>
            <a:endParaRPr/>
          </a:p>
          <a:p>
            <a:pPr indent="-265113" lvl="0" marL="265113" rtl="0" algn="l">
              <a:lnSpc>
                <a:spcPct val="90000"/>
              </a:lnSpc>
              <a:spcBef>
                <a:spcPts val="1000"/>
              </a:spcBef>
              <a:spcAft>
                <a:spcPts val="0"/>
              </a:spcAft>
              <a:buSzPts val="2400"/>
              <a:buFont typeface="Arial"/>
              <a:buChar char="•"/>
            </a:pPr>
            <a:r>
              <a:rPr b="0" i="0" lang="en-US" u="none" strike="noStrike">
                <a:solidFill>
                  <a:srgbClr val="000000"/>
                </a:solidFill>
                <a:latin typeface="Roboto Condensed"/>
                <a:ea typeface="Roboto Condensed"/>
                <a:cs typeface="Roboto Condensed"/>
                <a:sym typeface="Roboto Condensed"/>
              </a:rPr>
              <a:t>It is also called as hashing.</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2" ma:contentTypeDescription="Create a new document." ma:contentTypeScope="" ma:versionID="bd0f08293b8884a4c063f63844b16d7b">
  <xsd:schema xmlns:xsd="http://www.w3.org/2001/XMLSchema" xmlns:xs="http://www.w3.org/2001/XMLSchema" xmlns:p="http://schemas.microsoft.com/office/2006/metadata/properties" xmlns:ns2="dd6186b8-f5bf-4074-9b4d-fb94728aff6c" targetNamespace="http://schemas.microsoft.com/office/2006/metadata/properties" ma:root="true" ma:fieldsID="a61cfc7af788bfff6d8433817733c1b1" ns2:_="">
    <xsd:import namespace="dd6186b8-f5bf-4074-9b4d-fb94728aff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186b8-f5bf-4074-9b4d-fb94728af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D444FE-9774-4EED-9584-192993CA2085}"/>
</file>

<file path=customXml/itemProps2.xml><?xml version="1.0" encoding="utf-8"?>
<ds:datastoreItem xmlns:ds="http://schemas.openxmlformats.org/officeDocument/2006/customXml" ds:itemID="{976458A2-D6E8-4FC2-889A-FA28DEE855BC}"/>
</file>

<file path=customXml/itemProps3.xml><?xml version="1.0" encoding="utf-8"?>
<ds:datastoreItem xmlns:ds="http://schemas.openxmlformats.org/officeDocument/2006/customXml" ds:itemID="{4BBD1899-1A6A-47D7-8F38-3A187473BC89}"/>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terms:created xsi:type="dcterms:W3CDTF">2020-05-01T05:09:15Z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