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24.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23.xml" ContentType="application/vnd.openxmlformats-officedocument.presentationml.slide+xml"/>
  <Override PartName="/ppt/slides/slide75.xml" ContentType="application/vnd.openxmlformats-officedocument.presentationml.slide+xml"/>
  <Override PartName="/ppt/slides/slide77.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76.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16.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78.xml" ContentType="application/vnd.openxmlformats-officedocument.presentationml.slide+xml"/>
  <Override PartName="/ppt/slides/slide83.xml" ContentType="application/vnd.openxmlformats-officedocument.presentationml.slide+xml"/>
  <Override PartName="/ppt/slides/slide15.xml" ContentType="application/vnd.openxmlformats-officedocument.presentationml.slide+xml"/>
  <Override PartName="/ppt/slides/slide22.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84.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13.xml" ContentType="application/vnd.openxmlformats-officedocument.presentationml.slideLayout+xml"/>
  <Override PartName="/ppt/slideLayouts/slideLayout7.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notesSlides/notesSlide5.xml" ContentType="application/vnd.openxmlformats-officedocument.presentationml.notesSlide+xml"/>
  <Override PartName="/ppt/notesSlides/notesSlide7.xml" ContentType="application/vnd.openxmlformats-officedocument.presentationml.notesSlide+xml"/>
  <Override PartName="/ppt/slideLayouts/slideLayout1.xml" ContentType="application/vnd.openxmlformats-officedocument.presentationml.slideLayout+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86"/>
  </p:notesMasterIdLst>
  <p:handoutMasterIdLst>
    <p:handoutMasterId r:id="rId87"/>
  </p:handoutMasterIdLst>
  <p:sldIdLst>
    <p:sldId id="256" r:id="rId2"/>
    <p:sldId id="257" r:id="rId3"/>
    <p:sldId id="259" r:id="rId4"/>
    <p:sldId id="264" r:id="rId5"/>
    <p:sldId id="265"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66" r:id="rId19"/>
    <p:sldId id="350" r:id="rId20"/>
    <p:sldId id="292" r:id="rId21"/>
    <p:sldId id="293" r:id="rId22"/>
    <p:sldId id="294" r:id="rId23"/>
    <p:sldId id="295" r:id="rId24"/>
    <p:sldId id="267" r:id="rId25"/>
    <p:sldId id="268" r:id="rId26"/>
    <p:sldId id="269" r:id="rId27"/>
    <p:sldId id="270" r:id="rId28"/>
    <p:sldId id="271" r:id="rId29"/>
    <p:sldId id="272" r:id="rId30"/>
    <p:sldId id="304" r:id="rId31"/>
    <p:sldId id="305" r:id="rId32"/>
    <p:sldId id="306" r:id="rId33"/>
    <p:sldId id="307" r:id="rId34"/>
    <p:sldId id="308" r:id="rId35"/>
    <p:sldId id="309" r:id="rId36"/>
    <p:sldId id="310" r:id="rId37"/>
    <p:sldId id="311" r:id="rId38"/>
    <p:sldId id="312" r:id="rId39"/>
    <p:sldId id="315" r:id="rId40"/>
    <p:sldId id="273" r:id="rId41"/>
    <p:sldId id="274" r:id="rId42"/>
    <p:sldId id="275" r:id="rId43"/>
    <p:sldId id="276" r:id="rId44"/>
    <p:sldId id="300" r:id="rId45"/>
    <p:sldId id="301" r:id="rId46"/>
    <p:sldId id="302" r:id="rId47"/>
    <p:sldId id="303" r:id="rId48"/>
    <p:sldId id="277" r:id="rId49"/>
    <p:sldId id="278" r:id="rId50"/>
    <p:sldId id="316" r:id="rId51"/>
    <p:sldId id="317" r:id="rId52"/>
    <p:sldId id="318" r:id="rId53"/>
    <p:sldId id="319" r:id="rId54"/>
    <p:sldId id="320" r:id="rId55"/>
    <p:sldId id="321" r:id="rId56"/>
    <p:sldId id="322" r:id="rId57"/>
    <p:sldId id="323" r:id="rId58"/>
    <p:sldId id="324" r:id="rId59"/>
    <p:sldId id="325" r:id="rId60"/>
    <p:sldId id="326" r:id="rId61"/>
    <p:sldId id="327" r:id="rId62"/>
    <p:sldId id="328" r:id="rId63"/>
    <p:sldId id="329" r:id="rId64"/>
    <p:sldId id="330" r:id="rId65"/>
    <p:sldId id="331" r:id="rId66"/>
    <p:sldId id="332" r:id="rId67"/>
    <p:sldId id="333" r:id="rId68"/>
    <p:sldId id="334" r:id="rId69"/>
    <p:sldId id="335" r:id="rId70"/>
    <p:sldId id="336" r:id="rId71"/>
    <p:sldId id="337" r:id="rId72"/>
    <p:sldId id="338" r:id="rId73"/>
    <p:sldId id="344" r:id="rId74"/>
    <p:sldId id="345" r:id="rId75"/>
    <p:sldId id="346" r:id="rId76"/>
    <p:sldId id="347" r:id="rId77"/>
    <p:sldId id="348" r:id="rId78"/>
    <p:sldId id="349" r:id="rId79"/>
    <p:sldId id="340" r:id="rId80"/>
    <p:sldId id="341" r:id="rId81"/>
    <p:sldId id="342" r:id="rId82"/>
    <p:sldId id="343" r:id="rId83"/>
    <p:sldId id="351" r:id="rId84"/>
    <p:sldId id="352" r:id="rId85"/>
  </p:sldIdLst>
  <p:sldSz cx="9144000" cy="6858000" type="screen4x3"/>
  <p:notesSz cx="7315200" cy="9601200"/>
  <p:custDataLst>
    <p:tags r:id="rId88"/>
  </p:custDataLst>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656" autoAdjust="0"/>
    <p:restoredTop sz="94660"/>
  </p:normalViewPr>
  <p:slideViewPr>
    <p:cSldViewPr>
      <p:cViewPr varScale="1">
        <p:scale>
          <a:sx n="92" d="100"/>
          <a:sy n="92" d="100"/>
        </p:scale>
        <p:origin x="552" y="90"/>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95" Type="http://schemas.openxmlformats.org/officeDocument/2006/relationships/customXml" Target="../customXml/item3.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gs" Target="tags/tag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9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_rels/viewProps.xml.rels><?xml version="1.0" encoding="UTF-8" standalone="yes"?>
<Relationships xmlns="http://schemas.openxmlformats.org/package/2006/relationships"><Relationship Id="rId3" Type="http://schemas.openxmlformats.org/officeDocument/2006/relationships/slide" Target="slides/slide52.xml"/><Relationship Id="rId2" Type="http://schemas.openxmlformats.org/officeDocument/2006/relationships/slide" Target="slides/slide35.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smtClean="0">
                <a:latin typeface="Times New Roman" pitchFamily="18" charset="0"/>
              </a:defRPr>
            </a:lvl1pPr>
          </a:lstStyle>
          <a:p>
            <a:pPr>
              <a:defRPr/>
            </a:pPr>
            <a:endParaRPr lang="en-US"/>
          </a:p>
        </p:txBody>
      </p:sp>
      <p:sp>
        <p:nvSpPr>
          <p:cNvPr id="686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smtClean="0">
                <a:latin typeface="Times New Roman" pitchFamily="18" charset="0"/>
              </a:defRPr>
            </a:lvl1pPr>
          </a:lstStyle>
          <a:p>
            <a:pPr>
              <a:defRPr/>
            </a:pPr>
            <a:endParaRPr lang="en-US"/>
          </a:p>
        </p:txBody>
      </p:sp>
      <p:sp>
        <p:nvSpPr>
          <p:cNvPr id="686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smtClean="0">
                <a:latin typeface="Times New Roman" pitchFamily="18" charset="0"/>
              </a:defRPr>
            </a:lvl1pPr>
          </a:lstStyle>
          <a:p>
            <a:pPr>
              <a:defRPr/>
            </a:pPr>
            <a:endParaRPr lang="en-US"/>
          </a:p>
        </p:txBody>
      </p:sp>
      <p:sp>
        <p:nvSpPr>
          <p:cNvPr id="686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smtClean="0">
                <a:latin typeface="Times New Roman" pitchFamily="18" charset="0"/>
              </a:defRPr>
            </a:lvl1pPr>
          </a:lstStyle>
          <a:p>
            <a:pPr>
              <a:defRPr/>
            </a:pPr>
            <a:fld id="{888410F8-4489-4DD7-A87C-F2DF74B70C9F}" type="slidenum">
              <a:rPr lang="en-US"/>
              <a:pPr>
                <a:defRPr/>
              </a:pPr>
              <a:t>‹#›</a:t>
            </a:fld>
            <a:endParaRPr lang="en-US"/>
          </a:p>
        </p:txBody>
      </p:sp>
    </p:spTree>
    <p:extLst>
      <p:ext uri="{BB962C8B-B14F-4D97-AF65-F5344CB8AC3E}">
        <p14:creationId xmlns:p14="http://schemas.microsoft.com/office/powerpoint/2010/main" val="1101424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atin typeface="Times New Roman" pitchFamily="18" charset="0"/>
              </a:defRPr>
            </a:lvl1pPr>
          </a:lstStyle>
          <a:p>
            <a:pPr>
              <a:defRPr/>
            </a:pPr>
            <a:endParaRPr lang="en-US"/>
          </a:p>
        </p:txBody>
      </p:sp>
      <p:sp>
        <p:nvSpPr>
          <p:cNvPr id="10445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atin typeface="Times New Roman" pitchFamily="18" charset="0"/>
              </a:defRPr>
            </a:lvl1pPr>
          </a:lstStyle>
          <a:p>
            <a:pPr>
              <a:defRPr/>
            </a:pPr>
            <a:endParaRPr lang="en-US"/>
          </a:p>
        </p:txBody>
      </p:sp>
      <p:sp>
        <p:nvSpPr>
          <p:cNvPr id="8806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0445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445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atin typeface="Times New Roman" pitchFamily="18" charset="0"/>
              </a:defRPr>
            </a:lvl1pPr>
          </a:lstStyle>
          <a:p>
            <a:pPr>
              <a:defRPr/>
            </a:pPr>
            <a:endParaRPr lang="en-US"/>
          </a:p>
        </p:txBody>
      </p:sp>
      <p:sp>
        <p:nvSpPr>
          <p:cNvPr id="10445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itchFamily="18" charset="0"/>
              </a:defRPr>
            </a:lvl1pPr>
          </a:lstStyle>
          <a:p>
            <a:pPr>
              <a:defRPr/>
            </a:pPr>
            <a:fld id="{4F2A728E-D0BC-46FD-98BF-1FAF623FDD43}" type="slidenum">
              <a:rPr lang="en-US"/>
              <a:pPr>
                <a:defRPr/>
              </a:pPr>
              <a:t>‹#›</a:t>
            </a:fld>
            <a:endParaRPr lang="en-US"/>
          </a:p>
        </p:txBody>
      </p:sp>
    </p:spTree>
    <p:extLst>
      <p:ext uri="{BB962C8B-B14F-4D97-AF65-F5344CB8AC3E}">
        <p14:creationId xmlns:p14="http://schemas.microsoft.com/office/powerpoint/2010/main" val="30334830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A5690FC1-0E15-4724-988B-C165190B2687}" type="slidenum">
              <a:rPr lang="en-US"/>
              <a:pPr/>
              <a:t>19</a:t>
            </a:fld>
            <a:endParaRPr lang="en-US"/>
          </a:p>
        </p:txBody>
      </p:sp>
      <p:sp>
        <p:nvSpPr>
          <p:cNvPr id="89091" name="Rectangle 2"/>
          <p:cNvSpPr>
            <a:spLocks noGrp="1" noRot="1" noChangeAspect="1" noChangeArrowheads="1" noTextEdit="1"/>
          </p:cNvSpPr>
          <p:nvPr>
            <p:ph type="sldImg"/>
          </p:nvPr>
        </p:nvSpPr>
        <p:spPr>
          <a:xfrm>
            <a:off x="1266825" y="727075"/>
            <a:ext cx="4781550" cy="3586163"/>
          </a:xfrm>
          <a:ln w="12700" cap="flat">
            <a:solidFill>
              <a:schemeClr val="tx1"/>
            </a:solidFill>
          </a:ln>
        </p:spPr>
      </p:sp>
      <p:sp>
        <p:nvSpPr>
          <p:cNvPr id="89092" name="Rectangle 3"/>
          <p:cNvSpPr>
            <a:spLocks noGrp="1" noChangeArrowheads="1"/>
          </p:cNvSpPr>
          <p:nvPr>
            <p:ph type="body" idx="1"/>
          </p:nvPr>
        </p:nvSpPr>
        <p:spPr>
          <a:xfrm>
            <a:off x="974725" y="4560888"/>
            <a:ext cx="5365750" cy="4319587"/>
          </a:xfrm>
          <a:noFill/>
          <a:ln/>
        </p:spPr>
        <p:txBody>
          <a:bodyPr lIns="95655" tIns="46988" rIns="95655" bIns="46988"/>
          <a:lstStyle/>
          <a:p>
            <a:pPr eaLnBrk="1" hangingPunct="1"/>
            <a:endParaRPr lang="en-US" smtClean="0"/>
          </a:p>
        </p:txBody>
      </p:sp>
    </p:spTree>
    <p:extLst>
      <p:ext uri="{BB962C8B-B14F-4D97-AF65-F5344CB8AC3E}">
        <p14:creationId xmlns:p14="http://schemas.microsoft.com/office/powerpoint/2010/main" val="2797422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AC6DAA4A-3824-4E1C-9DB3-D0BB06E5871C}" type="slidenum">
              <a:rPr lang="en-US"/>
              <a:pPr/>
              <a:t>73</a:t>
            </a:fld>
            <a:endParaRPr lang="en-US"/>
          </a:p>
        </p:txBody>
      </p:sp>
      <p:sp>
        <p:nvSpPr>
          <p:cNvPr id="90115" name="Rectangle 2"/>
          <p:cNvSpPr>
            <a:spLocks noGrp="1" noRot="1" noChangeAspect="1" noChangeArrowheads="1" noTextEdit="1"/>
          </p:cNvSpPr>
          <p:nvPr>
            <p:ph type="sldImg"/>
          </p:nvPr>
        </p:nvSpPr>
        <p:spPr>
          <a:xfrm>
            <a:off x="1266825" y="727075"/>
            <a:ext cx="4781550" cy="3586163"/>
          </a:xfrm>
          <a:ln w="12700" cap="flat">
            <a:solidFill>
              <a:schemeClr val="tx1"/>
            </a:solidFill>
          </a:ln>
        </p:spPr>
      </p:sp>
      <p:sp>
        <p:nvSpPr>
          <p:cNvPr id="90116" name="Rectangle 3"/>
          <p:cNvSpPr>
            <a:spLocks noGrp="1" noChangeArrowheads="1"/>
          </p:cNvSpPr>
          <p:nvPr>
            <p:ph type="body" idx="1"/>
          </p:nvPr>
        </p:nvSpPr>
        <p:spPr>
          <a:xfrm>
            <a:off x="974725" y="4560888"/>
            <a:ext cx="5365750" cy="4319587"/>
          </a:xfrm>
          <a:noFill/>
          <a:ln/>
        </p:spPr>
        <p:txBody>
          <a:bodyPr lIns="95655" tIns="46988" rIns="95655" bIns="46988"/>
          <a:lstStyle/>
          <a:p>
            <a:pPr eaLnBrk="1" hangingPunct="1"/>
            <a:endParaRPr lang="en-US" smtClean="0"/>
          </a:p>
        </p:txBody>
      </p:sp>
    </p:spTree>
    <p:extLst>
      <p:ext uri="{BB962C8B-B14F-4D97-AF65-F5344CB8AC3E}">
        <p14:creationId xmlns:p14="http://schemas.microsoft.com/office/powerpoint/2010/main" val="1855791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6B27703D-14C1-44EF-BFCB-84CEBE7A3316}" type="slidenum">
              <a:rPr lang="en-US"/>
              <a:pPr/>
              <a:t>74</a:t>
            </a:fld>
            <a:endParaRPr lang="en-US"/>
          </a:p>
        </p:txBody>
      </p:sp>
      <p:sp>
        <p:nvSpPr>
          <p:cNvPr id="91139" name="Rectangle 2"/>
          <p:cNvSpPr>
            <a:spLocks noChangeArrowheads="1"/>
          </p:cNvSpPr>
          <p:nvPr/>
        </p:nvSpPr>
        <p:spPr bwMode="auto">
          <a:xfrm>
            <a:off x="4144963" y="0"/>
            <a:ext cx="3170237" cy="479425"/>
          </a:xfrm>
          <a:prstGeom prst="rect">
            <a:avLst/>
          </a:prstGeom>
          <a:noFill/>
          <a:ln w="9525">
            <a:noFill/>
            <a:miter lim="800000"/>
            <a:headEnd/>
            <a:tailEnd/>
          </a:ln>
        </p:spPr>
        <p:txBody>
          <a:bodyPr wrap="none" anchor="ctr"/>
          <a:lstStyle/>
          <a:p>
            <a:endParaRPr lang="en-IN"/>
          </a:p>
        </p:txBody>
      </p:sp>
      <p:sp>
        <p:nvSpPr>
          <p:cNvPr id="91140" name="Rectangle 3"/>
          <p:cNvSpPr>
            <a:spLocks noChangeArrowheads="1"/>
          </p:cNvSpPr>
          <p:nvPr/>
        </p:nvSpPr>
        <p:spPr bwMode="auto">
          <a:xfrm>
            <a:off x="4144963" y="9121775"/>
            <a:ext cx="3170237" cy="479425"/>
          </a:xfrm>
          <a:prstGeom prst="rect">
            <a:avLst/>
          </a:prstGeom>
          <a:noFill/>
          <a:ln w="9525">
            <a:noFill/>
            <a:miter lim="800000"/>
            <a:headEnd/>
            <a:tailEnd/>
          </a:ln>
        </p:spPr>
        <p:txBody>
          <a:bodyPr lIns="20138" tIns="0" rIns="20138" bIns="0" anchor="b"/>
          <a:lstStyle/>
          <a:p>
            <a:pPr algn="r" defTabSz="966788"/>
            <a:r>
              <a:rPr lang="en-US" sz="1100" i="1">
                <a:latin typeface="Times New Roman" pitchFamily="18" charset="0"/>
              </a:rPr>
              <a:t>5</a:t>
            </a:r>
          </a:p>
        </p:txBody>
      </p:sp>
      <p:sp>
        <p:nvSpPr>
          <p:cNvPr id="91141" name="Rectangle 4"/>
          <p:cNvSpPr>
            <a:spLocks noChangeArrowheads="1"/>
          </p:cNvSpPr>
          <p:nvPr/>
        </p:nvSpPr>
        <p:spPr bwMode="auto">
          <a:xfrm>
            <a:off x="0" y="9121775"/>
            <a:ext cx="3170238" cy="479425"/>
          </a:xfrm>
          <a:prstGeom prst="rect">
            <a:avLst/>
          </a:prstGeom>
          <a:noFill/>
          <a:ln w="9525">
            <a:noFill/>
            <a:miter lim="800000"/>
            <a:headEnd/>
            <a:tailEnd/>
          </a:ln>
        </p:spPr>
        <p:txBody>
          <a:bodyPr wrap="none" anchor="ctr"/>
          <a:lstStyle/>
          <a:p>
            <a:endParaRPr lang="en-IN"/>
          </a:p>
        </p:txBody>
      </p:sp>
      <p:sp>
        <p:nvSpPr>
          <p:cNvPr id="91142" name="Rectangle 5"/>
          <p:cNvSpPr>
            <a:spLocks noChangeArrowheads="1"/>
          </p:cNvSpPr>
          <p:nvPr/>
        </p:nvSpPr>
        <p:spPr bwMode="auto">
          <a:xfrm>
            <a:off x="0" y="0"/>
            <a:ext cx="3170238" cy="479425"/>
          </a:xfrm>
          <a:prstGeom prst="rect">
            <a:avLst/>
          </a:prstGeom>
          <a:noFill/>
          <a:ln w="9525">
            <a:noFill/>
            <a:miter lim="800000"/>
            <a:headEnd/>
            <a:tailEnd/>
          </a:ln>
        </p:spPr>
        <p:txBody>
          <a:bodyPr wrap="none" anchor="ctr"/>
          <a:lstStyle/>
          <a:p>
            <a:endParaRPr lang="en-IN"/>
          </a:p>
        </p:txBody>
      </p:sp>
      <p:sp>
        <p:nvSpPr>
          <p:cNvPr id="91143" name="Rectangle 6"/>
          <p:cNvSpPr>
            <a:spLocks noGrp="1" noRot="1" noChangeAspect="1" noChangeArrowheads="1" noTextEdit="1"/>
          </p:cNvSpPr>
          <p:nvPr>
            <p:ph type="sldImg"/>
          </p:nvPr>
        </p:nvSpPr>
        <p:spPr>
          <a:xfrm>
            <a:off x="1266825" y="727075"/>
            <a:ext cx="4781550" cy="3586163"/>
          </a:xfrm>
          <a:ln w="12700" cap="flat">
            <a:solidFill>
              <a:schemeClr val="tx1"/>
            </a:solidFill>
          </a:ln>
        </p:spPr>
      </p:sp>
      <p:sp>
        <p:nvSpPr>
          <p:cNvPr id="91144" name="Rectangle 7"/>
          <p:cNvSpPr>
            <a:spLocks noGrp="1" noChangeArrowheads="1"/>
          </p:cNvSpPr>
          <p:nvPr>
            <p:ph type="body" idx="1"/>
          </p:nvPr>
        </p:nvSpPr>
        <p:spPr>
          <a:xfrm>
            <a:off x="974725" y="4560888"/>
            <a:ext cx="5364163" cy="4319587"/>
          </a:xfrm>
          <a:noFill/>
          <a:ln/>
        </p:spPr>
        <p:txBody>
          <a:bodyPr lIns="99011" tIns="48667" rIns="99011" bIns="48667"/>
          <a:lstStyle/>
          <a:p>
            <a:pPr defTabSz="936625" eaLnBrk="1" hangingPunct="1"/>
            <a:endParaRPr lang="en-US" smtClean="0"/>
          </a:p>
        </p:txBody>
      </p:sp>
    </p:spTree>
    <p:extLst>
      <p:ext uri="{BB962C8B-B14F-4D97-AF65-F5344CB8AC3E}">
        <p14:creationId xmlns:p14="http://schemas.microsoft.com/office/powerpoint/2010/main" val="578475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99B54A0F-82EE-4824-81CC-E77E45032857}" type="slidenum">
              <a:rPr lang="en-US"/>
              <a:pPr/>
              <a:t>75</a:t>
            </a:fld>
            <a:endParaRPr lang="en-US"/>
          </a:p>
        </p:txBody>
      </p:sp>
      <p:sp>
        <p:nvSpPr>
          <p:cNvPr id="92163" name="Rectangle 2"/>
          <p:cNvSpPr>
            <a:spLocks noChangeArrowheads="1"/>
          </p:cNvSpPr>
          <p:nvPr/>
        </p:nvSpPr>
        <p:spPr bwMode="auto">
          <a:xfrm>
            <a:off x="4144963" y="0"/>
            <a:ext cx="3170237" cy="479425"/>
          </a:xfrm>
          <a:prstGeom prst="rect">
            <a:avLst/>
          </a:prstGeom>
          <a:noFill/>
          <a:ln w="9525">
            <a:noFill/>
            <a:miter lim="800000"/>
            <a:headEnd/>
            <a:tailEnd/>
          </a:ln>
        </p:spPr>
        <p:txBody>
          <a:bodyPr wrap="none" anchor="ctr"/>
          <a:lstStyle/>
          <a:p>
            <a:endParaRPr lang="en-IN"/>
          </a:p>
        </p:txBody>
      </p:sp>
      <p:sp>
        <p:nvSpPr>
          <p:cNvPr id="92164" name="Rectangle 3"/>
          <p:cNvSpPr>
            <a:spLocks noChangeArrowheads="1"/>
          </p:cNvSpPr>
          <p:nvPr/>
        </p:nvSpPr>
        <p:spPr bwMode="auto">
          <a:xfrm>
            <a:off x="4144963" y="9121775"/>
            <a:ext cx="3170237" cy="479425"/>
          </a:xfrm>
          <a:prstGeom prst="rect">
            <a:avLst/>
          </a:prstGeom>
          <a:noFill/>
          <a:ln w="9525">
            <a:noFill/>
            <a:miter lim="800000"/>
            <a:headEnd/>
            <a:tailEnd/>
          </a:ln>
        </p:spPr>
        <p:txBody>
          <a:bodyPr lIns="20138" tIns="0" rIns="20138" bIns="0" anchor="b"/>
          <a:lstStyle/>
          <a:p>
            <a:pPr algn="r" defTabSz="966788"/>
            <a:r>
              <a:rPr lang="en-US" sz="1100" i="1">
                <a:latin typeface="Times New Roman" pitchFamily="18" charset="0"/>
              </a:rPr>
              <a:t>8</a:t>
            </a:r>
          </a:p>
        </p:txBody>
      </p:sp>
      <p:sp>
        <p:nvSpPr>
          <p:cNvPr id="92165" name="Rectangle 4"/>
          <p:cNvSpPr>
            <a:spLocks noChangeArrowheads="1"/>
          </p:cNvSpPr>
          <p:nvPr/>
        </p:nvSpPr>
        <p:spPr bwMode="auto">
          <a:xfrm>
            <a:off x="0" y="9121775"/>
            <a:ext cx="3170238" cy="479425"/>
          </a:xfrm>
          <a:prstGeom prst="rect">
            <a:avLst/>
          </a:prstGeom>
          <a:noFill/>
          <a:ln w="9525">
            <a:noFill/>
            <a:miter lim="800000"/>
            <a:headEnd/>
            <a:tailEnd/>
          </a:ln>
        </p:spPr>
        <p:txBody>
          <a:bodyPr wrap="none" anchor="ctr"/>
          <a:lstStyle/>
          <a:p>
            <a:endParaRPr lang="en-IN"/>
          </a:p>
        </p:txBody>
      </p:sp>
      <p:sp>
        <p:nvSpPr>
          <p:cNvPr id="92166" name="Rectangle 5"/>
          <p:cNvSpPr>
            <a:spLocks noChangeArrowheads="1"/>
          </p:cNvSpPr>
          <p:nvPr/>
        </p:nvSpPr>
        <p:spPr bwMode="auto">
          <a:xfrm>
            <a:off x="0" y="0"/>
            <a:ext cx="3170238" cy="479425"/>
          </a:xfrm>
          <a:prstGeom prst="rect">
            <a:avLst/>
          </a:prstGeom>
          <a:noFill/>
          <a:ln w="9525">
            <a:noFill/>
            <a:miter lim="800000"/>
            <a:headEnd/>
            <a:tailEnd/>
          </a:ln>
        </p:spPr>
        <p:txBody>
          <a:bodyPr wrap="none" anchor="ctr"/>
          <a:lstStyle/>
          <a:p>
            <a:endParaRPr lang="en-IN"/>
          </a:p>
        </p:txBody>
      </p:sp>
      <p:sp>
        <p:nvSpPr>
          <p:cNvPr id="92167" name="Rectangle 6"/>
          <p:cNvSpPr>
            <a:spLocks noGrp="1" noRot="1" noChangeAspect="1" noChangeArrowheads="1" noTextEdit="1"/>
          </p:cNvSpPr>
          <p:nvPr>
            <p:ph type="sldImg"/>
          </p:nvPr>
        </p:nvSpPr>
        <p:spPr>
          <a:xfrm>
            <a:off x="1266825" y="727075"/>
            <a:ext cx="4781550" cy="3586163"/>
          </a:xfrm>
          <a:ln w="12700" cap="flat">
            <a:solidFill>
              <a:schemeClr val="tx1"/>
            </a:solidFill>
          </a:ln>
        </p:spPr>
      </p:sp>
      <p:sp>
        <p:nvSpPr>
          <p:cNvPr id="92168" name="Rectangle 7"/>
          <p:cNvSpPr>
            <a:spLocks noGrp="1" noChangeArrowheads="1"/>
          </p:cNvSpPr>
          <p:nvPr>
            <p:ph type="body" idx="1"/>
          </p:nvPr>
        </p:nvSpPr>
        <p:spPr>
          <a:xfrm>
            <a:off x="974725" y="4560888"/>
            <a:ext cx="5364163" cy="4319587"/>
          </a:xfrm>
          <a:noFill/>
          <a:ln/>
        </p:spPr>
        <p:txBody>
          <a:bodyPr lIns="99011" tIns="48667" rIns="99011" bIns="48667"/>
          <a:lstStyle/>
          <a:p>
            <a:pPr defTabSz="936625" eaLnBrk="1" hangingPunct="1"/>
            <a:endParaRPr lang="en-US" smtClean="0"/>
          </a:p>
        </p:txBody>
      </p:sp>
    </p:spTree>
    <p:extLst>
      <p:ext uri="{BB962C8B-B14F-4D97-AF65-F5344CB8AC3E}">
        <p14:creationId xmlns:p14="http://schemas.microsoft.com/office/powerpoint/2010/main" val="286040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9D24E376-E4CB-453A-BFB3-F6DD4B018A59}" type="slidenum">
              <a:rPr lang="en-US"/>
              <a:pPr/>
              <a:t>76</a:t>
            </a:fld>
            <a:endParaRPr lang="en-US"/>
          </a:p>
        </p:txBody>
      </p:sp>
      <p:sp>
        <p:nvSpPr>
          <p:cNvPr id="93187" name="Rectangle 2"/>
          <p:cNvSpPr>
            <a:spLocks noChangeArrowheads="1"/>
          </p:cNvSpPr>
          <p:nvPr/>
        </p:nvSpPr>
        <p:spPr bwMode="auto">
          <a:xfrm>
            <a:off x="4144963" y="0"/>
            <a:ext cx="3170237" cy="479425"/>
          </a:xfrm>
          <a:prstGeom prst="rect">
            <a:avLst/>
          </a:prstGeom>
          <a:noFill/>
          <a:ln w="9525">
            <a:noFill/>
            <a:miter lim="800000"/>
            <a:headEnd/>
            <a:tailEnd/>
          </a:ln>
        </p:spPr>
        <p:txBody>
          <a:bodyPr wrap="none" anchor="ctr"/>
          <a:lstStyle/>
          <a:p>
            <a:endParaRPr lang="en-IN"/>
          </a:p>
        </p:txBody>
      </p:sp>
      <p:sp>
        <p:nvSpPr>
          <p:cNvPr id="93188" name="Rectangle 3"/>
          <p:cNvSpPr>
            <a:spLocks noChangeArrowheads="1"/>
          </p:cNvSpPr>
          <p:nvPr/>
        </p:nvSpPr>
        <p:spPr bwMode="auto">
          <a:xfrm>
            <a:off x="4144963" y="9121775"/>
            <a:ext cx="3170237" cy="479425"/>
          </a:xfrm>
          <a:prstGeom prst="rect">
            <a:avLst/>
          </a:prstGeom>
          <a:noFill/>
          <a:ln w="9525">
            <a:noFill/>
            <a:miter lim="800000"/>
            <a:headEnd/>
            <a:tailEnd/>
          </a:ln>
        </p:spPr>
        <p:txBody>
          <a:bodyPr lIns="20138" tIns="0" rIns="20138" bIns="0" anchor="b"/>
          <a:lstStyle/>
          <a:p>
            <a:pPr algn="r" defTabSz="966788"/>
            <a:r>
              <a:rPr lang="en-US" sz="1100" i="1">
                <a:latin typeface="Times New Roman" pitchFamily="18" charset="0"/>
              </a:rPr>
              <a:t>9</a:t>
            </a:r>
          </a:p>
        </p:txBody>
      </p:sp>
      <p:sp>
        <p:nvSpPr>
          <p:cNvPr id="93189" name="Rectangle 4"/>
          <p:cNvSpPr>
            <a:spLocks noChangeArrowheads="1"/>
          </p:cNvSpPr>
          <p:nvPr/>
        </p:nvSpPr>
        <p:spPr bwMode="auto">
          <a:xfrm>
            <a:off x="0" y="9121775"/>
            <a:ext cx="3170238" cy="479425"/>
          </a:xfrm>
          <a:prstGeom prst="rect">
            <a:avLst/>
          </a:prstGeom>
          <a:noFill/>
          <a:ln w="9525">
            <a:noFill/>
            <a:miter lim="800000"/>
            <a:headEnd/>
            <a:tailEnd/>
          </a:ln>
        </p:spPr>
        <p:txBody>
          <a:bodyPr wrap="none" anchor="ctr"/>
          <a:lstStyle/>
          <a:p>
            <a:endParaRPr lang="en-IN"/>
          </a:p>
        </p:txBody>
      </p:sp>
      <p:sp>
        <p:nvSpPr>
          <p:cNvPr id="93190" name="Rectangle 5"/>
          <p:cNvSpPr>
            <a:spLocks noChangeArrowheads="1"/>
          </p:cNvSpPr>
          <p:nvPr/>
        </p:nvSpPr>
        <p:spPr bwMode="auto">
          <a:xfrm>
            <a:off x="0" y="0"/>
            <a:ext cx="3170238" cy="479425"/>
          </a:xfrm>
          <a:prstGeom prst="rect">
            <a:avLst/>
          </a:prstGeom>
          <a:noFill/>
          <a:ln w="9525">
            <a:noFill/>
            <a:miter lim="800000"/>
            <a:headEnd/>
            <a:tailEnd/>
          </a:ln>
        </p:spPr>
        <p:txBody>
          <a:bodyPr wrap="none" anchor="ctr"/>
          <a:lstStyle/>
          <a:p>
            <a:endParaRPr lang="en-IN"/>
          </a:p>
        </p:txBody>
      </p:sp>
      <p:sp>
        <p:nvSpPr>
          <p:cNvPr id="93191" name="Rectangle 6"/>
          <p:cNvSpPr>
            <a:spLocks noGrp="1" noRot="1" noChangeAspect="1" noChangeArrowheads="1" noTextEdit="1"/>
          </p:cNvSpPr>
          <p:nvPr>
            <p:ph type="sldImg"/>
          </p:nvPr>
        </p:nvSpPr>
        <p:spPr>
          <a:xfrm>
            <a:off x="1266825" y="727075"/>
            <a:ext cx="4781550" cy="3586163"/>
          </a:xfrm>
          <a:ln w="12700" cap="flat">
            <a:solidFill>
              <a:schemeClr val="tx1"/>
            </a:solidFill>
          </a:ln>
        </p:spPr>
      </p:sp>
      <p:sp>
        <p:nvSpPr>
          <p:cNvPr id="93192" name="Rectangle 7"/>
          <p:cNvSpPr>
            <a:spLocks noGrp="1" noChangeArrowheads="1"/>
          </p:cNvSpPr>
          <p:nvPr>
            <p:ph type="body" idx="1"/>
          </p:nvPr>
        </p:nvSpPr>
        <p:spPr>
          <a:xfrm>
            <a:off x="974725" y="4560888"/>
            <a:ext cx="5364163" cy="4319587"/>
          </a:xfrm>
          <a:noFill/>
          <a:ln/>
        </p:spPr>
        <p:txBody>
          <a:bodyPr lIns="99011" tIns="48667" rIns="99011" bIns="48667"/>
          <a:lstStyle/>
          <a:p>
            <a:pPr defTabSz="936625" eaLnBrk="1" hangingPunct="1"/>
            <a:endParaRPr lang="en-US" smtClean="0"/>
          </a:p>
        </p:txBody>
      </p:sp>
    </p:spTree>
    <p:extLst>
      <p:ext uri="{BB962C8B-B14F-4D97-AF65-F5344CB8AC3E}">
        <p14:creationId xmlns:p14="http://schemas.microsoft.com/office/powerpoint/2010/main" val="2872469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F73D9A56-751D-4A90-B77F-2EA7091E40E2}" type="slidenum">
              <a:rPr lang="en-US"/>
              <a:pPr/>
              <a:t>77</a:t>
            </a:fld>
            <a:endParaRPr lang="en-US"/>
          </a:p>
        </p:txBody>
      </p:sp>
      <p:sp>
        <p:nvSpPr>
          <p:cNvPr id="94211" name="Rectangle 2"/>
          <p:cNvSpPr>
            <a:spLocks noGrp="1" noRot="1" noChangeAspect="1" noChangeArrowheads="1" noTextEdit="1"/>
          </p:cNvSpPr>
          <p:nvPr>
            <p:ph type="sldImg"/>
          </p:nvPr>
        </p:nvSpPr>
        <p:spPr>
          <a:xfrm>
            <a:off x="1266825" y="727075"/>
            <a:ext cx="4781550" cy="3586163"/>
          </a:xfrm>
          <a:ln w="12700" cap="flat">
            <a:solidFill>
              <a:schemeClr val="tx1"/>
            </a:solidFill>
          </a:ln>
        </p:spPr>
      </p:sp>
      <p:sp>
        <p:nvSpPr>
          <p:cNvPr id="94212" name="Rectangle 3"/>
          <p:cNvSpPr>
            <a:spLocks noGrp="1" noChangeArrowheads="1"/>
          </p:cNvSpPr>
          <p:nvPr>
            <p:ph type="body" idx="1"/>
          </p:nvPr>
        </p:nvSpPr>
        <p:spPr>
          <a:xfrm>
            <a:off x="974725" y="4560888"/>
            <a:ext cx="5365750" cy="4319587"/>
          </a:xfrm>
          <a:noFill/>
          <a:ln/>
        </p:spPr>
        <p:txBody>
          <a:bodyPr lIns="95655" tIns="46988" rIns="95655" bIns="46988"/>
          <a:lstStyle/>
          <a:p>
            <a:pPr eaLnBrk="1" hangingPunct="1"/>
            <a:endParaRPr lang="en-US" smtClean="0"/>
          </a:p>
        </p:txBody>
      </p:sp>
    </p:spTree>
    <p:extLst>
      <p:ext uri="{BB962C8B-B14F-4D97-AF65-F5344CB8AC3E}">
        <p14:creationId xmlns:p14="http://schemas.microsoft.com/office/powerpoint/2010/main" val="3300919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00F88B1D-D677-468D-8937-54BB39C11F8D}" type="slidenum">
              <a:rPr lang="en-US"/>
              <a:pPr/>
              <a:t>78</a:t>
            </a:fld>
            <a:endParaRPr lang="en-US"/>
          </a:p>
        </p:txBody>
      </p:sp>
      <p:sp>
        <p:nvSpPr>
          <p:cNvPr id="95235" name="Rectangle 2"/>
          <p:cNvSpPr>
            <a:spLocks noGrp="1" noRot="1" noChangeAspect="1" noChangeArrowheads="1" noTextEdit="1"/>
          </p:cNvSpPr>
          <p:nvPr>
            <p:ph type="sldImg"/>
          </p:nvPr>
        </p:nvSpPr>
        <p:spPr>
          <a:xfrm>
            <a:off x="1266825" y="727075"/>
            <a:ext cx="4781550" cy="3586163"/>
          </a:xfrm>
          <a:ln w="12700" cap="flat">
            <a:solidFill>
              <a:schemeClr val="tx1"/>
            </a:solidFill>
          </a:ln>
        </p:spPr>
      </p:sp>
      <p:sp>
        <p:nvSpPr>
          <p:cNvPr id="95236" name="Rectangle 3"/>
          <p:cNvSpPr>
            <a:spLocks noGrp="1" noChangeArrowheads="1"/>
          </p:cNvSpPr>
          <p:nvPr>
            <p:ph type="body" idx="1"/>
          </p:nvPr>
        </p:nvSpPr>
        <p:spPr>
          <a:xfrm>
            <a:off x="974725" y="4560888"/>
            <a:ext cx="5365750" cy="4319587"/>
          </a:xfrm>
          <a:noFill/>
          <a:ln/>
        </p:spPr>
        <p:txBody>
          <a:bodyPr lIns="95655" tIns="46988" rIns="95655" bIns="46988"/>
          <a:lstStyle/>
          <a:p>
            <a:pPr eaLnBrk="1" hangingPunct="1"/>
            <a:endParaRPr lang="en-US" smtClean="0"/>
          </a:p>
        </p:txBody>
      </p:sp>
    </p:spTree>
    <p:extLst>
      <p:ext uri="{BB962C8B-B14F-4D97-AF65-F5344CB8AC3E}">
        <p14:creationId xmlns:p14="http://schemas.microsoft.com/office/powerpoint/2010/main" val="437003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w="9525">
              <a:noFill/>
              <a:miter lim="800000"/>
              <a:headEnd/>
              <a:tailEnd/>
            </a:ln>
            <a:effectLst/>
          </p:spPr>
          <p:txBody>
            <a:bodyPr wrap="none" anchor="ctr"/>
            <a:lstStyle/>
            <a:p>
              <a:pPr>
                <a:defRPr/>
              </a:pPr>
              <a:endParaRPr lang="en-IN"/>
            </a:p>
          </p:txBody>
        </p:sp>
        <p:sp>
          <p:nvSpPr>
            <p:cNvPr id="6" name="Rectangle 9"/>
            <p:cNvSpPr>
              <a:spLocks noChangeArrowheads="1"/>
            </p:cNvSpPr>
            <p:nvPr userDrawn="1"/>
          </p:nvSpPr>
          <p:spPr bwMode="auto">
            <a:xfrm>
              <a:off x="1952" y="1680"/>
              <a:ext cx="1808" cy="144"/>
            </a:xfrm>
            <a:prstGeom prst="rect">
              <a:avLst/>
            </a:prstGeom>
            <a:solidFill>
              <a:schemeClr val="accent1"/>
            </a:solidFill>
            <a:ln w="9525">
              <a:noFill/>
              <a:miter lim="800000"/>
              <a:headEnd/>
              <a:tailEnd/>
            </a:ln>
            <a:effectLst/>
          </p:spPr>
          <p:txBody>
            <a:bodyPr wrap="none" anchor="ctr"/>
            <a:lstStyle/>
            <a:p>
              <a:pPr>
                <a:defRPr/>
              </a:pPr>
              <a:endParaRPr lang="en-IN"/>
            </a:p>
          </p:txBody>
        </p:sp>
        <p:sp>
          <p:nvSpPr>
            <p:cNvPr id="7" name="Rectangle 10"/>
            <p:cNvSpPr>
              <a:spLocks noChangeArrowheads="1"/>
            </p:cNvSpPr>
            <p:nvPr userDrawn="1"/>
          </p:nvSpPr>
          <p:spPr bwMode="auto">
            <a:xfrm>
              <a:off x="3760" y="1680"/>
              <a:ext cx="1808" cy="144"/>
            </a:xfrm>
            <a:prstGeom prst="rect">
              <a:avLst/>
            </a:prstGeom>
            <a:solidFill>
              <a:schemeClr val="tx2"/>
            </a:solidFill>
            <a:ln w="9525">
              <a:noFill/>
              <a:miter lim="800000"/>
              <a:headEnd/>
              <a:tailEnd/>
            </a:ln>
            <a:effectLst/>
          </p:spPr>
          <p:txBody>
            <a:bodyPr wrap="none" anchor="ctr"/>
            <a:lstStyle/>
            <a:p>
              <a:pPr>
                <a:defRPr/>
              </a:pPr>
              <a:endParaRPr lang="en-IN"/>
            </a:p>
          </p:txBody>
        </p:sp>
      </p:grpSp>
      <p:sp>
        <p:nvSpPr>
          <p:cNvPr id="72706" name="Rectangle 2"/>
          <p:cNvSpPr>
            <a:spLocks noGrp="1" noChangeArrowheads="1"/>
          </p:cNvSpPr>
          <p:nvPr>
            <p:ph type="ctrTitle"/>
          </p:nvPr>
        </p:nvSpPr>
        <p:spPr>
          <a:xfrm>
            <a:off x="685800" y="685800"/>
            <a:ext cx="7772400" cy="2127250"/>
          </a:xfrm>
        </p:spPr>
        <p:txBody>
          <a:bodyPr/>
          <a:lstStyle>
            <a:lvl1pPr algn="ctr">
              <a:defRPr sz="5800"/>
            </a:lvl1pPr>
          </a:lstStyle>
          <a:p>
            <a:r>
              <a:rPr lang="en-US"/>
              <a:t>Click to edit Master title style</a:t>
            </a:r>
          </a:p>
        </p:txBody>
      </p:sp>
      <p:sp>
        <p:nvSpPr>
          <p:cNvPr id="72707"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r>
              <a:rPr lang="en-US"/>
              <a:t>Click to edit Master subtitle style</a:t>
            </a:r>
          </a:p>
        </p:txBody>
      </p:sp>
      <p:sp>
        <p:nvSpPr>
          <p:cNvPr id="8" name="Rectangle 4"/>
          <p:cNvSpPr>
            <a:spLocks noGrp="1" noChangeArrowheads="1"/>
          </p:cNvSpPr>
          <p:nvPr>
            <p:ph type="dt" sz="half" idx="10"/>
          </p:nvPr>
        </p:nvSpPr>
        <p:spPr/>
        <p:txBody>
          <a:bodyPr/>
          <a:lstStyle>
            <a:lvl1pPr>
              <a:defRPr smtClean="0"/>
            </a:lvl1pPr>
          </a:lstStyle>
          <a:p>
            <a:pPr>
              <a:defRPr/>
            </a:pPr>
            <a:endParaRPr lang="en-US"/>
          </a:p>
        </p:txBody>
      </p:sp>
      <p:sp>
        <p:nvSpPr>
          <p:cNvPr id="9" name="Rectangle 5"/>
          <p:cNvSpPr>
            <a:spLocks noGrp="1" noChangeArrowheads="1"/>
          </p:cNvSpPr>
          <p:nvPr>
            <p:ph type="ftr" sz="quarter" idx="11"/>
          </p:nvPr>
        </p:nvSpPr>
        <p:spPr/>
        <p:txBody>
          <a:bodyPr/>
          <a:lstStyle>
            <a:lvl1pPr>
              <a:defRPr smtClean="0"/>
            </a:lvl1pPr>
          </a:lstStyle>
          <a:p>
            <a:pPr>
              <a:defRPr/>
            </a:pPr>
            <a:endParaRPr lang="en-US"/>
          </a:p>
        </p:txBody>
      </p:sp>
      <p:sp>
        <p:nvSpPr>
          <p:cNvPr id="10" name="Rectangle 6"/>
          <p:cNvSpPr>
            <a:spLocks noGrp="1" noChangeArrowheads="1"/>
          </p:cNvSpPr>
          <p:nvPr>
            <p:ph type="sldNum" sz="quarter" idx="12"/>
          </p:nvPr>
        </p:nvSpPr>
        <p:spPr/>
        <p:txBody>
          <a:bodyPr/>
          <a:lstStyle>
            <a:lvl1pPr>
              <a:defRPr smtClean="0"/>
            </a:lvl1pPr>
          </a:lstStyle>
          <a:p>
            <a:pPr>
              <a:defRPr/>
            </a:pPr>
            <a:fld id="{3CA64450-3412-462E-95B3-97C470C95A20}"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6048200-B98B-4F64-BB1E-81FBCC63CBF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9A32627-D9ED-4D32-A527-A151C2F135B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600200"/>
            <a:ext cx="8229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57200" y="3941763"/>
            <a:ext cx="8229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F65CE5E-BFC3-4DEE-8AE8-A3C20F40C17C}"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lipArt Placeholder 3"/>
          <p:cNvSpPr>
            <a:spLocks noGrp="1"/>
          </p:cNvSpPr>
          <p:nvPr>
            <p:ph type="clipArt" sz="half" idx="2"/>
          </p:nvPr>
        </p:nvSpPr>
        <p:spPr>
          <a:xfrm>
            <a:off x="4648200" y="1600200"/>
            <a:ext cx="4038600" cy="4530725"/>
          </a:xfrm>
        </p:spPr>
        <p:txBody>
          <a:bodyPr/>
          <a:lstStyle/>
          <a:p>
            <a:pPr lvl="0"/>
            <a:endParaRPr lang="en-IN"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E0D34D9-1CAB-4298-B01D-737CCE0C0F1C}"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p:transition>
    <p:sndAc>
      <p:end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0488D5E-4CFB-452C-B3F3-D1D635B17C83}"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27C9DD-EFAA-4A05-A7EF-AA9C346D9EB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1D20628-EE3B-4B16-A3CD-F6C63BBC749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8AB3729-9F87-42AC-A719-98597473FD3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068ABDC-02EA-48E1-BE2D-26B9FA362D36}"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F02102B-7F34-4342-AE9E-DCC91484DE77}"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495A553-5115-40BA-9087-6770AC36C73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9B1B9D8-89FE-4959-A733-096BA202F86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684"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smtClean="0"/>
            </a:lvl1pPr>
          </a:lstStyle>
          <a:p>
            <a:pPr>
              <a:defRPr/>
            </a:pPr>
            <a:endParaRPr lang="en-US"/>
          </a:p>
        </p:txBody>
      </p:sp>
      <p:sp>
        <p:nvSpPr>
          <p:cNvPr id="7168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smtClean="0"/>
            </a:lvl1pPr>
          </a:lstStyle>
          <a:p>
            <a:pPr>
              <a:defRPr/>
            </a:pPr>
            <a:endParaRPr lang="en-US"/>
          </a:p>
        </p:txBody>
      </p:sp>
      <p:sp>
        <p:nvSpPr>
          <p:cNvPr id="71686"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smtClean="0"/>
            </a:lvl1pPr>
          </a:lstStyle>
          <a:p>
            <a:pPr>
              <a:defRPr/>
            </a:pPr>
            <a:fld id="{BFB8E34A-DCD6-4E08-B7A0-7C6E4359914C}" type="slidenum">
              <a:rPr lang="en-US"/>
              <a:pPr>
                <a:defRPr/>
              </a:pPr>
              <a:t>‹#›</a:t>
            </a:fld>
            <a:endParaRPr lang="en-US"/>
          </a:p>
        </p:txBody>
      </p:sp>
      <p:sp>
        <p:nvSpPr>
          <p:cNvPr id="71687" name="Rectangle 7"/>
          <p:cNvSpPr>
            <a:spLocks noChangeArrowheads="1"/>
          </p:cNvSpPr>
          <p:nvPr/>
        </p:nvSpPr>
        <p:spPr bwMode="auto">
          <a:xfrm>
            <a:off x="0" y="0"/>
            <a:ext cx="228600" cy="2286000"/>
          </a:xfrm>
          <a:prstGeom prst="rect">
            <a:avLst/>
          </a:prstGeom>
          <a:solidFill>
            <a:schemeClr val="bg2"/>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71688" name="Line 8"/>
          <p:cNvSpPr>
            <a:spLocks noChangeShapeType="1"/>
          </p:cNvSpPr>
          <p:nvPr/>
        </p:nvSpPr>
        <p:spPr bwMode="auto">
          <a:xfrm>
            <a:off x="457200" y="1447800"/>
            <a:ext cx="8077200" cy="0"/>
          </a:xfrm>
          <a:prstGeom prst="line">
            <a:avLst/>
          </a:prstGeom>
          <a:noFill/>
          <a:ln w="19050">
            <a:solidFill>
              <a:schemeClr val="tx2"/>
            </a:solidFill>
            <a:round/>
            <a:headEnd/>
            <a:tailEnd/>
          </a:ln>
          <a:effectLst/>
        </p:spPr>
        <p:txBody>
          <a:bodyPr/>
          <a:lstStyle/>
          <a:p>
            <a:pPr>
              <a:defRPr/>
            </a:pPr>
            <a:endParaRPr lang="en-IN"/>
          </a:p>
        </p:txBody>
      </p:sp>
      <p:sp>
        <p:nvSpPr>
          <p:cNvPr id="71689" name="Rectangle 9"/>
          <p:cNvSpPr>
            <a:spLocks noChangeArrowheads="1"/>
          </p:cNvSpPr>
          <p:nvPr/>
        </p:nvSpPr>
        <p:spPr bwMode="auto">
          <a:xfrm>
            <a:off x="0" y="2286000"/>
            <a:ext cx="228600" cy="2286000"/>
          </a:xfrm>
          <a:prstGeom prst="rect">
            <a:avLst/>
          </a:prstGeom>
          <a:solidFill>
            <a:schemeClr val="accent2"/>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71690" name="Rectangle 10"/>
          <p:cNvSpPr>
            <a:spLocks noChangeArrowheads="1"/>
          </p:cNvSpPr>
          <p:nvPr/>
        </p:nvSpPr>
        <p:spPr bwMode="auto">
          <a:xfrm>
            <a:off x="0" y="4572000"/>
            <a:ext cx="228600" cy="2286000"/>
          </a:xfrm>
          <a:prstGeom prst="rect">
            <a:avLst/>
          </a:prstGeom>
          <a:solidFill>
            <a:schemeClr val="tx2"/>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78"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9" r:id="rId14"/>
  </p:sldLayoutIdLst>
  <p:timing>
    <p:tnLst>
      <p:par>
        <p:cTn id="1" dur="indefinite" restart="never" nodeType="tmRoot"/>
      </p:par>
    </p:tnLst>
  </p:timing>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Garamond" pitchFamily="18" charset="0"/>
        </a:defRPr>
      </a:lvl2pPr>
      <a:lvl3pPr algn="l" rtl="0" eaLnBrk="0" fontAlgn="base" hangingPunct="0">
        <a:spcBef>
          <a:spcPct val="0"/>
        </a:spcBef>
        <a:spcAft>
          <a:spcPct val="0"/>
        </a:spcAft>
        <a:defRPr sz="4400">
          <a:solidFill>
            <a:schemeClr val="tx2"/>
          </a:solidFill>
          <a:latin typeface="Garamond" pitchFamily="18" charset="0"/>
        </a:defRPr>
      </a:lvl3pPr>
      <a:lvl4pPr algn="l" rtl="0" eaLnBrk="0" fontAlgn="base" hangingPunct="0">
        <a:spcBef>
          <a:spcPct val="0"/>
        </a:spcBef>
        <a:spcAft>
          <a:spcPct val="0"/>
        </a:spcAft>
        <a:defRPr sz="4400">
          <a:solidFill>
            <a:schemeClr val="tx2"/>
          </a:solidFill>
          <a:latin typeface="Garamond" pitchFamily="18" charset="0"/>
        </a:defRPr>
      </a:lvl4pPr>
      <a:lvl5pPr algn="l" rtl="0" eaLnBrk="0" fontAlgn="base" hangingPunct="0">
        <a:spcBef>
          <a:spcPct val="0"/>
        </a:spcBef>
        <a:spcAft>
          <a:spcPct val="0"/>
        </a:spcAft>
        <a:defRPr sz="4400">
          <a:solidFill>
            <a:schemeClr val="tx2"/>
          </a:solidFill>
          <a:latin typeface="Garamond" pitchFamily="18" charset="0"/>
        </a:defRPr>
      </a:lvl5pPr>
      <a:lvl6pPr marL="457200" algn="l" rtl="0" fontAlgn="base">
        <a:spcBef>
          <a:spcPct val="0"/>
        </a:spcBef>
        <a:spcAft>
          <a:spcPct val="0"/>
        </a:spcAft>
        <a:defRPr sz="4400">
          <a:solidFill>
            <a:schemeClr val="tx2"/>
          </a:solidFill>
          <a:latin typeface="Garamond" pitchFamily="18" charset="0"/>
        </a:defRPr>
      </a:lvl6pPr>
      <a:lvl7pPr marL="914400" algn="l" rtl="0" fontAlgn="base">
        <a:spcBef>
          <a:spcPct val="0"/>
        </a:spcBef>
        <a:spcAft>
          <a:spcPct val="0"/>
        </a:spcAft>
        <a:defRPr sz="4400">
          <a:solidFill>
            <a:schemeClr val="tx2"/>
          </a:solidFill>
          <a:latin typeface="Garamond" pitchFamily="18" charset="0"/>
        </a:defRPr>
      </a:lvl7pPr>
      <a:lvl8pPr marL="1371600" algn="l" rtl="0" fontAlgn="base">
        <a:spcBef>
          <a:spcPct val="0"/>
        </a:spcBef>
        <a:spcAft>
          <a:spcPct val="0"/>
        </a:spcAft>
        <a:defRPr sz="4400">
          <a:solidFill>
            <a:schemeClr val="tx2"/>
          </a:solidFill>
          <a:latin typeface="Garamond" pitchFamily="18" charset="0"/>
        </a:defRPr>
      </a:lvl8pPr>
      <a:lvl9pPr marL="1828800" algn="l" rtl="0" fontAlgn="base">
        <a:spcBef>
          <a:spcPct val="0"/>
        </a:spcBef>
        <a:spcAft>
          <a:spcPct val="0"/>
        </a:spcAft>
        <a:defRPr sz="44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hyperlink" Target="https://www1.powershow.com/view.php?id=P1241112567Pczwq&amp;t=SQL+Tutorial" TargetMode="External"/><Relationship Id="rId7" Type="http://schemas.openxmlformats.org/officeDocument/2006/relationships/hyperlink" Target="https://www1.powershow.com/view/2219-NzI5Z/SQL_Tutorial/?p=ppt-lg" TargetMode="External"/><Relationship Id="rId2" Type="http://schemas.openxmlformats.org/officeDocument/2006/relationships/slideLayout" Target="../slideLayouts/slideLayout14.xml"/><Relationship Id="rId1" Type="http://schemas.openxmlformats.org/officeDocument/2006/relationships/tags" Target="../tags/tag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smtClean="0"/>
              <a:t>Structured Query Language – The Basics</a:t>
            </a:r>
          </a:p>
        </p:txBody>
      </p:sp>
      <p:sp>
        <p:nvSpPr>
          <p:cNvPr id="4099" name="Rectangle 3"/>
          <p:cNvSpPr>
            <a:spLocks noGrp="1" noChangeArrowheads="1"/>
          </p:cNvSpPr>
          <p:nvPr>
            <p:ph type="subTitle" idx="1"/>
          </p:nvPr>
        </p:nvSpPr>
        <p:spPr/>
        <p:txBody>
          <a:bodyPr/>
          <a:lstStyle/>
          <a:p>
            <a:pPr eaLnBrk="1" hangingPunct="1"/>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Entity Integrity Problems</a:t>
            </a:r>
          </a:p>
        </p:txBody>
      </p:sp>
      <p:sp>
        <p:nvSpPr>
          <p:cNvPr id="13315" name="Rectangle 3"/>
          <p:cNvSpPr>
            <a:spLocks noChangeArrowheads="1"/>
          </p:cNvSpPr>
          <p:nvPr/>
        </p:nvSpPr>
        <p:spPr bwMode="auto">
          <a:xfrm>
            <a:off x="838200" y="1905000"/>
            <a:ext cx="7848600" cy="3935413"/>
          </a:xfrm>
          <a:prstGeom prst="rect">
            <a:avLst/>
          </a:prstGeom>
          <a:noFill/>
          <a:ln w="9525">
            <a:noFill/>
            <a:miter lim="800000"/>
            <a:headEnd/>
            <a:tailEnd/>
          </a:ln>
        </p:spPr>
        <p:txBody>
          <a:bodyPr lIns="92075" tIns="46038" rIns="92075" bIns="46038">
            <a:spAutoFit/>
          </a:bodyPr>
          <a:lstStyle/>
          <a:p>
            <a:r>
              <a:rPr lang="en-US" sz="2800">
                <a:latin typeface="Arial" pitchFamily="34" charset="0"/>
              </a:rPr>
              <a:t>SQL&gt; INSERT INTO COURSE </a:t>
            </a:r>
          </a:p>
          <a:p>
            <a:r>
              <a:rPr lang="en-US" sz="2800">
                <a:latin typeface="Arial" pitchFamily="34" charset="0"/>
              </a:rPr>
              <a:t>	VALUES ('MIS220','NEW',4);</a:t>
            </a:r>
          </a:p>
          <a:p>
            <a:endParaRPr lang="en-US" sz="2800">
              <a:latin typeface="Arial" pitchFamily="34" charset="0"/>
            </a:endParaRPr>
          </a:p>
          <a:p>
            <a:endParaRPr lang="en-US" sz="2800">
              <a:latin typeface="Arial" pitchFamily="34" charset="0"/>
            </a:endParaRPr>
          </a:p>
          <a:p>
            <a:r>
              <a:rPr lang="en-US" sz="2800">
                <a:latin typeface="Arial" pitchFamily="34" charset="0"/>
              </a:rPr>
              <a:t>insert into course values ('MIS220','NEW',4)</a:t>
            </a:r>
          </a:p>
          <a:p>
            <a:r>
              <a:rPr lang="en-US" sz="2800">
                <a:latin typeface="Arial" pitchFamily="34" charset="0"/>
              </a:rPr>
              <a:t>            *</a:t>
            </a:r>
          </a:p>
          <a:p>
            <a:r>
              <a:rPr lang="en-US" sz="2800">
                <a:latin typeface="Arial" pitchFamily="34" charset="0"/>
              </a:rPr>
              <a:t>ERROR at line 1:</a:t>
            </a:r>
          </a:p>
          <a:p>
            <a:r>
              <a:rPr lang="en-US" sz="2800">
                <a:latin typeface="Arial" pitchFamily="34" charset="0"/>
              </a:rPr>
              <a:t>ORA-00001: unique constraint </a:t>
            </a:r>
          </a:p>
          <a:p>
            <a:r>
              <a:rPr lang="en-US" sz="2800">
                <a:latin typeface="Arial" pitchFamily="34" charset="0"/>
              </a:rPr>
              <a:t>(ORA40.SYS_C00335) violated</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p:cNvSpPr>
            <a:spLocks noChangeArrowheads="1"/>
          </p:cNvSpPr>
          <p:nvPr/>
        </p:nvSpPr>
        <p:spPr bwMode="auto">
          <a:xfrm>
            <a:off x="685800" y="1676400"/>
            <a:ext cx="8229600" cy="4789488"/>
          </a:xfrm>
          <a:prstGeom prst="rect">
            <a:avLst/>
          </a:prstGeom>
          <a:noFill/>
          <a:ln w="9525">
            <a:noFill/>
            <a:miter lim="800000"/>
            <a:headEnd/>
            <a:tailEnd/>
          </a:ln>
        </p:spPr>
        <p:txBody>
          <a:bodyPr lIns="92075" tIns="46038" rIns="92075" bIns="46038">
            <a:spAutoFit/>
          </a:bodyPr>
          <a:lstStyle/>
          <a:p>
            <a:r>
              <a:rPr lang="en-US" sz="2800">
                <a:latin typeface="Arial" pitchFamily="34" charset="0"/>
              </a:rPr>
              <a:t>DELETE COURSE;</a:t>
            </a:r>
          </a:p>
          <a:p>
            <a:r>
              <a:rPr lang="en-US" sz="2800">
                <a:latin typeface="Arial" pitchFamily="34" charset="0"/>
              </a:rPr>
              <a:t>	</a:t>
            </a:r>
            <a:r>
              <a:rPr lang="en-US" sz="2400" i="1">
                <a:latin typeface="Arial" pitchFamily="34" charset="0"/>
              </a:rPr>
              <a:t>DELETES ALL ROWS</a:t>
            </a:r>
            <a:endParaRPr lang="en-US" sz="2800" i="1">
              <a:latin typeface="Arial" pitchFamily="34" charset="0"/>
            </a:endParaRPr>
          </a:p>
          <a:p>
            <a:endParaRPr lang="en-US" sz="2800">
              <a:latin typeface="Arial" pitchFamily="34" charset="0"/>
            </a:endParaRPr>
          </a:p>
          <a:p>
            <a:r>
              <a:rPr lang="en-US" sz="2800">
                <a:latin typeface="Arial" pitchFamily="34" charset="0"/>
              </a:rPr>
              <a:t>DELETE COURSE WHERE COURSE_CODE = ‘MIS220’;</a:t>
            </a:r>
          </a:p>
          <a:p>
            <a:r>
              <a:rPr lang="en-US" sz="2800">
                <a:latin typeface="Arial" pitchFamily="34" charset="0"/>
              </a:rPr>
              <a:t>	</a:t>
            </a:r>
            <a:r>
              <a:rPr lang="en-US" sz="2400" i="1">
                <a:latin typeface="Arial" pitchFamily="34" charset="0"/>
              </a:rPr>
              <a:t>DELETES SPECIFIC ROWS (MORE TYPICAL)</a:t>
            </a:r>
            <a:endParaRPr lang="en-US" sz="2800" i="1">
              <a:latin typeface="Arial" pitchFamily="34" charset="0"/>
            </a:endParaRPr>
          </a:p>
          <a:p>
            <a:endParaRPr lang="en-US" sz="2800">
              <a:latin typeface="Arial" pitchFamily="34" charset="0"/>
            </a:endParaRPr>
          </a:p>
          <a:p>
            <a:r>
              <a:rPr lang="en-US" sz="2800">
                <a:latin typeface="Arial" pitchFamily="34" charset="0"/>
              </a:rPr>
              <a:t>DELETE COURSE WHERE HOURS=4;</a:t>
            </a:r>
          </a:p>
          <a:p>
            <a:r>
              <a:rPr lang="en-US" sz="2800">
                <a:latin typeface="Arial" pitchFamily="34" charset="0"/>
              </a:rPr>
              <a:t>	</a:t>
            </a:r>
            <a:r>
              <a:rPr lang="en-US" sz="2400" i="1">
                <a:latin typeface="Arial" pitchFamily="34" charset="0"/>
              </a:rPr>
              <a:t>DELETES A GROUP OF ROWS</a:t>
            </a:r>
          </a:p>
          <a:p>
            <a:r>
              <a:rPr lang="en-US" sz="2800">
                <a:latin typeface="Arial" pitchFamily="34" charset="0"/>
              </a:rPr>
              <a:t>DELETE COURSE WHERE HOURS&lt;4;</a:t>
            </a:r>
          </a:p>
          <a:p>
            <a:endParaRPr lang="en-US" sz="2800">
              <a:latin typeface="Arial" pitchFamily="34" charset="0"/>
            </a:endParaRPr>
          </a:p>
        </p:txBody>
      </p:sp>
      <p:sp>
        <p:nvSpPr>
          <p:cNvPr id="14339" name="Text Box 1027"/>
          <p:cNvSpPr txBox="1">
            <a:spLocks noChangeArrowheads="1"/>
          </p:cNvSpPr>
          <p:nvPr/>
        </p:nvSpPr>
        <p:spPr bwMode="auto">
          <a:xfrm>
            <a:off x="4724400" y="1524000"/>
            <a:ext cx="3733800" cy="1616075"/>
          </a:xfrm>
          <a:prstGeom prst="rect">
            <a:avLst/>
          </a:prstGeom>
          <a:noFill/>
          <a:ln w="12700">
            <a:noFill/>
            <a:miter lim="800000"/>
            <a:headEnd type="none" w="sm" len="sm"/>
            <a:tailEnd type="none" w="med" len="lg"/>
          </a:ln>
        </p:spPr>
        <p:txBody>
          <a:bodyPr>
            <a:spAutoFit/>
          </a:bodyPr>
          <a:lstStyle/>
          <a:p>
            <a:r>
              <a:rPr lang="en-US" sz="2000" i="1">
                <a:latin typeface="Arial" pitchFamily="34" charset="0"/>
              </a:rPr>
              <a:t>Be careful!! This deletes ALL of the rows in your table. If you use this command in error, you can use ROLLBACK to undo the changes.</a:t>
            </a:r>
          </a:p>
        </p:txBody>
      </p:sp>
      <p:sp>
        <p:nvSpPr>
          <p:cNvPr id="14340" name="Rectangle 1028"/>
          <p:cNvSpPr>
            <a:spLocks noGrp="1" noChangeArrowheads="1"/>
          </p:cNvSpPr>
          <p:nvPr>
            <p:ph type="title"/>
          </p:nvPr>
        </p:nvSpPr>
        <p:spPr/>
        <p:txBody>
          <a:bodyPr/>
          <a:lstStyle/>
          <a:p>
            <a:pPr eaLnBrk="1" hangingPunct="1"/>
            <a:r>
              <a:rPr lang="en-US" smtClean="0"/>
              <a:t>Deleting Data</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685800" y="1600200"/>
            <a:ext cx="8458200" cy="4362450"/>
          </a:xfrm>
          <a:prstGeom prst="rect">
            <a:avLst/>
          </a:prstGeom>
          <a:noFill/>
          <a:ln w="9525">
            <a:noFill/>
            <a:miter lim="800000"/>
            <a:headEnd/>
            <a:tailEnd/>
          </a:ln>
        </p:spPr>
        <p:txBody>
          <a:bodyPr lIns="92075" tIns="46038" rIns="92075" bIns="46038">
            <a:spAutoFit/>
          </a:bodyPr>
          <a:lstStyle/>
          <a:p>
            <a:r>
              <a:rPr lang="en-US" sz="2800">
                <a:latin typeface="Arial" pitchFamily="34" charset="0"/>
              </a:rPr>
              <a:t>SQL&gt; DELETE COURSE </a:t>
            </a:r>
          </a:p>
          <a:p>
            <a:r>
              <a:rPr lang="en-US" sz="2800">
                <a:latin typeface="Arial" pitchFamily="34" charset="0"/>
              </a:rPr>
              <a:t>	WHERE COURSE_CODE='MIS220';</a:t>
            </a:r>
          </a:p>
          <a:p>
            <a:endParaRPr lang="en-US" sz="2800">
              <a:latin typeface="Arial" pitchFamily="34" charset="0"/>
            </a:endParaRPr>
          </a:p>
          <a:p>
            <a:r>
              <a:rPr lang="en-US" sz="2800">
                <a:latin typeface="Arial" pitchFamily="34" charset="0"/>
              </a:rPr>
              <a:t>DELETE COURSE WHERE COURSE_CODE='MIS220'</a:t>
            </a:r>
          </a:p>
          <a:p>
            <a:r>
              <a:rPr lang="en-US" sz="2800">
                <a:latin typeface="Arial" pitchFamily="34" charset="0"/>
              </a:rPr>
              <a:t>       *</a:t>
            </a:r>
          </a:p>
          <a:p>
            <a:r>
              <a:rPr lang="en-US" sz="2800">
                <a:latin typeface="Arial" pitchFamily="34" charset="0"/>
              </a:rPr>
              <a:t>ERROR at line 1:</a:t>
            </a:r>
          </a:p>
          <a:p>
            <a:r>
              <a:rPr lang="en-US" sz="2800">
                <a:latin typeface="Arial" pitchFamily="34" charset="0"/>
              </a:rPr>
              <a:t>ORA-02292: integrity constraint (ORA40.SYS_C00341) violated - child record</a:t>
            </a:r>
          </a:p>
          <a:p>
            <a:r>
              <a:rPr lang="en-US" sz="2800">
                <a:latin typeface="Arial" pitchFamily="34" charset="0"/>
              </a:rPr>
              <a:t>found</a:t>
            </a:r>
          </a:p>
        </p:txBody>
      </p:sp>
      <p:sp>
        <p:nvSpPr>
          <p:cNvPr id="15363" name="Rectangle 3"/>
          <p:cNvSpPr>
            <a:spLocks noGrp="1" noChangeArrowheads="1"/>
          </p:cNvSpPr>
          <p:nvPr>
            <p:ph type="title"/>
          </p:nvPr>
        </p:nvSpPr>
        <p:spPr/>
        <p:txBody>
          <a:bodyPr/>
          <a:lstStyle/>
          <a:p>
            <a:pPr eaLnBrk="1" hangingPunct="1"/>
            <a:r>
              <a:rPr lang="en-US" sz="4000" smtClean="0"/>
              <a:t>Deleting and Integrity Constraints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762000" y="1676400"/>
            <a:ext cx="7620000" cy="4362450"/>
          </a:xfrm>
          <a:prstGeom prst="rect">
            <a:avLst/>
          </a:prstGeom>
          <a:noFill/>
          <a:ln w="9525">
            <a:noFill/>
            <a:miter lim="800000"/>
            <a:headEnd/>
            <a:tailEnd/>
          </a:ln>
        </p:spPr>
        <p:txBody>
          <a:bodyPr lIns="92075" tIns="46038" rIns="92075" bIns="46038">
            <a:spAutoFit/>
          </a:bodyPr>
          <a:lstStyle/>
          <a:p>
            <a:r>
              <a:rPr lang="en-US" sz="2800">
                <a:latin typeface="Arial" pitchFamily="34" charset="0"/>
              </a:rPr>
              <a:t>UPDATE COURSE SET HOURS=5;</a:t>
            </a:r>
          </a:p>
          <a:p>
            <a:r>
              <a:rPr lang="en-US" sz="2800">
                <a:latin typeface="Arial" pitchFamily="34" charset="0"/>
              </a:rPr>
              <a:t>	</a:t>
            </a:r>
            <a:r>
              <a:rPr lang="en-US" sz="2400" i="1">
                <a:latin typeface="Arial" pitchFamily="34" charset="0"/>
              </a:rPr>
              <a:t>CHANGES EVERY ROW</a:t>
            </a:r>
          </a:p>
          <a:p>
            <a:endParaRPr lang="en-US" sz="2800">
              <a:latin typeface="Arial" pitchFamily="34" charset="0"/>
            </a:endParaRPr>
          </a:p>
          <a:p>
            <a:r>
              <a:rPr lang="en-US" sz="2800">
                <a:latin typeface="Arial" pitchFamily="34" charset="0"/>
              </a:rPr>
              <a:t>UPDATE COURSE SET HOURS=5 </a:t>
            </a:r>
          </a:p>
          <a:p>
            <a:r>
              <a:rPr lang="en-US" sz="2800">
                <a:latin typeface="Arial" pitchFamily="34" charset="0"/>
              </a:rPr>
              <a:t>WHERE COURSE_CODE=‘MIS220’</a:t>
            </a:r>
          </a:p>
          <a:p>
            <a:r>
              <a:rPr lang="en-US" sz="2800">
                <a:latin typeface="Arial" pitchFamily="34" charset="0"/>
              </a:rPr>
              <a:t>	</a:t>
            </a:r>
            <a:r>
              <a:rPr lang="en-US" sz="2400" i="1">
                <a:latin typeface="Arial" pitchFamily="34" charset="0"/>
              </a:rPr>
              <a:t>CHANGES ONE ROW	(MORE TYPICAL)</a:t>
            </a:r>
            <a:endParaRPr lang="en-US" sz="2800" i="1">
              <a:latin typeface="Arial" pitchFamily="34" charset="0"/>
            </a:endParaRPr>
          </a:p>
          <a:p>
            <a:endParaRPr lang="en-US" sz="2800" i="1">
              <a:latin typeface="Arial" pitchFamily="34" charset="0"/>
            </a:endParaRPr>
          </a:p>
          <a:p>
            <a:r>
              <a:rPr lang="en-US" sz="2800">
                <a:latin typeface="Arial" pitchFamily="34" charset="0"/>
              </a:rPr>
              <a:t>UPDATE COURSE SET HOURS=3</a:t>
            </a:r>
          </a:p>
          <a:p>
            <a:r>
              <a:rPr lang="en-US" sz="2800">
                <a:latin typeface="Arial" pitchFamily="34" charset="0"/>
              </a:rPr>
              <a:t>WHERE COURSE_CODE LIKE ‘MIS%’</a:t>
            </a:r>
          </a:p>
          <a:p>
            <a:r>
              <a:rPr lang="en-US" sz="2800">
                <a:latin typeface="Arial" pitchFamily="34" charset="0"/>
              </a:rPr>
              <a:t>	</a:t>
            </a:r>
            <a:r>
              <a:rPr lang="en-US" sz="2400" i="1">
                <a:latin typeface="Arial" pitchFamily="34" charset="0"/>
              </a:rPr>
              <a:t>CHANGES A GROUP OF ROWS</a:t>
            </a:r>
          </a:p>
        </p:txBody>
      </p:sp>
      <p:sp>
        <p:nvSpPr>
          <p:cNvPr id="16387" name="Rectangle 3"/>
          <p:cNvSpPr>
            <a:spLocks noGrp="1" noChangeArrowheads="1"/>
          </p:cNvSpPr>
          <p:nvPr>
            <p:ph type="title"/>
          </p:nvPr>
        </p:nvSpPr>
        <p:spPr/>
        <p:txBody>
          <a:bodyPr/>
          <a:lstStyle/>
          <a:p>
            <a:pPr eaLnBrk="1" hangingPunct="1"/>
            <a:r>
              <a:rPr lang="en-US" smtClean="0"/>
              <a:t>Updating Data</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706438" y="1514475"/>
            <a:ext cx="8132762" cy="4362450"/>
          </a:xfrm>
          <a:prstGeom prst="rect">
            <a:avLst/>
          </a:prstGeom>
          <a:noFill/>
          <a:ln w="9525">
            <a:noFill/>
            <a:miter lim="800000"/>
            <a:headEnd/>
            <a:tailEnd/>
          </a:ln>
        </p:spPr>
        <p:txBody>
          <a:bodyPr lIns="92075" tIns="46038" rIns="92075" bIns="46038">
            <a:spAutoFit/>
          </a:bodyPr>
          <a:lstStyle/>
          <a:p>
            <a:r>
              <a:rPr lang="en-US" sz="2800">
                <a:latin typeface="Arial" pitchFamily="34" charset="0"/>
              </a:rPr>
              <a:t>YOU CAN CHANGE THE VALUE OF A FOREIGN KEY AS LONG AS THE NEW VALUE ALSO COMPLIES WITH REFERENTIAL INTEGRITY CONSTRAINTS.</a:t>
            </a:r>
          </a:p>
          <a:p>
            <a:endParaRPr lang="en-US" sz="2800">
              <a:latin typeface="Arial" pitchFamily="34" charset="0"/>
            </a:endParaRPr>
          </a:p>
          <a:p>
            <a:r>
              <a:rPr lang="en-US" sz="2800">
                <a:latin typeface="Arial" pitchFamily="34" charset="0"/>
              </a:rPr>
              <a:t>PRIMARY KEY VALUES CAN BE UPDATED AS LONG AS THERE ARE NO ROWS IN OTHER TABLES WITH FOREIGN KEYS WITH THE SAME VALUE</a:t>
            </a:r>
          </a:p>
          <a:p>
            <a:endParaRPr lang="en-US" sz="2800">
              <a:latin typeface="Arial" pitchFamily="34" charset="0"/>
            </a:endParaRPr>
          </a:p>
        </p:txBody>
      </p:sp>
      <p:sp>
        <p:nvSpPr>
          <p:cNvPr id="17411" name="Rectangle 3"/>
          <p:cNvSpPr>
            <a:spLocks noChangeArrowheads="1"/>
          </p:cNvSpPr>
          <p:nvPr/>
        </p:nvSpPr>
        <p:spPr bwMode="auto">
          <a:xfrm>
            <a:off x="1143000" y="5715000"/>
            <a:ext cx="6858000" cy="822325"/>
          </a:xfrm>
          <a:prstGeom prst="rect">
            <a:avLst/>
          </a:prstGeom>
          <a:noFill/>
          <a:ln w="9525">
            <a:noFill/>
            <a:miter lim="800000"/>
            <a:headEnd/>
            <a:tailEnd/>
          </a:ln>
        </p:spPr>
        <p:txBody>
          <a:bodyPr lIns="92075" tIns="46038" rIns="92075" bIns="46038">
            <a:spAutoFit/>
          </a:bodyPr>
          <a:lstStyle/>
          <a:p>
            <a:r>
              <a:rPr lang="en-US" sz="2400" i="1">
                <a:latin typeface="Arial" pitchFamily="34" charset="0"/>
              </a:rPr>
              <a:t>DOES NOT MATTER IF CONSTRAINT IS RESTRICTED OR CASCADED</a:t>
            </a:r>
          </a:p>
        </p:txBody>
      </p:sp>
      <p:sp>
        <p:nvSpPr>
          <p:cNvPr id="17412" name="Rectangle 4"/>
          <p:cNvSpPr>
            <a:spLocks noGrp="1" noChangeArrowheads="1"/>
          </p:cNvSpPr>
          <p:nvPr>
            <p:ph type="title"/>
          </p:nvPr>
        </p:nvSpPr>
        <p:spPr>
          <a:xfrm>
            <a:off x="609600" y="304800"/>
            <a:ext cx="8153400" cy="1143000"/>
          </a:xfrm>
        </p:spPr>
        <p:txBody>
          <a:bodyPr/>
          <a:lstStyle/>
          <a:p>
            <a:pPr eaLnBrk="1" hangingPunct="1"/>
            <a:r>
              <a:rPr lang="en-US" sz="4000" smtClean="0"/>
              <a:t>Updating and Integrity Constraints</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p:txBody>
          <a:bodyPr/>
          <a:lstStyle/>
          <a:p>
            <a:pPr eaLnBrk="1" hangingPunct="1"/>
            <a:r>
              <a:rPr lang="en-US" smtClean="0"/>
              <a:t>Integrity Error</a:t>
            </a:r>
          </a:p>
        </p:txBody>
      </p:sp>
      <p:sp>
        <p:nvSpPr>
          <p:cNvPr id="18435" name="Rectangle 1027"/>
          <p:cNvSpPr>
            <a:spLocks noChangeArrowheads="1"/>
          </p:cNvSpPr>
          <p:nvPr/>
        </p:nvSpPr>
        <p:spPr bwMode="auto">
          <a:xfrm>
            <a:off x="838200" y="1600200"/>
            <a:ext cx="7848600" cy="3929063"/>
          </a:xfrm>
          <a:prstGeom prst="rect">
            <a:avLst/>
          </a:prstGeom>
          <a:noFill/>
          <a:ln w="9525">
            <a:noFill/>
            <a:miter lim="800000"/>
            <a:headEnd/>
            <a:tailEnd/>
          </a:ln>
        </p:spPr>
        <p:txBody>
          <a:bodyPr>
            <a:spAutoFit/>
          </a:bodyPr>
          <a:lstStyle/>
          <a:p>
            <a:pPr>
              <a:spcBef>
                <a:spcPct val="50000"/>
              </a:spcBef>
            </a:pPr>
            <a:r>
              <a:rPr lang="en-US" sz="2800">
                <a:latin typeface="Arial" pitchFamily="34" charset="0"/>
              </a:rPr>
              <a:t>SQL&gt; UPDATE COURSE</a:t>
            </a:r>
            <a:br>
              <a:rPr lang="en-US" sz="2800">
                <a:latin typeface="Arial" pitchFamily="34" charset="0"/>
              </a:rPr>
            </a:br>
            <a:r>
              <a:rPr lang="en-US" sz="2800">
                <a:latin typeface="Arial" pitchFamily="34" charset="0"/>
              </a:rPr>
              <a:t>	SET COURSE_CODE='MIS221‘</a:t>
            </a:r>
            <a:br>
              <a:rPr lang="en-US" sz="2800">
                <a:latin typeface="Arial" pitchFamily="34" charset="0"/>
              </a:rPr>
            </a:br>
            <a:r>
              <a:rPr lang="en-US" sz="2800">
                <a:latin typeface="Arial" pitchFamily="34" charset="0"/>
              </a:rPr>
              <a:t>	WHERE COURSE_CODE='MIS220';</a:t>
            </a:r>
          </a:p>
          <a:p>
            <a:pPr>
              <a:spcBef>
                <a:spcPct val="50000"/>
              </a:spcBef>
            </a:pPr>
            <a:r>
              <a:rPr lang="en-US" sz="2400">
                <a:latin typeface="Arial" pitchFamily="34" charset="0"/>
              </a:rPr>
              <a:t>UPDATE COURSE</a:t>
            </a:r>
          </a:p>
          <a:p>
            <a:pPr>
              <a:spcBef>
                <a:spcPct val="50000"/>
              </a:spcBef>
            </a:pPr>
            <a:r>
              <a:rPr lang="en-US" sz="2400">
                <a:latin typeface="Arial" pitchFamily="34" charset="0"/>
              </a:rPr>
              <a:t>       *</a:t>
            </a:r>
          </a:p>
          <a:p>
            <a:pPr>
              <a:spcBef>
                <a:spcPct val="50000"/>
              </a:spcBef>
            </a:pPr>
            <a:r>
              <a:rPr lang="en-US" sz="2400">
                <a:latin typeface="Arial" pitchFamily="34" charset="0"/>
              </a:rPr>
              <a:t>ERROR at line 1:</a:t>
            </a:r>
          </a:p>
          <a:p>
            <a:pPr>
              <a:spcBef>
                <a:spcPct val="50000"/>
              </a:spcBef>
            </a:pPr>
            <a:r>
              <a:rPr lang="en-US" sz="2400">
                <a:latin typeface="Arial" pitchFamily="34" charset="0"/>
              </a:rPr>
              <a:t>ORA-02292: integrity constraint (ORA40.SYS_C00341) violated - child record found</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p:cNvSpPr>
            <a:spLocks noChangeArrowheads="1"/>
          </p:cNvSpPr>
          <p:nvPr/>
        </p:nvSpPr>
        <p:spPr bwMode="auto">
          <a:xfrm>
            <a:off x="762000" y="1524000"/>
            <a:ext cx="7772400" cy="3508375"/>
          </a:xfrm>
          <a:prstGeom prst="rect">
            <a:avLst/>
          </a:prstGeom>
          <a:noFill/>
          <a:ln w="9525">
            <a:noFill/>
            <a:miter lim="800000"/>
            <a:headEnd/>
            <a:tailEnd/>
          </a:ln>
        </p:spPr>
        <p:txBody>
          <a:bodyPr lIns="92075" tIns="46038" rIns="92075" bIns="46038">
            <a:spAutoFit/>
          </a:bodyPr>
          <a:lstStyle/>
          <a:p>
            <a:r>
              <a:rPr lang="en-US" sz="2800">
                <a:latin typeface="Arial" pitchFamily="34" charset="0"/>
              </a:rPr>
              <a:t>CHANGES TO DATA ARE TEMPORARY DURING YOUR SQLPLUS SESSION </a:t>
            </a:r>
          </a:p>
          <a:p>
            <a:endParaRPr lang="en-US" sz="2800">
              <a:latin typeface="Arial" pitchFamily="34" charset="0"/>
            </a:endParaRPr>
          </a:p>
          <a:p>
            <a:r>
              <a:rPr lang="en-US" sz="2800">
                <a:latin typeface="Arial" pitchFamily="34" charset="0"/>
              </a:rPr>
              <a:t>DOES NOT APPLY TO CHANGES IN DATABASE STRUCTURE - ALTER...</a:t>
            </a:r>
          </a:p>
          <a:p>
            <a:endParaRPr lang="en-US" sz="2800">
              <a:latin typeface="Arial" pitchFamily="34" charset="0"/>
            </a:endParaRPr>
          </a:p>
          <a:p>
            <a:r>
              <a:rPr lang="en-US" sz="2800">
                <a:latin typeface="Arial" pitchFamily="34" charset="0"/>
              </a:rPr>
              <a:t>BEFORE LEAVING SQLPLUS, YOU CAN REVERSE THEM</a:t>
            </a:r>
          </a:p>
        </p:txBody>
      </p:sp>
      <p:sp>
        <p:nvSpPr>
          <p:cNvPr id="19459" name="Rectangle 1027"/>
          <p:cNvSpPr>
            <a:spLocks noChangeArrowheads="1"/>
          </p:cNvSpPr>
          <p:nvPr/>
        </p:nvSpPr>
        <p:spPr bwMode="auto">
          <a:xfrm>
            <a:off x="304800" y="5562600"/>
            <a:ext cx="8434388" cy="519113"/>
          </a:xfrm>
          <a:prstGeom prst="rect">
            <a:avLst/>
          </a:prstGeom>
          <a:noFill/>
          <a:ln w="9525">
            <a:noFill/>
            <a:miter lim="800000"/>
            <a:headEnd/>
            <a:tailEnd/>
          </a:ln>
        </p:spPr>
        <p:txBody>
          <a:bodyPr wrap="none" lIns="92075" tIns="46038" rIns="92075" bIns="46038">
            <a:spAutoFit/>
          </a:bodyPr>
          <a:lstStyle/>
          <a:p>
            <a:r>
              <a:rPr lang="en-US" sz="2800" i="1">
                <a:latin typeface="Arial" pitchFamily="34" charset="0"/>
              </a:rPr>
              <a:t>APPLIES TO INSERTS, UPDATES, AND DELETES</a:t>
            </a:r>
          </a:p>
        </p:txBody>
      </p:sp>
      <p:sp>
        <p:nvSpPr>
          <p:cNvPr id="19460" name="Rectangle 1028"/>
          <p:cNvSpPr>
            <a:spLocks noGrp="1" noChangeArrowheads="1"/>
          </p:cNvSpPr>
          <p:nvPr>
            <p:ph type="title"/>
          </p:nvPr>
        </p:nvSpPr>
        <p:spPr/>
        <p:txBody>
          <a:bodyPr/>
          <a:lstStyle/>
          <a:p>
            <a:pPr eaLnBrk="1" hangingPunct="1"/>
            <a:r>
              <a:rPr lang="en-US" smtClean="0"/>
              <a:t>Rollback and Commit </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26"/>
          <p:cNvSpPr>
            <a:spLocks noChangeArrowheads="1"/>
          </p:cNvSpPr>
          <p:nvPr/>
        </p:nvSpPr>
        <p:spPr bwMode="auto">
          <a:xfrm>
            <a:off x="685800" y="1447800"/>
            <a:ext cx="8329613" cy="5216525"/>
          </a:xfrm>
          <a:prstGeom prst="rect">
            <a:avLst/>
          </a:prstGeom>
          <a:noFill/>
          <a:ln w="9525">
            <a:noFill/>
            <a:miter lim="800000"/>
            <a:headEnd/>
            <a:tailEnd/>
          </a:ln>
        </p:spPr>
        <p:txBody>
          <a:bodyPr lIns="92075" tIns="46038" rIns="92075" bIns="46038">
            <a:spAutoFit/>
          </a:bodyPr>
          <a:lstStyle/>
          <a:p>
            <a:pPr marL="457200" indent="-457200"/>
            <a:r>
              <a:rPr lang="en-US" sz="2800">
                <a:latin typeface="Arial" pitchFamily="34" charset="0"/>
              </a:rPr>
              <a:t>SQL&gt;ROLLBACK;</a:t>
            </a:r>
          </a:p>
          <a:p>
            <a:pPr marL="457200" indent="-457200"/>
            <a:r>
              <a:rPr lang="en-US" sz="2800">
                <a:latin typeface="Arial" pitchFamily="34" charset="0"/>
              </a:rPr>
              <a:t>		Rollback complete.</a:t>
            </a:r>
          </a:p>
          <a:p>
            <a:pPr marL="457200" indent="-457200"/>
            <a:r>
              <a:rPr lang="en-US" sz="2800" i="1">
                <a:latin typeface="Arial" pitchFamily="34" charset="0"/>
              </a:rPr>
              <a:t>REVERSES ALL CHANGES TO DATA MADE DURING YOUR SESSION</a:t>
            </a:r>
          </a:p>
          <a:p>
            <a:pPr marL="457200" indent="-457200"/>
            <a:r>
              <a:rPr lang="en-US" sz="2800">
                <a:latin typeface="Arial" pitchFamily="34" charset="0"/>
              </a:rPr>
              <a:t>SQL&gt;COMMIT;</a:t>
            </a:r>
          </a:p>
          <a:p>
            <a:pPr marL="457200" indent="-457200">
              <a:buFontTx/>
              <a:buChar char="•"/>
            </a:pPr>
            <a:r>
              <a:rPr lang="en-US" sz="2800" i="1">
                <a:latin typeface="Arial" pitchFamily="34" charset="0"/>
              </a:rPr>
              <a:t>MAKES ALL CHANGES TO THIS POINT PERMANENT</a:t>
            </a:r>
          </a:p>
          <a:p>
            <a:pPr marL="457200" indent="-457200">
              <a:buFontTx/>
              <a:buChar char="•"/>
            </a:pPr>
            <a:r>
              <a:rPr lang="en-US" sz="2800" i="1">
                <a:latin typeface="Arial" pitchFamily="34" charset="0"/>
              </a:rPr>
              <a:t>POINTS AT WHICH COMMIT IS ISSUED, DEFINE EXTENT OF ROLLBACK</a:t>
            </a:r>
          </a:p>
          <a:p>
            <a:pPr marL="457200" indent="-457200">
              <a:buFontTx/>
              <a:buChar char="•"/>
            </a:pPr>
            <a:r>
              <a:rPr lang="en-US" sz="2800" i="1">
                <a:latin typeface="Arial" pitchFamily="34" charset="0"/>
              </a:rPr>
              <a:t>ROLLBACK REVERSES EVERY CHANGE SINCE THE LAST COMMIT</a:t>
            </a:r>
          </a:p>
          <a:p>
            <a:pPr marL="457200" indent="-457200">
              <a:buFontTx/>
              <a:buChar char="•"/>
            </a:pPr>
            <a:r>
              <a:rPr lang="en-US" sz="2800" i="1">
                <a:latin typeface="Arial" pitchFamily="34" charset="0"/>
              </a:rPr>
              <a:t>EXITING SQLPLUS ISSUES A COMMIT</a:t>
            </a:r>
          </a:p>
        </p:txBody>
      </p:sp>
      <p:sp>
        <p:nvSpPr>
          <p:cNvPr id="20483" name="Rectangle 1027"/>
          <p:cNvSpPr>
            <a:spLocks noGrp="1" noChangeArrowheads="1"/>
          </p:cNvSpPr>
          <p:nvPr>
            <p:ph type="title"/>
          </p:nvPr>
        </p:nvSpPr>
        <p:spPr/>
        <p:txBody>
          <a:bodyPr/>
          <a:lstStyle/>
          <a:p>
            <a:pPr eaLnBrk="1" hangingPunct="1"/>
            <a:r>
              <a:rPr lang="en-US" smtClean="0"/>
              <a:t>Rollback and Commit</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4000" smtClean="0"/>
              <a:t>SQL for Retrieving Data from One Table  </a:t>
            </a:r>
          </a:p>
        </p:txBody>
      </p:sp>
      <p:sp>
        <p:nvSpPr>
          <p:cNvPr id="21507"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sz="2400" smtClean="0">
                <a:latin typeface="Courier New" pitchFamily="49" charset="0"/>
              </a:rPr>
              <a:t>SELECT column_name, column_name, …</a:t>
            </a:r>
          </a:p>
          <a:p>
            <a:pPr eaLnBrk="1" hangingPunct="1">
              <a:lnSpc>
                <a:spcPct val="90000"/>
              </a:lnSpc>
              <a:buFont typeface="Wingdings" pitchFamily="2" charset="2"/>
              <a:buNone/>
            </a:pPr>
            <a:r>
              <a:rPr lang="en-US" sz="2400" smtClean="0">
                <a:latin typeface="Courier New" pitchFamily="49" charset="0"/>
              </a:rPr>
              <a:t>FROM table_name</a:t>
            </a:r>
          </a:p>
          <a:p>
            <a:pPr eaLnBrk="1" hangingPunct="1">
              <a:lnSpc>
                <a:spcPct val="90000"/>
              </a:lnSpc>
              <a:buFont typeface="Wingdings" pitchFamily="2" charset="2"/>
              <a:buNone/>
            </a:pPr>
            <a:r>
              <a:rPr lang="en-US" sz="2400" smtClean="0">
                <a:latin typeface="Courier New" pitchFamily="49" charset="0"/>
              </a:rPr>
              <a:t>WHERE condition/criteria;</a:t>
            </a:r>
          </a:p>
          <a:p>
            <a:pPr eaLnBrk="1" hangingPunct="1">
              <a:lnSpc>
                <a:spcPct val="90000"/>
              </a:lnSpc>
              <a:buFont typeface="Wingdings" pitchFamily="2" charset="2"/>
              <a:buNone/>
            </a:pPr>
            <a:endParaRPr lang="en-US" sz="2400" smtClean="0">
              <a:latin typeface="Courier New" pitchFamily="49" charset="0"/>
            </a:endParaRPr>
          </a:p>
          <a:p>
            <a:pPr eaLnBrk="1" hangingPunct="1">
              <a:lnSpc>
                <a:spcPct val="90000"/>
              </a:lnSpc>
            </a:pPr>
            <a:r>
              <a:rPr lang="en-US" sz="2400" smtClean="0"/>
              <a:t>This statement will retrieve the specified field values for all rows in the specified table that meet the specified conditions.</a:t>
            </a:r>
          </a:p>
          <a:p>
            <a:pPr eaLnBrk="1" hangingPunct="1">
              <a:lnSpc>
                <a:spcPct val="90000"/>
              </a:lnSpc>
            </a:pPr>
            <a:r>
              <a:rPr lang="en-US" sz="2400" smtClean="0"/>
              <a:t>Every SELECT statement returns a </a:t>
            </a:r>
            <a:r>
              <a:rPr lang="en-US" sz="2400" b="1" smtClean="0"/>
              <a:t>recordset</a:t>
            </a:r>
            <a:r>
              <a:rPr lang="en-US" sz="2400" smtClean="0"/>
              <a:t>. </a:t>
            </a:r>
            <a:endParaRPr lang="en-US" sz="2400" smtClean="0">
              <a:latin typeface="Courier New" pitchFamily="49"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lIns="90488" tIns="44450" rIns="90488" bIns="44450" anchor="ctr"/>
          <a:lstStyle/>
          <a:p>
            <a:pPr eaLnBrk="1" hangingPunct="1"/>
            <a:r>
              <a:rPr lang="en-US" smtClean="0"/>
              <a:t>Conceptual Evaluation Strategy</a:t>
            </a:r>
          </a:p>
        </p:txBody>
      </p:sp>
      <p:sp>
        <p:nvSpPr>
          <p:cNvPr id="22531" name="Rectangle 3"/>
          <p:cNvSpPr>
            <a:spLocks noGrp="1" noChangeArrowheads="1"/>
          </p:cNvSpPr>
          <p:nvPr>
            <p:ph type="body" idx="1"/>
          </p:nvPr>
        </p:nvSpPr>
        <p:spPr>
          <a:xfrm>
            <a:off x="381000" y="1676400"/>
            <a:ext cx="8610600" cy="4724400"/>
          </a:xfrm>
          <a:noFill/>
        </p:spPr>
        <p:txBody>
          <a:bodyPr lIns="90488" tIns="44450" rIns="90488" bIns="44450"/>
          <a:lstStyle/>
          <a:p>
            <a:pPr eaLnBrk="1" hangingPunct="1"/>
            <a:r>
              <a:rPr lang="en-US" smtClean="0"/>
              <a:t> Semantics of an SQL query defined in terms of the following conceptual evaluation strategy:</a:t>
            </a:r>
          </a:p>
          <a:p>
            <a:pPr lvl="1" eaLnBrk="1" hangingPunct="1"/>
            <a:r>
              <a:rPr lang="en-US" smtClean="0"/>
              <a:t>Compute the cross-product of </a:t>
            </a:r>
            <a:r>
              <a:rPr lang="en-US" i="1" smtClean="0">
                <a:solidFill>
                  <a:schemeClr val="accent2"/>
                </a:solidFill>
              </a:rPr>
              <a:t>relation-list</a:t>
            </a:r>
            <a:r>
              <a:rPr lang="en-US" smtClean="0">
                <a:solidFill>
                  <a:schemeClr val="accent2"/>
                </a:solidFill>
              </a:rPr>
              <a:t>.</a:t>
            </a:r>
            <a:endParaRPr lang="en-US" smtClean="0"/>
          </a:p>
          <a:p>
            <a:pPr lvl="1" eaLnBrk="1" hangingPunct="1"/>
            <a:r>
              <a:rPr lang="en-US" smtClean="0"/>
              <a:t>Discard resulting tuples if they fail </a:t>
            </a:r>
            <a:r>
              <a:rPr lang="en-US" i="1" smtClean="0">
                <a:solidFill>
                  <a:schemeClr val="accent2"/>
                </a:solidFill>
              </a:rPr>
              <a:t>qualifications</a:t>
            </a:r>
            <a:r>
              <a:rPr lang="en-US" smtClean="0">
                <a:solidFill>
                  <a:schemeClr val="accent2"/>
                </a:solidFill>
              </a:rPr>
              <a:t>.</a:t>
            </a:r>
          </a:p>
          <a:p>
            <a:pPr lvl="1" eaLnBrk="1" hangingPunct="1"/>
            <a:r>
              <a:rPr lang="en-US" smtClean="0"/>
              <a:t>Delete attributes that are not in </a:t>
            </a:r>
            <a:r>
              <a:rPr lang="en-US" i="1" smtClean="0">
                <a:solidFill>
                  <a:schemeClr val="accent2"/>
                </a:solidFill>
              </a:rPr>
              <a:t>target-list</a:t>
            </a:r>
            <a:r>
              <a:rPr lang="en-US" smtClean="0">
                <a:solidFill>
                  <a:schemeClr val="accent2"/>
                </a:solidFill>
              </a:rPr>
              <a:t>.</a:t>
            </a:r>
          </a:p>
          <a:p>
            <a:pPr lvl="1" eaLnBrk="1" hangingPunct="1"/>
            <a:r>
              <a:rPr lang="en-US" smtClean="0"/>
              <a:t>If </a:t>
            </a:r>
            <a:r>
              <a:rPr lang="en-US" sz="2000" smtClean="0">
                <a:solidFill>
                  <a:schemeClr val="accent2"/>
                </a:solidFill>
              </a:rPr>
              <a:t>DISTINCT</a:t>
            </a:r>
            <a:r>
              <a:rPr lang="en-US" smtClean="0"/>
              <a:t> is specified, eliminate duplicate rows.</a:t>
            </a:r>
          </a:p>
          <a:p>
            <a:pPr eaLnBrk="1" hangingPunct="1"/>
            <a:r>
              <a:rPr lang="en-US" smtClean="0"/>
              <a:t>This strategy is probably the least efficient way to compute a query!  An optimizer will find more efficient strategies to compute </a:t>
            </a:r>
            <a:r>
              <a:rPr lang="en-US" i="1" smtClean="0">
                <a:solidFill>
                  <a:schemeClr val="folHlink"/>
                </a:solidFill>
              </a:rPr>
              <a:t>the same answers</a:t>
            </a:r>
            <a:r>
              <a:rPr lang="en-US" smtClean="0">
                <a:solidFill>
                  <a:schemeClr val="folHlink"/>
                </a:solidFill>
              </a:rPr>
              <a:t>.</a:t>
            </a:r>
          </a:p>
        </p:txBody>
      </p:sp>
    </p:spTree>
  </p:cSld>
  <p:clrMapOvr>
    <a:masterClrMapping/>
  </p:clrMapOvr>
  <p:transition>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09600" y="304800"/>
            <a:ext cx="8077200" cy="1143000"/>
          </a:xfrm>
        </p:spPr>
        <p:txBody>
          <a:bodyPr/>
          <a:lstStyle/>
          <a:p>
            <a:pPr eaLnBrk="1" hangingPunct="1"/>
            <a:r>
              <a:rPr lang="en-US" smtClean="0"/>
              <a:t>What We’re Going to Cover</a:t>
            </a:r>
          </a:p>
        </p:txBody>
      </p:sp>
      <p:sp>
        <p:nvSpPr>
          <p:cNvPr id="5123" name="Rectangle 3"/>
          <p:cNvSpPr>
            <a:spLocks noGrp="1" noChangeArrowheads="1"/>
          </p:cNvSpPr>
          <p:nvPr>
            <p:ph type="body" idx="1"/>
          </p:nvPr>
        </p:nvSpPr>
        <p:spPr>
          <a:xfrm>
            <a:off x="838200" y="1524000"/>
            <a:ext cx="7772400" cy="4495800"/>
          </a:xfrm>
        </p:spPr>
        <p:txBody>
          <a:bodyPr/>
          <a:lstStyle/>
          <a:p>
            <a:pPr eaLnBrk="1" hangingPunct="1"/>
            <a:r>
              <a:rPr lang="en-US" smtClean="0"/>
              <a:t>Overview of SQL </a:t>
            </a:r>
            <a:r>
              <a:rPr lang="en-US" sz="1600" smtClean="0"/>
              <a:t>(This may be review for some of you)</a:t>
            </a:r>
          </a:p>
          <a:p>
            <a:pPr lvl="1" eaLnBrk="1" hangingPunct="1"/>
            <a:r>
              <a:rPr lang="en-US" smtClean="0"/>
              <a:t>Data Definition Language</a:t>
            </a:r>
          </a:p>
          <a:p>
            <a:pPr lvl="2" eaLnBrk="1" hangingPunct="1"/>
            <a:r>
              <a:rPr lang="en-US" smtClean="0"/>
              <a:t>Creating tables (we’ll just talk about this)</a:t>
            </a:r>
          </a:p>
          <a:p>
            <a:pPr lvl="1" eaLnBrk="1" hangingPunct="1"/>
            <a:r>
              <a:rPr lang="en-US" smtClean="0"/>
              <a:t>Data Manipulation Language</a:t>
            </a:r>
          </a:p>
          <a:p>
            <a:pPr lvl="2" eaLnBrk="1" hangingPunct="1"/>
            <a:r>
              <a:rPr lang="en-US" smtClean="0"/>
              <a:t>Inserting/Updating/Deleting data</a:t>
            </a:r>
          </a:p>
          <a:p>
            <a:pPr lvl="2" eaLnBrk="1" hangingPunct="1"/>
            <a:r>
              <a:rPr lang="en-US" smtClean="0"/>
              <a:t>Retrieving data</a:t>
            </a:r>
          </a:p>
          <a:p>
            <a:pPr lvl="3" eaLnBrk="1" hangingPunct="1"/>
            <a:r>
              <a:rPr lang="en-US" smtClean="0"/>
              <a:t>Single table queries</a:t>
            </a:r>
          </a:p>
          <a:p>
            <a:pPr lvl="3" eaLnBrk="1" hangingPunct="1"/>
            <a:r>
              <a:rPr lang="en-US" smtClean="0"/>
              <a:t>Where</a:t>
            </a:r>
          </a:p>
          <a:p>
            <a:pPr lvl="3" eaLnBrk="1" hangingPunct="1"/>
            <a:r>
              <a:rPr lang="en-US" smtClean="0"/>
              <a:t>Joins</a:t>
            </a:r>
          </a:p>
          <a:p>
            <a:pPr lvl="3" eaLnBrk="1" hangingPunct="1"/>
            <a:r>
              <a:rPr lang="en-US" smtClean="0"/>
              <a:t>Grouping</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762000" y="1676400"/>
            <a:ext cx="6635750" cy="5203825"/>
          </a:xfrm>
          <a:prstGeom prst="rect">
            <a:avLst/>
          </a:prstGeom>
          <a:noFill/>
          <a:ln w="9525">
            <a:noFill/>
            <a:miter lim="800000"/>
            <a:headEnd/>
            <a:tailEnd/>
          </a:ln>
        </p:spPr>
        <p:txBody>
          <a:bodyPr wrap="none" lIns="92075" tIns="46038" rIns="92075" bIns="46038">
            <a:spAutoFit/>
          </a:bodyPr>
          <a:lstStyle/>
          <a:p>
            <a:r>
              <a:rPr lang="en-US" sz="2400">
                <a:latin typeface="Arial" pitchFamily="34" charset="0"/>
              </a:rPr>
              <a:t>SELECT * FROM COURSE </a:t>
            </a:r>
          </a:p>
          <a:p>
            <a:r>
              <a:rPr lang="en-US" sz="2400">
                <a:latin typeface="Arial" pitchFamily="34" charset="0"/>
              </a:rPr>
              <a:t>WHERE COURSE_CODE LIKE ‘MIS%’;</a:t>
            </a:r>
          </a:p>
          <a:p>
            <a:endParaRPr lang="en-US" sz="2400">
              <a:latin typeface="Arial" pitchFamily="34" charset="0"/>
            </a:endParaRPr>
          </a:p>
          <a:p>
            <a:endParaRPr lang="en-US" sz="2400">
              <a:latin typeface="Arial" pitchFamily="34" charset="0"/>
            </a:endParaRPr>
          </a:p>
          <a:p>
            <a:endParaRPr lang="en-US" sz="2400">
              <a:latin typeface="Arial" pitchFamily="34" charset="0"/>
            </a:endParaRPr>
          </a:p>
          <a:p>
            <a:r>
              <a:rPr lang="en-US" sz="2400">
                <a:latin typeface="Arial" pitchFamily="34" charset="0"/>
              </a:rPr>
              <a:t>SELECT * FROM COURSE </a:t>
            </a:r>
          </a:p>
          <a:p>
            <a:r>
              <a:rPr lang="en-US" sz="2400">
                <a:latin typeface="Arial" pitchFamily="34" charset="0"/>
              </a:rPr>
              <a:t>WHERE CREDIT HOURS BETWEEN 3 AND 5;</a:t>
            </a:r>
          </a:p>
          <a:p>
            <a:endParaRPr lang="en-US" sz="2400">
              <a:latin typeface="Arial" pitchFamily="34" charset="0"/>
            </a:endParaRPr>
          </a:p>
          <a:p>
            <a:endParaRPr lang="en-US" sz="2400">
              <a:latin typeface="Arial" pitchFamily="34" charset="0"/>
            </a:endParaRPr>
          </a:p>
          <a:p>
            <a:r>
              <a:rPr lang="en-US" sz="2400">
                <a:latin typeface="Arial" pitchFamily="34" charset="0"/>
              </a:rPr>
              <a:t>SELECT * FROM CUSTOMER</a:t>
            </a:r>
          </a:p>
          <a:p>
            <a:r>
              <a:rPr lang="en-US" sz="2400">
                <a:latin typeface="Arial" pitchFamily="34" charset="0"/>
              </a:rPr>
              <a:t>WHERE BALANCE &lt; CREDIT_LIMIT;</a:t>
            </a:r>
          </a:p>
          <a:p>
            <a:endParaRPr lang="en-US" sz="2400">
              <a:latin typeface="Arial" pitchFamily="34" charset="0"/>
            </a:endParaRPr>
          </a:p>
          <a:p>
            <a:endParaRPr lang="en-US" sz="2400">
              <a:latin typeface="Arial" pitchFamily="34" charset="0"/>
            </a:endParaRPr>
          </a:p>
          <a:p>
            <a:endParaRPr lang="en-US" sz="2400">
              <a:latin typeface="Arial" pitchFamily="34" charset="0"/>
            </a:endParaRPr>
          </a:p>
        </p:txBody>
      </p:sp>
      <p:sp>
        <p:nvSpPr>
          <p:cNvPr id="23555" name="Rectangle 3"/>
          <p:cNvSpPr>
            <a:spLocks noChangeArrowheads="1"/>
          </p:cNvSpPr>
          <p:nvPr/>
        </p:nvSpPr>
        <p:spPr bwMode="auto">
          <a:xfrm>
            <a:off x="4876800" y="2590800"/>
            <a:ext cx="3686175" cy="701675"/>
          </a:xfrm>
          <a:prstGeom prst="rect">
            <a:avLst/>
          </a:prstGeom>
          <a:noFill/>
          <a:ln w="9525">
            <a:noFill/>
            <a:miter lim="800000"/>
            <a:headEnd/>
            <a:tailEnd/>
          </a:ln>
        </p:spPr>
        <p:txBody>
          <a:bodyPr wrap="none" lIns="92075" tIns="46038" rIns="92075" bIns="46038">
            <a:spAutoFit/>
          </a:bodyPr>
          <a:lstStyle/>
          <a:p>
            <a:r>
              <a:rPr lang="en-US" sz="2000" i="1">
                <a:latin typeface="Arial" pitchFamily="34" charset="0"/>
              </a:rPr>
              <a:t>USE % TO SUBSTITUTE FOR</a:t>
            </a:r>
          </a:p>
          <a:p>
            <a:r>
              <a:rPr lang="en-US" sz="2000" i="1">
                <a:latin typeface="Arial" pitchFamily="34" charset="0"/>
              </a:rPr>
              <a:t>ANY STRING</a:t>
            </a:r>
          </a:p>
        </p:txBody>
      </p:sp>
      <p:sp>
        <p:nvSpPr>
          <p:cNvPr id="23556" name="Rectangle 4"/>
          <p:cNvSpPr>
            <a:spLocks noChangeArrowheads="1"/>
          </p:cNvSpPr>
          <p:nvPr/>
        </p:nvSpPr>
        <p:spPr bwMode="auto">
          <a:xfrm>
            <a:off x="4953000" y="4419600"/>
            <a:ext cx="3109913" cy="396875"/>
          </a:xfrm>
          <a:prstGeom prst="rect">
            <a:avLst/>
          </a:prstGeom>
          <a:noFill/>
          <a:ln w="9525">
            <a:noFill/>
            <a:miter lim="800000"/>
            <a:headEnd/>
            <a:tailEnd/>
          </a:ln>
        </p:spPr>
        <p:txBody>
          <a:bodyPr wrap="none" lIns="92075" tIns="46038" rIns="92075" bIns="46038">
            <a:spAutoFit/>
          </a:bodyPr>
          <a:lstStyle/>
          <a:p>
            <a:r>
              <a:rPr lang="en-US" sz="2000" i="1">
                <a:latin typeface="Arial" pitchFamily="34" charset="0"/>
              </a:rPr>
              <a:t>3 AND 5 ARE INCLUDED</a:t>
            </a:r>
          </a:p>
        </p:txBody>
      </p:sp>
      <p:sp>
        <p:nvSpPr>
          <p:cNvPr id="23557" name="Rectangle 5"/>
          <p:cNvSpPr>
            <a:spLocks noChangeArrowheads="1"/>
          </p:cNvSpPr>
          <p:nvPr/>
        </p:nvSpPr>
        <p:spPr bwMode="auto">
          <a:xfrm>
            <a:off x="4648200" y="5867400"/>
            <a:ext cx="4038600" cy="701675"/>
          </a:xfrm>
          <a:prstGeom prst="rect">
            <a:avLst/>
          </a:prstGeom>
          <a:noFill/>
          <a:ln w="9525">
            <a:noFill/>
            <a:miter lim="800000"/>
            <a:headEnd/>
            <a:tailEnd/>
          </a:ln>
        </p:spPr>
        <p:txBody>
          <a:bodyPr lIns="92075" tIns="46038" rIns="92075" bIns="46038">
            <a:spAutoFit/>
          </a:bodyPr>
          <a:lstStyle/>
          <a:p>
            <a:r>
              <a:rPr lang="en-US" sz="2000" i="1">
                <a:latin typeface="Arial" pitchFamily="34" charset="0"/>
              </a:rPr>
              <a:t>YOU CAN COMPARE TWO COLUMNS</a:t>
            </a:r>
          </a:p>
        </p:txBody>
      </p:sp>
      <p:sp>
        <p:nvSpPr>
          <p:cNvPr id="23558" name="Rectangle 6"/>
          <p:cNvSpPr>
            <a:spLocks noGrp="1" noChangeArrowheads="1"/>
          </p:cNvSpPr>
          <p:nvPr>
            <p:ph type="title"/>
          </p:nvPr>
        </p:nvSpPr>
        <p:spPr/>
        <p:txBody>
          <a:bodyPr/>
          <a:lstStyle/>
          <a:p>
            <a:pPr eaLnBrk="1" hangingPunct="1"/>
            <a:r>
              <a:rPr lang="en-US" smtClean="0"/>
              <a:t>WHERE Conditions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Grp="1" noChangeArrowheads="1"/>
          </p:cNvSpPr>
          <p:nvPr>
            <p:ph type="title"/>
          </p:nvPr>
        </p:nvSpPr>
        <p:spPr/>
        <p:txBody>
          <a:bodyPr/>
          <a:lstStyle/>
          <a:p>
            <a:pPr eaLnBrk="1" hangingPunct="1"/>
            <a:r>
              <a:rPr lang="en-US" smtClean="0"/>
              <a:t>More WHERE Conditions</a:t>
            </a:r>
          </a:p>
        </p:txBody>
      </p:sp>
      <p:sp>
        <p:nvSpPr>
          <p:cNvPr id="24579" name="Rectangle 1027"/>
          <p:cNvSpPr>
            <a:spLocks noChangeArrowheads="1"/>
          </p:cNvSpPr>
          <p:nvPr/>
        </p:nvSpPr>
        <p:spPr bwMode="auto">
          <a:xfrm>
            <a:off x="838200" y="1752600"/>
            <a:ext cx="7391400" cy="2830513"/>
          </a:xfrm>
          <a:prstGeom prst="rect">
            <a:avLst/>
          </a:prstGeom>
          <a:noFill/>
          <a:ln w="9525">
            <a:noFill/>
            <a:miter lim="800000"/>
            <a:headEnd/>
            <a:tailEnd/>
          </a:ln>
        </p:spPr>
        <p:txBody>
          <a:bodyPr>
            <a:spAutoFit/>
          </a:bodyPr>
          <a:lstStyle/>
          <a:p>
            <a:pPr>
              <a:spcBef>
                <a:spcPct val="50000"/>
              </a:spcBef>
            </a:pPr>
            <a:r>
              <a:rPr lang="en-US" sz="2400">
                <a:latin typeface="Arial" pitchFamily="34" charset="0"/>
              </a:rPr>
              <a:t>SELECT * FROM CUSTOMER</a:t>
            </a:r>
            <a:br>
              <a:rPr lang="en-US" sz="2400">
                <a:latin typeface="Arial" pitchFamily="34" charset="0"/>
              </a:rPr>
            </a:br>
            <a:r>
              <a:rPr lang="en-US" sz="2400">
                <a:latin typeface="Arial" pitchFamily="34" charset="0"/>
              </a:rPr>
              <a:t>WHERE STATE IN (‘OH’,’WV’,’KY’);</a:t>
            </a:r>
          </a:p>
          <a:p>
            <a:pPr>
              <a:spcBef>
                <a:spcPct val="50000"/>
              </a:spcBef>
            </a:pPr>
            <a:endParaRPr lang="en-US" sz="2400">
              <a:latin typeface="Arial" pitchFamily="34" charset="0"/>
            </a:endParaRPr>
          </a:p>
          <a:p>
            <a:pPr>
              <a:spcBef>
                <a:spcPct val="50000"/>
              </a:spcBef>
            </a:pPr>
            <a:endParaRPr lang="en-US" sz="2400">
              <a:latin typeface="Arial" pitchFamily="34" charset="0"/>
            </a:endParaRPr>
          </a:p>
          <a:p>
            <a:pPr>
              <a:spcBef>
                <a:spcPct val="50000"/>
              </a:spcBef>
            </a:pPr>
            <a:r>
              <a:rPr lang="en-US" sz="2400">
                <a:latin typeface="Arial" pitchFamily="34" charset="0"/>
              </a:rPr>
              <a:t>SELECT * FROM CUSTOMER</a:t>
            </a:r>
            <a:br>
              <a:rPr lang="en-US" sz="2400">
                <a:latin typeface="Arial" pitchFamily="34" charset="0"/>
              </a:rPr>
            </a:br>
            <a:r>
              <a:rPr lang="en-US" sz="2400">
                <a:latin typeface="Arial" pitchFamily="34" charset="0"/>
              </a:rPr>
              <a:t>WHERE (CREDIT_LIMIT - BALANCE) &lt;1000;</a:t>
            </a:r>
          </a:p>
        </p:txBody>
      </p:sp>
      <p:sp>
        <p:nvSpPr>
          <p:cNvPr id="24580" name="Rectangle 1028"/>
          <p:cNvSpPr>
            <a:spLocks noChangeArrowheads="1"/>
          </p:cNvSpPr>
          <p:nvPr/>
        </p:nvSpPr>
        <p:spPr bwMode="auto">
          <a:xfrm>
            <a:off x="4800600" y="2667000"/>
            <a:ext cx="3952875" cy="701675"/>
          </a:xfrm>
          <a:prstGeom prst="rect">
            <a:avLst/>
          </a:prstGeom>
          <a:noFill/>
          <a:ln w="9525">
            <a:noFill/>
            <a:miter lim="800000"/>
            <a:headEnd/>
            <a:tailEnd/>
          </a:ln>
        </p:spPr>
        <p:txBody>
          <a:bodyPr wrap="none" lIns="92075" tIns="46038" rIns="92075" bIns="46038">
            <a:spAutoFit/>
          </a:bodyPr>
          <a:lstStyle/>
          <a:p>
            <a:r>
              <a:rPr lang="en-US" sz="2000" i="1">
                <a:latin typeface="Arial" pitchFamily="34" charset="0"/>
              </a:rPr>
              <a:t>LIST OF SPECIFIC VALUES TO </a:t>
            </a:r>
          </a:p>
          <a:p>
            <a:r>
              <a:rPr lang="en-US" sz="2000" i="1">
                <a:latin typeface="Arial" pitchFamily="34" charset="0"/>
              </a:rPr>
              <a:t>LOOK FOR</a:t>
            </a:r>
          </a:p>
        </p:txBody>
      </p:sp>
      <p:sp>
        <p:nvSpPr>
          <p:cNvPr id="24581" name="Rectangle 1029"/>
          <p:cNvSpPr>
            <a:spLocks noChangeArrowheads="1"/>
          </p:cNvSpPr>
          <p:nvPr/>
        </p:nvSpPr>
        <p:spPr bwMode="auto">
          <a:xfrm>
            <a:off x="4800600" y="4876800"/>
            <a:ext cx="3590925" cy="701675"/>
          </a:xfrm>
          <a:prstGeom prst="rect">
            <a:avLst/>
          </a:prstGeom>
          <a:noFill/>
          <a:ln w="9525">
            <a:noFill/>
            <a:miter lim="800000"/>
            <a:headEnd/>
            <a:tailEnd/>
          </a:ln>
        </p:spPr>
        <p:txBody>
          <a:bodyPr wrap="none" lIns="92075" tIns="46038" rIns="92075" bIns="46038">
            <a:spAutoFit/>
          </a:bodyPr>
          <a:lstStyle/>
          <a:p>
            <a:r>
              <a:rPr lang="en-US" sz="2000" i="1">
                <a:latin typeface="Arial" pitchFamily="34" charset="0"/>
              </a:rPr>
              <a:t>CAN MANIPULATE NUMBER</a:t>
            </a:r>
          </a:p>
          <a:p>
            <a:r>
              <a:rPr lang="en-US" sz="2000" i="1">
                <a:latin typeface="Arial" pitchFamily="34" charset="0"/>
              </a:rPr>
              <a:t>VALUES MATHMATICALLY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685800" y="1676400"/>
            <a:ext cx="4467225" cy="4838700"/>
          </a:xfrm>
          <a:prstGeom prst="rect">
            <a:avLst/>
          </a:prstGeom>
          <a:noFill/>
          <a:ln w="9525">
            <a:noFill/>
            <a:miter lim="800000"/>
            <a:headEnd/>
            <a:tailEnd/>
          </a:ln>
        </p:spPr>
        <p:txBody>
          <a:bodyPr wrap="none" lIns="92075" tIns="46038" rIns="92075" bIns="46038">
            <a:spAutoFit/>
          </a:bodyPr>
          <a:lstStyle/>
          <a:p>
            <a:r>
              <a:rPr lang="en-US" sz="2400">
                <a:latin typeface="Arial" pitchFamily="34" charset="0"/>
              </a:rPr>
              <a:t>SELECT * FROM CUSTOMER</a:t>
            </a:r>
          </a:p>
          <a:p>
            <a:r>
              <a:rPr lang="en-US" sz="2400">
                <a:latin typeface="Arial" pitchFamily="34" charset="0"/>
              </a:rPr>
              <a:t>WHERE BALANCE &gt;=500 </a:t>
            </a:r>
            <a:br>
              <a:rPr lang="en-US" sz="2400">
                <a:latin typeface="Arial" pitchFamily="34" charset="0"/>
              </a:rPr>
            </a:br>
            <a:r>
              <a:rPr lang="en-US" sz="2400">
                <a:latin typeface="Arial" pitchFamily="34" charset="0"/>
              </a:rPr>
              <a:t>  AND BALANCE&lt;=1000;</a:t>
            </a:r>
          </a:p>
          <a:p>
            <a:endParaRPr lang="en-US" sz="2400">
              <a:latin typeface="Arial" pitchFamily="34" charset="0"/>
            </a:endParaRPr>
          </a:p>
          <a:p>
            <a:endParaRPr lang="en-US" sz="2400">
              <a:latin typeface="Arial" pitchFamily="34" charset="0"/>
            </a:endParaRPr>
          </a:p>
          <a:p>
            <a:r>
              <a:rPr lang="en-US" sz="2400">
                <a:latin typeface="Arial" pitchFamily="34" charset="0"/>
              </a:rPr>
              <a:t>SELECT * FROM CUSTOMER</a:t>
            </a:r>
          </a:p>
          <a:p>
            <a:r>
              <a:rPr lang="en-US" sz="2400">
                <a:latin typeface="Arial" pitchFamily="34" charset="0"/>
              </a:rPr>
              <a:t>WHERE STATE = ‘OH’</a:t>
            </a:r>
          </a:p>
          <a:p>
            <a:r>
              <a:rPr lang="en-US" sz="2400">
                <a:latin typeface="Arial" pitchFamily="34" charset="0"/>
              </a:rPr>
              <a:t>  OR CREDIT_LIMIT&gt;1000;</a:t>
            </a:r>
          </a:p>
          <a:p>
            <a:endParaRPr lang="en-US" sz="2400">
              <a:latin typeface="Arial" pitchFamily="34" charset="0"/>
            </a:endParaRPr>
          </a:p>
          <a:p>
            <a:endParaRPr lang="en-US" sz="2400">
              <a:latin typeface="Arial" pitchFamily="34" charset="0"/>
            </a:endParaRPr>
          </a:p>
          <a:p>
            <a:r>
              <a:rPr lang="en-US" sz="2400">
                <a:latin typeface="Arial" pitchFamily="34" charset="0"/>
              </a:rPr>
              <a:t>SELECT * FROM CUSTOMER </a:t>
            </a:r>
          </a:p>
          <a:p>
            <a:r>
              <a:rPr lang="en-US" sz="2400">
                <a:latin typeface="Arial" pitchFamily="34" charset="0"/>
              </a:rPr>
              <a:t>WHERE NOT (STATE=‘OH’);</a:t>
            </a:r>
          </a:p>
          <a:p>
            <a:endParaRPr lang="en-US" sz="2400">
              <a:latin typeface="Arial" pitchFamily="34" charset="0"/>
            </a:endParaRPr>
          </a:p>
        </p:txBody>
      </p:sp>
      <p:sp>
        <p:nvSpPr>
          <p:cNvPr id="25603" name="Rectangle 3"/>
          <p:cNvSpPr>
            <a:spLocks noChangeArrowheads="1"/>
          </p:cNvSpPr>
          <p:nvPr/>
        </p:nvSpPr>
        <p:spPr bwMode="auto">
          <a:xfrm>
            <a:off x="5105400" y="2209800"/>
            <a:ext cx="3689350" cy="822325"/>
          </a:xfrm>
          <a:prstGeom prst="rect">
            <a:avLst/>
          </a:prstGeom>
          <a:noFill/>
          <a:ln w="9525">
            <a:noFill/>
            <a:miter lim="800000"/>
            <a:headEnd/>
            <a:tailEnd/>
          </a:ln>
        </p:spPr>
        <p:txBody>
          <a:bodyPr wrap="none" lIns="92075" tIns="46038" rIns="92075" bIns="46038">
            <a:spAutoFit/>
          </a:bodyPr>
          <a:lstStyle/>
          <a:p>
            <a:r>
              <a:rPr lang="en-US" sz="2400" i="1">
                <a:latin typeface="Arial" pitchFamily="34" charset="0"/>
              </a:rPr>
              <a:t>TWO COMPARISONS</a:t>
            </a:r>
          </a:p>
          <a:p>
            <a:r>
              <a:rPr lang="en-US" sz="2400" i="1">
                <a:latin typeface="Arial" pitchFamily="34" charset="0"/>
              </a:rPr>
              <a:t>ON THE SAME COLUMN</a:t>
            </a:r>
          </a:p>
        </p:txBody>
      </p:sp>
      <p:sp>
        <p:nvSpPr>
          <p:cNvPr id="25604" name="Rectangle 4"/>
          <p:cNvSpPr>
            <a:spLocks noChangeArrowheads="1"/>
          </p:cNvSpPr>
          <p:nvPr/>
        </p:nvSpPr>
        <p:spPr bwMode="auto">
          <a:xfrm>
            <a:off x="5181600" y="3505200"/>
            <a:ext cx="3263900" cy="1187450"/>
          </a:xfrm>
          <a:prstGeom prst="rect">
            <a:avLst/>
          </a:prstGeom>
          <a:noFill/>
          <a:ln w="9525">
            <a:noFill/>
            <a:miter lim="800000"/>
            <a:headEnd/>
            <a:tailEnd/>
          </a:ln>
        </p:spPr>
        <p:txBody>
          <a:bodyPr wrap="none" lIns="92075" tIns="46038" rIns="92075" bIns="46038">
            <a:spAutoFit/>
          </a:bodyPr>
          <a:lstStyle/>
          <a:p>
            <a:r>
              <a:rPr lang="en-US" sz="2400" i="1">
                <a:latin typeface="Arial" pitchFamily="34" charset="0"/>
              </a:rPr>
              <a:t>TWO COMPARISONS</a:t>
            </a:r>
          </a:p>
          <a:p>
            <a:r>
              <a:rPr lang="en-US" sz="2400" i="1">
                <a:latin typeface="Arial" pitchFamily="34" charset="0"/>
              </a:rPr>
              <a:t>ON THE DIFFERENT</a:t>
            </a:r>
          </a:p>
          <a:p>
            <a:r>
              <a:rPr lang="en-US" sz="2400" i="1">
                <a:latin typeface="Arial" pitchFamily="34" charset="0"/>
              </a:rPr>
              <a:t>COLUMNS</a:t>
            </a:r>
          </a:p>
        </p:txBody>
      </p:sp>
      <p:sp>
        <p:nvSpPr>
          <p:cNvPr id="25605" name="Rectangle 5"/>
          <p:cNvSpPr>
            <a:spLocks noChangeArrowheads="1"/>
          </p:cNvSpPr>
          <p:nvPr/>
        </p:nvSpPr>
        <p:spPr bwMode="auto">
          <a:xfrm>
            <a:off x="5181600" y="5334000"/>
            <a:ext cx="2114550" cy="822325"/>
          </a:xfrm>
          <a:prstGeom prst="rect">
            <a:avLst/>
          </a:prstGeom>
          <a:noFill/>
          <a:ln w="9525">
            <a:noFill/>
            <a:miter lim="800000"/>
            <a:headEnd/>
            <a:tailEnd/>
          </a:ln>
        </p:spPr>
        <p:txBody>
          <a:bodyPr wrap="none" lIns="92075" tIns="46038" rIns="92075" bIns="46038">
            <a:spAutoFit/>
          </a:bodyPr>
          <a:lstStyle/>
          <a:p>
            <a:r>
              <a:rPr lang="en-US" sz="2400" i="1">
                <a:latin typeface="Arial" pitchFamily="34" charset="0"/>
              </a:rPr>
              <a:t>SAME AS </a:t>
            </a:r>
          </a:p>
          <a:p>
            <a:r>
              <a:rPr lang="en-US" sz="2400" i="1">
                <a:latin typeface="Arial" pitchFamily="34" charset="0"/>
              </a:rPr>
              <a:t>STATE&lt;&gt;‘OH’</a:t>
            </a:r>
          </a:p>
        </p:txBody>
      </p:sp>
      <p:sp>
        <p:nvSpPr>
          <p:cNvPr id="25606" name="Rectangle 6"/>
          <p:cNvSpPr>
            <a:spLocks noGrp="1" noChangeArrowheads="1"/>
          </p:cNvSpPr>
          <p:nvPr>
            <p:ph type="title"/>
          </p:nvPr>
        </p:nvSpPr>
        <p:spPr/>
        <p:txBody>
          <a:bodyPr/>
          <a:lstStyle/>
          <a:p>
            <a:pPr eaLnBrk="1" hangingPunct="1"/>
            <a:r>
              <a:rPr lang="en-US" smtClean="0"/>
              <a:t>AND/OR/NOT Conditions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More on AND/OR/NOT</a:t>
            </a:r>
          </a:p>
        </p:txBody>
      </p:sp>
      <p:sp>
        <p:nvSpPr>
          <p:cNvPr id="26627" name="Rectangle 3"/>
          <p:cNvSpPr>
            <a:spLocks noChangeArrowheads="1"/>
          </p:cNvSpPr>
          <p:nvPr/>
        </p:nvSpPr>
        <p:spPr bwMode="auto">
          <a:xfrm>
            <a:off x="914400" y="3200400"/>
            <a:ext cx="4552950" cy="3378200"/>
          </a:xfrm>
          <a:prstGeom prst="rect">
            <a:avLst/>
          </a:prstGeom>
          <a:noFill/>
          <a:ln w="9525">
            <a:noFill/>
            <a:miter lim="800000"/>
            <a:headEnd/>
            <a:tailEnd/>
          </a:ln>
        </p:spPr>
        <p:txBody>
          <a:bodyPr wrap="none" lIns="92075" tIns="46038" rIns="92075" bIns="46038">
            <a:spAutoFit/>
          </a:bodyPr>
          <a:lstStyle/>
          <a:p>
            <a:r>
              <a:rPr lang="en-US" sz="2400" b="1">
                <a:latin typeface="Arial" pitchFamily="34" charset="0"/>
              </a:rPr>
              <a:t>CUST	STATE	LIMIT	 BAL</a:t>
            </a:r>
            <a:endParaRPr lang="en-US" sz="2400">
              <a:latin typeface="Arial" pitchFamily="34" charset="0"/>
            </a:endParaRPr>
          </a:p>
          <a:p>
            <a:r>
              <a:rPr lang="en-US" sz="2400">
                <a:latin typeface="Arial" pitchFamily="34" charset="0"/>
              </a:rPr>
              <a:t>A	OH		1000	 600</a:t>
            </a:r>
          </a:p>
          <a:p>
            <a:r>
              <a:rPr lang="en-US" sz="2400">
                <a:latin typeface="Arial" pitchFamily="34" charset="0"/>
              </a:rPr>
              <a:t>B	WV		1000	 200</a:t>
            </a:r>
          </a:p>
          <a:p>
            <a:r>
              <a:rPr lang="en-US" sz="2400">
                <a:latin typeface="Arial" pitchFamily="34" charset="0"/>
              </a:rPr>
              <a:t>C	OH		  500	 300</a:t>
            </a:r>
          </a:p>
          <a:p>
            <a:r>
              <a:rPr lang="en-US" sz="2400">
                <a:latin typeface="Arial" pitchFamily="34" charset="0"/>
              </a:rPr>
              <a:t>D	OH		1000	 200</a:t>
            </a:r>
          </a:p>
          <a:p>
            <a:r>
              <a:rPr lang="en-US" sz="2400">
                <a:latin typeface="Arial" pitchFamily="34" charset="0"/>
              </a:rPr>
              <a:t>E	KY		1300	 800</a:t>
            </a:r>
          </a:p>
          <a:p>
            <a:r>
              <a:rPr lang="en-US" sz="2400">
                <a:latin typeface="Arial" pitchFamily="34" charset="0"/>
              </a:rPr>
              <a:t>F	KY		1000	 700</a:t>
            </a:r>
          </a:p>
          <a:p>
            <a:r>
              <a:rPr lang="en-US" sz="2400">
                <a:latin typeface="Arial" pitchFamily="34" charset="0"/>
              </a:rPr>
              <a:t>G	MA		  200	 100</a:t>
            </a:r>
          </a:p>
          <a:p>
            <a:r>
              <a:rPr lang="en-US" sz="2400">
                <a:latin typeface="Arial" pitchFamily="34" charset="0"/>
              </a:rPr>
              <a:t>H	NB		1000	 100</a:t>
            </a:r>
          </a:p>
        </p:txBody>
      </p:sp>
      <p:sp>
        <p:nvSpPr>
          <p:cNvPr id="26628" name="Rectangle 4"/>
          <p:cNvSpPr>
            <a:spLocks noChangeArrowheads="1"/>
          </p:cNvSpPr>
          <p:nvPr/>
        </p:nvSpPr>
        <p:spPr bwMode="auto">
          <a:xfrm>
            <a:off x="5638800" y="1752600"/>
            <a:ext cx="3198813" cy="1187450"/>
          </a:xfrm>
          <a:prstGeom prst="rect">
            <a:avLst/>
          </a:prstGeom>
          <a:noFill/>
          <a:ln w="9525">
            <a:noFill/>
            <a:miter lim="800000"/>
            <a:headEnd/>
            <a:tailEnd/>
          </a:ln>
        </p:spPr>
        <p:txBody>
          <a:bodyPr lIns="92075" tIns="46038" rIns="92075" bIns="46038">
            <a:spAutoFit/>
          </a:bodyPr>
          <a:lstStyle/>
          <a:p>
            <a:r>
              <a:rPr lang="en-US" sz="2400" i="1">
                <a:latin typeface="Arial" pitchFamily="34" charset="0"/>
              </a:rPr>
              <a:t>Use parentheses to make complex logic more understandable.</a:t>
            </a:r>
          </a:p>
        </p:txBody>
      </p:sp>
      <p:sp>
        <p:nvSpPr>
          <p:cNvPr id="26629" name="Rectangle 5"/>
          <p:cNvSpPr>
            <a:spLocks noChangeArrowheads="1"/>
          </p:cNvSpPr>
          <p:nvPr/>
        </p:nvSpPr>
        <p:spPr bwMode="auto">
          <a:xfrm>
            <a:off x="762000" y="1600200"/>
            <a:ext cx="7162800" cy="1552575"/>
          </a:xfrm>
          <a:prstGeom prst="rect">
            <a:avLst/>
          </a:prstGeom>
          <a:noFill/>
          <a:ln w="9525">
            <a:noFill/>
            <a:miter lim="800000"/>
            <a:headEnd/>
            <a:tailEnd/>
          </a:ln>
        </p:spPr>
        <p:txBody>
          <a:bodyPr>
            <a:spAutoFit/>
          </a:bodyPr>
          <a:lstStyle/>
          <a:p>
            <a:pPr>
              <a:spcBef>
                <a:spcPct val="50000"/>
              </a:spcBef>
            </a:pPr>
            <a:r>
              <a:rPr lang="en-US" sz="2400">
                <a:latin typeface="Arial" pitchFamily="34" charset="0"/>
              </a:rPr>
              <a:t>SELECT * FROM CUSTOMER</a:t>
            </a:r>
            <a:br>
              <a:rPr lang="en-US" sz="2400">
                <a:latin typeface="Arial" pitchFamily="34" charset="0"/>
              </a:rPr>
            </a:br>
            <a:r>
              <a:rPr lang="en-US" sz="2400">
                <a:latin typeface="Arial" pitchFamily="34" charset="0"/>
              </a:rPr>
              <a:t>WHERE STATE = ‘OH’</a:t>
            </a:r>
            <a:br>
              <a:rPr lang="en-US" sz="2400">
                <a:latin typeface="Arial" pitchFamily="34" charset="0"/>
              </a:rPr>
            </a:br>
            <a:r>
              <a:rPr lang="en-US" sz="2400">
                <a:latin typeface="Arial" pitchFamily="34" charset="0"/>
              </a:rPr>
              <a:t>  OR (CREDIT_LIMIT=1000 </a:t>
            </a:r>
            <a:br>
              <a:rPr lang="en-US" sz="2400">
                <a:latin typeface="Arial" pitchFamily="34" charset="0"/>
              </a:rPr>
            </a:br>
            <a:r>
              <a:rPr lang="en-US" sz="2400">
                <a:latin typeface="Arial" pitchFamily="34" charset="0"/>
              </a:rPr>
              <a:t>  AND BALANCE &lt;500);</a:t>
            </a:r>
          </a:p>
        </p:txBody>
      </p:sp>
      <p:sp>
        <p:nvSpPr>
          <p:cNvPr id="26630" name="Rectangle 6"/>
          <p:cNvSpPr>
            <a:spLocks noChangeArrowheads="1"/>
          </p:cNvSpPr>
          <p:nvPr/>
        </p:nvSpPr>
        <p:spPr bwMode="auto">
          <a:xfrm>
            <a:off x="5668963" y="4267200"/>
            <a:ext cx="3305175" cy="457200"/>
          </a:xfrm>
          <a:prstGeom prst="rect">
            <a:avLst/>
          </a:prstGeom>
          <a:noFill/>
          <a:ln w="9525">
            <a:noFill/>
            <a:miter lim="800000"/>
            <a:headEnd/>
            <a:tailEnd/>
          </a:ln>
        </p:spPr>
        <p:txBody>
          <a:bodyPr wrap="none" lIns="92075" tIns="46038" rIns="92075" bIns="46038">
            <a:spAutoFit/>
          </a:bodyPr>
          <a:lstStyle/>
          <a:p>
            <a:r>
              <a:rPr lang="en-US" sz="2400" i="1">
                <a:latin typeface="Arial" pitchFamily="34" charset="0"/>
              </a:rPr>
              <a:t>Who will be selected??</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SQL - Other Features</a:t>
            </a:r>
          </a:p>
        </p:txBody>
      </p:sp>
      <p:sp>
        <p:nvSpPr>
          <p:cNvPr id="27651" name="Rectangle 3"/>
          <p:cNvSpPr>
            <a:spLocks noGrp="1" noChangeArrowheads="1"/>
          </p:cNvSpPr>
          <p:nvPr>
            <p:ph type="body" idx="1"/>
          </p:nvPr>
        </p:nvSpPr>
        <p:spPr>
          <a:xfrm>
            <a:off x="685800" y="1609725"/>
            <a:ext cx="8196263" cy="4486275"/>
          </a:xfrm>
        </p:spPr>
        <p:txBody>
          <a:bodyPr/>
          <a:lstStyle/>
          <a:p>
            <a:pPr eaLnBrk="1" hangingPunct="1"/>
            <a:r>
              <a:rPr lang="en-US" sz="2400" b="1" smtClean="0"/>
              <a:t>* - </a:t>
            </a:r>
            <a:r>
              <a:rPr lang="en-US" sz="2400" smtClean="0"/>
              <a:t>All columns in a table</a:t>
            </a:r>
            <a:endParaRPr lang="en-US" sz="2400" u="sng" smtClean="0"/>
          </a:p>
          <a:p>
            <a:pPr eaLnBrk="1" hangingPunct="1"/>
            <a:r>
              <a:rPr lang="en-US" sz="2400" smtClean="0"/>
              <a:t>Aliases</a:t>
            </a:r>
          </a:p>
          <a:p>
            <a:pPr lvl="1" eaLnBrk="1" hangingPunct="1"/>
            <a:r>
              <a:rPr lang="en-US" sz="2000" smtClean="0">
                <a:latin typeface="Courier New" pitchFamily="49" charset="0"/>
              </a:rPr>
              <a:t>SELECT EmployeeID, LastName, FirstName, BirthDate </a:t>
            </a:r>
            <a:r>
              <a:rPr lang="en-US" sz="2000" b="1" smtClean="0">
                <a:solidFill>
                  <a:srgbClr val="FF0000"/>
                </a:solidFill>
                <a:latin typeface="Courier New" pitchFamily="49" charset="0"/>
              </a:rPr>
              <a:t>AS DOB</a:t>
            </a:r>
            <a:r>
              <a:rPr lang="en-US" sz="2000" smtClean="0">
                <a:latin typeface="Courier New" pitchFamily="49" charset="0"/>
              </a:rPr>
              <a:t> FROM Employee;</a:t>
            </a:r>
          </a:p>
          <a:p>
            <a:pPr lvl="1" eaLnBrk="1" hangingPunct="1"/>
            <a:r>
              <a:rPr lang="en-US" sz="2000" smtClean="0">
                <a:latin typeface="Courier New" pitchFamily="49" charset="0"/>
              </a:rPr>
              <a:t>SELECT EmployeeID, LastName, FirstName, FROM Employee </a:t>
            </a:r>
            <a:r>
              <a:rPr lang="en-US" sz="2000" b="1" smtClean="0">
                <a:solidFill>
                  <a:srgbClr val="FF0000"/>
                </a:solidFill>
                <a:latin typeface="Courier New" pitchFamily="49" charset="0"/>
              </a:rPr>
              <a:t>AS E</a:t>
            </a:r>
            <a:r>
              <a:rPr lang="en-US" sz="2000" smtClean="0">
                <a:latin typeface="Courier New" pitchFamily="49" charset="0"/>
              </a:rPr>
              <a:t>;</a:t>
            </a:r>
          </a:p>
          <a:p>
            <a:pPr eaLnBrk="1" hangingPunct="1"/>
            <a:r>
              <a:rPr lang="en-US" sz="2400" smtClean="0"/>
              <a:t>Dot Notation - ambiguous attribute names</a:t>
            </a:r>
          </a:p>
          <a:p>
            <a:pPr lvl="1" eaLnBrk="1" hangingPunct="1"/>
            <a:r>
              <a:rPr lang="en-US" sz="2000" smtClean="0">
                <a:latin typeface="Courier New" pitchFamily="49" charset="0"/>
              </a:rPr>
              <a:t>SELECT Customer.LName, E.Lname</a:t>
            </a:r>
          </a:p>
          <a:p>
            <a:pPr lvl="1" eaLnBrk="1" hangingPunct="1">
              <a:buFont typeface="Wingdings" pitchFamily="2" charset="2"/>
              <a:buNone/>
            </a:pPr>
            <a:r>
              <a:rPr lang="en-US" sz="2000" smtClean="0"/>
              <a:t>	</a:t>
            </a:r>
            <a:r>
              <a:rPr lang="en-US" sz="2000" smtClean="0">
                <a:latin typeface="Courier New" pitchFamily="49" charset="0"/>
              </a:rPr>
              <a:t>FROM Customer, Employee AS E</a:t>
            </a:r>
          </a:p>
          <a:p>
            <a:pPr lvl="1" eaLnBrk="1" hangingPunct="1">
              <a:buFont typeface="Wingdings" pitchFamily="2" charset="2"/>
              <a:buNone/>
            </a:pPr>
            <a:r>
              <a:rPr lang="en-US" sz="2000" smtClean="0">
                <a:latin typeface="Courier New" pitchFamily="49" charset="0"/>
              </a:rPr>
              <a:t>	WHERE ...</a:t>
            </a:r>
            <a:endParaRPr lang="en-US" sz="2000" u="sng"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SQL - Other Features</a:t>
            </a:r>
          </a:p>
        </p:txBody>
      </p:sp>
      <p:sp>
        <p:nvSpPr>
          <p:cNvPr id="28675" name="Rectangle 3"/>
          <p:cNvSpPr>
            <a:spLocks noGrp="1" noChangeArrowheads="1"/>
          </p:cNvSpPr>
          <p:nvPr>
            <p:ph type="body" idx="1"/>
          </p:nvPr>
        </p:nvSpPr>
        <p:spPr>
          <a:xfrm>
            <a:off x="598488" y="1609725"/>
            <a:ext cx="8054975" cy="4486275"/>
          </a:xfrm>
        </p:spPr>
        <p:txBody>
          <a:bodyPr/>
          <a:lstStyle/>
          <a:p>
            <a:pPr eaLnBrk="1" hangingPunct="1"/>
            <a:r>
              <a:rPr lang="en-US" sz="2400" smtClean="0"/>
              <a:t>DISTINCT</a:t>
            </a:r>
          </a:p>
          <a:p>
            <a:pPr eaLnBrk="1" hangingPunct="1"/>
            <a:r>
              <a:rPr lang="en-US" sz="2400" smtClean="0"/>
              <a:t>Arithmetic operators: +, -, *, /</a:t>
            </a:r>
          </a:p>
          <a:p>
            <a:pPr eaLnBrk="1" hangingPunct="1"/>
            <a:r>
              <a:rPr lang="en-US" sz="2400" smtClean="0"/>
              <a:t>Comparison operators: =, &gt;, &gt;=, &lt;, &lt;=, &lt;&gt;</a:t>
            </a:r>
          </a:p>
          <a:p>
            <a:pPr eaLnBrk="1" hangingPunct="1"/>
            <a:r>
              <a:rPr lang="en-US" sz="2400" smtClean="0"/>
              <a:t>Concatenation operator: ||</a:t>
            </a:r>
          </a:p>
          <a:p>
            <a:pPr eaLnBrk="1" hangingPunct="1"/>
            <a:r>
              <a:rPr lang="en-US" sz="2400" smtClean="0"/>
              <a:t>Substring comparisons: %, _</a:t>
            </a:r>
          </a:p>
          <a:p>
            <a:pPr eaLnBrk="1" hangingPunct="1"/>
            <a:r>
              <a:rPr lang="en-US" sz="2400" smtClean="0"/>
              <a:t>BETWEEN</a:t>
            </a:r>
          </a:p>
          <a:p>
            <a:pPr eaLnBrk="1" hangingPunct="1"/>
            <a:r>
              <a:rPr lang="en-US" sz="2400" smtClean="0"/>
              <a:t>AND, OR</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SQL - Other Features</a:t>
            </a:r>
          </a:p>
        </p:txBody>
      </p:sp>
      <p:sp>
        <p:nvSpPr>
          <p:cNvPr id="29699" name="Rectangle 3"/>
          <p:cNvSpPr>
            <a:spLocks noGrp="1" noChangeArrowheads="1"/>
          </p:cNvSpPr>
          <p:nvPr>
            <p:ph type="body" idx="1"/>
          </p:nvPr>
        </p:nvSpPr>
        <p:spPr>
          <a:xfrm>
            <a:off x="598488" y="1609725"/>
            <a:ext cx="8054975" cy="4486275"/>
          </a:xfrm>
        </p:spPr>
        <p:txBody>
          <a:bodyPr/>
          <a:lstStyle/>
          <a:p>
            <a:pPr eaLnBrk="1" hangingPunct="1"/>
            <a:r>
              <a:rPr lang="en-US" sz="2400" smtClean="0"/>
              <a:t>ORDER BY Clause</a:t>
            </a:r>
          </a:p>
          <a:p>
            <a:pPr eaLnBrk="1" hangingPunct="1"/>
            <a:r>
              <a:rPr lang="en-US" sz="2400" smtClean="0"/>
              <a:t>UNION, EXCEPT, INTERSECT</a:t>
            </a:r>
          </a:p>
          <a:p>
            <a:pPr eaLnBrk="1" hangingPunct="1"/>
            <a:r>
              <a:rPr lang="en-US" sz="2400" smtClean="0"/>
              <a:t>IN</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73075" y="609600"/>
            <a:ext cx="8197850" cy="914400"/>
          </a:xfrm>
        </p:spPr>
        <p:txBody>
          <a:bodyPr/>
          <a:lstStyle/>
          <a:p>
            <a:pPr eaLnBrk="1" hangingPunct="1"/>
            <a:r>
              <a:rPr lang="en-US" smtClean="0"/>
              <a:t>SQL for Retrieving Data from Two or More Tables</a:t>
            </a:r>
          </a:p>
        </p:txBody>
      </p:sp>
      <p:sp>
        <p:nvSpPr>
          <p:cNvPr id="30723" name="Rectangle 3"/>
          <p:cNvSpPr>
            <a:spLocks noGrp="1" noChangeArrowheads="1"/>
          </p:cNvSpPr>
          <p:nvPr>
            <p:ph type="body" idx="1"/>
          </p:nvPr>
        </p:nvSpPr>
        <p:spPr>
          <a:xfrm>
            <a:off x="863600" y="1609725"/>
            <a:ext cx="7696200" cy="4784725"/>
          </a:xfrm>
        </p:spPr>
        <p:txBody>
          <a:bodyPr/>
          <a:lstStyle/>
          <a:p>
            <a:pPr eaLnBrk="1" hangingPunct="1">
              <a:buFont typeface="Wingdings" pitchFamily="2" charset="2"/>
              <a:buNone/>
            </a:pPr>
            <a:r>
              <a:rPr lang="en-US" sz="2400" u="sng" smtClean="0"/>
              <a:t>SQL provides two ways to retrieve data from related tables:</a:t>
            </a:r>
          </a:p>
          <a:p>
            <a:pPr eaLnBrk="1" hangingPunct="1"/>
            <a:r>
              <a:rPr lang="en-US" sz="2400" u="sng" smtClean="0"/>
              <a:t>Join</a:t>
            </a:r>
            <a:r>
              <a:rPr lang="en-US" sz="2400" smtClean="0"/>
              <a:t> - When two or more tables are joined by a common field.</a:t>
            </a:r>
          </a:p>
          <a:p>
            <a:pPr eaLnBrk="1" hangingPunct="1"/>
            <a:r>
              <a:rPr lang="en-US" sz="2400" u="sng" smtClean="0"/>
              <a:t>Subqueries</a:t>
            </a:r>
            <a:r>
              <a:rPr lang="en-US" sz="2400" smtClean="0"/>
              <a:t> - When one Select command is nested within another command.</a:t>
            </a:r>
          </a:p>
          <a:p>
            <a:pPr eaLnBrk="1" hangingPunct="1"/>
            <a:endParaRPr lang="en-US" sz="2400" smtClean="0">
              <a:latin typeface="Courier New" pitchFamily="49"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73075" y="609600"/>
            <a:ext cx="8197850" cy="914400"/>
          </a:xfrm>
        </p:spPr>
        <p:txBody>
          <a:bodyPr/>
          <a:lstStyle/>
          <a:p>
            <a:pPr eaLnBrk="1" hangingPunct="1"/>
            <a:r>
              <a:rPr lang="en-US" smtClean="0"/>
              <a:t>SQL - Joins</a:t>
            </a:r>
          </a:p>
        </p:txBody>
      </p:sp>
      <p:sp>
        <p:nvSpPr>
          <p:cNvPr id="31747" name="Rectangle 3"/>
          <p:cNvSpPr>
            <a:spLocks noGrp="1" noChangeArrowheads="1"/>
          </p:cNvSpPr>
          <p:nvPr>
            <p:ph type="body" idx="1"/>
          </p:nvPr>
        </p:nvSpPr>
        <p:spPr>
          <a:xfrm>
            <a:off x="685800" y="1452563"/>
            <a:ext cx="7978775" cy="2986087"/>
          </a:xfrm>
        </p:spPr>
        <p:txBody>
          <a:bodyPr/>
          <a:lstStyle/>
          <a:p>
            <a:pPr eaLnBrk="1" hangingPunct="1">
              <a:buFont typeface="Wingdings" pitchFamily="2" charset="2"/>
              <a:buNone/>
            </a:pPr>
            <a:r>
              <a:rPr lang="en-US" u="sng" smtClean="0"/>
              <a:t>Joins:</a:t>
            </a:r>
          </a:p>
          <a:p>
            <a:pPr eaLnBrk="1" hangingPunct="1"/>
            <a:r>
              <a:rPr lang="en-US" sz="2400" smtClean="0"/>
              <a:t>The WHERE clause is used to specify the common field.</a:t>
            </a:r>
          </a:p>
          <a:p>
            <a:pPr eaLnBrk="1" hangingPunct="1"/>
            <a:r>
              <a:rPr lang="en-US" sz="2400" smtClean="0"/>
              <a:t>For every relationship among the tables in the FROM clause, you need one WHERE condition (2 tables - 1 join, 3 tables - 2 joins…)</a:t>
            </a:r>
          </a:p>
        </p:txBody>
      </p:sp>
      <p:sp>
        <p:nvSpPr>
          <p:cNvPr id="19460" name="Rectangle 4"/>
          <p:cNvSpPr>
            <a:spLocks noChangeArrowheads="1"/>
          </p:cNvSpPr>
          <p:nvPr/>
        </p:nvSpPr>
        <p:spPr bwMode="auto">
          <a:xfrm>
            <a:off x="387350" y="4524375"/>
            <a:ext cx="8397875" cy="1927225"/>
          </a:xfrm>
          <a:prstGeom prst="rect">
            <a:avLst/>
          </a:prstGeom>
          <a:noFill/>
          <a:ln w="9525">
            <a:noFill/>
            <a:miter lim="800000"/>
            <a:headEnd/>
            <a:tailEnd/>
          </a:ln>
        </p:spPr>
        <p:txBody>
          <a:bodyPr/>
          <a:lstStyle/>
          <a:p>
            <a:r>
              <a:rPr lang="en-US" sz="2400">
                <a:latin typeface="Courier New" pitchFamily="49" charset="0"/>
              </a:rPr>
              <a:t>SELECT C.Cust_ID, Comp_Name, Country,OrderID</a:t>
            </a:r>
          </a:p>
          <a:p>
            <a:r>
              <a:rPr lang="en-US" sz="2400">
                <a:latin typeface="Courier New" pitchFamily="49" charset="0"/>
              </a:rPr>
              <a:t>FROM Customer AS C, Order AS O </a:t>
            </a:r>
          </a:p>
          <a:p>
            <a:r>
              <a:rPr lang="en-US" sz="2400">
                <a:latin typeface="Courier New" pitchFamily="49" charset="0"/>
              </a:rPr>
              <a:t>WHERE C.Cust_ID = O.Cust_ID</a:t>
            </a:r>
          </a:p>
          <a:p>
            <a:r>
              <a:rPr lang="en-US" sz="2400">
                <a:latin typeface="Courier New" pitchFamily="49" charset="0"/>
              </a:rPr>
              <a:t>AND Country = ‘USA’;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4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46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46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73075" y="609600"/>
            <a:ext cx="8197850" cy="914400"/>
          </a:xfrm>
        </p:spPr>
        <p:txBody>
          <a:bodyPr/>
          <a:lstStyle/>
          <a:p>
            <a:pPr eaLnBrk="1" hangingPunct="1"/>
            <a:r>
              <a:rPr lang="en-US" smtClean="0"/>
              <a:t>SQL - Joins</a:t>
            </a:r>
          </a:p>
        </p:txBody>
      </p:sp>
      <p:sp>
        <p:nvSpPr>
          <p:cNvPr id="32771" name="Rectangle 3"/>
          <p:cNvSpPr>
            <a:spLocks noGrp="1" noChangeArrowheads="1"/>
          </p:cNvSpPr>
          <p:nvPr>
            <p:ph type="body" idx="1"/>
          </p:nvPr>
        </p:nvSpPr>
        <p:spPr>
          <a:xfrm>
            <a:off x="633413" y="1609725"/>
            <a:ext cx="8226425" cy="4521200"/>
          </a:xfrm>
        </p:spPr>
        <p:txBody>
          <a:bodyPr/>
          <a:lstStyle/>
          <a:p>
            <a:pPr eaLnBrk="1" hangingPunct="1"/>
            <a:r>
              <a:rPr lang="en-US" sz="2400" u="sng" smtClean="0"/>
              <a:t>Inner Join</a:t>
            </a:r>
            <a:r>
              <a:rPr lang="en-US" sz="2400" smtClean="0"/>
              <a:t>  - records from two tables are selected only when the records have the same value in the common field that links the tables (the default join).</a:t>
            </a:r>
          </a:p>
          <a:p>
            <a:pPr eaLnBrk="1" hangingPunct="1"/>
            <a:r>
              <a:rPr lang="en-US" sz="2400" u="sng" smtClean="0"/>
              <a:t>Outer Join</a:t>
            </a:r>
            <a:r>
              <a:rPr lang="en-US" sz="2400" smtClean="0"/>
              <a:t> - A join between two tables that returns all the records from one table and, from the second table, only those records in which there is a matching value in the field on which the tables are joined.</a:t>
            </a:r>
            <a:r>
              <a:rPr lang="en-US" smtClean="0"/>
              <a:t> </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238125"/>
            <a:ext cx="7772400" cy="1143000"/>
          </a:xfrm>
        </p:spPr>
        <p:txBody>
          <a:bodyPr/>
          <a:lstStyle/>
          <a:p>
            <a:pPr eaLnBrk="1" hangingPunct="1"/>
            <a:r>
              <a:rPr lang="en-US" smtClean="0"/>
              <a:t>SQL</a:t>
            </a:r>
          </a:p>
        </p:txBody>
      </p:sp>
      <p:sp>
        <p:nvSpPr>
          <p:cNvPr id="6147" name="Rectangle 3"/>
          <p:cNvSpPr>
            <a:spLocks noGrp="1" noChangeArrowheads="1"/>
          </p:cNvSpPr>
          <p:nvPr>
            <p:ph type="body" idx="1"/>
          </p:nvPr>
        </p:nvSpPr>
        <p:spPr>
          <a:xfrm>
            <a:off x="739775" y="1503363"/>
            <a:ext cx="7772400" cy="4978400"/>
          </a:xfrm>
        </p:spPr>
        <p:txBody>
          <a:bodyPr/>
          <a:lstStyle/>
          <a:p>
            <a:pPr eaLnBrk="1" hangingPunct="1"/>
            <a:r>
              <a:rPr lang="en-US" smtClean="0"/>
              <a:t>SQL is a data manipulation language.</a:t>
            </a:r>
          </a:p>
          <a:p>
            <a:pPr eaLnBrk="1" hangingPunct="1"/>
            <a:r>
              <a:rPr lang="en-US" smtClean="0"/>
              <a:t>SQL is not a programming language.</a:t>
            </a:r>
          </a:p>
          <a:p>
            <a:pPr eaLnBrk="1" hangingPunct="1"/>
            <a:r>
              <a:rPr lang="en-US" smtClean="0"/>
              <a:t>SQL commands are interpreted by the DBMS engine.</a:t>
            </a:r>
          </a:p>
          <a:p>
            <a:pPr eaLnBrk="1" hangingPunct="1"/>
            <a:r>
              <a:rPr lang="en-US" smtClean="0"/>
              <a:t>SQL commands can be used interactively as a query language within the DBMS.</a:t>
            </a:r>
          </a:p>
          <a:p>
            <a:pPr eaLnBrk="1" hangingPunct="1"/>
            <a:r>
              <a:rPr lang="en-US" smtClean="0"/>
              <a:t>SQL commands can be embedded within programming languages.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1219200" y="4038600"/>
            <a:ext cx="6899275" cy="2430463"/>
          </a:xfrm>
          <a:prstGeom prst="rect">
            <a:avLst/>
          </a:prstGeom>
          <a:noFill/>
          <a:ln w="9525">
            <a:noFill/>
            <a:miter lim="800000"/>
            <a:headEnd/>
            <a:tailEnd/>
          </a:ln>
        </p:spPr>
        <p:txBody>
          <a:bodyPr lIns="63500" tIns="25400" rIns="63500" bIns="25400">
            <a:spAutoFit/>
          </a:bodyPr>
          <a:lstStyle/>
          <a:p>
            <a:pPr marL="342900" indent="-342900">
              <a:lnSpc>
                <a:spcPct val="96000"/>
              </a:lnSpc>
              <a:spcBef>
                <a:spcPct val="29000"/>
              </a:spcBef>
              <a:tabLst>
                <a:tab pos="860425" algn="l"/>
                <a:tab pos="1376363" algn="l"/>
                <a:tab pos="1831975" algn="l"/>
                <a:tab pos="2519363" algn="l"/>
                <a:tab pos="3835400" algn="l"/>
                <a:tab pos="4916488" algn="l"/>
                <a:tab pos="5776913" algn="l"/>
              </a:tabLst>
            </a:pPr>
            <a:endParaRPr lang="en-US" sz="1600">
              <a:latin typeface="Arial" pitchFamily="34" charset="0"/>
            </a:endParaRPr>
          </a:p>
          <a:p>
            <a:pPr marL="342900" indent="-342900">
              <a:lnSpc>
                <a:spcPct val="96000"/>
              </a:lnSpc>
              <a:spcBef>
                <a:spcPct val="29000"/>
              </a:spcBef>
              <a:tabLst>
                <a:tab pos="860425" algn="l"/>
                <a:tab pos="1376363" algn="l"/>
                <a:tab pos="1831975" algn="l"/>
                <a:tab pos="2519363" algn="l"/>
                <a:tab pos="3835400" algn="l"/>
                <a:tab pos="4916488" algn="l"/>
                <a:tab pos="5776913" algn="l"/>
              </a:tabLst>
            </a:pPr>
            <a:r>
              <a:rPr lang="en-US" sz="1600" b="1">
                <a:latin typeface="Arial" pitchFamily="34" charset="0"/>
              </a:rPr>
              <a:t>STUDENT#:</a:t>
            </a:r>
            <a:r>
              <a:rPr lang="en-US" sz="1600">
                <a:latin typeface="Arial" pitchFamily="34" charset="0"/>
              </a:rPr>
              <a:t> 	444-44-4444</a:t>
            </a:r>
          </a:p>
          <a:p>
            <a:pPr marL="342900" indent="-342900">
              <a:lnSpc>
                <a:spcPct val="96000"/>
              </a:lnSpc>
              <a:spcBef>
                <a:spcPct val="29000"/>
              </a:spcBef>
              <a:tabLst>
                <a:tab pos="860425" algn="l"/>
                <a:tab pos="1376363" algn="l"/>
                <a:tab pos="1831975" algn="l"/>
                <a:tab pos="2519363" algn="l"/>
                <a:tab pos="3835400" algn="l"/>
                <a:tab pos="4916488" algn="l"/>
                <a:tab pos="5776913" algn="l"/>
              </a:tabLst>
            </a:pPr>
            <a:r>
              <a:rPr lang="en-US" sz="1600" b="1">
                <a:latin typeface="Arial" pitchFamily="34" charset="0"/>
              </a:rPr>
              <a:t>NAME:</a:t>
            </a:r>
            <a:r>
              <a:rPr lang="en-US" sz="1600">
                <a:latin typeface="Arial" pitchFamily="34" charset="0"/>
              </a:rPr>
              <a:t>  		JOE STUDENT	</a:t>
            </a:r>
            <a:endParaRPr lang="en-US" sz="1600" b="1">
              <a:latin typeface="Arial" pitchFamily="34" charset="0"/>
            </a:endParaRPr>
          </a:p>
          <a:p>
            <a:pPr marL="342900" indent="-342900">
              <a:lnSpc>
                <a:spcPct val="96000"/>
              </a:lnSpc>
              <a:spcBef>
                <a:spcPct val="29000"/>
              </a:spcBef>
              <a:tabLst>
                <a:tab pos="860425" algn="l"/>
                <a:tab pos="1376363" algn="l"/>
                <a:tab pos="1831975" algn="l"/>
                <a:tab pos="2519363" algn="l"/>
                <a:tab pos="3835400" algn="l"/>
                <a:tab pos="4916488" algn="l"/>
                <a:tab pos="5776913" algn="l"/>
              </a:tabLst>
            </a:pPr>
            <a:endParaRPr lang="en-US" sz="1600">
              <a:latin typeface="Arial" pitchFamily="34" charset="0"/>
            </a:endParaRPr>
          </a:p>
          <a:p>
            <a:pPr marL="342900" indent="-342900">
              <a:lnSpc>
                <a:spcPct val="96000"/>
              </a:lnSpc>
              <a:spcBef>
                <a:spcPct val="29000"/>
              </a:spcBef>
              <a:tabLst>
                <a:tab pos="860425" algn="l"/>
                <a:tab pos="1376363" algn="l"/>
                <a:tab pos="1831975" algn="l"/>
                <a:tab pos="2519363" algn="l"/>
                <a:tab pos="3835400" algn="l"/>
                <a:tab pos="4916488" algn="l"/>
                <a:tab pos="5776913" algn="l"/>
              </a:tabLst>
            </a:pPr>
            <a:r>
              <a:rPr lang="en-US" sz="1600" b="1">
                <a:latin typeface="Arial" pitchFamily="34" charset="0"/>
              </a:rPr>
              <a:t>CODE	NAME		HOURS	GRADE	QUAR/YR</a:t>
            </a:r>
          </a:p>
          <a:p>
            <a:pPr marL="342900" indent="-342900">
              <a:lnSpc>
                <a:spcPct val="96000"/>
              </a:lnSpc>
              <a:spcBef>
                <a:spcPct val="29000"/>
              </a:spcBef>
              <a:tabLst>
                <a:tab pos="860425" algn="l"/>
                <a:tab pos="1376363" algn="l"/>
                <a:tab pos="1831975" algn="l"/>
                <a:tab pos="2519363" algn="l"/>
                <a:tab pos="3835400" algn="l"/>
                <a:tab pos="4916488" algn="l"/>
                <a:tab pos="5776913" algn="l"/>
              </a:tabLst>
            </a:pPr>
            <a:r>
              <a:rPr lang="en-US" sz="1600">
                <a:latin typeface="Arial" pitchFamily="34" charset="0"/>
              </a:rPr>
              <a:t>MIS220	FILE PROC	4	A	389</a:t>
            </a:r>
          </a:p>
          <a:p>
            <a:pPr marL="342900" indent="-342900">
              <a:lnSpc>
                <a:spcPct val="96000"/>
              </a:lnSpc>
              <a:spcBef>
                <a:spcPct val="29000"/>
              </a:spcBef>
              <a:tabLst>
                <a:tab pos="860425" algn="l"/>
                <a:tab pos="1376363" algn="l"/>
                <a:tab pos="1831975" algn="l"/>
                <a:tab pos="2519363" algn="l"/>
                <a:tab pos="3835400" algn="l"/>
                <a:tab pos="4916488" algn="l"/>
                <a:tab pos="5776913" algn="l"/>
              </a:tabLst>
            </a:pPr>
            <a:r>
              <a:rPr lang="en-US" sz="1600">
                <a:latin typeface="Arial" pitchFamily="34" charset="0"/>
              </a:rPr>
              <a:t>ZOO100	BIOLOGY		3	B	288</a:t>
            </a:r>
          </a:p>
          <a:p>
            <a:pPr marL="342900" indent="-342900">
              <a:lnSpc>
                <a:spcPct val="96000"/>
              </a:lnSpc>
              <a:spcBef>
                <a:spcPct val="29000"/>
              </a:spcBef>
              <a:tabLst>
                <a:tab pos="860425" algn="l"/>
                <a:tab pos="1376363" algn="l"/>
                <a:tab pos="1831975" algn="l"/>
                <a:tab pos="2519363" algn="l"/>
                <a:tab pos="3835400" algn="l"/>
                <a:tab pos="4916488" algn="l"/>
                <a:tab pos="5776913" algn="l"/>
              </a:tabLst>
            </a:pPr>
            <a:r>
              <a:rPr lang="en-US" sz="1600">
                <a:latin typeface="Arial" pitchFamily="34" charset="0"/>
              </a:rPr>
              <a:t>PSY280	EXP PSY		4	B+	190</a:t>
            </a:r>
          </a:p>
        </p:txBody>
      </p:sp>
      <p:sp>
        <p:nvSpPr>
          <p:cNvPr id="33795" name="Rectangle 3"/>
          <p:cNvSpPr>
            <a:spLocks noChangeArrowheads="1"/>
          </p:cNvSpPr>
          <p:nvPr/>
        </p:nvSpPr>
        <p:spPr bwMode="auto">
          <a:xfrm>
            <a:off x="838200" y="1524000"/>
            <a:ext cx="7848600" cy="2041525"/>
          </a:xfrm>
          <a:prstGeom prst="rect">
            <a:avLst/>
          </a:prstGeom>
          <a:noFill/>
          <a:ln w="9525">
            <a:noFill/>
            <a:miter lim="800000"/>
            <a:headEnd/>
            <a:tailEnd/>
          </a:ln>
        </p:spPr>
        <p:txBody>
          <a:bodyPr lIns="92075" tIns="46038" rIns="92075" bIns="46038">
            <a:spAutoFit/>
          </a:bodyPr>
          <a:lstStyle/>
          <a:p>
            <a:r>
              <a:rPr lang="en-US" sz="3200" b="1">
                <a:latin typeface="Arial" pitchFamily="34" charset="0"/>
              </a:rPr>
              <a:t>Getting tables into 3NF eliminates unnecessary redundancy, BUT now we need data from multiple tables to create some forms and reports.</a:t>
            </a:r>
          </a:p>
        </p:txBody>
      </p:sp>
      <p:sp>
        <p:nvSpPr>
          <p:cNvPr id="33796" name="Rectangle 4"/>
          <p:cNvSpPr>
            <a:spLocks noChangeArrowheads="1"/>
          </p:cNvSpPr>
          <p:nvPr/>
        </p:nvSpPr>
        <p:spPr bwMode="auto">
          <a:xfrm>
            <a:off x="3165475" y="3670300"/>
            <a:ext cx="1811338" cy="396875"/>
          </a:xfrm>
          <a:prstGeom prst="rect">
            <a:avLst/>
          </a:prstGeom>
          <a:noFill/>
          <a:ln w="9525">
            <a:noFill/>
            <a:miter lim="800000"/>
            <a:headEnd/>
            <a:tailEnd/>
          </a:ln>
        </p:spPr>
        <p:txBody>
          <a:bodyPr wrap="none" lIns="92075" tIns="46038" rIns="92075" bIns="46038">
            <a:spAutoFit/>
          </a:bodyPr>
          <a:lstStyle/>
          <a:p>
            <a:r>
              <a:rPr lang="en-US" sz="2000">
                <a:latin typeface="Arial" pitchFamily="34" charset="0"/>
              </a:rPr>
              <a:t>TRANSCRIPT</a:t>
            </a:r>
          </a:p>
        </p:txBody>
      </p:sp>
      <p:sp>
        <p:nvSpPr>
          <p:cNvPr id="33797" name="Rectangle 5"/>
          <p:cNvSpPr>
            <a:spLocks noGrp="1" noChangeArrowheads="1"/>
          </p:cNvSpPr>
          <p:nvPr>
            <p:ph type="title"/>
          </p:nvPr>
        </p:nvSpPr>
        <p:spPr/>
        <p:txBody>
          <a:bodyPr/>
          <a:lstStyle/>
          <a:p>
            <a:pPr eaLnBrk="1" hangingPunct="1"/>
            <a:r>
              <a:rPr lang="en-US" smtClean="0"/>
              <a:t>Multi-Table Queries &amp; Views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26"/>
          <p:cNvSpPr>
            <a:spLocks noChangeArrowheads="1"/>
          </p:cNvSpPr>
          <p:nvPr/>
        </p:nvSpPr>
        <p:spPr bwMode="auto">
          <a:xfrm>
            <a:off x="762000" y="3035300"/>
            <a:ext cx="1582738" cy="1803400"/>
          </a:xfrm>
          <a:prstGeom prst="rect">
            <a:avLst/>
          </a:prstGeom>
          <a:solidFill>
            <a:schemeClr val="bg1"/>
          </a:solidFill>
          <a:ln w="12700">
            <a:solidFill>
              <a:schemeClr val="tx1"/>
            </a:solidFill>
            <a:miter lim="800000"/>
            <a:headEnd/>
            <a:tailEnd/>
          </a:ln>
        </p:spPr>
        <p:txBody>
          <a:bodyPr wrap="none" lIns="63500" tIns="25400" rIns="63500" bIns="25400">
            <a:spAutoFit/>
          </a:bodyPr>
          <a:lstStyle/>
          <a:p>
            <a:pPr>
              <a:lnSpc>
                <a:spcPct val="102000"/>
              </a:lnSpc>
            </a:pPr>
            <a:r>
              <a:rPr lang="en-US" sz="1400" b="1">
                <a:latin typeface="Arial" pitchFamily="34" charset="0"/>
              </a:rPr>
              <a:t>SECTION</a:t>
            </a:r>
          </a:p>
          <a:p>
            <a:pPr>
              <a:lnSpc>
                <a:spcPct val="102000"/>
              </a:lnSpc>
            </a:pPr>
            <a:endParaRPr lang="en-US" sz="1400" u="sng">
              <a:latin typeface="Arial" pitchFamily="34" charset="0"/>
            </a:endParaRPr>
          </a:p>
          <a:p>
            <a:pPr>
              <a:lnSpc>
                <a:spcPct val="102000"/>
              </a:lnSpc>
            </a:pPr>
            <a:r>
              <a:rPr lang="en-US" sz="1400" b="1">
                <a:latin typeface="Arial" pitchFamily="34" charset="0"/>
              </a:rPr>
              <a:t>CALL_NUMBER</a:t>
            </a:r>
            <a:endParaRPr lang="en-US" sz="1400" b="1" u="sng">
              <a:latin typeface="Arial" pitchFamily="34" charset="0"/>
            </a:endParaRPr>
          </a:p>
          <a:p>
            <a:pPr>
              <a:lnSpc>
                <a:spcPct val="102000"/>
              </a:lnSpc>
            </a:pPr>
            <a:r>
              <a:rPr lang="en-US" sz="1400" b="1">
                <a:latin typeface="Arial" pitchFamily="34" charset="0"/>
              </a:rPr>
              <a:t>COURSE_CODE</a:t>
            </a:r>
          </a:p>
          <a:p>
            <a:pPr>
              <a:lnSpc>
                <a:spcPct val="102000"/>
              </a:lnSpc>
            </a:pPr>
            <a:r>
              <a:rPr lang="en-US" sz="1400">
                <a:latin typeface="Arial" pitchFamily="34" charset="0"/>
              </a:rPr>
              <a:t>SECTION_TIME</a:t>
            </a:r>
          </a:p>
          <a:p>
            <a:pPr>
              <a:lnSpc>
                <a:spcPct val="102000"/>
              </a:lnSpc>
            </a:pPr>
            <a:r>
              <a:rPr lang="en-US" sz="1400">
                <a:latin typeface="Arial" pitchFamily="34" charset="0"/>
              </a:rPr>
              <a:t>SECTION_DAYS</a:t>
            </a:r>
          </a:p>
          <a:p>
            <a:pPr>
              <a:lnSpc>
                <a:spcPct val="102000"/>
              </a:lnSpc>
            </a:pPr>
            <a:r>
              <a:rPr lang="en-US" sz="1400" b="1">
                <a:latin typeface="Arial" pitchFamily="34" charset="0"/>
              </a:rPr>
              <a:t>SECTION_ROOM</a:t>
            </a:r>
          </a:p>
          <a:p>
            <a:pPr>
              <a:lnSpc>
                <a:spcPct val="102000"/>
              </a:lnSpc>
            </a:pPr>
            <a:r>
              <a:rPr lang="en-US" sz="1400" b="1">
                <a:latin typeface="Arial" pitchFamily="34" charset="0"/>
              </a:rPr>
              <a:t>INSTRUCTOR_ID</a:t>
            </a:r>
          </a:p>
        </p:txBody>
      </p:sp>
      <p:sp>
        <p:nvSpPr>
          <p:cNvPr id="34819" name="Rectangle 1027"/>
          <p:cNvSpPr>
            <a:spLocks noChangeArrowheads="1"/>
          </p:cNvSpPr>
          <p:nvPr/>
        </p:nvSpPr>
        <p:spPr bwMode="auto">
          <a:xfrm>
            <a:off x="3284538" y="3571875"/>
            <a:ext cx="2055812" cy="1150938"/>
          </a:xfrm>
          <a:prstGeom prst="rect">
            <a:avLst/>
          </a:prstGeom>
          <a:solidFill>
            <a:schemeClr val="bg1"/>
          </a:solidFill>
          <a:ln w="12700">
            <a:solidFill>
              <a:schemeClr val="tx1"/>
            </a:solidFill>
            <a:miter lim="800000"/>
            <a:headEnd/>
            <a:tailEnd/>
          </a:ln>
        </p:spPr>
        <p:txBody>
          <a:bodyPr wrap="none" lIns="63500" tIns="25400" rIns="63500" bIns="25400">
            <a:spAutoFit/>
          </a:bodyPr>
          <a:lstStyle/>
          <a:p>
            <a:pPr>
              <a:lnSpc>
                <a:spcPct val="102000"/>
              </a:lnSpc>
            </a:pPr>
            <a:r>
              <a:rPr lang="en-US" sz="1400" b="1">
                <a:latin typeface="Arial" pitchFamily="34" charset="0"/>
              </a:rPr>
              <a:t>INSTRUCTOR</a:t>
            </a:r>
          </a:p>
          <a:p>
            <a:pPr>
              <a:lnSpc>
                <a:spcPct val="102000"/>
              </a:lnSpc>
            </a:pPr>
            <a:endParaRPr lang="en-US" sz="1400" u="sng">
              <a:latin typeface="Arial" pitchFamily="34" charset="0"/>
            </a:endParaRPr>
          </a:p>
          <a:p>
            <a:pPr>
              <a:lnSpc>
                <a:spcPct val="102000"/>
              </a:lnSpc>
            </a:pPr>
            <a:r>
              <a:rPr lang="en-US" sz="1400" b="1">
                <a:latin typeface="Arial" pitchFamily="34" charset="0"/>
              </a:rPr>
              <a:t>INSTRUCTOR_ID	</a:t>
            </a:r>
          </a:p>
          <a:p>
            <a:pPr>
              <a:lnSpc>
                <a:spcPct val="102000"/>
              </a:lnSpc>
            </a:pPr>
            <a:r>
              <a:rPr lang="en-US" sz="1400" b="1">
                <a:latin typeface="Arial" pitchFamily="34" charset="0"/>
              </a:rPr>
              <a:t>INSTRUCTOR_NAME</a:t>
            </a:r>
            <a:endParaRPr lang="en-US" sz="1400">
              <a:latin typeface="Arial" pitchFamily="34" charset="0"/>
            </a:endParaRPr>
          </a:p>
          <a:p>
            <a:pPr>
              <a:lnSpc>
                <a:spcPct val="102000"/>
              </a:lnSpc>
            </a:pPr>
            <a:r>
              <a:rPr lang="en-US" sz="1400">
                <a:latin typeface="Arial" pitchFamily="34" charset="0"/>
              </a:rPr>
              <a:t>INSTRUCTOR_OFFICE</a:t>
            </a:r>
          </a:p>
        </p:txBody>
      </p:sp>
      <p:sp>
        <p:nvSpPr>
          <p:cNvPr id="34820" name="Line 1028"/>
          <p:cNvSpPr>
            <a:spLocks noChangeShapeType="1"/>
          </p:cNvSpPr>
          <p:nvPr/>
        </p:nvSpPr>
        <p:spPr bwMode="auto">
          <a:xfrm flipV="1">
            <a:off x="2297113" y="4083050"/>
            <a:ext cx="1033462" cy="623888"/>
          </a:xfrm>
          <a:prstGeom prst="line">
            <a:avLst/>
          </a:prstGeom>
          <a:noFill/>
          <a:ln w="12700">
            <a:solidFill>
              <a:schemeClr val="tx1"/>
            </a:solidFill>
            <a:round/>
            <a:headEnd type="stealth" w="med" len="lg"/>
            <a:tailEnd type="stealth" w="med" len="lg"/>
          </a:ln>
        </p:spPr>
        <p:txBody>
          <a:bodyPr wrap="none" anchor="ctr"/>
          <a:lstStyle/>
          <a:p>
            <a:endParaRPr lang="en-US"/>
          </a:p>
        </p:txBody>
      </p:sp>
      <p:sp>
        <p:nvSpPr>
          <p:cNvPr id="34821" name="Rectangle 1029"/>
          <p:cNvSpPr>
            <a:spLocks noChangeArrowheads="1"/>
          </p:cNvSpPr>
          <p:nvPr/>
        </p:nvSpPr>
        <p:spPr bwMode="auto">
          <a:xfrm>
            <a:off x="4343400" y="1447800"/>
            <a:ext cx="4198938" cy="1920875"/>
          </a:xfrm>
          <a:prstGeom prst="rect">
            <a:avLst/>
          </a:prstGeom>
          <a:noFill/>
          <a:ln w="9525">
            <a:noFill/>
            <a:miter lim="800000"/>
            <a:headEnd/>
            <a:tailEnd/>
          </a:ln>
        </p:spPr>
        <p:txBody>
          <a:bodyPr wrap="none" lIns="92075" tIns="46038" rIns="92075" bIns="46038">
            <a:spAutoFit/>
          </a:bodyPr>
          <a:lstStyle/>
          <a:p>
            <a:r>
              <a:rPr lang="en-US" sz="2000" b="1" i="1" u="sng">
                <a:latin typeface="Arial" pitchFamily="34" charset="0"/>
              </a:rPr>
              <a:t>DESIRED OUTPUT</a:t>
            </a:r>
            <a:r>
              <a:rPr lang="en-US" sz="2000" i="1">
                <a:latin typeface="Arial" pitchFamily="34" charset="0"/>
              </a:rPr>
              <a:t>:</a:t>
            </a:r>
          </a:p>
          <a:p>
            <a:r>
              <a:rPr lang="en-US" sz="2000" i="1">
                <a:latin typeface="Arial" pitchFamily="34" charset="0"/>
              </a:rPr>
              <a:t>CALL-NUMBER		1234</a:t>
            </a:r>
          </a:p>
          <a:p>
            <a:r>
              <a:rPr lang="en-US" sz="2000" i="1">
                <a:latin typeface="Arial" pitchFamily="34" charset="0"/>
              </a:rPr>
              <a:t>COURSE_CODE	MIS380</a:t>
            </a:r>
          </a:p>
          <a:p>
            <a:r>
              <a:rPr lang="en-US" sz="2000" i="1">
                <a:latin typeface="Arial" pitchFamily="34" charset="0"/>
              </a:rPr>
              <a:t>SECTION_ROOM	COPE012</a:t>
            </a:r>
          </a:p>
          <a:p>
            <a:r>
              <a:rPr lang="en-US" sz="2000" i="1">
                <a:latin typeface="Arial" pitchFamily="34" charset="0"/>
              </a:rPr>
              <a:t>INSTRUCTOR_ID	111111111</a:t>
            </a:r>
          </a:p>
          <a:p>
            <a:r>
              <a:rPr lang="en-US" sz="2000" i="1">
                <a:latin typeface="Arial" pitchFamily="34" charset="0"/>
              </a:rPr>
              <a:t>INSTRUCTOR_NAME	DAY</a:t>
            </a:r>
          </a:p>
        </p:txBody>
      </p:sp>
      <p:sp>
        <p:nvSpPr>
          <p:cNvPr id="34822" name="Rectangle 1030"/>
          <p:cNvSpPr>
            <a:spLocks noChangeArrowheads="1"/>
          </p:cNvSpPr>
          <p:nvPr/>
        </p:nvSpPr>
        <p:spPr bwMode="auto">
          <a:xfrm>
            <a:off x="647700" y="2636838"/>
            <a:ext cx="3276600" cy="396875"/>
          </a:xfrm>
          <a:prstGeom prst="rect">
            <a:avLst/>
          </a:prstGeom>
          <a:noFill/>
          <a:ln w="9525">
            <a:noFill/>
            <a:miter lim="800000"/>
            <a:headEnd/>
            <a:tailEnd/>
          </a:ln>
        </p:spPr>
        <p:txBody>
          <a:bodyPr wrap="none" lIns="92075" tIns="46038" rIns="92075" bIns="46038">
            <a:spAutoFit/>
          </a:bodyPr>
          <a:lstStyle/>
          <a:p>
            <a:r>
              <a:rPr lang="en-US" sz="2000" b="1" u="sng">
                <a:latin typeface="Arial" pitchFamily="34" charset="0"/>
              </a:rPr>
              <a:t>REQUIRED NAVIGATION:</a:t>
            </a:r>
          </a:p>
        </p:txBody>
      </p:sp>
      <p:sp>
        <p:nvSpPr>
          <p:cNvPr id="34823" name="Rectangle 1031"/>
          <p:cNvSpPr>
            <a:spLocks noChangeArrowheads="1"/>
          </p:cNvSpPr>
          <p:nvPr/>
        </p:nvSpPr>
        <p:spPr bwMode="auto">
          <a:xfrm>
            <a:off x="2486025" y="4511675"/>
            <a:ext cx="647700" cy="336550"/>
          </a:xfrm>
          <a:prstGeom prst="rect">
            <a:avLst/>
          </a:prstGeom>
          <a:noFill/>
          <a:ln w="9525">
            <a:noFill/>
            <a:miter lim="800000"/>
            <a:headEnd/>
            <a:tailEnd/>
          </a:ln>
        </p:spPr>
        <p:txBody>
          <a:bodyPr wrap="none" lIns="92075" tIns="46038" rIns="92075" bIns="46038">
            <a:spAutoFit/>
          </a:bodyPr>
          <a:lstStyle/>
          <a:p>
            <a:r>
              <a:rPr lang="en-US" sz="1600">
                <a:latin typeface="Arial" pitchFamily="34" charset="0"/>
              </a:rPr>
              <a:t>JOIN</a:t>
            </a:r>
          </a:p>
        </p:txBody>
      </p:sp>
      <p:sp>
        <p:nvSpPr>
          <p:cNvPr id="34824" name="Rectangle 1032"/>
          <p:cNvSpPr>
            <a:spLocks noChangeArrowheads="1"/>
          </p:cNvSpPr>
          <p:nvPr/>
        </p:nvSpPr>
        <p:spPr bwMode="auto">
          <a:xfrm>
            <a:off x="746125" y="5075238"/>
            <a:ext cx="5602288" cy="715962"/>
          </a:xfrm>
          <a:prstGeom prst="rect">
            <a:avLst/>
          </a:prstGeom>
          <a:solidFill>
            <a:schemeClr val="bg1"/>
          </a:solidFill>
          <a:ln w="12700">
            <a:solidFill>
              <a:schemeClr val="tx1"/>
            </a:solidFill>
            <a:miter lim="800000"/>
            <a:headEnd/>
            <a:tailEnd/>
          </a:ln>
        </p:spPr>
        <p:txBody>
          <a:bodyPr wrap="none" lIns="63500" tIns="25400" rIns="63500" bIns="25400">
            <a:spAutoFit/>
          </a:bodyPr>
          <a:lstStyle/>
          <a:p>
            <a:pPr>
              <a:lnSpc>
                <a:spcPct val="102000"/>
              </a:lnSpc>
            </a:pPr>
            <a:r>
              <a:rPr lang="en-US" sz="1400" b="1">
                <a:latin typeface="Arial" pitchFamily="34" charset="0"/>
              </a:rPr>
              <a:t>SECTION</a:t>
            </a:r>
          </a:p>
          <a:p>
            <a:pPr>
              <a:lnSpc>
                <a:spcPct val="102000"/>
              </a:lnSpc>
            </a:pPr>
            <a:endParaRPr lang="en-US" sz="1400" b="1">
              <a:latin typeface="Arial" pitchFamily="34" charset="0"/>
            </a:endParaRPr>
          </a:p>
          <a:p>
            <a:pPr>
              <a:lnSpc>
                <a:spcPct val="102000"/>
              </a:lnSpc>
            </a:pPr>
            <a:r>
              <a:rPr lang="en-US" sz="1400" b="1">
                <a:latin typeface="Arial" pitchFamily="34" charset="0"/>
              </a:rPr>
              <a:t>1234</a:t>
            </a:r>
            <a:r>
              <a:rPr lang="en-US" sz="1400" u="sng">
                <a:latin typeface="Arial" pitchFamily="34" charset="0"/>
              </a:rPr>
              <a:t>	</a:t>
            </a:r>
            <a:r>
              <a:rPr lang="en-US" sz="1400" b="1">
                <a:latin typeface="Arial" pitchFamily="34" charset="0"/>
              </a:rPr>
              <a:t>MIS380	</a:t>
            </a:r>
            <a:r>
              <a:rPr lang="en-US" sz="1400">
                <a:latin typeface="Arial" pitchFamily="34" charset="0"/>
              </a:rPr>
              <a:t>8-10	WF	</a:t>
            </a:r>
            <a:r>
              <a:rPr lang="en-US" sz="1400" b="1">
                <a:latin typeface="Arial" pitchFamily="34" charset="0"/>
              </a:rPr>
              <a:t>COPE012	111111111</a:t>
            </a:r>
          </a:p>
        </p:txBody>
      </p:sp>
      <p:sp>
        <p:nvSpPr>
          <p:cNvPr id="34825" name="Rectangle 1033"/>
          <p:cNvSpPr>
            <a:spLocks noChangeArrowheads="1"/>
          </p:cNvSpPr>
          <p:nvPr/>
        </p:nvSpPr>
        <p:spPr bwMode="auto">
          <a:xfrm>
            <a:off x="749300" y="5903913"/>
            <a:ext cx="3802063" cy="715962"/>
          </a:xfrm>
          <a:prstGeom prst="rect">
            <a:avLst/>
          </a:prstGeom>
          <a:solidFill>
            <a:schemeClr val="bg1"/>
          </a:solidFill>
          <a:ln w="12700">
            <a:solidFill>
              <a:schemeClr val="tx1"/>
            </a:solidFill>
            <a:miter lim="800000"/>
            <a:headEnd/>
            <a:tailEnd/>
          </a:ln>
        </p:spPr>
        <p:txBody>
          <a:bodyPr wrap="none" lIns="63500" tIns="25400" rIns="63500" bIns="25400">
            <a:spAutoFit/>
          </a:bodyPr>
          <a:lstStyle/>
          <a:p>
            <a:pPr>
              <a:lnSpc>
                <a:spcPct val="102000"/>
              </a:lnSpc>
            </a:pPr>
            <a:r>
              <a:rPr lang="en-US" sz="1400" b="1">
                <a:latin typeface="Arial" pitchFamily="34" charset="0"/>
              </a:rPr>
              <a:t>INSTRUCTOR</a:t>
            </a:r>
          </a:p>
          <a:p>
            <a:pPr>
              <a:lnSpc>
                <a:spcPct val="102000"/>
              </a:lnSpc>
            </a:pPr>
            <a:endParaRPr lang="en-US" sz="1400" u="sng">
              <a:latin typeface="Arial" pitchFamily="34" charset="0"/>
            </a:endParaRPr>
          </a:p>
          <a:p>
            <a:pPr>
              <a:lnSpc>
                <a:spcPct val="102000"/>
              </a:lnSpc>
            </a:pPr>
            <a:r>
              <a:rPr lang="en-US" sz="1400" b="1">
                <a:latin typeface="Arial" pitchFamily="34" charset="0"/>
              </a:rPr>
              <a:t>111111111 	</a:t>
            </a:r>
            <a:r>
              <a:rPr lang="en-US" sz="1400">
                <a:latin typeface="Arial" pitchFamily="34" charset="0"/>
              </a:rPr>
              <a:t>DAY	COPE290A</a:t>
            </a:r>
          </a:p>
        </p:txBody>
      </p:sp>
      <p:sp>
        <p:nvSpPr>
          <p:cNvPr id="34826" name="Line 1034"/>
          <p:cNvSpPr>
            <a:spLocks noChangeShapeType="1"/>
          </p:cNvSpPr>
          <p:nvPr/>
        </p:nvSpPr>
        <p:spPr bwMode="auto">
          <a:xfrm flipV="1">
            <a:off x="1887538" y="5665788"/>
            <a:ext cx="3551237" cy="752475"/>
          </a:xfrm>
          <a:prstGeom prst="line">
            <a:avLst/>
          </a:prstGeom>
          <a:noFill/>
          <a:ln w="12700">
            <a:solidFill>
              <a:schemeClr val="tx1"/>
            </a:solidFill>
            <a:round/>
            <a:headEnd type="stealth" w="med" len="lg"/>
            <a:tailEnd type="stealth" w="med" len="lg"/>
          </a:ln>
        </p:spPr>
        <p:txBody>
          <a:bodyPr wrap="none" anchor="ctr"/>
          <a:lstStyle/>
          <a:p>
            <a:endParaRPr lang="en-US"/>
          </a:p>
        </p:txBody>
      </p:sp>
      <p:sp>
        <p:nvSpPr>
          <p:cNvPr id="34827" name="Rectangle 1035"/>
          <p:cNvSpPr>
            <a:spLocks noGrp="1" noChangeArrowheads="1"/>
          </p:cNvSpPr>
          <p:nvPr>
            <p:ph type="title"/>
          </p:nvPr>
        </p:nvSpPr>
        <p:spPr/>
        <p:txBody>
          <a:bodyPr/>
          <a:lstStyle/>
          <a:p>
            <a:pPr eaLnBrk="1" hangingPunct="1"/>
            <a:r>
              <a:rPr lang="en-US" smtClean="0"/>
              <a:t>Two-Table Query</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26"/>
          <p:cNvSpPr>
            <a:spLocks noChangeArrowheads="1"/>
          </p:cNvSpPr>
          <p:nvPr/>
        </p:nvSpPr>
        <p:spPr bwMode="auto">
          <a:xfrm>
            <a:off x="762000" y="1447800"/>
            <a:ext cx="7615238" cy="3081338"/>
          </a:xfrm>
          <a:prstGeom prst="rect">
            <a:avLst/>
          </a:prstGeom>
          <a:noFill/>
          <a:ln w="9525">
            <a:noFill/>
            <a:miter lim="800000"/>
            <a:headEnd/>
            <a:tailEnd/>
          </a:ln>
        </p:spPr>
        <p:txBody>
          <a:bodyPr lIns="92075" tIns="46038" rIns="92075" bIns="46038">
            <a:spAutoFit/>
          </a:bodyPr>
          <a:lstStyle/>
          <a:p>
            <a:r>
              <a:rPr lang="en-US" sz="2800">
                <a:latin typeface="Arial" pitchFamily="34" charset="0"/>
              </a:rPr>
              <a:t>SELECT CALL_NUMBER, COURSE_CODE, </a:t>
            </a:r>
          </a:p>
          <a:p>
            <a:r>
              <a:rPr lang="en-US" sz="2800">
                <a:latin typeface="Arial" pitchFamily="34" charset="0"/>
              </a:rPr>
              <a:t>   SECTION_ROOM,</a:t>
            </a:r>
          </a:p>
          <a:p>
            <a:r>
              <a:rPr lang="en-US" sz="2800">
                <a:latin typeface="Arial" pitchFamily="34" charset="0"/>
              </a:rPr>
              <a:t>   SECTION.INSTRUCTOR_ID,</a:t>
            </a:r>
          </a:p>
          <a:p>
            <a:r>
              <a:rPr lang="en-US" sz="2800">
                <a:latin typeface="Arial" pitchFamily="34" charset="0"/>
              </a:rPr>
              <a:t>   INSTRUCTOR_NAME</a:t>
            </a:r>
          </a:p>
          <a:p>
            <a:r>
              <a:rPr lang="en-US" sz="2800">
                <a:latin typeface="Arial" pitchFamily="34" charset="0"/>
              </a:rPr>
              <a:t>FROM SECTION, INSTRUCTOR</a:t>
            </a:r>
          </a:p>
          <a:p>
            <a:r>
              <a:rPr lang="en-US" sz="2800">
                <a:latin typeface="Arial" pitchFamily="34" charset="0"/>
              </a:rPr>
              <a:t>WHERE SECTION.INSTRUCTOR_ID</a:t>
            </a:r>
          </a:p>
          <a:p>
            <a:r>
              <a:rPr lang="en-US" sz="2800">
                <a:latin typeface="Arial" pitchFamily="34" charset="0"/>
              </a:rPr>
              <a:t>    = INSTRUCTOR.INSTRUCTOR_ID;</a:t>
            </a:r>
          </a:p>
        </p:txBody>
      </p:sp>
      <p:sp>
        <p:nvSpPr>
          <p:cNvPr id="35843" name="Rectangle 1027"/>
          <p:cNvSpPr>
            <a:spLocks noChangeArrowheads="1"/>
          </p:cNvSpPr>
          <p:nvPr/>
        </p:nvSpPr>
        <p:spPr bwMode="auto">
          <a:xfrm>
            <a:off x="533400" y="4648200"/>
            <a:ext cx="8153400" cy="1920875"/>
          </a:xfrm>
          <a:prstGeom prst="rect">
            <a:avLst/>
          </a:prstGeom>
          <a:noFill/>
          <a:ln w="9525">
            <a:noFill/>
            <a:miter lim="800000"/>
            <a:headEnd/>
            <a:tailEnd/>
          </a:ln>
        </p:spPr>
        <p:txBody>
          <a:bodyPr lIns="92075" tIns="46038" rIns="92075" bIns="46038">
            <a:spAutoFit/>
          </a:bodyPr>
          <a:lstStyle/>
          <a:p>
            <a:r>
              <a:rPr lang="en-US" sz="2000" i="1">
                <a:latin typeface="Arial" pitchFamily="34" charset="0"/>
              </a:rPr>
              <a:t>THE WHERE CLAUSE IS USED TO TELL ORACLE HOW TO  MATCH ROWS BETWEEN THE TWO TABLES – REQUIRES A COMMON KEY</a:t>
            </a:r>
          </a:p>
          <a:p>
            <a:endParaRPr lang="en-US" sz="2000" i="1">
              <a:latin typeface="Arial" pitchFamily="34" charset="0"/>
            </a:endParaRPr>
          </a:p>
          <a:p>
            <a:r>
              <a:rPr lang="en-US" sz="2000" i="1">
                <a:latin typeface="Arial" pitchFamily="34" charset="0"/>
              </a:rPr>
              <a:t>FOR COLUMN NAMES WHOSE LOCATION IS AMBIGUOUS, YOU MUST SPECIFY A TABLE NAME - SEE INSTRUCTOR_ID</a:t>
            </a:r>
          </a:p>
        </p:txBody>
      </p:sp>
      <p:sp>
        <p:nvSpPr>
          <p:cNvPr id="35844" name="Rectangle 1028"/>
          <p:cNvSpPr>
            <a:spLocks noGrp="1" noChangeArrowheads="1"/>
          </p:cNvSpPr>
          <p:nvPr>
            <p:ph type="title"/>
          </p:nvPr>
        </p:nvSpPr>
        <p:spPr/>
        <p:txBody>
          <a:bodyPr/>
          <a:lstStyle/>
          <a:p>
            <a:pPr eaLnBrk="1" hangingPunct="1"/>
            <a:r>
              <a:rPr lang="en-US" smtClean="0"/>
              <a:t>SELECT Command with Join</a:t>
            </a:r>
          </a:p>
        </p:txBody>
      </p:sp>
      <p:sp>
        <p:nvSpPr>
          <p:cNvPr id="35845" name="Rectangle 1029"/>
          <p:cNvSpPr>
            <a:spLocks noChangeArrowheads="1"/>
          </p:cNvSpPr>
          <p:nvPr/>
        </p:nvSpPr>
        <p:spPr bwMode="auto">
          <a:xfrm>
            <a:off x="6345238" y="2209800"/>
            <a:ext cx="2417762" cy="946150"/>
          </a:xfrm>
          <a:prstGeom prst="rect">
            <a:avLst/>
          </a:prstGeom>
          <a:noFill/>
          <a:ln w="9525">
            <a:noFill/>
            <a:miter lim="800000"/>
            <a:headEnd/>
            <a:tailEnd/>
          </a:ln>
        </p:spPr>
        <p:txBody>
          <a:bodyPr>
            <a:spAutoFit/>
          </a:bodyPr>
          <a:lstStyle/>
          <a:p>
            <a:pPr eaLnBrk="1" hangingPunct="1"/>
            <a:r>
              <a:rPr lang="en-US" sz="2800" i="1">
                <a:latin typeface="Arial" pitchFamily="34" charset="0"/>
              </a:rPr>
              <a:t>Two Tables </a:t>
            </a:r>
          </a:p>
          <a:p>
            <a:pPr eaLnBrk="1" hangingPunct="1"/>
            <a:r>
              <a:rPr lang="en-US" sz="2800" i="1">
                <a:latin typeface="Arial" pitchFamily="34" charset="0"/>
                <a:sym typeface="Wingdings" pitchFamily="2" charset="2"/>
              </a:rPr>
              <a:t> One Join</a:t>
            </a:r>
            <a:endParaRPr lang="en-US" sz="2800" i="1">
              <a:latin typeface="Arial" pitchFamily="34" charset="0"/>
            </a:endParaRPr>
          </a:p>
        </p:txBody>
      </p:sp>
      <p:sp>
        <p:nvSpPr>
          <p:cNvPr id="35846" name="Rectangle 1030"/>
          <p:cNvSpPr>
            <a:spLocks noChangeArrowheads="1"/>
          </p:cNvSpPr>
          <p:nvPr/>
        </p:nvSpPr>
        <p:spPr bwMode="auto">
          <a:xfrm>
            <a:off x="6248400" y="2133600"/>
            <a:ext cx="2514600" cy="1219200"/>
          </a:xfrm>
          <a:prstGeom prst="rect">
            <a:avLst/>
          </a:prstGeom>
          <a:noFill/>
          <a:ln w="9525">
            <a:solidFill>
              <a:schemeClr val="tx1"/>
            </a:solidFill>
            <a:miter lim="800000"/>
            <a:headEnd/>
            <a:tailEnd/>
          </a:ln>
        </p:spPr>
        <p:txBody>
          <a:bodyPr wrap="none" anchor="ctr"/>
          <a:lstStyle/>
          <a:p>
            <a:endParaRPr lang="en-I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6"/>
          <p:cNvSpPr>
            <a:spLocks noGrp="1" noChangeArrowheads="1"/>
          </p:cNvSpPr>
          <p:nvPr>
            <p:ph type="title"/>
          </p:nvPr>
        </p:nvSpPr>
        <p:spPr/>
        <p:txBody>
          <a:bodyPr/>
          <a:lstStyle/>
          <a:p>
            <a:pPr eaLnBrk="1" hangingPunct="1"/>
            <a:r>
              <a:rPr lang="en-US" smtClean="0"/>
              <a:t>Results</a:t>
            </a:r>
          </a:p>
        </p:txBody>
      </p:sp>
      <p:sp>
        <p:nvSpPr>
          <p:cNvPr id="36867" name="Rectangle 1027"/>
          <p:cNvSpPr>
            <a:spLocks noChangeArrowheads="1"/>
          </p:cNvSpPr>
          <p:nvPr/>
        </p:nvSpPr>
        <p:spPr bwMode="auto">
          <a:xfrm>
            <a:off x="609600" y="1676400"/>
            <a:ext cx="8902700" cy="2835275"/>
          </a:xfrm>
          <a:prstGeom prst="rect">
            <a:avLst/>
          </a:prstGeom>
          <a:noFill/>
          <a:ln w="9525">
            <a:noFill/>
            <a:miter lim="800000"/>
            <a:headEnd/>
            <a:tailEnd/>
          </a:ln>
        </p:spPr>
        <p:txBody>
          <a:bodyPr lIns="92075" tIns="46038" rIns="92075" bIns="46038">
            <a:spAutoFit/>
          </a:bodyPr>
          <a:lstStyle/>
          <a:p>
            <a:r>
              <a:rPr lang="en-US" sz="2000">
                <a:latin typeface="Arial" pitchFamily="34" charset="0"/>
              </a:rPr>
              <a:t>CALL 	COURS	SECTION  	INSTRU     	INSTR_NAME</a:t>
            </a:r>
          </a:p>
          <a:p>
            <a:r>
              <a:rPr lang="en-US" sz="2000">
                <a:latin typeface="Arial" pitchFamily="34" charset="0"/>
              </a:rPr>
              <a:t>---- 	-------- 		-------- 		----------	   	-------------------</a:t>
            </a:r>
          </a:p>
          <a:p>
            <a:r>
              <a:rPr lang="en-US" sz="2000">
                <a:latin typeface="Arial" pitchFamily="34" charset="0"/>
              </a:rPr>
              <a:t>0030 	MIS300   	COPE112  	500000000 	SUTHERLAND</a:t>
            </a:r>
          </a:p>
          <a:p>
            <a:r>
              <a:rPr lang="en-US" sz="2000">
                <a:latin typeface="Arial" pitchFamily="34" charset="0"/>
              </a:rPr>
              <a:t>0031 	MIS300   	COPE112  	260000000 	CHEN</a:t>
            </a:r>
          </a:p>
          <a:p>
            <a:r>
              <a:rPr lang="en-US" sz="2000">
                <a:latin typeface="Arial" pitchFamily="34" charset="0"/>
              </a:rPr>
              <a:t>0032 	MKT301  	COPE633  	180000000 	KIRCH</a:t>
            </a:r>
          </a:p>
          <a:p>
            <a:r>
              <a:rPr lang="en-US" sz="2000">
                <a:latin typeface="Arial" pitchFamily="34" charset="0"/>
              </a:rPr>
              <a:t>0033 	MKT301 	COPE107  	180000000 	KIRCH</a:t>
            </a:r>
          </a:p>
          <a:p>
            <a:r>
              <a:rPr lang="en-US" sz="2000">
                <a:latin typeface="Arial" pitchFamily="34" charset="0"/>
              </a:rPr>
              <a:t>0034 	BUSL255	COPE001  	260000000 	CHEN</a:t>
            </a:r>
          </a:p>
          <a:p>
            <a:r>
              <a:rPr lang="en-US" sz="2000">
                <a:latin typeface="Arial" pitchFamily="34" charset="0"/>
              </a:rPr>
              <a:t>0035 	OPN310 	COPE107  	190000000 	CUTRIGHT</a:t>
            </a:r>
          </a:p>
          <a:p>
            <a:r>
              <a:rPr lang="en-US" sz="2000">
                <a:latin typeface="Arial" pitchFamily="34" charset="0"/>
              </a:rPr>
              <a:t>0036 	OPN310 	COPE108  	240000000 	JDAY</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ChangeArrowheads="1"/>
          </p:cNvSpPr>
          <p:nvPr/>
        </p:nvSpPr>
        <p:spPr bwMode="auto">
          <a:xfrm>
            <a:off x="838200" y="1600200"/>
            <a:ext cx="8001000" cy="2628900"/>
          </a:xfrm>
          <a:prstGeom prst="rect">
            <a:avLst/>
          </a:prstGeom>
          <a:noFill/>
          <a:ln w="9525">
            <a:noFill/>
            <a:miter lim="800000"/>
            <a:headEnd/>
            <a:tailEnd/>
          </a:ln>
        </p:spPr>
        <p:txBody>
          <a:bodyPr lIns="63500" tIns="25400" rIns="63500" bIns="25400">
            <a:spAutoFit/>
          </a:bodyPr>
          <a:lstStyle/>
          <a:p>
            <a:pPr marL="342900" indent="-342900">
              <a:lnSpc>
                <a:spcPct val="96000"/>
              </a:lnSpc>
              <a:spcBef>
                <a:spcPct val="29000"/>
              </a:spcBef>
              <a:tabLst>
                <a:tab pos="860425" algn="l"/>
                <a:tab pos="1376363" algn="l"/>
                <a:tab pos="1831975" algn="l"/>
                <a:tab pos="2519363" algn="l"/>
                <a:tab pos="3835400" algn="l"/>
                <a:tab pos="4916488" algn="l"/>
                <a:tab pos="5776913" algn="l"/>
              </a:tabLst>
            </a:pPr>
            <a:r>
              <a:rPr lang="en-US" sz="2000" b="1">
                <a:latin typeface="Arial" pitchFamily="34" charset="0"/>
              </a:rPr>
              <a:t>STUDENT#:</a:t>
            </a:r>
            <a:r>
              <a:rPr lang="en-US" sz="2000">
                <a:latin typeface="Arial" pitchFamily="34" charset="0"/>
              </a:rPr>
              <a:t> 	444-44-4444</a:t>
            </a:r>
          </a:p>
          <a:p>
            <a:pPr marL="342900" indent="-342900">
              <a:lnSpc>
                <a:spcPct val="96000"/>
              </a:lnSpc>
              <a:spcBef>
                <a:spcPct val="29000"/>
              </a:spcBef>
              <a:tabLst>
                <a:tab pos="860425" algn="l"/>
                <a:tab pos="1376363" algn="l"/>
                <a:tab pos="1831975" algn="l"/>
                <a:tab pos="2519363" algn="l"/>
                <a:tab pos="3835400" algn="l"/>
                <a:tab pos="4916488" algn="l"/>
                <a:tab pos="5776913" algn="l"/>
              </a:tabLst>
            </a:pPr>
            <a:r>
              <a:rPr lang="en-US" sz="2000" b="1">
                <a:latin typeface="Arial" pitchFamily="34" charset="0"/>
              </a:rPr>
              <a:t>NAME:</a:t>
            </a:r>
            <a:r>
              <a:rPr lang="en-US" sz="2000">
                <a:latin typeface="Arial" pitchFamily="34" charset="0"/>
              </a:rPr>
              <a:t>  		JOE STUDENT	</a:t>
            </a:r>
            <a:endParaRPr lang="en-US" sz="2000" b="1">
              <a:latin typeface="Arial" pitchFamily="34" charset="0"/>
            </a:endParaRPr>
          </a:p>
          <a:p>
            <a:pPr marL="342900" indent="-342900">
              <a:lnSpc>
                <a:spcPct val="96000"/>
              </a:lnSpc>
              <a:spcBef>
                <a:spcPct val="29000"/>
              </a:spcBef>
              <a:tabLst>
                <a:tab pos="860425" algn="l"/>
                <a:tab pos="1376363" algn="l"/>
                <a:tab pos="1831975" algn="l"/>
                <a:tab pos="2519363" algn="l"/>
                <a:tab pos="3835400" algn="l"/>
                <a:tab pos="4916488" algn="l"/>
                <a:tab pos="5776913" algn="l"/>
              </a:tabLst>
            </a:pPr>
            <a:endParaRPr lang="en-US" sz="2000">
              <a:latin typeface="Arial" pitchFamily="34" charset="0"/>
            </a:endParaRPr>
          </a:p>
          <a:p>
            <a:pPr marL="342900" indent="-342900">
              <a:lnSpc>
                <a:spcPct val="96000"/>
              </a:lnSpc>
              <a:spcBef>
                <a:spcPct val="29000"/>
              </a:spcBef>
              <a:tabLst>
                <a:tab pos="860425" algn="l"/>
                <a:tab pos="1376363" algn="l"/>
                <a:tab pos="1831975" algn="l"/>
                <a:tab pos="2519363" algn="l"/>
                <a:tab pos="3835400" algn="l"/>
                <a:tab pos="4916488" algn="l"/>
                <a:tab pos="5776913" algn="l"/>
              </a:tabLst>
            </a:pPr>
            <a:r>
              <a:rPr lang="en-US" sz="2000" b="1">
                <a:latin typeface="Arial" pitchFamily="34" charset="0"/>
              </a:rPr>
              <a:t>CODE	 	NAME	       HOURS	GRADE	QUAR/YR</a:t>
            </a:r>
          </a:p>
          <a:p>
            <a:pPr marL="342900" indent="-342900">
              <a:lnSpc>
                <a:spcPct val="96000"/>
              </a:lnSpc>
              <a:spcBef>
                <a:spcPct val="29000"/>
              </a:spcBef>
              <a:tabLst>
                <a:tab pos="860425" algn="l"/>
                <a:tab pos="1376363" algn="l"/>
                <a:tab pos="1831975" algn="l"/>
                <a:tab pos="2519363" algn="l"/>
                <a:tab pos="3835400" algn="l"/>
                <a:tab pos="4916488" algn="l"/>
                <a:tab pos="5776913" algn="l"/>
              </a:tabLst>
            </a:pPr>
            <a:r>
              <a:rPr lang="en-US" sz="2000">
                <a:latin typeface="Arial" pitchFamily="34" charset="0"/>
              </a:rPr>
              <a:t>MIS220	FILE PROC      4		A		389</a:t>
            </a:r>
          </a:p>
          <a:p>
            <a:pPr marL="342900" indent="-342900">
              <a:lnSpc>
                <a:spcPct val="96000"/>
              </a:lnSpc>
              <a:spcBef>
                <a:spcPct val="29000"/>
              </a:spcBef>
              <a:tabLst>
                <a:tab pos="860425" algn="l"/>
                <a:tab pos="1376363" algn="l"/>
                <a:tab pos="1831975" algn="l"/>
                <a:tab pos="2519363" algn="l"/>
                <a:tab pos="3835400" algn="l"/>
                <a:tab pos="4916488" algn="l"/>
                <a:tab pos="5776913" algn="l"/>
              </a:tabLst>
            </a:pPr>
            <a:r>
              <a:rPr lang="en-US" sz="2000">
                <a:latin typeface="Arial" pitchFamily="34" charset="0"/>
              </a:rPr>
              <a:t>BIO100	BIOLOGY	         3		B		288</a:t>
            </a:r>
          </a:p>
          <a:p>
            <a:pPr marL="342900" indent="-342900">
              <a:lnSpc>
                <a:spcPct val="96000"/>
              </a:lnSpc>
              <a:spcBef>
                <a:spcPct val="29000"/>
              </a:spcBef>
              <a:tabLst>
                <a:tab pos="860425" algn="l"/>
                <a:tab pos="1376363" algn="l"/>
                <a:tab pos="1831975" algn="l"/>
                <a:tab pos="2519363" algn="l"/>
                <a:tab pos="3835400" algn="l"/>
                <a:tab pos="4916488" algn="l"/>
                <a:tab pos="5776913" algn="l"/>
              </a:tabLst>
            </a:pPr>
            <a:r>
              <a:rPr lang="en-US" sz="2000">
                <a:latin typeface="Arial" pitchFamily="34" charset="0"/>
              </a:rPr>
              <a:t>PSY280 	EXP PSY	         4		B+		190</a:t>
            </a:r>
          </a:p>
        </p:txBody>
      </p:sp>
      <p:sp>
        <p:nvSpPr>
          <p:cNvPr id="37891" name="Rectangle 1027"/>
          <p:cNvSpPr>
            <a:spLocks noChangeArrowheads="1"/>
          </p:cNvSpPr>
          <p:nvPr/>
        </p:nvSpPr>
        <p:spPr bwMode="auto">
          <a:xfrm>
            <a:off x="377825" y="4572000"/>
            <a:ext cx="2476500" cy="1985963"/>
          </a:xfrm>
          <a:prstGeom prst="rect">
            <a:avLst/>
          </a:prstGeom>
          <a:solidFill>
            <a:schemeClr val="bg1"/>
          </a:solidFill>
          <a:ln w="12700">
            <a:solidFill>
              <a:schemeClr val="tx1"/>
            </a:solidFill>
            <a:miter lim="800000"/>
            <a:headEnd/>
            <a:tailEnd/>
          </a:ln>
        </p:spPr>
        <p:txBody>
          <a:bodyPr wrap="none" lIns="63500" tIns="25400" rIns="63500" bIns="25400">
            <a:spAutoFit/>
          </a:bodyPr>
          <a:lstStyle/>
          <a:p>
            <a:r>
              <a:rPr lang="en-US" b="1">
                <a:latin typeface="Arial" pitchFamily="34" charset="0"/>
              </a:rPr>
              <a:t>STUDENT</a:t>
            </a:r>
            <a:endParaRPr lang="en-US" u="sng">
              <a:latin typeface="Arial" pitchFamily="34" charset="0"/>
            </a:endParaRPr>
          </a:p>
          <a:p>
            <a:endParaRPr lang="en-US" u="sng">
              <a:latin typeface="Arial" pitchFamily="34" charset="0"/>
            </a:endParaRPr>
          </a:p>
          <a:p>
            <a:r>
              <a:rPr lang="en-US" b="1">
                <a:latin typeface="Arial" pitchFamily="34" charset="0"/>
              </a:rPr>
              <a:t>STUDENT_NUMBER  </a:t>
            </a:r>
            <a:endParaRPr lang="en-US" b="1" u="sng">
              <a:latin typeface="Arial" pitchFamily="34" charset="0"/>
            </a:endParaRPr>
          </a:p>
          <a:p>
            <a:r>
              <a:rPr lang="en-US">
                <a:latin typeface="Arial" pitchFamily="34" charset="0"/>
              </a:rPr>
              <a:t>STUDENT_NAME</a:t>
            </a:r>
          </a:p>
          <a:p>
            <a:r>
              <a:rPr lang="en-US">
                <a:latin typeface="Arial" pitchFamily="34" charset="0"/>
              </a:rPr>
              <a:t>STUDENT_ADDRESS</a:t>
            </a:r>
          </a:p>
          <a:p>
            <a:r>
              <a:rPr lang="en-US">
                <a:latin typeface="Arial" pitchFamily="34" charset="0"/>
              </a:rPr>
              <a:t>STUDENT_PHONE</a:t>
            </a:r>
          </a:p>
          <a:p>
            <a:r>
              <a:rPr lang="en-US">
                <a:latin typeface="Arial" pitchFamily="34" charset="0"/>
              </a:rPr>
              <a:t>MAJOR</a:t>
            </a:r>
          </a:p>
        </p:txBody>
      </p:sp>
      <p:sp>
        <p:nvSpPr>
          <p:cNvPr id="37892" name="Rectangle 1028"/>
          <p:cNvSpPr>
            <a:spLocks noChangeArrowheads="1"/>
          </p:cNvSpPr>
          <p:nvPr/>
        </p:nvSpPr>
        <p:spPr bwMode="auto">
          <a:xfrm>
            <a:off x="6477000" y="5207000"/>
            <a:ext cx="1943100" cy="1460500"/>
          </a:xfrm>
          <a:prstGeom prst="rect">
            <a:avLst/>
          </a:prstGeom>
          <a:solidFill>
            <a:schemeClr val="bg1"/>
          </a:solidFill>
          <a:ln w="12700">
            <a:solidFill>
              <a:schemeClr val="tx1"/>
            </a:solidFill>
            <a:miter lim="800000"/>
            <a:headEnd/>
            <a:tailEnd/>
          </a:ln>
        </p:spPr>
        <p:txBody>
          <a:bodyPr wrap="none" lIns="63500" tIns="25400" rIns="63500" bIns="25400">
            <a:spAutoFit/>
          </a:bodyPr>
          <a:lstStyle/>
          <a:p>
            <a:pPr>
              <a:lnSpc>
                <a:spcPct val="102000"/>
              </a:lnSpc>
            </a:pPr>
            <a:r>
              <a:rPr lang="en-US" b="1">
                <a:latin typeface="Arial" pitchFamily="34" charset="0"/>
              </a:rPr>
              <a:t>COURSE</a:t>
            </a:r>
          </a:p>
          <a:p>
            <a:pPr>
              <a:lnSpc>
                <a:spcPct val="102000"/>
              </a:lnSpc>
            </a:pPr>
            <a:endParaRPr lang="en-US" u="sng">
              <a:latin typeface="Arial" pitchFamily="34" charset="0"/>
            </a:endParaRPr>
          </a:p>
          <a:p>
            <a:pPr>
              <a:lnSpc>
                <a:spcPct val="102000"/>
              </a:lnSpc>
            </a:pPr>
            <a:r>
              <a:rPr lang="en-US" b="1">
                <a:latin typeface="Arial" pitchFamily="34" charset="0"/>
              </a:rPr>
              <a:t>COURSE_CODE</a:t>
            </a:r>
            <a:endParaRPr lang="en-US" u="sng">
              <a:latin typeface="Arial" pitchFamily="34" charset="0"/>
            </a:endParaRPr>
          </a:p>
          <a:p>
            <a:pPr>
              <a:lnSpc>
                <a:spcPct val="102000"/>
              </a:lnSpc>
            </a:pPr>
            <a:r>
              <a:rPr lang="en-US">
                <a:latin typeface="Arial" pitchFamily="34" charset="0"/>
              </a:rPr>
              <a:t>COURSE_NAME</a:t>
            </a:r>
          </a:p>
          <a:p>
            <a:pPr>
              <a:lnSpc>
                <a:spcPct val="102000"/>
              </a:lnSpc>
            </a:pPr>
            <a:r>
              <a:rPr lang="en-US">
                <a:latin typeface="Arial" pitchFamily="34" charset="0"/>
              </a:rPr>
              <a:t>CREDIT_HOURS</a:t>
            </a:r>
          </a:p>
        </p:txBody>
      </p:sp>
      <p:sp>
        <p:nvSpPr>
          <p:cNvPr id="37893" name="Rectangle 1029"/>
          <p:cNvSpPr>
            <a:spLocks noChangeArrowheads="1"/>
          </p:cNvSpPr>
          <p:nvPr/>
        </p:nvSpPr>
        <p:spPr bwMode="auto">
          <a:xfrm>
            <a:off x="3505200" y="4343400"/>
            <a:ext cx="2349500" cy="1711325"/>
          </a:xfrm>
          <a:prstGeom prst="rect">
            <a:avLst/>
          </a:prstGeom>
          <a:solidFill>
            <a:schemeClr val="bg1"/>
          </a:solidFill>
          <a:ln w="12700">
            <a:solidFill>
              <a:schemeClr val="tx1"/>
            </a:solidFill>
            <a:miter lim="800000"/>
            <a:headEnd/>
            <a:tailEnd/>
          </a:ln>
        </p:spPr>
        <p:txBody>
          <a:bodyPr wrap="none" lIns="63500" tIns="25400" rIns="63500" bIns="25400">
            <a:spAutoFit/>
          </a:bodyPr>
          <a:lstStyle/>
          <a:p>
            <a:pPr>
              <a:tabLst>
                <a:tab pos="515938" algn="l"/>
              </a:tabLst>
            </a:pPr>
            <a:r>
              <a:rPr lang="en-US" b="1">
                <a:latin typeface="Arial" pitchFamily="34" charset="0"/>
              </a:rPr>
              <a:t>TRANSCRIPT</a:t>
            </a:r>
          </a:p>
          <a:p>
            <a:pPr>
              <a:tabLst>
                <a:tab pos="515938" algn="l"/>
              </a:tabLst>
            </a:pPr>
            <a:endParaRPr lang="en-US" u="sng">
              <a:latin typeface="Arial" pitchFamily="34" charset="0"/>
            </a:endParaRPr>
          </a:p>
          <a:p>
            <a:pPr>
              <a:tabLst>
                <a:tab pos="515938" algn="l"/>
              </a:tabLst>
            </a:pPr>
            <a:r>
              <a:rPr lang="en-US" b="1">
                <a:latin typeface="Arial" pitchFamily="34" charset="0"/>
              </a:rPr>
              <a:t>STUDENT_NUMBER</a:t>
            </a:r>
          </a:p>
          <a:p>
            <a:pPr>
              <a:tabLst>
                <a:tab pos="515938" algn="l"/>
              </a:tabLst>
            </a:pPr>
            <a:r>
              <a:rPr lang="en-US" b="1">
                <a:latin typeface="Arial" pitchFamily="34" charset="0"/>
              </a:rPr>
              <a:t>COURSE_CODE</a:t>
            </a:r>
          </a:p>
          <a:p>
            <a:pPr>
              <a:tabLst>
                <a:tab pos="515938" algn="l"/>
              </a:tabLst>
            </a:pPr>
            <a:r>
              <a:rPr lang="en-US">
                <a:latin typeface="Arial" pitchFamily="34" charset="0"/>
              </a:rPr>
              <a:t>GRADE</a:t>
            </a:r>
          </a:p>
          <a:p>
            <a:pPr>
              <a:tabLst>
                <a:tab pos="515938" algn="l"/>
              </a:tabLst>
            </a:pPr>
            <a:r>
              <a:rPr lang="en-US">
                <a:latin typeface="Arial" pitchFamily="34" charset="0"/>
              </a:rPr>
              <a:t>QUAR_YR</a:t>
            </a:r>
          </a:p>
        </p:txBody>
      </p:sp>
      <p:sp>
        <p:nvSpPr>
          <p:cNvPr id="37894" name="Line 1030"/>
          <p:cNvSpPr>
            <a:spLocks noChangeShapeType="1"/>
          </p:cNvSpPr>
          <p:nvPr/>
        </p:nvSpPr>
        <p:spPr bwMode="auto">
          <a:xfrm>
            <a:off x="5410200" y="5257800"/>
            <a:ext cx="1017588" cy="473075"/>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37895" name="Line 1031"/>
          <p:cNvSpPr>
            <a:spLocks noChangeShapeType="1"/>
          </p:cNvSpPr>
          <p:nvPr/>
        </p:nvSpPr>
        <p:spPr bwMode="auto">
          <a:xfrm flipV="1">
            <a:off x="2667000" y="5029200"/>
            <a:ext cx="838200" cy="228600"/>
          </a:xfrm>
          <a:prstGeom prst="line">
            <a:avLst/>
          </a:prstGeom>
          <a:noFill/>
          <a:ln w="12700">
            <a:solidFill>
              <a:schemeClr val="tx1"/>
            </a:solidFill>
            <a:round/>
            <a:headEnd type="triangle" w="med" len="med"/>
            <a:tailEnd type="none" w="med" len="lg"/>
          </a:ln>
        </p:spPr>
        <p:txBody>
          <a:bodyPr wrap="none" anchor="ctr"/>
          <a:lstStyle/>
          <a:p>
            <a:endParaRPr lang="en-US"/>
          </a:p>
        </p:txBody>
      </p:sp>
      <p:sp>
        <p:nvSpPr>
          <p:cNvPr id="37896" name="Rectangle 1032"/>
          <p:cNvSpPr>
            <a:spLocks noGrp="1" noChangeArrowheads="1"/>
          </p:cNvSpPr>
          <p:nvPr>
            <p:ph type="title"/>
          </p:nvPr>
        </p:nvSpPr>
        <p:spPr/>
        <p:txBody>
          <a:bodyPr/>
          <a:lstStyle/>
          <a:p>
            <a:pPr eaLnBrk="1" hangingPunct="1"/>
            <a:r>
              <a:rPr lang="en-US" smtClean="0"/>
              <a:t>Joining More Than Two Tables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7"/>
          <p:cNvSpPr>
            <a:spLocks noChangeArrowheads="1"/>
          </p:cNvSpPr>
          <p:nvPr/>
        </p:nvSpPr>
        <p:spPr bwMode="auto">
          <a:xfrm>
            <a:off x="762000" y="1600200"/>
            <a:ext cx="8826500" cy="3743325"/>
          </a:xfrm>
          <a:prstGeom prst="rect">
            <a:avLst/>
          </a:prstGeom>
          <a:noFill/>
          <a:ln w="9525">
            <a:noFill/>
            <a:miter lim="800000"/>
            <a:headEnd/>
            <a:tailEnd/>
          </a:ln>
        </p:spPr>
        <p:txBody>
          <a:bodyPr lIns="92075" tIns="46038" rIns="92075" bIns="46038">
            <a:spAutoFit/>
          </a:bodyPr>
          <a:lstStyle/>
          <a:p>
            <a:r>
              <a:rPr lang="en-US" sz="2400">
                <a:latin typeface="Arial" pitchFamily="34" charset="0"/>
              </a:rPr>
              <a:t>SELECT STUDENT.STUDENT_NUMBER, </a:t>
            </a:r>
          </a:p>
          <a:p>
            <a:r>
              <a:rPr lang="en-US" sz="2400">
                <a:latin typeface="Arial" pitchFamily="34" charset="0"/>
              </a:rPr>
              <a:t>   STUDENT_NAME, TRANSCRIPT.COURSE_CODE, </a:t>
            </a:r>
          </a:p>
          <a:p>
            <a:r>
              <a:rPr lang="en-US" sz="2400">
                <a:latin typeface="Arial" pitchFamily="34" charset="0"/>
              </a:rPr>
              <a:t>   GRADE, QUAR_YR, COURSE_NAME, CREDIT_HOURS</a:t>
            </a:r>
          </a:p>
          <a:p>
            <a:r>
              <a:rPr lang="en-US" sz="2400">
                <a:latin typeface="Arial" pitchFamily="34" charset="0"/>
              </a:rPr>
              <a:t>FROM STUDENT, TRANSCRIPT, COURSE</a:t>
            </a:r>
          </a:p>
          <a:p>
            <a:r>
              <a:rPr lang="en-US" sz="2400">
                <a:latin typeface="Arial" pitchFamily="34" charset="0"/>
              </a:rPr>
              <a:t>WHERE STUDENT.STUDENT_NUMBER</a:t>
            </a:r>
          </a:p>
          <a:p>
            <a:r>
              <a:rPr lang="en-US" sz="2400">
                <a:latin typeface="Arial" pitchFamily="34" charset="0"/>
              </a:rPr>
              <a:t>      =TRANSCRIPT.STUDENT_NUMBER</a:t>
            </a:r>
          </a:p>
          <a:p>
            <a:r>
              <a:rPr lang="en-US" sz="2400">
                <a:latin typeface="Arial" pitchFamily="34" charset="0"/>
              </a:rPr>
              <a:t>  AND TRANSCRIPT.COURSE_CODE</a:t>
            </a:r>
          </a:p>
          <a:p>
            <a:r>
              <a:rPr lang="en-US" sz="2400">
                <a:latin typeface="Arial" pitchFamily="34" charset="0"/>
              </a:rPr>
              <a:t>      =COURSE.COURSE_CODE;</a:t>
            </a:r>
          </a:p>
          <a:p>
            <a:endParaRPr lang="en-US" sz="2400">
              <a:latin typeface="Arial" pitchFamily="34" charset="0"/>
            </a:endParaRPr>
          </a:p>
          <a:p>
            <a:endParaRPr lang="en-US" sz="2400">
              <a:latin typeface="Arial" pitchFamily="34" charset="0"/>
            </a:endParaRPr>
          </a:p>
        </p:txBody>
      </p:sp>
      <p:sp>
        <p:nvSpPr>
          <p:cNvPr id="38915" name="Rectangle 1028"/>
          <p:cNvSpPr>
            <a:spLocks noChangeArrowheads="1"/>
          </p:cNvSpPr>
          <p:nvPr/>
        </p:nvSpPr>
        <p:spPr bwMode="auto">
          <a:xfrm>
            <a:off x="6172200" y="4343400"/>
            <a:ext cx="2417763" cy="946150"/>
          </a:xfrm>
          <a:prstGeom prst="rect">
            <a:avLst/>
          </a:prstGeom>
          <a:noFill/>
          <a:ln w="9525">
            <a:noFill/>
            <a:miter lim="800000"/>
            <a:headEnd/>
            <a:tailEnd/>
          </a:ln>
        </p:spPr>
        <p:txBody>
          <a:bodyPr>
            <a:spAutoFit/>
          </a:bodyPr>
          <a:lstStyle/>
          <a:p>
            <a:pPr eaLnBrk="1" hangingPunct="1"/>
            <a:r>
              <a:rPr lang="en-US" sz="2800" i="1">
                <a:latin typeface="Arial" pitchFamily="34" charset="0"/>
              </a:rPr>
              <a:t>Three Tables </a:t>
            </a:r>
          </a:p>
          <a:p>
            <a:pPr eaLnBrk="1" hangingPunct="1"/>
            <a:r>
              <a:rPr lang="en-US" sz="2800" i="1">
                <a:latin typeface="Arial" pitchFamily="34" charset="0"/>
                <a:sym typeface="Wingdings" pitchFamily="2" charset="2"/>
              </a:rPr>
              <a:t> Two Joins</a:t>
            </a:r>
            <a:endParaRPr lang="en-US" sz="2800" i="1">
              <a:latin typeface="Arial" pitchFamily="34" charset="0"/>
            </a:endParaRPr>
          </a:p>
        </p:txBody>
      </p:sp>
      <p:sp>
        <p:nvSpPr>
          <p:cNvPr id="38916" name="Rectangle 1029"/>
          <p:cNvSpPr>
            <a:spLocks noChangeArrowheads="1"/>
          </p:cNvSpPr>
          <p:nvPr/>
        </p:nvSpPr>
        <p:spPr bwMode="auto">
          <a:xfrm>
            <a:off x="6075363" y="4267200"/>
            <a:ext cx="2514600" cy="1219200"/>
          </a:xfrm>
          <a:prstGeom prst="rect">
            <a:avLst/>
          </a:prstGeom>
          <a:noFill/>
          <a:ln w="9525">
            <a:solidFill>
              <a:schemeClr val="tx1"/>
            </a:solidFill>
            <a:miter lim="800000"/>
            <a:headEnd/>
            <a:tailEnd/>
          </a:ln>
        </p:spPr>
        <p:txBody>
          <a:bodyPr wrap="none" anchor="ctr"/>
          <a:lstStyle/>
          <a:p>
            <a:endParaRPr lang="en-IN"/>
          </a:p>
        </p:txBody>
      </p:sp>
      <p:sp>
        <p:nvSpPr>
          <p:cNvPr id="38917" name="Rectangle 1030"/>
          <p:cNvSpPr>
            <a:spLocks noChangeArrowheads="1"/>
          </p:cNvSpPr>
          <p:nvPr/>
        </p:nvSpPr>
        <p:spPr bwMode="auto">
          <a:xfrm>
            <a:off x="914400" y="4876800"/>
            <a:ext cx="4953000" cy="1373188"/>
          </a:xfrm>
          <a:prstGeom prst="rect">
            <a:avLst/>
          </a:prstGeom>
          <a:noFill/>
          <a:ln w="9525">
            <a:noFill/>
            <a:miter lim="800000"/>
            <a:headEnd/>
            <a:tailEnd/>
          </a:ln>
        </p:spPr>
        <p:txBody>
          <a:bodyPr>
            <a:spAutoFit/>
          </a:bodyPr>
          <a:lstStyle/>
          <a:p>
            <a:pPr eaLnBrk="1" hangingPunct="1"/>
            <a:r>
              <a:rPr lang="en-US" sz="2800" i="1">
                <a:latin typeface="Arial" pitchFamily="34" charset="0"/>
              </a:rPr>
              <a:t>The number of joins is </a:t>
            </a:r>
            <a:r>
              <a:rPr lang="en-US" sz="2800" i="1" u="sng">
                <a:latin typeface="Arial" pitchFamily="34" charset="0"/>
              </a:rPr>
              <a:t>always</a:t>
            </a:r>
            <a:r>
              <a:rPr lang="en-US" sz="2800" i="1">
                <a:latin typeface="Arial" pitchFamily="34" charset="0"/>
              </a:rPr>
              <a:t> one less than the number of tables involved in the query</a:t>
            </a:r>
          </a:p>
        </p:txBody>
      </p:sp>
      <p:sp>
        <p:nvSpPr>
          <p:cNvPr id="38918" name="Rectangle 1031"/>
          <p:cNvSpPr>
            <a:spLocks noChangeArrowheads="1"/>
          </p:cNvSpPr>
          <p:nvPr/>
        </p:nvSpPr>
        <p:spPr bwMode="auto">
          <a:xfrm>
            <a:off x="609600" y="304800"/>
            <a:ext cx="7772400" cy="1143000"/>
          </a:xfrm>
          <a:prstGeom prst="rect">
            <a:avLst/>
          </a:prstGeom>
          <a:noFill/>
          <a:ln w="9525">
            <a:noFill/>
            <a:miter lim="800000"/>
            <a:headEnd/>
            <a:tailEnd/>
          </a:ln>
        </p:spPr>
        <p:txBody>
          <a:bodyPr anchor="b"/>
          <a:lstStyle/>
          <a:p>
            <a:pPr eaLnBrk="1" hangingPunct="1"/>
            <a:r>
              <a:rPr lang="en-US" sz="4400">
                <a:solidFill>
                  <a:schemeClr val="tx2"/>
                </a:solidFill>
                <a:latin typeface="Tahoma" pitchFamily="34" charset="0"/>
              </a:rPr>
              <a:t>SELECT Command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26"/>
          <p:cNvSpPr>
            <a:spLocks noGrp="1" noChangeArrowheads="1"/>
          </p:cNvSpPr>
          <p:nvPr>
            <p:ph type="title"/>
          </p:nvPr>
        </p:nvSpPr>
        <p:spPr/>
        <p:txBody>
          <a:bodyPr/>
          <a:lstStyle/>
          <a:p>
            <a:pPr eaLnBrk="1" hangingPunct="1"/>
            <a:r>
              <a:rPr lang="en-US" smtClean="0"/>
              <a:t>Results</a:t>
            </a:r>
          </a:p>
        </p:txBody>
      </p:sp>
      <p:sp>
        <p:nvSpPr>
          <p:cNvPr id="39939" name="Rectangle 1027"/>
          <p:cNvSpPr>
            <a:spLocks noChangeArrowheads="1"/>
          </p:cNvSpPr>
          <p:nvPr/>
        </p:nvSpPr>
        <p:spPr bwMode="auto">
          <a:xfrm>
            <a:off x="762000" y="1828800"/>
            <a:ext cx="8153400" cy="1604963"/>
          </a:xfrm>
          <a:prstGeom prst="rect">
            <a:avLst/>
          </a:prstGeom>
          <a:noFill/>
          <a:ln w="9525">
            <a:noFill/>
            <a:miter lim="800000"/>
            <a:headEnd/>
            <a:tailEnd/>
          </a:ln>
        </p:spPr>
        <p:txBody>
          <a:bodyPr>
            <a:spAutoFit/>
          </a:bodyPr>
          <a:lstStyle/>
          <a:p>
            <a:pPr>
              <a:spcBef>
                <a:spcPct val="50000"/>
              </a:spcBef>
            </a:pPr>
            <a:r>
              <a:rPr lang="en-US">
                <a:latin typeface="Arial" pitchFamily="34" charset="0"/>
              </a:rPr>
              <a:t>STUD 	STUDENT_NAME COUR   GR QUA    COURSE_NAME     CREDIT</a:t>
            </a:r>
          </a:p>
          <a:p>
            <a:pPr>
              <a:spcBef>
                <a:spcPct val="50000"/>
              </a:spcBef>
            </a:pPr>
            <a:r>
              <a:rPr lang="en-US">
                <a:latin typeface="Arial" pitchFamily="34" charset="0"/>
              </a:rPr>
              <a:t>1121 	TRENT RAZEK      MIS320   A  1/91    SYSTEMS I 	 	    4</a:t>
            </a:r>
          </a:p>
          <a:p>
            <a:pPr>
              <a:spcBef>
                <a:spcPct val="50000"/>
              </a:spcBef>
            </a:pPr>
            <a:r>
              <a:rPr lang="en-US">
                <a:latin typeface="Arial" pitchFamily="34" charset="0"/>
              </a:rPr>
              <a:t>1121 	TRENT RAZEK      MIS420   C  2/92    SYSTEMS II		    4</a:t>
            </a:r>
          </a:p>
          <a:p>
            <a:pPr>
              <a:spcBef>
                <a:spcPct val="50000"/>
              </a:spcBef>
            </a:pPr>
            <a:r>
              <a:rPr lang="en-US">
                <a:latin typeface="Arial" pitchFamily="34" charset="0"/>
              </a:rPr>
              <a:t>1121 	TRENT RAZEK      MIS495   B  3/93    MGT INFO SYSTEMS       4</a:t>
            </a:r>
          </a:p>
        </p:txBody>
      </p:sp>
      <p:sp>
        <p:nvSpPr>
          <p:cNvPr id="39940" name="Rectangle 1028"/>
          <p:cNvSpPr>
            <a:spLocks noChangeArrowheads="1"/>
          </p:cNvSpPr>
          <p:nvPr/>
        </p:nvSpPr>
        <p:spPr bwMode="auto">
          <a:xfrm>
            <a:off x="762000" y="4191000"/>
            <a:ext cx="7543800" cy="1006475"/>
          </a:xfrm>
          <a:prstGeom prst="rect">
            <a:avLst/>
          </a:prstGeom>
          <a:noFill/>
          <a:ln w="9525">
            <a:noFill/>
            <a:miter lim="800000"/>
            <a:headEnd/>
            <a:tailEnd/>
          </a:ln>
        </p:spPr>
        <p:txBody>
          <a:bodyPr lIns="92075" tIns="46038" rIns="92075" bIns="46038">
            <a:spAutoFit/>
          </a:bodyPr>
          <a:lstStyle/>
          <a:p>
            <a:r>
              <a:rPr lang="en-US" sz="2000" i="1">
                <a:latin typeface="Arial" pitchFamily="34" charset="0"/>
              </a:rPr>
              <a:t>NOTICE HOW YOU GET “LOGICAL” ROWS BACK FROM THE SELECT AS IF THEY CAN FROM A SINGLE TABLE WHEN IN FACT THE DATA COMES FROM THREE SEPARATE TABLES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26"/>
          <p:cNvSpPr>
            <a:spLocks noChangeArrowheads="1"/>
          </p:cNvSpPr>
          <p:nvPr/>
        </p:nvSpPr>
        <p:spPr bwMode="auto">
          <a:xfrm>
            <a:off x="762000" y="1676400"/>
            <a:ext cx="7848600" cy="4478338"/>
          </a:xfrm>
          <a:prstGeom prst="rect">
            <a:avLst/>
          </a:prstGeom>
          <a:noFill/>
          <a:ln w="9525">
            <a:noFill/>
            <a:miter lim="800000"/>
            <a:headEnd/>
            <a:tailEnd/>
          </a:ln>
        </p:spPr>
        <p:txBody>
          <a:bodyPr lIns="92075" tIns="46038" rIns="92075" bIns="46038">
            <a:spAutoFit/>
          </a:bodyPr>
          <a:lstStyle/>
          <a:p>
            <a:r>
              <a:rPr lang="en-US" sz="3200">
                <a:latin typeface="Arial" pitchFamily="34" charset="0"/>
              </a:rPr>
              <a:t>Aliases for table names can be created in the FROM part of the SELECT statement.</a:t>
            </a:r>
          </a:p>
          <a:p>
            <a:endParaRPr lang="en-US" sz="3200">
              <a:latin typeface="Arial" pitchFamily="34" charset="0"/>
            </a:endParaRPr>
          </a:p>
          <a:p>
            <a:r>
              <a:rPr lang="en-US" sz="3200">
                <a:latin typeface="Arial" pitchFamily="34" charset="0"/>
              </a:rPr>
              <a:t>Then you can use the alias in place of the full table name when referring to columns in that table.</a:t>
            </a:r>
          </a:p>
          <a:p>
            <a:endParaRPr lang="en-US" sz="3200">
              <a:latin typeface="Arial" pitchFamily="34" charset="0"/>
            </a:endParaRPr>
          </a:p>
          <a:p>
            <a:r>
              <a:rPr lang="en-US" sz="3200">
                <a:latin typeface="Arial" pitchFamily="34" charset="0"/>
              </a:rPr>
              <a:t>Sometimes this can save you considerable typing!</a:t>
            </a:r>
          </a:p>
        </p:txBody>
      </p:sp>
      <p:sp>
        <p:nvSpPr>
          <p:cNvPr id="40963" name="Rectangle 1027"/>
          <p:cNvSpPr>
            <a:spLocks noGrp="1" noChangeArrowheads="1"/>
          </p:cNvSpPr>
          <p:nvPr>
            <p:ph type="title"/>
          </p:nvPr>
        </p:nvSpPr>
        <p:spPr/>
        <p:txBody>
          <a:bodyPr/>
          <a:lstStyle/>
          <a:p>
            <a:pPr eaLnBrk="1" hangingPunct="1"/>
            <a:r>
              <a:rPr lang="en-US" smtClean="0"/>
              <a:t>Using Aliases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title"/>
          </p:nvPr>
        </p:nvSpPr>
        <p:spPr/>
        <p:txBody>
          <a:bodyPr/>
          <a:lstStyle/>
          <a:p>
            <a:pPr eaLnBrk="1" hangingPunct="1"/>
            <a:r>
              <a:rPr lang="en-US" smtClean="0"/>
              <a:t>Alias Example</a:t>
            </a:r>
          </a:p>
        </p:txBody>
      </p:sp>
      <p:sp>
        <p:nvSpPr>
          <p:cNvPr id="41987" name="Rectangle 1027"/>
          <p:cNvSpPr>
            <a:spLocks noChangeArrowheads="1"/>
          </p:cNvSpPr>
          <p:nvPr/>
        </p:nvSpPr>
        <p:spPr bwMode="auto">
          <a:xfrm>
            <a:off x="533400" y="1600200"/>
            <a:ext cx="8620125" cy="3508375"/>
          </a:xfrm>
          <a:prstGeom prst="rect">
            <a:avLst/>
          </a:prstGeom>
          <a:noFill/>
          <a:ln w="9525">
            <a:noFill/>
            <a:miter lim="800000"/>
            <a:headEnd/>
            <a:tailEnd/>
          </a:ln>
        </p:spPr>
        <p:txBody>
          <a:bodyPr wrap="none" lIns="92075" tIns="46038" rIns="92075" bIns="46038">
            <a:spAutoFit/>
          </a:bodyPr>
          <a:lstStyle/>
          <a:p>
            <a:r>
              <a:rPr lang="en-US" sz="2800">
                <a:latin typeface="Arial" pitchFamily="34" charset="0"/>
              </a:rPr>
              <a:t>SELECT S.STUDENT_NUMBER, STUDENT_NAME,</a:t>
            </a:r>
          </a:p>
          <a:p>
            <a:r>
              <a:rPr lang="en-US" sz="2800">
                <a:latin typeface="Arial" pitchFamily="34" charset="0"/>
              </a:rPr>
              <a:t>   T.COURSE_CODE, GRADE, QUAR_YR, </a:t>
            </a:r>
          </a:p>
          <a:p>
            <a:r>
              <a:rPr lang="en-US" sz="2800">
                <a:latin typeface="Arial" pitchFamily="34" charset="0"/>
              </a:rPr>
              <a:t>   COURSE_NAME, CREDIT_HOURS</a:t>
            </a:r>
          </a:p>
          <a:p>
            <a:r>
              <a:rPr lang="en-US" sz="2800">
                <a:latin typeface="Arial" pitchFamily="34" charset="0"/>
              </a:rPr>
              <a:t>FROM STUDENT S, TRANSCRIPT T, COURSE C</a:t>
            </a:r>
          </a:p>
          <a:p>
            <a:r>
              <a:rPr lang="en-US" sz="2800">
                <a:latin typeface="Arial" pitchFamily="34" charset="0"/>
              </a:rPr>
              <a:t>WHERE S.STUDENT_NUMBER</a:t>
            </a:r>
          </a:p>
          <a:p>
            <a:r>
              <a:rPr lang="en-US" sz="2800">
                <a:latin typeface="Arial" pitchFamily="34" charset="0"/>
              </a:rPr>
              <a:t>      =T.STUDENT_NUMBER</a:t>
            </a:r>
          </a:p>
          <a:p>
            <a:r>
              <a:rPr lang="en-US" sz="2800">
                <a:latin typeface="Arial" pitchFamily="34" charset="0"/>
              </a:rPr>
              <a:t>   AND T.COURSE_CODE=C.COURSE_CODE;</a:t>
            </a:r>
          </a:p>
          <a:p>
            <a:endParaRPr lang="en-US" sz="2800">
              <a:latin typeface="Arial"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Hints for Successful Joins</a:t>
            </a:r>
          </a:p>
        </p:txBody>
      </p:sp>
      <p:sp>
        <p:nvSpPr>
          <p:cNvPr id="43011" name="Rectangle 3"/>
          <p:cNvSpPr>
            <a:spLocks noGrp="1" noChangeArrowheads="1"/>
          </p:cNvSpPr>
          <p:nvPr>
            <p:ph type="body" idx="1"/>
          </p:nvPr>
        </p:nvSpPr>
        <p:spPr>
          <a:xfrm>
            <a:off x="838200" y="1600200"/>
            <a:ext cx="7772400" cy="4419600"/>
          </a:xfrm>
        </p:spPr>
        <p:txBody>
          <a:bodyPr/>
          <a:lstStyle/>
          <a:p>
            <a:pPr eaLnBrk="1" hangingPunct="1">
              <a:lnSpc>
                <a:spcPct val="90000"/>
              </a:lnSpc>
            </a:pPr>
            <a:r>
              <a:rPr lang="en-US" smtClean="0"/>
              <a:t>Plan your joins</a:t>
            </a:r>
          </a:p>
          <a:p>
            <a:pPr lvl="1" eaLnBrk="1" hangingPunct="1">
              <a:lnSpc>
                <a:spcPct val="90000"/>
              </a:lnSpc>
            </a:pPr>
            <a:r>
              <a:rPr lang="en-US" smtClean="0"/>
              <a:t>Draw a mini-ERD to show what tables are involved.</a:t>
            </a:r>
          </a:p>
          <a:p>
            <a:pPr eaLnBrk="1" hangingPunct="1">
              <a:lnSpc>
                <a:spcPct val="90000"/>
              </a:lnSpc>
            </a:pPr>
            <a:r>
              <a:rPr lang="en-US" smtClean="0"/>
              <a:t>Count the number of tables involved in the SELECT query.</a:t>
            </a:r>
          </a:p>
          <a:p>
            <a:pPr eaLnBrk="1" hangingPunct="1">
              <a:lnSpc>
                <a:spcPct val="90000"/>
              </a:lnSpc>
            </a:pPr>
            <a:r>
              <a:rPr lang="en-US" smtClean="0"/>
              <a:t>The number of joins is always one less than the number of tables in the query.</a:t>
            </a:r>
          </a:p>
          <a:p>
            <a:pPr eaLnBrk="1" hangingPunct="1">
              <a:lnSpc>
                <a:spcPct val="90000"/>
              </a:lnSpc>
            </a:pPr>
            <a:r>
              <a:rPr lang="en-US" smtClean="0"/>
              <a:t>Watch out for ambiguous column names.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3 Types of SQL Commands</a:t>
            </a:r>
          </a:p>
        </p:txBody>
      </p:sp>
      <p:sp>
        <p:nvSpPr>
          <p:cNvPr id="7171" name="Rectangle 3"/>
          <p:cNvSpPr>
            <a:spLocks noGrp="1" noChangeArrowheads="1"/>
          </p:cNvSpPr>
          <p:nvPr>
            <p:ph type="body" idx="1"/>
          </p:nvPr>
        </p:nvSpPr>
        <p:spPr>
          <a:xfrm>
            <a:off x="473075" y="1609725"/>
            <a:ext cx="8302625" cy="4486275"/>
          </a:xfrm>
        </p:spPr>
        <p:txBody>
          <a:bodyPr/>
          <a:lstStyle/>
          <a:p>
            <a:pPr eaLnBrk="1" hangingPunct="1"/>
            <a:r>
              <a:rPr lang="en-US" sz="2400" smtClean="0"/>
              <a:t>Data Definition Language (DDL):</a:t>
            </a:r>
          </a:p>
          <a:p>
            <a:pPr lvl="1" eaLnBrk="1" hangingPunct="1"/>
            <a:r>
              <a:rPr lang="en-US" smtClean="0"/>
              <a:t>Commands that define a database - Create, Alter, Drop</a:t>
            </a:r>
          </a:p>
          <a:p>
            <a:pPr eaLnBrk="1" hangingPunct="1"/>
            <a:r>
              <a:rPr lang="en-US" sz="2400" smtClean="0"/>
              <a:t>Data Manipulation Language (DML)</a:t>
            </a:r>
          </a:p>
          <a:p>
            <a:pPr lvl="1" eaLnBrk="1" hangingPunct="1"/>
            <a:r>
              <a:rPr lang="en-US" smtClean="0"/>
              <a:t>Commands that maintain and query a database.</a:t>
            </a:r>
          </a:p>
          <a:p>
            <a:pPr eaLnBrk="1" hangingPunct="1"/>
            <a:r>
              <a:rPr lang="en-US" sz="2400" smtClean="0"/>
              <a:t>Data Control Language (DCL)</a:t>
            </a:r>
          </a:p>
          <a:p>
            <a:pPr lvl="1" eaLnBrk="1" hangingPunct="1"/>
            <a:r>
              <a:rPr lang="en-US" smtClean="0"/>
              <a:t>Commands that control a database, including administering privileges and committing data.</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277813"/>
            <a:ext cx="8229600" cy="911225"/>
          </a:xfrm>
        </p:spPr>
        <p:txBody>
          <a:bodyPr/>
          <a:lstStyle/>
          <a:p>
            <a:pPr eaLnBrk="1" hangingPunct="1"/>
            <a:r>
              <a:rPr lang="en-US" smtClean="0"/>
              <a:t>SQL - Aggregate Functions  </a:t>
            </a:r>
          </a:p>
        </p:txBody>
      </p:sp>
      <p:sp>
        <p:nvSpPr>
          <p:cNvPr id="44035" name="Rectangle 3"/>
          <p:cNvSpPr>
            <a:spLocks noGrp="1" noChangeArrowheads="1"/>
          </p:cNvSpPr>
          <p:nvPr>
            <p:ph type="body" idx="1"/>
          </p:nvPr>
        </p:nvSpPr>
        <p:spPr>
          <a:xfrm>
            <a:off x="598488" y="1609725"/>
            <a:ext cx="8054975" cy="4486275"/>
          </a:xfrm>
        </p:spPr>
        <p:txBody>
          <a:bodyPr/>
          <a:lstStyle/>
          <a:p>
            <a:pPr eaLnBrk="1" hangingPunct="1">
              <a:buFont typeface="Wingdings" pitchFamily="2" charset="2"/>
              <a:buNone/>
            </a:pPr>
            <a:endParaRPr lang="en-US" sz="2400" smtClean="0">
              <a:latin typeface="Courier New" pitchFamily="49" charset="0"/>
            </a:endParaRPr>
          </a:p>
          <a:p>
            <a:pPr eaLnBrk="1" hangingPunct="1"/>
            <a:endParaRPr lang="en-US" sz="2400" smtClean="0"/>
          </a:p>
        </p:txBody>
      </p:sp>
      <p:sp>
        <p:nvSpPr>
          <p:cNvPr id="44036" name="Rectangle 4"/>
          <p:cNvSpPr>
            <a:spLocks noChangeArrowheads="1"/>
          </p:cNvSpPr>
          <p:nvPr/>
        </p:nvSpPr>
        <p:spPr bwMode="auto">
          <a:xfrm>
            <a:off x="750888" y="1762125"/>
            <a:ext cx="8054975" cy="4486275"/>
          </a:xfrm>
          <a:prstGeom prst="rect">
            <a:avLst/>
          </a:prstGeom>
          <a:noFill/>
          <a:ln w="9525">
            <a:noFill/>
            <a:miter lim="800000"/>
            <a:headEnd/>
            <a:tailEnd/>
          </a:ln>
        </p:spPr>
        <p:txBody>
          <a:bodyPr/>
          <a:lstStyle/>
          <a:p>
            <a:pPr marL="342900" indent="-342900" eaLnBrk="1" hangingPunct="1">
              <a:spcBef>
                <a:spcPct val="20000"/>
              </a:spcBef>
              <a:buClr>
                <a:schemeClr val="bg2"/>
              </a:buClr>
              <a:buSzPct val="75000"/>
              <a:buFont typeface="Wingdings" pitchFamily="2" charset="2"/>
              <a:buChar char="p"/>
            </a:pPr>
            <a:r>
              <a:rPr lang="en-US" sz="2400"/>
              <a:t>These functions are applied to a set(s) of records/rows and return one value for each set.</a:t>
            </a:r>
          </a:p>
          <a:p>
            <a:pPr marL="742950" lvl="1" indent="-285750" eaLnBrk="1" hangingPunct="1">
              <a:spcBef>
                <a:spcPct val="20000"/>
              </a:spcBef>
              <a:buClr>
                <a:schemeClr val="tx2"/>
              </a:buClr>
              <a:buSzPct val="75000"/>
              <a:buFont typeface="Wingdings" pitchFamily="2" charset="2"/>
              <a:buChar char="n"/>
            </a:pPr>
            <a:r>
              <a:rPr lang="en-US" sz="2400"/>
              <a:t>Count (…)</a:t>
            </a:r>
          </a:p>
          <a:p>
            <a:pPr marL="742950" lvl="1" indent="-285750" eaLnBrk="1" hangingPunct="1">
              <a:spcBef>
                <a:spcPct val="20000"/>
              </a:spcBef>
              <a:buClr>
                <a:schemeClr val="tx2"/>
              </a:buClr>
              <a:buSzPct val="75000"/>
              <a:buFont typeface="Wingdings" pitchFamily="2" charset="2"/>
              <a:buChar char="n"/>
            </a:pPr>
            <a:r>
              <a:rPr lang="en-US" sz="2400"/>
              <a:t>Min (…)</a:t>
            </a:r>
          </a:p>
          <a:p>
            <a:pPr marL="742950" lvl="1" indent="-285750" eaLnBrk="1" hangingPunct="1">
              <a:spcBef>
                <a:spcPct val="20000"/>
              </a:spcBef>
              <a:buClr>
                <a:schemeClr val="tx2"/>
              </a:buClr>
              <a:buSzPct val="75000"/>
              <a:buFont typeface="Wingdings" pitchFamily="2" charset="2"/>
              <a:buChar char="n"/>
            </a:pPr>
            <a:r>
              <a:rPr lang="en-US" sz="2400"/>
              <a:t>Max (…)</a:t>
            </a:r>
          </a:p>
          <a:p>
            <a:pPr marL="742950" lvl="1" indent="-285750" eaLnBrk="1" hangingPunct="1">
              <a:spcBef>
                <a:spcPct val="20000"/>
              </a:spcBef>
              <a:buClr>
                <a:schemeClr val="tx2"/>
              </a:buClr>
              <a:buSzPct val="75000"/>
              <a:buFont typeface="Wingdings" pitchFamily="2" charset="2"/>
              <a:buChar char="n"/>
            </a:pPr>
            <a:r>
              <a:rPr lang="en-US" sz="2400"/>
              <a:t>Sum (…)</a:t>
            </a:r>
          </a:p>
          <a:p>
            <a:pPr marL="742950" lvl="1" indent="-285750" eaLnBrk="1" hangingPunct="1">
              <a:spcBef>
                <a:spcPct val="20000"/>
              </a:spcBef>
              <a:buClr>
                <a:schemeClr val="tx2"/>
              </a:buClr>
              <a:buSzPct val="75000"/>
              <a:buFont typeface="Wingdings" pitchFamily="2" charset="2"/>
              <a:buChar char="n"/>
            </a:pPr>
            <a:r>
              <a:rPr lang="en-US" sz="2400"/>
              <a:t>Avg (…)</a:t>
            </a:r>
          </a:p>
          <a:p>
            <a:pPr marL="342900" indent="-342900" eaLnBrk="1" hangingPunct="1">
              <a:spcBef>
                <a:spcPct val="20000"/>
              </a:spcBef>
              <a:buClr>
                <a:schemeClr val="bg2"/>
              </a:buClr>
              <a:buSzPct val="75000"/>
              <a:buFont typeface="Wingdings" pitchFamily="2" charset="2"/>
              <a:buChar char="p"/>
            </a:pPr>
            <a:r>
              <a:rPr lang="en-US" sz="2400"/>
              <a:t>These functions thus </a:t>
            </a:r>
            <a:r>
              <a:rPr lang="en-US" sz="2400" u="sng"/>
              <a:t>aggregate</a:t>
            </a:r>
            <a:r>
              <a:rPr lang="en-US" sz="2400"/>
              <a:t> the rows to which they are applied.</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277813"/>
            <a:ext cx="8229600" cy="911225"/>
          </a:xfrm>
        </p:spPr>
        <p:txBody>
          <a:bodyPr/>
          <a:lstStyle/>
          <a:p>
            <a:pPr eaLnBrk="1" hangingPunct="1"/>
            <a:r>
              <a:rPr lang="en-US" smtClean="0"/>
              <a:t>SQL - Aggregation  </a:t>
            </a:r>
          </a:p>
        </p:txBody>
      </p:sp>
      <p:sp>
        <p:nvSpPr>
          <p:cNvPr id="45059" name="Rectangle 3"/>
          <p:cNvSpPr>
            <a:spLocks noGrp="1" noChangeArrowheads="1"/>
          </p:cNvSpPr>
          <p:nvPr>
            <p:ph type="body" idx="1"/>
          </p:nvPr>
        </p:nvSpPr>
        <p:spPr>
          <a:xfrm>
            <a:off x="598488" y="1609725"/>
            <a:ext cx="8318500" cy="4362450"/>
          </a:xfrm>
        </p:spPr>
        <p:txBody>
          <a:bodyPr/>
          <a:lstStyle/>
          <a:p>
            <a:pPr eaLnBrk="1" hangingPunct="1"/>
            <a:r>
              <a:rPr lang="en-US" sz="2400" smtClean="0"/>
              <a:t>If one field in a Select clause is aggregated, all fields in the clause must be aggregated.</a:t>
            </a:r>
          </a:p>
          <a:p>
            <a:pPr eaLnBrk="1" hangingPunct="1"/>
            <a:r>
              <a:rPr lang="en-US" sz="2400" u="sng" smtClean="0"/>
              <a:t>Aggregation</a:t>
            </a:r>
            <a:r>
              <a:rPr lang="en-US" sz="2400" smtClean="0"/>
              <a:t>: The process of transforming data from a detail to a summary level.</a:t>
            </a:r>
          </a:p>
          <a:p>
            <a:pPr eaLnBrk="1" hangingPunct="1"/>
            <a:r>
              <a:rPr lang="en-US" sz="2400" smtClean="0"/>
              <a:t>You can aggregate a field by including it after the GROUP BY clause or by making it the argument of an aggregating function.</a:t>
            </a:r>
          </a:p>
        </p:txBody>
      </p:sp>
      <p:sp>
        <p:nvSpPr>
          <p:cNvPr id="45060" name="Rectangle 4"/>
          <p:cNvSpPr>
            <a:spLocks noChangeArrowheads="1"/>
          </p:cNvSpPr>
          <p:nvPr/>
        </p:nvSpPr>
        <p:spPr bwMode="auto">
          <a:xfrm>
            <a:off x="614363" y="4953000"/>
            <a:ext cx="8081962" cy="1489075"/>
          </a:xfrm>
          <a:prstGeom prst="rect">
            <a:avLst/>
          </a:prstGeom>
          <a:noFill/>
          <a:ln w="9525">
            <a:noFill/>
            <a:miter lim="800000"/>
            <a:headEnd/>
            <a:tailEnd/>
          </a:ln>
        </p:spPr>
        <p:txBody>
          <a:bodyPr/>
          <a:lstStyle/>
          <a:p>
            <a:r>
              <a:rPr lang="en-US" sz="2400">
                <a:latin typeface="Courier New" pitchFamily="49" charset="0"/>
              </a:rPr>
              <a:t>SELECT Region, SUM(UnitPrice * Quantity</a:t>
            </a:r>
            <a:r>
              <a:rPr lang="en-US" sz="2400" b="1">
                <a:latin typeface="Courier New" pitchFamily="49" charset="0"/>
              </a:rPr>
              <a:t>) </a:t>
            </a:r>
          </a:p>
          <a:p>
            <a:r>
              <a:rPr lang="en-US" sz="2400">
                <a:latin typeface="Courier New" pitchFamily="49" charset="0"/>
              </a:rPr>
              <a:t>FROM [Order_Details]</a:t>
            </a:r>
          </a:p>
          <a:p>
            <a:r>
              <a:rPr lang="en-US" sz="2400">
                <a:latin typeface="Courier New" pitchFamily="49" charset="0"/>
              </a:rPr>
              <a:t>GROUP BY</a:t>
            </a:r>
            <a:r>
              <a:rPr lang="en-US" sz="2400" b="1">
                <a:latin typeface="Courier New" pitchFamily="49" charset="0"/>
              </a:rPr>
              <a:t> </a:t>
            </a:r>
            <a:r>
              <a:rPr lang="en-US" sz="2400">
                <a:latin typeface="Courier New" pitchFamily="49" charset="0"/>
              </a:rPr>
              <a:t>Region</a:t>
            </a:r>
            <a:r>
              <a:rPr lang="en-US" sz="2400" b="1">
                <a:latin typeface="Courier New" pitchFamily="49" charset="0"/>
              </a:rPr>
              <a:t>;</a:t>
            </a:r>
            <a:endParaRPr lang="en-US" sz="2400">
              <a:latin typeface="Courier New" pitchFamily="49" charset="0"/>
            </a:endParaRPr>
          </a:p>
          <a:p>
            <a:endParaRPr lang="en-US" sz="2400">
              <a:latin typeface="Courier New" pitchFamily="49" charset="0"/>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354013"/>
            <a:ext cx="8229600" cy="911225"/>
          </a:xfrm>
        </p:spPr>
        <p:txBody>
          <a:bodyPr/>
          <a:lstStyle/>
          <a:p>
            <a:pPr eaLnBrk="1" hangingPunct="1"/>
            <a:r>
              <a:rPr lang="en-US" smtClean="0"/>
              <a:t>SQL - Aggregation</a:t>
            </a:r>
          </a:p>
        </p:txBody>
      </p:sp>
      <p:sp>
        <p:nvSpPr>
          <p:cNvPr id="46083" name="Rectangle 3"/>
          <p:cNvSpPr>
            <a:spLocks noGrp="1" noChangeArrowheads="1"/>
          </p:cNvSpPr>
          <p:nvPr>
            <p:ph type="body" idx="1"/>
          </p:nvPr>
        </p:nvSpPr>
        <p:spPr>
          <a:xfrm>
            <a:off x="509588" y="1908175"/>
            <a:ext cx="8318500" cy="4503738"/>
          </a:xfrm>
        </p:spPr>
        <p:txBody>
          <a:bodyPr/>
          <a:lstStyle/>
          <a:p>
            <a:pPr eaLnBrk="1" hangingPunct="1"/>
            <a:r>
              <a:rPr lang="en-US" sz="2400" smtClean="0"/>
              <a:t>When you use GROUP BY, </a:t>
            </a:r>
            <a:r>
              <a:rPr lang="en-US" sz="2400" u="sng" smtClean="0"/>
              <a:t>every</a:t>
            </a:r>
            <a:r>
              <a:rPr lang="en-US" sz="2400" smtClean="0"/>
              <a:t> field in your recordset </a:t>
            </a:r>
            <a:r>
              <a:rPr lang="en-US" sz="2400" u="sng" smtClean="0"/>
              <a:t>must</a:t>
            </a:r>
            <a:r>
              <a:rPr lang="en-US" sz="2400" smtClean="0"/>
              <a:t> be aggregated in some manner.</a:t>
            </a:r>
          </a:p>
          <a:p>
            <a:pPr eaLnBrk="1" hangingPunct="1"/>
            <a:r>
              <a:rPr lang="en-US" sz="2400" smtClean="0"/>
              <a:t>The same rule applies when you use an aggregating function such as SUM, COUNT, AVERAGE …. If one field in the Select clause is aggregated, then every other field in the Select clause must be aggregated in some manner.</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85800" y="452438"/>
            <a:ext cx="7772400" cy="914400"/>
          </a:xfrm>
        </p:spPr>
        <p:txBody>
          <a:bodyPr/>
          <a:lstStyle/>
          <a:p>
            <a:pPr eaLnBrk="1" hangingPunct="1"/>
            <a:r>
              <a:rPr lang="en-US" smtClean="0"/>
              <a:t>SQL - Aggregation</a:t>
            </a:r>
          </a:p>
        </p:txBody>
      </p:sp>
      <p:sp>
        <p:nvSpPr>
          <p:cNvPr id="47107" name="Rectangle 3"/>
          <p:cNvSpPr>
            <a:spLocks noGrp="1" noChangeArrowheads="1"/>
          </p:cNvSpPr>
          <p:nvPr>
            <p:ph type="body" idx="1"/>
          </p:nvPr>
        </p:nvSpPr>
        <p:spPr>
          <a:xfrm>
            <a:off x="579438" y="1735138"/>
            <a:ext cx="8318500" cy="3233737"/>
          </a:xfrm>
        </p:spPr>
        <p:txBody>
          <a:bodyPr/>
          <a:lstStyle/>
          <a:p>
            <a:pPr eaLnBrk="1" hangingPunct="1">
              <a:buFont typeface="Wingdings" pitchFamily="2" charset="2"/>
              <a:buNone/>
            </a:pPr>
            <a:r>
              <a:rPr lang="en-US" sz="2400" u="sng" smtClean="0"/>
              <a:t>Additional SQL Clause - HAVING:</a:t>
            </a:r>
            <a:r>
              <a:rPr lang="en-US" sz="2400" smtClean="0"/>
              <a:t> </a:t>
            </a:r>
          </a:p>
          <a:p>
            <a:pPr eaLnBrk="1" hangingPunct="1"/>
            <a:r>
              <a:rPr lang="en-US" sz="2400" smtClean="0"/>
              <a:t>The HAVING clause is only used after the GROUP BY clause.</a:t>
            </a:r>
          </a:p>
          <a:p>
            <a:pPr eaLnBrk="1" hangingPunct="1"/>
            <a:r>
              <a:rPr lang="en-US" sz="2400" smtClean="0"/>
              <a:t>The HAVING clause specifies criteria for a GROUP, similar to how the WHERE clause specifies criteria for individual rows.</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558800" y="2209800"/>
            <a:ext cx="6375400" cy="4473575"/>
          </a:xfrm>
          <a:prstGeom prst="rect">
            <a:avLst/>
          </a:prstGeom>
          <a:noFill/>
          <a:ln w="9525">
            <a:noFill/>
            <a:miter lim="800000"/>
            <a:headEnd/>
            <a:tailEnd/>
          </a:ln>
        </p:spPr>
        <p:txBody>
          <a:bodyPr lIns="92075" tIns="46038" rIns="92075" bIns="46038">
            <a:spAutoFit/>
          </a:bodyPr>
          <a:lstStyle/>
          <a:p>
            <a:r>
              <a:rPr lang="en-US" sz="2400">
                <a:latin typeface="Arial" pitchFamily="34" charset="0"/>
              </a:rPr>
              <a:t>SELECT INSTRUCTOR_ID, SUM(SALARY) </a:t>
            </a:r>
          </a:p>
          <a:p>
            <a:r>
              <a:rPr lang="en-US" sz="2400">
                <a:latin typeface="Arial" pitchFamily="34" charset="0"/>
              </a:rPr>
              <a:t>FROM STAFFING </a:t>
            </a:r>
          </a:p>
          <a:p>
            <a:r>
              <a:rPr lang="en-US" sz="2400">
                <a:latin typeface="Arial" pitchFamily="34" charset="0"/>
              </a:rPr>
              <a:t>GROUP BY INSTRUCTOR_ID;</a:t>
            </a:r>
          </a:p>
          <a:p>
            <a:endParaRPr lang="en-US" sz="2400">
              <a:latin typeface="Arial" pitchFamily="34" charset="0"/>
            </a:endParaRPr>
          </a:p>
          <a:p>
            <a:r>
              <a:rPr lang="en-US" sz="2400">
                <a:latin typeface="Arial" pitchFamily="34" charset="0"/>
              </a:rPr>
              <a:t>INSTRUCTO 	SUM(SALARY)</a:t>
            </a:r>
          </a:p>
          <a:p>
            <a:r>
              <a:rPr lang="en-US" sz="2400">
                <a:latin typeface="Arial" pitchFamily="34" charset="0"/>
              </a:rPr>
              <a:t>--------- 		-----------</a:t>
            </a:r>
          </a:p>
          <a:p>
            <a:r>
              <a:rPr lang="en-US" sz="2400">
                <a:latin typeface="Arial" pitchFamily="34" charset="0"/>
              </a:rPr>
              <a:t>100000000       	5900</a:t>
            </a:r>
          </a:p>
          <a:p>
            <a:r>
              <a:rPr lang="en-US" sz="2400">
                <a:latin typeface="Arial" pitchFamily="34" charset="0"/>
              </a:rPr>
              <a:t>200000000       	5900</a:t>
            </a:r>
          </a:p>
          <a:p>
            <a:r>
              <a:rPr lang="en-US" sz="2400">
                <a:latin typeface="Arial" pitchFamily="34" charset="0"/>
              </a:rPr>
              <a:t>300000000       	4500</a:t>
            </a:r>
          </a:p>
          <a:p>
            <a:r>
              <a:rPr lang="en-US" sz="2400">
                <a:latin typeface="Arial" pitchFamily="34" charset="0"/>
              </a:rPr>
              <a:t>400000000       	4600</a:t>
            </a:r>
          </a:p>
          <a:p>
            <a:r>
              <a:rPr lang="en-US" sz="2400">
                <a:latin typeface="Arial" pitchFamily="34" charset="0"/>
              </a:rPr>
              <a:t>500000000       	1900</a:t>
            </a:r>
          </a:p>
          <a:p>
            <a:endParaRPr lang="en-US" sz="2400">
              <a:latin typeface="Arial" pitchFamily="34" charset="0"/>
            </a:endParaRPr>
          </a:p>
        </p:txBody>
      </p:sp>
      <p:sp>
        <p:nvSpPr>
          <p:cNvPr id="48131" name="Rectangle 3"/>
          <p:cNvSpPr>
            <a:spLocks noChangeArrowheads="1"/>
          </p:cNvSpPr>
          <p:nvPr/>
        </p:nvSpPr>
        <p:spPr bwMode="auto">
          <a:xfrm>
            <a:off x="2603500" y="373063"/>
            <a:ext cx="184150" cy="336550"/>
          </a:xfrm>
          <a:prstGeom prst="rect">
            <a:avLst/>
          </a:prstGeom>
          <a:noFill/>
          <a:ln w="9525">
            <a:noFill/>
            <a:miter lim="800000"/>
            <a:headEnd/>
            <a:tailEnd/>
          </a:ln>
        </p:spPr>
        <p:txBody>
          <a:bodyPr wrap="none" lIns="92075" tIns="46038" rIns="92075" bIns="46038">
            <a:spAutoFit/>
          </a:bodyPr>
          <a:lstStyle/>
          <a:p>
            <a:endParaRPr lang="en-US" sz="2400">
              <a:latin typeface="Times New Roman" pitchFamily="18" charset="0"/>
            </a:endParaRPr>
          </a:p>
        </p:txBody>
      </p:sp>
      <p:sp>
        <p:nvSpPr>
          <p:cNvPr id="48132" name="Rectangle 4"/>
          <p:cNvSpPr>
            <a:spLocks noChangeArrowheads="1"/>
          </p:cNvSpPr>
          <p:nvPr/>
        </p:nvSpPr>
        <p:spPr bwMode="auto">
          <a:xfrm>
            <a:off x="5797550" y="3048000"/>
            <a:ext cx="3346450" cy="3444875"/>
          </a:xfrm>
          <a:prstGeom prst="rect">
            <a:avLst/>
          </a:prstGeom>
          <a:noFill/>
          <a:ln w="9525">
            <a:noFill/>
            <a:miter lim="800000"/>
            <a:headEnd/>
            <a:tailEnd/>
          </a:ln>
        </p:spPr>
        <p:txBody>
          <a:bodyPr wrap="none" lIns="92075" tIns="46038" rIns="92075" bIns="46038">
            <a:spAutoFit/>
          </a:bodyPr>
          <a:lstStyle/>
          <a:p>
            <a:r>
              <a:rPr lang="en-US" sz="2000" i="1">
                <a:latin typeface="Arial" pitchFamily="34" charset="0"/>
              </a:rPr>
              <a:t>ORIGINAL DATA IN TABLE</a:t>
            </a:r>
          </a:p>
          <a:p>
            <a:endParaRPr lang="en-US" sz="2000" i="1">
              <a:latin typeface="Arial" pitchFamily="34" charset="0"/>
            </a:endParaRPr>
          </a:p>
          <a:p>
            <a:r>
              <a:rPr lang="en-US" sz="2000" i="1">
                <a:latin typeface="Arial" pitchFamily="34" charset="0"/>
              </a:rPr>
              <a:t>INSTRUCTOR 	SALARY</a:t>
            </a:r>
          </a:p>
          <a:p>
            <a:r>
              <a:rPr lang="en-US" sz="2000" i="1">
                <a:latin typeface="Arial" pitchFamily="34" charset="0"/>
              </a:rPr>
              <a:t>100000000	2500</a:t>
            </a:r>
          </a:p>
          <a:p>
            <a:r>
              <a:rPr lang="en-US" sz="2000" i="1">
                <a:latin typeface="Arial" pitchFamily="34" charset="0"/>
              </a:rPr>
              <a:t>100000000	3400</a:t>
            </a:r>
          </a:p>
          <a:p>
            <a:r>
              <a:rPr lang="en-US" sz="2000" i="1">
                <a:latin typeface="Arial" pitchFamily="34" charset="0"/>
              </a:rPr>
              <a:t>200000000	3500</a:t>
            </a:r>
          </a:p>
          <a:p>
            <a:r>
              <a:rPr lang="en-US" sz="2000" i="1">
                <a:latin typeface="Arial" pitchFamily="34" charset="0"/>
              </a:rPr>
              <a:t>200000000	2400</a:t>
            </a:r>
          </a:p>
          <a:p>
            <a:r>
              <a:rPr lang="en-US" sz="2000" i="1">
                <a:latin typeface="Arial" pitchFamily="34" charset="0"/>
              </a:rPr>
              <a:t>300000000	4500</a:t>
            </a:r>
          </a:p>
          <a:p>
            <a:r>
              <a:rPr lang="en-US" sz="2000" i="1">
                <a:latin typeface="Arial" pitchFamily="34" charset="0"/>
              </a:rPr>
              <a:t>400000000	3400</a:t>
            </a:r>
          </a:p>
          <a:p>
            <a:r>
              <a:rPr lang="en-US" sz="2000" i="1">
                <a:latin typeface="Arial" pitchFamily="34" charset="0"/>
              </a:rPr>
              <a:t>400000000	1200</a:t>
            </a:r>
          </a:p>
          <a:p>
            <a:r>
              <a:rPr lang="en-US" sz="2000" i="1">
                <a:latin typeface="Arial" pitchFamily="34" charset="0"/>
              </a:rPr>
              <a:t>500000000	1900</a:t>
            </a:r>
          </a:p>
        </p:txBody>
      </p:sp>
      <p:sp>
        <p:nvSpPr>
          <p:cNvPr id="48133" name="Rectangle 5"/>
          <p:cNvSpPr>
            <a:spLocks noChangeArrowheads="1"/>
          </p:cNvSpPr>
          <p:nvPr/>
        </p:nvSpPr>
        <p:spPr bwMode="auto">
          <a:xfrm>
            <a:off x="609600" y="1524000"/>
            <a:ext cx="7543800" cy="457200"/>
          </a:xfrm>
          <a:prstGeom prst="rect">
            <a:avLst/>
          </a:prstGeom>
          <a:noFill/>
          <a:ln w="9525">
            <a:noFill/>
            <a:miter lim="800000"/>
            <a:headEnd/>
            <a:tailEnd/>
          </a:ln>
        </p:spPr>
        <p:txBody>
          <a:bodyPr lIns="92075" tIns="46038" rIns="92075" bIns="46038">
            <a:spAutoFit/>
          </a:bodyPr>
          <a:lstStyle/>
          <a:p>
            <a:r>
              <a:rPr lang="en-US" sz="2400">
                <a:latin typeface="Arial" pitchFamily="34" charset="0"/>
              </a:rPr>
              <a:t>USED WITH FUNCTIONS FOR SUBTOTALING</a:t>
            </a:r>
          </a:p>
        </p:txBody>
      </p:sp>
      <p:sp>
        <p:nvSpPr>
          <p:cNvPr id="48134" name="Rectangle 6"/>
          <p:cNvSpPr>
            <a:spLocks noGrp="1" noChangeArrowheads="1"/>
          </p:cNvSpPr>
          <p:nvPr>
            <p:ph type="title"/>
          </p:nvPr>
        </p:nvSpPr>
        <p:spPr/>
        <p:txBody>
          <a:bodyPr/>
          <a:lstStyle/>
          <a:p>
            <a:pPr eaLnBrk="1" hangingPunct="1"/>
            <a:r>
              <a:rPr lang="en-US" smtClean="0"/>
              <a:t>GROUP BY</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717550" y="2971800"/>
            <a:ext cx="4003675" cy="4054475"/>
          </a:xfrm>
          <a:prstGeom prst="rect">
            <a:avLst/>
          </a:prstGeom>
          <a:noFill/>
          <a:ln w="9525">
            <a:noFill/>
            <a:miter lim="800000"/>
            <a:headEnd/>
            <a:tailEnd/>
          </a:ln>
        </p:spPr>
        <p:txBody>
          <a:bodyPr lIns="92075" tIns="46038" rIns="92075" bIns="46038">
            <a:spAutoFit/>
          </a:bodyPr>
          <a:lstStyle/>
          <a:p>
            <a:r>
              <a:rPr lang="en-US" sz="2000">
                <a:latin typeface="Arial" pitchFamily="34" charset="0"/>
              </a:rPr>
              <a:t>INSTRUCTO 	CALL     SALARY</a:t>
            </a:r>
          </a:p>
          <a:p>
            <a:r>
              <a:rPr lang="en-US" sz="2000">
                <a:latin typeface="Arial" pitchFamily="34" charset="0"/>
              </a:rPr>
              <a:t>-----------------	-------      ----------</a:t>
            </a:r>
          </a:p>
          <a:p>
            <a:r>
              <a:rPr lang="en-US" sz="2000">
                <a:latin typeface="Arial" pitchFamily="34" charset="0"/>
              </a:rPr>
              <a:t>100000000 	0001       2500</a:t>
            </a:r>
          </a:p>
          <a:p>
            <a:r>
              <a:rPr lang="en-US" sz="2000">
                <a:latin typeface="Arial" pitchFamily="34" charset="0"/>
              </a:rPr>
              <a:t>100000000 	0002       3400</a:t>
            </a:r>
          </a:p>
          <a:p>
            <a:endParaRPr lang="en-US" sz="2000">
              <a:latin typeface="Arial" pitchFamily="34" charset="0"/>
            </a:endParaRPr>
          </a:p>
          <a:p>
            <a:r>
              <a:rPr lang="en-US" sz="2000">
                <a:latin typeface="Arial" pitchFamily="34" charset="0"/>
              </a:rPr>
              <a:t>200000000 	0003       3500</a:t>
            </a:r>
          </a:p>
          <a:p>
            <a:r>
              <a:rPr lang="en-US" sz="2000">
                <a:latin typeface="Arial" pitchFamily="34" charset="0"/>
              </a:rPr>
              <a:t>200000000 	0004       2400</a:t>
            </a:r>
          </a:p>
          <a:p>
            <a:endParaRPr lang="en-US" sz="2000">
              <a:latin typeface="Arial" pitchFamily="34" charset="0"/>
            </a:endParaRPr>
          </a:p>
          <a:p>
            <a:r>
              <a:rPr lang="en-US" sz="2000">
                <a:latin typeface="Arial" pitchFamily="34" charset="0"/>
              </a:rPr>
              <a:t>300000000 	0005       4500</a:t>
            </a:r>
          </a:p>
          <a:p>
            <a:endParaRPr lang="en-US" sz="2000">
              <a:latin typeface="Arial" pitchFamily="34" charset="0"/>
            </a:endParaRPr>
          </a:p>
          <a:p>
            <a:r>
              <a:rPr lang="en-US" sz="2000">
                <a:latin typeface="Arial" pitchFamily="34" charset="0"/>
              </a:rPr>
              <a:t>400000000 	0006       3400</a:t>
            </a:r>
          </a:p>
          <a:p>
            <a:r>
              <a:rPr lang="en-US" sz="2000">
                <a:latin typeface="Arial" pitchFamily="34" charset="0"/>
              </a:rPr>
              <a:t>400000000 	0007       1200</a:t>
            </a:r>
          </a:p>
          <a:p>
            <a:endParaRPr lang="en-US" sz="2000">
              <a:latin typeface="Arial" pitchFamily="34" charset="0"/>
            </a:endParaRPr>
          </a:p>
        </p:txBody>
      </p:sp>
      <p:sp>
        <p:nvSpPr>
          <p:cNvPr id="49155" name="Rectangle 3"/>
          <p:cNvSpPr>
            <a:spLocks noChangeArrowheads="1"/>
          </p:cNvSpPr>
          <p:nvPr/>
        </p:nvSpPr>
        <p:spPr bwMode="auto">
          <a:xfrm>
            <a:off x="685800" y="1600200"/>
            <a:ext cx="6264275" cy="1552575"/>
          </a:xfrm>
          <a:prstGeom prst="rect">
            <a:avLst/>
          </a:prstGeom>
          <a:noFill/>
          <a:ln w="9525">
            <a:noFill/>
            <a:miter lim="800000"/>
            <a:headEnd/>
            <a:tailEnd/>
          </a:ln>
        </p:spPr>
        <p:txBody>
          <a:bodyPr wrap="none" lIns="92075" tIns="46038" rIns="92075" bIns="46038">
            <a:spAutoFit/>
          </a:bodyPr>
          <a:lstStyle/>
          <a:p>
            <a:r>
              <a:rPr lang="en-US" sz="2400">
                <a:latin typeface="Arial" pitchFamily="34" charset="0"/>
              </a:rPr>
              <a:t>SELECT INSTRUCTOR_ID, SUM(SALARY) </a:t>
            </a:r>
          </a:p>
          <a:p>
            <a:r>
              <a:rPr lang="en-US" sz="2400">
                <a:latin typeface="Arial" pitchFamily="34" charset="0"/>
              </a:rPr>
              <a:t>FROM STAFFING </a:t>
            </a:r>
          </a:p>
          <a:p>
            <a:r>
              <a:rPr lang="en-US" sz="2400">
                <a:latin typeface="Arial" pitchFamily="34" charset="0"/>
              </a:rPr>
              <a:t>GROUP BY CALL_NUMBER;</a:t>
            </a:r>
          </a:p>
          <a:p>
            <a:endParaRPr lang="en-US" sz="2400">
              <a:latin typeface="Arial" pitchFamily="34" charset="0"/>
            </a:endParaRPr>
          </a:p>
        </p:txBody>
      </p:sp>
      <p:sp>
        <p:nvSpPr>
          <p:cNvPr id="49156" name="Rectangle 4"/>
          <p:cNvSpPr>
            <a:spLocks noChangeArrowheads="1"/>
          </p:cNvSpPr>
          <p:nvPr/>
        </p:nvSpPr>
        <p:spPr bwMode="auto">
          <a:xfrm>
            <a:off x="4800600" y="2590800"/>
            <a:ext cx="4511675" cy="4838700"/>
          </a:xfrm>
          <a:prstGeom prst="rect">
            <a:avLst/>
          </a:prstGeom>
          <a:noFill/>
          <a:ln w="9525">
            <a:noFill/>
            <a:miter lim="800000"/>
            <a:headEnd/>
            <a:tailEnd/>
          </a:ln>
        </p:spPr>
        <p:txBody>
          <a:bodyPr lIns="92075" tIns="46038" rIns="92075" bIns="46038">
            <a:spAutoFit/>
          </a:bodyPr>
          <a:lstStyle/>
          <a:p>
            <a:r>
              <a:rPr lang="en-US" sz="2400" i="1">
                <a:latin typeface="Arial" pitchFamily="34" charset="0"/>
              </a:rPr>
              <a:t>DOES NOT MAKE SENSE</a:t>
            </a:r>
          </a:p>
          <a:p>
            <a:r>
              <a:rPr lang="en-US" sz="2400" i="1">
                <a:latin typeface="Arial" pitchFamily="34" charset="0"/>
              </a:rPr>
              <a:t>TO DISPLAY SALARY OR</a:t>
            </a:r>
          </a:p>
          <a:p>
            <a:r>
              <a:rPr lang="en-US" sz="2400" i="1">
                <a:latin typeface="Arial" pitchFamily="34" charset="0"/>
              </a:rPr>
              <a:t>CALL_NUMBER ON A </a:t>
            </a:r>
          </a:p>
          <a:p>
            <a:r>
              <a:rPr lang="en-US" sz="2400" i="1">
                <a:latin typeface="Arial" pitchFamily="34" charset="0"/>
              </a:rPr>
              <a:t>GROUP BY INSTRUCTOR_ID</a:t>
            </a:r>
          </a:p>
          <a:p>
            <a:r>
              <a:rPr lang="en-US" sz="2400" i="1">
                <a:latin typeface="Arial" pitchFamily="34" charset="0"/>
              </a:rPr>
              <a:t>BECAUSE THEY VARY</a:t>
            </a:r>
          </a:p>
          <a:p>
            <a:endParaRPr lang="en-US" sz="2400" i="1">
              <a:latin typeface="Arial" pitchFamily="34" charset="0"/>
            </a:endParaRPr>
          </a:p>
          <a:p>
            <a:r>
              <a:rPr lang="en-US" sz="2400" i="1">
                <a:latin typeface="Arial" pitchFamily="34" charset="0"/>
              </a:rPr>
              <a:t>DOES MAKE SENSE TO DISPLAY</a:t>
            </a:r>
          </a:p>
          <a:p>
            <a:r>
              <a:rPr lang="en-US" sz="2400" i="1">
                <a:latin typeface="Arial" pitchFamily="34" charset="0"/>
              </a:rPr>
              <a:t>INSTRUCTOR_ID SINCE IT IS</a:t>
            </a:r>
          </a:p>
          <a:p>
            <a:r>
              <a:rPr lang="en-US" sz="2400" i="1">
                <a:latin typeface="Arial" pitchFamily="34" charset="0"/>
              </a:rPr>
              <a:t>THE SAME ACROSS THE GROUP</a:t>
            </a:r>
          </a:p>
          <a:p>
            <a:endParaRPr lang="en-US" sz="2400" i="1">
              <a:latin typeface="Arial" pitchFamily="34" charset="0"/>
            </a:endParaRPr>
          </a:p>
          <a:p>
            <a:endParaRPr lang="en-US" sz="2400" i="1">
              <a:latin typeface="Arial" pitchFamily="34" charset="0"/>
            </a:endParaRPr>
          </a:p>
        </p:txBody>
      </p:sp>
      <p:sp>
        <p:nvSpPr>
          <p:cNvPr id="49157" name="Rectangle 5"/>
          <p:cNvSpPr>
            <a:spLocks noGrp="1" noChangeArrowheads="1"/>
          </p:cNvSpPr>
          <p:nvPr>
            <p:ph type="title"/>
          </p:nvPr>
        </p:nvSpPr>
        <p:spPr/>
        <p:txBody>
          <a:bodyPr/>
          <a:lstStyle/>
          <a:p>
            <a:pPr eaLnBrk="1" hangingPunct="1"/>
            <a:r>
              <a:rPr lang="en-US" smtClean="0"/>
              <a:t>GROUP BY Columns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914400" y="1600200"/>
            <a:ext cx="5256213" cy="4024313"/>
          </a:xfrm>
          <a:prstGeom prst="rect">
            <a:avLst/>
          </a:prstGeom>
          <a:noFill/>
          <a:ln w="9525">
            <a:noFill/>
            <a:miter lim="800000"/>
            <a:headEnd/>
            <a:tailEnd/>
          </a:ln>
        </p:spPr>
        <p:txBody>
          <a:bodyPr wrap="none" lIns="92075" tIns="46038" rIns="92075" bIns="46038">
            <a:spAutoFit/>
          </a:bodyPr>
          <a:lstStyle/>
          <a:p>
            <a:r>
              <a:rPr lang="en-US" sz="2000">
                <a:latin typeface="Arial" pitchFamily="34" charset="0"/>
              </a:rPr>
              <a:t>SELECT INSTRUCTOR_ID, SUM(SALARY) </a:t>
            </a:r>
          </a:p>
          <a:p>
            <a:r>
              <a:rPr lang="en-US" sz="2000">
                <a:latin typeface="Arial" pitchFamily="34" charset="0"/>
              </a:rPr>
              <a:t>FROM STAFFING</a:t>
            </a:r>
          </a:p>
          <a:p>
            <a:r>
              <a:rPr lang="en-US" sz="2000">
                <a:latin typeface="Arial" pitchFamily="34" charset="0"/>
              </a:rPr>
              <a:t>WHERE SALARY&gt;2500</a:t>
            </a:r>
          </a:p>
          <a:p>
            <a:r>
              <a:rPr lang="en-US" sz="2000">
                <a:latin typeface="Arial" pitchFamily="34" charset="0"/>
              </a:rPr>
              <a:t>GROUP BY INSTRUCTOR_ID;</a:t>
            </a:r>
          </a:p>
          <a:p>
            <a:endParaRPr lang="en-US" sz="2000">
              <a:latin typeface="Arial" pitchFamily="34" charset="0"/>
            </a:endParaRPr>
          </a:p>
          <a:p>
            <a:r>
              <a:rPr lang="en-US" sz="2000">
                <a:latin typeface="Arial" pitchFamily="34" charset="0"/>
              </a:rPr>
              <a:t>INSTRUCTO SUM(SALARY)</a:t>
            </a:r>
          </a:p>
          <a:p>
            <a:r>
              <a:rPr lang="en-US" sz="2000">
                <a:latin typeface="Arial" pitchFamily="34" charset="0"/>
              </a:rPr>
              <a:t>----------------- --------------------</a:t>
            </a:r>
          </a:p>
          <a:p>
            <a:r>
              <a:rPr lang="en-US" sz="2000">
                <a:latin typeface="Arial" pitchFamily="34" charset="0"/>
              </a:rPr>
              <a:t>100000000        6000</a:t>
            </a:r>
          </a:p>
          <a:p>
            <a:r>
              <a:rPr lang="en-US" sz="2000">
                <a:latin typeface="Arial" pitchFamily="34" charset="0"/>
              </a:rPr>
              <a:t>200000000        6100</a:t>
            </a:r>
          </a:p>
          <a:p>
            <a:r>
              <a:rPr lang="en-US" sz="2000">
                <a:latin typeface="Arial" pitchFamily="34" charset="0"/>
              </a:rPr>
              <a:t>300000000        4500</a:t>
            </a:r>
          </a:p>
          <a:p>
            <a:r>
              <a:rPr lang="en-US" sz="2000">
                <a:latin typeface="Arial" pitchFamily="34" charset="0"/>
              </a:rPr>
              <a:t>400000000        3400</a:t>
            </a:r>
          </a:p>
          <a:p>
            <a:endParaRPr lang="en-US" sz="2000">
              <a:latin typeface="Arial" pitchFamily="34" charset="0"/>
            </a:endParaRPr>
          </a:p>
          <a:p>
            <a:endParaRPr lang="en-US">
              <a:latin typeface="Arial" pitchFamily="34" charset="0"/>
            </a:endParaRPr>
          </a:p>
        </p:txBody>
      </p:sp>
      <p:sp>
        <p:nvSpPr>
          <p:cNvPr id="50179" name="Rectangle 3"/>
          <p:cNvSpPr>
            <a:spLocks noChangeArrowheads="1"/>
          </p:cNvSpPr>
          <p:nvPr/>
        </p:nvSpPr>
        <p:spPr bwMode="auto">
          <a:xfrm>
            <a:off x="4852988" y="2619375"/>
            <a:ext cx="4003675" cy="4054475"/>
          </a:xfrm>
          <a:prstGeom prst="rect">
            <a:avLst/>
          </a:prstGeom>
          <a:noFill/>
          <a:ln w="9525">
            <a:noFill/>
            <a:miter lim="800000"/>
            <a:headEnd/>
            <a:tailEnd/>
          </a:ln>
        </p:spPr>
        <p:txBody>
          <a:bodyPr wrap="none" lIns="92075" tIns="46038" rIns="92075" bIns="46038">
            <a:spAutoFit/>
          </a:bodyPr>
          <a:lstStyle/>
          <a:p>
            <a:r>
              <a:rPr lang="en-US" sz="2000">
                <a:latin typeface="Arial" pitchFamily="34" charset="0"/>
              </a:rPr>
              <a:t>INSTRUCTO 	CALL     SALARY</a:t>
            </a:r>
          </a:p>
          <a:p>
            <a:r>
              <a:rPr lang="en-US" sz="2000">
                <a:latin typeface="Arial" pitchFamily="34" charset="0"/>
              </a:rPr>
              <a:t>--------- 		----          ----------</a:t>
            </a:r>
          </a:p>
          <a:p>
            <a:r>
              <a:rPr lang="en-US" sz="2000">
                <a:latin typeface="Arial" pitchFamily="34" charset="0"/>
              </a:rPr>
              <a:t>100000000 	0001       2600</a:t>
            </a:r>
          </a:p>
          <a:p>
            <a:r>
              <a:rPr lang="en-US" sz="2000">
                <a:latin typeface="Arial" pitchFamily="34" charset="0"/>
              </a:rPr>
              <a:t>100000000 	0002       3400</a:t>
            </a:r>
          </a:p>
          <a:p>
            <a:endParaRPr lang="en-US" sz="2000">
              <a:latin typeface="Arial" pitchFamily="34" charset="0"/>
            </a:endParaRPr>
          </a:p>
          <a:p>
            <a:r>
              <a:rPr lang="en-US" sz="2000">
                <a:latin typeface="Arial" pitchFamily="34" charset="0"/>
              </a:rPr>
              <a:t>200000000 	0003       3500</a:t>
            </a:r>
          </a:p>
          <a:p>
            <a:r>
              <a:rPr lang="en-US" sz="2000">
                <a:latin typeface="Arial" pitchFamily="34" charset="0"/>
              </a:rPr>
              <a:t>200000000 	0004       2600</a:t>
            </a:r>
          </a:p>
          <a:p>
            <a:endParaRPr lang="en-US" sz="2000">
              <a:latin typeface="Arial" pitchFamily="34" charset="0"/>
            </a:endParaRPr>
          </a:p>
          <a:p>
            <a:r>
              <a:rPr lang="en-US" sz="2000">
                <a:latin typeface="Arial" pitchFamily="34" charset="0"/>
              </a:rPr>
              <a:t>300000000 	0005       4500</a:t>
            </a:r>
          </a:p>
          <a:p>
            <a:endParaRPr lang="en-US" sz="2000">
              <a:latin typeface="Arial" pitchFamily="34" charset="0"/>
            </a:endParaRPr>
          </a:p>
          <a:p>
            <a:r>
              <a:rPr lang="en-US" sz="2000">
                <a:latin typeface="Arial" pitchFamily="34" charset="0"/>
              </a:rPr>
              <a:t>400000000 	0006       3400</a:t>
            </a:r>
          </a:p>
          <a:p>
            <a:r>
              <a:rPr lang="en-US" sz="2000">
                <a:latin typeface="Arial" pitchFamily="34" charset="0"/>
              </a:rPr>
              <a:t>400000000 	0007       1200</a:t>
            </a:r>
          </a:p>
          <a:p>
            <a:endParaRPr lang="en-US" sz="2000">
              <a:latin typeface="Arial" pitchFamily="34" charset="0"/>
            </a:endParaRPr>
          </a:p>
        </p:txBody>
      </p:sp>
      <p:sp>
        <p:nvSpPr>
          <p:cNvPr id="50180" name="Rectangle 4"/>
          <p:cNvSpPr>
            <a:spLocks noChangeArrowheads="1"/>
          </p:cNvSpPr>
          <p:nvPr/>
        </p:nvSpPr>
        <p:spPr bwMode="auto">
          <a:xfrm>
            <a:off x="762000" y="5410200"/>
            <a:ext cx="2863850" cy="915988"/>
          </a:xfrm>
          <a:prstGeom prst="rect">
            <a:avLst/>
          </a:prstGeom>
          <a:noFill/>
          <a:ln w="9525">
            <a:noFill/>
            <a:miter lim="800000"/>
            <a:headEnd/>
            <a:tailEnd/>
          </a:ln>
        </p:spPr>
        <p:txBody>
          <a:bodyPr wrap="none" lIns="92075" tIns="46038" rIns="92075" bIns="46038">
            <a:spAutoFit/>
          </a:bodyPr>
          <a:lstStyle/>
          <a:p>
            <a:r>
              <a:rPr lang="en-US" b="1" i="1">
                <a:latin typeface="Arial" pitchFamily="34" charset="0"/>
              </a:rPr>
              <a:t>WHERE CAN RESTRICT</a:t>
            </a:r>
          </a:p>
          <a:p>
            <a:r>
              <a:rPr lang="en-US" b="1" i="1">
                <a:latin typeface="Arial" pitchFamily="34" charset="0"/>
              </a:rPr>
              <a:t>WHICH ROWS ARE PUT </a:t>
            </a:r>
          </a:p>
          <a:p>
            <a:r>
              <a:rPr lang="en-US" b="1" i="1">
                <a:latin typeface="Arial" pitchFamily="34" charset="0"/>
              </a:rPr>
              <a:t>INTO THE GROUP</a:t>
            </a:r>
          </a:p>
        </p:txBody>
      </p:sp>
      <p:sp>
        <p:nvSpPr>
          <p:cNvPr id="50181" name="Line 5"/>
          <p:cNvSpPr>
            <a:spLocks noChangeShapeType="1"/>
          </p:cNvSpPr>
          <p:nvPr/>
        </p:nvSpPr>
        <p:spPr bwMode="auto">
          <a:xfrm flipH="1" flipV="1">
            <a:off x="3505200" y="4495800"/>
            <a:ext cx="1371600" cy="76200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50182" name="Line 6"/>
          <p:cNvSpPr>
            <a:spLocks noChangeShapeType="1"/>
          </p:cNvSpPr>
          <p:nvPr/>
        </p:nvSpPr>
        <p:spPr bwMode="auto">
          <a:xfrm flipH="1">
            <a:off x="3429000" y="3657600"/>
            <a:ext cx="1447800" cy="30480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50183" name="Line 7"/>
          <p:cNvSpPr>
            <a:spLocks noChangeShapeType="1"/>
          </p:cNvSpPr>
          <p:nvPr/>
        </p:nvSpPr>
        <p:spPr bwMode="auto">
          <a:xfrm flipH="1" flipV="1">
            <a:off x="3429000" y="4267200"/>
            <a:ext cx="1447800" cy="22860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50184" name="Line 8"/>
          <p:cNvSpPr>
            <a:spLocks noChangeShapeType="1"/>
          </p:cNvSpPr>
          <p:nvPr/>
        </p:nvSpPr>
        <p:spPr bwMode="auto">
          <a:xfrm flipH="1" flipV="1">
            <a:off x="3429000" y="4800600"/>
            <a:ext cx="1524000" cy="114300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50185" name="Rectangle 9"/>
          <p:cNvSpPr>
            <a:spLocks noGrp="1" noChangeArrowheads="1"/>
          </p:cNvSpPr>
          <p:nvPr>
            <p:ph type="title"/>
          </p:nvPr>
        </p:nvSpPr>
        <p:spPr/>
        <p:txBody>
          <a:bodyPr/>
          <a:lstStyle/>
          <a:p>
            <a:pPr eaLnBrk="1" hangingPunct="1"/>
            <a:r>
              <a:rPr lang="en-US" smtClean="0"/>
              <a:t>GROUP BY and WHERE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838200" y="1600200"/>
            <a:ext cx="6264275" cy="4108450"/>
          </a:xfrm>
          <a:prstGeom prst="rect">
            <a:avLst/>
          </a:prstGeom>
          <a:noFill/>
          <a:ln w="9525">
            <a:noFill/>
            <a:miter lim="800000"/>
            <a:headEnd/>
            <a:tailEnd/>
          </a:ln>
        </p:spPr>
        <p:txBody>
          <a:bodyPr wrap="none" lIns="92075" tIns="46038" rIns="92075" bIns="46038">
            <a:spAutoFit/>
          </a:bodyPr>
          <a:lstStyle/>
          <a:p>
            <a:r>
              <a:rPr lang="en-US" sz="2400">
                <a:latin typeface="Arial" pitchFamily="34" charset="0"/>
              </a:rPr>
              <a:t>SELECT INSTRUCTOR_ID, SUM(SALARY) </a:t>
            </a:r>
            <a:br>
              <a:rPr lang="en-US" sz="2400">
                <a:latin typeface="Arial" pitchFamily="34" charset="0"/>
              </a:rPr>
            </a:br>
            <a:r>
              <a:rPr lang="en-US" sz="2400">
                <a:latin typeface="Arial" pitchFamily="34" charset="0"/>
              </a:rPr>
              <a:t>FROM STAFFING</a:t>
            </a:r>
          </a:p>
          <a:p>
            <a:r>
              <a:rPr lang="en-US" sz="2400">
                <a:latin typeface="Arial" pitchFamily="34" charset="0"/>
              </a:rPr>
              <a:t>HAVING SUM(SALARY)&gt;4000</a:t>
            </a:r>
          </a:p>
          <a:p>
            <a:r>
              <a:rPr lang="en-US" sz="2400">
                <a:latin typeface="Arial" pitchFamily="34" charset="0"/>
              </a:rPr>
              <a:t>GROUP BY INSTRUCTOR_ID</a:t>
            </a:r>
          </a:p>
          <a:p>
            <a:endParaRPr lang="en-US" sz="2400">
              <a:latin typeface="Arial" pitchFamily="34" charset="0"/>
            </a:endParaRPr>
          </a:p>
          <a:p>
            <a:r>
              <a:rPr lang="en-US" sz="2400">
                <a:latin typeface="Arial" pitchFamily="34" charset="0"/>
              </a:rPr>
              <a:t>INSTRUCTO SUM(SALARY)</a:t>
            </a:r>
          </a:p>
          <a:p>
            <a:r>
              <a:rPr lang="en-US" sz="2400">
                <a:latin typeface="Arial" pitchFamily="34" charset="0"/>
              </a:rPr>
              <a:t>--------- -----------</a:t>
            </a:r>
          </a:p>
          <a:p>
            <a:r>
              <a:rPr lang="en-US" sz="2400">
                <a:latin typeface="Arial" pitchFamily="34" charset="0"/>
              </a:rPr>
              <a:t>100000000        5900</a:t>
            </a:r>
          </a:p>
          <a:p>
            <a:r>
              <a:rPr lang="en-US" sz="2400">
                <a:latin typeface="Arial" pitchFamily="34" charset="0"/>
              </a:rPr>
              <a:t>200000000        5900</a:t>
            </a:r>
          </a:p>
          <a:p>
            <a:r>
              <a:rPr lang="en-US" sz="2400">
                <a:latin typeface="Arial" pitchFamily="34" charset="0"/>
              </a:rPr>
              <a:t>300000000        4500</a:t>
            </a:r>
          </a:p>
          <a:p>
            <a:endParaRPr lang="en-US" sz="2400">
              <a:latin typeface="Arial" pitchFamily="34" charset="0"/>
            </a:endParaRPr>
          </a:p>
        </p:txBody>
      </p:sp>
      <p:sp>
        <p:nvSpPr>
          <p:cNvPr id="51203" name="Rectangle 3"/>
          <p:cNvSpPr>
            <a:spLocks noChangeArrowheads="1"/>
          </p:cNvSpPr>
          <p:nvPr/>
        </p:nvSpPr>
        <p:spPr bwMode="auto">
          <a:xfrm>
            <a:off x="5140325" y="2819400"/>
            <a:ext cx="4003675" cy="3749675"/>
          </a:xfrm>
          <a:prstGeom prst="rect">
            <a:avLst/>
          </a:prstGeom>
          <a:noFill/>
          <a:ln w="9525">
            <a:noFill/>
            <a:miter lim="800000"/>
            <a:headEnd/>
            <a:tailEnd/>
          </a:ln>
        </p:spPr>
        <p:txBody>
          <a:bodyPr wrap="none" lIns="92075" tIns="46038" rIns="92075" bIns="46038">
            <a:spAutoFit/>
          </a:bodyPr>
          <a:lstStyle/>
          <a:p>
            <a:r>
              <a:rPr lang="en-US" sz="2000">
                <a:latin typeface="Arial" pitchFamily="34" charset="0"/>
              </a:rPr>
              <a:t>INSTRUCTO 	CALL     SALARY</a:t>
            </a:r>
          </a:p>
          <a:p>
            <a:r>
              <a:rPr lang="en-US" sz="2000">
                <a:latin typeface="Arial" pitchFamily="34" charset="0"/>
              </a:rPr>
              <a:t>--------- 		----          ----------</a:t>
            </a:r>
          </a:p>
          <a:p>
            <a:r>
              <a:rPr lang="en-US" sz="2000">
                <a:latin typeface="Arial" pitchFamily="34" charset="0"/>
              </a:rPr>
              <a:t>100000000 	0001       2500</a:t>
            </a:r>
          </a:p>
          <a:p>
            <a:r>
              <a:rPr lang="en-US" sz="2000">
                <a:latin typeface="Arial" pitchFamily="34" charset="0"/>
              </a:rPr>
              <a:t>100000000 	0002       3400</a:t>
            </a:r>
          </a:p>
          <a:p>
            <a:endParaRPr lang="en-US" sz="2000">
              <a:latin typeface="Arial" pitchFamily="34" charset="0"/>
            </a:endParaRPr>
          </a:p>
          <a:p>
            <a:r>
              <a:rPr lang="en-US" sz="2000">
                <a:latin typeface="Arial" pitchFamily="34" charset="0"/>
              </a:rPr>
              <a:t>200000000 	0003       3500</a:t>
            </a:r>
          </a:p>
          <a:p>
            <a:r>
              <a:rPr lang="en-US" sz="2000">
                <a:latin typeface="Arial" pitchFamily="34" charset="0"/>
              </a:rPr>
              <a:t>200000000 	0004       2400</a:t>
            </a:r>
          </a:p>
          <a:p>
            <a:endParaRPr lang="en-US" sz="2000">
              <a:latin typeface="Arial" pitchFamily="34" charset="0"/>
            </a:endParaRPr>
          </a:p>
          <a:p>
            <a:r>
              <a:rPr lang="en-US" sz="2000">
                <a:latin typeface="Arial" pitchFamily="34" charset="0"/>
              </a:rPr>
              <a:t>300000000 	0005       4500</a:t>
            </a:r>
          </a:p>
          <a:p>
            <a:endParaRPr lang="en-US" sz="2000">
              <a:latin typeface="Arial" pitchFamily="34" charset="0"/>
            </a:endParaRPr>
          </a:p>
          <a:p>
            <a:r>
              <a:rPr lang="en-US" sz="2000">
                <a:latin typeface="Arial" pitchFamily="34" charset="0"/>
              </a:rPr>
              <a:t>400000000 	0006       2400</a:t>
            </a:r>
          </a:p>
          <a:p>
            <a:r>
              <a:rPr lang="en-US" sz="2000">
                <a:latin typeface="Arial" pitchFamily="34" charset="0"/>
              </a:rPr>
              <a:t>400000000 	0007       1200</a:t>
            </a:r>
          </a:p>
        </p:txBody>
      </p:sp>
      <p:sp>
        <p:nvSpPr>
          <p:cNvPr id="51204" name="Rectangle 4"/>
          <p:cNvSpPr>
            <a:spLocks noChangeArrowheads="1"/>
          </p:cNvSpPr>
          <p:nvPr/>
        </p:nvSpPr>
        <p:spPr bwMode="auto">
          <a:xfrm>
            <a:off x="914400" y="5562600"/>
            <a:ext cx="3332163" cy="1006475"/>
          </a:xfrm>
          <a:prstGeom prst="rect">
            <a:avLst/>
          </a:prstGeom>
          <a:noFill/>
          <a:ln w="9525">
            <a:noFill/>
            <a:miter lim="800000"/>
            <a:headEnd/>
            <a:tailEnd/>
          </a:ln>
        </p:spPr>
        <p:txBody>
          <a:bodyPr wrap="none" lIns="92075" tIns="46038" rIns="92075" bIns="46038">
            <a:spAutoFit/>
          </a:bodyPr>
          <a:lstStyle/>
          <a:p>
            <a:r>
              <a:rPr lang="en-US" sz="2000" b="1" i="1">
                <a:latin typeface="Arial" pitchFamily="34" charset="0"/>
              </a:rPr>
              <a:t>HAVING DETERMINES</a:t>
            </a:r>
          </a:p>
          <a:p>
            <a:r>
              <a:rPr lang="en-US" sz="2000" b="1" i="1">
                <a:latin typeface="Arial" pitchFamily="34" charset="0"/>
              </a:rPr>
              <a:t>WHICH GROUPS WILL BE</a:t>
            </a:r>
          </a:p>
          <a:p>
            <a:r>
              <a:rPr lang="en-US" sz="2000" b="1" i="1">
                <a:latin typeface="Arial" pitchFamily="34" charset="0"/>
              </a:rPr>
              <a:t>DISPLAYED</a:t>
            </a:r>
          </a:p>
        </p:txBody>
      </p:sp>
      <p:sp>
        <p:nvSpPr>
          <p:cNvPr id="51205" name="Rectangle 5"/>
          <p:cNvSpPr>
            <a:spLocks noGrp="1" noChangeArrowheads="1"/>
          </p:cNvSpPr>
          <p:nvPr>
            <p:ph type="title"/>
          </p:nvPr>
        </p:nvSpPr>
        <p:spPr/>
        <p:txBody>
          <a:bodyPr/>
          <a:lstStyle/>
          <a:p>
            <a:pPr eaLnBrk="1" hangingPunct="1"/>
            <a:r>
              <a:rPr lang="en-US" smtClean="0"/>
              <a:t>GROUP BY and HAVING</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09_08"/>
          <p:cNvPicPr>
            <a:picLocks noChangeAspect="1" noChangeArrowheads="1"/>
          </p:cNvPicPr>
          <p:nvPr/>
        </p:nvPicPr>
        <p:blipFill>
          <a:blip r:embed="rId2" cstate="print"/>
          <a:srcRect/>
          <a:stretch>
            <a:fillRect/>
          </a:stretch>
        </p:blipFill>
        <p:spPr bwMode="auto">
          <a:xfrm>
            <a:off x="3951288" y="341313"/>
            <a:ext cx="4257675" cy="6019800"/>
          </a:xfrm>
          <a:prstGeom prst="rect">
            <a:avLst/>
          </a:prstGeom>
          <a:noFill/>
          <a:ln w="9525">
            <a:noFill/>
            <a:miter lim="800000"/>
            <a:headEnd/>
            <a:tailEnd/>
          </a:ln>
        </p:spPr>
      </p:pic>
      <p:sp>
        <p:nvSpPr>
          <p:cNvPr id="52227" name="Text Box 3"/>
          <p:cNvSpPr txBox="1">
            <a:spLocks noChangeArrowheads="1"/>
          </p:cNvSpPr>
          <p:nvPr/>
        </p:nvSpPr>
        <p:spPr bwMode="auto">
          <a:xfrm>
            <a:off x="685800" y="0"/>
            <a:ext cx="3378200" cy="3013075"/>
          </a:xfrm>
          <a:prstGeom prst="rect">
            <a:avLst/>
          </a:prstGeom>
          <a:noFill/>
          <a:ln w="12700">
            <a:noFill/>
            <a:miter lim="800000"/>
            <a:headEnd type="none" w="sm" len="sm"/>
            <a:tailEnd type="none" w="sm" len="sm"/>
          </a:ln>
        </p:spPr>
        <p:txBody>
          <a:bodyPr>
            <a:spAutoFit/>
          </a:bodyPr>
          <a:lstStyle/>
          <a:p>
            <a:r>
              <a:rPr lang="en-US" sz="2400">
                <a:latin typeface="Tahoma" pitchFamily="34" charset="0"/>
              </a:rPr>
              <a:t>SQL statement processing order  (adapted from van der Lans, p.100)</a:t>
            </a:r>
          </a:p>
          <a:p>
            <a:endParaRPr lang="en-US" sz="2400">
              <a:latin typeface="Tahoma" pitchFamily="34" charset="0"/>
            </a:endParaRPr>
          </a:p>
          <a:p>
            <a:r>
              <a:rPr lang="en-US" sz="2400">
                <a:latin typeface="Tahoma" pitchFamily="34" charset="0"/>
              </a:rPr>
              <a:t>An intermediate recordset is developed after each clause.</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06400" y="228600"/>
            <a:ext cx="8167688" cy="1143000"/>
          </a:xfrm>
        </p:spPr>
        <p:txBody>
          <a:bodyPr/>
          <a:lstStyle/>
          <a:p>
            <a:pPr eaLnBrk="1" hangingPunct="1"/>
            <a:r>
              <a:rPr lang="en-US" smtClean="0"/>
              <a:t>Summary of Select Statements</a:t>
            </a:r>
          </a:p>
        </p:txBody>
      </p:sp>
      <p:sp>
        <p:nvSpPr>
          <p:cNvPr id="53251" name="Rectangle 3"/>
          <p:cNvSpPr>
            <a:spLocks noGrp="1" noChangeArrowheads="1"/>
          </p:cNvSpPr>
          <p:nvPr>
            <p:ph type="body" idx="1"/>
          </p:nvPr>
        </p:nvSpPr>
        <p:spPr/>
        <p:txBody>
          <a:bodyPr/>
          <a:lstStyle/>
          <a:p>
            <a:pPr eaLnBrk="1" hangingPunct="1"/>
            <a:r>
              <a:rPr lang="en-US" sz="2400" b="1" smtClean="0"/>
              <a:t>SELECT</a:t>
            </a:r>
            <a:r>
              <a:rPr lang="en-US" sz="2400" smtClean="0"/>
              <a:t> - list of attributes and functions</a:t>
            </a:r>
          </a:p>
          <a:p>
            <a:pPr eaLnBrk="1" hangingPunct="1"/>
            <a:r>
              <a:rPr lang="en-US" sz="2400" b="1" smtClean="0"/>
              <a:t>FROM</a:t>
            </a:r>
            <a:r>
              <a:rPr lang="en-US" sz="2400" smtClean="0"/>
              <a:t> - list of tables</a:t>
            </a:r>
          </a:p>
          <a:p>
            <a:pPr eaLnBrk="1" hangingPunct="1"/>
            <a:r>
              <a:rPr lang="en-US" sz="2400" b="1" smtClean="0"/>
              <a:t>WHERE</a:t>
            </a:r>
            <a:r>
              <a:rPr lang="en-US" sz="2400" smtClean="0"/>
              <a:t> - conditions / join conditions</a:t>
            </a:r>
          </a:p>
          <a:p>
            <a:pPr eaLnBrk="1" hangingPunct="1"/>
            <a:r>
              <a:rPr lang="en-US" sz="2400" b="1" smtClean="0"/>
              <a:t>GROUP BY</a:t>
            </a:r>
            <a:r>
              <a:rPr lang="en-US" sz="2400" smtClean="0"/>
              <a:t> - attributes not aggregated in select clause</a:t>
            </a:r>
          </a:p>
          <a:p>
            <a:pPr eaLnBrk="1" hangingPunct="1"/>
            <a:r>
              <a:rPr lang="en-US" sz="2400" b="1" smtClean="0"/>
              <a:t>HAVING</a:t>
            </a:r>
            <a:r>
              <a:rPr lang="en-US" sz="2400" smtClean="0"/>
              <a:t> - group condition</a:t>
            </a:r>
          </a:p>
          <a:p>
            <a:pPr eaLnBrk="1" hangingPunct="1"/>
            <a:r>
              <a:rPr lang="en-US" sz="2400" b="1" smtClean="0"/>
              <a:t>ORDER BY</a:t>
            </a:r>
            <a:r>
              <a:rPr lang="en-US" sz="2400" smtClean="0"/>
              <a:t> - list of attributes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03225" y="100013"/>
            <a:ext cx="8359775" cy="1338262"/>
          </a:xfrm>
        </p:spPr>
        <p:txBody>
          <a:bodyPr/>
          <a:lstStyle/>
          <a:p>
            <a:pPr eaLnBrk="1" hangingPunct="1"/>
            <a:r>
              <a:rPr lang="en-US" sz="4000" smtClean="0"/>
              <a:t>Data Manipulation Language (DML)</a:t>
            </a:r>
          </a:p>
        </p:txBody>
      </p:sp>
      <p:sp>
        <p:nvSpPr>
          <p:cNvPr id="8195" name="Rectangle 3"/>
          <p:cNvSpPr>
            <a:spLocks noGrp="1" noChangeArrowheads="1"/>
          </p:cNvSpPr>
          <p:nvPr>
            <p:ph type="body" idx="1"/>
          </p:nvPr>
        </p:nvSpPr>
        <p:spPr/>
        <p:txBody>
          <a:bodyPr/>
          <a:lstStyle/>
          <a:p>
            <a:pPr eaLnBrk="1" hangingPunct="1">
              <a:buFont typeface="Wingdings" pitchFamily="2" charset="2"/>
              <a:buNone/>
            </a:pPr>
            <a:r>
              <a:rPr lang="en-US" u="sng" smtClean="0"/>
              <a:t>Four basic commands:</a:t>
            </a:r>
            <a:endParaRPr lang="en-US" smtClean="0"/>
          </a:p>
          <a:p>
            <a:pPr eaLnBrk="1" hangingPunct="1"/>
            <a:r>
              <a:rPr lang="en-US" smtClean="0"/>
              <a:t>INSERT</a:t>
            </a:r>
          </a:p>
          <a:p>
            <a:pPr eaLnBrk="1" hangingPunct="1"/>
            <a:r>
              <a:rPr lang="en-US" smtClean="0"/>
              <a:t>UPDATE</a:t>
            </a:r>
          </a:p>
          <a:p>
            <a:pPr eaLnBrk="1" hangingPunct="1"/>
            <a:r>
              <a:rPr lang="en-US" smtClean="0"/>
              <a:t>DELETE</a:t>
            </a:r>
          </a:p>
          <a:p>
            <a:pPr eaLnBrk="1" hangingPunct="1"/>
            <a:r>
              <a:rPr lang="en-US" smtClean="0"/>
              <a:t>SELECT</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ctrTitle"/>
          </p:nvPr>
        </p:nvSpPr>
        <p:spPr/>
        <p:txBody>
          <a:bodyPr/>
          <a:lstStyle/>
          <a:p>
            <a:pPr eaLnBrk="1" hangingPunct="1"/>
            <a:r>
              <a:rPr lang="en-US" smtClean="0"/>
              <a:t>SQL – Advanced Topics</a:t>
            </a:r>
          </a:p>
        </p:txBody>
      </p:sp>
      <p:sp>
        <p:nvSpPr>
          <p:cNvPr id="54275" name="Rectangle 3"/>
          <p:cNvSpPr>
            <a:spLocks noGrp="1" noChangeArrowheads="1"/>
          </p:cNvSpPr>
          <p:nvPr>
            <p:ph type="subTitle" idx="1"/>
          </p:nvPr>
        </p:nvSpPr>
        <p:spPr/>
        <p:txBody>
          <a:bodyPr/>
          <a:lstStyle/>
          <a:p>
            <a:pPr eaLnBrk="1" hangingPunct="1"/>
            <a:r>
              <a:rPr lang="en-US" smtClean="0"/>
              <a:t>ISM6217 - Advanced Database</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277813"/>
            <a:ext cx="8153400" cy="1139825"/>
          </a:xfrm>
        </p:spPr>
        <p:txBody>
          <a:bodyPr/>
          <a:lstStyle/>
          <a:p>
            <a:pPr eaLnBrk="1" hangingPunct="1"/>
            <a:r>
              <a:rPr lang="en-US" smtClean="0"/>
              <a:t>What We’re Going to Cover</a:t>
            </a:r>
          </a:p>
        </p:txBody>
      </p:sp>
      <p:sp>
        <p:nvSpPr>
          <p:cNvPr id="55299" name="Rectangle 3"/>
          <p:cNvSpPr>
            <a:spLocks noGrp="1" noChangeArrowheads="1"/>
          </p:cNvSpPr>
          <p:nvPr>
            <p:ph type="body" idx="1"/>
          </p:nvPr>
        </p:nvSpPr>
        <p:spPr/>
        <p:txBody>
          <a:bodyPr/>
          <a:lstStyle/>
          <a:p>
            <a:pPr eaLnBrk="1" hangingPunct="1"/>
            <a:r>
              <a:rPr lang="en-US" smtClean="0"/>
              <a:t>Subqueries (Nested queries)</a:t>
            </a:r>
          </a:p>
          <a:p>
            <a:pPr lvl="1" eaLnBrk="1" hangingPunct="1"/>
            <a:r>
              <a:rPr lang="en-US" smtClean="0"/>
              <a:t>Example</a:t>
            </a:r>
          </a:p>
          <a:p>
            <a:pPr lvl="1" eaLnBrk="1" hangingPunct="1"/>
            <a:r>
              <a:rPr lang="en-US" smtClean="0"/>
              <a:t>Correlated subquery</a:t>
            </a:r>
          </a:p>
          <a:p>
            <a:pPr eaLnBrk="1" hangingPunct="1"/>
            <a:r>
              <a:rPr lang="en-US" smtClean="0"/>
              <a:t>Join types</a:t>
            </a:r>
          </a:p>
          <a:p>
            <a:pPr lvl="1" eaLnBrk="1" hangingPunct="1"/>
            <a:r>
              <a:rPr lang="en-US" smtClean="0"/>
              <a:t>Inner/outer</a:t>
            </a:r>
          </a:p>
          <a:p>
            <a:pPr eaLnBrk="1" hangingPunct="1"/>
            <a:r>
              <a:rPr lang="en-US" smtClean="0"/>
              <a:t>Integrity constraints</a:t>
            </a:r>
          </a:p>
          <a:p>
            <a:pPr eaLnBrk="1" hangingPunct="1"/>
            <a:r>
              <a:rPr lang="en-US" smtClean="0"/>
              <a:t>Triggers</a:t>
            </a:r>
          </a:p>
          <a:p>
            <a:pPr eaLnBrk="1" hangingPunct="1"/>
            <a:r>
              <a:rPr lang="en-US" smtClean="0"/>
              <a:t>Functions</a:t>
            </a:r>
          </a:p>
          <a:p>
            <a:pPr lvl="1" eaLnBrk="1" hangingPunct="1"/>
            <a:endParaRPr lang="en-US"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smtClean="0"/>
              <a:t>Sample Database</a:t>
            </a:r>
          </a:p>
        </p:txBody>
      </p:sp>
      <p:sp>
        <p:nvSpPr>
          <p:cNvPr id="1028" name="Rectangle 3"/>
          <p:cNvSpPr>
            <a:spLocks noGrp="1" noChangeArrowheads="1"/>
          </p:cNvSpPr>
          <p:nvPr>
            <p:ph type="body" sz="half" idx="1"/>
          </p:nvPr>
        </p:nvSpPr>
        <p:spPr>
          <a:xfrm>
            <a:off x="457200" y="1600200"/>
            <a:ext cx="8229600" cy="1074738"/>
          </a:xfrm>
        </p:spPr>
        <p:txBody>
          <a:bodyPr/>
          <a:lstStyle/>
          <a:p>
            <a:pPr eaLnBrk="1" hangingPunct="1"/>
            <a:r>
              <a:rPr lang="en-US" sz="2000" smtClean="0"/>
              <a:t>Scripts to create and populate the database are available on the 6217 Web site.</a:t>
            </a:r>
          </a:p>
        </p:txBody>
      </p:sp>
      <p:graphicFrame>
        <p:nvGraphicFramePr>
          <p:cNvPr id="1026" name="Object 4"/>
          <p:cNvGraphicFramePr>
            <a:graphicFrameLocks noChangeAspect="1"/>
          </p:cNvGraphicFramePr>
          <p:nvPr/>
        </p:nvGraphicFramePr>
        <p:xfrm>
          <a:off x="1524000" y="2362200"/>
          <a:ext cx="6453188" cy="4210050"/>
        </p:xfrm>
        <a:graphic>
          <a:graphicData uri="http://schemas.openxmlformats.org/presentationml/2006/ole">
            <mc:AlternateContent xmlns:mc="http://schemas.openxmlformats.org/markup-compatibility/2006">
              <mc:Choice xmlns:v="urn:schemas-microsoft-com:vml" Requires="v">
                <p:oleObj spid="_x0000_s1027" name="VISIO" r:id="rId3" imgW="5864040" imgH="3826080" progId="Visio.Drawing.6">
                  <p:embed/>
                </p:oleObj>
              </mc:Choice>
              <mc:Fallback>
                <p:oleObj name="VISIO" r:id="rId3" imgW="5864040" imgH="382608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362200"/>
                        <a:ext cx="6453188"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Subqueries</a:t>
            </a:r>
          </a:p>
        </p:txBody>
      </p:sp>
      <p:sp>
        <p:nvSpPr>
          <p:cNvPr id="56323" name="Rectangle 3"/>
          <p:cNvSpPr>
            <a:spLocks noGrp="1" noChangeArrowheads="1"/>
          </p:cNvSpPr>
          <p:nvPr>
            <p:ph type="body" idx="1"/>
          </p:nvPr>
        </p:nvSpPr>
        <p:spPr/>
        <p:txBody>
          <a:bodyPr/>
          <a:lstStyle/>
          <a:p>
            <a:pPr eaLnBrk="1" hangingPunct="1"/>
            <a:r>
              <a:rPr lang="en-US" smtClean="0"/>
              <a:t>A subquery is a query that is used in the WHERE condition of another query</a:t>
            </a:r>
          </a:p>
          <a:p>
            <a:pPr eaLnBrk="1" hangingPunct="1"/>
            <a:r>
              <a:rPr lang="en-US" smtClean="0"/>
              <a:t>AKA Nested query</a:t>
            </a:r>
          </a:p>
          <a:p>
            <a:pPr eaLnBrk="1" hangingPunct="1"/>
            <a:r>
              <a:rPr lang="en-US" smtClean="0"/>
              <a:t>Can be multiple levels of nesting</a:t>
            </a:r>
          </a:p>
          <a:p>
            <a:pPr eaLnBrk="1" hangingPunct="1"/>
            <a:r>
              <a:rPr lang="en-US" smtClean="0"/>
              <a:t>Can be used with SELECT, INSERT, UPDATE</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t>Example 1: By “Hand”</a:t>
            </a:r>
          </a:p>
        </p:txBody>
      </p:sp>
      <p:sp>
        <p:nvSpPr>
          <p:cNvPr id="57347" name="Rectangle 3"/>
          <p:cNvSpPr>
            <a:spLocks noChangeArrowheads="1"/>
          </p:cNvSpPr>
          <p:nvPr/>
        </p:nvSpPr>
        <p:spPr bwMode="auto">
          <a:xfrm>
            <a:off x="685800" y="1600200"/>
            <a:ext cx="8077200" cy="5873750"/>
          </a:xfrm>
          <a:prstGeom prst="rect">
            <a:avLst/>
          </a:prstGeom>
          <a:noFill/>
          <a:ln w="9525">
            <a:noFill/>
            <a:miter lim="800000"/>
            <a:headEnd/>
            <a:tailEnd/>
          </a:ln>
        </p:spPr>
        <p:txBody>
          <a:bodyPr>
            <a:spAutoFit/>
          </a:bodyPr>
          <a:lstStyle/>
          <a:p>
            <a:pPr eaLnBrk="1" hangingPunct="1">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400" b="1">
                <a:latin typeface="Courier New" pitchFamily="49" charset="0"/>
                <a:cs typeface="Courier New" pitchFamily="49" charset="0"/>
              </a:rPr>
              <a:t>**** LIST PARTS W/ &gt; AVERAGE NUMBER OF Q_ON_HAND</a:t>
            </a:r>
            <a:endParaRPr lang="en-US" sz="2400">
              <a:latin typeface="Courier New" pitchFamily="49" charset="0"/>
              <a:cs typeface="Courier New" pitchFamily="49" charset="0"/>
            </a:endParaRP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400">
                <a:latin typeface="Courier New" pitchFamily="49" charset="0"/>
                <a:cs typeface="Courier New" pitchFamily="49" charset="0"/>
              </a:rPr>
              <a:t>**** FIRST QUERY: DETERMINE AVERAGE</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400">
                <a:latin typeface="Courier New" pitchFamily="49" charset="0"/>
                <a:cs typeface="Courier New" pitchFamily="49" charset="0"/>
              </a:rPr>
              <a:t>SELECT AVG(Q_ON_HAND)</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400">
                <a:latin typeface="Courier New" pitchFamily="49" charset="0"/>
                <a:cs typeface="Courier New" pitchFamily="49" charset="0"/>
              </a:rPr>
              <a:t>FROM INVENTORY</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400">
                <a:latin typeface="Courier New" pitchFamily="49" charset="0"/>
                <a:cs typeface="Courier New" pitchFamily="49" charset="0"/>
              </a:rPr>
              <a:t>;</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400">
                <a:latin typeface="Courier New" pitchFamily="49" charset="0"/>
                <a:cs typeface="Courier New" pitchFamily="49" charset="0"/>
              </a:rPr>
              <a:t> </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400">
                <a:latin typeface="Courier New" pitchFamily="49" charset="0"/>
                <a:cs typeface="Courier New" pitchFamily="49" charset="0"/>
              </a:rPr>
              <a:t>**** SECOND QUERY: PLUG AVERAGE INTO WHERE CLAUSE</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400">
                <a:latin typeface="Courier New" pitchFamily="49" charset="0"/>
                <a:cs typeface="Courier New" pitchFamily="49" charset="0"/>
              </a:rPr>
              <a:t>SELECT	PART_NO, Q_ON_HAND, DESCRIPTION</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400">
                <a:latin typeface="Courier New" pitchFamily="49" charset="0"/>
                <a:cs typeface="Courier New" pitchFamily="49" charset="0"/>
              </a:rPr>
              <a:t>FROM		INVENTORY</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400">
                <a:latin typeface="Courier New" pitchFamily="49" charset="0"/>
                <a:cs typeface="Courier New" pitchFamily="49" charset="0"/>
              </a:rPr>
              <a:t>WHERE	Q_ON_HAND &gt; 50.92</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400">
                <a:latin typeface="Courier New" pitchFamily="49" charset="0"/>
                <a:cs typeface="Courier New" pitchFamily="49" charset="0"/>
              </a:rPr>
              <a:t>ORDER BY PART_NO</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400">
                <a:latin typeface="Courier New" pitchFamily="49" charset="0"/>
                <a:cs typeface="Courier New" pitchFamily="49" charset="0"/>
              </a:rPr>
              <a:t>;</a:t>
            </a:r>
          </a:p>
          <a:p>
            <a:pPr>
              <a:tabLst>
                <a:tab pos="457200" algn="l"/>
                <a:tab pos="685800" algn="l"/>
                <a:tab pos="914400" algn="l"/>
                <a:tab pos="1143000" algn="l"/>
                <a:tab pos="1371600" algn="l"/>
                <a:tab pos="1600200" algn="l"/>
                <a:tab pos="1828800" algn="l"/>
                <a:tab pos="2057400" algn="l"/>
                <a:tab pos="2286000" algn="l"/>
                <a:tab pos="2514600" algn="l"/>
                <a:tab pos="2743200" algn="l"/>
              </a:tabLst>
            </a:pPr>
            <a:endParaRPr lang="en-US" sz="4400">
              <a:latin typeface="Times New Roman"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Example 1: Using Subquery</a:t>
            </a:r>
          </a:p>
        </p:txBody>
      </p:sp>
      <p:sp>
        <p:nvSpPr>
          <p:cNvPr id="58371" name="Rectangle 3"/>
          <p:cNvSpPr>
            <a:spLocks noChangeArrowheads="1"/>
          </p:cNvSpPr>
          <p:nvPr/>
        </p:nvSpPr>
        <p:spPr bwMode="auto">
          <a:xfrm>
            <a:off x="762000" y="1676400"/>
            <a:ext cx="8077200" cy="3568700"/>
          </a:xfrm>
          <a:prstGeom prst="rect">
            <a:avLst/>
          </a:prstGeom>
          <a:noFill/>
          <a:ln w="9525">
            <a:noFill/>
            <a:miter lim="800000"/>
            <a:headEnd/>
            <a:tailEnd/>
          </a:ln>
        </p:spPr>
        <p:txBody>
          <a:bodyPr>
            <a:spAutoFit/>
          </a:bodyPr>
          <a:lstStyle/>
          <a:p>
            <a:pPr eaLnBrk="1" hangingPunct="1">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Courier New" pitchFamily="49" charset="0"/>
                <a:cs typeface="Courier New" pitchFamily="49" charset="0"/>
              </a:rPr>
              <a:t>SELECT	PART_NO, Q_ON_HAND,      		DESCRIPTION</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Courier New" pitchFamily="49" charset="0"/>
                <a:cs typeface="Courier New" pitchFamily="49" charset="0"/>
              </a:rPr>
              <a:t>FROM		INVENTORY</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Courier New" pitchFamily="49" charset="0"/>
                <a:cs typeface="Courier New" pitchFamily="49" charset="0"/>
              </a:rPr>
              <a:t>WHERE	Q_ON_HAND &gt;</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Courier New" pitchFamily="49" charset="0"/>
                <a:cs typeface="Courier New" pitchFamily="49" charset="0"/>
              </a:rPr>
              <a:t>		(SELECT	AVG(Q_ON_HAND)</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Courier New" pitchFamily="49" charset="0"/>
                <a:cs typeface="Courier New" pitchFamily="49" charset="0"/>
              </a:rPr>
              <a:t>		 FROM 	INVENTORY)</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Courier New" pitchFamily="49" charset="0"/>
                <a:cs typeface="Courier New" pitchFamily="49" charset="0"/>
              </a:rPr>
              <a:t>ORDER BY PART_NO</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Tahoma" pitchFamily="34" charset="0"/>
                <a:cs typeface="Times New Roman" pitchFamily="18" charset="0"/>
              </a:rPr>
              <a:t>;</a:t>
            </a:r>
            <a:r>
              <a:rPr lang="en-US" sz="3200">
                <a:latin typeface="Times New Roman" pitchFamily="18" charset="0"/>
              </a:rPr>
              <a:t> </a:t>
            </a:r>
            <a:endParaRPr lang="en-US" sz="4800">
              <a:latin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t>Example 2: Using Join</a:t>
            </a:r>
          </a:p>
        </p:txBody>
      </p:sp>
      <p:sp>
        <p:nvSpPr>
          <p:cNvPr id="59395" name="Rectangle 3"/>
          <p:cNvSpPr>
            <a:spLocks noGrp="1" noChangeArrowheads="1"/>
          </p:cNvSpPr>
          <p:nvPr>
            <p:ph type="body" idx="1"/>
          </p:nvPr>
        </p:nvSpPr>
        <p:spPr>
          <a:xfrm>
            <a:off x="457200" y="1600200"/>
            <a:ext cx="8229600" cy="1152525"/>
          </a:xfrm>
        </p:spPr>
        <p:txBody>
          <a:bodyPr/>
          <a:lstStyle/>
          <a:p>
            <a:pPr eaLnBrk="1" hangingPunct="1"/>
            <a:r>
              <a:rPr lang="en-US" sz="2400" smtClean="0"/>
              <a:t>List all suppliers who can deliver at least one product in less than 10 days</a:t>
            </a:r>
          </a:p>
        </p:txBody>
      </p:sp>
      <p:sp>
        <p:nvSpPr>
          <p:cNvPr id="59396" name="Rectangle 4"/>
          <p:cNvSpPr>
            <a:spLocks noChangeArrowheads="1"/>
          </p:cNvSpPr>
          <p:nvPr/>
        </p:nvSpPr>
        <p:spPr bwMode="auto">
          <a:xfrm>
            <a:off x="685800" y="2743200"/>
            <a:ext cx="8458200" cy="3141663"/>
          </a:xfrm>
          <a:prstGeom prst="rect">
            <a:avLst/>
          </a:prstGeom>
          <a:noFill/>
          <a:ln w="9525">
            <a:noFill/>
            <a:miter lim="800000"/>
            <a:headEnd/>
            <a:tailEnd/>
          </a:ln>
        </p:spPr>
        <p:txBody>
          <a:bodyPr>
            <a:spAutoFit/>
          </a:bodyPr>
          <a:lstStyle/>
          <a:p>
            <a:pPr eaLnBrk="1" hangingPunct="1">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Courier New" pitchFamily="49" charset="0"/>
                <a:cs typeface="Courier New" pitchFamily="49" charset="0"/>
              </a:rPr>
              <a:t>SELECT	 DISTINCT (S.SUPPLIER_NO), 				SUPPLIER_NAME</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Courier New" pitchFamily="49" charset="0"/>
                <a:cs typeface="Courier New" pitchFamily="49" charset="0"/>
              </a:rPr>
              <a:t>FROM		SUPPLIERS S, QUOTATIONS Q</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Courier New" pitchFamily="49" charset="0"/>
                <a:cs typeface="Courier New" pitchFamily="49" charset="0"/>
              </a:rPr>
              <a:t>WHERE		S.SUPPLIER_NO = Q.SUPPLIER_NO</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Courier New" pitchFamily="49" charset="0"/>
                <a:cs typeface="Courier New" pitchFamily="49" charset="0"/>
              </a:rPr>
              <a:t>AND			DELIVERY_TIME &lt; 10</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Courier New" pitchFamily="49" charset="0"/>
                <a:cs typeface="Courier New" pitchFamily="49" charset="0"/>
              </a:rPr>
              <a:t>ORDER BY S.SUPPLIER_NO</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Tahoma" pitchFamily="34" charset="0"/>
                <a:cs typeface="Times New Roman" pitchFamily="18" charset="0"/>
              </a:rPr>
              <a:t>;</a:t>
            </a:r>
            <a:r>
              <a:rPr lang="en-US" sz="3200">
                <a:latin typeface="Times New Roman" pitchFamily="18" charset="0"/>
              </a:rPr>
              <a:t> </a:t>
            </a:r>
            <a:endParaRPr lang="en-US" sz="4800">
              <a:latin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mtClean="0"/>
              <a:t>Example 2: Using Subquery</a:t>
            </a:r>
          </a:p>
        </p:txBody>
      </p:sp>
      <p:sp>
        <p:nvSpPr>
          <p:cNvPr id="60419" name="Rectangle 3"/>
          <p:cNvSpPr>
            <a:spLocks noChangeArrowheads="1"/>
          </p:cNvSpPr>
          <p:nvPr/>
        </p:nvSpPr>
        <p:spPr bwMode="auto">
          <a:xfrm>
            <a:off x="685800" y="1676400"/>
            <a:ext cx="8458200" cy="3568700"/>
          </a:xfrm>
          <a:prstGeom prst="rect">
            <a:avLst/>
          </a:prstGeom>
          <a:noFill/>
          <a:ln w="9525">
            <a:noFill/>
            <a:miter lim="800000"/>
            <a:headEnd/>
            <a:tailEnd/>
          </a:ln>
        </p:spPr>
        <p:txBody>
          <a:bodyPr>
            <a:spAutoFit/>
          </a:bodyPr>
          <a:lstStyle/>
          <a:p>
            <a:pPr eaLnBrk="1" hangingPunct="1">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Courier New" pitchFamily="49" charset="0"/>
                <a:cs typeface="Courier New" pitchFamily="49" charset="0"/>
              </a:rPr>
              <a:t>SELECT	SUPPLIER_NO, SUPPLIER_NAME</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Courier New" pitchFamily="49" charset="0"/>
                <a:cs typeface="Courier New" pitchFamily="49" charset="0"/>
              </a:rPr>
              <a:t>FROM		SUPPLIERS</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Courier New" pitchFamily="49" charset="0"/>
                <a:cs typeface="Courier New" pitchFamily="49" charset="0"/>
              </a:rPr>
              <a:t>WHERE	SUPPLIER_NO IN</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Courier New" pitchFamily="49" charset="0"/>
                <a:cs typeface="Courier New" pitchFamily="49" charset="0"/>
              </a:rPr>
              <a:t>		(SELECT	SUPPLIER_NO</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Courier New" pitchFamily="49" charset="0"/>
                <a:cs typeface="Courier New" pitchFamily="49" charset="0"/>
              </a:rPr>
              <a:t>		 FROM	 QUOTATIONS</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Courier New" pitchFamily="49" charset="0"/>
                <a:cs typeface="Courier New" pitchFamily="49" charset="0"/>
              </a:rPr>
              <a:t>		 WHERE	DELIVERY_TIME &lt; 10)</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Courier New" pitchFamily="49" charset="0"/>
                <a:cs typeface="Courier New" pitchFamily="49" charset="0"/>
              </a:rPr>
              <a:t>ORDER BY SUPPLIER_NAME DESC</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Tahoma" pitchFamily="34" charset="0"/>
                <a:cs typeface="Times New Roman" pitchFamily="18" charset="0"/>
              </a:rPr>
              <a:t>;</a:t>
            </a:r>
            <a:r>
              <a:rPr lang="en-US" sz="3200">
                <a:latin typeface="Times New Roman" pitchFamily="18" charset="0"/>
              </a:rPr>
              <a:t> </a:t>
            </a:r>
            <a:endParaRPr lang="en-US" sz="4800">
              <a:latin typeface="Times New Roman"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mtClean="0"/>
              <a:t>Example 3: With Aggregation</a:t>
            </a:r>
          </a:p>
        </p:txBody>
      </p:sp>
      <p:sp>
        <p:nvSpPr>
          <p:cNvPr id="61443" name="Rectangle 3"/>
          <p:cNvSpPr>
            <a:spLocks noGrp="1" noChangeArrowheads="1"/>
          </p:cNvSpPr>
          <p:nvPr>
            <p:ph type="body" idx="1"/>
          </p:nvPr>
        </p:nvSpPr>
        <p:spPr>
          <a:xfrm>
            <a:off x="457200" y="1600200"/>
            <a:ext cx="8229600" cy="998538"/>
          </a:xfrm>
        </p:spPr>
        <p:txBody>
          <a:bodyPr/>
          <a:lstStyle/>
          <a:p>
            <a:pPr eaLnBrk="1" hangingPunct="1"/>
            <a:r>
              <a:rPr lang="en-US" sz="2400" smtClean="0"/>
              <a:t>List all suppliers who can deliver a product in less than the average delivery time.</a:t>
            </a:r>
          </a:p>
        </p:txBody>
      </p:sp>
      <p:sp>
        <p:nvSpPr>
          <p:cNvPr id="61444" name="Rectangle 4"/>
          <p:cNvSpPr>
            <a:spLocks noChangeArrowheads="1"/>
          </p:cNvSpPr>
          <p:nvPr/>
        </p:nvSpPr>
        <p:spPr bwMode="auto">
          <a:xfrm>
            <a:off x="762000" y="2514600"/>
            <a:ext cx="8382000" cy="4170363"/>
          </a:xfrm>
          <a:prstGeom prst="rect">
            <a:avLst/>
          </a:prstGeom>
          <a:noFill/>
          <a:ln w="9525">
            <a:noFill/>
            <a:miter lim="800000"/>
            <a:headEnd/>
            <a:tailEnd/>
          </a:ln>
        </p:spPr>
        <p:txBody>
          <a:bodyPr>
            <a:spAutoFit/>
          </a:bodyPr>
          <a:lstStyle/>
          <a:p>
            <a:pPr eaLnBrk="1" hangingPunct="1">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400">
                <a:latin typeface="Courier New" pitchFamily="49" charset="0"/>
                <a:cs typeface="Courier New" pitchFamily="49" charset="0"/>
              </a:rPr>
              <a:t>SELECT	 SUPPLIER_NO, SUPPLIER_NAME</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400">
                <a:latin typeface="Courier New" pitchFamily="49" charset="0"/>
                <a:cs typeface="Courier New" pitchFamily="49" charset="0"/>
              </a:rPr>
              <a:t>FROM		 SUPPLIERS</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400">
                <a:latin typeface="Courier New" pitchFamily="49" charset="0"/>
                <a:cs typeface="Courier New" pitchFamily="49" charset="0"/>
              </a:rPr>
              <a:t>WHERE	  SUPPLIER_NO IN</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400">
                <a:latin typeface="Courier New" pitchFamily="49" charset="0"/>
                <a:cs typeface="Courier New" pitchFamily="49" charset="0"/>
              </a:rPr>
              <a:t>		(SELECT	 SUPPLIER_NO</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400">
                <a:latin typeface="Courier New" pitchFamily="49" charset="0"/>
                <a:cs typeface="Courier New" pitchFamily="49" charset="0"/>
              </a:rPr>
              <a:t>		 FROM	   QUOTATIONS</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400">
                <a:latin typeface="Courier New" pitchFamily="49" charset="0"/>
                <a:cs typeface="Courier New" pitchFamily="49" charset="0"/>
              </a:rPr>
              <a:t>		 WHERE	  DELIVERY_TIME &lt; </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400">
                <a:latin typeface="Courier New" pitchFamily="49" charset="0"/>
                <a:cs typeface="Courier New" pitchFamily="49" charset="0"/>
              </a:rPr>
              <a:t>				(SELECT	 AVG(DELIVERY_TIME)</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400">
                <a:latin typeface="Courier New" pitchFamily="49" charset="0"/>
                <a:cs typeface="Courier New" pitchFamily="49" charset="0"/>
              </a:rPr>
              <a:t>				 FROM	   QUOTATIONS)</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400">
                <a:latin typeface="Courier New" pitchFamily="49" charset="0"/>
                <a:cs typeface="Courier New" pitchFamily="49" charset="0"/>
              </a:rPr>
              <a:t>		)		 </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400">
                <a:latin typeface="Courier New" pitchFamily="49" charset="0"/>
                <a:cs typeface="Courier New" pitchFamily="49" charset="0"/>
              </a:rPr>
              <a:t>ORDER BY SUPPLIER_NAME DESC</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400">
                <a:latin typeface="Tahoma" pitchFamily="34" charset="0"/>
                <a:cs typeface="Times New Roman" pitchFamily="18" charset="0"/>
              </a:rPr>
              <a:t>;</a:t>
            </a:r>
            <a:r>
              <a:rPr lang="en-US" sz="2800">
                <a:latin typeface="Times New Roman" pitchFamily="18" charset="0"/>
              </a:rPr>
              <a:t> </a:t>
            </a:r>
            <a:endParaRPr lang="en-US" sz="4400">
              <a:latin typeface="Times New Roman"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mtClean="0"/>
              <a:t>Example 4: ANY</a:t>
            </a:r>
          </a:p>
        </p:txBody>
      </p:sp>
      <p:sp>
        <p:nvSpPr>
          <p:cNvPr id="62467" name="Rectangle 3"/>
          <p:cNvSpPr>
            <a:spLocks noGrp="1" noChangeArrowheads="1"/>
          </p:cNvSpPr>
          <p:nvPr>
            <p:ph type="body" idx="1"/>
          </p:nvPr>
        </p:nvSpPr>
        <p:spPr>
          <a:xfrm>
            <a:off x="457200" y="1600200"/>
            <a:ext cx="8229600" cy="844550"/>
          </a:xfrm>
        </p:spPr>
        <p:txBody>
          <a:bodyPr/>
          <a:lstStyle/>
          <a:p>
            <a:pPr eaLnBrk="1" hangingPunct="1">
              <a:lnSpc>
                <a:spcPct val="90000"/>
              </a:lnSpc>
            </a:pPr>
            <a:r>
              <a:rPr lang="en-US" sz="2400" smtClean="0"/>
              <a:t>LIST SUP_NO, PART, DEL FOR QUOTES WHERE DEL &gt; ANY  SUPPLIED BY #71</a:t>
            </a:r>
            <a:r>
              <a:rPr lang="en-US" smtClean="0"/>
              <a:t> </a:t>
            </a:r>
          </a:p>
        </p:txBody>
      </p:sp>
      <p:sp>
        <p:nvSpPr>
          <p:cNvPr id="62468" name="Rectangle 4"/>
          <p:cNvSpPr>
            <a:spLocks noChangeArrowheads="1"/>
          </p:cNvSpPr>
          <p:nvPr/>
        </p:nvSpPr>
        <p:spPr bwMode="auto">
          <a:xfrm>
            <a:off x="838200" y="2728913"/>
            <a:ext cx="8305800" cy="3568700"/>
          </a:xfrm>
          <a:prstGeom prst="rect">
            <a:avLst/>
          </a:prstGeom>
          <a:noFill/>
          <a:ln w="9525">
            <a:noFill/>
            <a:miter lim="800000"/>
            <a:headEnd/>
            <a:tailEnd/>
          </a:ln>
        </p:spPr>
        <p:txBody>
          <a:bodyPr>
            <a:spAutoFit/>
          </a:bodyPr>
          <a:lstStyle/>
          <a:p>
            <a:pPr eaLnBrk="1" hangingPunct="1">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Courier New" pitchFamily="49" charset="0"/>
                <a:cs typeface="Courier New" pitchFamily="49" charset="0"/>
              </a:rPr>
              <a:t>SELECT	SUPPLIER_NO, PART_NO, 	DELIVERY_TIME</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Courier New" pitchFamily="49" charset="0"/>
                <a:cs typeface="Courier New" pitchFamily="49" charset="0"/>
              </a:rPr>
              <a:t>FROM		 QUOTATIONS</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Courier New" pitchFamily="49" charset="0"/>
                <a:cs typeface="Courier New" pitchFamily="49" charset="0"/>
              </a:rPr>
              <a:t>WHERE	 DELIVERY_TIME &gt; </a:t>
            </a:r>
            <a:r>
              <a:rPr lang="en-US" sz="2800" b="1">
                <a:latin typeface="Courier New" pitchFamily="49" charset="0"/>
                <a:cs typeface="Courier New" pitchFamily="49" charset="0"/>
              </a:rPr>
              <a:t>ANY</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Courier New" pitchFamily="49" charset="0"/>
                <a:cs typeface="Courier New" pitchFamily="49" charset="0"/>
              </a:rPr>
              <a:t>		(SELECT	DELIVERY_TIME</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Courier New" pitchFamily="49" charset="0"/>
                <a:cs typeface="Courier New" pitchFamily="49" charset="0"/>
              </a:rPr>
              <a:t>		 FROM	  QUOTATIONS</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Courier New" pitchFamily="49" charset="0"/>
                <a:cs typeface="Courier New" pitchFamily="49" charset="0"/>
              </a:rPr>
              <a:t>		 WHERE	 SUPPLIER_NO = 71)</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Tahoma" pitchFamily="34" charset="0"/>
                <a:cs typeface="Times New Roman" pitchFamily="18" charset="0"/>
              </a:rPr>
              <a:t>;</a:t>
            </a:r>
            <a:r>
              <a:rPr lang="en-US" sz="3200">
                <a:latin typeface="Times New Roman" pitchFamily="18" charset="0"/>
              </a:rPr>
              <a:t> </a:t>
            </a:r>
            <a:endParaRPr lang="en-US" sz="4800">
              <a:latin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ChangeArrowheads="1"/>
          </p:cNvSpPr>
          <p:nvPr/>
        </p:nvSpPr>
        <p:spPr bwMode="auto">
          <a:xfrm>
            <a:off x="838200" y="1600200"/>
            <a:ext cx="7924800" cy="4789488"/>
          </a:xfrm>
          <a:prstGeom prst="rect">
            <a:avLst/>
          </a:prstGeom>
          <a:noFill/>
          <a:ln w="9525">
            <a:noFill/>
            <a:miter lim="800000"/>
            <a:headEnd/>
            <a:tailEnd/>
          </a:ln>
        </p:spPr>
        <p:txBody>
          <a:bodyPr lIns="92075" tIns="46038" rIns="92075" bIns="46038">
            <a:spAutoFit/>
          </a:bodyPr>
          <a:lstStyle/>
          <a:p>
            <a:r>
              <a:rPr lang="en-US" sz="2800" b="1">
                <a:latin typeface="Arial" pitchFamily="34" charset="0"/>
              </a:rPr>
              <a:t>INSERT INTO tablename (column-list) VALUES (value-list)</a:t>
            </a:r>
          </a:p>
          <a:p>
            <a:endParaRPr lang="en-US" sz="2800" b="1">
              <a:latin typeface="Arial" pitchFamily="34" charset="0"/>
            </a:endParaRPr>
          </a:p>
          <a:p>
            <a:r>
              <a:rPr lang="en-US" sz="2800">
                <a:latin typeface="Arial" pitchFamily="34" charset="0"/>
              </a:rPr>
              <a:t>PUTS </a:t>
            </a:r>
            <a:r>
              <a:rPr lang="en-US" sz="2800" u="sng">
                <a:latin typeface="Arial" pitchFamily="34" charset="0"/>
              </a:rPr>
              <a:t>ONE</a:t>
            </a:r>
            <a:r>
              <a:rPr lang="en-US" sz="2800">
                <a:latin typeface="Arial" pitchFamily="34" charset="0"/>
              </a:rPr>
              <a:t> ROW INTO A TABLE</a:t>
            </a:r>
            <a:endParaRPr lang="en-US" sz="2800" b="1">
              <a:latin typeface="Arial" pitchFamily="34" charset="0"/>
            </a:endParaRPr>
          </a:p>
          <a:p>
            <a:endParaRPr lang="en-US" sz="2800" b="1">
              <a:latin typeface="Arial" pitchFamily="34" charset="0"/>
            </a:endParaRPr>
          </a:p>
          <a:p>
            <a:r>
              <a:rPr lang="en-US" sz="2800" b="1">
                <a:latin typeface="Arial" pitchFamily="34" charset="0"/>
              </a:rPr>
              <a:t>INSERT INTO COURSE</a:t>
            </a:r>
          </a:p>
          <a:p>
            <a:r>
              <a:rPr lang="en-US" sz="2800" b="1">
                <a:latin typeface="Arial" pitchFamily="34" charset="0"/>
              </a:rPr>
              <a:t>  (COURSE_CODE, COURSE_NAME, CREDIT_HOURS)</a:t>
            </a:r>
          </a:p>
          <a:p>
            <a:r>
              <a:rPr lang="en-US" sz="2800" b="1">
                <a:latin typeface="Arial" pitchFamily="34" charset="0"/>
              </a:rPr>
              <a:t>VALUES (‘MIS499’,’ADVANCED ORACLE’,4);</a:t>
            </a:r>
          </a:p>
          <a:p>
            <a:endParaRPr lang="en-US" sz="2800" b="1">
              <a:latin typeface="Arial" pitchFamily="34" charset="0"/>
            </a:endParaRPr>
          </a:p>
          <a:p>
            <a:endParaRPr lang="en-US" sz="2800" b="1">
              <a:latin typeface="Arial" pitchFamily="34" charset="0"/>
            </a:endParaRPr>
          </a:p>
        </p:txBody>
      </p:sp>
      <p:sp>
        <p:nvSpPr>
          <p:cNvPr id="9219" name="Rectangle 1027"/>
          <p:cNvSpPr>
            <a:spLocks noGrp="1" noChangeArrowheads="1"/>
          </p:cNvSpPr>
          <p:nvPr>
            <p:ph type="title"/>
          </p:nvPr>
        </p:nvSpPr>
        <p:spPr/>
        <p:txBody>
          <a:bodyPr/>
          <a:lstStyle/>
          <a:p>
            <a:pPr eaLnBrk="1" hangingPunct="1"/>
            <a:r>
              <a:rPr lang="en-US" smtClean="0"/>
              <a:t>Inserting Data into a Table</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mtClean="0"/>
              <a:t>Example 5: ALL</a:t>
            </a:r>
          </a:p>
        </p:txBody>
      </p:sp>
      <p:sp>
        <p:nvSpPr>
          <p:cNvPr id="63491" name="Rectangle 3"/>
          <p:cNvSpPr>
            <a:spLocks noGrp="1" noChangeArrowheads="1"/>
          </p:cNvSpPr>
          <p:nvPr>
            <p:ph type="body" idx="1"/>
          </p:nvPr>
        </p:nvSpPr>
        <p:spPr>
          <a:xfrm>
            <a:off x="457200" y="1600200"/>
            <a:ext cx="8229600" cy="998538"/>
          </a:xfrm>
        </p:spPr>
        <p:txBody>
          <a:bodyPr/>
          <a:lstStyle/>
          <a:p>
            <a:pPr eaLnBrk="1" hangingPunct="1"/>
            <a:r>
              <a:rPr lang="en-US" sz="2400" smtClean="0"/>
              <a:t>LIST SUP_NO, PART, DEL FOR QUOTES WHERE DEL &gt; </a:t>
            </a:r>
            <a:r>
              <a:rPr lang="en-US" sz="2400" smtClean="0">
                <a:solidFill>
                  <a:schemeClr val="accent1"/>
                </a:solidFill>
              </a:rPr>
              <a:t>ALL</a:t>
            </a:r>
            <a:r>
              <a:rPr lang="en-US" sz="2400" smtClean="0"/>
              <a:t>  SUPPLIED BY #71</a:t>
            </a:r>
          </a:p>
        </p:txBody>
      </p:sp>
      <p:sp>
        <p:nvSpPr>
          <p:cNvPr id="63492" name="Rectangle 4"/>
          <p:cNvSpPr>
            <a:spLocks noChangeArrowheads="1"/>
          </p:cNvSpPr>
          <p:nvPr/>
        </p:nvSpPr>
        <p:spPr bwMode="auto">
          <a:xfrm>
            <a:off x="762000" y="2728913"/>
            <a:ext cx="7696200" cy="3568700"/>
          </a:xfrm>
          <a:prstGeom prst="rect">
            <a:avLst/>
          </a:prstGeom>
          <a:noFill/>
          <a:ln w="9525">
            <a:noFill/>
            <a:miter lim="800000"/>
            <a:headEnd/>
            <a:tailEnd/>
          </a:ln>
        </p:spPr>
        <p:txBody>
          <a:bodyPr>
            <a:spAutoFit/>
          </a:bodyPr>
          <a:lstStyle/>
          <a:p>
            <a:pPr eaLnBrk="1" hangingPunct="1">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Courier New" pitchFamily="49" charset="0"/>
                <a:cs typeface="Courier New" pitchFamily="49" charset="0"/>
              </a:rPr>
              <a:t>SELECT	SUPPLIER_NO, PART_NO, 	DELIVERY_TIME</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Courier New" pitchFamily="49" charset="0"/>
                <a:cs typeface="Courier New" pitchFamily="49" charset="0"/>
              </a:rPr>
              <a:t>FROM		 QUOTATIONS</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Courier New" pitchFamily="49" charset="0"/>
                <a:cs typeface="Courier New" pitchFamily="49" charset="0"/>
              </a:rPr>
              <a:t>WHERE	 DELIVERY_TIME &gt; ALL</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Courier New" pitchFamily="49" charset="0"/>
                <a:cs typeface="Courier New" pitchFamily="49" charset="0"/>
              </a:rPr>
              <a:t>		(SELECT	DELIVERY_TIME</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Courier New" pitchFamily="49" charset="0"/>
                <a:cs typeface="Courier New" pitchFamily="49" charset="0"/>
              </a:rPr>
              <a:t>		 FROM	  QUOTATIONS</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Courier New" pitchFamily="49" charset="0"/>
                <a:cs typeface="Courier New" pitchFamily="49" charset="0"/>
              </a:rPr>
              <a:t>		 WHERE	SUPPLIER_NO = 71)</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Tahoma" pitchFamily="34" charset="0"/>
                <a:cs typeface="Times New Roman" pitchFamily="18" charset="0"/>
              </a:rPr>
              <a:t>;</a:t>
            </a:r>
            <a:r>
              <a:rPr lang="en-US" sz="3200">
                <a:latin typeface="Times New Roman" pitchFamily="18" charset="0"/>
              </a:rPr>
              <a:t> </a:t>
            </a:r>
            <a:endParaRPr lang="en-US" sz="4800">
              <a:latin typeface="Times New Roman"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mtClean="0"/>
              <a:t>Example 6: ANY</a:t>
            </a:r>
          </a:p>
        </p:txBody>
      </p:sp>
      <p:sp>
        <p:nvSpPr>
          <p:cNvPr id="64515" name="Rectangle 3"/>
          <p:cNvSpPr>
            <a:spLocks noGrp="1" noChangeArrowheads="1"/>
          </p:cNvSpPr>
          <p:nvPr>
            <p:ph type="body" idx="1"/>
          </p:nvPr>
        </p:nvSpPr>
        <p:spPr>
          <a:xfrm>
            <a:off x="457200" y="1600200"/>
            <a:ext cx="8229600" cy="998538"/>
          </a:xfrm>
        </p:spPr>
        <p:txBody>
          <a:bodyPr/>
          <a:lstStyle/>
          <a:p>
            <a:pPr eaLnBrk="1" hangingPunct="1"/>
            <a:r>
              <a:rPr lang="en-US" sz="2400" smtClean="0"/>
              <a:t>Who are alternate suppliers for parts supplied by #71?</a:t>
            </a:r>
          </a:p>
        </p:txBody>
      </p:sp>
      <p:sp>
        <p:nvSpPr>
          <p:cNvPr id="64516" name="Rectangle 4"/>
          <p:cNvSpPr>
            <a:spLocks noChangeArrowheads="1"/>
          </p:cNvSpPr>
          <p:nvPr/>
        </p:nvSpPr>
        <p:spPr bwMode="auto">
          <a:xfrm>
            <a:off x="838200" y="2546350"/>
            <a:ext cx="7924800" cy="3995738"/>
          </a:xfrm>
          <a:prstGeom prst="rect">
            <a:avLst/>
          </a:prstGeom>
          <a:noFill/>
          <a:ln w="9525">
            <a:noFill/>
            <a:miter lim="800000"/>
            <a:headEnd/>
            <a:tailEnd/>
          </a:ln>
        </p:spPr>
        <p:txBody>
          <a:bodyPr>
            <a:spAutoFit/>
          </a:bodyPr>
          <a:lstStyle/>
          <a:p>
            <a:pPr eaLnBrk="1" hangingPunct="1">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Courier New" pitchFamily="49" charset="0"/>
                <a:cs typeface="Courier New" pitchFamily="49" charset="0"/>
              </a:rPr>
              <a:t>SELECT	SUPPLIER_NO, PART_NO, 	DELIVERY_TIME</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Courier New" pitchFamily="49" charset="0"/>
                <a:cs typeface="Courier New" pitchFamily="49" charset="0"/>
              </a:rPr>
              <a:t>FROM		QUOTATIONS</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Courier New" pitchFamily="49" charset="0"/>
                <a:cs typeface="Courier New" pitchFamily="49" charset="0"/>
              </a:rPr>
              <a:t>WHERE	PART_NO = ANY</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Courier New" pitchFamily="49" charset="0"/>
                <a:cs typeface="Courier New" pitchFamily="49" charset="0"/>
              </a:rPr>
              <a:t>		(SELECT	PART_NO</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Courier New" pitchFamily="49" charset="0"/>
                <a:cs typeface="Courier New" pitchFamily="49" charset="0"/>
              </a:rPr>
              <a:t>		 FROM	QUOTATIONS</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Courier New" pitchFamily="49" charset="0"/>
                <a:cs typeface="Courier New" pitchFamily="49" charset="0"/>
              </a:rPr>
              <a:t>		 WHERE	SUPPLIER_NO = 71)</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Courier New" pitchFamily="49" charset="0"/>
                <a:cs typeface="Courier New" pitchFamily="49" charset="0"/>
              </a:rPr>
              <a:t>  AND	SUPPLIER_NO != 71</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Courier New" pitchFamily="49" charset="0"/>
                <a:cs typeface="Courier New" pitchFamily="49" charset="0"/>
              </a:rPr>
              <a:t>ORDER BY SUPPLIER_NO</a:t>
            </a:r>
            <a:r>
              <a:rPr lang="en-US" sz="2800">
                <a:latin typeface="Tahoma" pitchFamily="34" charset="0"/>
                <a:cs typeface="Times New Roman" pitchFamily="18" charset="0"/>
              </a:rPr>
              <a:t>;</a:t>
            </a:r>
            <a:r>
              <a:rPr lang="en-US" sz="3200">
                <a:latin typeface="Times New Roman" pitchFamily="18" charset="0"/>
              </a:rPr>
              <a:t> </a:t>
            </a:r>
            <a:endParaRPr lang="en-US" sz="4800">
              <a:latin typeface="Times New Roman"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smtClean="0"/>
              <a:t>Example 7: NOT EXISTS</a:t>
            </a:r>
          </a:p>
        </p:txBody>
      </p:sp>
      <p:sp>
        <p:nvSpPr>
          <p:cNvPr id="65539" name="Rectangle 3"/>
          <p:cNvSpPr>
            <a:spLocks noGrp="1" noChangeArrowheads="1"/>
          </p:cNvSpPr>
          <p:nvPr>
            <p:ph type="body" idx="1"/>
          </p:nvPr>
        </p:nvSpPr>
        <p:spPr>
          <a:xfrm>
            <a:off x="457200" y="1600200"/>
            <a:ext cx="8229600" cy="998538"/>
          </a:xfrm>
        </p:spPr>
        <p:txBody>
          <a:bodyPr/>
          <a:lstStyle/>
          <a:p>
            <a:pPr eaLnBrk="1" hangingPunct="1"/>
            <a:r>
              <a:rPr lang="en-US" sz="2400" smtClean="0"/>
              <a:t>List all suppliers who have not provided a quote</a:t>
            </a:r>
          </a:p>
        </p:txBody>
      </p:sp>
      <p:sp>
        <p:nvSpPr>
          <p:cNvPr id="65540" name="Rectangle 4"/>
          <p:cNvSpPr>
            <a:spLocks noChangeArrowheads="1"/>
          </p:cNvSpPr>
          <p:nvPr/>
        </p:nvSpPr>
        <p:spPr bwMode="auto">
          <a:xfrm>
            <a:off x="762000" y="2438400"/>
            <a:ext cx="8001000" cy="4052888"/>
          </a:xfrm>
          <a:prstGeom prst="rect">
            <a:avLst/>
          </a:prstGeom>
          <a:noFill/>
          <a:ln w="9525">
            <a:noFill/>
            <a:miter lim="800000"/>
            <a:headEnd/>
            <a:tailEnd/>
          </a:ln>
        </p:spPr>
        <p:txBody>
          <a:bodyPr>
            <a:spAutoFit/>
          </a:bodyPr>
          <a:lstStyle/>
          <a:p>
            <a:pPr eaLnBrk="1" hangingPunct="1">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3200">
                <a:latin typeface="Courier New" pitchFamily="49" charset="0"/>
                <a:cs typeface="Courier New" pitchFamily="49" charset="0"/>
              </a:rPr>
              <a:t>SELECT	* </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3200">
                <a:latin typeface="Courier New" pitchFamily="49" charset="0"/>
                <a:cs typeface="Courier New" pitchFamily="49" charset="0"/>
              </a:rPr>
              <a:t>FROM		SUPPLIERS</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3200">
                <a:latin typeface="Courier New" pitchFamily="49" charset="0"/>
                <a:cs typeface="Courier New" pitchFamily="49" charset="0"/>
              </a:rPr>
              <a:t>WHERE 	NOT EXISTS</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3200">
                <a:latin typeface="Courier New" pitchFamily="49" charset="0"/>
                <a:cs typeface="Courier New" pitchFamily="49" charset="0"/>
              </a:rPr>
              <a:t>		(SELECT	*</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3200">
                <a:latin typeface="Courier New" pitchFamily="49" charset="0"/>
                <a:cs typeface="Courier New" pitchFamily="49" charset="0"/>
              </a:rPr>
              <a:t>		 FROM	QUOTATIONS</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3200">
                <a:latin typeface="Courier New" pitchFamily="49" charset="0"/>
                <a:cs typeface="Courier New" pitchFamily="49" charset="0"/>
              </a:rPr>
              <a:t>		 WHERE	SUPPLIER_NO = 		SUPPLIERS.SUPPLIER_NO)</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3200">
                <a:latin typeface="Courier New" pitchFamily="49" charset="0"/>
                <a:cs typeface="Courier New" pitchFamily="49" charset="0"/>
              </a:rPr>
              <a:t>ORDER BY SUPPLIER_NO</a:t>
            </a:r>
            <a:r>
              <a:rPr lang="en-US" sz="3200">
                <a:latin typeface="Tahoma" pitchFamily="34" charset="0"/>
                <a:cs typeface="Times New Roman" pitchFamily="18" charset="0"/>
              </a:rPr>
              <a:t>;</a:t>
            </a:r>
            <a:r>
              <a:rPr lang="en-US" sz="3600">
                <a:latin typeface="Times New Roman" pitchFamily="18" charset="0"/>
              </a:rPr>
              <a:t> </a:t>
            </a:r>
            <a:endParaRPr lang="en-US" sz="5400">
              <a:latin typeface="Times New Roman"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mtClean="0"/>
              <a:t>Correlated Subqueries</a:t>
            </a:r>
          </a:p>
        </p:txBody>
      </p:sp>
      <p:sp>
        <p:nvSpPr>
          <p:cNvPr id="66563" name="Rectangle 3"/>
          <p:cNvSpPr>
            <a:spLocks noGrp="1" noChangeArrowheads="1"/>
          </p:cNvSpPr>
          <p:nvPr>
            <p:ph type="body" idx="1"/>
          </p:nvPr>
        </p:nvSpPr>
        <p:spPr/>
        <p:txBody>
          <a:bodyPr/>
          <a:lstStyle/>
          <a:p>
            <a:pPr eaLnBrk="1" hangingPunct="1"/>
            <a:r>
              <a:rPr lang="en-US" smtClean="0">
                <a:latin typeface="Arial Unicode MS" pitchFamily="34" charset="-128"/>
              </a:rPr>
              <a:t>A </a:t>
            </a:r>
            <a:r>
              <a:rPr lang="en-US" i="1" smtClean="0">
                <a:latin typeface="Arial Unicode MS" pitchFamily="34" charset="-128"/>
              </a:rPr>
              <a:t>correlated subquery </a:t>
            </a:r>
            <a:r>
              <a:rPr lang="en-US" smtClean="0">
                <a:latin typeface="Arial Unicode MS" pitchFamily="34" charset="-128"/>
              </a:rPr>
              <a:t>is a subquery that is evaluated once for each row processed by the parent statement. The parent statement can be a SELECT, UPDATE, or DELETE statement. These examples show the general syntax of a correlated subquery: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09600" y="304800"/>
            <a:ext cx="8305800" cy="1143000"/>
          </a:xfrm>
        </p:spPr>
        <p:txBody>
          <a:bodyPr/>
          <a:lstStyle/>
          <a:p>
            <a:pPr eaLnBrk="1" hangingPunct="1"/>
            <a:r>
              <a:rPr lang="en-US" smtClean="0"/>
              <a:t>Example 8: Step-by-Step</a:t>
            </a:r>
          </a:p>
        </p:txBody>
      </p:sp>
      <p:sp>
        <p:nvSpPr>
          <p:cNvPr id="67587" name="Rectangle 3"/>
          <p:cNvSpPr>
            <a:spLocks noGrp="1" noChangeArrowheads="1"/>
          </p:cNvSpPr>
          <p:nvPr>
            <p:ph type="body" idx="1"/>
          </p:nvPr>
        </p:nvSpPr>
        <p:spPr>
          <a:xfrm>
            <a:off x="457200" y="1600200"/>
            <a:ext cx="8229600" cy="1074738"/>
          </a:xfrm>
        </p:spPr>
        <p:txBody>
          <a:bodyPr/>
          <a:lstStyle/>
          <a:p>
            <a:pPr eaLnBrk="1" hangingPunct="1">
              <a:lnSpc>
                <a:spcPct val="90000"/>
              </a:lnSpc>
            </a:pPr>
            <a:r>
              <a:rPr lang="en-US" sz="2400" smtClean="0"/>
              <a:t>List all suppliers, parts and prices where quoted price is less than the average quote for that part.</a:t>
            </a:r>
          </a:p>
        </p:txBody>
      </p:sp>
      <p:sp>
        <p:nvSpPr>
          <p:cNvPr id="67588" name="Rectangle 4"/>
          <p:cNvSpPr>
            <a:spLocks noChangeArrowheads="1"/>
          </p:cNvSpPr>
          <p:nvPr/>
        </p:nvSpPr>
        <p:spPr bwMode="auto">
          <a:xfrm>
            <a:off x="685800" y="2743200"/>
            <a:ext cx="8077200" cy="3749675"/>
          </a:xfrm>
          <a:prstGeom prst="rect">
            <a:avLst/>
          </a:prstGeom>
          <a:noFill/>
          <a:ln w="9525">
            <a:noFill/>
            <a:miter lim="800000"/>
            <a:headEnd/>
            <a:tailEnd/>
          </a:ln>
        </p:spPr>
        <p:txBody>
          <a:bodyPr>
            <a:spAutoFit/>
          </a:bodyPr>
          <a:lstStyle/>
          <a:p>
            <a:pPr eaLnBrk="1" hangingPunct="1">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000">
                <a:latin typeface="Courier New" pitchFamily="49" charset="0"/>
                <a:cs typeface="Courier New" pitchFamily="49" charset="0"/>
              </a:rPr>
              <a:t>SELECT	AVG(PRICE)</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000">
                <a:latin typeface="Courier New" pitchFamily="49" charset="0"/>
                <a:cs typeface="Courier New" pitchFamily="49" charset="0"/>
              </a:rPr>
              <a:t>		FROM 	QUOTATIONS</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000">
                <a:latin typeface="Courier New" pitchFamily="49" charset="0"/>
                <a:cs typeface="Courier New" pitchFamily="49" charset="0"/>
              </a:rPr>
              <a:t>		WHERE	PART_NO = 321;</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000">
                <a:latin typeface="Courier New" pitchFamily="49" charset="0"/>
                <a:cs typeface="Courier New" pitchFamily="49" charset="0"/>
              </a:rPr>
              <a:t> </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000">
                <a:latin typeface="Courier New" pitchFamily="49" charset="0"/>
                <a:cs typeface="Courier New" pitchFamily="49" charset="0"/>
              </a:rPr>
              <a:t>SELECT	SUPPLIER_NO, PART_NO, PRICE</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000">
                <a:latin typeface="Courier New" pitchFamily="49" charset="0"/>
                <a:cs typeface="Courier New" pitchFamily="49" charset="0"/>
              </a:rPr>
              <a:t>FROM		QUOTATIONS Q</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000">
                <a:latin typeface="Courier New" pitchFamily="49" charset="0"/>
                <a:cs typeface="Courier New" pitchFamily="49" charset="0"/>
              </a:rPr>
              <a:t>WHERE	PRICE &lt; 4</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000">
                <a:latin typeface="Courier New" pitchFamily="49" charset="0"/>
                <a:cs typeface="Courier New" pitchFamily="49" charset="0"/>
              </a:rPr>
              <a:t>  AND	PART_NO = 321;</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000">
                <a:latin typeface="Courier New" pitchFamily="49" charset="0"/>
                <a:cs typeface="Courier New" pitchFamily="49" charset="0"/>
              </a:rPr>
              <a:t> </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000">
                <a:latin typeface="Courier New" pitchFamily="49" charset="0"/>
                <a:cs typeface="Courier New" pitchFamily="49" charset="0"/>
              </a:rPr>
              <a:t>SELECT	SUPPLIER_NO, PART_NO, PRICE</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000">
                <a:latin typeface="Courier New" pitchFamily="49" charset="0"/>
                <a:cs typeface="Courier New" pitchFamily="49" charset="0"/>
              </a:rPr>
              <a:t>FROM		QUOTATIONS Q</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000">
                <a:latin typeface="Courier New" pitchFamily="49" charset="0"/>
                <a:cs typeface="Courier New" pitchFamily="49" charset="0"/>
              </a:rPr>
              <a:t>WHERE	PART_NO = 321;</a:t>
            </a:r>
            <a:endParaRPr lang="en-US" sz="4000">
              <a:latin typeface="Times New Roman"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09600" y="304800"/>
            <a:ext cx="8305800" cy="1143000"/>
          </a:xfrm>
        </p:spPr>
        <p:txBody>
          <a:bodyPr/>
          <a:lstStyle/>
          <a:p>
            <a:pPr eaLnBrk="1" hangingPunct="1"/>
            <a:r>
              <a:rPr lang="en-US" smtClean="0"/>
              <a:t>Example 8: Correlated Subquery</a:t>
            </a:r>
          </a:p>
        </p:txBody>
      </p:sp>
      <p:sp>
        <p:nvSpPr>
          <p:cNvPr id="68611" name="Rectangle 3"/>
          <p:cNvSpPr>
            <a:spLocks noChangeArrowheads="1"/>
          </p:cNvSpPr>
          <p:nvPr/>
        </p:nvSpPr>
        <p:spPr bwMode="auto">
          <a:xfrm>
            <a:off x="685800" y="1752600"/>
            <a:ext cx="8077200" cy="3990975"/>
          </a:xfrm>
          <a:prstGeom prst="rect">
            <a:avLst/>
          </a:prstGeom>
          <a:noFill/>
          <a:ln w="9525">
            <a:noFill/>
            <a:miter lim="800000"/>
            <a:headEnd/>
            <a:tailEnd/>
          </a:ln>
        </p:spPr>
        <p:txBody>
          <a:bodyPr>
            <a:spAutoFit/>
          </a:bodyPr>
          <a:lstStyle/>
          <a:p>
            <a:pPr eaLnBrk="1" hangingPunct="1">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3200">
                <a:latin typeface="Courier New" pitchFamily="49" charset="0"/>
                <a:cs typeface="Courier New" pitchFamily="49" charset="0"/>
              </a:rPr>
              <a:t>SELECT	SUPPLIER_NO, PART_NO, 		PRICE</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3200">
                <a:latin typeface="Courier New" pitchFamily="49" charset="0"/>
                <a:cs typeface="Courier New" pitchFamily="49" charset="0"/>
              </a:rPr>
              <a:t>FROM		QUOTATIONS Q</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3200">
                <a:latin typeface="Courier New" pitchFamily="49" charset="0"/>
                <a:cs typeface="Courier New" pitchFamily="49" charset="0"/>
              </a:rPr>
              <a:t>WHERE	PRICE &lt; </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3200">
                <a:latin typeface="Courier New" pitchFamily="49" charset="0"/>
                <a:cs typeface="Courier New" pitchFamily="49" charset="0"/>
              </a:rPr>
              <a:t>		(SELECT	AVG(PRICE)</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3200">
                <a:latin typeface="Courier New" pitchFamily="49" charset="0"/>
                <a:cs typeface="Courier New" pitchFamily="49" charset="0"/>
              </a:rPr>
              <a:t>		FROM 	QUOTATIONS</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3200">
                <a:latin typeface="Courier New" pitchFamily="49" charset="0"/>
                <a:cs typeface="Courier New" pitchFamily="49" charset="0"/>
              </a:rPr>
              <a:t>		WHERE	Q.PART_NO = PART_NO)</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3200">
                <a:latin typeface="Courier New" pitchFamily="49" charset="0"/>
                <a:cs typeface="Courier New" pitchFamily="49" charset="0"/>
              </a:rPr>
              <a:t>ORDER BY PART_NO, SUPPLIER_NO;</a:t>
            </a:r>
            <a:endParaRPr lang="en-US" sz="5400">
              <a:latin typeface="Times New Roman"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smtClean="0"/>
              <a:t>Join Types</a:t>
            </a:r>
          </a:p>
        </p:txBody>
      </p:sp>
      <p:sp>
        <p:nvSpPr>
          <p:cNvPr id="69635" name="Rectangle 3"/>
          <p:cNvSpPr>
            <a:spLocks noGrp="1" noChangeArrowheads="1"/>
          </p:cNvSpPr>
          <p:nvPr>
            <p:ph type="body" idx="1"/>
          </p:nvPr>
        </p:nvSpPr>
        <p:spPr/>
        <p:txBody>
          <a:bodyPr/>
          <a:lstStyle/>
          <a:p>
            <a:pPr eaLnBrk="1" hangingPunct="1"/>
            <a:r>
              <a:rPr lang="en-US" smtClean="0"/>
              <a:t>Natural join/inner join</a:t>
            </a:r>
          </a:p>
          <a:p>
            <a:pPr lvl="1" eaLnBrk="1" hangingPunct="1"/>
            <a:r>
              <a:rPr lang="en-US" smtClean="0"/>
              <a:t>This is what you’re used to.</a:t>
            </a:r>
          </a:p>
          <a:p>
            <a:pPr lvl="1" eaLnBrk="1" hangingPunct="1"/>
            <a:r>
              <a:rPr lang="en-US" smtClean="0"/>
              <a:t>Returns only rows where PK and FK values match.</a:t>
            </a:r>
          </a:p>
          <a:p>
            <a:pPr lvl="1" eaLnBrk="1" hangingPunct="1"/>
            <a:r>
              <a:rPr lang="en-US" smtClean="0"/>
              <a:t>Does not repeat PK/FK columns</a:t>
            </a:r>
          </a:p>
          <a:p>
            <a:pPr eaLnBrk="1" hangingPunct="1"/>
            <a:r>
              <a:rPr lang="en-US" smtClean="0"/>
              <a:t>Equi-Join</a:t>
            </a:r>
          </a:p>
          <a:p>
            <a:pPr lvl="1" eaLnBrk="1" hangingPunct="1"/>
            <a:r>
              <a:rPr lang="en-US" smtClean="0"/>
              <a:t>Similar to natural join, but includes both PK and FK values in record set.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smtClean="0"/>
              <a:t>Equi-Join Example</a:t>
            </a:r>
          </a:p>
        </p:txBody>
      </p:sp>
      <p:sp>
        <p:nvSpPr>
          <p:cNvPr id="70659" name="Rectangle 3"/>
          <p:cNvSpPr>
            <a:spLocks noChangeArrowheads="1"/>
          </p:cNvSpPr>
          <p:nvPr/>
        </p:nvSpPr>
        <p:spPr bwMode="auto">
          <a:xfrm>
            <a:off x="685800" y="1676400"/>
            <a:ext cx="8153400" cy="2714625"/>
          </a:xfrm>
          <a:prstGeom prst="rect">
            <a:avLst/>
          </a:prstGeom>
          <a:noFill/>
          <a:ln w="9525">
            <a:noFill/>
            <a:miter lim="800000"/>
            <a:headEnd/>
            <a:tailEnd/>
          </a:ln>
        </p:spPr>
        <p:txBody>
          <a:bodyPr>
            <a:spAutoFit/>
          </a:bodyPr>
          <a:lstStyle/>
          <a:p>
            <a:pPr eaLnBrk="1" hangingPunct="1">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Courier New" pitchFamily="49" charset="0"/>
                <a:cs typeface="Courier New" pitchFamily="49" charset="0"/>
              </a:rPr>
              <a:t>SELECT	I.PART_NO, Q.PART_NO, 	SUPPLIER_NO, PRICE</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Courier New" pitchFamily="49" charset="0"/>
                <a:cs typeface="Courier New" pitchFamily="49" charset="0"/>
              </a:rPr>
              <a:t>FROM		INVENTORY I, QUOTATIONS Q</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Courier New" pitchFamily="49" charset="0"/>
                <a:cs typeface="Courier New" pitchFamily="49" charset="0"/>
              </a:rPr>
              <a:t>WHERE	 I.PART_NO = Q.PART_NO</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Courier New" pitchFamily="49" charset="0"/>
                <a:cs typeface="Courier New" pitchFamily="49" charset="0"/>
              </a:rPr>
              <a:t>ORDER BY I.PART_NO</a:t>
            </a:r>
          </a:p>
          <a:p>
            <a:pPr>
              <a:tabLst>
                <a:tab pos="457200" algn="l"/>
                <a:tab pos="685800" algn="l"/>
                <a:tab pos="914400" algn="l"/>
                <a:tab pos="1143000" algn="l"/>
                <a:tab pos="1371600" algn="l"/>
                <a:tab pos="1600200" algn="l"/>
                <a:tab pos="1828800" algn="l"/>
                <a:tab pos="2057400" algn="l"/>
                <a:tab pos="2286000" algn="l"/>
                <a:tab pos="2514600" algn="l"/>
                <a:tab pos="2743200" algn="l"/>
              </a:tabLst>
            </a:pPr>
            <a:r>
              <a:rPr lang="en-US" sz="2800">
                <a:latin typeface="Tahoma" pitchFamily="34" charset="0"/>
                <a:cs typeface="Times New Roman" pitchFamily="18" charset="0"/>
              </a:rPr>
              <a:t>;</a:t>
            </a:r>
            <a:r>
              <a:rPr lang="en-US" sz="3200">
                <a:latin typeface="Times New Roman" pitchFamily="18" charset="0"/>
              </a:rPr>
              <a:t> </a:t>
            </a:r>
            <a:endParaRPr lang="en-US" sz="4800">
              <a:latin typeface="Times New Roman"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smtClean="0"/>
              <a:t>More Join Types</a:t>
            </a:r>
          </a:p>
        </p:txBody>
      </p:sp>
      <p:sp>
        <p:nvSpPr>
          <p:cNvPr id="71683" name="Rectangle 3"/>
          <p:cNvSpPr>
            <a:spLocks noGrp="1" noChangeArrowheads="1"/>
          </p:cNvSpPr>
          <p:nvPr>
            <p:ph type="body" idx="1"/>
          </p:nvPr>
        </p:nvSpPr>
        <p:spPr/>
        <p:txBody>
          <a:bodyPr/>
          <a:lstStyle/>
          <a:p>
            <a:pPr eaLnBrk="1" hangingPunct="1">
              <a:lnSpc>
                <a:spcPct val="90000"/>
              </a:lnSpc>
            </a:pPr>
            <a:r>
              <a:rPr lang="en-US" smtClean="0"/>
              <a:t>Outer join</a:t>
            </a:r>
          </a:p>
          <a:p>
            <a:pPr lvl="1" eaLnBrk="1" hangingPunct="1">
              <a:lnSpc>
                <a:spcPct val="90000"/>
              </a:lnSpc>
            </a:pPr>
            <a:r>
              <a:rPr lang="en-US" smtClean="0"/>
              <a:t>Includes columns with null FK values</a:t>
            </a:r>
          </a:p>
          <a:p>
            <a:pPr lvl="1" eaLnBrk="1" hangingPunct="1">
              <a:lnSpc>
                <a:spcPct val="90000"/>
              </a:lnSpc>
            </a:pPr>
            <a:r>
              <a:rPr lang="en-US" smtClean="0"/>
              <a:t>Problem: Inner join will not return a row that does not have a matching value. </a:t>
            </a:r>
          </a:p>
          <a:p>
            <a:pPr lvl="2" eaLnBrk="1" hangingPunct="1">
              <a:lnSpc>
                <a:spcPct val="90000"/>
              </a:lnSpc>
            </a:pPr>
            <a:r>
              <a:rPr lang="en-US" smtClean="0"/>
              <a:t>Sometimes this prevents you from getting the output you want.</a:t>
            </a:r>
          </a:p>
          <a:p>
            <a:pPr lvl="1" eaLnBrk="1" hangingPunct="1">
              <a:lnSpc>
                <a:spcPct val="90000"/>
              </a:lnSpc>
            </a:pPr>
            <a:r>
              <a:rPr lang="en-US" smtClean="0"/>
              <a:t>Example: List all parts (including description) and any quotes that exist for each part. </a:t>
            </a:r>
            <a:r>
              <a:rPr lang="en-US" i="1" smtClean="0"/>
              <a:t>We want to include </a:t>
            </a:r>
            <a:r>
              <a:rPr lang="en-US" i="1" u="sng" smtClean="0"/>
              <a:t>all </a:t>
            </a:r>
            <a:r>
              <a:rPr lang="en-US" i="1" smtClean="0"/>
              <a:t>parts even if there are no quotes for some of them.</a:t>
            </a:r>
            <a:endParaRPr lang="en-US" smtClean="0"/>
          </a:p>
          <a:p>
            <a:pPr eaLnBrk="1" hangingPunct="1">
              <a:lnSpc>
                <a:spcPct val="90000"/>
              </a:lnSpc>
            </a:pPr>
            <a:endParaRPr lang="en-US"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smtClean="0"/>
              <a:t>Solution: Left Outer Join</a:t>
            </a:r>
          </a:p>
        </p:txBody>
      </p:sp>
      <p:sp>
        <p:nvSpPr>
          <p:cNvPr id="72707" name="Rectangle 3"/>
          <p:cNvSpPr>
            <a:spLocks noGrp="1" noChangeArrowheads="1"/>
          </p:cNvSpPr>
          <p:nvPr>
            <p:ph type="body" idx="1"/>
          </p:nvPr>
        </p:nvSpPr>
        <p:spPr/>
        <p:txBody>
          <a:bodyPr/>
          <a:lstStyle/>
          <a:p>
            <a:pPr eaLnBrk="1" hangingPunct="1">
              <a:buFont typeface="Wingdings" pitchFamily="2" charset="2"/>
              <a:buNone/>
            </a:pPr>
            <a:r>
              <a:rPr lang="en-US" sz="2400" smtClean="0">
                <a:latin typeface="Courier New" pitchFamily="49" charset="0"/>
                <a:cs typeface="Courier New" pitchFamily="49" charset="0"/>
              </a:rPr>
              <a:t>SELECT	I.PART_NO, DESCRIPTION, SUPPLIER_NO, PRICE</a:t>
            </a:r>
          </a:p>
          <a:p>
            <a:pPr eaLnBrk="1" hangingPunct="1">
              <a:buFont typeface="Wingdings" pitchFamily="2" charset="2"/>
              <a:buNone/>
            </a:pPr>
            <a:r>
              <a:rPr lang="en-US" sz="2400" smtClean="0">
                <a:latin typeface="Courier New" pitchFamily="49" charset="0"/>
                <a:cs typeface="Courier New" pitchFamily="49" charset="0"/>
              </a:rPr>
              <a:t>FROM		INVENTORY I, QUOTATIONS Q</a:t>
            </a:r>
          </a:p>
          <a:p>
            <a:pPr eaLnBrk="1" hangingPunct="1">
              <a:buFont typeface="Wingdings" pitchFamily="2" charset="2"/>
              <a:buNone/>
            </a:pPr>
            <a:r>
              <a:rPr lang="en-US" sz="2400" smtClean="0">
                <a:latin typeface="Courier New" pitchFamily="49" charset="0"/>
                <a:cs typeface="Courier New" pitchFamily="49" charset="0"/>
              </a:rPr>
              <a:t>WHERE	I.PART_NO = Q.PART_NO </a:t>
            </a:r>
            <a:r>
              <a:rPr lang="en-US" sz="2400" b="1" smtClean="0">
                <a:latin typeface="Courier New" pitchFamily="49" charset="0"/>
                <a:cs typeface="Courier New" pitchFamily="49" charset="0"/>
              </a:rPr>
              <a:t>(+)</a:t>
            </a:r>
          </a:p>
          <a:p>
            <a:pPr eaLnBrk="1" hangingPunct="1">
              <a:buFont typeface="Wingdings" pitchFamily="2" charset="2"/>
              <a:buNone/>
            </a:pPr>
            <a:r>
              <a:rPr lang="en-US" sz="2400" smtClean="0">
                <a:latin typeface="Courier New" pitchFamily="49" charset="0"/>
                <a:cs typeface="Courier New" pitchFamily="49" charset="0"/>
              </a:rPr>
              <a:t>ORDER BY I.PART_NO</a:t>
            </a:r>
          </a:p>
          <a:p>
            <a:pPr eaLnBrk="1" hangingPunct="1">
              <a:buFont typeface="Wingdings" pitchFamily="2" charset="2"/>
              <a:buNone/>
            </a:pPr>
            <a:r>
              <a:rPr lang="en-US" sz="2400" smtClean="0">
                <a:cs typeface="Times New Roman" pitchFamily="18" charset="0"/>
              </a:rPr>
              <a:t>;</a:t>
            </a:r>
            <a:r>
              <a:rPr lang="en-US" sz="2400" smtClean="0"/>
              <a:t> </a:t>
            </a:r>
          </a:p>
        </p:txBody>
      </p:sp>
      <p:sp>
        <p:nvSpPr>
          <p:cNvPr id="72708" name="Text Box 4"/>
          <p:cNvSpPr txBox="1">
            <a:spLocks noChangeArrowheads="1"/>
          </p:cNvSpPr>
          <p:nvPr/>
        </p:nvSpPr>
        <p:spPr bwMode="auto">
          <a:xfrm>
            <a:off x="2362200" y="4343400"/>
            <a:ext cx="6248400" cy="1373188"/>
          </a:xfrm>
          <a:prstGeom prst="rect">
            <a:avLst/>
          </a:prstGeom>
          <a:noFill/>
          <a:ln w="9525">
            <a:noFill/>
            <a:miter lim="800000"/>
            <a:headEnd/>
            <a:tailEnd/>
          </a:ln>
        </p:spPr>
        <p:txBody>
          <a:bodyPr>
            <a:spAutoFit/>
          </a:bodyPr>
          <a:lstStyle/>
          <a:p>
            <a:pPr eaLnBrk="1" hangingPunct="1"/>
            <a:r>
              <a:rPr lang="en-US" sz="2800" i="1">
                <a:latin typeface="Tahoma" pitchFamily="34" charset="0"/>
              </a:rPr>
              <a:t>This is what makes it an outer join.</a:t>
            </a:r>
          </a:p>
          <a:p>
            <a:pPr eaLnBrk="1" hangingPunct="1"/>
            <a:r>
              <a:rPr lang="en-US" sz="2800" i="1">
                <a:latin typeface="Tahoma" pitchFamily="34" charset="0"/>
              </a:rPr>
              <a:t>Include all rows from the table </a:t>
            </a:r>
            <a:r>
              <a:rPr lang="en-US" sz="2800" i="1" u="sng">
                <a:latin typeface="Tahoma" pitchFamily="34" charset="0"/>
              </a:rPr>
              <a:t>away</a:t>
            </a:r>
            <a:r>
              <a:rPr lang="en-US" sz="2800" i="1">
                <a:latin typeface="Tahoma" pitchFamily="34" charset="0"/>
              </a:rPr>
              <a:t> from the (+)</a:t>
            </a:r>
          </a:p>
        </p:txBody>
      </p:sp>
      <p:sp>
        <p:nvSpPr>
          <p:cNvPr id="72709" name="Line 5"/>
          <p:cNvSpPr>
            <a:spLocks noChangeShapeType="1"/>
          </p:cNvSpPr>
          <p:nvPr/>
        </p:nvSpPr>
        <p:spPr bwMode="auto">
          <a:xfrm flipV="1">
            <a:off x="3124200" y="3352800"/>
            <a:ext cx="4343400" cy="1066800"/>
          </a:xfrm>
          <a:prstGeom prst="line">
            <a:avLst/>
          </a:prstGeom>
          <a:noFill/>
          <a:ln w="9525">
            <a:solidFill>
              <a:schemeClr val="tx1"/>
            </a:solidFill>
            <a:round/>
            <a:headEnd/>
            <a:tailEnd type="triangle" w="med" len="med"/>
          </a:ln>
        </p:spPr>
        <p:txBody>
          <a:bodyPr wrap="none"/>
          <a:lstStyle/>
          <a:p>
            <a:endParaRPr lang="en-US"/>
          </a:p>
        </p:txBody>
      </p:sp>
      <p:sp>
        <p:nvSpPr>
          <p:cNvPr id="72710" name="Text Box 6"/>
          <p:cNvSpPr txBox="1">
            <a:spLocks noChangeArrowheads="1"/>
          </p:cNvSpPr>
          <p:nvPr/>
        </p:nvSpPr>
        <p:spPr bwMode="auto">
          <a:xfrm>
            <a:off x="1143000" y="5842000"/>
            <a:ext cx="6700838" cy="579438"/>
          </a:xfrm>
          <a:prstGeom prst="rect">
            <a:avLst/>
          </a:prstGeom>
          <a:noFill/>
          <a:ln w="9525">
            <a:noFill/>
            <a:miter lim="800000"/>
            <a:headEnd/>
            <a:tailEnd/>
          </a:ln>
        </p:spPr>
        <p:txBody>
          <a:bodyPr wrap="none">
            <a:spAutoFit/>
          </a:bodyPr>
          <a:lstStyle/>
          <a:p>
            <a:pPr eaLnBrk="1" hangingPunct="1"/>
            <a:r>
              <a:rPr lang="en-US" sz="3200">
                <a:latin typeface="Tahoma" pitchFamily="34" charset="0"/>
              </a:rPr>
              <a:t>Includes all rows from the </a:t>
            </a:r>
            <a:r>
              <a:rPr lang="en-US" sz="3200" u="sng">
                <a:latin typeface="Tahoma" pitchFamily="34" charset="0"/>
              </a:rPr>
              <a:t>left</a:t>
            </a:r>
            <a:r>
              <a:rPr lang="en-US" sz="3200">
                <a:latin typeface="Tahoma" pitchFamily="34" charset="0"/>
              </a:rPr>
              <a:t> table.</a:t>
            </a:r>
          </a:p>
        </p:txBody>
      </p:sp>
      <p:sp>
        <p:nvSpPr>
          <p:cNvPr id="72711" name="Freeform 7"/>
          <p:cNvSpPr>
            <a:spLocks/>
          </p:cNvSpPr>
          <p:nvPr/>
        </p:nvSpPr>
        <p:spPr bwMode="auto">
          <a:xfrm>
            <a:off x="977900" y="3505200"/>
            <a:ext cx="5118100" cy="2374900"/>
          </a:xfrm>
          <a:custGeom>
            <a:avLst/>
            <a:gdLst>
              <a:gd name="T0" fmla="*/ 3224 w 3224"/>
              <a:gd name="T1" fmla="*/ 1488 h 1496"/>
              <a:gd name="T2" fmla="*/ 344 w 3224"/>
              <a:gd name="T3" fmla="*/ 1248 h 1496"/>
              <a:gd name="T4" fmla="*/ 1160 w 3224"/>
              <a:gd name="T5" fmla="*/ 0 h 1496"/>
              <a:gd name="T6" fmla="*/ 0 60000 65536"/>
              <a:gd name="T7" fmla="*/ 0 60000 65536"/>
              <a:gd name="T8" fmla="*/ 0 60000 65536"/>
              <a:gd name="T9" fmla="*/ 0 w 3224"/>
              <a:gd name="T10" fmla="*/ 0 h 1496"/>
              <a:gd name="T11" fmla="*/ 3224 w 3224"/>
              <a:gd name="T12" fmla="*/ 1496 h 1496"/>
            </a:gdLst>
            <a:ahLst/>
            <a:cxnLst>
              <a:cxn ang="T6">
                <a:pos x="T0" y="T1"/>
              </a:cxn>
              <a:cxn ang="T7">
                <a:pos x="T2" y="T3"/>
              </a:cxn>
              <a:cxn ang="T8">
                <a:pos x="T4" y="T5"/>
              </a:cxn>
            </a:cxnLst>
            <a:rect l="T9" t="T10" r="T11" b="T12"/>
            <a:pathLst>
              <a:path w="3224" h="1496">
                <a:moveTo>
                  <a:pt x="3224" y="1488"/>
                </a:moveTo>
                <a:cubicBezTo>
                  <a:pt x="1956" y="1492"/>
                  <a:pt x="688" y="1496"/>
                  <a:pt x="344" y="1248"/>
                </a:cubicBezTo>
                <a:cubicBezTo>
                  <a:pt x="0" y="1000"/>
                  <a:pt x="984" y="224"/>
                  <a:pt x="1160" y="0"/>
                </a:cubicBezTo>
              </a:path>
            </a:pathLst>
          </a:custGeom>
          <a:noFill/>
          <a:ln w="9525">
            <a:solidFill>
              <a:schemeClr val="tx1"/>
            </a:solidFill>
            <a:round/>
            <a:headEnd/>
            <a:tailEnd type="triangle" w="med" len="med"/>
          </a:ln>
        </p:spPr>
        <p:txBody>
          <a:bodyPr wrap="none"/>
          <a:lstStyle/>
          <a:p>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ChangeArrowheads="1"/>
          </p:cNvSpPr>
          <p:nvPr/>
        </p:nvSpPr>
        <p:spPr bwMode="auto">
          <a:xfrm>
            <a:off x="762000" y="1600200"/>
            <a:ext cx="7848600" cy="4151313"/>
          </a:xfrm>
          <a:prstGeom prst="rect">
            <a:avLst/>
          </a:prstGeom>
          <a:noFill/>
          <a:ln w="9525">
            <a:noFill/>
            <a:miter lim="800000"/>
            <a:headEnd/>
            <a:tailEnd/>
          </a:ln>
        </p:spPr>
        <p:txBody>
          <a:bodyPr>
            <a:spAutoFit/>
          </a:bodyPr>
          <a:lstStyle/>
          <a:p>
            <a:pPr>
              <a:spcBef>
                <a:spcPct val="50000"/>
              </a:spcBef>
            </a:pPr>
            <a:r>
              <a:rPr lang="en-US" sz="2800" b="1">
                <a:latin typeface="Arial" pitchFamily="34" charset="0"/>
              </a:rPr>
              <a:t>INSERT INTO COURSE</a:t>
            </a:r>
            <a:br>
              <a:rPr lang="en-US" sz="2800" b="1">
                <a:latin typeface="Arial" pitchFamily="34" charset="0"/>
              </a:rPr>
            </a:br>
            <a:r>
              <a:rPr lang="en-US" sz="2800" b="1">
                <a:latin typeface="Arial" pitchFamily="34" charset="0"/>
              </a:rPr>
              <a:t>VALUES (‘MIS499’,’ADVANCED ORACLE’,4);</a:t>
            </a:r>
          </a:p>
          <a:p>
            <a:pPr>
              <a:spcBef>
                <a:spcPct val="50000"/>
              </a:spcBef>
            </a:pPr>
            <a:endParaRPr lang="en-US" sz="2800" b="1">
              <a:latin typeface="Arial" pitchFamily="34" charset="0"/>
            </a:endParaRPr>
          </a:p>
          <a:p>
            <a:pPr>
              <a:spcBef>
                <a:spcPct val="50000"/>
              </a:spcBef>
            </a:pPr>
            <a:endParaRPr lang="en-US" sz="2800" b="1">
              <a:latin typeface="Arial" pitchFamily="34" charset="0"/>
            </a:endParaRPr>
          </a:p>
          <a:p>
            <a:pPr>
              <a:spcBef>
                <a:spcPct val="50000"/>
              </a:spcBef>
            </a:pPr>
            <a:r>
              <a:rPr lang="en-US" sz="2800" b="1">
                <a:latin typeface="Arial" pitchFamily="34" charset="0"/>
              </a:rPr>
              <a:t>INSERT INTO COURSE</a:t>
            </a:r>
            <a:br>
              <a:rPr lang="en-US" sz="2800" b="1">
                <a:latin typeface="Arial" pitchFamily="34" charset="0"/>
              </a:rPr>
            </a:br>
            <a:r>
              <a:rPr lang="en-US" sz="2800" b="1">
                <a:latin typeface="Arial" pitchFamily="34" charset="0"/>
              </a:rPr>
              <a:t>(COURSE_NAME, COURSE_CODE,  CREDIT_HOURS)</a:t>
            </a:r>
            <a:br>
              <a:rPr lang="en-US" sz="2800" b="1">
                <a:latin typeface="Arial" pitchFamily="34" charset="0"/>
              </a:rPr>
            </a:br>
            <a:r>
              <a:rPr lang="en-US" sz="2800" b="1">
                <a:latin typeface="Arial" pitchFamily="34" charset="0"/>
              </a:rPr>
              <a:t>VALUES (’ADVANCED ORACLE’,‘MIS499’,4);</a:t>
            </a:r>
          </a:p>
        </p:txBody>
      </p:sp>
      <p:sp>
        <p:nvSpPr>
          <p:cNvPr id="10243" name="Rectangle 1027"/>
          <p:cNvSpPr>
            <a:spLocks noGrp="1" noChangeArrowheads="1"/>
          </p:cNvSpPr>
          <p:nvPr>
            <p:ph type="title"/>
          </p:nvPr>
        </p:nvSpPr>
        <p:spPr/>
        <p:txBody>
          <a:bodyPr/>
          <a:lstStyle/>
          <a:p>
            <a:pPr eaLnBrk="1" hangingPunct="1"/>
            <a:r>
              <a:rPr lang="en-US" smtClean="0"/>
              <a:t>More on Inserting Data</a:t>
            </a:r>
          </a:p>
        </p:txBody>
      </p:sp>
      <p:sp>
        <p:nvSpPr>
          <p:cNvPr id="10244" name="Rectangle 1028"/>
          <p:cNvSpPr>
            <a:spLocks noChangeArrowheads="1"/>
          </p:cNvSpPr>
          <p:nvPr/>
        </p:nvSpPr>
        <p:spPr bwMode="auto">
          <a:xfrm>
            <a:off x="1752600" y="2667000"/>
            <a:ext cx="5181600" cy="915988"/>
          </a:xfrm>
          <a:prstGeom prst="rect">
            <a:avLst/>
          </a:prstGeom>
          <a:noFill/>
          <a:ln w="9525">
            <a:noFill/>
            <a:miter lim="800000"/>
            <a:headEnd/>
            <a:tailEnd/>
          </a:ln>
        </p:spPr>
        <p:txBody>
          <a:bodyPr lIns="92075" tIns="46038" rIns="92075" bIns="46038">
            <a:spAutoFit/>
          </a:bodyPr>
          <a:lstStyle/>
          <a:p>
            <a:r>
              <a:rPr lang="en-US" i="1">
                <a:latin typeface="Arial" pitchFamily="34" charset="0"/>
              </a:rPr>
              <a:t>COLUMN LIST IS OPTIONAL IF YOU PLAN TO INSERT A VALUE IN EVERY COLUMN  AND IN THE SAME ORDER AS IN THE TABLE</a:t>
            </a:r>
          </a:p>
        </p:txBody>
      </p:sp>
      <p:sp>
        <p:nvSpPr>
          <p:cNvPr id="10245" name="Rectangle 1029"/>
          <p:cNvSpPr>
            <a:spLocks noChangeArrowheads="1"/>
          </p:cNvSpPr>
          <p:nvPr/>
        </p:nvSpPr>
        <p:spPr bwMode="auto">
          <a:xfrm>
            <a:off x="685800" y="5942013"/>
            <a:ext cx="3270250" cy="915987"/>
          </a:xfrm>
          <a:prstGeom prst="rect">
            <a:avLst/>
          </a:prstGeom>
          <a:noFill/>
          <a:ln w="9525">
            <a:noFill/>
            <a:miter lim="800000"/>
            <a:headEnd/>
            <a:tailEnd/>
          </a:ln>
        </p:spPr>
        <p:txBody>
          <a:bodyPr wrap="none" lIns="92075" tIns="46038" rIns="92075" bIns="46038">
            <a:spAutoFit/>
          </a:bodyPr>
          <a:lstStyle/>
          <a:p>
            <a:r>
              <a:rPr lang="en-US" i="1">
                <a:latin typeface="Arial" pitchFamily="34" charset="0"/>
              </a:rPr>
              <a:t>COLUMN LIST IS NEEDED</a:t>
            </a:r>
          </a:p>
          <a:p>
            <a:r>
              <a:rPr lang="en-US" i="1">
                <a:latin typeface="Arial" pitchFamily="34" charset="0"/>
              </a:rPr>
              <a:t>TO CHANGE THEORDER</a:t>
            </a:r>
          </a:p>
          <a:p>
            <a:r>
              <a:rPr lang="en-US" i="1">
                <a:latin typeface="Arial" pitchFamily="34" charset="0"/>
              </a:rPr>
              <a:t> - MUST MATCH VALUE LIST</a:t>
            </a:r>
          </a:p>
        </p:txBody>
      </p:sp>
      <p:sp>
        <p:nvSpPr>
          <p:cNvPr id="10246" name="Rectangle 1030"/>
          <p:cNvSpPr>
            <a:spLocks noChangeArrowheads="1"/>
          </p:cNvSpPr>
          <p:nvPr/>
        </p:nvSpPr>
        <p:spPr bwMode="auto">
          <a:xfrm>
            <a:off x="4572000" y="6216650"/>
            <a:ext cx="4572000" cy="641350"/>
          </a:xfrm>
          <a:prstGeom prst="rect">
            <a:avLst/>
          </a:prstGeom>
          <a:noFill/>
          <a:ln w="9525">
            <a:noFill/>
            <a:miter lim="800000"/>
            <a:headEnd/>
            <a:tailEnd/>
          </a:ln>
        </p:spPr>
        <p:txBody>
          <a:bodyPr>
            <a:spAutoFit/>
          </a:bodyPr>
          <a:lstStyle/>
          <a:p>
            <a:pPr>
              <a:spcBef>
                <a:spcPct val="50000"/>
              </a:spcBef>
            </a:pPr>
            <a:r>
              <a:rPr lang="en-US" i="1">
                <a:latin typeface="Arial" pitchFamily="34" charset="0"/>
              </a:rPr>
              <a:t>NOTE - TABLE STILL HAS THE ORIGINAL COLUMN ORDER</a:t>
            </a:r>
          </a:p>
        </p:txBody>
      </p:sp>
      <p:sp>
        <p:nvSpPr>
          <p:cNvPr id="10247" name="Freeform 1031"/>
          <p:cNvSpPr>
            <a:spLocks/>
          </p:cNvSpPr>
          <p:nvPr/>
        </p:nvSpPr>
        <p:spPr bwMode="auto">
          <a:xfrm>
            <a:off x="342900" y="4953000"/>
            <a:ext cx="495300" cy="1143000"/>
          </a:xfrm>
          <a:custGeom>
            <a:avLst/>
            <a:gdLst>
              <a:gd name="T0" fmla="*/ 168 w 312"/>
              <a:gd name="T1" fmla="*/ 720 h 720"/>
              <a:gd name="T2" fmla="*/ 24 w 312"/>
              <a:gd name="T3" fmla="*/ 288 h 720"/>
              <a:gd name="T4" fmla="*/ 312 w 312"/>
              <a:gd name="T5" fmla="*/ 0 h 720"/>
              <a:gd name="T6" fmla="*/ 0 60000 65536"/>
              <a:gd name="T7" fmla="*/ 0 60000 65536"/>
              <a:gd name="T8" fmla="*/ 0 60000 65536"/>
              <a:gd name="T9" fmla="*/ 0 w 312"/>
              <a:gd name="T10" fmla="*/ 0 h 720"/>
              <a:gd name="T11" fmla="*/ 312 w 312"/>
              <a:gd name="T12" fmla="*/ 720 h 720"/>
            </a:gdLst>
            <a:ahLst/>
            <a:cxnLst>
              <a:cxn ang="T6">
                <a:pos x="T0" y="T1"/>
              </a:cxn>
              <a:cxn ang="T7">
                <a:pos x="T2" y="T3"/>
              </a:cxn>
              <a:cxn ang="T8">
                <a:pos x="T4" y="T5"/>
              </a:cxn>
            </a:cxnLst>
            <a:rect l="T9" t="T10" r="T11" b="T12"/>
            <a:pathLst>
              <a:path w="312" h="720">
                <a:moveTo>
                  <a:pt x="168" y="720"/>
                </a:moveTo>
                <a:cubicBezTo>
                  <a:pt x="84" y="564"/>
                  <a:pt x="0" y="408"/>
                  <a:pt x="24" y="288"/>
                </a:cubicBezTo>
                <a:cubicBezTo>
                  <a:pt x="48" y="168"/>
                  <a:pt x="180" y="84"/>
                  <a:pt x="312" y="0"/>
                </a:cubicBezTo>
              </a:path>
            </a:pathLst>
          </a:custGeom>
          <a:noFill/>
          <a:ln w="9525">
            <a:solidFill>
              <a:schemeClr val="tx1"/>
            </a:solidFill>
            <a:miter lim="800000"/>
            <a:headEnd/>
            <a:tailEnd type="triangle" w="med" len="med"/>
          </a:ln>
        </p:spPr>
        <p:txBody>
          <a:bodyPr wrap="none"/>
          <a:lstStyle/>
          <a:p>
            <a:endParaRPr lang="en-IN"/>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smtClean="0"/>
              <a:t>SQL Server Version</a:t>
            </a:r>
          </a:p>
        </p:txBody>
      </p:sp>
      <p:sp>
        <p:nvSpPr>
          <p:cNvPr id="73731" name="Rectangle 3"/>
          <p:cNvSpPr>
            <a:spLocks noChangeArrowheads="1"/>
          </p:cNvSpPr>
          <p:nvPr/>
        </p:nvSpPr>
        <p:spPr bwMode="auto">
          <a:xfrm>
            <a:off x="609600" y="1649413"/>
            <a:ext cx="8229600" cy="2227262"/>
          </a:xfrm>
          <a:prstGeom prst="rect">
            <a:avLst/>
          </a:prstGeom>
          <a:noFill/>
          <a:ln w="9525">
            <a:noFill/>
            <a:miter lim="800000"/>
            <a:headEnd/>
            <a:tailEnd/>
          </a:ln>
        </p:spPr>
        <p:txBody>
          <a:bodyPr>
            <a:spAutoFit/>
          </a:bodyPr>
          <a:lstStyle/>
          <a:p>
            <a:pPr eaLnBrk="1" hangingPunct="1">
              <a:spcBef>
                <a:spcPct val="50000"/>
              </a:spcBef>
            </a:pPr>
            <a:r>
              <a:rPr lang="en-US" sz="2800">
                <a:latin typeface="Courier New" pitchFamily="49" charset="0"/>
                <a:cs typeface="Courier New" pitchFamily="49" charset="0"/>
              </a:rPr>
              <a:t>SELECT	I.PART_NO, DESCRIPTION,     	SUPPLIER_NO, PRICE</a:t>
            </a:r>
            <a:br>
              <a:rPr lang="en-US" sz="2800">
                <a:latin typeface="Courier New" pitchFamily="49" charset="0"/>
                <a:cs typeface="Courier New" pitchFamily="49" charset="0"/>
              </a:rPr>
            </a:br>
            <a:r>
              <a:rPr lang="en-US" sz="2800">
                <a:latin typeface="Courier New" pitchFamily="49" charset="0"/>
                <a:cs typeface="Courier New" pitchFamily="49" charset="0"/>
              </a:rPr>
              <a:t>FROM		INVENTORY I, QUOTATIONS Q</a:t>
            </a:r>
            <a:br>
              <a:rPr lang="en-US" sz="2800">
                <a:latin typeface="Courier New" pitchFamily="49" charset="0"/>
                <a:cs typeface="Courier New" pitchFamily="49" charset="0"/>
              </a:rPr>
            </a:br>
            <a:r>
              <a:rPr lang="en-US" sz="2800">
                <a:latin typeface="Courier New" pitchFamily="49" charset="0"/>
                <a:cs typeface="Courier New" pitchFamily="49" charset="0"/>
              </a:rPr>
              <a:t>WHERE	I.PART_NO *= Q.PART_NO</a:t>
            </a:r>
            <a:br>
              <a:rPr lang="en-US" sz="2800">
                <a:latin typeface="Courier New" pitchFamily="49" charset="0"/>
                <a:cs typeface="Courier New" pitchFamily="49" charset="0"/>
              </a:rPr>
            </a:br>
            <a:r>
              <a:rPr lang="en-US" sz="2800">
                <a:latin typeface="Courier New" pitchFamily="49" charset="0"/>
                <a:cs typeface="Courier New" pitchFamily="49" charset="0"/>
              </a:rPr>
              <a:t>ORDER BY	I.PART_NO</a:t>
            </a:r>
          </a:p>
        </p:txBody>
      </p:sp>
      <p:sp>
        <p:nvSpPr>
          <p:cNvPr id="73732" name="Text Box 4"/>
          <p:cNvSpPr txBox="1">
            <a:spLocks noChangeArrowheads="1"/>
          </p:cNvSpPr>
          <p:nvPr/>
        </p:nvSpPr>
        <p:spPr bwMode="auto">
          <a:xfrm>
            <a:off x="2209800" y="4114800"/>
            <a:ext cx="6248400" cy="1373188"/>
          </a:xfrm>
          <a:prstGeom prst="rect">
            <a:avLst/>
          </a:prstGeom>
          <a:noFill/>
          <a:ln w="9525">
            <a:noFill/>
            <a:miter lim="800000"/>
            <a:headEnd/>
            <a:tailEnd/>
          </a:ln>
        </p:spPr>
        <p:txBody>
          <a:bodyPr>
            <a:spAutoFit/>
          </a:bodyPr>
          <a:lstStyle/>
          <a:p>
            <a:pPr eaLnBrk="1" hangingPunct="1"/>
            <a:r>
              <a:rPr lang="en-US" sz="2800" i="1">
                <a:latin typeface="Tahoma" pitchFamily="34" charset="0"/>
              </a:rPr>
              <a:t>This is what makes it an outer join.</a:t>
            </a:r>
          </a:p>
          <a:p>
            <a:pPr eaLnBrk="1" hangingPunct="1"/>
            <a:r>
              <a:rPr lang="en-US" sz="2800" i="1">
                <a:latin typeface="Tahoma" pitchFamily="34" charset="0"/>
              </a:rPr>
              <a:t>Include all rows from the table </a:t>
            </a:r>
            <a:r>
              <a:rPr lang="en-US" sz="2800" i="1" u="sng">
                <a:latin typeface="Tahoma" pitchFamily="34" charset="0"/>
              </a:rPr>
              <a:t>closest</a:t>
            </a:r>
            <a:r>
              <a:rPr lang="en-US" sz="2800" i="1">
                <a:latin typeface="Tahoma" pitchFamily="34" charset="0"/>
              </a:rPr>
              <a:t> to  the * in *=</a:t>
            </a:r>
          </a:p>
        </p:txBody>
      </p:sp>
      <p:sp>
        <p:nvSpPr>
          <p:cNvPr id="73733" name="Text Box 5"/>
          <p:cNvSpPr txBox="1">
            <a:spLocks noChangeArrowheads="1"/>
          </p:cNvSpPr>
          <p:nvPr/>
        </p:nvSpPr>
        <p:spPr bwMode="auto">
          <a:xfrm>
            <a:off x="1143000" y="5842000"/>
            <a:ext cx="6700838" cy="579438"/>
          </a:xfrm>
          <a:prstGeom prst="rect">
            <a:avLst/>
          </a:prstGeom>
          <a:noFill/>
          <a:ln w="9525">
            <a:noFill/>
            <a:miter lim="800000"/>
            <a:headEnd/>
            <a:tailEnd/>
          </a:ln>
        </p:spPr>
        <p:txBody>
          <a:bodyPr wrap="none">
            <a:spAutoFit/>
          </a:bodyPr>
          <a:lstStyle/>
          <a:p>
            <a:pPr eaLnBrk="1" hangingPunct="1"/>
            <a:r>
              <a:rPr lang="en-US" sz="3200">
                <a:latin typeface="Tahoma" pitchFamily="34" charset="0"/>
              </a:rPr>
              <a:t>Includes all rows from the </a:t>
            </a:r>
            <a:r>
              <a:rPr lang="en-US" sz="3200" u="sng">
                <a:latin typeface="Tahoma" pitchFamily="34" charset="0"/>
              </a:rPr>
              <a:t>left</a:t>
            </a:r>
            <a:r>
              <a:rPr lang="en-US" sz="3200">
                <a:latin typeface="Tahoma" pitchFamily="34" charset="0"/>
              </a:rPr>
              <a:t> table.</a:t>
            </a:r>
          </a:p>
        </p:txBody>
      </p:sp>
      <p:sp>
        <p:nvSpPr>
          <p:cNvPr id="73734" name="Line 6"/>
          <p:cNvSpPr>
            <a:spLocks noChangeShapeType="1"/>
          </p:cNvSpPr>
          <p:nvPr/>
        </p:nvSpPr>
        <p:spPr bwMode="auto">
          <a:xfrm flipV="1">
            <a:off x="2895600" y="3200400"/>
            <a:ext cx="1752600" cy="990600"/>
          </a:xfrm>
          <a:prstGeom prst="line">
            <a:avLst/>
          </a:prstGeom>
          <a:noFill/>
          <a:ln w="9525">
            <a:solidFill>
              <a:schemeClr val="tx1"/>
            </a:solidFill>
            <a:round/>
            <a:headEnd/>
            <a:tailEnd type="triangle" w="med" len="med"/>
          </a:ln>
        </p:spPr>
        <p:txBody>
          <a:bodyPr wrap="none"/>
          <a:lstStyle/>
          <a:p>
            <a:endParaRPr lang="en-US"/>
          </a:p>
        </p:txBody>
      </p:sp>
      <p:sp>
        <p:nvSpPr>
          <p:cNvPr id="73735" name="Freeform 7"/>
          <p:cNvSpPr>
            <a:spLocks/>
          </p:cNvSpPr>
          <p:nvPr/>
        </p:nvSpPr>
        <p:spPr bwMode="auto">
          <a:xfrm>
            <a:off x="977900" y="3352800"/>
            <a:ext cx="5118100" cy="2527300"/>
          </a:xfrm>
          <a:custGeom>
            <a:avLst/>
            <a:gdLst>
              <a:gd name="T0" fmla="*/ 3224 w 3224"/>
              <a:gd name="T1" fmla="*/ 1488 h 1496"/>
              <a:gd name="T2" fmla="*/ 344 w 3224"/>
              <a:gd name="T3" fmla="*/ 1248 h 1496"/>
              <a:gd name="T4" fmla="*/ 1160 w 3224"/>
              <a:gd name="T5" fmla="*/ 0 h 1496"/>
              <a:gd name="T6" fmla="*/ 0 60000 65536"/>
              <a:gd name="T7" fmla="*/ 0 60000 65536"/>
              <a:gd name="T8" fmla="*/ 0 60000 65536"/>
              <a:gd name="T9" fmla="*/ 0 w 3224"/>
              <a:gd name="T10" fmla="*/ 0 h 1496"/>
              <a:gd name="T11" fmla="*/ 3224 w 3224"/>
              <a:gd name="T12" fmla="*/ 1496 h 1496"/>
            </a:gdLst>
            <a:ahLst/>
            <a:cxnLst>
              <a:cxn ang="T6">
                <a:pos x="T0" y="T1"/>
              </a:cxn>
              <a:cxn ang="T7">
                <a:pos x="T2" y="T3"/>
              </a:cxn>
              <a:cxn ang="T8">
                <a:pos x="T4" y="T5"/>
              </a:cxn>
            </a:cxnLst>
            <a:rect l="T9" t="T10" r="T11" b="T12"/>
            <a:pathLst>
              <a:path w="3224" h="1496">
                <a:moveTo>
                  <a:pt x="3224" y="1488"/>
                </a:moveTo>
                <a:cubicBezTo>
                  <a:pt x="1956" y="1492"/>
                  <a:pt x="688" y="1496"/>
                  <a:pt x="344" y="1248"/>
                </a:cubicBezTo>
                <a:cubicBezTo>
                  <a:pt x="0" y="1000"/>
                  <a:pt x="984" y="224"/>
                  <a:pt x="1160" y="0"/>
                </a:cubicBezTo>
              </a:path>
            </a:pathLst>
          </a:custGeom>
          <a:noFill/>
          <a:ln w="9525">
            <a:solidFill>
              <a:schemeClr val="tx1"/>
            </a:solidFill>
            <a:round/>
            <a:headEnd/>
            <a:tailEnd type="triangle" w="med" len="med"/>
          </a:ln>
        </p:spPr>
        <p:txBody>
          <a:bodyPr wrap="none"/>
          <a:lstStyle/>
          <a:p>
            <a:endParaRPr lang="en-IN"/>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smtClean="0"/>
              <a:t>Non-Solution: Right Outer Join</a:t>
            </a:r>
          </a:p>
        </p:txBody>
      </p:sp>
      <p:sp>
        <p:nvSpPr>
          <p:cNvPr id="74755" name="Rectangle 3"/>
          <p:cNvSpPr>
            <a:spLocks noGrp="1" noChangeArrowheads="1"/>
          </p:cNvSpPr>
          <p:nvPr>
            <p:ph type="body" idx="1"/>
          </p:nvPr>
        </p:nvSpPr>
        <p:spPr>
          <a:xfrm>
            <a:off x="457200" y="1600200"/>
            <a:ext cx="8229600" cy="2995613"/>
          </a:xfrm>
        </p:spPr>
        <p:txBody>
          <a:bodyPr/>
          <a:lstStyle/>
          <a:p>
            <a:pPr eaLnBrk="1" hangingPunct="1">
              <a:buFont typeface="Wingdings" pitchFamily="2" charset="2"/>
              <a:buNone/>
            </a:pPr>
            <a:r>
              <a:rPr lang="en-US" smtClean="0">
                <a:latin typeface="Courier New" pitchFamily="49" charset="0"/>
                <a:cs typeface="Courier New" pitchFamily="49" charset="0"/>
              </a:rPr>
              <a:t>SELECT	I.PART_NO, DESCRIPTION, SUPPLIER_NO, PRICE</a:t>
            </a:r>
          </a:p>
          <a:p>
            <a:pPr eaLnBrk="1" hangingPunct="1">
              <a:buFont typeface="Wingdings" pitchFamily="2" charset="2"/>
              <a:buNone/>
            </a:pPr>
            <a:r>
              <a:rPr lang="en-US" smtClean="0">
                <a:latin typeface="Courier New" pitchFamily="49" charset="0"/>
                <a:cs typeface="Courier New" pitchFamily="49" charset="0"/>
              </a:rPr>
              <a:t>FROM  INVENTORY I, QUOTATIONS Q</a:t>
            </a:r>
          </a:p>
          <a:p>
            <a:pPr eaLnBrk="1" hangingPunct="1">
              <a:buFont typeface="Wingdings" pitchFamily="2" charset="2"/>
              <a:buNone/>
            </a:pPr>
            <a:r>
              <a:rPr lang="en-US" smtClean="0">
                <a:latin typeface="Courier New" pitchFamily="49" charset="0"/>
                <a:cs typeface="Courier New" pitchFamily="49" charset="0"/>
              </a:rPr>
              <a:t>WHERE I.PART_NO (+)= Q.PART_NO </a:t>
            </a:r>
          </a:p>
          <a:p>
            <a:pPr eaLnBrk="1" hangingPunct="1">
              <a:buFont typeface="Wingdings" pitchFamily="2" charset="2"/>
              <a:buNone/>
            </a:pPr>
            <a:r>
              <a:rPr lang="en-US" smtClean="0">
                <a:latin typeface="Courier New" pitchFamily="49" charset="0"/>
                <a:cs typeface="Courier New" pitchFamily="49" charset="0"/>
              </a:rPr>
              <a:t>ORDER BY I.PART_NO</a:t>
            </a:r>
            <a:r>
              <a:rPr lang="en-US" smtClean="0">
                <a:cs typeface="Times New Roman" pitchFamily="18" charset="0"/>
              </a:rPr>
              <a:t>;</a:t>
            </a:r>
            <a:r>
              <a:rPr lang="en-US" smtClean="0"/>
              <a:t> </a:t>
            </a:r>
          </a:p>
        </p:txBody>
      </p:sp>
      <p:sp>
        <p:nvSpPr>
          <p:cNvPr id="74756" name="Text Box 4"/>
          <p:cNvSpPr txBox="1">
            <a:spLocks noChangeArrowheads="1"/>
          </p:cNvSpPr>
          <p:nvPr/>
        </p:nvSpPr>
        <p:spPr bwMode="auto">
          <a:xfrm>
            <a:off x="685800" y="4648200"/>
            <a:ext cx="7848600" cy="1800225"/>
          </a:xfrm>
          <a:prstGeom prst="rect">
            <a:avLst/>
          </a:prstGeom>
          <a:noFill/>
          <a:ln w="9525">
            <a:noFill/>
            <a:miter lim="800000"/>
            <a:headEnd/>
            <a:tailEnd/>
          </a:ln>
        </p:spPr>
        <p:txBody>
          <a:bodyPr>
            <a:spAutoFit/>
          </a:bodyPr>
          <a:lstStyle/>
          <a:p>
            <a:pPr eaLnBrk="1" hangingPunct="1"/>
            <a:r>
              <a:rPr lang="en-US" sz="2800" i="1">
                <a:latin typeface="Tahoma" pitchFamily="34" charset="0"/>
              </a:rPr>
              <a:t>This query does not include all rows from the INVENTORY table. So, it doesn’t work. We could reverse the order of tables in the WHERE condition and the query would be OK</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smtClean="0"/>
              <a:t>Right-Outer Join: SQL Server</a:t>
            </a:r>
          </a:p>
        </p:txBody>
      </p:sp>
      <p:sp>
        <p:nvSpPr>
          <p:cNvPr id="75779" name="Rectangle 3"/>
          <p:cNvSpPr>
            <a:spLocks noChangeArrowheads="1"/>
          </p:cNvSpPr>
          <p:nvPr/>
        </p:nvSpPr>
        <p:spPr bwMode="auto">
          <a:xfrm>
            <a:off x="685800" y="1752600"/>
            <a:ext cx="7543800" cy="2227263"/>
          </a:xfrm>
          <a:prstGeom prst="rect">
            <a:avLst/>
          </a:prstGeom>
          <a:noFill/>
          <a:ln w="9525">
            <a:noFill/>
            <a:miter lim="800000"/>
            <a:headEnd/>
            <a:tailEnd/>
          </a:ln>
        </p:spPr>
        <p:txBody>
          <a:bodyPr>
            <a:spAutoFit/>
          </a:bodyPr>
          <a:lstStyle/>
          <a:p>
            <a:pPr eaLnBrk="1" hangingPunct="1">
              <a:spcBef>
                <a:spcPct val="50000"/>
              </a:spcBef>
            </a:pPr>
            <a:r>
              <a:rPr lang="en-US" sz="2800">
                <a:latin typeface="Courier New" pitchFamily="49" charset="0"/>
                <a:cs typeface="Courier New" pitchFamily="49" charset="0"/>
              </a:rPr>
              <a:t>SELECT	I.PART_NO, DESCRIPTION,     	SUPPLIER_NO, PRICE</a:t>
            </a:r>
            <a:br>
              <a:rPr lang="en-US" sz="2800">
                <a:latin typeface="Courier New" pitchFamily="49" charset="0"/>
                <a:cs typeface="Courier New" pitchFamily="49" charset="0"/>
              </a:rPr>
            </a:br>
            <a:r>
              <a:rPr lang="en-US" sz="2800">
                <a:latin typeface="Courier New" pitchFamily="49" charset="0"/>
                <a:cs typeface="Courier New" pitchFamily="49" charset="0"/>
              </a:rPr>
              <a:t>FROM		INVENTORY I, QUOTATIONS Q</a:t>
            </a:r>
            <a:br>
              <a:rPr lang="en-US" sz="2800">
                <a:latin typeface="Courier New" pitchFamily="49" charset="0"/>
                <a:cs typeface="Courier New" pitchFamily="49" charset="0"/>
              </a:rPr>
            </a:br>
            <a:r>
              <a:rPr lang="en-US" sz="2800">
                <a:latin typeface="Courier New" pitchFamily="49" charset="0"/>
                <a:cs typeface="Courier New" pitchFamily="49" charset="0"/>
              </a:rPr>
              <a:t>WHERE	I.PART_NO *= Q.PART_NO</a:t>
            </a:r>
            <a:br>
              <a:rPr lang="en-US" sz="2800">
                <a:latin typeface="Courier New" pitchFamily="49" charset="0"/>
                <a:cs typeface="Courier New" pitchFamily="49" charset="0"/>
              </a:rPr>
            </a:br>
            <a:r>
              <a:rPr lang="en-US" sz="2800">
                <a:latin typeface="Courier New" pitchFamily="49" charset="0"/>
                <a:cs typeface="Courier New" pitchFamily="49" charset="0"/>
              </a:rPr>
              <a:t>ORDER BY	I.PART_NO</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noFill/>
        </p:spPr>
        <p:txBody>
          <a:bodyPr lIns="90488" tIns="44450" rIns="90488" bIns="44450" anchor="ctr"/>
          <a:lstStyle/>
          <a:p>
            <a:pPr eaLnBrk="1" hangingPunct="1"/>
            <a:r>
              <a:rPr lang="en-US" smtClean="0"/>
              <a:t>Null Values</a:t>
            </a:r>
          </a:p>
        </p:txBody>
      </p:sp>
      <p:sp>
        <p:nvSpPr>
          <p:cNvPr id="76803" name="Rectangle 3"/>
          <p:cNvSpPr>
            <a:spLocks noGrp="1" noChangeArrowheads="1"/>
          </p:cNvSpPr>
          <p:nvPr>
            <p:ph type="body" idx="1"/>
          </p:nvPr>
        </p:nvSpPr>
        <p:spPr>
          <a:xfrm>
            <a:off x="0" y="1295400"/>
            <a:ext cx="9067800" cy="4800600"/>
          </a:xfrm>
          <a:noFill/>
        </p:spPr>
        <p:txBody>
          <a:bodyPr lIns="90488" tIns="44450" rIns="90488" bIns="44450"/>
          <a:lstStyle/>
          <a:p>
            <a:pPr eaLnBrk="1" hangingPunct="1"/>
            <a:r>
              <a:rPr lang="en-US" sz="2400" smtClean="0"/>
              <a:t>Field values in a tuple are sometimes </a:t>
            </a:r>
            <a:r>
              <a:rPr lang="en-US" sz="2400" i="1" smtClean="0">
                <a:solidFill>
                  <a:schemeClr val="accent2"/>
                </a:solidFill>
              </a:rPr>
              <a:t>unknown</a:t>
            </a:r>
            <a:r>
              <a:rPr lang="en-US" sz="2400" i="1" smtClean="0"/>
              <a:t> </a:t>
            </a:r>
            <a:r>
              <a:rPr lang="en-US" sz="2400" smtClean="0"/>
              <a:t>(e.g., a rating has not been assigned) or </a:t>
            </a:r>
            <a:r>
              <a:rPr lang="en-US" sz="2400" i="1" smtClean="0">
                <a:solidFill>
                  <a:schemeClr val="accent2"/>
                </a:solidFill>
              </a:rPr>
              <a:t>inapplicable</a:t>
            </a:r>
            <a:r>
              <a:rPr lang="en-US" sz="2400" i="1" smtClean="0"/>
              <a:t> </a:t>
            </a:r>
            <a:r>
              <a:rPr lang="en-US" sz="2400" smtClean="0"/>
              <a:t>(e.g., no spouse’s name).  </a:t>
            </a:r>
          </a:p>
          <a:p>
            <a:pPr lvl="1" eaLnBrk="1" hangingPunct="1"/>
            <a:r>
              <a:rPr lang="en-US" sz="2000" smtClean="0"/>
              <a:t>SQL provides a special value </a:t>
            </a:r>
            <a:r>
              <a:rPr lang="en-US" sz="2000" i="1" u="sng" smtClean="0">
                <a:solidFill>
                  <a:schemeClr val="accent2"/>
                </a:solidFill>
              </a:rPr>
              <a:t>null</a:t>
            </a:r>
            <a:r>
              <a:rPr lang="en-US" sz="2000" smtClean="0"/>
              <a:t> for such situations.</a:t>
            </a:r>
          </a:p>
          <a:p>
            <a:pPr eaLnBrk="1" hangingPunct="1"/>
            <a:r>
              <a:rPr lang="en-US" sz="2400" smtClean="0"/>
              <a:t>The presence of </a:t>
            </a:r>
            <a:r>
              <a:rPr lang="en-US" sz="2400" i="1" smtClean="0">
                <a:solidFill>
                  <a:schemeClr val="accent2"/>
                </a:solidFill>
              </a:rPr>
              <a:t>null</a:t>
            </a:r>
            <a:r>
              <a:rPr lang="en-US" sz="2400" smtClean="0"/>
              <a:t> complicates many issues. E.g.:</a:t>
            </a:r>
          </a:p>
          <a:p>
            <a:pPr lvl="1" eaLnBrk="1" hangingPunct="1"/>
            <a:r>
              <a:rPr lang="en-US" sz="2000" smtClean="0"/>
              <a:t>Special operators needed to check if value is/is not </a:t>
            </a:r>
            <a:r>
              <a:rPr lang="en-US" sz="2000" i="1" smtClean="0"/>
              <a:t>null</a:t>
            </a:r>
            <a:r>
              <a:rPr lang="en-US" sz="2000" smtClean="0"/>
              <a:t>. </a:t>
            </a:r>
          </a:p>
          <a:p>
            <a:pPr lvl="1" eaLnBrk="1" hangingPunct="1"/>
            <a:r>
              <a:rPr lang="en-US" sz="2000" smtClean="0"/>
              <a:t>Is </a:t>
            </a:r>
            <a:r>
              <a:rPr lang="en-US" sz="2000" i="1" smtClean="0"/>
              <a:t>rating&gt;8</a:t>
            </a:r>
            <a:r>
              <a:rPr lang="en-US" sz="2000" smtClean="0"/>
              <a:t> true or false when </a:t>
            </a:r>
            <a:r>
              <a:rPr lang="en-US" sz="2000" i="1" smtClean="0"/>
              <a:t>rating</a:t>
            </a:r>
            <a:r>
              <a:rPr lang="en-US" sz="2000" smtClean="0"/>
              <a:t> is equal to </a:t>
            </a:r>
            <a:r>
              <a:rPr lang="en-US" sz="2000" i="1" smtClean="0"/>
              <a:t>null</a:t>
            </a:r>
            <a:r>
              <a:rPr lang="en-US" sz="2000" smtClean="0"/>
              <a:t>?  What about </a:t>
            </a:r>
            <a:r>
              <a:rPr lang="en-US" sz="1800" smtClean="0">
                <a:solidFill>
                  <a:schemeClr val="accent2"/>
                </a:solidFill>
              </a:rPr>
              <a:t>AND, OR </a:t>
            </a:r>
            <a:r>
              <a:rPr lang="en-US" sz="2000" smtClean="0"/>
              <a:t>and </a:t>
            </a:r>
            <a:r>
              <a:rPr lang="en-US" sz="1800" smtClean="0">
                <a:solidFill>
                  <a:schemeClr val="accent2"/>
                </a:solidFill>
              </a:rPr>
              <a:t>NOT</a:t>
            </a:r>
            <a:r>
              <a:rPr lang="en-US" sz="2000" smtClean="0"/>
              <a:t> connectives?</a:t>
            </a:r>
          </a:p>
          <a:p>
            <a:pPr lvl="1" eaLnBrk="1" hangingPunct="1"/>
            <a:r>
              <a:rPr lang="en-US" sz="2000" smtClean="0"/>
              <a:t>We need a </a:t>
            </a:r>
            <a:r>
              <a:rPr lang="en-US" sz="2000" u="sng" smtClean="0">
                <a:solidFill>
                  <a:schemeClr val="accent2"/>
                </a:solidFill>
              </a:rPr>
              <a:t>3-valued logic</a:t>
            </a:r>
            <a:r>
              <a:rPr lang="en-US" sz="2000" smtClean="0">
                <a:solidFill>
                  <a:schemeClr val="accent2"/>
                </a:solidFill>
              </a:rPr>
              <a:t>  </a:t>
            </a:r>
            <a:r>
              <a:rPr lang="en-US" sz="2000" smtClean="0"/>
              <a:t>(true, false and </a:t>
            </a:r>
            <a:r>
              <a:rPr lang="en-US" sz="2000" i="1" smtClean="0">
                <a:solidFill>
                  <a:schemeClr val="accent2"/>
                </a:solidFill>
              </a:rPr>
              <a:t>unknown</a:t>
            </a:r>
            <a:r>
              <a:rPr lang="en-US" sz="2000" smtClean="0"/>
              <a:t>).</a:t>
            </a:r>
          </a:p>
          <a:p>
            <a:pPr lvl="1" eaLnBrk="1" hangingPunct="1"/>
            <a:r>
              <a:rPr lang="en-US" sz="2000" smtClean="0"/>
              <a:t>Meaning of constructs must be defined carefully.  (e.g., </a:t>
            </a:r>
            <a:r>
              <a:rPr lang="en-US" sz="1800" smtClean="0"/>
              <a:t>WHERE </a:t>
            </a:r>
            <a:r>
              <a:rPr lang="en-US" sz="2000" smtClean="0"/>
              <a:t>clause eliminates rows that don’t evaluate to true.)</a:t>
            </a:r>
          </a:p>
          <a:p>
            <a:pPr lvl="1" eaLnBrk="1" hangingPunct="1"/>
            <a:r>
              <a:rPr lang="en-US" sz="2000" smtClean="0"/>
              <a:t>New operators (in particular, </a:t>
            </a:r>
            <a:r>
              <a:rPr lang="en-US" sz="2000" i="1" smtClean="0">
                <a:solidFill>
                  <a:schemeClr val="accent2"/>
                </a:solidFill>
              </a:rPr>
              <a:t>outer joins</a:t>
            </a:r>
            <a:r>
              <a:rPr lang="en-US" sz="2000" smtClean="0"/>
              <a:t>) possible/needed.</a:t>
            </a:r>
          </a:p>
        </p:txBody>
      </p:sp>
    </p:spTree>
  </p:cSld>
  <p:clrMapOvr>
    <a:masterClrMapping/>
  </p:clrMapOvr>
  <p:transition>
    <p:cut/>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IN"/>
          </a:p>
        </p:txBody>
      </p:sp>
      <p:sp>
        <p:nvSpPr>
          <p:cNvPr id="77827"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IN"/>
          </a:p>
        </p:txBody>
      </p:sp>
      <p:sp>
        <p:nvSpPr>
          <p:cNvPr id="77828" name="Rectangle 4"/>
          <p:cNvSpPr>
            <a:spLocks noGrp="1" noChangeArrowheads="1"/>
          </p:cNvSpPr>
          <p:nvPr>
            <p:ph type="title"/>
          </p:nvPr>
        </p:nvSpPr>
        <p:spPr>
          <a:noFill/>
        </p:spPr>
        <p:txBody>
          <a:bodyPr lIns="90488" tIns="44450" rIns="90488" bIns="44450" anchor="ctr"/>
          <a:lstStyle/>
          <a:p>
            <a:pPr eaLnBrk="1" hangingPunct="1"/>
            <a:r>
              <a:rPr lang="en-US" smtClean="0"/>
              <a:t>Integrity Constraints (Review)</a:t>
            </a:r>
          </a:p>
        </p:txBody>
      </p:sp>
      <p:sp>
        <p:nvSpPr>
          <p:cNvPr id="106501" name="Rectangle 5"/>
          <p:cNvSpPr>
            <a:spLocks noGrp="1" noChangeArrowheads="1"/>
          </p:cNvSpPr>
          <p:nvPr>
            <p:ph type="body" idx="1"/>
          </p:nvPr>
        </p:nvSpPr>
        <p:spPr>
          <a:xfrm>
            <a:off x="228600" y="1600200"/>
            <a:ext cx="8763000" cy="4876800"/>
          </a:xfrm>
          <a:noFill/>
        </p:spPr>
        <p:txBody>
          <a:bodyPr lIns="90488" tIns="44450" rIns="90488" bIns="44450"/>
          <a:lstStyle/>
          <a:p>
            <a:pPr eaLnBrk="1" hangingPunct="1"/>
            <a:r>
              <a:rPr lang="en-US" smtClean="0"/>
              <a:t>An IC describes conditions that every </a:t>
            </a:r>
            <a:r>
              <a:rPr lang="en-US" i="1" smtClean="0"/>
              <a:t>legal instance </a:t>
            </a:r>
            <a:r>
              <a:rPr lang="en-US" smtClean="0"/>
              <a:t>of a relation must satisfy.</a:t>
            </a:r>
          </a:p>
          <a:p>
            <a:pPr lvl="1" eaLnBrk="1" hangingPunct="1"/>
            <a:r>
              <a:rPr lang="en-US" smtClean="0"/>
              <a:t>Inserts/deletes/updates that violate IC’s are disallowed.</a:t>
            </a:r>
          </a:p>
          <a:p>
            <a:pPr lvl="1" eaLnBrk="1" hangingPunct="1"/>
            <a:r>
              <a:rPr lang="en-US" smtClean="0"/>
              <a:t>Can be used to ensure application semantics (e.g., </a:t>
            </a:r>
            <a:r>
              <a:rPr lang="en-US" i="1" smtClean="0"/>
              <a:t>sid</a:t>
            </a:r>
            <a:r>
              <a:rPr lang="en-US" smtClean="0"/>
              <a:t> is a key), or prevent inconsistencies (e.g., </a:t>
            </a:r>
            <a:r>
              <a:rPr lang="en-US" i="1" smtClean="0"/>
              <a:t>sname</a:t>
            </a:r>
            <a:r>
              <a:rPr lang="en-US" smtClean="0"/>
              <a:t> has to be a string, </a:t>
            </a:r>
            <a:r>
              <a:rPr lang="en-US" i="1" smtClean="0"/>
              <a:t>age</a:t>
            </a:r>
            <a:r>
              <a:rPr lang="en-US" smtClean="0"/>
              <a:t> must be &lt; 200)</a:t>
            </a:r>
          </a:p>
          <a:p>
            <a:pPr eaLnBrk="1" hangingPunct="1"/>
            <a:r>
              <a:rPr lang="en-US" i="1" u="sng" smtClean="0">
                <a:solidFill>
                  <a:schemeClr val="accent2"/>
                </a:solidFill>
              </a:rPr>
              <a:t>Types of IC’s</a:t>
            </a:r>
            <a:r>
              <a:rPr lang="en-US" smtClean="0"/>
              <a:t>:  Domain constraints, primary key constraints, foreign key constraints, general constraints.</a:t>
            </a:r>
          </a:p>
          <a:p>
            <a:pPr lvl="1" eaLnBrk="1" hangingPunct="1"/>
            <a:r>
              <a:rPr lang="en-US" i="1" smtClean="0">
                <a:solidFill>
                  <a:schemeClr val="accent2"/>
                </a:solidFill>
              </a:rPr>
              <a:t>Domain constraints</a:t>
            </a:r>
            <a:r>
              <a:rPr lang="en-US" smtClean="0"/>
              <a:t>:  Field values must be of right type. Always enforced.</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650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0650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0650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650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0650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1"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IN"/>
          </a:p>
        </p:txBody>
      </p:sp>
      <p:sp>
        <p:nvSpPr>
          <p:cNvPr id="78851"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IN"/>
          </a:p>
        </p:txBody>
      </p:sp>
      <p:sp>
        <p:nvSpPr>
          <p:cNvPr id="78852" name="Rectangle 4"/>
          <p:cNvSpPr>
            <a:spLocks noGrp="1" noChangeArrowheads="1"/>
          </p:cNvSpPr>
          <p:nvPr>
            <p:ph type="title"/>
          </p:nvPr>
        </p:nvSpPr>
        <p:spPr>
          <a:noFill/>
        </p:spPr>
        <p:txBody>
          <a:bodyPr lIns="90488" tIns="44450" rIns="90488" bIns="44450" anchor="ctr"/>
          <a:lstStyle/>
          <a:p>
            <a:pPr eaLnBrk="1" hangingPunct="1"/>
            <a:r>
              <a:rPr lang="en-US" smtClean="0"/>
              <a:t>General Constraints</a:t>
            </a:r>
          </a:p>
        </p:txBody>
      </p:sp>
      <p:sp>
        <p:nvSpPr>
          <p:cNvPr id="78853" name="Rectangle 5"/>
          <p:cNvSpPr>
            <a:spLocks noGrp="1" noChangeArrowheads="1"/>
          </p:cNvSpPr>
          <p:nvPr>
            <p:ph type="body" sz="half" idx="1"/>
          </p:nvPr>
        </p:nvSpPr>
        <p:spPr>
          <a:xfrm>
            <a:off x="152400" y="1905000"/>
            <a:ext cx="2819400" cy="4076700"/>
          </a:xfrm>
          <a:noFill/>
        </p:spPr>
        <p:txBody>
          <a:bodyPr lIns="90488" tIns="44450" rIns="90488" bIns="44450"/>
          <a:lstStyle/>
          <a:p>
            <a:pPr eaLnBrk="1" hangingPunct="1"/>
            <a:r>
              <a:rPr lang="en-US" sz="2400" smtClean="0"/>
              <a:t>Useful when more general ICs than keys are involved.</a:t>
            </a:r>
          </a:p>
          <a:p>
            <a:pPr eaLnBrk="1" hangingPunct="1"/>
            <a:r>
              <a:rPr lang="en-US" sz="2400" smtClean="0"/>
              <a:t>Can use queries to express constraint.</a:t>
            </a:r>
          </a:p>
          <a:p>
            <a:pPr eaLnBrk="1" hangingPunct="1"/>
            <a:r>
              <a:rPr lang="en-US" sz="2400" smtClean="0"/>
              <a:t>Constraints can be named.</a:t>
            </a:r>
          </a:p>
        </p:txBody>
      </p:sp>
      <p:sp>
        <p:nvSpPr>
          <p:cNvPr id="78854" name="Rectangle 6"/>
          <p:cNvSpPr>
            <a:spLocks noChangeArrowheads="1"/>
          </p:cNvSpPr>
          <p:nvPr/>
        </p:nvSpPr>
        <p:spPr bwMode="auto">
          <a:xfrm>
            <a:off x="4557713" y="63500"/>
            <a:ext cx="4503737" cy="3375025"/>
          </a:xfrm>
          <a:prstGeom prst="rect">
            <a:avLst/>
          </a:prstGeom>
          <a:noFill/>
          <a:ln w="9525">
            <a:noFill/>
            <a:miter lim="800000"/>
            <a:headEnd/>
            <a:tailEnd/>
          </a:ln>
        </p:spPr>
        <p:txBody>
          <a:bodyPr wrap="none" lIns="90488" tIns="44450" rIns="90488" bIns="44450">
            <a:spAutoFit/>
          </a:bodyPr>
          <a:lstStyle/>
          <a:p>
            <a:r>
              <a:rPr lang="en-US" sz="2000">
                <a:latin typeface="Book Antiqua" pitchFamily="18" charset="0"/>
              </a:rPr>
              <a:t>CREATE TABLE   </a:t>
            </a:r>
            <a:r>
              <a:rPr lang="en-US" sz="2400">
                <a:latin typeface="Book Antiqua" pitchFamily="18" charset="0"/>
              </a:rPr>
              <a:t>Sailors</a:t>
            </a:r>
          </a:p>
          <a:p>
            <a:r>
              <a:rPr lang="en-US" sz="2400">
                <a:latin typeface="Book Antiqua" pitchFamily="18" charset="0"/>
              </a:rPr>
              <a:t>	( sid  </a:t>
            </a:r>
            <a:r>
              <a:rPr lang="en-US" sz="2000">
                <a:latin typeface="Book Antiqua" pitchFamily="18" charset="0"/>
              </a:rPr>
              <a:t>INTEGER,</a:t>
            </a:r>
          </a:p>
          <a:p>
            <a:r>
              <a:rPr lang="en-US" sz="2400">
                <a:latin typeface="Book Antiqua" pitchFamily="18" charset="0"/>
              </a:rPr>
              <a:t>	sname  </a:t>
            </a:r>
            <a:r>
              <a:rPr lang="en-US" sz="2000">
                <a:latin typeface="Book Antiqua" pitchFamily="18" charset="0"/>
              </a:rPr>
              <a:t>CHAR(10),</a:t>
            </a:r>
          </a:p>
          <a:p>
            <a:r>
              <a:rPr lang="en-US" sz="2400">
                <a:latin typeface="Book Antiqua" pitchFamily="18" charset="0"/>
              </a:rPr>
              <a:t>	rating</a:t>
            </a:r>
            <a:r>
              <a:rPr lang="en-US" sz="2000">
                <a:latin typeface="Book Antiqua" pitchFamily="18" charset="0"/>
              </a:rPr>
              <a:t>  INTEGER,</a:t>
            </a:r>
          </a:p>
          <a:p>
            <a:r>
              <a:rPr lang="en-US" sz="2400">
                <a:latin typeface="Book Antiqua" pitchFamily="18" charset="0"/>
              </a:rPr>
              <a:t>	age</a:t>
            </a:r>
            <a:r>
              <a:rPr lang="en-US" sz="2000">
                <a:latin typeface="Book Antiqua" pitchFamily="18" charset="0"/>
              </a:rPr>
              <a:t>  REAL,</a:t>
            </a:r>
          </a:p>
          <a:p>
            <a:r>
              <a:rPr lang="en-US" sz="2400">
                <a:latin typeface="Book Antiqua" pitchFamily="18" charset="0"/>
              </a:rPr>
              <a:t>	</a:t>
            </a:r>
            <a:r>
              <a:rPr lang="en-US" sz="2000">
                <a:latin typeface="Book Antiqua" pitchFamily="18" charset="0"/>
              </a:rPr>
              <a:t>PRIMARY KEY  </a:t>
            </a:r>
            <a:r>
              <a:rPr lang="en-US" sz="2400">
                <a:latin typeface="Book Antiqua" pitchFamily="18" charset="0"/>
              </a:rPr>
              <a:t>(sid),</a:t>
            </a:r>
          </a:p>
          <a:p>
            <a:r>
              <a:rPr lang="en-US" sz="2400">
                <a:latin typeface="Book Antiqua" pitchFamily="18" charset="0"/>
              </a:rPr>
              <a:t>	</a:t>
            </a:r>
            <a:r>
              <a:rPr lang="en-US" sz="2000">
                <a:solidFill>
                  <a:schemeClr val="accent2"/>
                </a:solidFill>
                <a:latin typeface="Book Antiqua" pitchFamily="18" charset="0"/>
              </a:rPr>
              <a:t>CHECK</a:t>
            </a:r>
            <a:r>
              <a:rPr lang="en-US" sz="2400">
                <a:latin typeface="Book Antiqua" pitchFamily="18" charset="0"/>
              </a:rPr>
              <a:t>  ( rating &gt;= 1 </a:t>
            </a:r>
          </a:p>
          <a:p>
            <a:r>
              <a:rPr lang="en-US" sz="2000">
                <a:latin typeface="Book Antiqua" pitchFamily="18" charset="0"/>
              </a:rPr>
              <a:t>		AND</a:t>
            </a:r>
            <a:r>
              <a:rPr lang="en-US" sz="2400">
                <a:latin typeface="Book Antiqua" pitchFamily="18" charset="0"/>
              </a:rPr>
              <a:t> rating &lt;= 10 )</a:t>
            </a:r>
          </a:p>
          <a:p>
            <a:r>
              <a:rPr lang="en-US" sz="2400">
                <a:latin typeface="Book Antiqua" pitchFamily="18" charset="0"/>
              </a:rPr>
              <a:t>	   </a:t>
            </a:r>
          </a:p>
        </p:txBody>
      </p:sp>
      <p:grpSp>
        <p:nvGrpSpPr>
          <p:cNvPr id="78855" name="Group 7"/>
          <p:cNvGrpSpPr>
            <a:grpSpLocks/>
          </p:cNvGrpSpPr>
          <p:nvPr/>
        </p:nvGrpSpPr>
        <p:grpSpPr bwMode="auto">
          <a:xfrm>
            <a:off x="2805113" y="2881313"/>
            <a:ext cx="5659437" cy="3740150"/>
            <a:chOff x="1767" y="1815"/>
            <a:chExt cx="3565" cy="2356"/>
          </a:xfrm>
        </p:grpSpPr>
        <p:grpSp>
          <p:nvGrpSpPr>
            <p:cNvPr id="78856" name="Group 8"/>
            <p:cNvGrpSpPr>
              <a:grpSpLocks/>
            </p:cNvGrpSpPr>
            <p:nvPr/>
          </p:nvGrpSpPr>
          <p:grpSpPr bwMode="auto">
            <a:xfrm>
              <a:off x="1767" y="1815"/>
              <a:ext cx="3565" cy="2356"/>
              <a:chOff x="1767" y="1815"/>
              <a:chExt cx="3565" cy="2356"/>
            </a:xfrm>
          </p:grpSpPr>
          <p:sp>
            <p:nvSpPr>
              <p:cNvPr id="78858" name="Rectangle 9"/>
              <p:cNvSpPr>
                <a:spLocks noChangeArrowheads="1"/>
              </p:cNvSpPr>
              <p:nvPr/>
            </p:nvSpPr>
            <p:spPr bwMode="auto">
              <a:xfrm>
                <a:off x="1767" y="1815"/>
                <a:ext cx="3565" cy="2356"/>
              </a:xfrm>
              <a:prstGeom prst="rect">
                <a:avLst/>
              </a:prstGeom>
              <a:noFill/>
              <a:ln w="9525">
                <a:noFill/>
                <a:miter lim="800000"/>
                <a:headEnd/>
                <a:tailEnd/>
              </a:ln>
            </p:spPr>
            <p:txBody>
              <a:bodyPr wrap="none" lIns="90488" tIns="44450" rIns="90488" bIns="44450">
                <a:spAutoFit/>
              </a:bodyPr>
              <a:lstStyle/>
              <a:p>
                <a:r>
                  <a:rPr lang="en-US" sz="2000">
                    <a:latin typeface="Book Antiqua" pitchFamily="18" charset="0"/>
                  </a:rPr>
                  <a:t>CREATE TABLE  </a:t>
                </a:r>
                <a:r>
                  <a:rPr lang="en-US" sz="2400">
                    <a:latin typeface="Book Antiqua" pitchFamily="18" charset="0"/>
                  </a:rPr>
                  <a:t>Reserves</a:t>
                </a:r>
              </a:p>
              <a:p>
                <a:r>
                  <a:rPr lang="en-US" sz="2400">
                    <a:latin typeface="Book Antiqua" pitchFamily="18" charset="0"/>
                  </a:rPr>
                  <a:t>	( sname</a:t>
                </a:r>
                <a:r>
                  <a:rPr lang="en-US" sz="2000">
                    <a:latin typeface="Book Antiqua" pitchFamily="18" charset="0"/>
                  </a:rPr>
                  <a:t>  CHAR(10),</a:t>
                </a:r>
              </a:p>
              <a:p>
                <a:r>
                  <a:rPr lang="en-US" sz="2400">
                    <a:latin typeface="Book Antiqua" pitchFamily="18" charset="0"/>
                  </a:rPr>
                  <a:t>	bid  </a:t>
                </a:r>
                <a:r>
                  <a:rPr lang="en-US" sz="2000">
                    <a:latin typeface="Book Antiqua" pitchFamily="18" charset="0"/>
                  </a:rPr>
                  <a:t>INTEGER,</a:t>
                </a:r>
              </a:p>
              <a:p>
                <a:r>
                  <a:rPr lang="en-US" sz="2400">
                    <a:latin typeface="Book Antiqua" pitchFamily="18" charset="0"/>
                  </a:rPr>
                  <a:t>	day  </a:t>
                </a:r>
                <a:r>
                  <a:rPr lang="en-US" sz="2000">
                    <a:latin typeface="Book Antiqua" pitchFamily="18" charset="0"/>
                  </a:rPr>
                  <a:t>DATE,</a:t>
                </a:r>
              </a:p>
              <a:p>
                <a:r>
                  <a:rPr lang="en-US" sz="2400">
                    <a:latin typeface="Book Antiqua" pitchFamily="18" charset="0"/>
                  </a:rPr>
                  <a:t>	</a:t>
                </a:r>
                <a:r>
                  <a:rPr lang="en-US" sz="2000">
                    <a:latin typeface="Book Antiqua" pitchFamily="18" charset="0"/>
                  </a:rPr>
                  <a:t>PRIMARY KEY  </a:t>
                </a:r>
                <a:r>
                  <a:rPr lang="en-US" sz="2400">
                    <a:latin typeface="Book Antiqua" pitchFamily="18" charset="0"/>
                  </a:rPr>
                  <a:t>(bid,day),</a:t>
                </a:r>
              </a:p>
              <a:p>
                <a:r>
                  <a:rPr lang="en-US" sz="2400">
                    <a:latin typeface="Book Antiqua" pitchFamily="18" charset="0"/>
                  </a:rPr>
                  <a:t>	</a:t>
                </a:r>
                <a:r>
                  <a:rPr lang="en-US" sz="2000">
                    <a:solidFill>
                      <a:schemeClr val="accent2"/>
                    </a:solidFill>
                    <a:latin typeface="Book Antiqua" pitchFamily="18" charset="0"/>
                  </a:rPr>
                  <a:t>CONSTRAINT</a:t>
                </a:r>
                <a:r>
                  <a:rPr lang="en-US" sz="2000">
                    <a:latin typeface="Book Antiqua" pitchFamily="18" charset="0"/>
                  </a:rPr>
                  <a:t>  </a:t>
                </a:r>
                <a:r>
                  <a:rPr lang="en-US" sz="2400">
                    <a:latin typeface="Book Antiqua" pitchFamily="18" charset="0"/>
                  </a:rPr>
                  <a:t>noInterlakeRes</a:t>
                </a:r>
              </a:p>
              <a:p>
                <a:r>
                  <a:rPr lang="en-US" sz="2400">
                    <a:latin typeface="Book Antiqua" pitchFamily="18" charset="0"/>
                  </a:rPr>
                  <a:t>	</a:t>
                </a:r>
                <a:r>
                  <a:rPr lang="en-US" sz="2000">
                    <a:solidFill>
                      <a:schemeClr val="accent2"/>
                    </a:solidFill>
                    <a:latin typeface="Book Antiqua" pitchFamily="18" charset="0"/>
                  </a:rPr>
                  <a:t>CHECK</a:t>
                </a:r>
                <a:r>
                  <a:rPr lang="en-US" sz="2400">
                    <a:latin typeface="Book Antiqua" pitchFamily="18" charset="0"/>
                  </a:rPr>
                  <a:t>  (`Interlake’ &lt;&gt;</a:t>
                </a:r>
              </a:p>
              <a:p>
                <a:r>
                  <a:rPr lang="en-US" sz="2400">
                    <a:latin typeface="Book Antiqua" pitchFamily="18" charset="0"/>
                  </a:rPr>
                  <a:t>			( </a:t>
                </a:r>
                <a:r>
                  <a:rPr lang="en-US" sz="2000">
                    <a:latin typeface="Book Antiqua" pitchFamily="18" charset="0"/>
                  </a:rPr>
                  <a:t>SELECT</a:t>
                </a:r>
                <a:r>
                  <a:rPr lang="en-US" sz="2400">
                    <a:latin typeface="Book Antiqua" pitchFamily="18" charset="0"/>
                  </a:rPr>
                  <a:t>  B.bname</a:t>
                </a:r>
              </a:p>
              <a:p>
                <a:r>
                  <a:rPr lang="en-US" sz="2400">
                    <a:latin typeface="Book Antiqua" pitchFamily="18" charset="0"/>
                  </a:rPr>
                  <a:t>			</a:t>
                </a:r>
                <a:r>
                  <a:rPr lang="en-US" sz="2000">
                    <a:latin typeface="Book Antiqua" pitchFamily="18" charset="0"/>
                  </a:rPr>
                  <a:t>FROM</a:t>
                </a:r>
                <a:r>
                  <a:rPr lang="en-US" sz="2400">
                    <a:latin typeface="Book Antiqua" pitchFamily="18" charset="0"/>
                  </a:rPr>
                  <a:t>  Boats B</a:t>
                </a:r>
              </a:p>
              <a:p>
                <a:r>
                  <a:rPr lang="en-US" sz="2400">
                    <a:latin typeface="Book Antiqua" pitchFamily="18" charset="0"/>
                  </a:rPr>
                  <a:t>			</a:t>
                </a:r>
                <a:r>
                  <a:rPr lang="en-US" sz="2000">
                    <a:latin typeface="Book Antiqua" pitchFamily="18" charset="0"/>
                  </a:rPr>
                  <a:t>WHERE</a:t>
                </a:r>
                <a:r>
                  <a:rPr lang="en-US" sz="2400">
                    <a:latin typeface="Book Antiqua" pitchFamily="18" charset="0"/>
                  </a:rPr>
                  <a:t>  B.bid=bid)))</a:t>
                </a:r>
              </a:p>
            </p:txBody>
          </p:sp>
          <p:sp>
            <p:nvSpPr>
              <p:cNvPr id="78859" name="Arc 10"/>
              <p:cNvSpPr>
                <a:spLocks/>
              </p:cNvSpPr>
              <p:nvPr/>
            </p:nvSpPr>
            <p:spPr bwMode="auto">
              <a:xfrm>
                <a:off x="3600" y="2451"/>
                <a:ext cx="1584" cy="1248"/>
              </a:xfrm>
              <a:custGeom>
                <a:avLst/>
                <a:gdLst>
                  <a:gd name="T0" fmla="*/ 1 w 21600"/>
                  <a:gd name="T1" fmla="*/ 0 h 21600"/>
                  <a:gd name="T2" fmla="*/ 1584 w 21600"/>
                  <a:gd name="T3" fmla="*/ 1248 h 21600"/>
                  <a:gd name="T4" fmla="*/ 0 w 21600"/>
                  <a:gd name="T5" fmla="*/ 124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3" y="0"/>
                    </a:moveTo>
                    <a:cubicBezTo>
                      <a:pt x="11937" y="7"/>
                      <a:pt x="21600" y="9676"/>
                      <a:pt x="21600" y="21600"/>
                    </a:cubicBezTo>
                  </a:path>
                  <a:path w="21600" h="21600" stroke="0" extrusionOk="0">
                    <a:moveTo>
                      <a:pt x="13" y="0"/>
                    </a:moveTo>
                    <a:cubicBezTo>
                      <a:pt x="11937" y="7"/>
                      <a:pt x="21600" y="9676"/>
                      <a:pt x="21600" y="21600"/>
                    </a:cubicBezTo>
                    <a:lnTo>
                      <a:pt x="0" y="21600"/>
                    </a:lnTo>
                    <a:close/>
                  </a:path>
                </a:pathLst>
              </a:custGeom>
              <a:noFill/>
              <a:ln w="12700" cap="rnd">
                <a:solidFill>
                  <a:schemeClr val="tx1"/>
                </a:solidFill>
                <a:round/>
                <a:headEnd type="none" w="sm" len="sm"/>
                <a:tailEnd type="none" w="sm" len="sm"/>
              </a:ln>
            </p:spPr>
            <p:txBody>
              <a:bodyPr/>
              <a:lstStyle/>
              <a:p>
                <a:endParaRPr lang="en-IN"/>
              </a:p>
            </p:txBody>
          </p:sp>
        </p:grpSp>
        <p:sp>
          <p:nvSpPr>
            <p:cNvPr id="78857" name="Line 11"/>
            <p:cNvSpPr>
              <a:spLocks noChangeShapeType="1"/>
            </p:cNvSpPr>
            <p:nvPr/>
          </p:nvSpPr>
          <p:spPr bwMode="auto">
            <a:xfrm flipH="1">
              <a:off x="4992" y="3696"/>
              <a:ext cx="192" cy="192"/>
            </a:xfrm>
            <a:prstGeom prst="line">
              <a:avLst/>
            </a:prstGeom>
            <a:noFill/>
            <a:ln w="12700">
              <a:solidFill>
                <a:schemeClr val="tx1"/>
              </a:solidFill>
              <a:round/>
              <a:headEnd type="none" w="sm" len="sm"/>
              <a:tailEnd type="none" w="sm" len="sm"/>
            </a:ln>
          </p:spPr>
          <p:txBody>
            <a:bodyPr/>
            <a:lstStyle/>
            <a:p>
              <a:endParaRPr lang="en-US"/>
            </a:p>
          </p:txBody>
        </p:sp>
      </p:grpSp>
    </p:spTree>
  </p:cSld>
  <p:clrMapOvr>
    <a:masterClrMapping/>
  </p:clrMapOvr>
  <p:transition>
    <p:cut/>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IN"/>
          </a:p>
        </p:txBody>
      </p:sp>
      <p:sp>
        <p:nvSpPr>
          <p:cNvPr id="79875"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IN"/>
          </a:p>
        </p:txBody>
      </p:sp>
      <p:sp>
        <p:nvSpPr>
          <p:cNvPr id="79876" name="Rectangle 4"/>
          <p:cNvSpPr>
            <a:spLocks noGrp="1" noChangeArrowheads="1"/>
          </p:cNvSpPr>
          <p:nvPr>
            <p:ph type="title"/>
          </p:nvPr>
        </p:nvSpPr>
        <p:spPr>
          <a:xfrm>
            <a:off x="762000" y="266700"/>
            <a:ext cx="7772400" cy="1104900"/>
          </a:xfrm>
          <a:noFill/>
        </p:spPr>
        <p:txBody>
          <a:bodyPr lIns="90488" tIns="44450" rIns="90488" bIns="44450" anchor="ctr"/>
          <a:lstStyle/>
          <a:p>
            <a:pPr eaLnBrk="1" hangingPunct="1"/>
            <a:r>
              <a:rPr lang="en-US" smtClean="0"/>
              <a:t>Constraints Over Multiple Relations</a:t>
            </a:r>
          </a:p>
        </p:txBody>
      </p:sp>
      <p:sp>
        <p:nvSpPr>
          <p:cNvPr id="79877" name="Rectangle 5"/>
          <p:cNvSpPr>
            <a:spLocks noChangeArrowheads="1"/>
          </p:cNvSpPr>
          <p:nvPr/>
        </p:nvSpPr>
        <p:spPr bwMode="auto">
          <a:xfrm>
            <a:off x="1725613" y="1524000"/>
            <a:ext cx="7342187" cy="3740150"/>
          </a:xfrm>
          <a:prstGeom prst="rect">
            <a:avLst/>
          </a:prstGeom>
          <a:noFill/>
          <a:ln w="9525">
            <a:noFill/>
            <a:miter lim="800000"/>
            <a:headEnd/>
            <a:tailEnd/>
          </a:ln>
        </p:spPr>
        <p:txBody>
          <a:bodyPr lIns="90488" tIns="44450" rIns="90488" bIns="44450">
            <a:spAutoFit/>
          </a:bodyPr>
          <a:lstStyle/>
          <a:p>
            <a:r>
              <a:rPr lang="en-US" sz="2000">
                <a:latin typeface="Book Antiqua" pitchFamily="18" charset="0"/>
              </a:rPr>
              <a:t>CREATE TABLE   </a:t>
            </a:r>
            <a:r>
              <a:rPr lang="en-US" sz="2400">
                <a:latin typeface="Book Antiqua" pitchFamily="18" charset="0"/>
              </a:rPr>
              <a:t>Sailors</a:t>
            </a:r>
          </a:p>
          <a:p>
            <a:r>
              <a:rPr lang="en-US" sz="2400">
                <a:latin typeface="Book Antiqua" pitchFamily="18" charset="0"/>
              </a:rPr>
              <a:t>	( sid  </a:t>
            </a:r>
            <a:r>
              <a:rPr lang="en-US" sz="2000">
                <a:latin typeface="Book Antiqua" pitchFamily="18" charset="0"/>
              </a:rPr>
              <a:t>INTEGER,</a:t>
            </a:r>
          </a:p>
          <a:p>
            <a:r>
              <a:rPr lang="en-US" sz="2400">
                <a:latin typeface="Book Antiqua" pitchFamily="18" charset="0"/>
              </a:rPr>
              <a:t>	sname  </a:t>
            </a:r>
            <a:r>
              <a:rPr lang="en-US" sz="2000">
                <a:latin typeface="Book Antiqua" pitchFamily="18" charset="0"/>
              </a:rPr>
              <a:t>CHAR(10),</a:t>
            </a:r>
          </a:p>
          <a:p>
            <a:r>
              <a:rPr lang="en-US" sz="2400">
                <a:latin typeface="Book Antiqua" pitchFamily="18" charset="0"/>
              </a:rPr>
              <a:t>	rating</a:t>
            </a:r>
            <a:r>
              <a:rPr lang="en-US" sz="2000">
                <a:latin typeface="Book Antiqua" pitchFamily="18" charset="0"/>
              </a:rPr>
              <a:t>  INTEGER,</a:t>
            </a:r>
          </a:p>
          <a:p>
            <a:r>
              <a:rPr lang="en-US" sz="2400">
                <a:latin typeface="Book Antiqua" pitchFamily="18" charset="0"/>
              </a:rPr>
              <a:t>	age</a:t>
            </a:r>
            <a:r>
              <a:rPr lang="en-US" sz="2000">
                <a:latin typeface="Book Antiqua" pitchFamily="18" charset="0"/>
              </a:rPr>
              <a:t>  REAL,</a:t>
            </a:r>
          </a:p>
          <a:p>
            <a:r>
              <a:rPr lang="en-US" sz="2400">
                <a:latin typeface="Book Antiqua" pitchFamily="18" charset="0"/>
              </a:rPr>
              <a:t>	</a:t>
            </a:r>
            <a:r>
              <a:rPr lang="en-US" sz="2000">
                <a:latin typeface="Book Antiqua" pitchFamily="18" charset="0"/>
              </a:rPr>
              <a:t>PRIMARY KEY  </a:t>
            </a:r>
            <a:r>
              <a:rPr lang="en-US" sz="2400">
                <a:latin typeface="Book Antiqua" pitchFamily="18" charset="0"/>
              </a:rPr>
              <a:t>(sid),</a:t>
            </a:r>
          </a:p>
          <a:p>
            <a:r>
              <a:rPr lang="en-US" sz="2400">
                <a:latin typeface="Book Antiqua" pitchFamily="18" charset="0"/>
              </a:rPr>
              <a:t>	</a:t>
            </a:r>
            <a:r>
              <a:rPr lang="en-US" sz="2000">
                <a:latin typeface="Book Antiqua" pitchFamily="18" charset="0"/>
              </a:rPr>
              <a:t>CHECK</a:t>
            </a:r>
            <a:r>
              <a:rPr lang="en-US" sz="2400">
                <a:latin typeface="Book Antiqua" pitchFamily="18" charset="0"/>
              </a:rPr>
              <a:t>  	</a:t>
            </a:r>
          </a:p>
          <a:p>
            <a:r>
              <a:rPr lang="en-US" sz="2400">
                <a:latin typeface="Book Antiqua" pitchFamily="18" charset="0"/>
              </a:rPr>
              <a:t>	( (</a:t>
            </a:r>
            <a:r>
              <a:rPr lang="en-US" sz="2000">
                <a:latin typeface="Book Antiqua" pitchFamily="18" charset="0"/>
              </a:rPr>
              <a:t>SELECT COUNT </a:t>
            </a:r>
            <a:r>
              <a:rPr lang="en-US" sz="2400">
                <a:latin typeface="Book Antiqua" pitchFamily="18" charset="0"/>
              </a:rPr>
              <a:t>(S.sid) </a:t>
            </a:r>
            <a:r>
              <a:rPr lang="en-US" sz="2000">
                <a:latin typeface="Book Antiqua" pitchFamily="18" charset="0"/>
              </a:rPr>
              <a:t>FROM</a:t>
            </a:r>
            <a:r>
              <a:rPr lang="en-US" sz="2400">
                <a:latin typeface="Book Antiqua" pitchFamily="18" charset="0"/>
              </a:rPr>
              <a:t> Sailors S)</a:t>
            </a:r>
          </a:p>
          <a:p>
            <a:r>
              <a:rPr lang="en-US" sz="2400">
                <a:latin typeface="Book Antiqua" pitchFamily="18" charset="0"/>
              </a:rPr>
              <a:t>	+ (</a:t>
            </a:r>
            <a:r>
              <a:rPr lang="en-US" sz="2000">
                <a:latin typeface="Book Antiqua" pitchFamily="18" charset="0"/>
              </a:rPr>
              <a:t>SELECT COUNT </a:t>
            </a:r>
            <a:r>
              <a:rPr lang="en-US" sz="2400">
                <a:latin typeface="Book Antiqua" pitchFamily="18" charset="0"/>
              </a:rPr>
              <a:t>(B.bid) </a:t>
            </a:r>
            <a:r>
              <a:rPr lang="en-US" sz="2000">
                <a:latin typeface="Book Antiqua" pitchFamily="18" charset="0"/>
              </a:rPr>
              <a:t>FROM</a:t>
            </a:r>
            <a:r>
              <a:rPr lang="en-US" sz="2400">
                <a:latin typeface="Book Antiqua" pitchFamily="18" charset="0"/>
              </a:rPr>
              <a:t> Boats B) &lt; 100 )</a:t>
            </a:r>
          </a:p>
          <a:p>
            <a:r>
              <a:rPr lang="en-US" sz="2400">
                <a:latin typeface="Book Antiqua" pitchFamily="18" charset="0"/>
              </a:rPr>
              <a:t>	   </a:t>
            </a:r>
          </a:p>
        </p:txBody>
      </p:sp>
      <p:sp>
        <p:nvSpPr>
          <p:cNvPr id="110598" name="Rectangle 6"/>
          <p:cNvSpPr>
            <a:spLocks noGrp="1" noChangeArrowheads="1"/>
          </p:cNvSpPr>
          <p:nvPr>
            <p:ph type="body" sz="half" idx="1"/>
          </p:nvPr>
        </p:nvSpPr>
        <p:spPr>
          <a:xfrm>
            <a:off x="152400" y="2209800"/>
            <a:ext cx="2590800" cy="4076700"/>
          </a:xfrm>
          <a:noFill/>
        </p:spPr>
        <p:txBody>
          <a:bodyPr lIns="90488" tIns="44450" rIns="90488" bIns="44450"/>
          <a:lstStyle/>
          <a:p>
            <a:pPr eaLnBrk="1" hangingPunct="1">
              <a:lnSpc>
                <a:spcPct val="90000"/>
              </a:lnSpc>
            </a:pPr>
            <a:r>
              <a:rPr lang="en-US" sz="2000" smtClean="0"/>
              <a:t>Awkward and wrong!</a:t>
            </a:r>
          </a:p>
          <a:p>
            <a:pPr eaLnBrk="1" hangingPunct="1">
              <a:lnSpc>
                <a:spcPct val="90000"/>
              </a:lnSpc>
            </a:pPr>
            <a:r>
              <a:rPr lang="en-US" sz="2000" smtClean="0"/>
              <a:t>If Sailors is empty, the number of Boats tuples can be anything!</a:t>
            </a:r>
          </a:p>
          <a:p>
            <a:pPr eaLnBrk="1" hangingPunct="1">
              <a:lnSpc>
                <a:spcPct val="90000"/>
              </a:lnSpc>
            </a:pPr>
            <a:r>
              <a:rPr lang="en-US" sz="1800" smtClean="0"/>
              <a:t>ASSERTION</a:t>
            </a:r>
            <a:r>
              <a:rPr lang="en-US" sz="2000" smtClean="0"/>
              <a:t> is the right solution; not associated with either table.</a:t>
            </a:r>
          </a:p>
        </p:txBody>
      </p:sp>
      <p:sp>
        <p:nvSpPr>
          <p:cNvPr id="79879" name="Rectangle 7"/>
          <p:cNvSpPr>
            <a:spLocks noChangeArrowheads="1"/>
          </p:cNvSpPr>
          <p:nvPr/>
        </p:nvSpPr>
        <p:spPr bwMode="auto">
          <a:xfrm>
            <a:off x="2716213" y="4943475"/>
            <a:ext cx="6427787" cy="1914525"/>
          </a:xfrm>
          <a:prstGeom prst="rect">
            <a:avLst/>
          </a:prstGeom>
          <a:noFill/>
          <a:ln w="9525">
            <a:noFill/>
            <a:miter lim="800000"/>
            <a:headEnd/>
            <a:tailEnd/>
          </a:ln>
        </p:spPr>
        <p:txBody>
          <a:bodyPr wrap="none" lIns="90488" tIns="44450" rIns="90488" bIns="44450">
            <a:spAutoFit/>
          </a:bodyPr>
          <a:lstStyle/>
          <a:p>
            <a:r>
              <a:rPr lang="en-US" sz="2000">
                <a:solidFill>
                  <a:schemeClr val="accent2"/>
                </a:solidFill>
                <a:latin typeface="Book Antiqua" pitchFamily="18" charset="0"/>
              </a:rPr>
              <a:t>CREATE ASSERTION  </a:t>
            </a:r>
            <a:r>
              <a:rPr lang="en-US" sz="2400">
                <a:latin typeface="Book Antiqua" pitchFamily="18" charset="0"/>
              </a:rPr>
              <a:t>smallClub</a:t>
            </a:r>
          </a:p>
          <a:p>
            <a:r>
              <a:rPr lang="en-US" sz="2000">
                <a:latin typeface="Book Antiqua" pitchFamily="18" charset="0"/>
              </a:rPr>
              <a:t>CHECK</a:t>
            </a:r>
            <a:r>
              <a:rPr lang="en-US" sz="2400">
                <a:latin typeface="Book Antiqua" pitchFamily="18" charset="0"/>
              </a:rPr>
              <a:t>  	</a:t>
            </a:r>
          </a:p>
          <a:p>
            <a:r>
              <a:rPr lang="en-US" sz="2400">
                <a:latin typeface="Book Antiqua" pitchFamily="18" charset="0"/>
              </a:rPr>
              <a:t>( (</a:t>
            </a:r>
            <a:r>
              <a:rPr lang="en-US" sz="2000">
                <a:latin typeface="Book Antiqua" pitchFamily="18" charset="0"/>
              </a:rPr>
              <a:t>SELECT COUNT </a:t>
            </a:r>
            <a:r>
              <a:rPr lang="en-US" sz="2400">
                <a:latin typeface="Book Antiqua" pitchFamily="18" charset="0"/>
              </a:rPr>
              <a:t>(S.sid) </a:t>
            </a:r>
            <a:r>
              <a:rPr lang="en-US" sz="2000">
                <a:latin typeface="Book Antiqua" pitchFamily="18" charset="0"/>
              </a:rPr>
              <a:t>FROM</a:t>
            </a:r>
            <a:r>
              <a:rPr lang="en-US" sz="2400">
                <a:latin typeface="Book Antiqua" pitchFamily="18" charset="0"/>
              </a:rPr>
              <a:t> Sailors S)</a:t>
            </a:r>
          </a:p>
          <a:p>
            <a:r>
              <a:rPr lang="en-US" sz="2400">
                <a:latin typeface="Book Antiqua" pitchFamily="18" charset="0"/>
              </a:rPr>
              <a:t>+ (</a:t>
            </a:r>
            <a:r>
              <a:rPr lang="en-US" sz="2000">
                <a:latin typeface="Book Antiqua" pitchFamily="18" charset="0"/>
              </a:rPr>
              <a:t>SELECT COUNT </a:t>
            </a:r>
            <a:r>
              <a:rPr lang="en-US" sz="2400">
                <a:latin typeface="Book Antiqua" pitchFamily="18" charset="0"/>
              </a:rPr>
              <a:t>(B.bid) </a:t>
            </a:r>
            <a:r>
              <a:rPr lang="en-US" sz="2000">
                <a:latin typeface="Book Antiqua" pitchFamily="18" charset="0"/>
              </a:rPr>
              <a:t>FROM</a:t>
            </a:r>
            <a:r>
              <a:rPr lang="en-US" sz="2400">
                <a:latin typeface="Book Antiqua" pitchFamily="18" charset="0"/>
              </a:rPr>
              <a:t> Boats B) &lt; 100 )</a:t>
            </a:r>
          </a:p>
          <a:p>
            <a:endParaRPr lang="en-US" sz="2400">
              <a:latin typeface="Book Antiqua" pitchFamily="18" charset="0"/>
            </a:endParaRPr>
          </a:p>
        </p:txBody>
      </p:sp>
      <p:sp>
        <p:nvSpPr>
          <p:cNvPr id="79880" name="Rectangle 8"/>
          <p:cNvSpPr>
            <a:spLocks noChangeArrowheads="1"/>
          </p:cNvSpPr>
          <p:nvPr/>
        </p:nvSpPr>
        <p:spPr bwMode="auto">
          <a:xfrm>
            <a:off x="6154738" y="1584325"/>
            <a:ext cx="2212975" cy="1190625"/>
          </a:xfrm>
          <a:prstGeom prst="rect">
            <a:avLst/>
          </a:prstGeom>
          <a:noFill/>
          <a:ln w="12700">
            <a:solidFill>
              <a:schemeClr val="tx1"/>
            </a:solidFill>
            <a:miter lim="800000"/>
            <a:headEnd/>
            <a:tailEnd/>
          </a:ln>
        </p:spPr>
        <p:txBody>
          <a:bodyPr wrap="none" lIns="90488" tIns="44450" rIns="90488" bIns="44450">
            <a:spAutoFit/>
          </a:bodyPr>
          <a:lstStyle/>
          <a:p>
            <a:r>
              <a:rPr lang="en-US" sz="2400" i="1">
                <a:latin typeface="Book Antiqua" pitchFamily="18" charset="0"/>
              </a:rPr>
              <a:t>Number of boats</a:t>
            </a:r>
          </a:p>
          <a:p>
            <a:r>
              <a:rPr lang="en-US" sz="2400" i="1">
                <a:latin typeface="Book Antiqua" pitchFamily="18" charset="0"/>
              </a:rPr>
              <a:t>plus number of </a:t>
            </a:r>
          </a:p>
          <a:p>
            <a:r>
              <a:rPr lang="en-US" sz="2400" i="1">
                <a:latin typeface="Book Antiqua" pitchFamily="18" charset="0"/>
              </a:rPr>
              <a:t>sailors is &lt; 100 </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05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05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059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8"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noFill/>
        </p:spPr>
        <p:txBody>
          <a:bodyPr lIns="90488" tIns="44450" rIns="90488" bIns="44450" anchor="ctr"/>
          <a:lstStyle/>
          <a:p>
            <a:pPr eaLnBrk="1" hangingPunct="1"/>
            <a:r>
              <a:rPr lang="en-US" smtClean="0"/>
              <a:t>Triggers</a:t>
            </a:r>
          </a:p>
        </p:txBody>
      </p:sp>
      <p:sp>
        <p:nvSpPr>
          <p:cNvPr id="80899" name="Rectangle 3"/>
          <p:cNvSpPr>
            <a:spLocks noGrp="1" noChangeArrowheads="1"/>
          </p:cNvSpPr>
          <p:nvPr>
            <p:ph type="body" idx="1"/>
          </p:nvPr>
        </p:nvSpPr>
        <p:spPr>
          <a:noFill/>
        </p:spPr>
        <p:txBody>
          <a:bodyPr lIns="90488" tIns="44450" rIns="90488" bIns="44450"/>
          <a:lstStyle/>
          <a:p>
            <a:pPr eaLnBrk="1" hangingPunct="1"/>
            <a:r>
              <a:rPr lang="en-US" smtClean="0"/>
              <a:t>Trigger: procedure that starts automatically if specified changes occur to the DBMS</a:t>
            </a:r>
          </a:p>
          <a:p>
            <a:pPr eaLnBrk="1" hangingPunct="1"/>
            <a:r>
              <a:rPr lang="en-US" smtClean="0"/>
              <a:t>Three parts:</a:t>
            </a:r>
          </a:p>
          <a:p>
            <a:pPr lvl="1" eaLnBrk="1" hangingPunct="1"/>
            <a:r>
              <a:rPr lang="en-US" smtClean="0"/>
              <a:t>Event (activates the trigger)</a:t>
            </a:r>
          </a:p>
          <a:p>
            <a:pPr lvl="1" eaLnBrk="1" hangingPunct="1"/>
            <a:r>
              <a:rPr lang="en-US" smtClean="0"/>
              <a:t>Condition (tests whether the triggers should run)</a:t>
            </a:r>
          </a:p>
          <a:p>
            <a:pPr lvl="1" eaLnBrk="1" hangingPunct="1"/>
            <a:r>
              <a:rPr lang="en-US" smtClean="0"/>
              <a:t>Action (what happens if the trigger runs)</a:t>
            </a:r>
          </a:p>
          <a:p>
            <a:pPr eaLnBrk="1" hangingPunct="1">
              <a:buFont typeface="Wingdings" pitchFamily="2" charset="2"/>
              <a:buChar char="§"/>
            </a:pPr>
            <a:endParaRPr lang="en-US" sz="2400" smtClean="0"/>
          </a:p>
        </p:txBody>
      </p:sp>
    </p:spTree>
  </p:cSld>
  <p:clrMapOvr>
    <a:masterClrMapping/>
  </p:clrMapOvr>
  <p:transition spd="slow"/>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noFill/>
        </p:spPr>
        <p:txBody>
          <a:bodyPr lIns="90488" tIns="44450" rIns="90488" bIns="44450" anchor="ctr"/>
          <a:lstStyle/>
          <a:p>
            <a:pPr eaLnBrk="1" hangingPunct="1"/>
            <a:r>
              <a:rPr lang="en-US" smtClean="0"/>
              <a:t>Triggers: Example (SQL:1999)</a:t>
            </a:r>
          </a:p>
        </p:txBody>
      </p:sp>
      <p:sp>
        <p:nvSpPr>
          <p:cNvPr id="81923" name="Rectangle 3"/>
          <p:cNvSpPr>
            <a:spLocks noGrp="1" noChangeArrowheads="1"/>
          </p:cNvSpPr>
          <p:nvPr>
            <p:ph type="body" idx="1"/>
          </p:nvPr>
        </p:nvSpPr>
        <p:spPr>
          <a:noFill/>
        </p:spPr>
        <p:txBody>
          <a:bodyPr lIns="90488" tIns="44450" rIns="90488" bIns="44450"/>
          <a:lstStyle/>
          <a:p>
            <a:pPr eaLnBrk="1" hangingPunct="1">
              <a:buFont typeface="Wingdings" pitchFamily="2" charset="2"/>
              <a:buNone/>
            </a:pPr>
            <a:r>
              <a:rPr lang="en-US" sz="2400" smtClean="0"/>
              <a:t>CREATE TRIGGER youngSailorUpdate</a:t>
            </a:r>
          </a:p>
          <a:p>
            <a:pPr eaLnBrk="1" hangingPunct="1">
              <a:buFont typeface="Wingdings" pitchFamily="2" charset="2"/>
              <a:buNone/>
            </a:pPr>
            <a:r>
              <a:rPr lang="en-US" sz="2400" smtClean="0"/>
              <a:t>	AFTER INSERT ON SAILORS</a:t>
            </a:r>
          </a:p>
          <a:p>
            <a:pPr eaLnBrk="1" hangingPunct="1">
              <a:buFont typeface="Wingdings" pitchFamily="2" charset="2"/>
              <a:buNone/>
            </a:pPr>
            <a:r>
              <a:rPr lang="en-US" sz="2400" smtClean="0"/>
              <a:t>REFERENCING NEW TABLE NewSailors</a:t>
            </a:r>
          </a:p>
          <a:p>
            <a:pPr eaLnBrk="1" hangingPunct="1">
              <a:buFont typeface="Wingdings" pitchFamily="2" charset="2"/>
              <a:buNone/>
            </a:pPr>
            <a:r>
              <a:rPr lang="en-US" sz="2400" smtClean="0"/>
              <a:t>FOR EACH STATEMENT</a:t>
            </a:r>
          </a:p>
          <a:p>
            <a:pPr eaLnBrk="1" hangingPunct="1">
              <a:buFont typeface="Wingdings" pitchFamily="2" charset="2"/>
              <a:buNone/>
            </a:pPr>
            <a:r>
              <a:rPr lang="en-US" sz="2400" smtClean="0"/>
              <a:t>	INSERT</a:t>
            </a:r>
          </a:p>
          <a:p>
            <a:pPr eaLnBrk="1" hangingPunct="1">
              <a:buFont typeface="Wingdings" pitchFamily="2" charset="2"/>
              <a:buNone/>
            </a:pPr>
            <a:r>
              <a:rPr lang="en-US" sz="2400" smtClean="0"/>
              <a:t>		INTO YoungSailors(sid, name, age, rating)</a:t>
            </a:r>
          </a:p>
          <a:p>
            <a:pPr eaLnBrk="1" hangingPunct="1">
              <a:buFont typeface="Wingdings" pitchFamily="2" charset="2"/>
              <a:buNone/>
            </a:pPr>
            <a:r>
              <a:rPr lang="en-US" sz="2400" smtClean="0"/>
              <a:t>		SELECT sid, name, age, rating</a:t>
            </a:r>
          </a:p>
          <a:p>
            <a:pPr eaLnBrk="1" hangingPunct="1">
              <a:buFont typeface="Wingdings" pitchFamily="2" charset="2"/>
              <a:buNone/>
            </a:pPr>
            <a:r>
              <a:rPr lang="en-US" sz="2400" smtClean="0"/>
              <a:t>		FROM NewSailors N</a:t>
            </a:r>
          </a:p>
          <a:p>
            <a:pPr eaLnBrk="1" hangingPunct="1">
              <a:buFont typeface="Wingdings" pitchFamily="2" charset="2"/>
              <a:buNone/>
            </a:pPr>
            <a:r>
              <a:rPr lang="en-US" sz="2400" smtClean="0"/>
              <a:t>		WHERE N.age &lt;= 18</a:t>
            </a:r>
          </a:p>
        </p:txBody>
      </p:sp>
    </p:spTree>
  </p:cSld>
  <p:clrMapOvr>
    <a:masterClrMapping/>
  </p:clrMapOvr>
  <p:transition spd="slow"/>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smtClean="0"/>
              <a:t>Some Useful Functions</a:t>
            </a:r>
          </a:p>
        </p:txBody>
      </p:sp>
      <p:sp>
        <p:nvSpPr>
          <p:cNvPr id="82947" name="Rectangle 3"/>
          <p:cNvSpPr>
            <a:spLocks noGrp="1" noChangeArrowheads="1"/>
          </p:cNvSpPr>
          <p:nvPr>
            <p:ph type="body" idx="1"/>
          </p:nvPr>
        </p:nvSpPr>
        <p:spPr/>
        <p:txBody>
          <a:bodyPr/>
          <a:lstStyle/>
          <a:p>
            <a:pPr eaLnBrk="1" hangingPunct="1"/>
            <a:r>
              <a:rPr lang="en-US" sz="2400" smtClean="0"/>
              <a:t>ABS (n)</a:t>
            </a:r>
          </a:p>
          <a:p>
            <a:pPr eaLnBrk="1" hangingPunct="1"/>
            <a:r>
              <a:rPr lang="en-US" sz="2400" smtClean="0"/>
              <a:t>MOD (m,n)</a:t>
            </a:r>
          </a:p>
          <a:p>
            <a:pPr lvl="1" eaLnBrk="1" hangingPunct="1"/>
            <a:r>
              <a:rPr lang="en-US" sz="2000" smtClean="0"/>
              <a:t>Returns the remainder of m/n</a:t>
            </a:r>
          </a:p>
          <a:p>
            <a:pPr eaLnBrk="1" hangingPunct="1"/>
            <a:r>
              <a:rPr lang="en-US" sz="2400" smtClean="0"/>
              <a:t>POWER (m,n)</a:t>
            </a:r>
          </a:p>
          <a:p>
            <a:pPr eaLnBrk="1" hangingPunct="1"/>
            <a:r>
              <a:rPr lang="en-US" sz="2400" smtClean="0">
                <a:latin typeface="Arial Unicode MS" pitchFamily="34" charset="-128"/>
              </a:rPr>
              <a:t>ROUND(n[,m]) </a:t>
            </a:r>
          </a:p>
          <a:p>
            <a:pPr eaLnBrk="1" hangingPunct="1"/>
            <a:r>
              <a:rPr lang="en-US" sz="2400" smtClean="0">
                <a:latin typeface="Arial Unicode MS" pitchFamily="34" charset="-128"/>
              </a:rPr>
              <a:t>SIGN(n) </a:t>
            </a:r>
          </a:p>
          <a:p>
            <a:pPr eaLnBrk="1" hangingPunct="1"/>
            <a:r>
              <a:rPr lang="en-US" sz="2400" smtClean="0">
                <a:latin typeface="Arial Unicode MS" pitchFamily="34" charset="-128"/>
              </a:rPr>
              <a:t>SQRT</a:t>
            </a:r>
          </a:p>
          <a:p>
            <a:pPr eaLnBrk="1" hangingPunct="1"/>
            <a:r>
              <a:rPr lang="en-US" sz="2400" smtClean="0">
                <a:latin typeface="Arial Unicode MS" pitchFamily="34" charset="-128"/>
              </a:rPr>
              <a:t>TRUNC(15.79,1) </a:t>
            </a:r>
          </a:p>
          <a:p>
            <a:pPr eaLnBrk="1" hangingPunct="1"/>
            <a:endParaRPr lang="en-US" sz="2400" smtClean="0">
              <a:latin typeface="Arial Unicode MS" pitchFamily="34"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671513" y="1554163"/>
            <a:ext cx="5318125" cy="4838700"/>
          </a:xfrm>
          <a:prstGeom prst="rect">
            <a:avLst/>
          </a:prstGeom>
          <a:noFill/>
          <a:ln w="9525">
            <a:noFill/>
            <a:miter lim="800000"/>
            <a:headEnd/>
            <a:tailEnd/>
          </a:ln>
        </p:spPr>
        <p:txBody>
          <a:bodyPr wrap="none" lIns="92075" tIns="46038" rIns="92075" bIns="46038">
            <a:spAutoFit/>
          </a:bodyPr>
          <a:lstStyle/>
          <a:p>
            <a:r>
              <a:rPr lang="en-US" sz="2400" b="1">
                <a:latin typeface="Arial" pitchFamily="34" charset="0"/>
              </a:rPr>
              <a:t>INSERT INTO COURSE</a:t>
            </a:r>
          </a:p>
          <a:p>
            <a:r>
              <a:rPr lang="en-US" sz="2400" b="1">
                <a:latin typeface="Arial" pitchFamily="34" charset="0"/>
              </a:rPr>
              <a:t>(COURSE_CODE, CREDIT_HOURS)</a:t>
            </a:r>
          </a:p>
          <a:p>
            <a:r>
              <a:rPr lang="en-US" sz="2400" b="1">
                <a:latin typeface="Arial" pitchFamily="34" charset="0"/>
              </a:rPr>
              <a:t>VALUES (‘MIS499’,4);</a:t>
            </a:r>
          </a:p>
          <a:p>
            <a:endParaRPr lang="en-US" sz="2400" b="1">
              <a:latin typeface="Arial" pitchFamily="34" charset="0"/>
            </a:endParaRPr>
          </a:p>
          <a:p>
            <a:endParaRPr lang="en-US" sz="2400" b="1">
              <a:latin typeface="Arial" pitchFamily="34" charset="0"/>
            </a:endParaRPr>
          </a:p>
          <a:p>
            <a:r>
              <a:rPr lang="en-US" sz="2400" b="1">
                <a:latin typeface="Arial" pitchFamily="34" charset="0"/>
              </a:rPr>
              <a:t>INSERT INTO COURSE</a:t>
            </a:r>
          </a:p>
          <a:p>
            <a:r>
              <a:rPr lang="en-US" sz="2400" b="1">
                <a:latin typeface="Arial" pitchFamily="34" charset="0"/>
              </a:rPr>
              <a:t>VALUES (‘MIS499’,’’,4);</a:t>
            </a:r>
          </a:p>
          <a:p>
            <a:endParaRPr lang="en-US" sz="2400" b="1">
              <a:latin typeface="Arial" pitchFamily="34" charset="0"/>
            </a:endParaRPr>
          </a:p>
          <a:p>
            <a:endParaRPr lang="en-US" sz="2400" b="1">
              <a:latin typeface="Arial" pitchFamily="34" charset="0"/>
            </a:endParaRPr>
          </a:p>
          <a:p>
            <a:r>
              <a:rPr lang="en-US" sz="2400" b="1">
                <a:latin typeface="Arial" pitchFamily="34" charset="0"/>
              </a:rPr>
              <a:t>INSERT INTO COURSE</a:t>
            </a:r>
          </a:p>
          <a:p>
            <a:r>
              <a:rPr lang="en-US" sz="2400" b="1">
                <a:latin typeface="Arial" pitchFamily="34" charset="0"/>
              </a:rPr>
              <a:t>VALUES (‘MIS499’,NULL,4);</a:t>
            </a:r>
          </a:p>
          <a:p>
            <a:endParaRPr lang="en-US" sz="2400" b="1">
              <a:latin typeface="Arial" pitchFamily="34" charset="0"/>
            </a:endParaRPr>
          </a:p>
          <a:p>
            <a:endParaRPr lang="en-US" sz="2400" b="1">
              <a:latin typeface="Arial" pitchFamily="34" charset="0"/>
            </a:endParaRPr>
          </a:p>
        </p:txBody>
      </p:sp>
      <p:sp>
        <p:nvSpPr>
          <p:cNvPr id="11267" name="Rectangle 3"/>
          <p:cNvSpPr>
            <a:spLocks noChangeArrowheads="1"/>
          </p:cNvSpPr>
          <p:nvPr/>
        </p:nvSpPr>
        <p:spPr bwMode="auto">
          <a:xfrm>
            <a:off x="4953000" y="2286000"/>
            <a:ext cx="3346450" cy="915988"/>
          </a:xfrm>
          <a:prstGeom prst="rect">
            <a:avLst/>
          </a:prstGeom>
          <a:noFill/>
          <a:ln w="9525">
            <a:noFill/>
            <a:miter lim="800000"/>
            <a:headEnd/>
            <a:tailEnd/>
          </a:ln>
        </p:spPr>
        <p:txBody>
          <a:bodyPr wrap="none" lIns="92075" tIns="46038" rIns="92075" bIns="46038">
            <a:spAutoFit/>
          </a:bodyPr>
          <a:lstStyle/>
          <a:p>
            <a:r>
              <a:rPr lang="en-US" i="1">
                <a:latin typeface="Arial" pitchFamily="34" charset="0"/>
              </a:rPr>
              <a:t>COLUMN LIST IS NEEDED IF </a:t>
            </a:r>
          </a:p>
          <a:p>
            <a:r>
              <a:rPr lang="en-US" i="1">
                <a:latin typeface="Arial" pitchFamily="34" charset="0"/>
              </a:rPr>
              <a:t>YOU PLAN TO LEAVE OUT A </a:t>
            </a:r>
          </a:p>
          <a:p>
            <a:r>
              <a:rPr lang="en-US" i="1">
                <a:latin typeface="Arial" pitchFamily="34" charset="0"/>
              </a:rPr>
              <a:t>VALUE IN THE VALUE LIST</a:t>
            </a:r>
          </a:p>
        </p:txBody>
      </p:sp>
      <p:sp>
        <p:nvSpPr>
          <p:cNvPr id="11268" name="Rectangle 4"/>
          <p:cNvSpPr>
            <a:spLocks noChangeArrowheads="1"/>
          </p:cNvSpPr>
          <p:nvPr/>
        </p:nvSpPr>
        <p:spPr bwMode="auto">
          <a:xfrm>
            <a:off x="4953000" y="3505200"/>
            <a:ext cx="3727450" cy="641350"/>
          </a:xfrm>
          <a:prstGeom prst="rect">
            <a:avLst/>
          </a:prstGeom>
          <a:noFill/>
          <a:ln w="9525">
            <a:noFill/>
            <a:miter lim="800000"/>
            <a:headEnd/>
            <a:tailEnd/>
          </a:ln>
        </p:spPr>
        <p:txBody>
          <a:bodyPr wrap="none" lIns="92075" tIns="46038" rIns="92075" bIns="46038">
            <a:spAutoFit/>
          </a:bodyPr>
          <a:lstStyle/>
          <a:p>
            <a:r>
              <a:rPr lang="en-US" i="1">
                <a:latin typeface="Arial" pitchFamily="34" charset="0"/>
              </a:rPr>
              <a:t>COLUMN LIST CAN BE OMITTED</a:t>
            </a:r>
          </a:p>
          <a:p>
            <a:r>
              <a:rPr lang="en-US" i="1">
                <a:latin typeface="Arial" pitchFamily="34" charset="0"/>
              </a:rPr>
              <a:t>IF YOU PUT IN A BLANK VALUE</a:t>
            </a:r>
          </a:p>
        </p:txBody>
      </p:sp>
      <p:sp>
        <p:nvSpPr>
          <p:cNvPr id="11269" name="Rectangle 5"/>
          <p:cNvSpPr>
            <a:spLocks noChangeArrowheads="1"/>
          </p:cNvSpPr>
          <p:nvPr/>
        </p:nvSpPr>
        <p:spPr bwMode="auto">
          <a:xfrm>
            <a:off x="5011738" y="4572000"/>
            <a:ext cx="3587750" cy="915988"/>
          </a:xfrm>
          <a:prstGeom prst="rect">
            <a:avLst/>
          </a:prstGeom>
          <a:noFill/>
          <a:ln w="9525">
            <a:noFill/>
            <a:miter lim="800000"/>
            <a:headEnd/>
            <a:tailEnd/>
          </a:ln>
        </p:spPr>
        <p:txBody>
          <a:bodyPr wrap="none" lIns="92075" tIns="46038" rIns="92075" bIns="46038">
            <a:spAutoFit/>
          </a:bodyPr>
          <a:lstStyle/>
          <a:p>
            <a:r>
              <a:rPr lang="en-US" i="1">
                <a:latin typeface="Arial" pitchFamily="34" charset="0"/>
              </a:rPr>
              <a:t>THE NULL KEYWORD CAN</a:t>
            </a:r>
          </a:p>
          <a:p>
            <a:r>
              <a:rPr lang="en-US" i="1">
                <a:latin typeface="Arial" pitchFamily="34" charset="0"/>
              </a:rPr>
              <a:t>BE USED TO CREATE A BLANK</a:t>
            </a:r>
          </a:p>
          <a:p>
            <a:r>
              <a:rPr lang="en-US" i="1">
                <a:latin typeface="Arial" pitchFamily="34" charset="0"/>
              </a:rPr>
              <a:t>COLUMN</a:t>
            </a:r>
          </a:p>
        </p:txBody>
      </p:sp>
      <p:sp>
        <p:nvSpPr>
          <p:cNvPr id="11270" name="Rectangle 6"/>
          <p:cNvSpPr>
            <a:spLocks noChangeArrowheads="1"/>
          </p:cNvSpPr>
          <p:nvPr/>
        </p:nvSpPr>
        <p:spPr bwMode="auto">
          <a:xfrm>
            <a:off x="228600" y="6096000"/>
            <a:ext cx="8743950" cy="641350"/>
          </a:xfrm>
          <a:prstGeom prst="rect">
            <a:avLst/>
          </a:prstGeom>
          <a:noFill/>
          <a:ln w="9525">
            <a:noFill/>
            <a:miter lim="800000"/>
            <a:headEnd/>
            <a:tailEnd/>
          </a:ln>
        </p:spPr>
        <p:txBody>
          <a:bodyPr wrap="none" lIns="92075" tIns="46038" rIns="92075" bIns="46038">
            <a:spAutoFit/>
          </a:bodyPr>
          <a:lstStyle/>
          <a:p>
            <a:r>
              <a:rPr lang="en-US" b="1">
                <a:latin typeface="Arial" pitchFamily="34" charset="0"/>
              </a:rPr>
              <a:t>ALL OF THESE ASSUME THAT THE DATABASE ALLOWS THE COLUMN TO</a:t>
            </a:r>
          </a:p>
          <a:p>
            <a:r>
              <a:rPr lang="en-US" b="1">
                <a:latin typeface="Arial" pitchFamily="34" charset="0"/>
              </a:rPr>
              <a:t>BE NULL.  YOU CANNOT LEAVE PRIMARY KEYS AND FOREIGN KEYS BLANK</a:t>
            </a:r>
          </a:p>
        </p:txBody>
      </p:sp>
      <p:sp>
        <p:nvSpPr>
          <p:cNvPr id="11271" name="Rectangle 7"/>
          <p:cNvSpPr>
            <a:spLocks noGrp="1" noChangeArrowheads="1"/>
          </p:cNvSpPr>
          <p:nvPr>
            <p:ph type="title"/>
          </p:nvPr>
        </p:nvSpPr>
        <p:spPr/>
        <p:txBody>
          <a:bodyPr/>
          <a:lstStyle/>
          <a:p>
            <a:pPr eaLnBrk="1" hangingPunct="1"/>
            <a:r>
              <a:rPr lang="en-US" smtClean="0"/>
              <a:t>Inserting Null Data</a:t>
            </a: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smtClean="0"/>
              <a:t>Character Functions</a:t>
            </a:r>
          </a:p>
        </p:txBody>
      </p:sp>
      <p:sp>
        <p:nvSpPr>
          <p:cNvPr id="83971" name="Rectangle 3"/>
          <p:cNvSpPr>
            <a:spLocks noGrp="1" noChangeArrowheads="1"/>
          </p:cNvSpPr>
          <p:nvPr>
            <p:ph type="body" idx="1"/>
          </p:nvPr>
        </p:nvSpPr>
        <p:spPr/>
        <p:txBody>
          <a:bodyPr/>
          <a:lstStyle/>
          <a:p>
            <a:pPr eaLnBrk="1" hangingPunct="1"/>
            <a:r>
              <a:rPr lang="en-US" sz="2400" smtClean="0">
                <a:latin typeface="Arial Unicode MS" pitchFamily="34" charset="-128"/>
              </a:rPr>
              <a:t>CONCAT(char1, char2) </a:t>
            </a:r>
          </a:p>
          <a:p>
            <a:pPr lvl="1" eaLnBrk="1" hangingPunct="1"/>
            <a:r>
              <a:rPr lang="en-US" sz="2000" smtClean="0">
                <a:latin typeface="Arial Unicode MS" pitchFamily="34" charset="-128"/>
              </a:rPr>
              <a:t>||</a:t>
            </a:r>
          </a:p>
          <a:p>
            <a:pPr eaLnBrk="1" hangingPunct="1"/>
            <a:r>
              <a:rPr lang="en-US" sz="2400" smtClean="0"/>
              <a:t>LOWER/UPPER</a:t>
            </a:r>
          </a:p>
          <a:p>
            <a:pPr eaLnBrk="1" hangingPunct="1"/>
            <a:r>
              <a:rPr lang="en-US" sz="2400" smtClean="0">
                <a:latin typeface="Arial Unicode MS" pitchFamily="34" charset="-128"/>
              </a:rPr>
              <a:t>LTRIM(char [,set]) RTRIM(char [,set] </a:t>
            </a:r>
          </a:p>
          <a:p>
            <a:pPr eaLnBrk="1" hangingPunct="1"/>
            <a:r>
              <a:rPr lang="en-US" sz="2400" smtClean="0">
                <a:latin typeface="Arial Unicode MS" pitchFamily="34" charset="-128"/>
              </a:rPr>
              <a:t>SUBSTR(char, m [,n]) </a:t>
            </a:r>
          </a:p>
          <a:p>
            <a:pPr eaLnBrk="1" hangingPunct="1"/>
            <a:r>
              <a:rPr lang="en-US" sz="2400" smtClean="0">
                <a:latin typeface="Arial Unicode MS" pitchFamily="34" charset="-128"/>
              </a:rPr>
              <a:t>LENGTH(char) </a:t>
            </a:r>
          </a:p>
          <a:p>
            <a:pPr eaLnBrk="1" hangingPunct="1"/>
            <a:endParaRPr lang="en-US" sz="2400" smtClean="0">
              <a:latin typeface="Arial Unicode MS" pitchFamily="34" charset="-128"/>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smtClean="0"/>
              <a:t>Date Functions</a:t>
            </a:r>
          </a:p>
        </p:txBody>
      </p:sp>
      <p:sp>
        <p:nvSpPr>
          <p:cNvPr id="84995" name="Rectangle 3"/>
          <p:cNvSpPr>
            <a:spLocks noGrp="1" noChangeArrowheads="1"/>
          </p:cNvSpPr>
          <p:nvPr>
            <p:ph type="body" idx="1"/>
          </p:nvPr>
        </p:nvSpPr>
        <p:spPr/>
        <p:txBody>
          <a:bodyPr/>
          <a:lstStyle/>
          <a:p>
            <a:pPr eaLnBrk="1" hangingPunct="1"/>
            <a:r>
              <a:rPr lang="en-US" smtClean="0">
                <a:latin typeface="Arial Unicode MS" pitchFamily="34" charset="-128"/>
              </a:rPr>
              <a:t>ADD_MONTHS(d,n)</a:t>
            </a:r>
            <a:r>
              <a:rPr lang="en-US" smtClean="0"/>
              <a:t> </a:t>
            </a:r>
          </a:p>
          <a:p>
            <a:pPr eaLnBrk="1" hangingPunct="1"/>
            <a:r>
              <a:rPr lang="en-US" smtClean="0">
                <a:latin typeface="Arial Unicode MS" pitchFamily="34" charset="-128"/>
              </a:rPr>
              <a:t>LAST_DAY(d) </a:t>
            </a:r>
          </a:p>
          <a:p>
            <a:pPr eaLnBrk="1" hangingPunct="1"/>
            <a:r>
              <a:rPr lang="en-US" smtClean="0">
                <a:latin typeface="Arial Unicode MS" pitchFamily="34" charset="-128"/>
              </a:rPr>
              <a:t>MONTHS_BETWEEN(d1, d2) </a:t>
            </a:r>
          </a:p>
          <a:p>
            <a:pPr eaLnBrk="1" hangingPunct="1"/>
            <a:r>
              <a:rPr lang="en-US" smtClean="0">
                <a:latin typeface="Arial Unicode MS" pitchFamily="34" charset="-128"/>
              </a:rPr>
              <a:t>ROUND(d[,fmt]) </a:t>
            </a:r>
          </a:p>
          <a:p>
            <a:pPr eaLnBrk="1" hangingPunct="1"/>
            <a:r>
              <a:rPr lang="en-US" smtClean="0">
                <a:latin typeface="Arial Unicode MS" pitchFamily="34" charset="-128"/>
              </a:rPr>
              <a:t>SYSDATE </a:t>
            </a:r>
          </a:p>
          <a:p>
            <a:pPr eaLnBrk="1" hangingPunct="1"/>
            <a:r>
              <a:rPr lang="en-US" smtClean="0">
                <a:latin typeface="Arial Unicode MS" pitchFamily="34" charset="-128"/>
              </a:rPr>
              <a:t>TO_CHAR(d [, fmt [, 'nlsparams'] ]) </a:t>
            </a:r>
          </a:p>
          <a:p>
            <a:pPr eaLnBrk="1" hangingPunct="1"/>
            <a:r>
              <a:rPr lang="en-US" smtClean="0">
                <a:latin typeface="Arial Unicode MS" pitchFamily="34" charset="-128"/>
              </a:rPr>
              <a:t>TO_DATE(char [, fmt [, 'nlsparams'] ]) </a:t>
            </a:r>
          </a:p>
          <a:p>
            <a:pPr eaLnBrk="1" hangingPunct="1"/>
            <a:endParaRPr lang="en-US" smtClean="0">
              <a:latin typeface="Arial Unicode MS" pitchFamily="34" charset="-128"/>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smtClean="0"/>
              <a:t>Data Dictionary Tables</a:t>
            </a:r>
          </a:p>
        </p:txBody>
      </p:sp>
      <p:sp>
        <p:nvSpPr>
          <p:cNvPr id="86019" name="Rectangle 3"/>
          <p:cNvSpPr>
            <a:spLocks noGrp="1" noChangeArrowheads="1"/>
          </p:cNvSpPr>
          <p:nvPr>
            <p:ph type="body" idx="1"/>
          </p:nvPr>
        </p:nvSpPr>
        <p:spPr>
          <a:xfrm>
            <a:off x="838200" y="1524000"/>
            <a:ext cx="7924800" cy="5029200"/>
          </a:xfrm>
        </p:spPr>
        <p:txBody>
          <a:bodyPr/>
          <a:lstStyle/>
          <a:p>
            <a:pPr eaLnBrk="1" hangingPunct="1"/>
            <a:r>
              <a:rPr lang="en-US" sz="2400" smtClean="0"/>
              <a:t>DICTIONARY</a:t>
            </a:r>
          </a:p>
          <a:p>
            <a:pPr lvl="1" eaLnBrk="1" hangingPunct="1"/>
            <a:r>
              <a:rPr lang="en-US" sz="2000" smtClean="0"/>
              <a:t>All tables and views that are available to the user</a:t>
            </a:r>
          </a:p>
          <a:p>
            <a:pPr lvl="1" eaLnBrk="1" hangingPunct="1"/>
            <a:r>
              <a:rPr lang="en-US" sz="2000" smtClean="0"/>
              <a:t>This table contains several hundred rows</a:t>
            </a:r>
          </a:p>
          <a:p>
            <a:pPr eaLnBrk="1" hangingPunct="1"/>
            <a:r>
              <a:rPr lang="en-US" sz="2400" smtClean="0"/>
              <a:t>Useful Data Dictionary Views</a:t>
            </a:r>
          </a:p>
          <a:p>
            <a:pPr lvl="1" eaLnBrk="1" hangingPunct="1"/>
            <a:r>
              <a:rPr lang="en-US" sz="2000" smtClean="0"/>
              <a:t>Use just like a table</a:t>
            </a:r>
          </a:p>
          <a:p>
            <a:pPr lvl="1" eaLnBrk="1" hangingPunct="1"/>
            <a:r>
              <a:rPr lang="en-US" sz="2000" smtClean="0"/>
              <a:t>More useful (generally) than full tables</a:t>
            </a:r>
          </a:p>
          <a:p>
            <a:pPr lvl="1" eaLnBrk="1" hangingPunct="1"/>
            <a:r>
              <a:rPr lang="en-US" sz="2000" smtClean="0"/>
              <a:t>Use DESCRIBE to see the columns in the view</a:t>
            </a:r>
          </a:p>
          <a:p>
            <a:pPr lvl="1" eaLnBrk="1" hangingPunct="1"/>
            <a:r>
              <a:rPr lang="en-US" sz="2000" smtClean="0"/>
              <a:t>USER_TABLES</a:t>
            </a:r>
          </a:p>
          <a:p>
            <a:pPr lvl="1" eaLnBrk="1" hangingPunct="1"/>
            <a:r>
              <a:rPr lang="en-US" sz="2000" smtClean="0"/>
              <a:t>USER_VIEWS</a:t>
            </a:r>
          </a:p>
          <a:p>
            <a:pPr lvl="1" eaLnBrk="1" hangingPunct="1"/>
            <a:r>
              <a:rPr lang="en-US" sz="2000" smtClean="0"/>
              <a:t>USER_CONSTRAINTS</a:t>
            </a:r>
          </a:p>
          <a:p>
            <a:pPr lvl="1" eaLnBrk="1" hangingPunct="1"/>
            <a:r>
              <a:rPr lang="en-US" sz="2000" smtClean="0"/>
              <a:t>USER_OBJECTS </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3"/>
          <p:cNvSpPr>
            <a:spLocks noGrp="1"/>
          </p:cNvSpPr>
          <p:nvPr>
            <p:ph type="ctrTitle"/>
          </p:nvPr>
        </p:nvSpPr>
        <p:spPr/>
        <p:txBody>
          <a:bodyPr/>
          <a:lstStyle/>
          <a:p>
            <a:pPr eaLnBrk="1" hangingPunct="1"/>
            <a:r>
              <a:rPr lang="en-US" smtClean="0"/>
              <a:t>Visit Me AT</a:t>
            </a:r>
            <a:endParaRPr lang="en-IN" smtClean="0"/>
          </a:p>
        </p:txBody>
      </p:sp>
      <p:sp>
        <p:nvSpPr>
          <p:cNvPr id="87043" name="Content Placeholder 2"/>
          <p:cNvSpPr>
            <a:spLocks noGrp="1"/>
          </p:cNvSpPr>
          <p:nvPr>
            <p:ph type="subTitle" idx="1"/>
          </p:nvPr>
        </p:nvSpPr>
        <p:spPr/>
        <p:txBody>
          <a:bodyPr/>
          <a:lstStyle/>
          <a:p>
            <a:pPr eaLnBrk="1" hangingPunct="1"/>
            <a:r>
              <a:rPr lang="en-US" smtClean="0"/>
              <a:t>www.hiteshsahni.com</a:t>
            </a:r>
            <a:endParaRPr lang="en-IN"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2" name="endshow.jpg" descr="endshow.jpg">
            <a:hlinkClick r:id="rId3"/>
            <a:hlinkHover r:id="" action="ppaction://hlinkshowjump?jump=endshow"/>
          </p:cNvPr>
          <p:cNvPicPr>
            <a:picLocks/>
          </p:cNvPicPr>
          <p:nvPr/>
        </p:nvPicPr>
        <p:blipFill>
          <a:blip r:embed="rId4" cstate="print"/>
          <a:stretch>
            <a:fillRect/>
          </a:stretch>
        </p:blipFill>
        <p:spPr>
          <a:xfrm>
            <a:off x="2286000" y="1632857"/>
            <a:ext cx="1143000" cy="907142"/>
          </a:xfrm>
          <a:prstGeom prst="rect">
            <a:avLst/>
          </a:prstGeom>
          <a:effectLst/>
        </p:spPr>
      </p:pic>
      <p:pic>
        <p:nvPicPr>
          <p:cNvPr id="3" name="replay.jpg" descr="replay.jpg">
            <a:hlinkClick r:id="" action="ppaction://hlinkshowjump?jump=firstslide"/>
          </p:cNvPr>
          <p:cNvPicPr>
            <a:picLocks/>
          </p:cNvPicPr>
          <p:nvPr/>
        </p:nvPicPr>
        <p:blipFill>
          <a:blip r:embed="rId5" cstate="print"/>
          <a:stretch>
            <a:fillRect/>
          </a:stretch>
        </p:blipFill>
        <p:spPr>
          <a:xfrm>
            <a:off x="5715000" y="1632857"/>
            <a:ext cx="1143000" cy="907142"/>
          </a:xfrm>
          <a:prstGeom prst="rect">
            <a:avLst/>
          </a:prstGeom>
          <a:effectLst/>
        </p:spPr>
      </p:pic>
      <p:pic>
        <p:nvPicPr>
          <p:cNvPr id="4" name="powershow1.jpg" descr="powershow1.jpg"/>
          <p:cNvPicPr>
            <a:picLocks/>
          </p:cNvPicPr>
          <p:nvPr/>
        </p:nvPicPr>
        <p:blipFill>
          <a:blip r:embed="rId6" cstate="print"/>
          <a:stretch>
            <a:fillRect/>
          </a:stretch>
        </p:blipFill>
        <p:spPr>
          <a:xfrm>
            <a:off x="2165684" y="3896590"/>
            <a:ext cx="4812631" cy="1057721"/>
          </a:xfrm>
          <a:prstGeom prst="rect">
            <a:avLst/>
          </a:prstGeom>
          <a:effectLst/>
        </p:spPr>
      </p:pic>
      <p:pic>
        <p:nvPicPr>
          <p:cNvPr id="5" name="powershow2.jpg" descr="powershow2.jpg">
            <a:hlinkClick r:id="rId7"/>
          </p:cNvPr>
          <p:cNvPicPr>
            <a:picLocks/>
          </p:cNvPicPr>
          <p:nvPr/>
        </p:nvPicPr>
        <p:blipFill>
          <a:blip r:embed="rId8" cstate="print"/>
          <a:stretch>
            <a:fillRect/>
          </a:stretch>
        </p:blipFill>
        <p:spPr>
          <a:xfrm>
            <a:off x="2165684" y="4954311"/>
            <a:ext cx="4812631" cy="1034974"/>
          </a:xfrm>
          <a:prstGeom prst="rect">
            <a:avLst/>
          </a:prstGeom>
          <a:effectLst/>
        </p:spPr>
      </p:pic>
    </p:spTree>
    <p:custDataLst>
      <p:tags r:id="rId1"/>
    </p:custDataLst>
  </p:cSld>
  <p:clrMapOvr>
    <a:masterClrMapping/>
  </p:clrMapOvr>
  <p:transition>
    <p:sndAc>
      <p:end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85800" y="1676400"/>
            <a:ext cx="8077200" cy="3378200"/>
          </a:xfrm>
          <a:prstGeom prst="rect">
            <a:avLst/>
          </a:prstGeom>
          <a:noFill/>
          <a:ln w="9525">
            <a:noFill/>
            <a:miter lim="800000"/>
            <a:headEnd/>
            <a:tailEnd/>
          </a:ln>
        </p:spPr>
        <p:txBody>
          <a:bodyPr lIns="92075" tIns="46038" rIns="92075" bIns="46038">
            <a:spAutoFit/>
          </a:bodyPr>
          <a:lstStyle/>
          <a:p>
            <a:r>
              <a:rPr lang="en-US" sz="2400">
                <a:latin typeface="Arial" pitchFamily="34" charset="0"/>
              </a:rPr>
              <a:t>SQL&gt; INSERT INTO SECTION VALUES </a:t>
            </a:r>
          </a:p>
          <a:p>
            <a:r>
              <a:rPr lang="en-US" sz="2400">
                <a:latin typeface="Arial" pitchFamily="34" charset="0"/>
              </a:rPr>
              <a:t>('1234','MIS333','10-12','MW','COPE101','200000000');</a:t>
            </a:r>
          </a:p>
          <a:p>
            <a:r>
              <a:rPr lang="en-US" sz="2400">
                <a:latin typeface="Arial" pitchFamily="34" charset="0"/>
              </a:rPr>
              <a:t>INSERT INTO SECTION </a:t>
            </a:r>
          </a:p>
          <a:p>
            <a:r>
              <a:rPr lang="en-US" sz="2400">
                <a:latin typeface="Arial" pitchFamily="34" charset="0"/>
              </a:rPr>
              <a:t>VALUES ('1234','MIS333','10-12','MW','COPE101',</a:t>
            </a:r>
          </a:p>
          <a:p>
            <a:r>
              <a:rPr lang="en-US" sz="2400">
                <a:latin typeface="Arial" pitchFamily="34" charset="0"/>
              </a:rPr>
              <a:t>            *</a:t>
            </a:r>
          </a:p>
          <a:p>
            <a:r>
              <a:rPr lang="en-US" sz="2400">
                <a:latin typeface="Arial" pitchFamily="34" charset="0"/>
              </a:rPr>
              <a:t>ERROR at line 1:</a:t>
            </a:r>
          </a:p>
          <a:p>
            <a:r>
              <a:rPr lang="en-US" sz="2400">
                <a:latin typeface="Arial" pitchFamily="34" charset="0"/>
              </a:rPr>
              <a:t>ORA-02291: integrity constraint (ORA40.SYS_C00337) violated - parent key not</a:t>
            </a:r>
          </a:p>
          <a:p>
            <a:r>
              <a:rPr lang="en-US" sz="2400">
                <a:latin typeface="Arial" pitchFamily="34" charset="0"/>
              </a:rPr>
              <a:t>found</a:t>
            </a:r>
          </a:p>
        </p:txBody>
      </p:sp>
      <p:sp>
        <p:nvSpPr>
          <p:cNvPr id="12291" name="Rectangle 3"/>
          <p:cNvSpPr>
            <a:spLocks noChangeArrowheads="1"/>
          </p:cNvSpPr>
          <p:nvPr/>
        </p:nvSpPr>
        <p:spPr bwMode="auto">
          <a:xfrm>
            <a:off x="2667000" y="4800600"/>
            <a:ext cx="2324100" cy="1803400"/>
          </a:xfrm>
          <a:prstGeom prst="rect">
            <a:avLst/>
          </a:prstGeom>
          <a:solidFill>
            <a:schemeClr val="bg1"/>
          </a:solidFill>
          <a:ln w="12700">
            <a:solidFill>
              <a:schemeClr val="tx1"/>
            </a:solidFill>
            <a:miter lim="800000"/>
            <a:headEnd/>
            <a:tailEnd/>
          </a:ln>
        </p:spPr>
        <p:txBody>
          <a:bodyPr wrap="none" lIns="63500" tIns="25400" rIns="63500" bIns="25400">
            <a:spAutoFit/>
          </a:bodyPr>
          <a:lstStyle/>
          <a:p>
            <a:pPr>
              <a:lnSpc>
                <a:spcPct val="102000"/>
              </a:lnSpc>
            </a:pPr>
            <a:r>
              <a:rPr lang="en-US" sz="1400" b="1">
                <a:latin typeface="Arial" pitchFamily="34" charset="0"/>
              </a:rPr>
              <a:t>SECTION</a:t>
            </a:r>
          </a:p>
          <a:p>
            <a:pPr>
              <a:lnSpc>
                <a:spcPct val="102000"/>
              </a:lnSpc>
            </a:pPr>
            <a:endParaRPr lang="en-US" sz="1400" u="sng">
              <a:latin typeface="Arial" pitchFamily="34" charset="0"/>
            </a:endParaRPr>
          </a:p>
          <a:p>
            <a:pPr>
              <a:lnSpc>
                <a:spcPct val="102000"/>
              </a:lnSpc>
            </a:pPr>
            <a:r>
              <a:rPr lang="en-US" sz="1400">
                <a:latin typeface="Arial" pitchFamily="34" charset="0"/>
              </a:rPr>
              <a:t>CALL_NUMBER	KEY</a:t>
            </a:r>
            <a:endParaRPr lang="en-US" sz="1400" u="sng">
              <a:latin typeface="Arial" pitchFamily="34" charset="0"/>
            </a:endParaRPr>
          </a:p>
          <a:p>
            <a:pPr>
              <a:lnSpc>
                <a:spcPct val="102000"/>
              </a:lnSpc>
            </a:pPr>
            <a:r>
              <a:rPr lang="en-US" sz="1400">
                <a:latin typeface="Arial" pitchFamily="34" charset="0"/>
              </a:rPr>
              <a:t>COURSE_CODE</a:t>
            </a:r>
          </a:p>
          <a:p>
            <a:pPr>
              <a:lnSpc>
                <a:spcPct val="102000"/>
              </a:lnSpc>
            </a:pPr>
            <a:r>
              <a:rPr lang="en-US" sz="1400">
                <a:latin typeface="Arial" pitchFamily="34" charset="0"/>
              </a:rPr>
              <a:t>SECTION_TIME</a:t>
            </a:r>
          </a:p>
          <a:p>
            <a:pPr>
              <a:lnSpc>
                <a:spcPct val="102000"/>
              </a:lnSpc>
            </a:pPr>
            <a:r>
              <a:rPr lang="en-US" sz="1400">
                <a:latin typeface="Arial" pitchFamily="34" charset="0"/>
              </a:rPr>
              <a:t>SECTION_DAYS</a:t>
            </a:r>
          </a:p>
          <a:p>
            <a:pPr>
              <a:lnSpc>
                <a:spcPct val="102000"/>
              </a:lnSpc>
            </a:pPr>
            <a:r>
              <a:rPr lang="en-US" sz="1400">
                <a:latin typeface="Arial" pitchFamily="34" charset="0"/>
              </a:rPr>
              <a:t>SECTION_ROOM</a:t>
            </a:r>
          </a:p>
          <a:p>
            <a:pPr>
              <a:lnSpc>
                <a:spcPct val="102000"/>
              </a:lnSpc>
            </a:pPr>
            <a:r>
              <a:rPr lang="en-US" sz="1400">
                <a:latin typeface="Arial" pitchFamily="34" charset="0"/>
              </a:rPr>
              <a:t>INSTRUCTOR_ID</a:t>
            </a:r>
          </a:p>
        </p:txBody>
      </p:sp>
      <p:sp>
        <p:nvSpPr>
          <p:cNvPr id="12292" name="Line 4"/>
          <p:cNvSpPr>
            <a:spLocks noChangeShapeType="1"/>
          </p:cNvSpPr>
          <p:nvPr/>
        </p:nvSpPr>
        <p:spPr bwMode="auto">
          <a:xfrm flipV="1">
            <a:off x="2751138" y="5688013"/>
            <a:ext cx="1308100" cy="14287"/>
          </a:xfrm>
          <a:prstGeom prst="line">
            <a:avLst/>
          </a:prstGeom>
          <a:noFill/>
          <a:ln w="12700">
            <a:solidFill>
              <a:schemeClr val="tx1"/>
            </a:solidFill>
            <a:prstDash val="dash"/>
            <a:round/>
            <a:headEnd type="none" w="sm" len="sm"/>
            <a:tailEnd type="none" w="sm" len="sm"/>
          </a:ln>
        </p:spPr>
        <p:txBody>
          <a:bodyPr wrap="none" anchor="ctr"/>
          <a:lstStyle/>
          <a:p>
            <a:endParaRPr lang="en-US"/>
          </a:p>
        </p:txBody>
      </p:sp>
      <p:sp>
        <p:nvSpPr>
          <p:cNvPr id="12293" name="Rectangle 5"/>
          <p:cNvSpPr>
            <a:spLocks noChangeArrowheads="1"/>
          </p:cNvSpPr>
          <p:nvPr/>
        </p:nvSpPr>
        <p:spPr bwMode="auto">
          <a:xfrm>
            <a:off x="6248400" y="4343400"/>
            <a:ext cx="2324100" cy="1150938"/>
          </a:xfrm>
          <a:prstGeom prst="rect">
            <a:avLst/>
          </a:prstGeom>
          <a:solidFill>
            <a:schemeClr val="bg1"/>
          </a:solidFill>
          <a:ln w="12700">
            <a:solidFill>
              <a:schemeClr val="tx1"/>
            </a:solidFill>
            <a:miter lim="800000"/>
            <a:headEnd/>
            <a:tailEnd/>
          </a:ln>
        </p:spPr>
        <p:txBody>
          <a:bodyPr wrap="none" lIns="63500" tIns="25400" rIns="63500" bIns="25400">
            <a:spAutoFit/>
          </a:bodyPr>
          <a:lstStyle/>
          <a:p>
            <a:pPr>
              <a:lnSpc>
                <a:spcPct val="102000"/>
              </a:lnSpc>
            </a:pPr>
            <a:r>
              <a:rPr lang="en-US" sz="1400" b="1">
                <a:latin typeface="Arial" pitchFamily="34" charset="0"/>
              </a:rPr>
              <a:t>COURSE</a:t>
            </a:r>
          </a:p>
          <a:p>
            <a:pPr>
              <a:lnSpc>
                <a:spcPct val="102000"/>
              </a:lnSpc>
            </a:pPr>
            <a:endParaRPr lang="en-US" sz="1400" u="sng">
              <a:latin typeface="Arial" pitchFamily="34" charset="0"/>
            </a:endParaRPr>
          </a:p>
          <a:p>
            <a:pPr>
              <a:lnSpc>
                <a:spcPct val="102000"/>
              </a:lnSpc>
            </a:pPr>
            <a:r>
              <a:rPr lang="en-US" sz="1400">
                <a:latin typeface="Arial" pitchFamily="34" charset="0"/>
              </a:rPr>
              <a:t>COURSE_CODE	KEY</a:t>
            </a:r>
            <a:endParaRPr lang="en-US" sz="1400" u="sng">
              <a:latin typeface="Arial" pitchFamily="34" charset="0"/>
            </a:endParaRPr>
          </a:p>
          <a:p>
            <a:pPr>
              <a:lnSpc>
                <a:spcPct val="102000"/>
              </a:lnSpc>
            </a:pPr>
            <a:r>
              <a:rPr lang="en-US" sz="1400">
                <a:latin typeface="Arial" pitchFamily="34" charset="0"/>
              </a:rPr>
              <a:t>COURSE_NAME</a:t>
            </a:r>
          </a:p>
          <a:p>
            <a:pPr>
              <a:lnSpc>
                <a:spcPct val="102000"/>
              </a:lnSpc>
            </a:pPr>
            <a:r>
              <a:rPr lang="en-US" sz="1400">
                <a:latin typeface="Arial" pitchFamily="34" charset="0"/>
              </a:rPr>
              <a:t>CREDIT_HOURS</a:t>
            </a:r>
          </a:p>
        </p:txBody>
      </p:sp>
      <p:sp>
        <p:nvSpPr>
          <p:cNvPr id="12294" name="Line 6"/>
          <p:cNvSpPr>
            <a:spLocks noChangeShapeType="1"/>
          </p:cNvSpPr>
          <p:nvPr/>
        </p:nvSpPr>
        <p:spPr bwMode="auto">
          <a:xfrm flipV="1">
            <a:off x="2768600" y="6542088"/>
            <a:ext cx="1308100" cy="14287"/>
          </a:xfrm>
          <a:prstGeom prst="line">
            <a:avLst/>
          </a:prstGeom>
          <a:noFill/>
          <a:ln w="12700">
            <a:solidFill>
              <a:schemeClr val="tx1"/>
            </a:solidFill>
            <a:prstDash val="dash"/>
            <a:round/>
            <a:headEnd type="none" w="sm" len="sm"/>
            <a:tailEnd type="none" w="sm" len="sm"/>
          </a:ln>
        </p:spPr>
        <p:txBody>
          <a:bodyPr wrap="none" anchor="ctr"/>
          <a:lstStyle/>
          <a:p>
            <a:endParaRPr lang="en-US"/>
          </a:p>
        </p:txBody>
      </p:sp>
      <p:sp>
        <p:nvSpPr>
          <p:cNvPr id="12295" name="Rectangle 7"/>
          <p:cNvSpPr>
            <a:spLocks noChangeArrowheads="1"/>
          </p:cNvSpPr>
          <p:nvPr/>
        </p:nvSpPr>
        <p:spPr bwMode="auto">
          <a:xfrm>
            <a:off x="6283325" y="5619750"/>
            <a:ext cx="2324100" cy="1150938"/>
          </a:xfrm>
          <a:prstGeom prst="rect">
            <a:avLst/>
          </a:prstGeom>
          <a:solidFill>
            <a:schemeClr val="bg1"/>
          </a:solidFill>
          <a:ln w="12700">
            <a:solidFill>
              <a:schemeClr val="tx1"/>
            </a:solidFill>
            <a:miter lim="800000"/>
            <a:headEnd/>
            <a:tailEnd/>
          </a:ln>
        </p:spPr>
        <p:txBody>
          <a:bodyPr wrap="none" lIns="63500" tIns="25400" rIns="63500" bIns="25400">
            <a:spAutoFit/>
          </a:bodyPr>
          <a:lstStyle/>
          <a:p>
            <a:pPr>
              <a:lnSpc>
                <a:spcPct val="102000"/>
              </a:lnSpc>
            </a:pPr>
            <a:r>
              <a:rPr lang="en-US" sz="1400" b="1">
                <a:latin typeface="Arial" pitchFamily="34" charset="0"/>
              </a:rPr>
              <a:t>INSTRUCTOR</a:t>
            </a:r>
          </a:p>
          <a:p>
            <a:pPr>
              <a:lnSpc>
                <a:spcPct val="102000"/>
              </a:lnSpc>
            </a:pPr>
            <a:endParaRPr lang="en-US" sz="1400" u="sng">
              <a:latin typeface="Arial" pitchFamily="34" charset="0"/>
            </a:endParaRPr>
          </a:p>
          <a:p>
            <a:pPr>
              <a:lnSpc>
                <a:spcPct val="102000"/>
              </a:lnSpc>
            </a:pPr>
            <a:r>
              <a:rPr lang="en-US" sz="1400">
                <a:latin typeface="Arial" pitchFamily="34" charset="0"/>
              </a:rPr>
              <a:t>INSTRUCTOR_ID	KEY</a:t>
            </a:r>
          </a:p>
          <a:p>
            <a:pPr>
              <a:lnSpc>
                <a:spcPct val="102000"/>
              </a:lnSpc>
            </a:pPr>
            <a:r>
              <a:rPr lang="en-US" sz="1400">
                <a:latin typeface="Arial" pitchFamily="34" charset="0"/>
              </a:rPr>
              <a:t>INSTRUCTOR_NAME</a:t>
            </a:r>
          </a:p>
          <a:p>
            <a:pPr>
              <a:lnSpc>
                <a:spcPct val="102000"/>
              </a:lnSpc>
            </a:pPr>
            <a:r>
              <a:rPr lang="en-US" sz="1400">
                <a:latin typeface="Arial" pitchFamily="34" charset="0"/>
              </a:rPr>
              <a:t>INSTRUCTOR_OFFICE</a:t>
            </a:r>
          </a:p>
        </p:txBody>
      </p:sp>
      <p:sp>
        <p:nvSpPr>
          <p:cNvPr id="12296" name="Line 8"/>
          <p:cNvSpPr>
            <a:spLocks noChangeShapeType="1"/>
          </p:cNvSpPr>
          <p:nvPr/>
        </p:nvSpPr>
        <p:spPr bwMode="auto">
          <a:xfrm flipV="1">
            <a:off x="4248150" y="6172200"/>
            <a:ext cx="2000250" cy="29845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2297" name="Line 9"/>
          <p:cNvSpPr>
            <a:spLocks noChangeShapeType="1"/>
          </p:cNvSpPr>
          <p:nvPr/>
        </p:nvSpPr>
        <p:spPr bwMode="auto">
          <a:xfrm flipV="1">
            <a:off x="4154488" y="4876800"/>
            <a:ext cx="2017712" cy="76200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2298" name="Rectangle 10"/>
          <p:cNvSpPr>
            <a:spLocks noGrp="1" noChangeArrowheads="1"/>
          </p:cNvSpPr>
          <p:nvPr>
            <p:ph type="title"/>
          </p:nvPr>
        </p:nvSpPr>
        <p:spPr>
          <a:xfrm>
            <a:off x="609600" y="304800"/>
            <a:ext cx="8229600" cy="1143000"/>
          </a:xfrm>
        </p:spPr>
        <p:txBody>
          <a:bodyPr/>
          <a:lstStyle/>
          <a:p>
            <a:pPr eaLnBrk="1" hangingPunct="1"/>
            <a:r>
              <a:rPr lang="en-US" sz="4000" smtClean="0"/>
              <a:t>Inserting and Integrity Constraints</a:t>
            </a: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3c4342b9eacdc9bf612f25329a1dcebc63b9"/>
</p:tagLst>
</file>

<file path=ppt/tags/tag2.xml><?xml version="1.0" encoding="utf-8"?>
<p:tagLst xmlns:a="http://schemas.openxmlformats.org/drawingml/2006/main" xmlns:r="http://schemas.openxmlformats.org/officeDocument/2006/relationships" xmlns:p="http://schemas.openxmlformats.org/presentationml/2006/main">
  <p:tag name="PPSLIDETYPE" val="PPSlideTypeCrystal"/>
</p:tagLst>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3A9BCE72A62844EB979624D023BE786" ma:contentTypeVersion="2" ma:contentTypeDescription="Create a new document." ma:contentTypeScope="" ma:versionID="bd0f08293b8884a4c063f63844b16d7b">
  <xsd:schema xmlns:xsd="http://www.w3.org/2001/XMLSchema" xmlns:xs="http://www.w3.org/2001/XMLSchema" xmlns:p="http://schemas.microsoft.com/office/2006/metadata/properties" xmlns:ns2="dd6186b8-f5bf-4074-9b4d-fb94728aff6c" targetNamespace="http://schemas.microsoft.com/office/2006/metadata/properties" ma:root="true" ma:fieldsID="a61cfc7af788bfff6d8433817733c1b1" ns2:_="">
    <xsd:import namespace="dd6186b8-f5bf-4074-9b4d-fb94728aff6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6186b8-f5bf-4074-9b4d-fb94728aff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479AA57-7514-44D2-A947-2F5AFA4956E3}"/>
</file>

<file path=customXml/itemProps2.xml><?xml version="1.0" encoding="utf-8"?>
<ds:datastoreItem xmlns:ds="http://schemas.openxmlformats.org/officeDocument/2006/customXml" ds:itemID="{4F21DA94-73EC-49C3-9822-186521D2FFAE}"/>
</file>

<file path=customXml/itemProps3.xml><?xml version="1.0" encoding="utf-8"?>
<ds:datastoreItem xmlns:ds="http://schemas.openxmlformats.org/officeDocument/2006/customXml" ds:itemID="{2D9A2EF1-26C8-49E0-903A-EE7EE9B33942}"/>
</file>

<file path=docProps/app.xml><?xml version="1.0" encoding="utf-8"?>
<Properties xmlns="http://schemas.openxmlformats.org/officeDocument/2006/extended-properties" xmlns:vt="http://schemas.openxmlformats.org/officeDocument/2006/docPropsVTypes">
  <Template>Level</Template>
  <TotalTime>813</TotalTime>
  <Words>2941</Words>
  <Application>Microsoft Office PowerPoint</Application>
  <PresentationFormat>On-screen Show (4:3)</PresentationFormat>
  <Paragraphs>827</Paragraphs>
  <Slides>84</Slides>
  <Notes>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84</vt:i4>
      </vt:variant>
    </vt:vector>
  </HeadingPairs>
  <TitlesOfParts>
    <vt:vector size="95" baseType="lpstr">
      <vt:lpstr>Arial Unicode MS</vt:lpstr>
      <vt:lpstr>Arial</vt:lpstr>
      <vt:lpstr>Book Antiqua</vt:lpstr>
      <vt:lpstr>Courier New</vt:lpstr>
      <vt:lpstr>Garamond</vt:lpstr>
      <vt:lpstr>Tahoma</vt:lpstr>
      <vt:lpstr>Times New Roman</vt:lpstr>
      <vt:lpstr>Verdana</vt:lpstr>
      <vt:lpstr>Wingdings</vt:lpstr>
      <vt:lpstr>Level</vt:lpstr>
      <vt:lpstr>VISIO</vt:lpstr>
      <vt:lpstr>Structured Query Language – The Basics</vt:lpstr>
      <vt:lpstr>What We’re Going to Cover</vt:lpstr>
      <vt:lpstr>SQL</vt:lpstr>
      <vt:lpstr>3 Types of SQL Commands</vt:lpstr>
      <vt:lpstr>Data Manipulation Language (DML)</vt:lpstr>
      <vt:lpstr>Inserting Data into a Table</vt:lpstr>
      <vt:lpstr>More on Inserting Data</vt:lpstr>
      <vt:lpstr>Inserting Null Data</vt:lpstr>
      <vt:lpstr>Inserting and Integrity Constraints</vt:lpstr>
      <vt:lpstr>Entity Integrity Problems</vt:lpstr>
      <vt:lpstr>Deleting Data</vt:lpstr>
      <vt:lpstr>Deleting and Integrity Constraints</vt:lpstr>
      <vt:lpstr>Updating Data</vt:lpstr>
      <vt:lpstr>Updating and Integrity Constraints</vt:lpstr>
      <vt:lpstr>Integrity Error</vt:lpstr>
      <vt:lpstr>Rollback and Commit </vt:lpstr>
      <vt:lpstr>Rollback and Commit</vt:lpstr>
      <vt:lpstr>SQL for Retrieving Data from One Table  </vt:lpstr>
      <vt:lpstr>Conceptual Evaluation Strategy</vt:lpstr>
      <vt:lpstr>WHERE Conditions</vt:lpstr>
      <vt:lpstr>More WHERE Conditions</vt:lpstr>
      <vt:lpstr>AND/OR/NOT Conditions</vt:lpstr>
      <vt:lpstr>More on AND/OR/NOT</vt:lpstr>
      <vt:lpstr>SQL - Other Features</vt:lpstr>
      <vt:lpstr>SQL - Other Features</vt:lpstr>
      <vt:lpstr>SQL - Other Features</vt:lpstr>
      <vt:lpstr>SQL for Retrieving Data from Two or More Tables</vt:lpstr>
      <vt:lpstr>SQL - Joins</vt:lpstr>
      <vt:lpstr>SQL - Joins</vt:lpstr>
      <vt:lpstr>Multi-Table Queries &amp; Views</vt:lpstr>
      <vt:lpstr>Two-Table Query</vt:lpstr>
      <vt:lpstr>SELECT Command with Join</vt:lpstr>
      <vt:lpstr>Results</vt:lpstr>
      <vt:lpstr>Joining More Than Two Tables</vt:lpstr>
      <vt:lpstr>PowerPoint Presentation</vt:lpstr>
      <vt:lpstr>Results</vt:lpstr>
      <vt:lpstr>Using Aliases</vt:lpstr>
      <vt:lpstr>Alias Example</vt:lpstr>
      <vt:lpstr>Hints for Successful Joins</vt:lpstr>
      <vt:lpstr>SQL - Aggregate Functions  </vt:lpstr>
      <vt:lpstr>SQL - Aggregation  </vt:lpstr>
      <vt:lpstr>SQL - Aggregation</vt:lpstr>
      <vt:lpstr>SQL - Aggregation</vt:lpstr>
      <vt:lpstr>GROUP BY</vt:lpstr>
      <vt:lpstr>GROUP BY Columns</vt:lpstr>
      <vt:lpstr>GROUP BY and WHERE</vt:lpstr>
      <vt:lpstr>GROUP BY and HAVING</vt:lpstr>
      <vt:lpstr>PowerPoint Presentation</vt:lpstr>
      <vt:lpstr>Summary of Select Statements</vt:lpstr>
      <vt:lpstr>SQL – Advanced Topics</vt:lpstr>
      <vt:lpstr>What We’re Going to Cover</vt:lpstr>
      <vt:lpstr>Sample Database</vt:lpstr>
      <vt:lpstr>Subqueries</vt:lpstr>
      <vt:lpstr>Example 1: By “Hand”</vt:lpstr>
      <vt:lpstr>Example 1: Using Subquery</vt:lpstr>
      <vt:lpstr>Example 2: Using Join</vt:lpstr>
      <vt:lpstr>Example 2: Using Subquery</vt:lpstr>
      <vt:lpstr>Example 3: With Aggregation</vt:lpstr>
      <vt:lpstr>Example 4: ANY</vt:lpstr>
      <vt:lpstr>Example 5: ALL</vt:lpstr>
      <vt:lpstr>Example 6: ANY</vt:lpstr>
      <vt:lpstr>Example 7: NOT EXISTS</vt:lpstr>
      <vt:lpstr>Correlated Subqueries</vt:lpstr>
      <vt:lpstr>Example 8: Step-by-Step</vt:lpstr>
      <vt:lpstr>Example 8: Correlated Subquery</vt:lpstr>
      <vt:lpstr>Join Types</vt:lpstr>
      <vt:lpstr>Equi-Join Example</vt:lpstr>
      <vt:lpstr>More Join Types</vt:lpstr>
      <vt:lpstr>Solution: Left Outer Join</vt:lpstr>
      <vt:lpstr>SQL Server Version</vt:lpstr>
      <vt:lpstr>Non-Solution: Right Outer Join</vt:lpstr>
      <vt:lpstr>Right-Outer Join: SQL Server</vt:lpstr>
      <vt:lpstr>Null Values</vt:lpstr>
      <vt:lpstr>Integrity Constraints (Review)</vt:lpstr>
      <vt:lpstr>General Constraints</vt:lpstr>
      <vt:lpstr>Constraints Over Multiple Relations</vt:lpstr>
      <vt:lpstr>Triggers</vt:lpstr>
      <vt:lpstr>Triggers: Example (SQL:1999)</vt:lpstr>
      <vt:lpstr>Some Useful Functions</vt:lpstr>
      <vt:lpstr>Character Functions</vt:lpstr>
      <vt:lpstr>Date Functions</vt:lpstr>
      <vt:lpstr>Data Dictionary Tables</vt:lpstr>
      <vt:lpstr>Visit Me AT</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Query Language</dc:title>
  <dc:creator/>
  <cp:lastModifiedBy>Hargeet Kaur</cp:lastModifiedBy>
  <cp:revision>18</cp:revision>
  <dcterms:created xsi:type="dcterms:W3CDTF">2001-09-20T13:54:47Z</dcterms:created>
  <dcterms:modified xsi:type="dcterms:W3CDTF">2022-02-03T05:52:57Z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0x010100E3A9BCE72A62844EB979624D023BE786</vt:lpwstr>
  </property>
</Properties>
</file>