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fntdata" ContentType="application/x-fontdata"/>
  <Default Extension="xml" ContentType="application/xml"/>
  <Default Extension="wdp" ContentType="image/vnd.ms-photo"/>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7"/>
  </p:notesMasterIdLst>
  <p:sldIdLst>
    <p:sldId id="309" r:id="rId2"/>
    <p:sldId id="292" r:id="rId3"/>
    <p:sldId id="310" r:id="rId4"/>
    <p:sldId id="312" r:id="rId5"/>
    <p:sldId id="498" r:id="rId6"/>
    <p:sldId id="499" r:id="rId7"/>
    <p:sldId id="501" r:id="rId8"/>
    <p:sldId id="500" r:id="rId9"/>
    <p:sldId id="506" r:id="rId10"/>
    <p:sldId id="421" r:id="rId11"/>
    <p:sldId id="502" r:id="rId12"/>
    <p:sldId id="422" r:id="rId13"/>
    <p:sldId id="423" r:id="rId14"/>
    <p:sldId id="507" r:id="rId15"/>
    <p:sldId id="508" r:id="rId16"/>
    <p:sldId id="509" r:id="rId17"/>
    <p:sldId id="510" r:id="rId18"/>
    <p:sldId id="511" r:id="rId19"/>
    <p:sldId id="512" r:id="rId20"/>
    <p:sldId id="513" r:id="rId21"/>
    <p:sldId id="514" r:id="rId22"/>
    <p:sldId id="515" r:id="rId23"/>
    <p:sldId id="516" r:id="rId24"/>
    <p:sldId id="517" r:id="rId25"/>
    <p:sldId id="518" r:id="rId26"/>
    <p:sldId id="520" r:id="rId27"/>
    <p:sldId id="519" r:id="rId28"/>
    <p:sldId id="521" r:id="rId29"/>
    <p:sldId id="524" r:id="rId30"/>
    <p:sldId id="527" r:id="rId31"/>
    <p:sldId id="525" r:id="rId32"/>
    <p:sldId id="529" r:id="rId33"/>
    <p:sldId id="528" r:id="rId34"/>
    <p:sldId id="530" r:id="rId35"/>
    <p:sldId id="531" r:id="rId36"/>
    <p:sldId id="532" r:id="rId37"/>
    <p:sldId id="533" r:id="rId38"/>
    <p:sldId id="534" r:id="rId39"/>
    <p:sldId id="535" r:id="rId40"/>
    <p:sldId id="536" r:id="rId41"/>
    <p:sldId id="537" r:id="rId42"/>
    <p:sldId id="538" r:id="rId43"/>
    <p:sldId id="539" r:id="rId44"/>
    <p:sldId id="540" r:id="rId45"/>
    <p:sldId id="541" r:id="rId46"/>
    <p:sldId id="542" r:id="rId47"/>
    <p:sldId id="543" r:id="rId48"/>
    <p:sldId id="544" r:id="rId49"/>
    <p:sldId id="546" r:id="rId50"/>
    <p:sldId id="547" r:id="rId51"/>
    <p:sldId id="548" r:id="rId52"/>
    <p:sldId id="549" r:id="rId53"/>
    <p:sldId id="550" r:id="rId54"/>
    <p:sldId id="551" r:id="rId55"/>
    <p:sldId id="552" r:id="rId56"/>
    <p:sldId id="553" r:id="rId57"/>
    <p:sldId id="554" r:id="rId58"/>
    <p:sldId id="557" r:id="rId59"/>
    <p:sldId id="558" r:id="rId60"/>
    <p:sldId id="559" r:id="rId61"/>
    <p:sldId id="560" r:id="rId62"/>
    <p:sldId id="561" r:id="rId63"/>
    <p:sldId id="564" r:id="rId64"/>
    <p:sldId id="565" r:id="rId65"/>
    <p:sldId id="566" r:id="rId66"/>
    <p:sldId id="567" r:id="rId67"/>
    <p:sldId id="568" r:id="rId68"/>
    <p:sldId id="569" r:id="rId69"/>
    <p:sldId id="570" r:id="rId70"/>
    <p:sldId id="571" r:id="rId71"/>
    <p:sldId id="572" r:id="rId72"/>
    <p:sldId id="573" r:id="rId73"/>
    <p:sldId id="574" r:id="rId74"/>
    <p:sldId id="576" r:id="rId75"/>
    <p:sldId id="577" r:id="rId76"/>
    <p:sldId id="578" r:id="rId77"/>
    <p:sldId id="579" r:id="rId78"/>
    <p:sldId id="580" r:id="rId79"/>
    <p:sldId id="581" r:id="rId80"/>
    <p:sldId id="583" r:id="rId81"/>
    <p:sldId id="582" r:id="rId82"/>
    <p:sldId id="584" r:id="rId83"/>
    <p:sldId id="585" r:id="rId84"/>
    <p:sldId id="586" r:id="rId85"/>
    <p:sldId id="387" r:id="rId86"/>
  </p:sldIdLst>
  <p:sldSz cx="12192000" cy="6858000"/>
  <p:notesSz cx="6858000" cy="9144000"/>
  <p:embeddedFontLst>
    <p:embeddedFont>
      <p:font typeface="Calibri" panose="020F0502020204030204" pitchFamily="34" charset="0"/>
      <p:regular r:id="rId88"/>
      <p:bold r:id="rId89"/>
      <p:italic r:id="rId90"/>
      <p:boldItalic r:id="rId91"/>
    </p:embeddedFont>
    <p:embeddedFont>
      <p:font typeface="MS LineDraw" panose="020B0604020202020204"/>
      <p:regular r:id="rId92"/>
    </p:embeddedFont>
    <p:embeddedFont>
      <p:font typeface="Roboto Condensed" panose="020B0604020202020204" charset="0"/>
      <p:regular r:id="rId93"/>
      <p:bold r:id="rId94"/>
      <p:italic r:id="rId95"/>
      <p:boldItalic r:id="rId96"/>
    </p:embeddedFont>
    <p:embeddedFont>
      <p:font typeface="Roboto Condensed Light" panose="020B0604020202020204" charset="0"/>
      <p:regular r:id="rId97"/>
      <p:italic r:id="rId98"/>
    </p:embeddedFont>
    <p:embeddedFont>
      <p:font typeface="Wingdings 3" panose="05040102010807070707" pitchFamily="18" charset="2"/>
      <p:regular r:id="rId9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1B92"/>
    <a:srgbClr val="673BB7"/>
    <a:srgbClr val="607D8B"/>
    <a:srgbClr val="ED524F"/>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16" autoAdjust="0"/>
    <p:restoredTop sz="94660"/>
  </p:normalViewPr>
  <p:slideViewPr>
    <p:cSldViewPr snapToGrid="0">
      <p:cViewPr varScale="1">
        <p:scale>
          <a:sx n="68" d="100"/>
          <a:sy n="68" d="100"/>
        </p:scale>
        <p:origin x="4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font" Target="fonts/font2.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font" Target="fonts/font3.fntdata"/><Relationship Id="rId95" Type="http://schemas.openxmlformats.org/officeDocument/2006/relationships/font" Target="fonts/font8.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font" Target="fonts/font1.fntdata"/><Relationship Id="rId91" Type="http://schemas.openxmlformats.org/officeDocument/2006/relationships/font" Target="fonts/font4.fntdata"/><Relationship Id="rId96"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customXml" Target="../customXml/item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7.fntdata"/><Relationship Id="rId99" Type="http://schemas.openxmlformats.org/officeDocument/2006/relationships/font" Target="fonts/font12.fntdata"/><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10.fntdata"/><Relationship Id="rId104" Type="http://schemas.openxmlformats.org/officeDocument/2006/relationships/customXml" Target="../customXml/item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5.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105"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6.fntdata"/><Relationship Id="rId98" Type="http://schemas.openxmlformats.org/officeDocument/2006/relationships/font" Target="fonts/font11.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1/31/2021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Unit 4 – Relational Database Design</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08420"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5900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2979107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Unit 4 – Relational Database Design</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825293"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1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Unit 4 – Relational Database Design</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620479"/>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10"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2001692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34" name="Picture 4" descr="https://cdn5.vectorstock.com/i/1000x1000/21/59/dbms-database-management-system-computer-data-vector-8212159.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294" t="9689" r="5315" b="18089"/>
          <a:stretch/>
        </p:blipFill>
        <p:spPr bwMode="auto">
          <a:xfrm>
            <a:off x="8407803" y="2089594"/>
            <a:ext cx="2880000" cy="267881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pic>
        <p:nvPicPr>
          <p:cNvPr id="35" name="Picture 4" descr="https://cdn5.vectorstock.com/i/1000x1000/21/59/dbms-database-management-system-computer-data-vector-8212159.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294" t="9689" r="5315" b="18089"/>
          <a:stretch/>
        </p:blipFill>
        <p:spPr bwMode="auto">
          <a:xfrm>
            <a:off x="8453395" y="1794986"/>
            <a:ext cx="2880000" cy="2678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625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38" name="Hexagon 37"/>
          <p:cNvSpPr/>
          <p:nvPr userDrawn="1"/>
        </p:nvSpPr>
        <p:spPr>
          <a:xfrm rot="5400000">
            <a:off x="4309292" y="1717040"/>
            <a:ext cx="3461658" cy="2984188"/>
          </a:xfrm>
          <a:prstGeom prst="hexagon">
            <a:avLst/>
          </a:prstGeom>
          <a:solidFill>
            <a:schemeClr val="bg1">
              <a:lumMod val="95000"/>
            </a:schemeClr>
          </a:solidFill>
          <a:ln w="57150">
            <a:solidFill>
              <a:schemeClr val="accent6"/>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9" name="TextBox 38"/>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41" name="Rectangle 40"/>
          <p:cNvSpPr/>
          <p:nvPr userDrawn="1"/>
        </p:nvSpPr>
        <p:spPr>
          <a:xfrm>
            <a:off x="7678346" y="2221532"/>
            <a:ext cx="4513654"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2" name="Rectangle 41"/>
          <p:cNvSpPr/>
          <p:nvPr userDrawn="1"/>
        </p:nvSpPr>
        <p:spPr>
          <a:xfrm>
            <a:off x="0" y="2221532"/>
            <a:ext cx="4402106"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5861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Prof. </a:t>
            </a:r>
            <a:r>
              <a:rPr lang="en-US" dirty="0" err="1">
                <a:solidFill>
                  <a:srgbClr val="212121">
                    <a:lumMod val="90000"/>
                    <a:lumOff val="10000"/>
                  </a:srgbClr>
                </a:solidFill>
                <a:latin typeface="Roboto Condensed Light" panose="02000000000000000000" pitchFamily="2" charset="0"/>
                <a:ea typeface="Roboto Condensed Light" panose="02000000000000000000" pitchFamily="2" charset="0"/>
              </a:rPr>
              <a:t>Firoz</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 A </a:t>
            </a:r>
            <a:r>
              <a:rPr lang="en-US" dirty="0" err="1">
                <a:solidFill>
                  <a:srgbClr val="212121">
                    <a:lumMod val="90000"/>
                    <a:lumOff val="10000"/>
                  </a:srgbClr>
                </a:solidFill>
                <a:latin typeface="Roboto Condensed Light" panose="02000000000000000000" pitchFamily="2" charset="0"/>
                <a:ea typeface="Roboto Condensed Light" panose="02000000000000000000" pitchFamily="2" charset="0"/>
              </a:rPr>
              <a:t>Sherasiya</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#3130703 (DBMS)   </a:t>
            </a:r>
            <a:r>
              <a:rPr lang="en-US" dirty="0">
                <a:solidFill>
                  <a:srgbClr val="212121">
                    <a:lumMod val="90000"/>
                    <a:lumOff val="10000"/>
                  </a:srgbClr>
                </a:solidFill>
                <a:latin typeface="Wingdings" panose="05000000000000000000" pitchFamily="2" charset="2"/>
                <a:ea typeface="Roboto Condensed Light" panose="02000000000000000000" pitchFamily="2" charset="0"/>
              </a:rPr>
              <a:t></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   Unit 3 – Relational Query Languages</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rgbClr val="212121">
                    <a:lumMod val="90000"/>
                    <a:lumOff val="10000"/>
                  </a:srgbClr>
                </a:solidFill>
              </a:rPr>
              <a:pPr/>
              <a:t>‹#›</a:t>
            </a:fld>
            <a:endParaRPr lang="en-US" b="1" dirty="0">
              <a:solidFill>
                <a:srgbClr val="212121">
                  <a:lumMod val="90000"/>
                  <a:lumOff val="10000"/>
                </a:srgbClr>
              </a:solidFill>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678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1/31/2021</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70" r:id="rId1"/>
    <p:sldLayoutId id="2147483687" r:id="rId2"/>
    <p:sldLayoutId id="2147483688" r:id="rId3"/>
    <p:sldLayoutId id="2147483671" r:id="rId4"/>
    <p:sldLayoutId id="2147483673" r:id="rId5"/>
    <p:sldLayoutId id="2147483691" r:id="rId6"/>
    <p:sldLayoutId id="2147483679" r:id="rId7"/>
    <p:sldLayoutId id="2147483692" r:id="rId8"/>
    <p:sldLayoutId id="2147483696" r:id="rId9"/>
    <p:sldLayoutId id="2147483702" r:id="rId10"/>
    <p:sldLayoutId id="21474837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F305CB-DBE2-45D5-8D0B-92106F27C4BB}"/>
              </a:ext>
            </a:extLst>
          </p:cNvPr>
          <p:cNvSpPr>
            <a:spLocks noGrp="1"/>
          </p:cNvSpPr>
          <p:nvPr>
            <p:ph type="ctrTitle"/>
          </p:nvPr>
        </p:nvSpPr>
        <p:spPr>
          <a:xfrm>
            <a:off x="559490" y="1122364"/>
            <a:ext cx="7035300" cy="2992436"/>
          </a:xfrm>
        </p:spPr>
        <p:txBody>
          <a:bodyPr/>
          <a:lstStyle/>
          <a:p>
            <a:r>
              <a:rPr lang="en-US" sz="4800" b="0" dirty="0">
                <a:latin typeface="Roboto Condensed Light" panose="02000000000000000000" pitchFamily="2" charset="0"/>
                <a:ea typeface="Roboto Condensed Light" panose="02000000000000000000" pitchFamily="2" charset="0"/>
              </a:rPr>
              <a:t>Unit-4</a:t>
            </a:r>
            <a:r>
              <a:rPr lang="en-US" dirty="0"/>
              <a:t> </a:t>
            </a:r>
            <a:br>
              <a:rPr lang="en-US" dirty="0"/>
            </a:br>
            <a:r>
              <a:rPr lang="en-US" dirty="0"/>
              <a:t>Relational Database Design</a:t>
            </a:r>
          </a:p>
        </p:txBody>
      </p:sp>
    </p:spTree>
    <p:extLst>
      <p:ext uri="{BB962C8B-B14F-4D97-AF65-F5344CB8AC3E}">
        <p14:creationId xmlns:p14="http://schemas.microsoft.com/office/powerpoint/2010/main" val="1600834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Armstrong's axioms OR Inference rules</a:t>
            </a:r>
          </a:p>
        </p:txBody>
      </p:sp>
      <p:sp>
        <p:nvSpPr>
          <p:cNvPr id="3" name="Content Placeholder 2"/>
          <p:cNvSpPr>
            <a:spLocks noGrp="1"/>
          </p:cNvSpPr>
          <p:nvPr>
            <p:ph idx="1"/>
          </p:nvPr>
        </p:nvSpPr>
        <p:spPr/>
        <p:txBody>
          <a:bodyPr/>
          <a:lstStyle/>
          <a:p>
            <a:r>
              <a:rPr lang="en-US" dirty="0"/>
              <a:t>Armstrong's axioms are a set of rules used to infer (derive) all the functional dependencies on a relational database.</a:t>
            </a:r>
          </a:p>
          <a:p>
            <a:endParaRPr lang="en-US" dirty="0"/>
          </a:p>
        </p:txBody>
      </p:sp>
      <p:sp>
        <p:nvSpPr>
          <p:cNvPr id="16" name="Rounded Rectangle 15"/>
          <p:cNvSpPr/>
          <p:nvPr/>
        </p:nvSpPr>
        <p:spPr>
          <a:xfrm>
            <a:off x="497360" y="2048659"/>
            <a:ext cx="2880000" cy="82296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ormAutofit/>
          </a:bodyPr>
          <a:lstStyle/>
          <a:p>
            <a:pPr lvl="1" indent="-346075" algn="just">
              <a:lnSpc>
                <a:spcPct val="90000"/>
              </a:lnSpc>
              <a:spcBef>
                <a:spcPts val="500"/>
              </a:spcBef>
              <a:buClr>
                <a:schemeClr val="accent6"/>
              </a:buClr>
              <a:buFont typeface="Wingdings 3" panose="05040102010807070707" pitchFamily="18" charset="2"/>
              <a:buChar char=""/>
            </a:pPr>
            <a:r>
              <a:rPr lang="en-US" sz="2000" dirty="0"/>
              <a:t>If B is a subset of A </a:t>
            </a:r>
          </a:p>
          <a:p>
            <a:pPr lvl="2" indent="-346075" algn="just">
              <a:lnSpc>
                <a:spcPct val="90000"/>
              </a:lnSpc>
              <a:spcBef>
                <a:spcPts val="500"/>
              </a:spcBef>
              <a:buClr>
                <a:schemeClr val="accent6"/>
              </a:buClr>
              <a:buFont typeface="Wingdings 3" panose="05040102010807070707" pitchFamily="18" charset="2"/>
              <a:buChar char=""/>
            </a:pPr>
            <a:r>
              <a:rPr lang="en-US" sz="2000" dirty="0"/>
              <a:t>then A </a:t>
            </a:r>
            <a:r>
              <a:rPr lang="en-US" sz="2000" dirty="0">
                <a:latin typeface="Calibri" panose="020F0502020204030204" pitchFamily="34" charset="0"/>
              </a:rPr>
              <a:t>→ </a:t>
            </a:r>
            <a:r>
              <a:rPr lang="en-US" sz="2000" dirty="0"/>
              <a:t>B</a:t>
            </a:r>
          </a:p>
        </p:txBody>
      </p:sp>
      <p:sp>
        <p:nvSpPr>
          <p:cNvPr id="17" name="Rounded Rectangle 16"/>
          <p:cNvSpPr/>
          <p:nvPr/>
        </p:nvSpPr>
        <p:spPr>
          <a:xfrm>
            <a:off x="497360" y="1616660"/>
            <a:ext cx="1188720" cy="432000"/>
          </a:xfrm>
          <a:prstGeom prst="roundRect">
            <a:avLst>
              <a:gd name="adj" fmla="val 0"/>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r>
              <a:rPr lang="en-US" dirty="0">
                <a:solidFill>
                  <a:schemeClr val="lt1"/>
                </a:solidFill>
              </a:rPr>
              <a:t>Reflexivity</a:t>
            </a:r>
          </a:p>
        </p:txBody>
      </p:sp>
      <p:sp>
        <p:nvSpPr>
          <p:cNvPr id="20" name="Rounded Rectangle 19"/>
          <p:cNvSpPr/>
          <p:nvPr/>
        </p:nvSpPr>
        <p:spPr>
          <a:xfrm>
            <a:off x="4587450" y="2048659"/>
            <a:ext cx="2880000" cy="82296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ormAutofit/>
          </a:bodyPr>
          <a:lstStyle/>
          <a:p>
            <a:pPr lvl="1" indent="-346075" algn="just">
              <a:lnSpc>
                <a:spcPct val="90000"/>
              </a:lnSpc>
              <a:spcBef>
                <a:spcPts val="500"/>
              </a:spcBef>
              <a:buClr>
                <a:schemeClr val="accent6"/>
              </a:buClr>
              <a:buFont typeface="Wingdings 3" panose="05040102010807070707" pitchFamily="18" charset="2"/>
              <a:buChar char=""/>
            </a:pPr>
            <a:r>
              <a:rPr lang="en-US" sz="2000" dirty="0"/>
              <a:t>If A </a:t>
            </a:r>
            <a:r>
              <a:rPr lang="en-US" sz="2000" dirty="0">
                <a:latin typeface="Calibri" panose="020F0502020204030204" pitchFamily="34" charset="0"/>
              </a:rPr>
              <a:t>→ </a:t>
            </a:r>
            <a:r>
              <a:rPr lang="en-US" sz="2000" dirty="0"/>
              <a:t>B </a:t>
            </a:r>
          </a:p>
          <a:p>
            <a:pPr lvl="2" indent="-346075" algn="just">
              <a:lnSpc>
                <a:spcPct val="90000"/>
              </a:lnSpc>
              <a:spcBef>
                <a:spcPts val="500"/>
              </a:spcBef>
              <a:buClr>
                <a:schemeClr val="accent6"/>
              </a:buClr>
              <a:buFont typeface="Wingdings 3" panose="05040102010807070707" pitchFamily="18" charset="2"/>
              <a:buChar char=""/>
            </a:pPr>
            <a:r>
              <a:rPr lang="en-US" sz="2000" dirty="0"/>
              <a:t>then AC </a:t>
            </a:r>
            <a:r>
              <a:rPr lang="en-US" sz="2000" dirty="0">
                <a:latin typeface="Calibri" panose="020F0502020204030204" pitchFamily="34" charset="0"/>
              </a:rPr>
              <a:t>→ </a:t>
            </a:r>
            <a:r>
              <a:rPr lang="en-US" sz="2000" dirty="0"/>
              <a:t>BC</a:t>
            </a:r>
          </a:p>
        </p:txBody>
      </p:sp>
      <p:sp>
        <p:nvSpPr>
          <p:cNvPr id="21" name="Rounded Rectangle 20"/>
          <p:cNvSpPr/>
          <p:nvPr/>
        </p:nvSpPr>
        <p:spPr>
          <a:xfrm>
            <a:off x="4587450" y="1616660"/>
            <a:ext cx="1463040" cy="432000"/>
          </a:xfrm>
          <a:prstGeom prst="roundRect">
            <a:avLst>
              <a:gd name="adj" fmla="val 0"/>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r>
              <a:rPr lang="en-US" dirty="0">
                <a:solidFill>
                  <a:schemeClr val="lt1"/>
                </a:solidFill>
              </a:rPr>
              <a:t>Augmentation</a:t>
            </a:r>
          </a:p>
        </p:txBody>
      </p:sp>
      <p:sp>
        <p:nvSpPr>
          <p:cNvPr id="32" name="Rounded Rectangle 31"/>
          <p:cNvSpPr/>
          <p:nvPr/>
        </p:nvSpPr>
        <p:spPr>
          <a:xfrm>
            <a:off x="497360" y="3719514"/>
            <a:ext cx="2880000" cy="82296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ormAutofit/>
          </a:bodyPr>
          <a:lstStyle/>
          <a:p>
            <a:pPr lvl="1" indent="-346075" algn="just">
              <a:lnSpc>
                <a:spcPct val="90000"/>
              </a:lnSpc>
              <a:spcBef>
                <a:spcPts val="500"/>
              </a:spcBef>
              <a:buClr>
                <a:schemeClr val="accent6"/>
              </a:buClr>
              <a:buFont typeface="Wingdings 3" panose="05040102010807070707" pitchFamily="18" charset="2"/>
              <a:buChar char=""/>
            </a:pPr>
            <a:r>
              <a:rPr lang="en-US" sz="2000" dirty="0"/>
              <a:t>If A </a:t>
            </a:r>
            <a:r>
              <a:rPr lang="en-US" sz="2000" dirty="0">
                <a:latin typeface="Calibri" panose="020F0502020204030204" pitchFamily="34" charset="0"/>
              </a:rPr>
              <a:t>→ </a:t>
            </a:r>
            <a:r>
              <a:rPr lang="en-US" sz="2000" dirty="0"/>
              <a:t>B and B </a:t>
            </a:r>
            <a:r>
              <a:rPr lang="en-US" sz="2000" dirty="0">
                <a:latin typeface="Calibri" panose="020F0502020204030204" pitchFamily="34" charset="0"/>
              </a:rPr>
              <a:t>→ </a:t>
            </a:r>
            <a:r>
              <a:rPr lang="en-US" sz="2000" dirty="0"/>
              <a:t>C </a:t>
            </a:r>
          </a:p>
          <a:p>
            <a:pPr lvl="2" indent="-346075" algn="just">
              <a:lnSpc>
                <a:spcPct val="90000"/>
              </a:lnSpc>
              <a:spcBef>
                <a:spcPts val="500"/>
              </a:spcBef>
              <a:buClr>
                <a:schemeClr val="accent6"/>
              </a:buClr>
              <a:buFont typeface="Wingdings 3" panose="05040102010807070707" pitchFamily="18" charset="2"/>
              <a:buChar char=""/>
            </a:pPr>
            <a:r>
              <a:rPr lang="en-US" sz="2000" dirty="0"/>
              <a:t>then A </a:t>
            </a:r>
            <a:r>
              <a:rPr lang="en-US" sz="2000" dirty="0">
                <a:latin typeface="Calibri" panose="020F0502020204030204" pitchFamily="34" charset="0"/>
              </a:rPr>
              <a:t>→ </a:t>
            </a:r>
            <a:r>
              <a:rPr lang="en-US" sz="2000" dirty="0"/>
              <a:t>C</a:t>
            </a:r>
          </a:p>
        </p:txBody>
      </p:sp>
      <p:sp>
        <p:nvSpPr>
          <p:cNvPr id="33" name="Rounded Rectangle 32"/>
          <p:cNvSpPr/>
          <p:nvPr/>
        </p:nvSpPr>
        <p:spPr>
          <a:xfrm>
            <a:off x="497360" y="3287515"/>
            <a:ext cx="1188720" cy="432000"/>
          </a:xfrm>
          <a:prstGeom prst="roundRect">
            <a:avLst>
              <a:gd name="adj" fmla="val 0"/>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r>
              <a:rPr lang="en-US" dirty="0">
                <a:solidFill>
                  <a:schemeClr val="lt1"/>
                </a:solidFill>
              </a:rPr>
              <a:t>Transitivity</a:t>
            </a:r>
          </a:p>
        </p:txBody>
      </p:sp>
      <p:sp>
        <p:nvSpPr>
          <p:cNvPr id="24" name="Rounded Rectangle 23"/>
          <p:cNvSpPr/>
          <p:nvPr/>
        </p:nvSpPr>
        <p:spPr>
          <a:xfrm>
            <a:off x="4587450" y="3719514"/>
            <a:ext cx="2880000" cy="82296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ormAutofit/>
          </a:bodyPr>
          <a:lstStyle/>
          <a:p>
            <a:pPr lvl="1" indent="-346075" algn="just">
              <a:lnSpc>
                <a:spcPct val="90000"/>
              </a:lnSpc>
              <a:spcBef>
                <a:spcPts val="500"/>
              </a:spcBef>
              <a:buClr>
                <a:schemeClr val="accent6"/>
              </a:buClr>
              <a:buFont typeface="Wingdings 3" panose="05040102010807070707" pitchFamily="18" charset="2"/>
              <a:buChar char=""/>
            </a:pPr>
            <a:r>
              <a:rPr lang="en-US" sz="2000" dirty="0"/>
              <a:t>If A </a:t>
            </a:r>
            <a:r>
              <a:rPr lang="en-US" sz="2000" dirty="0">
                <a:latin typeface="Calibri" panose="020F0502020204030204" pitchFamily="34" charset="0"/>
              </a:rPr>
              <a:t>→ </a:t>
            </a:r>
            <a:r>
              <a:rPr lang="en-US" sz="2000" dirty="0"/>
              <a:t>B and BD </a:t>
            </a:r>
            <a:r>
              <a:rPr lang="en-US" sz="2000" dirty="0">
                <a:latin typeface="Calibri" panose="020F0502020204030204" pitchFamily="34" charset="0"/>
              </a:rPr>
              <a:t>→ </a:t>
            </a:r>
            <a:r>
              <a:rPr lang="en-US" sz="2000" dirty="0"/>
              <a:t>C </a:t>
            </a:r>
          </a:p>
          <a:p>
            <a:pPr lvl="2" indent="-346075" algn="just">
              <a:lnSpc>
                <a:spcPct val="90000"/>
              </a:lnSpc>
              <a:spcBef>
                <a:spcPts val="500"/>
              </a:spcBef>
              <a:buClr>
                <a:schemeClr val="accent6"/>
              </a:buClr>
              <a:buFont typeface="Wingdings 3" panose="05040102010807070707" pitchFamily="18" charset="2"/>
              <a:buChar char=""/>
            </a:pPr>
            <a:r>
              <a:rPr lang="en-US" sz="2000" dirty="0"/>
              <a:t>then AD </a:t>
            </a:r>
            <a:r>
              <a:rPr lang="en-US" sz="2000" dirty="0">
                <a:latin typeface="Calibri" panose="020F0502020204030204" pitchFamily="34" charset="0"/>
              </a:rPr>
              <a:t>→ </a:t>
            </a:r>
            <a:r>
              <a:rPr lang="en-US" sz="2000" dirty="0"/>
              <a:t>C</a:t>
            </a:r>
          </a:p>
        </p:txBody>
      </p:sp>
      <p:sp>
        <p:nvSpPr>
          <p:cNvPr id="25" name="Rounded Rectangle 24"/>
          <p:cNvSpPr/>
          <p:nvPr/>
        </p:nvSpPr>
        <p:spPr>
          <a:xfrm>
            <a:off x="4587450" y="3287515"/>
            <a:ext cx="1920240" cy="432000"/>
          </a:xfrm>
          <a:prstGeom prst="roundRect">
            <a:avLst>
              <a:gd name="adj" fmla="val 0"/>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r>
              <a:rPr lang="en-US" dirty="0">
                <a:solidFill>
                  <a:schemeClr val="lt1"/>
                </a:solidFill>
              </a:rPr>
              <a:t>Pseudo Transitivity</a:t>
            </a:r>
          </a:p>
        </p:txBody>
      </p:sp>
      <p:sp>
        <p:nvSpPr>
          <p:cNvPr id="26" name="Rounded Rectangle 25"/>
          <p:cNvSpPr/>
          <p:nvPr/>
        </p:nvSpPr>
        <p:spPr>
          <a:xfrm>
            <a:off x="8677540" y="2048659"/>
            <a:ext cx="2880000" cy="45720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ormAutofit lnSpcReduction="10000"/>
          </a:bodyPr>
          <a:lstStyle/>
          <a:p>
            <a:pPr lvl="1" indent="-346075" algn="just">
              <a:lnSpc>
                <a:spcPct val="90000"/>
              </a:lnSpc>
              <a:spcBef>
                <a:spcPts val="500"/>
              </a:spcBef>
              <a:buClr>
                <a:schemeClr val="accent6"/>
              </a:buClr>
              <a:buFont typeface="Wingdings 3" panose="05040102010807070707" pitchFamily="18" charset="2"/>
              <a:buChar char=""/>
            </a:pPr>
            <a:r>
              <a:rPr lang="en-US" sz="2000" dirty="0"/>
              <a:t>If A </a:t>
            </a:r>
            <a:r>
              <a:rPr lang="en-US" sz="2000" dirty="0">
                <a:latin typeface="Calibri" panose="020F0502020204030204" pitchFamily="34" charset="0"/>
              </a:rPr>
              <a:t>→ </a:t>
            </a:r>
            <a:r>
              <a:rPr lang="en-US" sz="2000" dirty="0"/>
              <a:t>A</a:t>
            </a:r>
          </a:p>
        </p:txBody>
      </p:sp>
      <p:sp>
        <p:nvSpPr>
          <p:cNvPr id="27" name="Rounded Rectangle 26"/>
          <p:cNvSpPr/>
          <p:nvPr/>
        </p:nvSpPr>
        <p:spPr>
          <a:xfrm>
            <a:off x="8677540" y="1616660"/>
            <a:ext cx="1920240" cy="432000"/>
          </a:xfrm>
          <a:prstGeom prst="roundRect">
            <a:avLst>
              <a:gd name="adj" fmla="val 0"/>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r>
              <a:rPr lang="en-US" dirty="0">
                <a:solidFill>
                  <a:schemeClr val="lt1"/>
                </a:solidFill>
              </a:rPr>
              <a:t>Self-determination</a:t>
            </a:r>
          </a:p>
        </p:txBody>
      </p:sp>
      <p:sp>
        <p:nvSpPr>
          <p:cNvPr id="28" name="Rounded Rectangle 27"/>
          <p:cNvSpPr/>
          <p:nvPr/>
        </p:nvSpPr>
        <p:spPr>
          <a:xfrm>
            <a:off x="8677540" y="3719514"/>
            <a:ext cx="2880000" cy="82296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ormAutofit fontScale="85000" lnSpcReduction="20000"/>
          </a:bodyPr>
          <a:lstStyle/>
          <a:p>
            <a:pPr lvl="1" indent="-346075" algn="just">
              <a:lnSpc>
                <a:spcPct val="90000"/>
              </a:lnSpc>
              <a:spcBef>
                <a:spcPts val="500"/>
              </a:spcBef>
              <a:buClr>
                <a:schemeClr val="accent6"/>
              </a:buClr>
              <a:buFont typeface="Wingdings 3" panose="05040102010807070707" pitchFamily="18" charset="2"/>
              <a:buChar char=""/>
            </a:pPr>
            <a:r>
              <a:rPr lang="en-US" sz="2000" dirty="0"/>
              <a:t>If A </a:t>
            </a:r>
            <a:r>
              <a:rPr lang="en-US" sz="2000" dirty="0">
                <a:latin typeface="Calibri" panose="020F0502020204030204" pitchFamily="34" charset="0"/>
              </a:rPr>
              <a:t>→ </a:t>
            </a:r>
            <a:r>
              <a:rPr lang="en-US" sz="2000" dirty="0"/>
              <a:t>BC </a:t>
            </a:r>
          </a:p>
          <a:p>
            <a:pPr lvl="2" indent="-346075" algn="just">
              <a:lnSpc>
                <a:spcPct val="90000"/>
              </a:lnSpc>
              <a:spcBef>
                <a:spcPts val="500"/>
              </a:spcBef>
              <a:buClr>
                <a:schemeClr val="accent6"/>
              </a:buClr>
              <a:buFont typeface="Wingdings 3" panose="05040102010807070707" pitchFamily="18" charset="2"/>
              <a:buChar char=""/>
            </a:pPr>
            <a:r>
              <a:rPr lang="en-US" sz="2000" dirty="0"/>
              <a:t>then A </a:t>
            </a:r>
            <a:r>
              <a:rPr lang="en-US" sz="2000" dirty="0">
                <a:latin typeface="Calibri" panose="020F0502020204030204" pitchFamily="34" charset="0"/>
              </a:rPr>
              <a:t>→ </a:t>
            </a:r>
            <a:r>
              <a:rPr lang="en-US" sz="2000" dirty="0"/>
              <a:t>B and A </a:t>
            </a:r>
            <a:r>
              <a:rPr lang="en-US" sz="2000" dirty="0">
                <a:latin typeface="Calibri" panose="020F0502020204030204" pitchFamily="34" charset="0"/>
              </a:rPr>
              <a:t>→ </a:t>
            </a:r>
            <a:r>
              <a:rPr lang="en-US" sz="2000" dirty="0"/>
              <a:t>C</a:t>
            </a:r>
          </a:p>
        </p:txBody>
      </p:sp>
      <p:sp>
        <p:nvSpPr>
          <p:cNvPr id="29" name="Rounded Rectangle 28"/>
          <p:cNvSpPr/>
          <p:nvPr/>
        </p:nvSpPr>
        <p:spPr>
          <a:xfrm>
            <a:off x="8677540" y="3287515"/>
            <a:ext cx="1554480" cy="432000"/>
          </a:xfrm>
          <a:prstGeom prst="roundRect">
            <a:avLst>
              <a:gd name="adj" fmla="val 0"/>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r>
              <a:rPr lang="en-US" dirty="0">
                <a:solidFill>
                  <a:schemeClr val="lt1"/>
                </a:solidFill>
              </a:rPr>
              <a:t>Decomposition</a:t>
            </a:r>
          </a:p>
        </p:txBody>
      </p:sp>
      <p:sp>
        <p:nvSpPr>
          <p:cNvPr id="30" name="Rounded Rectangle 29"/>
          <p:cNvSpPr/>
          <p:nvPr/>
        </p:nvSpPr>
        <p:spPr>
          <a:xfrm>
            <a:off x="497360" y="5360989"/>
            <a:ext cx="2880000" cy="82296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ormAutofit/>
          </a:bodyPr>
          <a:lstStyle/>
          <a:p>
            <a:pPr lvl="1" indent="-346075" algn="just">
              <a:lnSpc>
                <a:spcPct val="90000"/>
              </a:lnSpc>
              <a:spcBef>
                <a:spcPts val="500"/>
              </a:spcBef>
              <a:buClr>
                <a:schemeClr val="accent6"/>
              </a:buClr>
              <a:buFont typeface="Wingdings 3" panose="05040102010807070707" pitchFamily="18" charset="2"/>
              <a:buChar char=""/>
            </a:pPr>
            <a:r>
              <a:rPr lang="en-US" sz="2000" dirty="0"/>
              <a:t>If A </a:t>
            </a:r>
            <a:r>
              <a:rPr lang="en-US" sz="2000" dirty="0">
                <a:latin typeface="Calibri" panose="020F0502020204030204" pitchFamily="34" charset="0"/>
              </a:rPr>
              <a:t>→ </a:t>
            </a:r>
            <a:r>
              <a:rPr lang="en-US" sz="2000" dirty="0"/>
              <a:t>B and A </a:t>
            </a:r>
            <a:r>
              <a:rPr lang="en-US" sz="2000" dirty="0">
                <a:latin typeface="Calibri" panose="020F0502020204030204" pitchFamily="34" charset="0"/>
              </a:rPr>
              <a:t>→ </a:t>
            </a:r>
            <a:r>
              <a:rPr lang="en-US" sz="2000" dirty="0"/>
              <a:t>C </a:t>
            </a:r>
          </a:p>
          <a:p>
            <a:pPr lvl="2" indent="-346075" algn="just">
              <a:lnSpc>
                <a:spcPct val="90000"/>
              </a:lnSpc>
              <a:spcBef>
                <a:spcPts val="500"/>
              </a:spcBef>
              <a:buClr>
                <a:schemeClr val="accent6"/>
              </a:buClr>
              <a:buFont typeface="Wingdings 3" panose="05040102010807070707" pitchFamily="18" charset="2"/>
              <a:buChar char=""/>
            </a:pPr>
            <a:r>
              <a:rPr lang="en-US" sz="2000" dirty="0"/>
              <a:t>then A </a:t>
            </a:r>
            <a:r>
              <a:rPr lang="en-US" sz="2000" dirty="0">
                <a:latin typeface="Calibri" panose="020F0502020204030204" pitchFamily="34" charset="0"/>
              </a:rPr>
              <a:t>→ </a:t>
            </a:r>
            <a:r>
              <a:rPr lang="en-US" sz="2000" dirty="0"/>
              <a:t>BC</a:t>
            </a:r>
          </a:p>
        </p:txBody>
      </p:sp>
      <p:sp>
        <p:nvSpPr>
          <p:cNvPr id="31" name="Rounded Rectangle 30"/>
          <p:cNvSpPr/>
          <p:nvPr/>
        </p:nvSpPr>
        <p:spPr>
          <a:xfrm>
            <a:off x="497360" y="4928990"/>
            <a:ext cx="731520" cy="432000"/>
          </a:xfrm>
          <a:prstGeom prst="roundRect">
            <a:avLst>
              <a:gd name="adj" fmla="val 0"/>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r>
              <a:rPr lang="en-US" dirty="0">
                <a:solidFill>
                  <a:schemeClr val="lt1"/>
                </a:solidFill>
              </a:rPr>
              <a:t>Union</a:t>
            </a:r>
          </a:p>
        </p:txBody>
      </p:sp>
      <p:sp>
        <p:nvSpPr>
          <p:cNvPr id="36" name="Rounded Rectangle 35"/>
          <p:cNvSpPr/>
          <p:nvPr/>
        </p:nvSpPr>
        <p:spPr>
          <a:xfrm>
            <a:off x="4587450" y="5360989"/>
            <a:ext cx="2880000" cy="82296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ormAutofit/>
          </a:bodyPr>
          <a:lstStyle/>
          <a:p>
            <a:pPr lvl="1" indent="-346075" algn="just">
              <a:lnSpc>
                <a:spcPct val="90000"/>
              </a:lnSpc>
              <a:spcBef>
                <a:spcPts val="500"/>
              </a:spcBef>
              <a:buClr>
                <a:schemeClr val="accent6"/>
              </a:buClr>
              <a:buFont typeface="Wingdings 3" panose="05040102010807070707" pitchFamily="18" charset="2"/>
              <a:buChar char=""/>
            </a:pPr>
            <a:r>
              <a:rPr lang="en-US" sz="2000" dirty="0"/>
              <a:t>If A </a:t>
            </a:r>
            <a:r>
              <a:rPr lang="en-US" sz="2000" dirty="0">
                <a:latin typeface="Calibri" panose="020F0502020204030204" pitchFamily="34" charset="0"/>
              </a:rPr>
              <a:t>→ </a:t>
            </a:r>
            <a:r>
              <a:rPr lang="en-US" sz="2000" dirty="0"/>
              <a:t>B and C </a:t>
            </a:r>
            <a:r>
              <a:rPr lang="en-US" sz="2000" dirty="0">
                <a:latin typeface="Calibri" panose="020F0502020204030204" pitchFamily="34" charset="0"/>
              </a:rPr>
              <a:t>→ </a:t>
            </a:r>
            <a:r>
              <a:rPr lang="en-US" sz="2000" dirty="0"/>
              <a:t>D </a:t>
            </a:r>
          </a:p>
          <a:p>
            <a:pPr lvl="2" indent="-346075" algn="just">
              <a:lnSpc>
                <a:spcPct val="90000"/>
              </a:lnSpc>
              <a:spcBef>
                <a:spcPts val="500"/>
              </a:spcBef>
              <a:buClr>
                <a:schemeClr val="accent6"/>
              </a:buClr>
              <a:buFont typeface="Wingdings 3" panose="05040102010807070707" pitchFamily="18" charset="2"/>
              <a:buChar char=""/>
            </a:pPr>
            <a:r>
              <a:rPr lang="en-US" sz="2000" dirty="0"/>
              <a:t>then AC </a:t>
            </a:r>
            <a:r>
              <a:rPr lang="en-US" sz="2000" dirty="0">
                <a:latin typeface="Calibri" panose="020F0502020204030204" pitchFamily="34" charset="0"/>
              </a:rPr>
              <a:t>→ </a:t>
            </a:r>
            <a:r>
              <a:rPr lang="en-US" sz="2000" dirty="0"/>
              <a:t>BD</a:t>
            </a:r>
          </a:p>
        </p:txBody>
      </p:sp>
      <p:sp>
        <p:nvSpPr>
          <p:cNvPr id="37" name="Rounded Rectangle 36"/>
          <p:cNvSpPr/>
          <p:nvPr/>
        </p:nvSpPr>
        <p:spPr>
          <a:xfrm>
            <a:off x="4587450" y="4928990"/>
            <a:ext cx="1371600" cy="432000"/>
          </a:xfrm>
          <a:prstGeom prst="roundRect">
            <a:avLst>
              <a:gd name="adj" fmla="val 0"/>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r>
              <a:rPr lang="en-US" dirty="0">
                <a:solidFill>
                  <a:schemeClr val="lt1"/>
                </a:solidFill>
              </a:rPr>
              <a:t>Composition</a:t>
            </a:r>
          </a:p>
        </p:txBody>
      </p:sp>
    </p:spTree>
    <p:extLst>
      <p:ext uri="{BB962C8B-B14F-4D97-AF65-F5344CB8AC3E}">
        <p14:creationId xmlns:p14="http://schemas.microsoft.com/office/powerpoint/2010/main" val="315442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500"/>
                                        <p:tgtEl>
                                          <p:spTgt spid="2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fade">
                                      <p:cBhvr>
                                        <p:cTn id="60" dur="500"/>
                                        <p:tgtEl>
                                          <p:spTgt spid="3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fade">
                                      <p:cBhvr>
                                        <p:cTn id="7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0" grpId="0" animBg="1"/>
      <p:bldP spid="21" grpId="0" animBg="1"/>
      <p:bldP spid="32" grpId="0" animBg="1"/>
      <p:bldP spid="33" grpId="0" animBg="1"/>
      <p:bldP spid="24" grpId="0" animBg="1"/>
      <p:bldP spid="25" grpId="0" animBg="1"/>
      <p:bldP spid="26" grpId="0" animBg="1"/>
      <p:bldP spid="27" grpId="0" animBg="1"/>
      <p:bldP spid="28" grpId="0" animBg="1"/>
      <p:bldP spid="29" grpId="0" animBg="1"/>
      <p:bldP spid="30" grpId="0" animBg="1"/>
      <p:bldP spid="31" grpId="0" animBg="1"/>
      <p:bldP spid="36" grpId="0" animBg="1"/>
      <p:bldP spid="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Closure of a set of FDs</a:t>
            </a:r>
          </a:p>
        </p:txBody>
      </p:sp>
      <p:sp>
        <p:nvSpPr>
          <p:cNvPr id="5" name="Text Placeholder 4"/>
          <p:cNvSpPr>
            <a:spLocks noGrp="1"/>
          </p:cNvSpPr>
          <p:nvPr>
            <p:ph type="body" idx="1"/>
          </p:nvPr>
        </p:nvSpPr>
        <p:spPr/>
        <p:txBody>
          <a:bodyPr/>
          <a:lstStyle/>
          <a:p>
            <a:r>
              <a:rPr lang="en-US" dirty="0"/>
              <a:t>Section – 2</a:t>
            </a:r>
          </a:p>
          <a:p>
            <a:endParaRPr lang="en-US" dirty="0"/>
          </a:p>
        </p:txBody>
      </p:sp>
    </p:spTree>
    <p:extLst>
      <p:ext uri="{BB962C8B-B14F-4D97-AF65-F5344CB8AC3E}">
        <p14:creationId xmlns:p14="http://schemas.microsoft.com/office/powerpoint/2010/main" val="1147954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closure of a set of FDs?</a:t>
            </a:r>
          </a:p>
        </p:txBody>
      </p:sp>
      <p:sp>
        <p:nvSpPr>
          <p:cNvPr id="3" name="Content Placeholder 2"/>
          <p:cNvSpPr>
            <a:spLocks noGrp="1"/>
          </p:cNvSpPr>
          <p:nvPr>
            <p:ph idx="1"/>
          </p:nvPr>
        </p:nvSpPr>
        <p:spPr/>
        <p:txBody>
          <a:bodyPr/>
          <a:lstStyle/>
          <a:p>
            <a:r>
              <a:rPr lang="en-US" dirty="0"/>
              <a:t>Given a set F set of functional dependencies, there are certain other </a:t>
            </a:r>
            <a:r>
              <a:rPr lang="en-US" b="1" dirty="0">
                <a:solidFill>
                  <a:schemeClr val="accent6"/>
                </a:solidFill>
              </a:rPr>
              <a:t>functional dependencies that are logically implied by F</a:t>
            </a:r>
            <a:r>
              <a:rPr lang="en-US" dirty="0"/>
              <a:t>.</a:t>
            </a:r>
          </a:p>
          <a:p>
            <a:r>
              <a:rPr lang="en-US" dirty="0"/>
              <a:t>E.g.:  F = {A </a:t>
            </a:r>
            <a:r>
              <a:rPr lang="en-US" dirty="0">
                <a:latin typeface="Calibri" panose="020F0502020204030204" pitchFamily="34" charset="0"/>
              </a:rPr>
              <a:t>→ </a:t>
            </a:r>
            <a:r>
              <a:rPr lang="en-US" dirty="0"/>
              <a:t>B and  B </a:t>
            </a:r>
            <a:r>
              <a:rPr lang="en-US" dirty="0">
                <a:latin typeface="Calibri" panose="020F0502020204030204" pitchFamily="34" charset="0"/>
              </a:rPr>
              <a:t>→</a:t>
            </a:r>
            <a:r>
              <a:rPr lang="en-US" dirty="0"/>
              <a:t> C},  then we can infer that A </a:t>
            </a:r>
            <a:r>
              <a:rPr lang="en-US" dirty="0">
                <a:latin typeface="Calibri" panose="020F0502020204030204" pitchFamily="34" charset="0"/>
              </a:rPr>
              <a:t>→</a:t>
            </a:r>
            <a:r>
              <a:rPr lang="en-US" dirty="0"/>
              <a:t> C (by transitivity rule)</a:t>
            </a:r>
          </a:p>
          <a:p>
            <a:r>
              <a:rPr lang="en-US" dirty="0"/>
              <a:t>The set of </a:t>
            </a:r>
            <a:r>
              <a:rPr lang="en-US" b="1" dirty="0">
                <a:solidFill>
                  <a:schemeClr val="accent6"/>
                </a:solidFill>
              </a:rPr>
              <a:t>functional dependencies (FDs) that is logically implied by F </a:t>
            </a:r>
            <a:r>
              <a:rPr lang="en-US" dirty="0"/>
              <a:t>is called the closure of F.</a:t>
            </a:r>
          </a:p>
          <a:p>
            <a:r>
              <a:rPr lang="en-US" dirty="0"/>
              <a:t>It is denoted by </a:t>
            </a:r>
            <a:r>
              <a:rPr lang="en-US" b="1" dirty="0">
                <a:solidFill>
                  <a:schemeClr val="accent6"/>
                </a:solidFill>
              </a:rPr>
              <a:t>F</a:t>
            </a:r>
            <a:r>
              <a:rPr lang="en-US" b="1" baseline="30000" dirty="0">
                <a:solidFill>
                  <a:schemeClr val="accent6"/>
                </a:solidFill>
              </a:rPr>
              <a:t>+</a:t>
            </a:r>
            <a:r>
              <a:rPr lang="en-US" dirty="0"/>
              <a:t>.</a:t>
            </a:r>
          </a:p>
        </p:txBody>
      </p:sp>
    </p:spTree>
    <p:extLst>
      <p:ext uri="{BB962C8B-B14F-4D97-AF65-F5344CB8AC3E}">
        <p14:creationId xmlns:p14="http://schemas.microsoft.com/office/powerpoint/2010/main" val="210017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 of a set of FDs </a:t>
            </a:r>
            <a:r>
              <a:rPr lang="en-US" dirty="0">
                <a:solidFill>
                  <a:schemeClr val="tx1">
                    <a:lumMod val="50000"/>
                    <a:lumOff val="50000"/>
                  </a:schemeClr>
                </a:solidFill>
              </a:rPr>
              <a:t>[Example]</a:t>
            </a:r>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18" name="Content Placeholder 2"/>
          <p:cNvSpPr txBox="1">
            <a:spLocks/>
          </p:cNvSpPr>
          <p:nvPr/>
        </p:nvSpPr>
        <p:spPr>
          <a:xfrm>
            <a:off x="130025" y="857555"/>
            <a:ext cx="11932920" cy="182880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800"/>
              </a:spcBef>
            </a:pPr>
            <a:r>
              <a:rPr lang="en-US" dirty="0"/>
              <a:t>Suppose we are given a relation schema </a:t>
            </a:r>
            <a:r>
              <a:rPr lang="en-US" b="1" dirty="0">
                <a:solidFill>
                  <a:schemeClr val="accent6"/>
                </a:solidFill>
              </a:rPr>
              <a:t>R(A,B,C,G,H,I)</a:t>
            </a:r>
            <a:r>
              <a:rPr lang="en-US" dirty="0"/>
              <a:t> and the set of functional dependencies are:</a:t>
            </a:r>
          </a:p>
          <a:p>
            <a:pPr lvl="1">
              <a:buClr>
                <a:schemeClr val="tx1"/>
              </a:buClr>
            </a:pPr>
            <a:r>
              <a:rPr lang="en-US" sz="2400" b="1" dirty="0">
                <a:solidFill>
                  <a:schemeClr val="accent6"/>
                </a:solidFill>
              </a:rPr>
              <a:t>F = (A </a:t>
            </a:r>
            <a:r>
              <a:rPr lang="en-US" sz="2400" b="1" dirty="0">
                <a:solidFill>
                  <a:schemeClr val="accent6"/>
                </a:solidFill>
                <a:latin typeface="Calibri" panose="020F0502020204030204" pitchFamily="34" charset="0"/>
              </a:rPr>
              <a:t>→</a:t>
            </a:r>
            <a:r>
              <a:rPr lang="en-US" sz="2400" b="1" dirty="0">
                <a:solidFill>
                  <a:schemeClr val="accent6"/>
                </a:solidFill>
              </a:rPr>
              <a:t> B,  A </a:t>
            </a:r>
            <a:r>
              <a:rPr lang="en-US" sz="2400" b="1" dirty="0">
                <a:solidFill>
                  <a:schemeClr val="accent6"/>
                </a:solidFill>
                <a:latin typeface="Calibri" panose="020F0502020204030204" pitchFamily="34" charset="0"/>
              </a:rPr>
              <a:t>→</a:t>
            </a:r>
            <a:r>
              <a:rPr lang="en-US" sz="2400" b="1" dirty="0">
                <a:solidFill>
                  <a:schemeClr val="accent6"/>
                </a:solidFill>
              </a:rPr>
              <a:t> C,  CG </a:t>
            </a:r>
            <a:r>
              <a:rPr lang="en-US" sz="2400" b="1" dirty="0">
                <a:solidFill>
                  <a:schemeClr val="accent6"/>
                </a:solidFill>
                <a:latin typeface="Calibri" panose="020F0502020204030204" pitchFamily="34" charset="0"/>
              </a:rPr>
              <a:t>→</a:t>
            </a:r>
            <a:r>
              <a:rPr lang="en-US" sz="2400" b="1" dirty="0">
                <a:solidFill>
                  <a:schemeClr val="accent6"/>
                </a:solidFill>
              </a:rPr>
              <a:t> H,  CG </a:t>
            </a:r>
            <a:r>
              <a:rPr lang="en-US" sz="2400" b="1" dirty="0">
                <a:solidFill>
                  <a:schemeClr val="accent6"/>
                </a:solidFill>
                <a:latin typeface="Calibri" panose="020F0502020204030204" pitchFamily="34" charset="0"/>
              </a:rPr>
              <a:t>→</a:t>
            </a:r>
            <a:r>
              <a:rPr lang="en-US" sz="2400" b="1" dirty="0">
                <a:solidFill>
                  <a:schemeClr val="accent6"/>
                </a:solidFill>
              </a:rPr>
              <a:t> I,  B </a:t>
            </a:r>
            <a:r>
              <a:rPr lang="en-US" sz="2400" b="1" dirty="0">
                <a:solidFill>
                  <a:schemeClr val="accent6"/>
                </a:solidFill>
                <a:latin typeface="Calibri" panose="020F0502020204030204" pitchFamily="34" charset="0"/>
              </a:rPr>
              <a:t>→</a:t>
            </a:r>
            <a:r>
              <a:rPr lang="en-US" sz="2400" b="1" dirty="0">
                <a:solidFill>
                  <a:schemeClr val="accent6"/>
                </a:solidFill>
              </a:rPr>
              <a:t> H)</a:t>
            </a:r>
          </a:p>
          <a:p>
            <a:pPr marL="342900" lvl="1" indent="-342900">
              <a:lnSpc>
                <a:spcPct val="150000"/>
              </a:lnSpc>
              <a:buFont typeface="Wingdings" panose="05000000000000000000" pitchFamily="2" charset="2"/>
              <a:buChar char="§"/>
            </a:pPr>
            <a:r>
              <a:rPr lang="en-US" sz="2400" dirty="0"/>
              <a:t>The functional dependency </a:t>
            </a:r>
            <a:r>
              <a:rPr lang="en-US" sz="2400" b="1" dirty="0">
                <a:solidFill>
                  <a:schemeClr val="accent6"/>
                </a:solidFill>
              </a:rPr>
              <a:t>A </a:t>
            </a:r>
            <a:r>
              <a:rPr lang="en-US" sz="2400" b="1" dirty="0">
                <a:solidFill>
                  <a:schemeClr val="accent6"/>
                </a:solidFill>
                <a:latin typeface="Calibri" panose="020F0502020204030204" pitchFamily="34" charset="0"/>
              </a:rPr>
              <a:t>→</a:t>
            </a:r>
            <a:r>
              <a:rPr lang="en-US" sz="2400" b="1" dirty="0">
                <a:solidFill>
                  <a:schemeClr val="accent6"/>
                </a:solidFill>
              </a:rPr>
              <a:t> H </a:t>
            </a:r>
            <a:r>
              <a:rPr lang="en-US" sz="2400" dirty="0"/>
              <a:t>is logical implied. </a:t>
            </a:r>
          </a:p>
          <a:p>
            <a:pPr lvl="1"/>
            <a:endParaRPr lang="en-US" dirty="0">
              <a:solidFill>
                <a:srgbClr val="C00000"/>
              </a:solidFill>
            </a:endParaRPr>
          </a:p>
        </p:txBody>
      </p:sp>
      <p:sp>
        <p:nvSpPr>
          <p:cNvPr id="19" name="Content Placeholder 2"/>
          <p:cNvSpPr txBox="1">
            <a:spLocks/>
          </p:cNvSpPr>
          <p:nvPr/>
        </p:nvSpPr>
        <p:spPr>
          <a:xfrm>
            <a:off x="2760598" y="3666063"/>
            <a:ext cx="1463040" cy="109728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a:solidFill>
                  <a:schemeClr val="accent6"/>
                </a:solidFill>
                <a:latin typeface="+mn-lt"/>
                <a:ea typeface="+mn-ea"/>
                <a:cs typeface="+mn-cs"/>
              </a:rPr>
              <a:t>A </a:t>
            </a:r>
            <a:r>
              <a:rPr lang="en-US" sz="2400" b="1" dirty="0">
                <a:solidFill>
                  <a:schemeClr val="accent6"/>
                </a:solidFill>
                <a:latin typeface="Calibri" panose="020F0502020204030204" pitchFamily="34" charset="0"/>
              </a:rPr>
              <a:t>→</a:t>
            </a:r>
            <a:r>
              <a:rPr lang="en-US" sz="2400" b="1" dirty="0">
                <a:solidFill>
                  <a:schemeClr val="accent6"/>
                </a:solidFill>
                <a:latin typeface="+mn-lt"/>
                <a:ea typeface="+mn-ea"/>
                <a:cs typeface="+mn-cs"/>
              </a:rPr>
              <a:t> B </a:t>
            </a:r>
          </a:p>
          <a:p>
            <a:pPr marL="0" lvl="1" indent="0" algn="ctr">
              <a:buClr>
                <a:schemeClr val="tx1"/>
              </a:buClr>
              <a:buNone/>
            </a:pPr>
            <a:r>
              <a:rPr lang="en-US" sz="2400" b="1" dirty="0">
                <a:solidFill>
                  <a:schemeClr val="accent6"/>
                </a:solidFill>
                <a:latin typeface="+mn-lt"/>
                <a:ea typeface="+mn-ea"/>
                <a:cs typeface="+mn-cs"/>
              </a:rPr>
              <a:t>B </a:t>
            </a:r>
            <a:r>
              <a:rPr lang="en-US" sz="2400" b="1" dirty="0">
                <a:solidFill>
                  <a:schemeClr val="accent6"/>
                </a:solidFill>
                <a:latin typeface="Calibri" panose="020F0502020204030204" pitchFamily="34" charset="0"/>
              </a:rPr>
              <a:t>→</a:t>
            </a:r>
            <a:r>
              <a:rPr lang="en-US" sz="2400" b="1" dirty="0">
                <a:solidFill>
                  <a:schemeClr val="accent6"/>
                </a:solidFill>
                <a:latin typeface="+mn-lt"/>
                <a:ea typeface="+mn-ea"/>
                <a:cs typeface="+mn-cs"/>
              </a:rPr>
              <a:t> H</a:t>
            </a:r>
          </a:p>
        </p:txBody>
      </p:sp>
      <p:sp>
        <p:nvSpPr>
          <p:cNvPr id="20" name="TextBox 19"/>
          <p:cNvSpPr txBox="1"/>
          <p:nvPr/>
        </p:nvSpPr>
        <p:spPr>
          <a:xfrm>
            <a:off x="2852038" y="3204398"/>
            <a:ext cx="1280160" cy="461665"/>
          </a:xfrm>
          <a:prstGeom prst="rect">
            <a:avLst/>
          </a:prstGeom>
          <a:noFill/>
          <a:ln>
            <a:solidFill>
              <a:schemeClr val="bg1">
                <a:lumMod val="65000"/>
              </a:schemeClr>
            </a:solidFill>
          </a:ln>
        </p:spPr>
        <p:txBody>
          <a:bodyPr wrap="square" rtlCol="0" anchor="ctr" anchorCtr="0">
            <a:spAutoFit/>
          </a:bodyPr>
          <a:lstStyle/>
          <a:p>
            <a:pPr algn="ctr"/>
            <a:r>
              <a:rPr lang="en-US" sz="2400" dirty="0"/>
              <a:t>We have</a:t>
            </a:r>
          </a:p>
        </p:txBody>
      </p:sp>
      <p:sp>
        <p:nvSpPr>
          <p:cNvPr id="21" name="TextBox 20"/>
          <p:cNvSpPr txBox="1"/>
          <p:nvPr/>
        </p:nvSpPr>
        <p:spPr>
          <a:xfrm>
            <a:off x="5036207" y="3986103"/>
            <a:ext cx="2103120" cy="457200"/>
          </a:xfrm>
          <a:prstGeom prst="rect">
            <a:avLst/>
          </a:prstGeom>
          <a:solidFill>
            <a:schemeClr val="bg1">
              <a:lumMod val="85000"/>
            </a:schemeClr>
          </a:solidFill>
          <a:ln>
            <a:solidFill>
              <a:schemeClr val="bg1">
                <a:lumMod val="65000"/>
              </a:schemeClr>
            </a:solidFill>
          </a:ln>
        </p:spPr>
        <p:txBody>
          <a:bodyPr wrap="square" rtlCol="0" anchor="ctr">
            <a:spAutoFit/>
          </a:bodyPr>
          <a:lstStyle/>
          <a:p>
            <a:pPr algn="ctr"/>
            <a:r>
              <a:rPr lang="en-US" sz="2400" dirty="0"/>
              <a:t>Transitivity rule</a:t>
            </a:r>
          </a:p>
        </p:txBody>
      </p:sp>
      <p:sp>
        <p:nvSpPr>
          <p:cNvPr id="22" name="Content Placeholder 2"/>
          <p:cNvSpPr txBox="1">
            <a:spLocks/>
          </p:cNvSpPr>
          <p:nvPr/>
        </p:nvSpPr>
        <p:spPr>
          <a:xfrm>
            <a:off x="7951896" y="3940383"/>
            <a:ext cx="1463040" cy="54864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a:solidFill>
                  <a:schemeClr val="accent6"/>
                </a:solidFill>
                <a:latin typeface="+mn-lt"/>
                <a:ea typeface="+mn-ea"/>
                <a:cs typeface="+mn-cs"/>
              </a:rPr>
              <a:t>A </a:t>
            </a:r>
            <a:r>
              <a:rPr lang="en-US" sz="2400" b="1" dirty="0">
                <a:solidFill>
                  <a:schemeClr val="accent6"/>
                </a:solidFill>
                <a:latin typeface="Calibri" panose="020F0502020204030204" pitchFamily="34" charset="0"/>
              </a:rPr>
              <a:t>→</a:t>
            </a:r>
            <a:r>
              <a:rPr lang="en-US" sz="2400" b="1" dirty="0">
                <a:solidFill>
                  <a:schemeClr val="accent6"/>
                </a:solidFill>
                <a:latin typeface="+mn-lt"/>
                <a:ea typeface="+mn-ea"/>
                <a:cs typeface="+mn-cs"/>
              </a:rPr>
              <a:t> H</a:t>
            </a:r>
          </a:p>
        </p:txBody>
      </p:sp>
      <p:cxnSp>
        <p:nvCxnSpPr>
          <p:cNvPr id="23" name="Straight Arrow Connector 22"/>
          <p:cNvCxnSpPr>
            <a:stCxn id="19" idx="3"/>
            <a:endCxn id="21" idx="1"/>
          </p:cNvCxnSpPr>
          <p:nvPr/>
        </p:nvCxnSpPr>
        <p:spPr>
          <a:xfrm>
            <a:off x="4223638" y="4214703"/>
            <a:ext cx="812569"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139327" y="4214703"/>
            <a:ext cx="812569"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558928" y="2006390"/>
            <a:ext cx="77724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768978" y="1999830"/>
            <a:ext cx="77724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1559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bg/>
                                          </p:spTgt>
                                        </p:tgtEl>
                                        <p:attrNameLst>
                                          <p:attrName>style.visibility</p:attrName>
                                        </p:attrNameLst>
                                      </p:cBhvr>
                                      <p:to>
                                        <p:strVal val="visible"/>
                                      </p:to>
                                    </p:set>
                                    <p:animEffect transition="in" filter="fade">
                                      <p:cBhvr>
                                        <p:cTn id="7" dur="500"/>
                                        <p:tgtEl>
                                          <p:spTgt spid="18">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Effect transition="in" filter="fade">
                                      <p:cBhvr>
                                        <p:cTn id="13" dur="500"/>
                                        <p:tgtEl>
                                          <p:spTgt spid="1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xEl>
                                              <p:pRg st="2" end="2"/>
                                            </p:txEl>
                                          </p:spTgt>
                                        </p:tgtEl>
                                        <p:attrNameLst>
                                          <p:attrName>style.visibility</p:attrName>
                                        </p:attrNameLst>
                                      </p:cBhvr>
                                      <p:to>
                                        <p:strVal val="visible"/>
                                      </p:to>
                                    </p:set>
                                    <p:animEffect transition="in" filter="fade">
                                      <p:cBhvr>
                                        <p:cTn id="16" dur="500"/>
                                        <p:tgtEl>
                                          <p:spTgt spid="1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22" presetClass="entr" presetSubtype="8"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left)">
                                      <p:cBhvr>
                                        <p:cTn id="4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nimBg="1"/>
      <p:bldP spid="19" grpId="0" animBg="1"/>
      <p:bldP spid="20" grpId="0" animBg="1"/>
      <p:bldP spid="21" grpId="0" animBg="1"/>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 of a set of FDs </a:t>
            </a:r>
            <a:r>
              <a:rPr lang="en-US" dirty="0">
                <a:solidFill>
                  <a:schemeClr val="tx1">
                    <a:lumMod val="50000"/>
                    <a:lumOff val="50000"/>
                  </a:schemeClr>
                </a:solidFill>
              </a:rPr>
              <a:t>[Example]</a:t>
            </a:r>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18" name="Content Placeholder 2"/>
          <p:cNvSpPr txBox="1">
            <a:spLocks/>
          </p:cNvSpPr>
          <p:nvPr/>
        </p:nvSpPr>
        <p:spPr>
          <a:xfrm>
            <a:off x="130025" y="857555"/>
            <a:ext cx="11932920" cy="182880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800"/>
              </a:spcBef>
            </a:pPr>
            <a:r>
              <a:rPr lang="en-US" dirty="0"/>
              <a:t>Suppose we are given a relation schema </a:t>
            </a:r>
            <a:r>
              <a:rPr lang="en-US" b="1" dirty="0">
                <a:solidFill>
                  <a:schemeClr val="accent6"/>
                </a:solidFill>
              </a:rPr>
              <a:t>R(A,B,C,G,H,I)</a:t>
            </a:r>
            <a:r>
              <a:rPr lang="en-US" dirty="0"/>
              <a:t> and the set of functional dependencies are:</a:t>
            </a:r>
          </a:p>
          <a:p>
            <a:pPr lvl="1">
              <a:buClr>
                <a:schemeClr val="tx1"/>
              </a:buClr>
            </a:pPr>
            <a:r>
              <a:rPr lang="en-US" sz="2400" b="1" dirty="0">
                <a:solidFill>
                  <a:schemeClr val="accent6"/>
                </a:solidFill>
              </a:rPr>
              <a:t>F = (</a:t>
            </a:r>
            <a:r>
              <a:rPr lang="pt-BR" sz="2400" b="1" dirty="0">
                <a:solidFill>
                  <a:schemeClr val="accent6"/>
                </a:solidFill>
              </a:rPr>
              <a:t>A </a:t>
            </a:r>
            <a:r>
              <a:rPr lang="en-US" sz="2400" b="1" dirty="0">
                <a:solidFill>
                  <a:schemeClr val="accent6"/>
                </a:solidFill>
                <a:latin typeface="Calibri" panose="020F0502020204030204" pitchFamily="34" charset="0"/>
              </a:rPr>
              <a:t>→</a:t>
            </a:r>
            <a:r>
              <a:rPr lang="pt-BR" sz="2400" b="1" dirty="0">
                <a:solidFill>
                  <a:schemeClr val="accent6"/>
                </a:solidFill>
              </a:rPr>
              <a:t> B,  A </a:t>
            </a:r>
            <a:r>
              <a:rPr lang="en-US" sz="2400" b="1" dirty="0">
                <a:solidFill>
                  <a:schemeClr val="accent6"/>
                </a:solidFill>
                <a:latin typeface="Calibri" panose="020F0502020204030204" pitchFamily="34" charset="0"/>
              </a:rPr>
              <a:t>→</a:t>
            </a:r>
            <a:r>
              <a:rPr lang="pt-BR" sz="2400" b="1" dirty="0">
                <a:solidFill>
                  <a:schemeClr val="accent6"/>
                </a:solidFill>
              </a:rPr>
              <a:t> C,  CG </a:t>
            </a:r>
            <a:r>
              <a:rPr lang="en-US" sz="2400" b="1" dirty="0">
                <a:solidFill>
                  <a:schemeClr val="accent6"/>
                </a:solidFill>
                <a:latin typeface="Calibri" panose="020F0502020204030204" pitchFamily="34" charset="0"/>
              </a:rPr>
              <a:t>→</a:t>
            </a:r>
            <a:r>
              <a:rPr lang="pt-BR" sz="2400" b="1" dirty="0">
                <a:solidFill>
                  <a:schemeClr val="accent6"/>
                </a:solidFill>
              </a:rPr>
              <a:t> H,  CG </a:t>
            </a:r>
            <a:r>
              <a:rPr lang="en-US" sz="2400" b="1" dirty="0">
                <a:solidFill>
                  <a:schemeClr val="accent6"/>
                </a:solidFill>
                <a:latin typeface="Calibri" panose="020F0502020204030204" pitchFamily="34" charset="0"/>
              </a:rPr>
              <a:t>→</a:t>
            </a:r>
            <a:r>
              <a:rPr lang="pt-BR" sz="2400" b="1" dirty="0">
                <a:solidFill>
                  <a:schemeClr val="accent6"/>
                </a:solidFill>
              </a:rPr>
              <a:t> I,  B </a:t>
            </a:r>
            <a:r>
              <a:rPr lang="en-US" sz="2400" b="1" dirty="0">
                <a:solidFill>
                  <a:schemeClr val="accent6"/>
                </a:solidFill>
                <a:latin typeface="Calibri" panose="020F0502020204030204" pitchFamily="34" charset="0"/>
              </a:rPr>
              <a:t>→</a:t>
            </a:r>
            <a:r>
              <a:rPr lang="pt-BR" sz="2400" b="1" dirty="0">
                <a:solidFill>
                  <a:schemeClr val="accent6"/>
                </a:solidFill>
              </a:rPr>
              <a:t> H</a:t>
            </a:r>
            <a:r>
              <a:rPr lang="en-US" sz="2400" b="1" dirty="0">
                <a:solidFill>
                  <a:schemeClr val="accent6"/>
                </a:solidFill>
              </a:rPr>
              <a:t>)</a:t>
            </a:r>
          </a:p>
          <a:p>
            <a:pPr marL="342900" lvl="1" indent="-342900">
              <a:lnSpc>
                <a:spcPct val="150000"/>
              </a:lnSpc>
              <a:buFont typeface="Wingdings" panose="05000000000000000000" pitchFamily="2" charset="2"/>
              <a:buChar char="§"/>
            </a:pPr>
            <a:r>
              <a:rPr lang="en-US" sz="2400" dirty="0"/>
              <a:t>The functional dependency </a:t>
            </a:r>
            <a:r>
              <a:rPr lang="en-US" sz="2400" b="1" dirty="0">
                <a:solidFill>
                  <a:schemeClr val="accent6"/>
                </a:solidFill>
              </a:rPr>
              <a:t>CG </a:t>
            </a:r>
            <a:r>
              <a:rPr lang="en-US" sz="2400" b="1" dirty="0">
                <a:solidFill>
                  <a:schemeClr val="accent6"/>
                </a:solidFill>
                <a:latin typeface="Calibri" panose="020F0502020204030204" pitchFamily="34" charset="0"/>
              </a:rPr>
              <a:t>→</a:t>
            </a:r>
            <a:r>
              <a:rPr lang="en-US" sz="2400" b="1" dirty="0">
                <a:solidFill>
                  <a:schemeClr val="accent6"/>
                </a:solidFill>
              </a:rPr>
              <a:t> HI </a:t>
            </a:r>
            <a:r>
              <a:rPr lang="en-US" sz="2400" dirty="0"/>
              <a:t>is logical implied. </a:t>
            </a:r>
          </a:p>
          <a:p>
            <a:pPr lvl="1"/>
            <a:endParaRPr lang="en-US" dirty="0">
              <a:solidFill>
                <a:srgbClr val="C00000"/>
              </a:solidFill>
            </a:endParaRPr>
          </a:p>
        </p:txBody>
      </p:sp>
      <p:sp>
        <p:nvSpPr>
          <p:cNvPr id="19" name="Content Placeholder 2"/>
          <p:cNvSpPr txBox="1">
            <a:spLocks/>
          </p:cNvSpPr>
          <p:nvPr/>
        </p:nvSpPr>
        <p:spPr>
          <a:xfrm>
            <a:off x="2760598" y="3666063"/>
            <a:ext cx="1463040" cy="109728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a:solidFill>
                  <a:schemeClr val="accent6"/>
                </a:solidFill>
                <a:latin typeface="+mn-lt"/>
                <a:ea typeface="+mn-ea"/>
                <a:cs typeface="+mn-cs"/>
              </a:rPr>
              <a:t>CG </a:t>
            </a:r>
            <a:r>
              <a:rPr lang="en-US" sz="2400" b="1" dirty="0">
                <a:solidFill>
                  <a:schemeClr val="accent6"/>
                </a:solidFill>
                <a:latin typeface="Calibri" panose="020F0502020204030204" pitchFamily="34" charset="0"/>
              </a:rPr>
              <a:t>→</a:t>
            </a:r>
            <a:r>
              <a:rPr lang="en-US" sz="2400" b="1" dirty="0">
                <a:solidFill>
                  <a:schemeClr val="accent6"/>
                </a:solidFill>
                <a:latin typeface="+mn-lt"/>
                <a:ea typeface="+mn-ea"/>
                <a:cs typeface="+mn-cs"/>
              </a:rPr>
              <a:t> H </a:t>
            </a:r>
          </a:p>
          <a:p>
            <a:pPr marL="0" lvl="1" indent="0" algn="ctr">
              <a:buClr>
                <a:schemeClr val="tx1"/>
              </a:buClr>
              <a:buNone/>
            </a:pPr>
            <a:r>
              <a:rPr lang="en-US" sz="2400" b="1" dirty="0">
                <a:solidFill>
                  <a:schemeClr val="accent6"/>
                </a:solidFill>
                <a:latin typeface="+mn-lt"/>
                <a:ea typeface="+mn-ea"/>
                <a:cs typeface="+mn-cs"/>
              </a:rPr>
              <a:t>CG </a:t>
            </a:r>
            <a:r>
              <a:rPr lang="en-US" sz="2400" b="1" dirty="0">
                <a:solidFill>
                  <a:schemeClr val="accent6"/>
                </a:solidFill>
                <a:latin typeface="Calibri" panose="020F0502020204030204" pitchFamily="34" charset="0"/>
              </a:rPr>
              <a:t>→</a:t>
            </a:r>
            <a:r>
              <a:rPr lang="en-US" sz="2400" b="1" dirty="0">
                <a:solidFill>
                  <a:schemeClr val="accent6"/>
                </a:solidFill>
                <a:latin typeface="+mn-lt"/>
                <a:ea typeface="+mn-ea"/>
                <a:cs typeface="+mn-cs"/>
              </a:rPr>
              <a:t> I</a:t>
            </a:r>
          </a:p>
        </p:txBody>
      </p:sp>
      <p:sp>
        <p:nvSpPr>
          <p:cNvPr id="20" name="TextBox 19"/>
          <p:cNvSpPr txBox="1"/>
          <p:nvPr/>
        </p:nvSpPr>
        <p:spPr>
          <a:xfrm>
            <a:off x="2852038" y="3204398"/>
            <a:ext cx="1280160" cy="461665"/>
          </a:xfrm>
          <a:prstGeom prst="rect">
            <a:avLst/>
          </a:prstGeom>
          <a:noFill/>
          <a:ln>
            <a:solidFill>
              <a:schemeClr val="bg1">
                <a:lumMod val="65000"/>
              </a:schemeClr>
            </a:solidFill>
          </a:ln>
        </p:spPr>
        <p:txBody>
          <a:bodyPr wrap="square" rtlCol="0" anchor="ctr" anchorCtr="0">
            <a:spAutoFit/>
          </a:bodyPr>
          <a:lstStyle/>
          <a:p>
            <a:pPr algn="ctr"/>
            <a:r>
              <a:rPr lang="en-US" sz="2400" dirty="0"/>
              <a:t>We have</a:t>
            </a:r>
          </a:p>
        </p:txBody>
      </p:sp>
      <p:sp>
        <p:nvSpPr>
          <p:cNvPr id="21" name="TextBox 20"/>
          <p:cNvSpPr txBox="1"/>
          <p:nvPr/>
        </p:nvSpPr>
        <p:spPr>
          <a:xfrm>
            <a:off x="5036207" y="3986103"/>
            <a:ext cx="2103120" cy="457200"/>
          </a:xfrm>
          <a:prstGeom prst="rect">
            <a:avLst/>
          </a:prstGeom>
          <a:solidFill>
            <a:schemeClr val="bg1">
              <a:lumMod val="85000"/>
            </a:schemeClr>
          </a:solidFill>
          <a:ln>
            <a:solidFill>
              <a:schemeClr val="bg1">
                <a:lumMod val="65000"/>
              </a:schemeClr>
            </a:solidFill>
          </a:ln>
        </p:spPr>
        <p:txBody>
          <a:bodyPr wrap="square" rtlCol="0" anchor="ctr">
            <a:spAutoFit/>
          </a:bodyPr>
          <a:lstStyle/>
          <a:p>
            <a:pPr algn="ctr"/>
            <a:r>
              <a:rPr lang="en-US" sz="2400" dirty="0"/>
              <a:t>Union rule</a:t>
            </a:r>
          </a:p>
        </p:txBody>
      </p:sp>
      <p:sp>
        <p:nvSpPr>
          <p:cNvPr id="22" name="Content Placeholder 2"/>
          <p:cNvSpPr txBox="1">
            <a:spLocks/>
          </p:cNvSpPr>
          <p:nvPr/>
        </p:nvSpPr>
        <p:spPr>
          <a:xfrm>
            <a:off x="7951896" y="3940383"/>
            <a:ext cx="1463040" cy="54864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a:solidFill>
                  <a:schemeClr val="accent6"/>
                </a:solidFill>
                <a:latin typeface="+mn-lt"/>
                <a:ea typeface="+mn-ea"/>
                <a:cs typeface="+mn-cs"/>
              </a:rPr>
              <a:t>CG </a:t>
            </a:r>
            <a:r>
              <a:rPr lang="en-US" sz="2400" b="1" dirty="0">
                <a:solidFill>
                  <a:schemeClr val="accent6"/>
                </a:solidFill>
                <a:latin typeface="Calibri" panose="020F0502020204030204" pitchFamily="34" charset="0"/>
              </a:rPr>
              <a:t>→</a:t>
            </a:r>
            <a:r>
              <a:rPr lang="en-US" sz="2400" b="1" dirty="0">
                <a:solidFill>
                  <a:schemeClr val="accent6"/>
                </a:solidFill>
                <a:latin typeface="+mn-lt"/>
                <a:ea typeface="+mn-ea"/>
                <a:cs typeface="+mn-cs"/>
              </a:rPr>
              <a:t> HI</a:t>
            </a:r>
          </a:p>
        </p:txBody>
      </p:sp>
      <p:cxnSp>
        <p:nvCxnSpPr>
          <p:cNvPr id="23" name="Straight Arrow Connector 22"/>
          <p:cNvCxnSpPr>
            <a:stCxn id="19" idx="3"/>
            <a:endCxn id="21" idx="1"/>
          </p:cNvCxnSpPr>
          <p:nvPr/>
        </p:nvCxnSpPr>
        <p:spPr>
          <a:xfrm>
            <a:off x="4223638" y="4214703"/>
            <a:ext cx="812569"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139327" y="4214703"/>
            <a:ext cx="812569"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52828" y="200639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723768" y="2006390"/>
            <a:ext cx="82296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845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bg/>
                                          </p:spTgt>
                                        </p:tgtEl>
                                        <p:attrNameLst>
                                          <p:attrName>style.visibility</p:attrName>
                                        </p:attrNameLst>
                                      </p:cBhvr>
                                      <p:to>
                                        <p:strVal val="visible"/>
                                      </p:to>
                                    </p:set>
                                    <p:animEffect transition="in" filter="fade">
                                      <p:cBhvr>
                                        <p:cTn id="7" dur="500"/>
                                        <p:tgtEl>
                                          <p:spTgt spid="18">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Effect transition="in" filter="fade">
                                      <p:cBhvr>
                                        <p:cTn id="13" dur="500"/>
                                        <p:tgtEl>
                                          <p:spTgt spid="1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xEl>
                                              <p:pRg st="2" end="2"/>
                                            </p:txEl>
                                          </p:spTgt>
                                        </p:tgtEl>
                                        <p:attrNameLst>
                                          <p:attrName>style.visibility</p:attrName>
                                        </p:attrNameLst>
                                      </p:cBhvr>
                                      <p:to>
                                        <p:strVal val="visible"/>
                                      </p:to>
                                    </p:set>
                                    <p:animEffect transition="in" filter="fade">
                                      <p:cBhvr>
                                        <p:cTn id="16" dur="500"/>
                                        <p:tgtEl>
                                          <p:spTgt spid="1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22" presetClass="entr" presetSubtype="8"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left)">
                                      <p:cBhvr>
                                        <p:cTn id="4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nimBg="1"/>
      <p:bldP spid="19" grpId="0" animBg="1"/>
      <p:bldP spid="20" grpId="0" animBg="1"/>
      <p:bldP spid="21"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 of a set of FDs </a:t>
            </a:r>
            <a:r>
              <a:rPr lang="en-US" dirty="0">
                <a:solidFill>
                  <a:schemeClr val="tx1">
                    <a:lumMod val="50000"/>
                    <a:lumOff val="50000"/>
                  </a:schemeClr>
                </a:solidFill>
              </a:rPr>
              <a:t>[Example]</a:t>
            </a:r>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18" name="Content Placeholder 2"/>
          <p:cNvSpPr txBox="1">
            <a:spLocks/>
          </p:cNvSpPr>
          <p:nvPr/>
        </p:nvSpPr>
        <p:spPr>
          <a:xfrm>
            <a:off x="130025" y="857555"/>
            <a:ext cx="11932920" cy="182880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800"/>
              </a:spcBef>
            </a:pPr>
            <a:r>
              <a:rPr lang="en-US" dirty="0"/>
              <a:t>Suppose we are given a relation schema </a:t>
            </a:r>
            <a:r>
              <a:rPr lang="en-US" b="1" dirty="0">
                <a:solidFill>
                  <a:schemeClr val="accent6"/>
                </a:solidFill>
              </a:rPr>
              <a:t>R(A,B,C,G,H,I)</a:t>
            </a:r>
            <a:r>
              <a:rPr lang="en-US" dirty="0"/>
              <a:t> and the set of functional dependencies are:</a:t>
            </a:r>
          </a:p>
          <a:p>
            <a:pPr lvl="1">
              <a:buClr>
                <a:schemeClr val="tx1"/>
              </a:buClr>
            </a:pPr>
            <a:r>
              <a:rPr lang="en-US" sz="2400" b="1" dirty="0">
                <a:solidFill>
                  <a:schemeClr val="accent6"/>
                </a:solidFill>
              </a:rPr>
              <a:t>F = (</a:t>
            </a:r>
            <a:r>
              <a:rPr lang="pt-BR" sz="2400" b="1" dirty="0">
                <a:solidFill>
                  <a:schemeClr val="accent6"/>
                </a:solidFill>
              </a:rPr>
              <a:t>A </a:t>
            </a:r>
            <a:r>
              <a:rPr lang="en-US" sz="2400" b="1" dirty="0">
                <a:solidFill>
                  <a:schemeClr val="accent6"/>
                </a:solidFill>
                <a:latin typeface="Calibri" panose="020F0502020204030204" pitchFamily="34" charset="0"/>
              </a:rPr>
              <a:t>→</a:t>
            </a:r>
            <a:r>
              <a:rPr lang="pt-BR" sz="2400" b="1" dirty="0">
                <a:solidFill>
                  <a:schemeClr val="accent6"/>
                </a:solidFill>
              </a:rPr>
              <a:t> B,  A </a:t>
            </a:r>
            <a:r>
              <a:rPr lang="en-US" sz="2400" b="1" dirty="0">
                <a:solidFill>
                  <a:schemeClr val="accent6"/>
                </a:solidFill>
                <a:latin typeface="Calibri" panose="020F0502020204030204" pitchFamily="34" charset="0"/>
              </a:rPr>
              <a:t>→</a:t>
            </a:r>
            <a:r>
              <a:rPr lang="pt-BR" sz="2400" b="1" dirty="0">
                <a:solidFill>
                  <a:schemeClr val="accent6"/>
                </a:solidFill>
              </a:rPr>
              <a:t> C,  CG </a:t>
            </a:r>
            <a:r>
              <a:rPr lang="en-US" sz="2400" b="1" dirty="0">
                <a:solidFill>
                  <a:schemeClr val="accent6"/>
                </a:solidFill>
                <a:latin typeface="Calibri" panose="020F0502020204030204" pitchFamily="34" charset="0"/>
              </a:rPr>
              <a:t>→</a:t>
            </a:r>
            <a:r>
              <a:rPr lang="pt-BR" sz="2400" b="1" dirty="0">
                <a:solidFill>
                  <a:schemeClr val="accent6"/>
                </a:solidFill>
              </a:rPr>
              <a:t> H,  CG </a:t>
            </a:r>
            <a:r>
              <a:rPr lang="en-US" sz="2400" b="1" dirty="0">
                <a:solidFill>
                  <a:schemeClr val="accent6"/>
                </a:solidFill>
                <a:latin typeface="Calibri" panose="020F0502020204030204" pitchFamily="34" charset="0"/>
              </a:rPr>
              <a:t>→</a:t>
            </a:r>
            <a:r>
              <a:rPr lang="pt-BR" sz="2400" b="1" dirty="0">
                <a:solidFill>
                  <a:schemeClr val="accent6"/>
                </a:solidFill>
              </a:rPr>
              <a:t> I,  B </a:t>
            </a:r>
            <a:r>
              <a:rPr lang="en-US" sz="2400" b="1" dirty="0">
                <a:solidFill>
                  <a:schemeClr val="accent6"/>
                </a:solidFill>
                <a:latin typeface="Calibri" panose="020F0502020204030204" pitchFamily="34" charset="0"/>
              </a:rPr>
              <a:t>→</a:t>
            </a:r>
            <a:r>
              <a:rPr lang="pt-BR" sz="2400" b="1" dirty="0">
                <a:solidFill>
                  <a:schemeClr val="accent6"/>
                </a:solidFill>
              </a:rPr>
              <a:t> H</a:t>
            </a:r>
            <a:r>
              <a:rPr lang="en-US" sz="2400" b="1" dirty="0">
                <a:solidFill>
                  <a:schemeClr val="accent6"/>
                </a:solidFill>
              </a:rPr>
              <a:t>)</a:t>
            </a:r>
          </a:p>
          <a:p>
            <a:pPr marL="342900" lvl="1" indent="-342900">
              <a:lnSpc>
                <a:spcPct val="150000"/>
              </a:lnSpc>
              <a:buFont typeface="Wingdings" panose="05000000000000000000" pitchFamily="2" charset="2"/>
              <a:buChar char="§"/>
            </a:pPr>
            <a:r>
              <a:rPr lang="en-US" sz="2400" dirty="0"/>
              <a:t>The functional dependency </a:t>
            </a:r>
            <a:r>
              <a:rPr lang="en-US" sz="2400" b="1" dirty="0">
                <a:solidFill>
                  <a:schemeClr val="accent6"/>
                </a:solidFill>
              </a:rPr>
              <a:t>AG </a:t>
            </a:r>
            <a:r>
              <a:rPr lang="en-US" sz="2400" b="1" dirty="0">
                <a:solidFill>
                  <a:schemeClr val="accent6"/>
                </a:solidFill>
                <a:latin typeface="Calibri" panose="020F0502020204030204" pitchFamily="34" charset="0"/>
              </a:rPr>
              <a:t>→</a:t>
            </a:r>
            <a:r>
              <a:rPr lang="en-US" sz="2400" b="1" dirty="0">
                <a:solidFill>
                  <a:schemeClr val="accent6"/>
                </a:solidFill>
              </a:rPr>
              <a:t> I </a:t>
            </a:r>
            <a:r>
              <a:rPr lang="en-US" sz="2400" dirty="0"/>
              <a:t>is logical implied. </a:t>
            </a:r>
          </a:p>
          <a:p>
            <a:pPr lvl="1"/>
            <a:endParaRPr lang="en-US" dirty="0">
              <a:solidFill>
                <a:srgbClr val="C00000"/>
              </a:solidFill>
            </a:endParaRPr>
          </a:p>
        </p:txBody>
      </p:sp>
      <p:sp>
        <p:nvSpPr>
          <p:cNvPr id="19" name="Content Placeholder 2"/>
          <p:cNvSpPr txBox="1">
            <a:spLocks/>
          </p:cNvSpPr>
          <p:nvPr/>
        </p:nvSpPr>
        <p:spPr>
          <a:xfrm>
            <a:off x="2760598" y="3666063"/>
            <a:ext cx="1463040" cy="109728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a:solidFill>
                  <a:schemeClr val="accent6"/>
                </a:solidFill>
                <a:latin typeface="+mn-lt"/>
                <a:ea typeface="+mn-ea"/>
                <a:cs typeface="+mn-cs"/>
              </a:rPr>
              <a:t>A </a:t>
            </a:r>
            <a:r>
              <a:rPr lang="en-US" sz="2400" b="1" dirty="0">
                <a:solidFill>
                  <a:schemeClr val="accent6"/>
                </a:solidFill>
                <a:latin typeface="Calibri" panose="020F0502020204030204" pitchFamily="34" charset="0"/>
              </a:rPr>
              <a:t>→</a:t>
            </a:r>
            <a:r>
              <a:rPr lang="en-US" sz="2400" b="1" dirty="0">
                <a:solidFill>
                  <a:schemeClr val="accent6"/>
                </a:solidFill>
                <a:latin typeface="+mn-lt"/>
                <a:ea typeface="+mn-ea"/>
                <a:cs typeface="+mn-cs"/>
              </a:rPr>
              <a:t> C </a:t>
            </a:r>
          </a:p>
          <a:p>
            <a:pPr marL="0" lvl="1" indent="0" algn="ctr">
              <a:buClr>
                <a:schemeClr val="tx1"/>
              </a:buClr>
              <a:buNone/>
            </a:pPr>
            <a:r>
              <a:rPr lang="en-US" sz="2400" b="1" dirty="0">
                <a:solidFill>
                  <a:schemeClr val="accent6"/>
                </a:solidFill>
                <a:latin typeface="+mn-lt"/>
                <a:ea typeface="+mn-ea"/>
                <a:cs typeface="+mn-cs"/>
              </a:rPr>
              <a:t>CG </a:t>
            </a:r>
            <a:r>
              <a:rPr lang="en-US" sz="2400" b="1" dirty="0">
                <a:solidFill>
                  <a:schemeClr val="accent6"/>
                </a:solidFill>
                <a:latin typeface="Calibri" panose="020F0502020204030204" pitchFamily="34" charset="0"/>
              </a:rPr>
              <a:t>→</a:t>
            </a:r>
            <a:r>
              <a:rPr lang="en-US" sz="2400" b="1" dirty="0">
                <a:solidFill>
                  <a:schemeClr val="accent6"/>
                </a:solidFill>
                <a:latin typeface="+mn-lt"/>
                <a:ea typeface="+mn-ea"/>
                <a:cs typeface="+mn-cs"/>
              </a:rPr>
              <a:t> I</a:t>
            </a:r>
          </a:p>
        </p:txBody>
      </p:sp>
      <p:sp>
        <p:nvSpPr>
          <p:cNvPr id="20" name="TextBox 19"/>
          <p:cNvSpPr txBox="1"/>
          <p:nvPr/>
        </p:nvSpPr>
        <p:spPr>
          <a:xfrm>
            <a:off x="2852038" y="3204398"/>
            <a:ext cx="1280160" cy="461665"/>
          </a:xfrm>
          <a:prstGeom prst="rect">
            <a:avLst/>
          </a:prstGeom>
          <a:noFill/>
          <a:ln>
            <a:solidFill>
              <a:schemeClr val="bg1">
                <a:lumMod val="65000"/>
              </a:schemeClr>
            </a:solidFill>
          </a:ln>
        </p:spPr>
        <p:txBody>
          <a:bodyPr wrap="square" rtlCol="0" anchor="ctr" anchorCtr="0">
            <a:spAutoFit/>
          </a:bodyPr>
          <a:lstStyle/>
          <a:p>
            <a:pPr algn="ctr"/>
            <a:r>
              <a:rPr lang="en-US" sz="2400" dirty="0"/>
              <a:t>We have</a:t>
            </a:r>
          </a:p>
        </p:txBody>
      </p:sp>
      <p:sp>
        <p:nvSpPr>
          <p:cNvPr id="21" name="TextBox 20"/>
          <p:cNvSpPr txBox="1"/>
          <p:nvPr/>
        </p:nvSpPr>
        <p:spPr>
          <a:xfrm>
            <a:off x="5036207" y="3799205"/>
            <a:ext cx="2103120" cy="830997"/>
          </a:xfrm>
          <a:prstGeom prst="rect">
            <a:avLst/>
          </a:prstGeom>
          <a:solidFill>
            <a:schemeClr val="bg1">
              <a:lumMod val="85000"/>
            </a:schemeClr>
          </a:solidFill>
          <a:ln>
            <a:solidFill>
              <a:schemeClr val="bg1">
                <a:lumMod val="65000"/>
              </a:schemeClr>
            </a:solidFill>
          </a:ln>
        </p:spPr>
        <p:txBody>
          <a:bodyPr wrap="square" rtlCol="0" anchor="ctr">
            <a:spAutoFit/>
          </a:bodyPr>
          <a:lstStyle/>
          <a:p>
            <a:pPr algn="ctr"/>
            <a:r>
              <a:rPr lang="en-US" sz="2400" dirty="0"/>
              <a:t>Pseudo-transitivity rule</a:t>
            </a:r>
          </a:p>
        </p:txBody>
      </p:sp>
      <p:sp>
        <p:nvSpPr>
          <p:cNvPr id="22" name="Content Placeholder 2"/>
          <p:cNvSpPr txBox="1">
            <a:spLocks/>
          </p:cNvSpPr>
          <p:nvPr/>
        </p:nvSpPr>
        <p:spPr>
          <a:xfrm>
            <a:off x="7951896" y="3940383"/>
            <a:ext cx="1463040" cy="54864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a:solidFill>
                  <a:schemeClr val="accent6"/>
                </a:solidFill>
                <a:latin typeface="+mn-lt"/>
                <a:ea typeface="+mn-ea"/>
                <a:cs typeface="+mn-cs"/>
              </a:rPr>
              <a:t>AG </a:t>
            </a:r>
            <a:r>
              <a:rPr lang="en-US" sz="2400" b="1" dirty="0">
                <a:solidFill>
                  <a:schemeClr val="accent6"/>
                </a:solidFill>
                <a:latin typeface="Calibri" panose="020F0502020204030204" pitchFamily="34" charset="0"/>
              </a:rPr>
              <a:t>→</a:t>
            </a:r>
            <a:r>
              <a:rPr lang="en-US" sz="2400" b="1" dirty="0">
                <a:solidFill>
                  <a:schemeClr val="accent6"/>
                </a:solidFill>
                <a:latin typeface="+mn-lt"/>
                <a:ea typeface="+mn-ea"/>
                <a:cs typeface="+mn-cs"/>
              </a:rPr>
              <a:t> I</a:t>
            </a:r>
          </a:p>
        </p:txBody>
      </p:sp>
      <p:cxnSp>
        <p:nvCxnSpPr>
          <p:cNvPr id="23" name="Straight Arrow Connector 22"/>
          <p:cNvCxnSpPr>
            <a:stCxn id="19" idx="3"/>
            <a:endCxn id="21" idx="1"/>
          </p:cNvCxnSpPr>
          <p:nvPr/>
        </p:nvCxnSpPr>
        <p:spPr>
          <a:xfrm>
            <a:off x="4223638" y="4214703"/>
            <a:ext cx="812569" cy="1"/>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139327" y="4214703"/>
            <a:ext cx="812569"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536828" y="2006390"/>
            <a:ext cx="77724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23768" y="2006390"/>
            <a:ext cx="82296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7001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bg/>
                                          </p:spTgt>
                                        </p:tgtEl>
                                        <p:attrNameLst>
                                          <p:attrName>style.visibility</p:attrName>
                                        </p:attrNameLst>
                                      </p:cBhvr>
                                      <p:to>
                                        <p:strVal val="visible"/>
                                      </p:to>
                                    </p:set>
                                    <p:animEffect transition="in" filter="fade">
                                      <p:cBhvr>
                                        <p:cTn id="7" dur="500"/>
                                        <p:tgtEl>
                                          <p:spTgt spid="18">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Effect transition="in" filter="fade">
                                      <p:cBhvr>
                                        <p:cTn id="13" dur="500"/>
                                        <p:tgtEl>
                                          <p:spTgt spid="1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xEl>
                                              <p:pRg st="2" end="2"/>
                                            </p:txEl>
                                          </p:spTgt>
                                        </p:tgtEl>
                                        <p:attrNameLst>
                                          <p:attrName>style.visibility</p:attrName>
                                        </p:attrNameLst>
                                      </p:cBhvr>
                                      <p:to>
                                        <p:strVal val="visible"/>
                                      </p:to>
                                    </p:set>
                                    <p:animEffect transition="in" filter="fade">
                                      <p:cBhvr>
                                        <p:cTn id="16" dur="500"/>
                                        <p:tgtEl>
                                          <p:spTgt spid="1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22" presetClass="entr" presetSubtype="8"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left)">
                                      <p:cBhvr>
                                        <p:cTn id="4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nimBg="1"/>
      <p:bldP spid="19" grpId="0" animBg="1"/>
      <p:bldP spid="20" grpId="0" animBg="1"/>
      <p:bldP spid="21" grpId="0" animBg="1"/>
      <p:bldP spid="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 of a set of FDs </a:t>
            </a:r>
            <a:r>
              <a:rPr lang="en-US" dirty="0">
                <a:solidFill>
                  <a:schemeClr val="tx1">
                    <a:lumMod val="50000"/>
                    <a:lumOff val="50000"/>
                  </a:schemeClr>
                </a:solidFill>
              </a:rPr>
              <a:t>[Example]</a:t>
            </a:r>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18" name="Content Placeholder 2"/>
          <p:cNvSpPr txBox="1">
            <a:spLocks/>
          </p:cNvSpPr>
          <p:nvPr/>
        </p:nvSpPr>
        <p:spPr>
          <a:xfrm>
            <a:off x="130025" y="857555"/>
            <a:ext cx="11932920" cy="182880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800"/>
              </a:spcBef>
            </a:pPr>
            <a:r>
              <a:rPr lang="en-US" dirty="0"/>
              <a:t>Suppose we are given a relation schema </a:t>
            </a:r>
            <a:r>
              <a:rPr lang="en-US" b="1" dirty="0">
                <a:solidFill>
                  <a:schemeClr val="accent6"/>
                </a:solidFill>
              </a:rPr>
              <a:t>R(A,B,C,G,H,I)</a:t>
            </a:r>
            <a:r>
              <a:rPr lang="en-US" dirty="0"/>
              <a:t> and the set of functional dependencies are:</a:t>
            </a:r>
          </a:p>
          <a:p>
            <a:pPr lvl="1">
              <a:buClr>
                <a:schemeClr val="tx1"/>
              </a:buClr>
            </a:pPr>
            <a:r>
              <a:rPr lang="en-US" sz="2400" b="1" dirty="0">
                <a:solidFill>
                  <a:schemeClr val="accent6"/>
                </a:solidFill>
              </a:rPr>
              <a:t>F = (</a:t>
            </a:r>
            <a:r>
              <a:rPr lang="pt-BR" sz="2400" b="1" dirty="0">
                <a:solidFill>
                  <a:schemeClr val="accent6"/>
                </a:solidFill>
              </a:rPr>
              <a:t>A </a:t>
            </a:r>
            <a:r>
              <a:rPr lang="en-US" sz="2400" b="1" dirty="0">
                <a:solidFill>
                  <a:schemeClr val="accent6"/>
                </a:solidFill>
                <a:latin typeface="Calibri" panose="020F0502020204030204" pitchFamily="34" charset="0"/>
              </a:rPr>
              <a:t>→</a:t>
            </a:r>
            <a:r>
              <a:rPr lang="pt-BR" sz="2400" b="1" dirty="0">
                <a:solidFill>
                  <a:schemeClr val="accent6"/>
                </a:solidFill>
              </a:rPr>
              <a:t> B,  A </a:t>
            </a:r>
            <a:r>
              <a:rPr lang="en-US" sz="2400" b="1" dirty="0">
                <a:solidFill>
                  <a:schemeClr val="accent6"/>
                </a:solidFill>
                <a:latin typeface="Calibri" panose="020F0502020204030204" pitchFamily="34" charset="0"/>
              </a:rPr>
              <a:t>→</a:t>
            </a:r>
            <a:r>
              <a:rPr lang="pt-BR" sz="2400" b="1" dirty="0">
                <a:solidFill>
                  <a:schemeClr val="accent6"/>
                </a:solidFill>
              </a:rPr>
              <a:t> C,  CG </a:t>
            </a:r>
            <a:r>
              <a:rPr lang="en-US" sz="2400" b="1" dirty="0">
                <a:solidFill>
                  <a:schemeClr val="accent6"/>
                </a:solidFill>
                <a:latin typeface="Calibri" panose="020F0502020204030204" pitchFamily="34" charset="0"/>
              </a:rPr>
              <a:t>→</a:t>
            </a:r>
            <a:r>
              <a:rPr lang="pt-BR" sz="2400" b="1" dirty="0">
                <a:solidFill>
                  <a:schemeClr val="accent6"/>
                </a:solidFill>
              </a:rPr>
              <a:t> H,  CG </a:t>
            </a:r>
            <a:r>
              <a:rPr lang="en-US" sz="2400" b="1" dirty="0">
                <a:solidFill>
                  <a:schemeClr val="accent6"/>
                </a:solidFill>
                <a:latin typeface="Calibri" panose="020F0502020204030204" pitchFamily="34" charset="0"/>
              </a:rPr>
              <a:t>→</a:t>
            </a:r>
            <a:r>
              <a:rPr lang="pt-BR" sz="2400" b="1" dirty="0">
                <a:solidFill>
                  <a:schemeClr val="accent6"/>
                </a:solidFill>
              </a:rPr>
              <a:t> I,  B </a:t>
            </a:r>
            <a:r>
              <a:rPr lang="en-US" sz="2400" b="1" dirty="0">
                <a:solidFill>
                  <a:schemeClr val="accent6"/>
                </a:solidFill>
                <a:latin typeface="Calibri" panose="020F0502020204030204" pitchFamily="34" charset="0"/>
              </a:rPr>
              <a:t>→</a:t>
            </a:r>
            <a:r>
              <a:rPr lang="pt-BR" sz="2400" b="1" dirty="0">
                <a:solidFill>
                  <a:schemeClr val="accent6"/>
                </a:solidFill>
              </a:rPr>
              <a:t> H</a:t>
            </a:r>
            <a:r>
              <a:rPr lang="en-US" sz="2400" b="1" dirty="0">
                <a:solidFill>
                  <a:schemeClr val="accent6"/>
                </a:solidFill>
              </a:rPr>
              <a:t>)</a:t>
            </a:r>
          </a:p>
          <a:p>
            <a:pPr marL="342900" lvl="1" indent="-342900">
              <a:lnSpc>
                <a:spcPct val="150000"/>
              </a:lnSpc>
              <a:buFont typeface="Wingdings" panose="05000000000000000000" pitchFamily="2" charset="2"/>
              <a:buChar char="§"/>
            </a:pPr>
            <a:r>
              <a:rPr lang="en-US" sz="2400" dirty="0"/>
              <a:t>The functional dependency </a:t>
            </a:r>
            <a:r>
              <a:rPr lang="en-US" sz="2400" b="1" dirty="0">
                <a:solidFill>
                  <a:schemeClr val="accent6"/>
                </a:solidFill>
              </a:rPr>
              <a:t>AG </a:t>
            </a:r>
            <a:r>
              <a:rPr lang="en-US" sz="2400" b="1" dirty="0">
                <a:solidFill>
                  <a:schemeClr val="accent6"/>
                </a:solidFill>
                <a:latin typeface="Calibri" panose="020F0502020204030204" pitchFamily="34" charset="0"/>
              </a:rPr>
              <a:t>→</a:t>
            </a:r>
            <a:r>
              <a:rPr lang="en-US" sz="2400" b="1" dirty="0">
                <a:solidFill>
                  <a:schemeClr val="accent6"/>
                </a:solidFill>
              </a:rPr>
              <a:t> I </a:t>
            </a:r>
            <a:r>
              <a:rPr lang="en-US" sz="2400" dirty="0"/>
              <a:t>is logical implied. </a:t>
            </a:r>
          </a:p>
        </p:txBody>
      </p:sp>
      <p:sp>
        <p:nvSpPr>
          <p:cNvPr id="19" name="Content Placeholder 2"/>
          <p:cNvSpPr txBox="1">
            <a:spLocks/>
          </p:cNvSpPr>
          <p:nvPr/>
        </p:nvSpPr>
        <p:spPr>
          <a:xfrm>
            <a:off x="2577716" y="3475562"/>
            <a:ext cx="1463040" cy="54864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a:solidFill>
                  <a:schemeClr val="accent6"/>
                </a:solidFill>
                <a:latin typeface="+mn-lt"/>
                <a:ea typeface="+mn-ea"/>
                <a:cs typeface="+mn-cs"/>
              </a:rPr>
              <a:t>A </a:t>
            </a:r>
            <a:r>
              <a:rPr lang="en-US" sz="2400" b="1" dirty="0">
                <a:solidFill>
                  <a:schemeClr val="accent6"/>
                </a:solidFill>
                <a:latin typeface="Calibri" panose="020F0502020204030204" pitchFamily="34" charset="0"/>
              </a:rPr>
              <a:t>→</a:t>
            </a:r>
            <a:r>
              <a:rPr lang="en-US" sz="2400" b="1" dirty="0">
                <a:solidFill>
                  <a:schemeClr val="accent6"/>
                </a:solidFill>
                <a:latin typeface="+mn-lt"/>
                <a:ea typeface="+mn-ea"/>
                <a:cs typeface="+mn-cs"/>
              </a:rPr>
              <a:t> C</a:t>
            </a:r>
          </a:p>
        </p:txBody>
      </p:sp>
      <p:sp>
        <p:nvSpPr>
          <p:cNvPr id="20" name="TextBox 19"/>
          <p:cNvSpPr txBox="1"/>
          <p:nvPr/>
        </p:nvSpPr>
        <p:spPr>
          <a:xfrm>
            <a:off x="2669156" y="3013897"/>
            <a:ext cx="1280160" cy="461665"/>
          </a:xfrm>
          <a:prstGeom prst="rect">
            <a:avLst/>
          </a:prstGeom>
          <a:noFill/>
          <a:ln>
            <a:solidFill>
              <a:schemeClr val="bg1">
                <a:lumMod val="65000"/>
              </a:schemeClr>
            </a:solidFill>
          </a:ln>
        </p:spPr>
        <p:txBody>
          <a:bodyPr wrap="square" rtlCol="0" anchor="ctr" anchorCtr="0">
            <a:spAutoFit/>
          </a:bodyPr>
          <a:lstStyle/>
          <a:p>
            <a:pPr algn="ctr"/>
            <a:r>
              <a:rPr lang="en-US" sz="2400" dirty="0"/>
              <a:t>We have</a:t>
            </a:r>
          </a:p>
        </p:txBody>
      </p:sp>
      <p:sp>
        <p:nvSpPr>
          <p:cNvPr id="21" name="TextBox 20"/>
          <p:cNvSpPr txBox="1"/>
          <p:nvPr/>
        </p:nvSpPr>
        <p:spPr>
          <a:xfrm>
            <a:off x="4853325" y="3342004"/>
            <a:ext cx="2468880" cy="830997"/>
          </a:xfrm>
          <a:prstGeom prst="rect">
            <a:avLst/>
          </a:prstGeom>
          <a:solidFill>
            <a:schemeClr val="bg1">
              <a:lumMod val="85000"/>
            </a:schemeClr>
          </a:solidFill>
          <a:ln>
            <a:solidFill>
              <a:schemeClr val="bg1">
                <a:lumMod val="65000"/>
              </a:schemeClr>
            </a:solidFill>
          </a:ln>
        </p:spPr>
        <p:txBody>
          <a:bodyPr wrap="square" rtlCol="0" anchor="ctr">
            <a:spAutoFit/>
          </a:bodyPr>
          <a:lstStyle/>
          <a:p>
            <a:pPr algn="ctr"/>
            <a:r>
              <a:rPr lang="en-US" sz="2400" dirty="0"/>
              <a:t>Augmentation rule</a:t>
            </a:r>
          </a:p>
        </p:txBody>
      </p:sp>
      <p:sp>
        <p:nvSpPr>
          <p:cNvPr id="22" name="Content Placeholder 2"/>
          <p:cNvSpPr txBox="1">
            <a:spLocks/>
          </p:cNvSpPr>
          <p:nvPr/>
        </p:nvSpPr>
        <p:spPr>
          <a:xfrm>
            <a:off x="8137314" y="3483182"/>
            <a:ext cx="1463040" cy="54864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a:solidFill>
                  <a:schemeClr val="accent6"/>
                </a:solidFill>
                <a:latin typeface="+mn-lt"/>
                <a:ea typeface="+mn-ea"/>
                <a:cs typeface="+mn-cs"/>
              </a:rPr>
              <a:t>AG </a:t>
            </a:r>
            <a:r>
              <a:rPr lang="en-US" sz="2400" b="1" dirty="0">
                <a:solidFill>
                  <a:schemeClr val="accent6"/>
                </a:solidFill>
                <a:latin typeface="Calibri" panose="020F0502020204030204" pitchFamily="34" charset="0"/>
              </a:rPr>
              <a:t>→</a:t>
            </a:r>
            <a:r>
              <a:rPr lang="en-US" sz="2400" b="1" dirty="0">
                <a:solidFill>
                  <a:schemeClr val="accent6"/>
                </a:solidFill>
                <a:latin typeface="+mn-lt"/>
                <a:ea typeface="+mn-ea"/>
                <a:cs typeface="+mn-cs"/>
              </a:rPr>
              <a:t> CG</a:t>
            </a:r>
          </a:p>
        </p:txBody>
      </p:sp>
      <p:cxnSp>
        <p:nvCxnSpPr>
          <p:cNvPr id="23" name="Straight Arrow Connector 22"/>
          <p:cNvCxnSpPr>
            <a:stCxn id="19" idx="3"/>
            <a:endCxn id="21" idx="1"/>
          </p:cNvCxnSpPr>
          <p:nvPr/>
        </p:nvCxnSpPr>
        <p:spPr>
          <a:xfrm>
            <a:off x="4040756" y="3749882"/>
            <a:ext cx="812569" cy="7621"/>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324745" y="3757502"/>
            <a:ext cx="812569"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2"/>
          <p:cNvSpPr txBox="1">
            <a:spLocks/>
          </p:cNvSpPr>
          <p:nvPr/>
        </p:nvSpPr>
        <p:spPr>
          <a:xfrm>
            <a:off x="2592230" y="4941439"/>
            <a:ext cx="1463040" cy="109728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a:solidFill>
                  <a:schemeClr val="accent6"/>
                </a:solidFill>
                <a:latin typeface="+mn-lt"/>
                <a:ea typeface="+mn-ea"/>
                <a:cs typeface="+mn-cs"/>
              </a:rPr>
              <a:t>AG </a:t>
            </a:r>
            <a:r>
              <a:rPr lang="en-US" sz="2400" b="1" dirty="0">
                <a:solidFill>
                  <a:schemeClr val="accent6"/>
                </a:solidFill>
                <a:latin typeface="Calibri" panose="020F0502020204030204" pitchFamily="34" charset="0"/>
              </a:rPr>
              <a:t>→</a:t>
            </a:r>
            <a:r>
              <a:rPr lang="en-US" sz="2400" b="1" dirty="0">
                <a:solidFill>
                  <a:schemeClr val="accent6"/>
                </a:solidFill>
                <a:latin typeface="+mn-lt"/>
                <a:ea typeface="+mn-ea"/>
                <a:cs typeface="+mn-cs"/>
              </a:rPr>
              <a:t> CG </a:t>
            </a:r>
          </a:p>
          <a:p>
            <a:pPr marL="0" lvl="1" indent="0" algn="ctr">
              <a:buClr>
                <a:schemeClr val="tx1"/>
              </a:buClr>
              <a:buNone/>
            </a:pPr>
            <a:r>
              <a:rPr lang="en-US" sz="2400" b="1" dirty="0">
                <a:solidFill>
                  <a:schemeClr val="accent6"/>
                </a:solidFill>
                <a:latin typeface="+mn-lt"/>
                <a:ea typeface="+mn-ea"/>
                <a:cs typeface="+mn-cs"/>
              </a:rPr>
              <a:t>CG </a:t>
            </a:r>
            <a:r>
              <a:rPr lang="en-US" sz="2400" b="1" dirty="0">
                <a:solidFill>
                  <a:schemeClr val="accent6"/>
                </a:solidFill>
                <a:latin typeface="Calibri" panose="020F0502020204030204" pitchFamily="34" charset="0"/>
              </a:rPr>
              <a:t>→</a:t>
            </a:r>
            <a:r>
              <a:rPr lang="en-US" sz="2400" b="1" dirty="0">
                <a:solidFill>
                  <a:schemeClr val="accent6"/>
                </a:solidFill>
                <a:latin typeface="+mn-lt"/>
                <a:ea typeface="+mn-ea"/>
                <a:cs typeface="+mn-cs"/>
              </a:rPr>
              <a:t> I</a:t>
            </a:r>
          </a:p>
        </p:txBody>
      </p:sp>
      <p:sp>
        <p:nvSpPr>
          <p:cNvPr id="16" name="TextBox 15"/>
          <p:cNvSpPr txBox="1"/>
          <p:nvPr/>
        </p:nvSpPr>
        <p:spPr>
          <a:xfrm>
            <a:off x="4867839" y="5259247"/>
            <a:ext cx="2468880" cy="461665"/>
          </a:xfrm>
          <a:prstGeom prst="rect">
            <a:avLst/>
          </a:prstGeom>
          <a:solidFill>
            <a:schemeClr val="bg1">
              <a:lumMod val="85000"/>
            </a:schemeClr>
          </a:solidFill>
          <a:ln>
            <a:solidFill>
              <a:schemeClr val="bg1">
                <a:lumMod val="65000"/>
              </a:schemeClr>
            </a:solidFill>
          </a:ln>
        </p:spPr>
        <p:txBody>
          <a:bodyPr wrap="square" rtlCol="0" anchor="ctr">
            <a:spAutoFit/>
          </a:bodyPr>
          <a:lstStyle/>
          <a:p>
            <a:pPr algn="ctr"/>
            <a:r>
              <a:rPr lang="en-US" sz="2400" dirty="0"/>
              <a:t>Transitivity rule</a:t>
            </a:r>
          </a:p>
        </p:txBody>
      </p:sp>
      <p:sp>
        <p:nvSpPr>
          <p:cNvPr id="17" name="Content Placeholder 2"/>
          <p:cNvSpPr txBox="1">
            <a:spLocks/>
          </p:cNvSpPr>
          <p:nvPr/>
        </p:nvSpPr>
        <p:spPr>
          <a:xfrm>
            <a:off x="8146385" y="5215759"/>
            <a:ext cx="1463040" cy="54864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a:solidFill>
                  <a:schemeClr val="accent6"/>
                </a:solidFill>
                <a:latin typeface="+mn-lt"/>
                <a:ea typeface="+mn-ea"/>
                <a:cs typeface="+mn-cs"/>
              </a:rPr>
              <a:t>AG </a:t>
            </a:r>
            <a:r>
              <a:rPr lang="en-US" sz="2400" b="1" dirty="0">
                <a:solidFill>
                  <a:schemeClr val="accent6"/>
                </a:solidFill>
                <a:latin typeface="Calibri" panose="020F0502020204030204" pitchFamily="34" charset="0"/>
              </a:rPr>
              <a:t>→</a:t>
            </a:r>
            <a:r>
              <a:rPr lang="en-US" sz="2400" b="1" dirty="0">
                <a:solidFill>
                  <a:schemeClr val="accent6"/>
                </a:solidFill>
                <a:latin typeface="+mn-lt"/>
                <a:ea typeface="+mn-ea"/>
                <a:cs typeface="+mn-cs"/>
              </a:rPr>
              <a:t> I</a:t>
            </a:r>
          </a:p>
        </p:txBody>
      </p:sp>
      <p:cxnSp>
        <p:nvCxnSpPr>
          <p:cNvPr id="25" name="Straight Arrow Connector 24"/>
          <p:cNvCxnSpPr>
            <a:stCxn id="15" idx="3"/>
            <a:endCxn id="16" idx="1"/>
          </p:cNvCxnSpPr>
          <p:nvPr/>
        </p:nvCxnSpPr>
        <p:spPr>
          <a:xfrm>
            <a:off x="4055270" y="5490079"/>
            <a:ext cx="812569" cy="1"/>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7333816" y="5490079"/>
            <a:ext cx="812569"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536828" y="2006390"/>
            <a:ext cx="77724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723768" y="2006390"/>
            <a:ext cx="82296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810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bg/>
                                          </p:spTgt>
                                        </p:tgtEl>
                                        <p:attrNameLst>
                                          <p:attrName>style.visibility</p:attrName>
                                        </p:attrNameLst>
                                      </p:cBhvr>
                                      <p:to>
                                        <p:strVal val="visible"/>
                                      </p:to>
                                    </p:set>
                                    <p:animEffect transition="in" filter="fade">
                                      <p:cBhvr>
                                        <p:cTn id="7" dur="500"/>
                                        <p:tgtEl>
                                          <p:spTgt spid="18">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Effect transition="in" filter="fade">
                                      <p:cBhvr>
                                        <p:cTn id="13" dur="500"/>
                                        <p:tgtEl>
                                          <p:spTgt spid="1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xEl>
                                              <p:pRg st="2" end="2"/>
                                            </p:txEl>
                                          </p:spTgt>
                                        </p:tgtEl>
                                        <p:attrNameLst>
                                          <p:attrName>style.visibility</p:attrName>
                                        </p:attrNameLst>
                                      </p:cBhvr>
                                      <p:to>
                                        <p:strVal val="visible"/>
                                      </p:to>
                                    </p:set>
                                    <p:animEffect transition="in" filter="fade">
                                      <p:cBhvr>
                                        <p:cTn id="16" dur="500"/>
                                        <p:tgtEl>
                                          <p:spTgt spid="1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par>
                                <p:cTn id="41" presetID="22" presetClass="entr" presetSubtype="8"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500"/>
                                        <p:tgtEl>
                                          <p:spTgt spid="2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par>
                                <p:cTn id="49" presetID="10" presetClass="entr" presetSubtype="0" fill="hold"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500"/>
                                        <p:tgtEl>
                                          <p:spTgt spid="3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wipe(left)">
                                      <p:cBhvr>
                                        <p:cTn id="56" dur="500"/>
                                        <p:tgtEl>
                                          <p:spTgt spid="2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par>
                                <p:cTn id="65" presetID="22" presetClass="entr" presetSubtype="8" fill="hold"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ipe(left)">
                                      <p:cBhvr>
                                        <p:cTn id="6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nimBg="1"/>
      <p:bldP spid="19" grpId="0" animBg="1"/>
      <p:bldP spid="20" grpId="0" animBg="1"/>
      <p:bldP spid="21" grpId="0" animBg="1"/>
      <p:bldP spid="22" grpId="0" animBg="1"/>
      <p:bldP spid="15" grpId="0" animBg="1"/>
      <p:bldP spid="16" grpId="0" animBg="1"/>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 of a set of FDs </a:t>
            </a:r>
            <a:r>
              <a:rPr lang="en-US" dirty="0">
                <a:solidFill>
                  <a:schemeClr val="tx1">
                    <a:lumMod val="50000"/>
                    <a:lumOff val="50000"/>
                  </a:schemeClr>
                </a:solidFill>
              </a:rPr>
              <a:t>[Example]</a:t>
            </a:r>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27" name="Content Placeholder 2"/>
          <p:cNvSpPr txBox="1">
            <a:spLocks/>
          </p:cNvSpPr>
          <p:nvPr/>
        </p:nvSpPr>
        <p:spPr>
          <a:xfrm>
            <a:off x="4038597" y="3581400"/>
            <a:ext cx="4114800" cy="6858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a:solidFill>
                  <a:schemeClr val="accent6"/>
                </a:solidFill>
              </a:rPr>
              <a:t>F</a:t>
            </a:r>
            <a:r>
              <a:rPr lang="en-US" sz="2400" b="1" baseline="30000" dirty="0">
                <a:solidFill>
                  <a:schemeClr val="accent6"/>
                </a:solidFill>
              </a:rPr>
              <a:t>+ </a:t>
            </a:r>
            <a:r>
              <a:rPr lang="en-US" sz="2400" b="1" dirty="0">
                <a:solidFill>
                  <a:schemeClr val="accent6"/>
                </a:solidFill>
              </a:rPr>
              <a:t> = (A </a:t>
            </a:r>
            <a:r>
              <a:rPr lang="en-US" sz="2400" b="1" dirty="0">
                <a:solidFill>
                  <a:schemeClr val="accent6"/>
                </a:solidFill>
                <a:latin typeface="Calibri" panose="020F0502020204030204" pitchFamily="34" charset="0"/>
              </a:rPr>
              <a:t>→</a:t>
            </a:r>
            <a:r>
              <a:rPr lang="en-US" sz="2400" b="1" dirty="0">
                <a:solidFill>
                  <a:schemeClr val="accent6"/>
                </a:solidFill>
              </a:rPr>
              <a:t> H,</a:t>
            </a:r>
            <a:r>
              <a:rPr lang="en-US" sz="2400" dirty="0">
                <a:solidFill>
                  <a:schemeClr val="accent6"/>
                </a:solidFill>
              </a:rPr>
              <a:t> </a:t>
            </a:r>
            <a:r>
              <a:rPr lang="en-US" sz="2400" b="1" dirty="0">
                <a:solidFill>
                  <a:schemeClr val="accent6"/>
                </a:solidFill>
              </a:rPr>
              <a:t>CG </a:t>
            </a:r>
            <a:r>
              <a:rPr lang="en-US" sz="2400" b="1" dirty="0">
                <a:solidFill>
                  <a:schemeClr val="accent6"/>
                </a:solidFill>
                <a:latin typeface="Calibri" panose="020F0502020204030204" pitchFamily="34" charset="0"/>
              </a:rPr>
              <a:t>→</a:t>
            </a:r>
            <a:r>
              <a:rPr lang="en-US" sz="2400" b="1" dirty="0">
                <a:solidFill>
                  <a:schemeClr val="accent6"/>
                </a:solidFill>
              </a:rPr>
              <a:t> HI, AG </a:t>
            </a:r>
            <a:r>
              <a:rPr lang="en-US" sz="2400" b="1" dirty="0">
                <a:solidFill>
                  <a:schemeClr val="accent6"/>
                </a:solidFill>
                <a:latin typeface="Calibri" panose="020F0502020204030204" pitchFamily="34" charset="0"/>
              </a:rPr>
              <a:t>→</a:t>
            </a:r>
            <a:r>
              <a:rPr lang="en-US" sz="2400" b="1" dirty="0">
                <a:solidFill>
                  <a:schemeClr val="accent6"/>
                </a:solidFill>
              </a:rPr>
              <a:t> I)</a:t>
            </a:r>
            <a:r>
              <a:rPr lang="en-US" sz="2400" b="1" baseline="30000" dirty="0">
                <a:solidFill>
                  <a:srgbClr val="C00000"/>
                </a:solidFill>
              </a:rPr>
              <a:t> </a:t>
            </a:r>
            <a:endParaRPr lang="en-US" sz="2400" dirty="0"/>
          </a:p>
        </p:txBody>
      </p:sp>
      <p:sp>
        <p:nvSpPr>
          <p:cNvPr id="28" name="TextBox 27"/>
          <p:cNvSpPr txBox="1"/>
          <p:nvPr/>
        </p:nvSpPr>
        <p:spPr>
          <a:xfrm>
            <a:off x="4267197" y="3120530"/>
            <a:ext cx="3657600" cy="461665"/>
          </a:xfrm>
          <a:prstGeom prst="rect">
            <a:avLst/>
          </a:prstGeom>
          <a:noFill/>
          <a:ln>
            <a:solidFill>
              <a:schemeClr val="bg1">
                <a:lumMod val="65000"/>
              </a:schemeClr>
            </a:solidFill>
          </a:ln>
        </p:spPr>
        <p:txBody>
          <a:bodyPr wrap="square" rtlCol="0">
            <a:spAutoFit/>
          </a:bodyPr>
          <a:lstStyle/>
          <a:p>
            <a:pPr algn="ctr"/>
            <a:r>
              <a:rPr lang="en-US" sz="2400" dirty="0"/>
              <a:t>Several members of </a:t>
            </a:r>
            <a:r>
              <a:rPr lang="en-US" sz="2400" b="1" dirty="0">
                <a:solidFill>
                  <a:schemeClr val="accent6"/>
                </a:solidFill>
              </a:rPr>
              <a:t>F</a:t>
            </a:r>
            <a:r>
              <a:rPr lang="en-US" sz="2400" b="1" baseline="30000" dirty="0">
                <a:solidFill>
                  <a:schemeClr val="accent6"/>
                </a:solidFill>
              </a:rPr>
              <a:t>+</a:t>
            </a:r>
            <a:r>
              <a:rPr lang="en-US" sz="2400" b="1" baseline="30000" dirty="0">
                <a:solidFill>
                  <a:srgbClr val="C00000"/>
                </a:solidFill>
              </a:rPr>
              <a:t> </a:t>
            </a:r>
            <a:r>
              <a:rPr lang="en-US" sz="2400" dirty="0"/>
              <a:t>are</a:t>
            </a:r>
          </a:p>
        </p:txBody>
      </p:sp>
      <p:sp>
        <p:nvSpPr>
          <p:cNvPr id="8" name="Content Placeholder 2"/>
          <p:cNvSpPr txBox="1">
            <a:spLocks/>
          </p:cNvSpPr>
          <p:nvPr/>
        </p:nvSpPr>
        <p:spPr>
          <a:xfrm>
            <a:off x="130025" y="857555"/>
            <a:ext cx="11932920" cy="182880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800"/>
              </a:spcBef>
            </a:pPr>
            <a:r>
              <a:rPr lang="en-US" dirty="0"/>
              <a:t>Suppose we are given a relation schema </a:t>
            </a:r>
            <a:r>
              <a:rPr lang="en-US" b="1" dirty="0">
                <a:solidFill>
                  <a:schemeClr val="accent6"/>
                </a:solidFill>
              </a:rPr>
              <a:t>R(A,B,C,G,H,I)</a:t>
            </a:r>
            <a:r>
              <a:rPr lang="en-US" dirty="0"/>
              <a:t> and the set of functional dependencies are:</a:t>
            </a:r>
          </a:p>
          <a:p>
            <a:pPr lvl="1">
              <a:buClr>
                <a:schemeClr val="tx1"/>
              </a:buClr>
            </a:pPr>
            <a:r>
              <a:rPr lang="en-US" sz="2400" b="1" dirty="0">
                <a:solidFill>
                  <a:schemeClr val="accent6"/>
                </a:solidFill>
              </a:rPr>
              <a:t>F = (</a:t>
            </a:r>
            <a:r>
              <a:rPr lang="pt-BR" sz="2400" b="1" dirty="0">
                <a:solidFill>
                  <a:schemeClr val="accent6"/>
                </a:solidFill>
              </a:rPr>
              <a:t>A </a:t>
            </a:r>
            <a:r>
              <a:rPr lang="en-US" sz="2400" b="1" dirty="0">
                <a:solidFill>
                  <a:schemeClr val="accent6"/>
                </a:solidFill>
                <a:latin typeface="Calibri" panose="020F0502020204030204" pitchFamily="34" charset="0"/>
              </a:rPr>
              <a:t>→</a:t>
            </a:r>
            <a:r>
              <a:rPr lang="pt-BR" sz="2400" b="1" dirty="0">
                <a:solidFill>
                  <a:schemeClr val="accent6"/>
                </a:solidFill>
              </a:rPr>
              <a:t> B,  A </a:t>
            </a:r>
            <a:r>
              <a:rPr lang="en-US" sz="2400" b="1" dirty="0">
                <a:solidFill>
                  <a:schemeClr val="accent6"/>
                </a:solidFill>
                <a:latin typeface="Calibri" panose="020F0502020204030204" pitchFamily="34" charset="0"/>
              </a:rPr>
              <a:t>→</a:t>
            </a:r>
            <a:r>
              <a:rPr lang="pt-BR" sz="2400" b="1" dirty="0">
                <a:solidFill>
                  <a:schemeClr val="accent6"/>
                </a:solidFill>
              </a:rPr>
              <a:t> C,  CG </a:t>
            </a:r>
            <a:r>
              <a:rPr lang="en-US" sz="2400" b="1" dirty="0">
                <a:solidFill>
                  <a:schemeClr val="accent6"/>
                </a:solidFill>
                <a:latin typeface="Calibri" panose="020F0502020204030204" pitchFamily="34" charset="0"/>
              </a:rPr>
              <a:t>→</a:t>
            </a:r>
            <a:r>
              <a:rPr lang="pt-BR" sz="2400" b="1" dirty="0">
                <a:solidFill>
                  <a:schemeClr val="accent6"/>
                </a:solidFill>
              </a:rPr>
              <a:t> H,  CG </a:t>
            </a:r>
            <a:r>
              <a:rPr lang="en-US" sz="2400" b="1" dirty="0">
                <a:solidFill>
                  <a:schemeClr val="accent6"/>
                </a:solidFill>
                <a:latin typeface="Calibri" panose="020F0502020204030204" pitchFamily="34" charset="0"/>
              </a:rPr>
              <a:t>→</a:t>
            </a:r>
            <a:r>
              <a:rPr lang="pt-BR" sz="2400" b="1" dirty="0">
                <a:solidFill>
                  <a:schemeClr val="accent6"/>
                </a:solidFill>
              </a:rPr>
              <a:t> I,  B </a:t>
            </a:r>
            <a:r>
              <a:rPr lang="en-US" sz="2400" b="1" dirty="0">
                <a:solidFill>
                  <a:schemeClr val="accent6"/>
                </a:solidFill>
                <a:latin typeface="Calibri" panose="020F0502020204030204" pitchFamily="34" charset="0"/>
              </a:rPr>
              <a:t>→</a:t>
            </a:r>
            <a:r>
              <a:rPr lang="pt-BR" sz="2400" b="1" dirty="0">
                <a:solidFill>
                  <a:schemeClr val="accent6"/>
                </a:solidFill>
              </a:rPr>
              <a:t> H</a:t>
            </a:r>
            <a:r>
              <a:rPr lang="en-US" sz="2400" b="1" dirty="0">
                <a:solidFill>
                  <a:schemeClr val="accent6"/>
                </a:solidFill>
              </a:rPr>
              <a:t>)</a:t>
            </a:r>
          </a:p>
          <a:p>
            <a:pPr marL="342900" lvl="1" indent="-342900">
              <a:lnSpc>
                <a:spcPct val="150000"/>
              </a:lnSpc>
              <a:buFont typeface="Wingdings" panose="05000000000000000000" pitchFamily="2" charset="2"/>
              <a:buChar char="§"/>
            </a:pPr>
            <a:r>
              <a:rPr lang="en-US" sz="2400" dirty="0"/>
              <a:t>Find out the closure of F. </a:t>
            </a:r>
          </a:p>
        </p:txBody>
      </p:sp>
    </p:spTree>
    <p:extLst>
      <p:ext uri="{BB962C8B-B14F-4D97-AF65-F5344CB8AC3E}">
        <p14:creationId xmlns:p14="http://schemas.microsoft.com/office/powerpoint/2010/main" val="1858554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Effect transition="in" filter="fade">
                                      <p:cBhvr>
                                        <p:cTn id="7" dur="500"/>
                                        <p:tgtEl>
                                          <p:spTgt spid="8">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Effect transition="in" filter="fade">
                                      <p:cBhvr>
                                        <p:cTn id="16" dur="500"/>
                                        <p:tgtEl>
                                          <p:spTgt spid="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bg/>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animBg="1"/>
      <p:bldP spid="28" grpId="0" animBg="1"/>
      <p:bldP spid="8"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 of a set of FDs </a:t>
            </a:r>
            <a:r>
              <a:rPr lang="en-US" dirty="0">
                <a:solidFill>
                  <a:schemeClr val="tx1">
                    <a:lumMod val="50000"/>
                    <a:lumOff val="50000"/>
                  </a:schemeClr>
                </a:solidFill>
              </a:rPr>
              <a:t>[Example]</a:t>
            </a:r>
            <a:endParaRPr lang="en-US" dirty="0"/>
          </a:p>
        </p:txBody>
      </p:sp>
      <p:sp>
        <p:nvSpPr>
          <p:cNvPr id="3" name="Content Placeholder 2"/>
          <p:cNvSpPr>
            <a:spLocks noGrp="1"/>
          </p:cNvSpPr>
          <p:nvPr>
            <p:ph idx="1"/>
          </p:nvPr>
        </p:nvSpPr>
        <p:spPr/>
        <p:txBody>
          <a:bodyPr/>
          <a:lstStyle/>
          <a:p>
            <a:pPr marL="0" indent="0">
              <a:buNone/>
            </a:pPr>
            <a:endParaRPr lang="en-US" sz="2000" dirty="0">
              <a:solidFill>
                <a:schemeClr val="dk1"/>
              </a:solidFill>
            </a:endParaRPr>
          </a:p>
        </p:txBody>
      </p:sp>
      <p:sp>
        <p:nvSpPr>
          <p:cNvPr id="18" name="Content Placeholder 2"/>
          <p:cNvSpPr txBox="1">
            <a:spLocks/>
          </p:cNvSpPr>
          <p:nvPr/>
        </p:nvSpPr>
        <p:spPr>
          <a:xfrm>
            <a:off x="130025" y="857555"/>
            <a:ext cx="11932920" cy="173736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800"/>
              </a:spcBef>
            </a:pPr>
            <a:r>
              <a:rPr lang="en-US" dirty="0"/>
              <a:t>Compute the closure of the following set F of functional dependencies FDs for relational schema </a:t>
            </a:r>
            <a:r>
              <a:rPr lang="en-US" b="1" dirty="0">
                <a:solidFill>
                  <a:schemeClr val="accent6"/>
                </a:solidFill>
              </a:rPr>
              <a:t>R = (A,B,C,D,E,F):</a:t>
            </a:r>
          </a:p>
          <a:p>
            <a:pPr lvl="1">
              <a:buClr>
                <a:schemeClr val="tx1"/>
              </a:buClr>
            </a:pPr>
            <a:r>
              <a:rPr lang="en-US" sz="2400" b="1" dirty="0">
                <a:solidFill>
                  <a:schemeClr val="accent6"/>
                </a:solidFill>
              </a:rPr>
              <a:t>F = (A </a:t>
            </a:r>
            <a:r>
              <a:rPr lang="en-US" sz="2400" b="1" dirty="0">
                <a:solidFill>
                  <a:schemeClr val="accent6"/>
                </a:solidFill>
                <a:latin typeface="Calibri" panose="020F0502020204030204" pitchFamily="34" charset="0"/>
              </a:rPr>
              <a:t>→</a:t>
            </a:r>
            <a:r>
              <a:rPr lang="en-US" sz="2400" b="1" dirty="0">
                <a:solidFill>
                  <a:schemeClr val="accent6"/>
                </a:solidFill>
              </a:rPr>
              <a:t> B, A </a:t>
            </a:r>
            <a:r>
              <a:rPr lang="en-US" sz="2400" b="1" dirty="0">
                <a:solidFill>
                  <a:schemeClr val="accent6"/>
                </a:solidFill>
                <a:latin typeface="Calibri" panose="020F0502020204030204" pitchFamily="34" charset="0"/>
              </a:rPr>
              <a:t>→</a:t>
            </a:r>
            <a:r>
              <a:rPr lang="en-US" sz="2400" b="1" dirty="0">
                <a:solidFill>
                  <a:schemeClr val="accent6"/>
                </a:solidFill>
              </a:rPr>
              <a:t> C, CD </a:t>
            </a:r>
            <a:r>
              <a:rPr lang="en-US" sz="2400" b="1" dirty="0">
                <a:solidFill>
                  <a:schemeClr val="accent6"/>
                </a:solidFill>
                <a:latin typeface="Calibri" panose="020F0502020204030204" pitchFamily="34" charset="0"/>
              </a:rPr>
              <a:t>→</a:t>
            </a:r>
            <a:r>
              <a:rPr lang="en-US" sz="2400" b="1" dirty="0">
                <a:solidFill>
                  <a:schemeClr val="accent6"/>
                </a:solidFill>
              </a:rPr>
              <a:t> E, CD </a:t>
            </a:r>
            <a:r>
              <a:rPr lang="en-US" sz="2400" b="1" dirty="0">
                <a:solidFill>
                  <a:schemeClr val="accent6"/>
                </a:solidFill>
                <a:latin typeface="Calibri" panose="020F0502020204030204" pitchFamily="34" charset="0"/>
              </a:rPr>
              <a:t>→</a:t>
            </a:r>
            <a:r>
              <a:rPr lang="en-US" sz="2400" b="1" dirty="0">
                <a:solidFill>
                  <a:schemeClr val="accent6"/>
                </a:solidFill>
              </a:rPr>
              <a:t> F, B </a:t>
            </a:r>
            <a:r>
              <a:rPr lang="en-US" sz="2400" b="1" dirty="0">
                <a:solidFill>
                  <a:schemeClr val="accent6"/>
                </a:solidFill>
                <a:latin typeface="Calibri" panose="020F0502020204030204" pitchFamily="34" charset="0"/>
              </a:rPr>
              <a:t>→</a:t>
            </a:r>
            <a:r>
              <a:rPr lang="en-US" sz="2400" b="1" dirty="0">
                <a:solidFill>
                  <a:schemeClr val="accent6"/>
                </a:solidFill>
              </a:rPr>
              <a:t> E)</a:t>
            </a:r>
          </a:p>
          <a:p>
            <a:pPr marL="342900" lvl="1" indent="-342900">
              <a:spcBef>
                <a:spcPts val="1000"/>
              </a:spcBef>
              <a:buFont typeface="Wingdings" panose="05000000000000000000" pitchFamily="2" charset="2"/>
              <a:buChar char="§"/>
            </a:pPr>
            <a:r>
              <a:rPr lang="en-US" sz="2400" dirty="0"/>
              <a:t>Find out the closure of F.</a:t>
            </a:r>
          </a:p>
        </p:txBody>
      </p:sp>
      <p:sp>
        <p:nvSpPr>
          <p:cNvPr id="27" name="Content Placeholder 2"/>
          <p:cNvSpPr txBox="1">
            <a:spLocks/>
          </p:cNvSpPr>
          <p:nvPr/>
        </p:nvSpPr>
        <p:spPr>
          <a:xfrm>
            <a:off x="2949390" y="5401953"/>
            <a:ext cx="6309360" cy="6858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a:solidFill>
                  <a:schemeClr val="accent6"/>
                </a:solidFill>
              </a:rPr>
              <a:t>F</a:t>
            </a:r>
            <a:r>
              <a:rPr lang="en-US" sz="2400" b="1" baseline="30000" dirty="0">
                <a:solidFill>
                  <a:schemeClr val="accent6"/>
                </a:solidFill>
              </a:rPr>
              <a:t>+ </a:t>
            </a:r>
            <a:r>
              <a:rPr lang="en-US" sz="2400" b="1" dirty="0">
                <a:solidFill>
                  <a:schemeClr val="accent6"/>
                </a:solidFill>
              </a:rPr>
              <a:t> = (</a:t>
            </a:r>
            <a:r>
              <a:rPr lang="it-IT" sz="2400" b="1" dirty="0">
                <a:solidFill>
                  <a:schemeClr val="accent6"/>
                </a:solidFill>
              </a:rPr>
              <a:t>A </a:t>
            </a:r>
            <a:r>
              <a:rPr lang="en-US" sz="2400" b="1" dirty="0">
                <a:solidFill>
                  <a:schemeClr val="accent6"/>
                </a:solidFill>
                <a:latin typeface="Calibri" panose="020F0502020204030204" pitchFamily="34" charset="0"/>
              </a:rPr>
              <a:t>→</a:t>
            </a:r>
            <a:r>
              <a:rPr lang="en-US" sz="2400" b="1" dirty="0">
                <a:solidFill>
                  <a:schemeClr val="accent6"/>
                </a:solidFill>
              </a:rPr>
              <a:t> </a:t>
            </a:r>
            <a:r>
              <a:rPr lang="it-IT" sz="2400" b="1" dirty="0">
                <a:solidFill>
                  <a:schemeClr val="accent6"/>
                </a:solidFill>
              </a:rPr>
              <a:t>BC, CD </a:t>
            </a:r>
            <a:r>
              <a:rPr lang="en-US" sz="2400" b="1" dirty="0">
                <a:solidFill>
                  <a:schemeClr val="accent6"/>
                </a:solidFill>
                <a:latin typeface="Calibri" panose="020F0502020204030204" pitchFamily="34" charset="0"/>
              </a:rPr>
              <a:t>→</a:t>
            </a:r>
            <a:r>
              <a:rPr lang="it-IT" sz="2400" b="1" dirty="0">
                <a:solidFill>
                  <a:schemeClr val="accent6"/>
                </a:solidFill>
              </a:rPr>
              <a:t> EF, A </a:t>
            </a:r>
            <a:r>
              <a:rPr lang="en-US" sz="2400" b="1" dirty="0">
                <a:solidFill>
                  <a:schemeClr val="accent6"/>
                </a:solidFill>
                <a:latin typeface="Calibri" panose="020F0502020204030204" pitchFamily="34" charset="0"/>
              </a:rPr>
              <a:t>→</a:t>
            </a:r>
            <a:r>
              <a:rPr lang="it-IT" sz="2400" b="1" dirty="0">
                <a:solidFill>
                  <a:schemeClr val="accent6"/>
                </a:solidFill>
              </a:rPr>
              <a:t> E, AD </a:t>
            </a:r>
            <a:r>
              <a:rPr lang="en-US" sz="2400" b="1" dirty="0">
                <a:solidFill>
                  <a:schemeClr val="accent6"/>
                </a:solidFill>
                <a:latin typeface="Calibri" panose="020F0502020204030204" pitchFamily="34" charset="0"/>
              </a:rPr>
              <a:t>→</a:t>
            </a:r>
            <a:r>
              <a:rPr lang="it-IT" sz="2400" b="1" dirty="0">
                <a:solidFill>
                  <a:schemeClr val="accent6"/>
                </a:solidFill>
              </a:rPr>
              <a:t> E, AD </a:t>
            </a:r>
            <a:r>
              <a:rPr lang="en-US" sz="2400" b="1" dirty="0">
                <a:solidFill>
                  <a:schemeClr val="accent6"/>
                </a:solidFill>
                <a:latin typeface="Calibri" panose="020F0502020204030204" pitchFamily="34" charset="0"/>
              </a:rPr>
              <a:t>→</a:t>
            </a:r>
            <a:r>
              <a:rPr lang="it-IT" sz="2400" b="1" dirty="0">
                <a:solidFill>
                  <a:schemeClr val="accent6"/>
                </a:solidFill>
              </a:rPr>
              <a:t> F</a:t>
            </a:r>
            <a:r>
              <a:rPr lang="en-US" sz="2400" b="1" dirty="0">
                <a:solidFill>
                  <a:schemeClr val="accent6"/>
                </a:solidFill>
              </a:rPr>
              <a:t>)</a:t>
            </a:r>
            <a:r>
              <a:rPr lang="en-US" sz="2400" b="1" baseline="30000" dirty="0">
                <a:solidFill>
                  <a:srgbClr val="C00000"/>
                </a:solidFill>
              </a:rPr>
              <a:t> </a:t>
            </a:r>
            <a:endParaRPr lang="en-US" sz="2400" dirty="0"/>
          </a:p>
        </p:txBody>
      </p:sp>
      <p:graphicFrame>
        <p:nvGraphicFramePr>
          <p:cNvPr id="7" name="Table 6"/>
          <p:cNvGraphicFramePr>
            <a:graphicFrameLocks noGrp="1"/>
          </p:cNvGraphicFramePr>
          <p:nvPr>
            <p:extLst>
              <p:ext uri="{D42A27DB-BD31-4B8C-83A1-F6EECF244321}">
                <p14:modId xmlns:p14="http://schemas.microsoft.com/office/powerpoint/2010/main" val="29604210"/>
              </p:ext>
            </p:extLst>
          </p:nvPr>
        </p:nvGraphicFramePr>
        <p:xfrm>
          <a:off x="2895601" y="2838450"/>
          <a:ext cx="6390620" cy="396240"/>
        </p:xfrm>
        <a:graphic>
          <a:graphicData uri="http://schemas.openxmlformats.org/drawingml/2006/table">
            <a:tbl>
              <a:tblPr firstRow="1" bandRow="1">
                <a:tableStyleId>{5940675A-B579-460E-94D1-54222C63F5DA}</a:tableStyleId>
              </a:tblPr>
              <a:tblGrid>
                <a:gridCol w="2029968">
                  <a:extLst>
                    <a:ext uri="{9D8B030D-6E8A-4147-A177-3AD203B41FA5}">
                      <a16:colId xmlns:a16="http://schemas.microsoft.com/office/drawing/2014/main" val="20000"/>
                    </a:ext>
                  </a:extLst>
                </a:gridCol>
                <a:gridCol w="2660904">
                  <a:extLst>
                    <a:ext uri="{9D8B030D-6E8A-4147-A177-3AD203B41FA5}">
                      <a16:colId xmlns:a16="http://schemas.microsoft.com/office/drawing/2014/main" val="20001"/>
                    </a:ext>
                  </a:extLst>
                </a:gridCol>
                <a:gridCol w="1699748">
                  <a:extLst>
                    <a:ext uri="{9D8B030D-6E8A-4147-A177-3AD203B41FA5}">
                      <a16:colId xmlns:a16="http://schemas.microsoft.com/office/drawing/2014/main" val="20002"/>
                    </a:ext>
                  </a:extLst>
                </a:gridCol>
              </a:tblGrid>
              <a:tr h="1422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000" kern="1200" dirty="0">
                          <a:solidFill>
                            <a:schemeClr val="tx1"/>
                          </a:solidFill>
                          <a:latin typeface="+mn-lt"/>
                          <a:ea typeface="+mn-ea"/>
                          <a:cs typeface="+mn-cs"/>
                          <a:sym typeface="Iconic Symbols Ext" pitchFamily="2" charset="2"/>
                        </a:rPr>
                        <a:t>A </a:t>
                      </a:r>
                      <a:r>
                        <a:rPr lang="en-US" altLang="en-US" sz="2000" kern="1200" dirty="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a:solidFill>
                            <a:schemeClr val="tx1"/>
                          </a:solidFill>
                          <a:latin typeface="+mn-lt"/>
                          <a:ea typeface="+mn-ea"/>
                          <a:cs typeface="+mn-cs"/>
                          <a:sym typeface="Monotype Sorts" charset="2"/>
                        </a:rPr>
                        <a:t> B &amp; </a:t>
                      </a:r>
                      <a:r>
                        <a:rPr lang="en-US" altLang="en-US" sz="2000" kern="1200" dirty="0">
                          <a:solidFill>
                            <a:schemeClr val="tx1"/>
                          </a:solidFill>
                          <a:latin typeface="+mn-lt"/>
                          <a:ea typeface="+mn-ea"/>
                          <a:cs typeface="+mn-cs"/>
                          <a:sym typeface="Iconic Symbols Ext" pitchFamily="2" charset="2"/>
                        </a:rPr>
                        <a:t>A </a:t>
                      </a:r>
                      <a:r>
                        <a:rPr lang="en-US" altLang="en-US" sz="2000" kern="1200" dirty="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a:solidFill>
                            <a:schemeClr val="tx1"/>
                          </a:solidFill>
                          <a:latin typeface="+mn-lt"/>
                          <a:ea typeface="+mn-ea"/>
                          <a:cs typeface="+mn-cs"/>
                          <a:sym typeface="Monotype Sorts" charset="2"/>
                        </a:rPr>
                        <a:t> C</a:t>
                      </a:r>
                      <a:endParaRPr lang="en-US" sz="2000" kern="1200" dirty="0">
                        <a:solidFill>
                          <a:schemeClr val="tx1"/>
                        </a:solidFill>
                        <a:latin typeface="+mn-lt"/>
                        <a:ea typeface="+mn-ea"/>
                        <a:cs typeface="+mn-cs"/>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Union Rule</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accent6"/>
                          </a:solidFill>
                        </a:rPr>
                        <a:t>A </a:t>
                      </a:r>
                      <a:r>
                        <a:rPr lang="en-US" sz="2000" b="1" dirty="0">
                          <a:solidFill>
                            <a:schemeClr val="accent6"/>
                          </a:solidFill>
                          <a:latin typeface="Calibri" panose="020F0502020204030204" pitchFamily="34" charset="0"/>
                        </a:rPr>
                        <a:t>→</a:t>
                      </a:r>
                      <a:r>
                        <a:rPr lang="en-US" sz="2000" b="1" dirty="0">
                          <a:solidFill>
                            <a:schemeClr val="accent6"/>
                          </a:solidFill>
                        </a:rPr>
                        <a:t> BC</a:t>
                      </a:r>
                      <a:endParaRPr lang="en-US" sz="2000" b="0" kern="1200" dirty="0">
                        <a:solidFill>
                          <a:schemeClr val="accent6"/>
                        </a:solidFill>
                        <a:latin typeface="+mn-lt"/>
                        <a:ea typeface="+mn-ea"/>
                        <a:cs typeface="+mn-cs"/>
                      </a:endParaRPr>
                    </a:p>
                  </a:txBody>
                  <a:tcPr>
                    <a:solidFill>
                      <a:schemeClr val="bg1">
                        <a:lumMod val="85000"/>
                      </a:schemeClr>
                    </a:solidFill>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441332316"/>
              </p:ext>
            </p:extLst>
          </p:nvPr>
        </p:nvGraphicFramePr>
        <p:xfrm>
          <a:off x="2895601" y="3240087"/>
          <a:ext cx="6390620" cy="396240"/>
        </p:xfrm>
        <a:graphic>
          <a:graphicData uri="http://schemas.openxmlformats.org/drawingml/2006/table">
            <a:tbl>
              <a:tblPr firstRow="1" bandRow="1">
                <a:tableStyleId>{5940675A-B579-460E-94D1-54222C63F5DA}</a:tableStyleId>
              </a:tblPr>
              <a:tblGrid>
                <a:gridCol w="2029968">
                  <a:extLst>
                    <a:ext uri="{9D8B030D-6E8A-4147-A177-3AD203B41FA5}">
                      <a16:colId xmlns:a16="http://schemas.microsoft.com/office/drawing/2014/main" val="20000"/>
                    </a:ext>
                  </a:extLst>
                </a:gridCol>
                <a:gridCol w="2660904">
                  <a:extLst>
                    <a:ext uri="{9D8B030D-6E8A-4147-A177-3AD203B41FA5}">
                      <a16:colId xmlns:a16="http://schemas.microsoft.com/office/drawing/2014/main" val="20001"/>
                    </a:ext>
                  </a:extLst>
                </a:gridCol>
                <a:gridCol w="1699748">
                  <a:extLst>
                    <a:ext uri="{9D8B030D-6E8A-4147-A177-3AD203B41FA5}">
                      <a16:colId xmlns:a16="http://schemas.microsoft.com/office/drawing/2014/main" val="20002"/>
                    </a:ext>
                  </a:extLst>
                </a:gridCol>
              </a:tblGrid>
              <a:tr h="142240">
                <a:tc>
                  <a:txBody>
                    <a:bodyPr/>
                    <a:lstStyle/>
                    <a:p>
                      <a:r>
                        <a:rPr lang="en-US" altLang="en-US" sz="2000" b="0" kern="1200" dirty="0">
                          <a:solidFill>
                            <a:schemeClr val="dk1"/>
                          </a:solidFill>
                          <a:latin typeface="+mn-lt"/>
                          <a:ea typeface="+mn-ea"/>
                          <a:cs typeface="+mn-cs"/>
                          <a:sym typeface="Iconic Symbols Ext" pitchFamily="2" charset="2"/>
                        </a:rPr>
                        <a:t>CD</a:t>
                      </a:r>
                      <a:r>
                        <a:rPr lang="en-US" altLang="en-US" sz="2000" kern="1200" dirty="0">
                          <a:solidFill>
                            <a:schemeClr val="tx1"/>
                          </a:solidFill>
                          <a:latin typeface="+mn-lt"/>
                          <a:ea typeface="+mn-ea"/>
                          <a:cs typeface="+mn-cs"/>
                          <a:sym typeface="Iconic Symbols Ext" pitchFamily="2" charset="2"/>
                        </a:rPr>
                        <a:t> </a:t>
                      </a:r>
                      <a:r>
                        <a:rPr lang="en-US" altLang="en-US" sz="2000" kern="1200" dirty="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a:solidFill>
                            <a:schemeClr val="tx1"/>
                          </a:solidFill>
                          <a:latin typeface="+mn-lt"/>
                          <a:ea typeface="+mn-ea"/>
                          <a:cs typeface="+mn-cs"/>
                          <a:sym typeface="Monotype Sorts" charset="2"/>
                        </a:rPr>
                        <a:t> E &amp; </a:t>
                      </a:r>
                      <a:r>
                        <a:rPr lang="en-US" altLang="en-US" sz="2000" kern="1200" dirty="0">
                          <a:solidFill>
                            <a:schemeClr val="tx1"/>
                          </a:solidFill>
                          <a:latin typeface="+mn-lt"/>
                          <a:ea typeface="+mn-ea"/>
                          <a:cs typeface="+mn-cs"/>
                          <a:sym typeface="Iconic Symbols Ext" pitchFamily="2" charset="2"/>
                        </a:rPr>
                        <a:t>CD </a:t>
                      </a:r>
                      <a:r>
                        <a:rPr lang="en-US" altLang="en-US" sz="2000" kern="1200" dirty="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a:solidFill>
                            <a:schemeClr val="tx1"/>
                          </a:solidFill>
                          <a:latin typeface="+mn-lt"/>
                          <a:ea typeface="+mn-ea"/>
                          <a:cs typeface="+mn-cs"/>
                          <a:sym typeface="Monotype Sorts" charset="2"/>
                        </a:rPr>
                        <a:t> F</a:t>
                      </a:r>
                      <a:endParaRPr lang="en-US" sz="2000" kern="1200" dirty="0">
                        <a:solidFill>
                          <a:schemeClr val="tx1"/>
                        </a:solidFill>
                        <a:latin typeface="+mn-lt"/>
                        <a:ea typeface="+mn-ea"/>
                        <a:cs typeface="+mn-cs"/>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Union Rule</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accent6"/>
                          </a:solidFill>
                        </a:rPr>
                        <a:t>CD </a:t>
                      </a:r>
                      <a:r>
                        <a:rPr lang="en-US" sz="2000" b="1" dirty="0">
                          <a:solidFill>
                            <a:schemeClr val="accent6"/>
                          </a:solidFill>
                          <a:latin typeface="Calibri" panose="020F0502020204030204" pitchFamily="34" charset="0"/>
                        </a:rPr>
                        <a:t>→</a:t>
                      </a:r>
                      <a:r>
                        <a:rPr lang="en-US" sz="2000" b="1" dirty="0">
                          <a:solidFill>
                            <a:schemeClr val="accent6"/>
                          </a:solidFill>
                        </a:rPr>
                        <a:t> EF</a:t>
                      </a:r>
                      <a:endParaRPr lang="en-US" sz="2000" kern="1200" dirty="0">
                        <a:solidFill>
                          <a:schemeClr val="accent6"/>
                        </a:solidFill>
                        <a:latin typeface="+mn-lt"/>
                        <a:ea typeface="+mn-ea"/>
                        <a:cs typeface="+mn-cs"/>
                      </a:endParaRPr>
                    </a:p>
                  </a:txBody>
                  <a:tcPr>
                    <a:solidFill>
                      <a:schemeClr val="bg1">
                        <a:lumMod val="85000"/>
                      </a:schemeClr>
                    </a:solidFill>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926173020"/>
              </p:ext>
            </p:extLst>
          </p:nvPr>
        </p:nvGraphicFramePr>
        <p:xfrm>
          <a:off x="2895601" y="3641724"/>
          <a:ext cx="6390620" cy="396240"/>
        </p:xfrm>
        <a:graphic>
          <a:graphicData uri="http://schemas.openxmlformats.org/drawingml/2006/table">
            <a:tbl>
              <a:tblPr firstRow="1" bandRow="1">
                <a:tableStyleId>{5940675A-B579-460E-94D1-54222C63F5DA}</a:tableStyleId>
              </a:tblPr>
              <a:tblGrid>
                <a:gridCol w="2029968">
                  <a:extLst>
                    <a:ext uri="{9D8B030D-6E8A-4147-A177-3AD203B41FA5}">
                      <a16:colId xmlns:a16="http://schemas.microsoft.com/office/drawing/2014/main" val="20000"/>
                    </a:ext>
                  </a:extLst>
                </a:gridCol>
                <a:gridCol w="2660904">
                  <a:extLst>
                    <a:ext uri="{9D8B030D-6E8A-4147-A177-3AD203B41FA5}">
                      <a16:colId xmlns:a16="http://schemas.microsoft.com/office/drawing/2014/main" val="20001"/>
                    </a:ext>
                  </a:extLst>
                </a:gridCol>
                <a:gridCol w="1699748">
                  <a:extLst>
                    <a:ext uri="{9D8B030D-6E8A-4147-A177-3AD203B41FA5}">
                      <a16:colId xmlns:a16="http://schemas.microsoft.com/office/drawing/2014/main" val="20002"/>
                    </a:ext>
                  </a:extLst>
                </a:gridCol>
              </a:tblGrid>
              <a:tr h="142240">
                <a:tc>
                  <a:txBody>
                    <a:bodyPr/>
                    <a:lstStyle/>
                    <a:p>
                      <a:r>
                        <a:rPr lang="en-US" altLang="en-US" sz="2000" kern="1200" dirty="0">
                          <a:solidFill>
                            <a:schemeClr val="tx1"/>
                          </a:solidFill>
                          <a:latin typeface="+mn-lt"/>
                          <a:ea typeface="+mn-ea"/>
                          <a:cs typeface="+mn-cs"/>
                          <a:sym typeface="Iconic Symbols Ext" pitchFamily="2" charset="2"/>
                        </a:rPr>
                        <a:t>A </a:t>
                      </a:r>
                      <a:r>
                        <a:rPr lang="en-US" altLang="en-US" sz="2000" kern="1200" dirty="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a:solidFill>
                            <a:schemeClr val="tx1"/>
                          </a:solidFill>
                          <a:latin typeface="+mn-lt"/>
                          <a:ea typeface="+mn-ea"/>
                          <a:cs typeface="+mn-cs"/>
                          <a:sym typeface="Monotype Sorts" charset="2"/>
                        </a:rPr>
                        <a:t> B &amp; </a:t>
                      </a:r>
                      <a:r>
                        <a:rPr lang="en-US" altLang="en-US" sz="2000" kern="1200" dirty="0">
                          <a:solidFill>
                            <a:schemeClr val="tx1"/>
                          </a:solidFill>
                          <a:latin typeface="+mn-lt"/>
                          <a:ea typeface="+mn-ea"/>
                          <a:cs typeface="+mn-cs"/>
                          <a:sym typeface="Iconic Symbols Ext" pitchFamily="2" charset="2"/>
                        </a:rPr>
                        <a:t>B </a:t>
                      </a:r>
                      <a:r>
                        <a:rPr lang="en-US" altLang="en-US" sz="2000" kern="1200" dirty="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a:solidFill>
                            <a:schemeClr val="tx1"/>
                          </a:solidFill>
                          <a:latin typeface="+mn-lt"/>
                          <a:ea typeface="+mn-ea"/>
                          <a:cs typeface="+mn-cs"/>
                          <a:sym typeface="Monotype Sorts" charset="2"/>
                        </a:rPr>
                        <a:t> E</a:t>
                      </a:r>
                      <a:endParaRPr lang="en-US" sz="2000" kern="1200" dirty="0">
                        <a:solidFill>
                          <a:schemeClr val="tx1"/>
                        </a:solidFill>
                        <a:latin typeface="+mn-lt"/>
                        <a:ea typeface="+mn-ea"/>
                        <a:cs typeface="+mn-cs"/>
                      </a:endParaRPr>
                    </a:p>
                  </a:txBody>
                  <a:tcPr>
                    <a:solidFill>
                      <a:schemeClr val="bg1">
                        <a:lumMod val="85000"/>
                      </a:schemeClr>
                    </a:solidFill>
                  </a:tcPr>
                </a:tc>
                <a:tc>
                  <a:txBody>
                    <a:bodyPr/>
                    <a:lstStyle/>
                    <a:p>
                      <a:r>
                        <a:rPr lang="en-US" sz="2000" kern="1200" dirty="0">
                          <a:solidFill>
                            <a:schemeClr val="tx1"/>
                          </a:solidFill>
                          <a:latin typeface="+mn-lt"/>
                          <a:ea typeface="+mn-ea"/>
                          <a:cs typeface="+mn-cs"/>
                        </a:rPr>
                        <a:t>Transitivity Rule</a:t>
                      </a:r>
                    </a:p>
                  </a:txBody>
                  <a:tcPr>
                    <a:solidFill>
                      <a:schemeClr val="bg1">
                        <a:lumMod val="8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accent6"/>
                          </a:solidFill>
                        </a:rPr>
                        <a:t>A </a:t>
                      </a:r>
                      <a:r>
                        <a:rPr lang="en-US" sz="2000" b="1" dirty="0">
                          <a:solidFill>
                            <a:schemeClr val="accent6"/>
                          </a:solidFill>
                          <a:latin typeface="Calibri" panose="020F0502020204030204" pitchFamily="34" charset="0"/>
                        </a:rPr>
                        <a:t>→</a:t>
                      </a:r>
                      <a:r>
                        <a:rPr lang="en-US" sz="2000" b="1" dirty="0">
                          <a:solidFill>
                            <a:schemeClr val="accent6"/>
                          </a:solidFill>
                        </a:rPr>
                        <a:t> E</a:t>
                      </a:r>
                      <a:endParaRPr lang="en-US" altLang="en-US" sz="2000" dirty="0">
                        <a:solidFill>
                          <a:schemeClr val="accent6"/>
                        </a:solidFill>
                        <a:sym typeface="MS LineDraw" pitchFamily="49" charset="2"/>
                      </a:endParaRPr>
                    </a:p>
                  </a:txBody>
                  <a:tcPr>
                    <a:solidFill>
                      <a:schemeClr val="bg1">
                        <a:lumMod val="85000"/>
                      </a:schemeClr>
                    </a:solidFill>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495786463"/>
              </p:ext>
            </p:extLst>
          </p:nvPr>
        </p:nvGraphicFramePr>
        <p:xfrm>
          <a:off x="2895601" y="4043361"/>
          <a:ext cx="6391656" cy="396240"/>
        </p:xfrm>
        <a:graphic>
          <a:graphicData uri="http://schemas.openxmlformats.org/drawingml/2006/table">
            <a:tbl>
              <a:tblPr firstRow="1" bandRow="1">
                <a:tableStyleId>{5940675A-B579-460E-94D1-54222C63F5DA}</a:tableStyleId>
              </a:tblPr>
              <a:tblGrid>
                <a:gridCol w="2029968">
                  <a:extLst>
                    <a:ext uri="{9D8B030D-6E8A-4147-A177-3AD203B41FA5}">
                      <a16:colId xmlns:a16="http://schemas.microsoft.com/office/drawing/2014/main" val="20000"/>
                    </a:ext>
                  </a:extLst>
                </a:gridCol>
                <a:gridCol w="2660904">
                  <a:extLst>
                    <a:ext uri="{9D8B030D-6E8A-4147-A177-3AD203B41FA5}">
                      <a16:colId xmlns:a16="http://schemas.microsoft.com/office/drawing/2014/main" val="20001"/>
                    </a:ext>
                  </a:extLst>
                </a:gridCol>
                <a:gridCol w="1700784">
                  <a:extLst>
                    <a:ext uri="{9D8B030D-6E8A-4147-A177-3AD203B41FA5}">
                      <a16:colId xmlns:a16="http://schemas.microsoft.com/office/drawing/2014/main" val="20002"/>
                    </a:ext>
                  </a:extLst>
                </a:gridCol>
              </a:tblGrid>
              <a:tr h="142240">
                <a:tc>
                  <a:txBody>
                    <a:bodyPr/>
                    <a:lstStyle/>
                    <a:p>
                      <a:r>
                        <a:rPr lang="en-US" altLang="en-US" sz="2000" b="0" kern="1200" dirty="0">
                          <a:solidFill>
                            <a:schemeClr val="dk1"/>
                          </a:solidFill>
                          <a:latin typeface="+mn-lt"/>
                          <a:ea typeface="+mn-ea"/>
                          <a:cs typeface="+mn-cs"/>
                          <a:sym typeface="Iconic Symbols Ext" pitchFamily="2" charset="2"/>
                        </a:rPr>
                        <a:t>A </a:t>
                      </a:r>
                      <a:r>
                        <a:rPr lang="en-US" altLang="en-US" sz="2000" kern="1200" dirty="0">
                          <a:solidFill>
                            <a:schemeClr val="tx1"/>
                          </a:solidFill>
                          <a:latin typeface="Calibri" panose="020F0502020204030204" pitchFamily="34" charset="0"/>
                          <a:ea typeface="+mn-ea"/>
                          <a:cs typeface="+mn-cs"/>
                          <a:sym typeface="Symbol" panose="05050102010706020507" pitchFamily="18" charset="2"/>
                        </a:rPr>
                        <a:t>→</a:t>
                      </a:r>
                      <a:r>
                        <a:rPr lang="en-US" altLang="en-US" sz="2000" b="0" kern="1200" dirty="0">
                          <a:solidFill>
                            <a:schemeClr val="dk1"/>
                          </a:solidFill>
                          <a:latin typeface="+mn-lt"/>
                          <a:ea typeface="+mn-ea"/>
                          <a:cs typeface="+mn-cs"/>
                          <a:sym typeface="Monotype Sorts" charset="2"/>
                        </a:rPr>
                        <a:t> C &amp; </a:t>
                      </a:r>
                      <a:r>
                        <a:rPr lang="en-US" altLang="en-US" sz="2000" b="0" kern="1200" dirty="0">
                          <a:solidFill>
                            <a:schemeClr val="dk1"/>
                          </a:solidFill>
                          <a:latin typeface="+mn-lt"/>
                          <a:ea typeface="+mn-ea"/>
                          <a:cs typeface="+mn-cs"/>
                          <a:sym typeface="Iconic Symbols Ext" pitchFamily="2" charset="2"/>
                        </a:rPr>
                        <a:t>CD </a:t>
                      </a:r>
                      <a:r>
                        <a:rPr lang="en-US" altLang="en-US" sz="2000" kern="1200" dirty="0">
                          <a:solidFill>
                            <a:schemeClr val="tx1"/>
                          </a:solidFill>
                          <a:latin typeface="Calibri" panose="020F0502020204030204" pitchFamily="34" charset="0"/>
                          <a:ea typeface="+mn-ea"/>
                          <a:cs typeface="+mn-cs"/>
                          <a:sym typeface="Symbol" panose="05050102010706020507" pitchFamily="18" charset="2"/>
                        </a:rPr>
                        <a:t>→</a:t>
                      </a:r>
                      <a:r>
                        <a:rPr lang="en-US" altLang="en-US" sz="2000" b="0" kern="1200" dirty="0">
                          <a:solidFill>
                            <a:schemeClr val="dk1"/>
                          </a:solidFill>
                          <a:latin typeface="+mn-lt"/>
                          <a:ea typeface="+mn-ea"/>
                          <a:cs typeface="+mn-cs"/>
                          <a:sym typeface="Monotype Sorts" charset="2"/>
                        </a:rPr>
                        <a:t> E</a:t>
                      </a:r>
                      <a:endParaRPr lang="en-US" sz="2000" b="0" kern="1200" dirty="0">
                        <a:solidFill>
                          <a:schemeClr val="dk1"/>
                        </a:solidFill>
                        <a:latin typeface="+mn-lt"/>
                        <a:ea typeface="+mn-ea"/>
                        <a:cs typeface="+mn-cs"/>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Pseudo-transitivity Rule</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accent6"/>
                          </a:solidFill>
                        </a:rPr>
                        <a:t>AD </a:t>
                      </a:r>
                      <a:r>
                        <a:rPr lang="en-US" sz="2000" b="1" dirty="0">
                          <a:solidFill>
                            <a:schemeClr val="accent6"/>
                          </a:solidFill>
                          <a:latin typeface="Calibri" panose="020F0502020204030204" pitchFamily="34" charset="0"/>
                        </a:rPr>
                        <a:t>→</a:t>
                      </a:r>
                      <a:r>
                        <a:rPr lang="en-US" sz="2000" b="1" dirty="0">
                          <a:solidFill>
                            <a:schemeClr val="accent6"/>
                          </a:solidFill>
                        </a:rPr>
                        <a:t> E</a:t>
                      </a:r>
                      <a:endParaRPr lang="en-US" sz="2000" kern="1200" dirty="0">
                        <a:solidFill>
                          <a:schemeClr val="accent6"/>
                        </a:solidFill>
                        <a:latin typeface="+mn-lt"/>
                        <a:ea typeface="+mn-ea"/>
                        <a:cs typeface="+mn-cs"/>
                      </a:endParaRPr>
                    </a:p>
                  </a:txBody>
                  <a:tcPr>
                    <a:solidFill>
                      <a:schemeClr val="bg1">
                        <a:lumMod val="85000"/>
                      </a:schemeClr>
                    </a:solidFill>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833220905"/>
              </p:ext>
            </p:extLst>
          </p:nvPr>
        </p:nvGraphicFramePr>
        <p:xfrm>
          <a:off x="2895601" y="4444996"/>
          <a:ext cx="6390620" cy="396240"/>
        </p:xfrm>
        <a:graphic>
          <a:graphicData uri="http://schemas.openxmlformats.org/drawingml/2006/table">
            <a:tbl>
              <a:tblPr firstRow="1" bandRow="1">
                <a:tableStyleId>{5940675A-B579-460E-94D1-54222C63F5DA}</a:tableStyleId>
              </a:tblPr>
              <a:tblGrid>
                <a:gridCol w="2029968">
                  <a:extLst>
                    <a:ext uri="{9D8B030D-6E8A-4147-A177-3AD203B41FA5}">
                      <a16:colId xmlns:a16="http://schemas.microsoft.com/office/drawing/2014/main" val="20000"/>
                    </a:ext>
                  </a:extLst>
                </a:gridCol>
                <a:gridCol w="2660904">
                  <a:extLst>
                    <a:ext uri="{9D8B030D-6E8A-4147-A177-3AD203B41FA5}">
                      <a16:colId xmlns:a16="http://schemas.microsoft.com/office/drawing/2014/main" val="20001"/>
                    </a:ext>
                  </a:extLst>
                </a:gridCol>
                <a:gridCol w="1699748">
                  <a:extLst>
                    <a:ext uri="{9D8B030D-6E8A-4147-A177-3AD203B41FA5}">
                      <a16:colId xmlns:a16="http://schemas.microsoft.com/office/drawing/2014/main" val="20002"/>
                    </a:ext>
                  </a:extLst>
                </a:gridCol>
              </a:tblGrid>
              <a:tr h="142240">
                <a:tc>
                  <a:txBody>
                    <a:bodyPr/>
                    <a:lstStyle/>
                    <a:p>
                      <a:r>
                        <a:rPr lang="en-US" altLang="en-US" sz="2000" kern="1200" dirty="0">
                          <a:solidFill>
                            <a:schemeClr val="tx1"/>
                          </a:solidFill>
                          <a:latin typeface="+mn-lt"/>
                          <a:ea typeface="+mn-ea"/>
                          <a:cs typeface="+mn-cs"/>
                          <a:sym typeface="Iconic Symbols Ext" pitchFamily="2" charset="2"/>
                        </a:rPr>
                        <a:t>A </a:t>
                      </a:r>
                      <a:r>
                        <a:rPr lang="en-US" altLang="en-US" sz="2000" kern="1200" dirty="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a:solidFill>
                            <a:schemeClr val="tx1"/>
                          </a:solidFill>
                          <a:latin typeface="+mn-lt"/>
                          <a:ea typeface="+mn-ea"/>
                          <a:cs typeface="+mn-cs"/>
                          <a:sym typeface="Monotype Sorts" charset="2"/>
                        </a:rPr>
                        <a:t> C &amp; </a:t>
                      </a:r>
                      <a:r>
                        <a:rPr lang="en-US" altLang="en-US" sz="2000" kern="1200" dirty="0">
                          <a:solidFill>
                            <a:schemeClr val="tx1"/>
                          </a:solidFill>
                          <a:latin typeface="+mn-lt"/>
                          <a:ea typeface="+mn-ea"/>
                          <a:cs typeface="+mn-cs"/>
                          <a:sym typeface="Iconic Symbols Ext" pitchFamily="2" charset="2"/>
                        </a:rPr>
                        <a:t>CD </a:t>
                      </a:r>
                      <a:r>
                        <a:rPr lang="en-US" altLang="en-US" sz="2000" kern="1200" dirty="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a:solidFill>
                            <a:schemeClr val="tx1"/>
                          </a:solidFill>
                          <a:latin typeface="+mn-lt"/>
                          <a:ea typeface="+mn-ea"/>
                          <a:cs typeface="+mn-cs"/>
                          <a:sym typeface="Monotype Sorts" charset="2"/>
                        </a:rPr>
                        <a:t> F</a:t>
                      </a:r>
                      <a:endParaRPr lang="en-US" sz="2000" kern="1200" dirty="0">
                        <a:solidFill>
                          <a:schemeClr val="tx1"/>
                        </a:solidFill>
                        <a:latin typeface="+mn-lt"/>
                        <a:ea typeface="+mn-ea"/>
                        <a:cs typeface="+mn-cs"/>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Pseudo-transitivity Rule</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accent6"/>
                          </a:solidFill>
                        </a:rPr>
                        <a:t>AD </a:t>
                      </a:r>
                      <a:r>
                        <a:rPr lang="en-US" sz="2000" b="1" dirty="0">
                          <a:solidFill>
                            <a:schemeClr val="accent6"/>
                          </a:solidFill>
                          <a:latin typeface="Calibri" panose="020F0502020204030204" pitchFamily="34" charset="0"/>
                        </a:rPr>
                        <a:t>→</a:t>
                      </a:r>
                      <a:r>
                        <a:rPr lang="en-US" sz="2000" b="1" dirty="0">
                          <a:solidFill>
                            <a:schemeClr val="accent6"/>
                          </a:solidFill>
                        </a:rPr>
                        <a:t> F</a:t>
                      </a:r>
                      <a:endParaRPr lang="en-US" sz="2000" kern="1200" dirty="0">
                        <a:solidFill>
                          <a:schemeClr val="accent6"/>
                        </a:solidFill>
                        <a:latin typeface="+mn-lt"/>
                        <a:ea typeface="+mn-ea"/>
                        <a:cs typeface="+mn-cs"/>
                      </a:endParaRPr>
                    </a:p>
                  </a:txBody>
                  <a:tcPr>
                    <a:solidFill>
                      <a:schemeClr val="bg1">
                        <a:lumMod val="8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8734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bg/>
                                          </p:spTgt>
                                        </p:tgtEl>
                                        <p:attrNameLst>
                                          <p:attrName>style.visibility</p:attrName>
                                        </p:attrNameLst>
                                      </p:cBhvr>
                                      <p:to>
                                        <p:strVal val="visible"/>
                                      </p:to>
                                    </p:set>
                                    <p:animEffect transition="in" filter="fade">
                                      <p:cBhvr>
                                        <p:cTn id="7" dur="500"/>
                                        <p:tgtEl>
                                          <p:spTgt spid="18">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Effect transition="in" filter="fade">
                                      <p:cBhvr>
                                        <p:cTn id="13" dur="500"/>
                                        <p:tgtEl>
                                          <p:spTgt spid="1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xEl>
                                              <p:pRg st="2" end="2"/>
                                            </p:txEl>
                                          </p:spTgt>
                                        </p:tgtEl>
                                        <p:attrNameLst>
                                          <p:attrName>style.visibility</p:attrName>
                                        </p:attrNameLst>
                                      </p:cBhvr>
                                      <p:to>
                                        <p:strVal val="visible"/>
                                      </p:to>
                                    </p:set>
                                    <p:animEffect transition="in" filter="fade">
                                      <p:cBhvr>
                                        <p:cTn id="16" dur="500"/>
                                        <p:tgtEl>
                                          <p:spTgt spid="1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7">
                                            <p:bg/>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nimBg="1"/>
      <p:bldP spid="27"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 of a set of FDs </a:t>
            </a:r>
            <a:r>
              <a:rPr lang="en-US" dirty="0">
                <a:solidFill>
                  <a:schemeClr val="tx1">
                    <a:lumMod val="50000"/>
                    <a:lumOff val="50000"/>
                  </a:schemeClr>
                </a:solidFill>
              </a:rPr>
              <a:t>[Example]</a:t>
            </a:r>
            <a:endParaRPr lang="en-US" dirty="0"/>
          </a:p>
        </p:txBody>
      </p:sp>
      <p:sp>
        <p:nvSpPr>
          <p:cNvPr id="3" name="Content Placeholder 2"/>
          <p:cNvSpPr>
            <a:spLocks noGrp="1"/>
          </p:cNvSpPr>
          <p:nvPr>
            <p:ph idx="1"/>
          </p:nvPr>
        </p:nvSpPr>
        <p:spPr/>
        <p:txBody>
          <a:bodyPr/>
          <a:lstStyle/>
          <a:p>
            <a:pPr marL="0" indent="0">
              <a:buNone/>
            </a:pPr>
            <a:endParaRPr lang="en-US" sz="2000" dirty="0">
              <a:solidFill>
                <a:schemeClr val="dk1"/>
              </a:solidFill>
            </a:endParaRPr>
          </a:p>
        </p:txBody>
      </p:sp>
      <p:sp>
        <p:nvSpPr>
          <p:cNvPr id="18" name="Content Placeholder 2"/>
          <p:cNvSpPr txBox="1">
            <a:spLocks/>
          </p:cNvSpPr>
          <p:nvPr/>
        </p:nvSpPr>
        <p:spPr>
          <a:xfrm>
            <a:off x="130025" y="857555"/>
            <a:ext cx="11932920" cy="173736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800"/>
              </a:spcBef>
            </a:pPr>
            <a:r>
              <a:rPr lang="en-US" dirty="0"/>
              <a:t>Compute the closure of the following set F of functional dependencies FDs for relational schema </a:t>
            </a:r>
            <a:r>
              <a:rPr lang="en-US" b="1" dirty="0">
                <a:solidFill>
                  <a:schemeClr val="accent6"/>
                </a:solidFill>
              </a:rPr>
              <a:t>R = (A,B,C,D,E):</a:t>
            </a:r>
          </a:p>
          <a:p>
            <a:pPr lvl="1">
              <a:buClr>
                <a:schemeClr val="tx1"/>
              </a:buClr>
            </a:pPr>
            <a:r>
              <a:rPr lang="en-US" sz="2400" b="1" dirty="0">
                <a:solidFill>
                  <a:schemeClr val="accent6"/>
                </a:solidFill>
              </a:rPr>
              <a:t>F = (</a:t>
            </a:r>
            <a:r>
              <a:rPr lang="de-DE" sz="2400" b="1" dirty="0">
                <a:solidFill>
                  <a:schemeClr val="accent6"/>
                </a:solidFill>
              </a:rPr>
              <a:t>AB </a:t>
            </a:r>
            <a:r>
              <a:rPr lang="en-US" sz="2400" b="1" dirty="0">
                <a:solidFill>
                  <a:schemeClr val="accent6"/>
                </a:solidFill>
                <a:latin typeface="Calibri" panose="020F0502020204030204" pitchFamily="34" charset="0"/>
              </a:rPr>
              <a:t>→</a:t>
            </a:r>
            <a:r>
              <a:rPr lang="de-DE" sz="2400" b="1" dirty="0">
                <a:solidFill>
                  <a:schemeClr val="accent6"/>
                </a:solidFill>
              </a:rPr>
              <a:t> C, D </a:t>
            </a:r>
            <a:r>
              <a:rPr lang="en-US" sz="2400" b="1" dirty="0">
                <a:solidFill>
                  <a:schemeClr val="accent6"/>
                </a:solidFill>
                <a:latin typeface="Calibri" panose="020F0502020204030204" pitchFamily="34" charset="0"/>
              </a:rPr>
              <a:t>→</a:t>
            </a:r>
            <a:r>
              <a:rPr lang="de-DE" sz="2400" b="1" dirty="0">
                <a:solidFill>
                  <a:schemeClr val="accent6"/>
                </a:solidFill>
              </a:rPr>
              <a:t> AC, D </a:t>
            </a:r>
            <a:r>
              <a:rPr lang="en-US" sz="2400" b="1" dirty="0">
                <a:solidFill>
                  <a:schemeClr val="accent6"/>
                </a:solidFill>
                <a:latin typeface="Calibri" panose="020F0502020204030204" pitchFamily="34" charset="0"/>
              </a:rPr>
              <a:t>→</a:t>
            </a:r>
            <a:r>
              <a:rPr lang="de-DE" sz="2400" b="1" dirty="0">
                <a:solidFill>
                  <a:schemeClr val="accent6"/>
                </a:solidFill>
              </a:rPr>
              <a:t> E </a:t>
            </a:r>
            <a:r>
              <a:rPr lang="en-US" sz="2400" b="1" dirty="0">
                <a:solidFill>
                  <a:schemeClr val="accent6"/>
                </a:solidFill>
              </a:rPr>
              <a:t>)</a:t>
            </a:r>
          </a:p>
          <a:p>
            <a:pPr marL="342900" lvl="1" indent="-342900">
              <a:spcBef>
                <a:spcPts val="1000"/>
              </a:spcBef>
              <a:buFont typeface="Wingdings" panose="05000000000000000000" pitchFamily="2" charset="2"/>
              <a:buChar char="§"/>
            </a:pPr>
            <a:r>
              <a:rPr lang="en-US" sz="2400" dirty="0"/>
              <a:t>Find out the closure of F.</a:t>
            </a:r>
          </a:p>
        </p:txBody>
      </p:sp>
      <p:sp>
        <p:nvSpPr>
          <p:cNvPr id="27" name="Content Placeholder 2"/>
          <p:cNvSpPr txBox="1">
            <a:spLocks/>
          </p:cNvSpPr>
          <p:nvPr/>
        </p:nvSpPr>
        <p:spPr>
          <a:xfrm>
            <a:off x="2949390" y="5401953"/>
            <a:ext cx="6309360" cy="6858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a:solidFill>
                  <a:schemeClr val="accent6"/>
                </a:solidFill>
              </a:rPr>
              <a:t>F</a:t>
            </a:r>
            <a:r>
              <a:rPr lang="en-US" sz="2400" b="1" baseline="30000" dirty="0">
                <a:solidFill>
                  <a:schemeClr val="accent6"/>
                </a:solidFill>
              </a:rPr>
              <a:t>+ </a:t>
            </a:r>
            <a:r>
              <a:rPr lang="en-US" sz="2400" b="1" dirty="0">
                <a:solidFill>
                  <a:schemeClr val="accent6"/>
                </a:solidFill>
              </a:rPr>
              <a:t> = (</a:t>
            </a:r>
            <a:r>
              <a:rPr lang="it-IT" sz="2400" b="1" dirty="0">
                <a:solidFill>
                  <a:schemeClr val="accent6"/>
                </a:solidFill>
              </a:rPr>
              <a:t>D </a:t>
            </a:r>
            <a:r>
              <a:rPr lang="en-US" sz="2400" b="1" dirty="0">
                <a:solidFill>
                  <a:schemeClr val="accent6"/>
                </a:solidFill>
                <a:latin typeface="Calibri" panose="020F0502020204030204" pitchFamily="34" charset="0"/>
              </a:rPr>
              <a:t>→</a:t>
            </a:r>
            <a:r>
              <a:rPr lang="en-US" sz="2400" b="1" dirty="0">
                <a:solidFill>
                  <a:schemeClr val="accent6"/>
                </a:solidFill>
              </a:rPr>
              <a:t> </a:t>
            </a:r>
            <a:r>
              <a:rPr lang="it-IT" sz="2400" b="1" dirty="0">
                <a:solidFill>
                  <a:schemeClr val="accent6"/>
                </a:solidFill>
              </a:rPr>
              <a:t>A, D </a:t>
            </a:r>
            <a:r>
              <a:rPr lang="en-US" sz="2400" b="1" dirty="0">
                <a:solidFill>
                  <a:schemeClr val="accent6"/>
                </a:solidFill>
                <a:latin typeface="Calibri" panose="020F0502020204030204" pitchFamily="34" charset="0"/>
              </a:rPr>
              <a:t>→</a:t>
            </a:r>
            <a:r>
              <a:rPr lang="it-IT" sz="2400" b="1" dirty="0">
                <a:solidFill>
                  <a:schemeClr val="accent6"/>
                </a:solidFill>
              </a:rPr>
              <a:t> C, D </a:t>
            </a:r>
            <a:r>
              <a:rPr lang="en-US" sz="2400" b="1" dirty="0">
                <a:solidFill>
                  <a:schemeClr val="accent6"/>
                </a:solidFill>
                <a:latin typeface="Calibri" panose="020F0502020204030204" pitchFamily="34" charset="0"/>
              </a:rPr>
              <a:t>→</a:t>
            </a:r>
            <a:r>
              <a:rPr lang="it-IT" sz="2400" b="1" dirty="0">
                <a:solidFill>
                  <a:schemeClr val="accent6"/>
                </a:solidFill>
              </a:rPr>
              <a:t> ACE</a:t>
            </a:r>
            <a:r>
              <a:rPr lang="en-US" sz="2400" b="1" dirty="0">
                <a:solidFill>
                  <a:schemeClr val="accent6"/>
                </a:solidFill>
              </a:rPr>
              <a:t>)</a:t>
            </a:r>
            <a:r>
              <a:rPr lang="en-US" sz="2400" b="1" baseline="30000" dirty="0">
                <a:solidFill>
                  <a:schemeClr val="accent6"/>
                </a:solidFill>
              </a:rPr>
              <a:t> </a:t>
            </a:r>
            <a:endParaRPr lang="en-US" sz="2400" dirty="0">
              <a:solidFill>
                <a:schemeClr val="accent6"/>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831326481"/>
              </p:ext>
            </p:extLst>
          </p:nvPr>
        </p:nvGraphicFramePr>
        <p:xfrm>
          <a:off x="2882154" y="2838450"/>
          <a:ext cx="6428232" cy="396240"/>
        </p:xfrm>
        <a:graphic>
          <a:graphicData uri="http://schemas.openxmlformats.org/drawingml/2006/table">
            <a:tbl>
              <a:tblPr firstRow="1" bandRow="1">
                <a:tableStyleId>{5940675A-B579-460E-94D1-54222C63F5DA}</a:tableStyleId>
              </a:tblPr>
              <a:tblGrid>
                <a:gridCol w="2029968">
                  <a:extLst>
                    <a:ext uri="{9D8B030D-6E8A-4147-A177-3AD203B41FA5}">
                      <a16:colId xmlns:a16="http://schemas.microsoft.com/office/drawing/2014/main" val="20000"/>
                    </a:ext>
                  </a:extLst>
                </a:gridCol>
                <a:gridCol w="2660904">
                  <a:extLst>
                    <a:ext uri="{9D8B030D-6E8A-4147-A177-3AD203B41FA5}">
                      <a16:colId xmlns:a16="http://schemas.microsoft.com/office/drawing/2014/main" val="20001"/>
                    </a:ext>
                  </a:extLst>
                </a:gridCol>
                <a:gridCol w="1737360">
                  <a:extLst>
                    <a:ext uri="{9D8B030D-6E8A-4147-A177-3AD203B41FA5}">
                      <a16:colId xmlns:a16="http://schemas.microsoft.com/office/drawing/2014/main" val="20002"/>
                    </a:ext>
                  </a:extLst>
                </a:gridCol>
              </a:tblGrid>
              <a:tr h="1422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000" kern="1200" dirty="0">
                          <a:solidFill>
                            <a:schemeClr val="tx1"/>
                          </a:solidFill>
                          <a:latin typeface="+mn-lt"/>
                          <a:ea typeface="+mn-ea"/>
                          <a:cs typeface="+mn-cs"/>
                          <a:sym typeface="Iconic Symbols Ext" pitchFamily="2" charset="2"/>
                        </a:rPr>
                        <a:t>D </a:t>
                      </a:r>
                      <a:r>
                        <a:rPr lang="en-US" altLang="en-US" sz="2000" kern="1200" dirty="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a:solidFill>
                            <a:schemeClr val="tx1"/>
                          </a:solidFill>
                          <a:latin typeface="+mn-lt"/>
                          <a:ea typeface="+mn-ea"/>
                          <a:cs typeface="+mn-cs"/>
                          <a:sym typeface="Monotype Sorts" charset="2"/>
                        </a:rPr>
                        <a:t> </a:t>
                      </a:r>
                      <a:r>
                        <a:rPr lang="en-US" altLang="en-US" sz="2000" kern="1200" dirty="0">
                          <a:solidFill>
                            <a:schemeClr val="tx1"/>
                          </a:solidFill>
                          <a:latin typeface="+mn-lt"/>
                          <a:ea typeface="+mn-ea"/>
                          <a:cs typeface="+mn-cs"/>
                          <a:sym typeface="Iconic Symbols Ext" pitchFamily="2" charset="2"/>
                        </a:rPr>
                        <a:t>A</a:t>
                      </a:r>
                      <a:r>
                        <a:rPr lang="en-US" altLang="en-US" sz="2000" kern="1200" dirty="0">
                          <a:solidFill>
                            <a:schemeClr val="tx1"/>
                          </a:solidFill>
                          <a:latin typeface="+mn-lt"/>
                          <a:ea typeface="+mn-ea"/>
                          <a:cs typeface="+mn-cs"/>
                          <a:sym typeface="Monotype Sorts" charset="2"/>
                        </a:rPr>
                        <a:t>C</a:t>
                      </a:r>
                      <a:endParaRPr lang="en-US" sz="2000" kern="1200" dirty="0">
                        <a:solidFill>
                          <a:schemeClr val="tx1"/>
                        </a:solidFill>
                        <a:latin typeface="+mn-lt"/>
                        <a:ea typeface="+mn-ea"/>
                        <a:cs typeface="+mn-cs"/>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Decomposition Rule</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accent6"/>
                          </a:solidFill>
                        </a:rPr>
                        <a:t>D </a:t>
                      </a:r>
                      <a:r>
                        <a:rPr lang="en-US" sz="2000" b="1" dirty="0">
                          <a:solidFill>
                            <a:schemeClr val="accent6"/>
                          </a:solidFill>
                          <a:latin typeface="Calibri" panose="020F0502020204030204" pitchFamily="34" charset="0"/>
                        </a:rPr>
                        <a:t>→</a:t>
                      </a:r>
                      <a:r>
                        <a:rPr lang="en-US" sz="2000" b="1" dirty="0">
                          <a:solidFill>
                            <a:schemeClr val="accent6"/>
                          </a:solidFill>
                        </a:rPr>
                        <a:t> A &amp; D </a:t>
                      </a:r>
                      <a:r>
                        <a:rPr lang="en-US" sz="2000" b="1" dirty="0">
                          <a:solidFill>
                            <a:schemeClr val="accent6"/>
                          </a:solidFill>
                          <a:latin typeface="Calibri" panose="020F0502020204030204" pitchFamily="34" charset="0"/>
                        </a:rPr>
                        <a:t>→ </a:t>
                      </a:r>
                      <a:r>
                        <a:rPr lang="en-US" sz="2000" b="1" dirty="0">
                          <a:solidFill>
                            <a:schemeClr val="accent6"/>
                          </a:solidFill>
                        </a:rPr>
                        <a:t>C</a:t>
                      </a:r>
                      <a:endParaRPr lang="en-US" sz="2000" b="0" kern="1200" dirty="0">
                        <a:solidFill>
                          <a:schemeClr val="accent6"/>
                        </a:solidFill>
                        <a:latin typeface="+mn-lt"/>
                        <a:ea typeface="+mn-ea"/>
                        <a:cs typeface="+mn-cs"/>
                      </a:endParaRPr>
                    </a:p>
                  </a:txBody>
                  <a:tcPr>
                    <a:solidFill>
                      <a:schemeClr val="bg1">
                        <a:lumMod val="85000"/>
                      </a:schemeClr>
                    </a:solidFill>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17737733"/>
              </p:ext>
            </p:extLst>
          </p:nvPr>
        </p:nvGraphicFramePr>
        <p:xfrm>
          <a:off x="2882154" y="3240087"/>
          <a:ext cx="6428232" cy="396240"/>
        </p:xfrm>
        <a:graphic>
          <a:graphicData uri="http://schemas.openxmlformats.org/drawingml/2006/table">
            <a:tbl>
              <a:tblPr firstRow="1" bandRow="1">
                <a:tableStyleId>{5940675A-B579-460E-94D1-54222C63F5DA}</a:tableStyleId>
              </a:tblPr>
              <a:tblGrid>
                <a:gridCol w="2029968">
                  <a:extLst>
                    <a:ext uri="{9D8B030D-6E8A-4147-A177-3AD203B41FA5}">
                      <a16:colId xmlns:a16="http://schemas.microsoft.com/office/drawing/2014/main" val="20000"/>
                    </a:ext>
                  </a:extLst>
                </a:gridCol>
                <a:gridCol w="2660904">
                  <a:extLst>
                    <a:ext uri="{9D8B030D-6E8A-4147-A177-3AD203B41FA5}">
                      <a16:colId xmlns:a16="http://schemas.microsoft.com/office/drawing/2014/main" val="20001"/>
                    </a:ext>
                  </a:extLst>
                </a:gridCol>
                <a:gridCol w="1737360">
                  <a:extLst>
                    <a:ext uri="{9D8B030D-6E8A-4147-A177-3AD203B41FA5}">
                      <a16:colId xmlns:a16="http://schemas.microsoft.com/office/drawing/2014/main" val="20002"/>
                    </a:ext>
                  </a:extLst>
                </a:gridCol>
              </a:tblGrid>
              <a:tr h="142240">
                <a:tc>
                  <a:txBody>
                    <a:bodyPr/>
                    <a:lstStyle/>
                    <a:p>
                      <a:r>
                        <a:rPr lang="en-US" altLang="en-US" sz="2000" b="0" kern="1200" dirty="0">
                          <a:solidFill>
                            <a:schemeClr val="dk1"/>
                          </a:solidFill>
                          <a:latin typeface="+mn-lt"/>
                          <a:ea typeface="+mn-ea"/>
                          <a:cs typeface="+mn-cs"/>
                          <a:sym typeface="Iconic Symbols Ext" pitchFamily="2" charset="2"/>
                        </a:rPr>
                        <a:t>D</a:t>
                      </a:r>
                      <a:r>
                        <a:rPr lang="en-US" altLang="en-US" sz="2000" kern="1200" dirty="0">
                          <a:solidFill>
                            <a:schemeClr val="tx1"/>
                          </a:solidFill>
                          <a:latin typeface="+mn-lt"/>
                          <a:ea typeface="+mn-ea"/>
                          <a:cs typeface="+mn-cs"/>
                          <a:sym typeface="Iconic Symbols Ext" pitchFamily="2" charset="2"/>
                        </a:rPr>
                        <a:t> </a:t>
                      </a:r>
                      <a:r>
                        <a:rPr lang="en-US" altLang="en-US" sz="2000" kern="1200" dirty="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a:solidFill>
                            <a:schemeClr val="tx1"/>
                          </a:solidFill>
                          <a:latin typeface="+mn-lt"/>
                          <a:ea typeface="+mn-ea"/>
                          <a:cs typeface="+mn-cs"/>
                          <a:sym typeface="Monotype Sorts" charset="2"/>
                        </a:rPr>
                        <a:t> AC &amp; </a:t>
                      </a:r>
                      <a:r>
                        <a:rPr lang="en-US" altLang="en-US" sz="2000" kern="1200" dirty="0">
                          <a:solidFill>
                            <a:schemeClr val="tx1"/>
                          </a:solidFill>
                          <a:latin typeface="+mn-lt"/>
                          <a:ea typeface="+mn-ea"/>
                          <a:cs typeface="+mn-cs"/>
                          <a:sym typeface="Iconic Symbols Ext" pitchFamily="2" charset="2"/>
                        </a:rPr>
                        <a:t>D </a:t>
                      </a:r>
                      <a:r>
                        <a:rPr lang="en-US" altLang="en-US" sz="2000" kern="1200" dirty="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a:solidFill>
                            <a:schemeClr val="tx1"/>
                          </a:solidFill>
                          <a:latin typeface="+mn-lt"/>
                          <a:ea typeface="+mn-ea"/>
                          <a:cs typeface="+mn-cs"/>
                          <a:sym typeface="Monotype Sorts" charset="2"/>
                        </a:rPr>
                        <a:t> E</a:t>
                      </a:r>
                      <a:endParaRPr lang="en-US" sz="2000" kern="1200" dirty="0">
                        <a:solidFill>
                          <a:schemeClr val="tx1"/>
                        </a:solidFill>
                        <a:latin typeface="+mn-lt"/>
                        <a:ea typeface="+mn-ea"/>
                        <a:cs typeface="+mn-cs"/>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Union Rule</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accent6"/>
                          </a:solidFill>
                        </a:rPr>
                        <a:t>D </a:t>
                      </a:r>
                      <a:r>
                        <a:rPr lang="en-US" sz="2000" b="1" dirty="0">
                          <a:solidFill>
                            <a:schemeClr val="accent6"/>
                          </a:solidFill>
                          <a:latin typeface="Calibri" panose="020F0502020204030204" pitchFamily="34" charset="0"/>
                        </a:rPr>
                        <a:t>→</a:t>
                      </a:r>
                      <a:r>
                        <a:rPr lang="en-US" sz="2000" b="1" dirty="0">
                          <a:solidFill>
                            <a:schemeClr val="accent6"/>
                          </a:solidFill>
                        </a:rPr>
                        <a:t> ACE</a:t>
                      </a:r>
                      <a:endParaRPr lang="en-US" sz="2000" kern="1200" dirty="0">
                        <a:solidFill>
                          <a:schemeClr val="accent6"/>
                        </a:solidFill>
                        <a:latin typeface="+mn-lt"/>
                        <a:ea typeface="+mn-ea"/>
                        <a:cs typeface="+mn-cs"/>
                      </a:endParaRPr>
                    </a:p>
                  </a:txBody>
                  <a:tcPr>
                    <a:solidFill>
                      <a:schemeClr val="bg1">
                        <a:lumMod val="8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61666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bg/>
                                          </p:spTgt>
                                        </p:tgtEl>
                                        <p:attrNameLst>
                                          <p:attrName>style.visibility</p:attrName>
                                        </p:attrNameLst>
                                      </p:cBhvr>
                                      <p:to>
                                        <p:strVal val="visible"/>
                                      </p:to>
                                    </p:set>
                                    <p:animEffect transition="in" filter="fade">
                                      <p:cBhvr>
                                        <p:cTn id="7" dur="500"/>
                                        <p:tgtEl>
                                          <p:spTgt spid="18">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Effect transition="in" filter="fade">
                                      <p:cBhvr>
                                        <p:cTn id="13" dur="500"/>
                                        <p:tgtEl>
                                          <p:spTgt spid="1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xEl>
                                              <p:pRg st="2" end="2"/>
                                            </p:txEl>
                                          </p:spTgt>
                                        </p:tgtEl>
                                        <p:attrNameLst>
                                          <p:attrName>style.visibility</p:attrName>
                                        </p:attrNameLst>
                                      </p:cBhvr>
                                      <p:to>
                                        <p:strVal val="visible"/>
                                      </p:to>
                                    </p:set>
                                    <p:animEffect transition="in" filter="fade">
                                      <p:cBhvr>
                                        <p:cTn id="16" dur="500"/>
                                        <p:tgtEl>
                                          <p:spTgt spid="1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bg/>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nimBg="1"/>
      <p:bldP spid="27"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39790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2" y="731706"/>
            <a:ext cx="6824426" cy="5509200"/>
          </a:xfrm>
          <a:prstGeom prst="rect">
            <a:avLst/>
          </a:prstGeom>
          <a:noFill/>
        </p:spPr>
        <p:txBody>
          <a:bodyPr wrap="square" rtlCol="0">
            <a:spAutoFit/>
          </a:bodyPr>
          <a:lstStyle/>
          <a:p>
            <a:r>
              <a:rPr lang="en-US" sz="2400" b="1" dirty="0"/>
              <a:t>Outline</a:t>
            </a:r>
          </a:p>
          <a:p>
            <a:pPr marL="742950" lvl="1" indent="-285750">
              <a:buFont typeface="Arial" panose="020B0604020202020204" pitchFamily="34" charset="0"/>
              <a:buChar char="•"/>
            </a:pPr>
            <a:r>
              <a:rPr lang="en-US" sz="2400" dirty="0">
                <a:solidFill>
                  <a:schemeClr val="bg1">
                    <a:lumMod val="50000"/>
                  </a:schemeClr>
                </a:solidFill>
              </a:rPr>
              <a:t>Functional Dependency</a:t>
            </a:r>
          </a:p>
          <a:p>
            <a:pPr marL="1200150" lvl="2" indent="-285750">
              <a:buFont typeface="Arial" panose="020B0604020202020204" pitchFamily="34" charset="0"/>
              <a:buChar char="•"/>
            </a:pPr>
            <a:r>
              <a:rPr lang="en-US" sz="2000" dirty="0">
                <a:solidFill>
                  <a:schemeClr val="bg1">
                    <a:lumMod val="50000"/>
                  </a:schemeClr>
                </a:solidFill>
              </a:rPr>
              <a:t>Definition and types of FD</a:t>
            </a:r>
          </a:p>
          <a:p>
            <a:pPr marL="1200150" lvl="2" indent="-285750">
              <a:buFont typeface="Arial" panose="020B0604020202020204" pitchFamily="34" charset="0"/>
              <a:buChar char="•"/>
            </a:pPr>
            <a:r>
              <a:rPr lang="en-US" sz="2000" dirty="0">
                <a:solidFill>
                  <a:schemeClr val="bg1">
                    <a:lumMod val="50000"/>
                  </a:schemeClr>
                </a:solidFill>
              </a:rPr>
              <a:t>Armstrong's axioms (inference rules)</a:t>
            </a:r>
          </a:p>
          <a:p>
            <a:pPr marL="742950" lvl="1" indent="-285750">
              <a:buFont typeface="Arial" panose="020B0604020202020204" pitchFamily="34" charset="0"/>
              <a:buChar char="•"/>
            </a:pPr>
            <a:r>
              <a:rPr lang="en-US" sz="2400" dirty="0">
                <a:solidFill>
                  <a:schemeClr val="bg1">
                    <a:lumMod val="50000"/>
                  </a:schemeClr>
                </a:solidFill>
              </a:rPr>
              <a:t>Closure of FD set</a:t>
            </a:r>
          </a:p>
          <a:p>
            <a:pPr marL="742950" lvl="1" indent="-285750">
              <a:buFont typeface="Arial" panose="020B0604020202020204" pitchFamily="34" charset="0"/>
              <a:buChar char="•"/>
            </a:pPr>
            <a:r>
              <a:rPr lang="en-US" sz="2400" dirty="0">
                <a:solidFill>
                  <a:schemeClr val="bg1">
                    <a:lumMod val="50000"/>
                  </a:schemeClr>
                </a:solidFill>
              </a:rPr>
              <a:t>Closure of attribute set</a:t>
            </a:r>
          </a:p>
          <a:p>
            <a:pPr marL="742950" lvl="1" indent="-285750">
              <a:buFont typeface="Arial" panose="020B0604020202020204" pitchFamily="34" charset="0"/>
              <a:buChar char="•"/>
            </a:pPr>
            <a:r>
              <a:rPr lang="en-US" sz="2400" dirty="0">
                <a:solidFill>
                  <a:schemeClr val="bg1">
                    <a:lumMod val="50000"/>
                  </a:schemeClr>
                </a:solidFill>
              </a:rPr>
              <a:t>Canonical cover</a:t>
            </a:r>
          </a:p>
          <a:p>
            <a:pPr marL="742950" lvl="1" indent="-285750">
              <a:buFont typeface="Arial" panose="020B0604020202020204" pitchFamily="34" charset="0"/>
              <a:buChar char="•"/>
            </a:pPr>
            <a:r>
              <a:rPr lang="en-US" sz="2400" dirty="0">
                <a:solidFill>
                  <a:schemeClr val="bg1">
                    <a:lumMod val="50000"/>
                  </a:schemeClr>
                </a:solidFill>
              </a:rPr>
              <a:t>Decomposition and its types</a:t>
            </a:r>
          </a:p>
          <a:p>
            <a:pPr marL="742950" lvl="1" indent="-285750">
              <a:buFont typeface="Arial" panose="020B0604020202020204" pitchFamily="34" charset="0"/>
              <a:buChar char="•"/>
            </a:pPr>
            <a:r>
              <a:rPr lang="en-US" sz="2400" dirty="0">
                <a:solidFill>
                  <a:schemeClr val="bg1">
                    <a:lumMod val="50000"/>
                  </a:schemeClr>
                </a:solidFill>
              </a:rPr>
              <a:t>Anomaly in database design and its types</a:t>
            </a:r>
          </a:p>
          <a:p>
            <a:pPr marL="742950" lvl="1" indent="-285750">
              <a:buFont typeface="Arial" panose="020B0604020202020204" pitchFamily="34" charset="0"/>
              <a:buChar char="•"/>
            </a:pPr>
            <a:r>
              <a:rPr lang="en-US" sz="2400" dirty="0">
                <a:solidFill>
                  <a:schemeClr val="bg1">
                    <a:lumMod val="50000"/>
                  </a:schemeClr>
                </a:solidFill>
              </a:rPr>
              <a:t>Normalization and normal forms</a:t>
            </a:r>
          </a:p>
          <a:p>
            <a:pPr marL="1200150" lvl="2" indent="-285750">
              <a:buFont typeface="Arial" panose="020B0604020202020204" pitchFamily="34" charset="0"/>
              <a:buChar char="•"/>
            </a:pPr>
            <a:r>
              <a:rPr lang="en-US" sz="2000" dirty="0">
                <a:solidFill>
                  <a:schemeClr val="bg1">
                    <a:lumMod val="50000"/>
                  </a:schemeClr>
                </a:solidFill>
              </a:rPr>
              <a:t>1NF</a:t>
            </a:r>
          </a:p>
          <a:p>
            <a:pPr marL="1200150" lvl="2" indent="-285750">
              <a:buFont typeface="Arial" panose="020B0604020202020204" pitchFamily="34" charset="0"/>
              <a:buChar char="•"/>
            </a:pPr>
            <a:r>
              <a:rPr lang="en-US" sz="2000" dirty="0">
                <a:solidFill>
                  <a:schemeClr val="bg1">
                    <a:lumMod val="50000"/>
                  </a:schemeClr>
                </a:solidFill>
              </a:rPr>
              <a:t>2NF</a:t>
            </a:r>
          </a:p>
          <a:p>
            <a:pPr marL="1200150" lvl="2" indent="-285750">
              <a:buFont typeface="Arial" panose="020B0604020202020204" pitchFamily="34" charset="0"/>
              <a:buChar char="•"/>
            </a:pPr>
            <a:r>
              <a:rPr lang="en-US" sz="2000" dirty="0">
                <a:solidFill>
                  <a:schemeClr val="bg1">
                    <a:lumMod val="50000"/>
                  </a:schemeClr>
                </a:solidFill>
              </a:rPr>
              <a:t>3NF</a:t>
            </a:r>
          </a:p>
          <a:p>
            <a:pPr marL="1200150" lvl="2" indent="-285750">
              <a:buFont typeface="Arial" panose="020B0604020202020204" pitchFamily="34" charset="0"/>
              <a:buChar char="•"/>
            </a:pPr>
            <a:r>
              <a:rPr lang="en-US" sz="2000" dirty="0">
                <a:solidFill>
                  <a:schemeClr val="bg1">
                    <a:lumMod val="50000"/>
                  </a:schemeClr>
                </a:solidFill>
              </a:rPr>
              <a:t>BCNF</a:t>
            </a:r>
          </a:p>
          <a:p>
            <a:pPr marL="1200150" lvl="2" indent="-285750">
              <a:buFont typeface="Arial" panose="020B0604020202020204" pitchFamily="34" charset="0"/>
              <a:buChar char="•"/>
            </a:pPr>
            <a:r>
              <a:rPr lang="en-US" sz="2000" dirty="0">
                <a:solidFill>
                  <a:schemeClr val="bg1">
                    <a:lumMod val="50000"/>
                  </a:schemeClr>
                </a:solidFill>
              </a:rPr>
              <a:t>4NF</a:t>
            </a:r>
          </a:p>
          <a:p>
            <a:pPr marL="1200150" lvl="2" indent="-285750">
              <a:buFont typeface="Arial" panose="020B0604020202020204" pitchFamily="34" charset="0"/>
              <a:buChar char="•"/>
            </a:pPr>
            <a:r>
              <a:rPr lang="en-US" sz="2000" dirty="0">
                <a:solidFill>
                  <a:schemeClr val="bg1">
                    <a:lumMod val="50000"/>
                  </a:schemeClr>
                </a:solidFill>
              </a:rPr>
              <a:t>5NF</a:t>
            </a:r>
            <a:endParaRPr lang="en-US" sz="2400" dirty="0">
              <a:solidFill>
                <a:schemeClr val="bg1">
                  <a:lumMod val="50000"/>
                </a:schemeClr>
              </a:solidFill>
            </a:endParaRPr>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up)">
                                      <p:cBhvr>
                                        <p:cTn id="26" dur="500"/>
                                        <p:tgtEl>
                                          <p:spTgt spid="8"/>
                                        </p:tgtEl>
                                      </p:cBhvr>
                                    </p:animEffect>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animEffect transition="in" filter="fade">
                                      <p:cBhvr>
                                        <p:cTn id="35" dur="500"/>
                                        <p:tgtEl>
                                          <p:spTgt spid="9">
                                            <p:txEl>
                                              <p:pRg st="1" end="1"/>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9">
                                            <p:txEl>
                                              <p:pRg st="2" end="2"/>
                                            </p:txEl>
                                          </p:spTgt>
                                        </p:tgtEl>
                                        <p:attrNameLst>
                                          <p:attrName>style.visibility</p:attrName>
                                        </p:attrNameLst>
                                      </p:cBhvr>
                                      <p:to>
                                        <p:strVal val="visible"/>
                                      </p:to>
                                    </p:set>
                                    <p:animEffect transition="in" filter="fade">
                                      <p:cBhvr>
                                        <p:cTn id="38" dur="500"/>
                                        <p:tgtEl>
                                          <p:spTgt spid="9">
                                            <p:txEl>
                                              <p:pRg st="2" end="2"/>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9">
                                            <p:txEl>
                                              <p:pRg st="3" end="3"/>
                                            </p:txEl>
                                          </p:spTgt>
                                        </p:tgtEl>
                                        <p:attrNameLst>
                                          <p:attrName>style.visibility</p:attrName>
                                        </p:attrNameLst>
                                      </p:cBhvr>
                                      <p:to>
                                        <p:strVal val="visible"/>
                                      </p:to>
                                    </p:set>
                                    <p:animEffect transition="in" filter="fade">
                                      <p:cBhvr>
                                        <p:cTn id="41" dur="500"/>
                                        <p:tgtEl>
                                          <p:spTgt spid="9">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9">
                                            <p:txEl>
                                              <p:pRg st="4" end="4"/>
                                            </p:txEl>
                                          </p:spTgt>
                                        </p:tgtEl>
                                        <p:attrNameLst>
                                          <p:attrName>style.visibility</p:attrName>
                                        </p:attrNameLst>
                                      </p:cBhvr>
                                      <p:to>
                                        <p:strVal val="visible"/>
                                      </p:to>
                                    </p:set>
                                    <p:animEffect transition="in" filter="fade">
                                      <p:cBhvr>
                                        <p:cTn id="46" dur="500"/>
                                        <p:tgtEl>
                                          <p:spTgt spid="9">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9">
                                            <p:txEl>
                                              <p:pRg st="5" end="5"/>
                                            </p:txEl>
                                          </p:spTgt>
                                        </p:tgtEl>
                                        <p:attrNameLst>
                                          <p:attrName>style.visibility</p:attrName>
                                        </p:attrNameLst>
                                      </p:cBhvr>
                                      <p:to>
                                        <p:strVal val="visible"/>
                                      </p:to>
                                    </p:set>
                                    <p:animEffect transition="in" filter="fade">
                                      <p:cBhvr>
                                        <p:cTn id="51" dur="500"/>
                                        <p:tgtEl>
                                          <p:spTgt spid="9">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9">
                                            <p:txEl>
                                              <p:pRg st="6" end="6"/>
                                            </p:txEl>
                                          </p:spTgt>
                                        </p:tgtEl>
                                        <p:attrNameLst>
                                          <p:attrName>style.visibility</p:attrName>
                                        </p:attrNameLst>
                                      </p:cBhvr>
                                      <p:to>
                                        <p:strVal val="visible"/>
                                      </p:to>
                                    </p:set>
                                    <p:animEffect transition="in" filter="fade">
                                      <p:cBhvr>
                                        <p:cTn id="56" dur="500"/>
                                        <p:tgtEl>
                                          <p:spTgt spid="9">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9">
                                            <p:txEl>
                                              <p:pRg st="7" end="7"/>
                                            </p:txEl>
                                          </p:spTgt>
                                        </p:tgtEl>
                                        <p:attrNameLst>
                                          <p:attrName>style.visibility</p:attrName>
                                        </p:attrNameLst>
                                      </p:cBhvr>
                                      <p:to>
                                        <p:strVal val="visible"/>
                                      </p:to>
                                    </p:set>
                                    <p:animEffect transition="in" filter="fade">
                                      <p:cBhvr>
                                        <p:cTn id="61" dur="500"/>
                                        <p:tgtEl>
                                          <p:spTgt spid="9">
                                            <p:txEl>
                                              <p:pRg st="7" end="7"/>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9">
                                            <p:txEl>
                                              <p:pRg st="8" end="8"/>
                                            </p:txEl>
                                          </p:spTgt>
                                        </p:tgtEl>
                                        <p:attrNameLst>
                                          <p:attrName>style.visibility</p:attrName>
                                        </p:attrNameLst>
                                      </p:cBhvr>
                                      <p:to>
                                        <p:strVal val="visible"/>
                                      </p:to>
                                    </p:set>
                                    <p:animEffect transition="in" filter="fade">
                                      <p:cBhvr>
                                        <p:cTn id="66" dur="500"/>
                                        <p:tgtEl>
                                          <p:spTgt spid="9">
                                            <p:txEl>
                                              <p:pRg st="8" end="8"/>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9">
                                            <p:txEl>
                                              <p:pRg st="9" end="9"/>
                                            </p:txEl>
                                          </p:spTgt>
                                        </p:tgtEl>
                                        <p:attrNameLst>
                                          <p:attrName>style.visibility</p:attrName>
                                        </p:attrNameLst>
                                      </p:cBhvr>
                                      <p:to>
                                        <p:strVal val="visible"/>
                                      </p:to>
                                    </p:set>
                                    <p:animEffect transition="in" filter="fade">
                                      <p:cBhvr>
                                        <p:cTn id="71" dur="500"/>
                                        <p:tgtEl>
                                          <p:spTgt spid="9">
                                            <p:txEl>
                                              <p:pRg st="9" end="9"/>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9">
                                            <p:txEl>
                                              <p:pRg st="10" end="10"/>
                                            </p:txEl>
                                          </p:spTgt>
                                        </p:tgtEl>
                                        <p:attrNameLst>
                                          <p:attrName>style.visibility</p:attrName>
                                        </p:attrNameLst>
                                      </p:cBhvr>
                                      <p:to>
                                        <p:strVal val="visible"/>
                                      </p:to>
                                    </p:set>
                                    <p:animEffect transition="in" filter="fade">
                                      <p:cBhvr>
                                        <p:cTn id="74" dur="500"/>
                                        <p:tgtEl>
                                          <p:spTgt spid="9">
                                            <p:txEl>
                                              <p:pRg st="10" end="10"/>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9">
                                            <p:txEl>
                                              <p:pRg st="11" end="11"/>
                                            </p:txEl>
                                          </p:spTgt>
                                        </p:tgtEl>
                                        <p:attrNameLst>
                                          <p:attrName>style.visibility</p:attrName>
                                        </p:attrNameLst>
                                      </p:cBhvr>
                                      <p:to>
                                        <p:strVal val="visible"/>
                                      </p:to>
                                    </p:set>
                                    <p:animEffect transition="in" filter="fade">
                                      <p:cBhvr>
                                        <p:cTn id="77" dur="500"/>
                                        <p:tgtEl>
                                          <p:spTgt spid="9">
                                            <p:txEl>
                                              <p:pRg st="11" end="11"/>
                                            </p:txEl>
                                          </p:spTgt>
                                        </p:tgtEl>
                                      </p:cBhvr>
                                    </p:animEffect>
                                  </p:childTnLst>
                                </p:cTn>
                              </p:par>
                              <p:par>
                                <p:cTn id="78" presetID="10" presetClass="entr" presetSubtype="0" fill="hold" nodeType="withEffect">
                                  <p:stCondLst>
                                    <p:cond delay="0"/>
                                  </p:stCondLst>
                                  <p:childTnLst>
                                    <p:set>
                                      <p:cBhvr>
                                        <p:cTn id="79" dur="1" fill="hold">
                                          <p:stCondLst>
                                            <p:cond delay="0"/>
                                          </p:stCondLst>
                                        </p:cTn>
                                        <p:tgtEl>
                                          <p:spTgt spid="9">
                                            <p:txEl>
                                              <p:pRg st="12" end="12"/>
                                            </p:txEl>
                                          </p:spTgt>
                                        </p:tgtEl>
                                        <p:attrNameLst>
                                          <p:attrName>style.visibility</p:attrName>
                                        </p:attrNameLst>
                                      </p:cBhvr>
                                      <p:to>
                                        <p:strVal val="visible"/>
                                      </p:to>
                                    </p:set>
                                    <p:animEffect transition="in" filter="fade">
                                      <p:cBhvr>
                                        <p:cTn id="80" dur="500"/>
                                        <p:tgtEl>
                                          <p:spTgt spid="9">
                                            <p:txEl>
                                              <p:pRg st="12" end="12"/>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9">
                                            <p:txEl>
                                              <p:pRg st="13" end="13"/>
                                            </p:txEl>
                                          </p:spTgt>
                                        </p:tgtEl>
                                        <p:attrNameLst>
                                          <p:attrName>style.visibility</p:attrName>
                                        </p:attrNameLst>
                                      </p:cBhvr>
                                      <p:to>
                                        <p:strVal val="visible"/>
                                      </p:to>
                                    </p:set>
                                    <p:animEffect transition="in" filter="fade">
                                      <p:cBhvr>
                                        <p:cTn id="83" dur="500"/>
                                        <p:tgtEl>
                                          <p:spTgt spid="9">
                                            <p:txEl>
                                              <p:pRg st="13" end="13"/>
                                            </p:txEl>
                                          </p:spTgt>
                                        </p:tgtEl>
                                      </p:cBhvr>
                                    </p:animEffect>
                                  </p:childTnLst>
                                </p:cTn>
                              </p:par>
                              <p:par>
                                <p:cTn id="84" presetID="10" presetClass="entr" presetSubtype="0" fill="hold" nodeType="withEffect">
                                  <p:stCondLst>
                                    <p:cond delay="0"/>
                                  </p:stCondLst>
                                  <p:childTnLst>
                                    <p:set>
                                      <p:cBhvr>
                                        <p:cTn id="85" dur="1" fill="hold">
                                          <p:stCondLst>
                                            <p:cond delay="0"/>
                                          </p:stCondLst>
                                        </p:cTn>
                                        <p:tgtEl>
                                          <p:spTgt spid="9">
                                            <p:txEl>
                                              <p:pRg st="14" end="14"/>
                                            </p:txEl>
                                          </p:spTgt>
                                        </p:tgtEl>
                                        <p:attrNameLst>
                                          <p:attrName>style.visibility</p:attrName>
                                        </p:attrNameLst>
                                      </p:cBhvr>
                                      <p:to>
                                        <p:strVal val="visible"/>
                                      </p:to>
                                    </p:set>
                                    <p:animEffect transition="in" filter="fade">
                                      <p:cBhvr>
                                        <p:cTn id="86" dur="500"/>
                                        <p:tgtEl>
                                          <p:spTgt spid="9">
                                            <p:txEl>
                                              <p:pRg st="14" end="14"/>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9">
                                            <p:txEl>
                                              <p:pRg st="15" end="15"/>
                                            </p:txEl>
                                          </p:spTgt>
                                        </p:tgtEl>
                                        <p:attrNameLst>
                                          <p:attrName>style.visibility</p:attrName>
                                        </p:attrNameLst>
                                      </p:cBhvr>
                                      <p:to>
                                        <p:strVal val="visible"/>
                                      </p:to>
                                    </p:set>
                                    <p:animEffect transition="in" filter="fade">
                                      <p:cBhvr>
                                        <p:cTn id="89" dur="500"/>
                                        <p:tgtEl>
                                          <p:spTgt spid="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Closure of attribute sets</a:t>
            </a:r>
          </a:p>
        </p:txBody>
      </p:sp>
      <p:sp>
        <p:nvSpPr>
          <p:cNvPr id="5" name="Text Placeholder 4"/>
          <p:cNvSpPr>
            <a:spLocks noGrp="1"/>
          </p:cNvSpPr>
          <p:nvPr>
            <p:ph type="body" idx="1"/>
          </p:nvPr>
        </p:nvSpPr>
        <p:spPr/>
        <p:txBody>
          <a:bodyPr/>
          <a:lstStyle/>
          <a:p>
            <a:r>
              <a:rPr lang="en-US" dirty="0"/>
              <a:t>Section – 3</a:t>
            </a:r>
          </a:p>
          <a:p>
            <a:endParaRPr lang="en-US" dirty="0"/>
          </a:p>
        </p:txBody>
      </p:sp>
    </p:spTree>
    <p:extLst>
      <p:ext uri="{BB962C8B-B14F-4D97-AF65-F5344CB8AC3E}">
        <p14:creationId xmlns:p14="http://schemas.microsoft.com/office/powerpoint/2010/main" val="846965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 closure of attribute sets?</a:t>
            </a:r>
          </a:p>
        </p:txBody>
      </p:sp>
      <p:sp>
        <p:nvSpPr>
          <p:cNvPr id="3" name="Content Placeholder 2"/>
          <p:cNvSpPr>
            <a:spLocks noGrp="1"/>
          </p:cNvSpPr>
          <p:nvPr>
            <p:ph idx="1"/>
          </p:nvPr>
        </p:nvSpPr>
        <p:spPr/>
        <p:txBody>
          <a:bodyPr/>
          <a:lstStyle/>
          <a:p>
            <a:r>
              <a:rPr lang="en-US" dirty="0"/>
              <a:t>Given a set of attributes α, the closure of α under F is the </a:t>
            </a:r>
            <a:r>
              <a:rPr lang="en-US" b="1" dirty="0">
                <a:solidFill>
                  <a:schemeClr val="accent6"/>
                </a:solidFill>
              </a:rPr>
              <a:t>set of attributes that are functionally determined by α under F</a:t>
            </a:r>
            <a:r>
              <a:rPr lang="en-US" dirty="0"/>
              <a:t>.</a:t>
            </a:r>
          </a:p>
          <a:p>
            <a:r>
              <a:rPr lang="en-US" dirty="0"/>
              <a:t>It is denoted by </a:t>
            </a:r>
            <a:r>
              <a:rPr lang="en-US" b="1" dirty="0">
                <a:solidFill>
                  <a:schemeClr val="accent6"/>
                </a:solidFill>
              </a:rPr>
              <a:t>α</a:t>
            </a:r>
            <a:r>
              <a:rPr lang="en-US" b="1" baseline="30000" dirty="0">
                <a:solidFill>
                  <a:schemeClr val="accent6"/>
                </a:solidFill>
              </a:rPr>
              <a:t>+</a:t>
            </a:r>
            <a:r>
              <a:rPr lang="en-US" dirty="0"/>
              <a:t>.</a:t>
            </a:r>
          </a:p>
        </p:txBody>
      </p:sp>
    </p:spTree>
    <p:extLst>
      <p:ext uri="{BB962C8B-B14F-4D97-AF65-F5344CB8AC3E}">
        <p14:creationId xmlns:p14="http://schemas.microsoft.com/office/powerpoint/2010/main" val="261426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 closure of attribute sets?</a:t>
            </a:r>
          </a:p>
        </p:txBody>
      </p:sp>
      <p:sp>
        <p:nvSpPr>
          <p:cNvPr id="3" name="Content Placeholder 2"/>
          <p:cNvSpPr>
            <a:spLocks noGrp="1"/>
          </p:cNvSpPr>
          <p:nvPr>
            <p:ph idx="1"/>
          </p:nvPr>
        </p:nvSpPr>
        <p:spPr/>
        <p:txBody>
          <a:bodyPr/>
          <a:lstStyle/>
          <a:p>
            <a:r>
              <a:rPr lang="en-US" dirty="0"/>
              <a:t>Given a set of attributes α, the closure of α under F is the </a:t>
            </a:r>
            <a:r>
              <a:rPr lang="en-US" b="1" dirty="0">
                <a:solidFill>
                  <a:schemeClr val="accent6"/>
                </a:solidFill>
              </a:rPr>
              <a:t>set of attributes that are functionally determined by α under F</a:t>
            </a:r>
            <a:r>
              <a:rPr lang="en-US" dirty="0"/>
              <a:t>.</a:t>
            </a:r>
          </a:p>
          <a:p>
            <a:r>
              <a:rPr lang="en-US" dirty="0"/>
              <a:t>It is denoted by </a:t>
            </a:r>
            <a:r>
              <a:rPr lang="en-US" b="1" dirty="0">
                <a:solidFill>
                  <a:schemeClr val="accent6"/>
                </a:solidFill>
              </a:rPr>
              <a:t>α</a:t>
            </a:r>
            <a:r>
              <a:rPr lang="en-US" b="1" baseline="30000" dirty="0">
                <a:solidFill>
                  <a:schemeClr val="accent6"/>
                </a:solidFill>
              </a:rPr>
              <a:t>+</a:t>
            </a:r>
            <a:r>
              <a:rPr lang="en-US" dirty="0"/>
              <a:t>.</a:t>
            </a:r>
          </a:p>
        </p:txBody>
      </p:sp>
      <p:sp>
        <p:nvSpPr>
          <p:cNvPr id="4" name="Rounded Rectangle 3"/>
          <p:cNvSpPr/>
          <p:nvPr/>
        </p:nvSpPr>
        <p:spPr>
          <a:xfrm>
            <a:off x="505888" y="2704776"/>
            <a:ext cx="7955280" cy="320040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oAutofit/>
          </a:bodyPr>
          <a:lstStyle/>
          <a:p>
            <a:pPr lvl="1" indent="-346075" algn="just">
              <a:lnSpc>
                <a:spcPct val="90000"/>
              </a:lnSpc>
              <a:spcBef>
                <a:spcPts val="500"/>
              </a:spcBef>
              <a:buClr>
                <a:schemeClr val="accent6"/>
              </a:buClr>
              <a:buFont typeface="Wingdings 3" panose="05040102010807070707" pitchFamily="18" charset="2"/>
              <a:buChar char=""/>
            </a:pPr>
            <a:r>
              <a:rPr lang="en-US" sz="2000" dirty="0"/>
              <a:t>Algorithm to compute α</a:t>
            </a:r>
            <a:r>
              <a:rPr lang="en-US" sz="2000" baseline="30000" dirty="0"/>
              <a:t>+</a:t>
            </a:r>
            <a:r>
              <a:rPr lang="en-US" sz="2000" dirty="0"/>
              <a:t>, the closure of α under F</a:t>
            </a:r>
          </a:p>
          <a:p>
            <a:pPr lvl="2" indent="-346075" algn="just">
              <a:lnSpc>
                <a:spcPct val="90000"/>
              </a:lnSpc>
              <a:spcBef>
                <a:spcPts val="500"/>
              </a:spcBef>
              <a:buClr>
                <a:schemeClr val="accent6"/>
              </a:buClr>
              <a:buFont typeface="Wingdings 3" panose="05040102010807070707" pitchFamily="18" charset="2"/>
              <a:buChar char=""/>
            </a:pPr>
            <a:r>
              <a:rPr lang="en-US" sz="2000" dirty="0"/>
              <a:t>Steps</a:t>
            </a:r>
          </a:p>
          <a:p>
            <a:pPr marL="1482725" lvl="3" indent="-457200" algn="just">
              <a:lnSpc>
                <a:spcPct val="90000"/>
              </a:lnSpc>
              <a:spcBef>
                <a:spcPts val="500"/>
              </a:spcBef>
              <a:buClr>
                <a:schemeClr val="accent6"/>
              </a:buClr>
              <a:buFont typeface="+mj-lt"/>
              <a:buAutoNum type="arabicPeriod"/>
            </a:pPr>
            <a:r>
              <a:rPr lang="en-US" sz="2000" dirty="0">
                <a:solidFill>
                  <a:schemeClr val="accent6"/>
                </a:solidFill>
              </a:rPr>
              <a:t>result = α</a:t>
            </a:r>
          </a:p>
          <a:p>
            <a:pPr marL="1482725" lvl="3" indent="-457200" algn="just">
              <a:lnSpc>
                <a:spcPct val="90000"/>
              </a:lnSpc>
              <a:spcBef>
                <a:spcPts val="500"/>
              </a:spcBef>
              <a:buClr>
                <a:schemeClr val="accent6"/>
              </a:buClr>
              <a:buFont typeface="+mj-lt"/>
              <a:buAutoNum type="arabicPeriod"/>
            </a:pPr>
            <a:r>
              <a:rPr lang="en-US" sz="2000" i="1" dirty="0"/>
              <a:t>while</a:t>
            </a:r>
            <a:r>
              <a:rPr lang="en-US" sz="2000" dirty="0"/>
              <a:t> (</a:t>
            </a:r>
            <a:r>
              <a:rPr lang="en-US" sz="2000" dirty="0">
                <a:solidFill>
                  <a:schemeClr val="accent6"/>
                </a:solidFill>
              </a:rPr>
              <a:t>changes to result</a:t>
            </a:r>
            <a:r>
              <a:rPr lang="en-US" sz="2000" dirty="0"/>
              <a:t>) </a:t>
            </a:r>
            <a:r>
              <a:rPr lang="en-US" sz="2000" i="1" dirty="0"/>
              <a:t>do</a:t>
            </a:r>
          </a:p>
          <a:p>
            <a:pPr lvl="4" indent="-346075" algn="just">
              <a:lnSpc>
                <a:spcPct val="90000"/>
              </a:lnSpc>
              <a:spcBef>
                <a:spcPts val="500"/>
              </a:spcBef>
              <a:buClr>
                <a:schemeClr val="accent6"/>
              </a:buClr>
              <a:buFont typeface="Wingdings 3" panose="05040102010807070707" pitchFamily="18" charset="2"/>
              <a:buChar char=""/>
            </a:pPr>
            <a:r>
              <a:rPr lang="en-US" sz="2000" dirty="0"/>
              <a:t>for each </a:t>
            </a:r>
            <a:r>
              <a:rPr lang="en-US" sz="2000" dirty="0">
                <a:solidFill>
                  <a:schemeClr val="accent6"/>
                </a:solidFill>
              </a:rPr>
              <a:t>β </a:t>
            </a:r>
            <a:r>
              <a:rPr lang="en-US" sz="2000" dirty="0">
                <a:solidFill>
                  <a:schemeClr val="accent6"/>
                </a:solidFill>
                <a:latin typeface="Calibri" panose="020F0502020204030204" pitchFamily="34" charset="0"/>
              </a:rPr>
              <a:t>→</a:t>
            </a:r>
            <a:r>
              <a:rPr lang="en-US" sz="2000" dirty="0">
                <a:solidFill>
                  <a:schemeClr val="accent6"/>
                </a:solidFill>
              </a:rPr>
              <a:t> γ</a:t>
            </a:r>
            <a:r>
              <a:rPr lang="en-US" sz="2000" dirty="0"/>
              <a:t> in F do</a:t>
            </a:r>
          </a:p>
          <a:p>
            <a:pPr lvl="5" indent="-346075" algn="just">
              <a:lnSpc>
                <a:spcPct val="90000"/>
              </a:lnSpc>
              <a:spcBef>
                <a:spcPts val="500"/>
              </a:spcBef>
              <a:buClr>
                <a:schemeClr val="accent6"/>
              </a:buClr>
              <a:buFont typeface="Wingdings" panose="05000000000000000000" pitchFamily="2" charset="2"/>
              <a:buChar char="§"/>
            </a:pPr>
            <a:r>
              <a:rPr lang="en-US" sz="2000" dirty="0"/>
              <a:t>begin</a:t>
            </a:r>
          </a:p>
          <a:p>
            <a:pPr lvl="6" indent="-346075" algn="just">
              <a:lnSpc>
                <a:spcPct val="90000"/>
              </a:lnSpc>
              <a:spcBef>
                <a:spcPts val="500"/>
              </a:spcBef>
              <a:buClr>
                <a:schemeClr val="accent6"/>
              </a:buClr>
              <a:buFont typeface="Arial" panose="020B0604020202020204" pitchFamily="34" charset="0"/>
              <a:buChar char="•"/>
            </a:pPr>
            <a:r>
              <a:rPr lang="en-US" sz="2000" dirty="0"/>
              <a:t>if </a:t>
            </a:r>
            <a:r>
              <a:rPr lang="en-US" sz="2000" dirty="0">
                <a:solidFill>
                  <a:schemeClr val="accent6"/>
                </a:solidFill>
              </a:rPr>
              <a:t>β ⊆ result </a:t>
            </a:r>
            <a:r>
              <a:rPr lang="en-US" sz="2000" dirty="0"/>
              <a:t>then </a:t>
            </a:r>
            <a:r>
              <a:rPr lang="en-US" sz="2000" dirty="0">
                <a:solidFill>
                  <a:schemeClr val="accent6"/>
                </a:solidFill>
              </a:rPr>
              <a:t>result = result U γ</a:t>
            </a:r>
          </a:p>
          <a:p>
            <a:pPr lvl="6" indent="-346075" algn="just">
              <a:lnSpc>
                <a:spcPct val="90000"/>
              </a:lnSpc>
              <a:spcBef>
                <a:spcPts val="500"/>
              </a:spcBef>
              <a:buClr>
                <a:schemeClr val="accent6"/>
              </a:buClr>
              <a:buFont typeface="Arial" panose="020B0604020202020204" pitchFamily="34" charset="0"/>
              <a:buChar char="•"/>
            </a:pPr>
            <a:r>
              <a:rPr lang="en-US" sz="2000" dirty="0"/>
              <a:t>else </a:t>
            </a:r>
            <a:r>
              <a:rPr lang="en-US" sz="2000" dirty="0">
                <a:solidFill>
                  <a:schemeClr val="accent6"/>
                </a:solidFill>
              </a:rPr>
              <a:t>result = result</a:t>
            </a:r>
          </a:p>
          <a:p>
            <a:pPr lvl="5" indent="-346075" algn="just">
              <a:lnSpc>
                <a:spcPct val="90000"/>
              </a:lnSpc>
              <a:spcBef>
                <a:spcPts val="500"/>
              </a:spcBef>
              <a:buClr>
                <a:schemeClr val="accent6"/>
              </a:buClr>
              <a:buFont typeface="Wingdings" panose="05000000000000000000" pitchFamily="2" charset="2"/>
              <a:buChar char="§"/>
            </a:pPr>
            <a:r>
              <a:rPr lang="en-US" sz="2000" dirty="0"/>
              <a:t>end</a:t>
            </a:r>
          </a:p>
        </p:txBody>
      </p:sp>
      <p:sp>
        <p:nvSpPr>
          <p:cNvPr id="5" name="Rounded Rectangle 4"/>
          <p:cNvSpPr/>
          <p:nvPr/>
        </p:nvSpPr>
        <p:spPr>
          <a:xfrm>
            <a:off x="505888" y="2272777"/>
            <a:ext cx="1097280" cy="432000"/>
          </a:xfrm>
          <a:prstGeom prst="roundRect">
            <a:avLst>
              <a:gd name="adj" fmla="val 0"/>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r>
              <a:rPr lang="en-US" dirty="0">
                <a:solidFill>
                  <a:schemeClr val="lt1"/>
                </a:solidFill>
              </a:rPr>
              <a:t>Algorithm</a:t>
            </a:r>
          </a:p>
        </p:txBody>
      </p:sp>
    </p:spTree>
    <p:extLst>
      <p:ext uri="{BB962C8B-B14F-4D97-AF65-F5344CB8AC3E}">
        <p14:creationId xmlns:p14="http://schemas.microsoft.com/office/powerpoint/2010/main" val="1396226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Effect transition="in" filter="fade">
                                      <p:cBhvr>
                                        <p:cTn id="23" dur="500"/>
                                        <p:tgtEl>
                                          <p:spTgt spid="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fade">
                                      <p:cBhvr>
                                        <p:cTn id="28" dur="500"/>
                                        <p:tgtEl>
                                          <p:spTgt spid="4">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animEffect transition="in" filter="fade">
                                      <p:cBhvr>
                                        <p:cTn id="33" dur="500"/>
                                        <p:tgtEl>
                                          <p:spTgt spid="4">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Effect transition="in" filter="fade">
                                      <p:cBhvr>
                                        <p:cTn id="38" dur="500"/>
                                        <p:tgtEl>
                                          <p:spTgt spid="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Effect transition="in" filter="fade">
                                      <p:cBhvr>
                                        <p:cTn id="43" dur="500"/>
                                        <p:tgtEl>
                                          <p:spTgt spid="4">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5" end="5"/>
                                            </p:txEl>
                                          </p:spTgt>
                                        </p:tgtEl>
                                        <p:attrNameLst>
                                          <p:attrName>style.visibility</p:attrName>
                                        </p:attrNameLst>
                                      </p:cBhvr>
                                      <p:to>
                                        <p:strVal val="visible"/>
                                      </p:to>
                                    </p:set>
                                    <p:animEffect transition="in" filter="fade">
                                      <p:cBhvr>
                                        <p:cTn id="48" dur="500"/>
                                        <p:tgtEl>
                                          <p:spTgt spid="4">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
                                            <p:txEl>
                                              <p:pRg st="6" end="6"/>
                                            </p:txEl>
                                          </p:spTgt>
                                        </p:tgtEl>
                                        <p:attrNameLst>
                                          <p:attrName>style.visibility</p:attrName>
                                        </p:attrNameLst>
                                      </p:cBhvr>
                                      <p:to>
                                        <p:strVal val="visible"/>
                                      </p:to>
                                    </p:set>
                                    <p:animEffect transition="in" filter="fade">
                                      <p:cBhvr>
                                        <p:cTn id="53" dur="500"/>
                                        <p:tgtEl>
                                          <p:spTgt spid="4">
                                            <p:txEl>
                                              <p:pRg st="6" end="6"/>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
                                            <p:txEl>
                                              <p:pRg st="7" end="7"/>
                                            </p:txEl>
                                          </p:spTgt>
                                        </p:tgtEl>
                                        <p:attrNameLst>
                                          <p:attrName>style.visibility</p:attrName>
                                        </p:attrNameLst>
                                      </p:cBhvr>
                                      <p:to>
                                        <p:strVal val="visible"/>
                                      </p:to>
                                    </p:set>
                                    <p:animEffect transition="in" filter="fade">
                                      <p:cBhvr>
                                        <p:cTn id="58" dur="500"/>
                                        <p:tgtEl>
                                          <p:spTgt spid="4">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4">
                                            <p:txEl>
                                              <p:pRg st="8" end="8"/>
                                            </p:txEl>
                                          </p:spTgt>
                                        </p:tgtEl>
                                        <p:attrNameLst>
                                          <p:attrName>style.visibility</p:attrName>
                                        </p:attrNameLst>
                                      </p:cBhvr>
                                      <p:to>
                                        <p:strVal val="visible"/>
                                      </p:to>
                                    </p:set>
                                    <p:animEffect transition="in" filter="fade">
                                      <p:cBhvr>
                                        <p:cTn id="63"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Closure of attribute sets </a:t>
            </a:r>
            <a:r>
              <a:rPr lang="en-US" dirty="0">
                <a:solidFill>
                  <a:schemeClr val="tx1">
                    <a:lumMod val="50000"/>
                    <a:lumOff val="50000"/>
                  </a:schemeClr>
                </a:solidFill>
              </a:rPr>
              <a:t>[Example]</a:t>
            </a:r>
            <a:endParaRPr lang="en-US" dirty="0"/>
          </a:p>
        </p:txBody>
      </p:sp>
      <p:sp>
        <p:nvSpPr>
          <p:cNvPr id="3" name="Content Placeholder 2"/>
          <p:cNvSpPr>
            <a:spLocks noGrp="1"/>
          </p:cNvSpPr>
          <p:nvPr>
            <p:ph idx="1"/>
          </p:nvPr>
        </p:nvSpPr>
        <p:spPr/>
        <p:txBody>
          <a:bodyPr/>
          <a:lstStyle/>
          <a:p>
            <a:r>
              <a:rPr lang="en-US" dirty="0"/>
              <a:t>Consider the relation schema R = (A, B, C, G, H, I).</a:t>
            </a:r>
          </a:p>
          <a:p>
            <a:r>
              <a:rPr lang="en-US" dirty="0"/>
              <a:t>For this relation, a set of functional dependencies F can be given as </a:t>
            </a:r>
          </a:p>
          <a:p>
            <a:pPr marL="0" indent="0">
              <a:buNone/>
            </a:pPr>
            <a:r>
              <a:rPr lang="en-US" dirty="0"/>
              <a:t>	F = {A </a:t>
            </a:r>
            <a:r>
              <a:rPr lang="en-US" dirty="0">
                <a:latin typeface="Calibri" panose="020F0502020204030204" pitchFamily="34" charset="0"/>
              </a:rPr>
              <a:t>→</a:t>
            </a:r>
            <a:r>
              <a:rPr lang="en-US" dirty="0"/>
              <a:t> B, A </a:t>
            </a:r>
            <a:r>
              <a:rPr lang="en-US" dirty="0">
                <a:latin typeface="Calibri" panose="020F0502020204030204" pitchFamily="34" charset="0"/>
              </a:rPr>
              <a:t>→</a:t>
            </a:r>
            <a:r>
              <a:rPr lang="en-US" dirty="0"/>
              <a:t> C, CG </a:t>
            </a:r>
            <a:r>
              <a:rPr lang="en-US" dirty="0">
                <a:latin typeface="Calibri" panose="020F0502020204030204" pitchFamily="34" charset="0"/>
              </a:rPr>
              <a:t>→</a:t>
            </a:r>
            <a:r>
              <a:rPr lang="en-US" dirty="0"/>
              <a:t> H, CG </a:t>
            </a:r>
            <a:r>
              <a:rPr lang="en-US" dirty="0">
                <a:latin typeface="Calibri" panose="020F0502020204030204" pitchFamily="34" charset="0"/>
              </a:rPr>
              <a:t>→</a:t>
            </a:r>
            <a:r>
              <a:rPr lang="en-US" dirty="0"/>
              <a:t> I, B </a:t>
            </a:r>
            <a:r>
              <a:rPr lang="en-US" dirty="0">
                <a:latin typeface="Calibri" panose="020F0502020204030204" pitchFamily="34" charset="0"/>
              </a:rPr>
              <a:t>→</a:t>
            </a:r>
            <a:r>
              <a:rPr lang="en-US" dirty="0"/>
              <a:t> H}</a:t>
            </a:r>
          </a:p>
          <a:p>
            <a:r>
              <a:rPr lang="en-US" dirty="0"/>
              <a:t>Find out the closure of (AG)</a:t>
            </a:r>
            <a:r>
              <a:rPr lang="en-US" baseline="30000" dirty="0"/>
              <a:t>+</a:t>
            </a:r>
            <a:r>
              <a:rPr lang="en-US" dirty="0"/>
              <a:t>.</a:t>
            </a:r>
          </a:p>
        </p:txBody>
      </p:sp>
      <p:sp>
        <p:nvSpPr>
          <p:cNvPr id="4" name="Rounded Rectangle 3"/>
          <p:cNvSpPr/>
          <p:nvPr/>
        </p:nvSpPr>
        <p:spPr>
          <a:xfrm>
            <a:off x="505888" y="3066726"/>
            <a:ext cx="6492240" cy="320040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oAutofit/>
          </a:bodyPr>
          <a:lstStyle/>
          <a:p>
            <a:pPr lvl="1" indent="-346075" algn="just">
              <a:lnSpc>
                <a:spcPct val="90000"/>
              </a:lnSpc>
              <a:spcBef>
                <a:spcPts val="500"/>
              </a:spcBef>
              <a:buClr>
                <a:schemeClr val="accent6"/>
              </a:buClr>
              <a:buFont typeface="Wingdings 3" panose="05040102010807070707" pitchFamily="18" charset="2"/>
              <a:buChar char=""/>
            </a:pPr>
            <a:r>
              <a:rPr lang="en-US" sz="2000" dirty="0"/>
              <a:t>Algorithm to compute α</a:t>
            </a:r>
            <a:r>
              <a:rPr lang="en-US" sz="2000" baseline="30000" dirty="0"/>
              <a:t>+</a:t>
            </a:r>
            <a:r>
              <a:rPr lang="en-US" sz="2000" dirty="0"/>
              <a:t>, the closure of α under F</a:t>
            </a:r>
          </a:p>
          <a:p>
            <a:pPr lvl="2" indent="-346075" algn="just">
              <a:lnSpc>
                <a:spcPct val="90000"/>
              </a:lnSpc>
              <a:spcBef>
                <a:spcPts val="500"/>
              </a:spcBef>
              <a:buClr>
                <a:schemeClr val="accent6"/>
              </a:buClr>
              <a:buFont typeface="Wingdings 3" panose="05040102010807070707" pitchFamily="18" charset="2"/>
              <a:buChar char=""/>
            </a:pPr>
            <a:r>
              <a:rPr lang="en-US" sz="2000" dirty="0"/>
              <a:t>Steps</a:t>
            </a:r>
          </a:p>
          <a:p>
            <a:pPr marL="1482725" lvl="3" indent="-457200" algn="just">
              <a:lnSpc>
                <a:spcPct val="90000"/>
              </a:lnSpc>
              <a:spcBef>
                <a:spcPts val="500"/>
              </a:spcBef>
              <a:buClr>
                <a:schemeClr val="accent6"/>
              </a:buClr>
              <a:buFont typeface="+mj-lt"/>
              <a:buAutoNum type="arabicPeriod"/>
            </a:pPr>
            <a:r>
              <a:rPr lang="en-US" sz="2000" dirty="0">
                <a:solidFill>
                  <a:schemeClr val="accent6"/>
                </a:solidFill>
              </a:rPr>
              <a:t>result = α</a:t>
            </a:r>
          </a:p>
          <a:p>
            <a:pPr marL="1482725" lvl="3" indent="-457200" algn="just">
              <a:lnSpc>
                <a:spcPct val="90000"/>
              </a:lnSpc>
              <a:spcBef>
                <a:spcPts val="500"/>
              </a:spcBef>
              <a:buClr>
                <a:schemeClr val="accent6"/>
              </a:buClr>
              <a:buFont typeface="+mj-lt"/>
              <a:buAutoNum type="arabicPeriod"/>
            </a:pPr>
            <a:r>
              <a:rPr lang="en-US" sz="2000" i="1" dirty="0"/>
              <a:t>while</a:t>
            </a:r>
            <a:r>
              <a:rPr lang="en-US" sz="2000" dirty="0"/>
              <a:t> (</a:t>
            </a:r>
            <a:r>
              <a:rPr lang="en-US" sz="2000" dirty="0">
                <a:solidFill>
                  <a:schemeClr val="accent6"/>
                </a:solidFill>
              </a:rPr>
              <a:t>changes to result</a:t>
            </a:r>
            <a:r>
              <a:rPr lang="en-US" sz="2000" dirty="0"/>
              <a:t>) </a:t>
            </a:r>
            <a:r>
              <a:rPr lang="en-US" sz="2000" i="1" dirty="0"/>
              <a:t>do</a:t>
            </a:r>
          </a:p>
          <a:p>
            <a:pPr lvl="4" indent="-346075" algn="just">
              <a:lnSpc>
                <a:spcPct val="90000"/>
              </a:lnSpc>
              <a:spcBef>
                <a:spcPts val="500"/>
              </a:spcBef>
              <a:buClr>
                <a:schemeClr val="accent6"/>
              </a:buClr>
              <a:buFont typeface="Wingdings 3" panose="05040102010807070707" pitchFamily="18" charset="2"/>
              <a:buChar char=""/>
            </a:pPr>
            <a:r>
              <a:rPr lang="en-US" sz="2000" dirty="0"/>
              <a:t>for each </a:t>
            </a:r>
            <a:r>
              <a:rPr lang="en-US" sz="2000" dirty="0">
                <a:solidFill>
                  <a:schemeClr val="accent6"/>
                </a:solidFill>
              </a:rPr>
              <a:t>β </a:t>
            </a:r>
            <a:r>
              <a:rPr lang="en-US" sz="2000" dirty="0">
                <a:solidFill>
                  <a:schemeClr val="accent6"/>
                </a:solidFill>
                <a:latin typeface="Calibri" panose="020F0502020204030204" pitchFamily="34" charset="0"/>
              </a:rPr>
              <a:t>→</a:t>
            </a:r>
            <a:r>
              <a:rPr lang="en-US" sz="2000" dirty="0">
                <a:solidFill>
                  <a:schemeClr val="accent6"/>
                </a:solidFill>
              </a:rPr>
              <a:t> γ</a:t>
            </a:r>
            <a:r>
              <a:rPr lang="en-US" sz="2000" dirty="0"/>
              <a:t> in F do</a:t>
            </a:r>
          </a:p>
          <a:p>
            <a:pPr lvl="5" indent="-346075" algn="just">
              <a:lnSpc>
                <a:spcPct val="90000"/>
              </a:lnSpc>
              <a:spcBef>
                <a:spcPts val="500"/>
              </a:spcBef>
              <a:buClr>
                <a:schemeClr val="accent6"/>
              </a:buClr>
              <a:buFont typeface="Wingdings" panose="05000000000000000000" pitchFamily="2" charset="2"/>
              <a:buChar char="§"/>
            </a:pPr>
            <a:r>
              <a:rPr lang="en-US" sz="2000" dirty="0"/>
              <a:t>begin</a:t>
            </a:r>
          </a:p>
          <a:p>
            <a:pPr lvl="6" indent="-346075" algn="just">
              <a:lnSpc>
                <a:spcPct val="90000"/>
              </a:lnSpc>
              <a:spcBef>
                <a:spcPts val="500"/>
              </a:spcBef>
              <a:buClr>
                <a:schemeClr val="accent6"/>
              </a:buClr>
              <a:buFont typeface="Arial" panose="020B0604020202020204" pitchFamily="34" charset="0"/>
              <a:buChar char="•"/>
            </a:pPr>
            <a:r>
              <a:rPr lang="en-US" sz="2000" dirty="0"/>
              <a:t>if </a:t>
            </a:r>
            <a:r>
              <a:rPr lang="en-US" sz="2000" dirty="0">
                <a:solidFill>
                  <a:schemeClr val="accent6"/>
                </a:solidFill>
              </a:rPr>
              <a:t>β ⊆ result </a:t>
            </a:r>
            <a:r>
              <a:rPr lang="en-US" sz="2000" dirty="0"/>
              <a:t>then </a:t>
            </a:r>
            <a:r>
              <a:rPr lang="en-US" sz="2000" dirty="0">
                <a:solidFill>
                  <a:schemeClr val="accent6"/>
                </a:solidFill>
              </a:rPr>
              <a:t>result = result U γ</a:t>
            </a:r>
          </a:p>
          <a:p>
            <a:pPr lvl="6" indent="-346075" algn="just">
              <a:lnSpc>
                <a:spcPct val="90000"/>
              </a:lnSpc>
              <a:spcBef>
                <a:spcPts val="500"/>
              </a:spcBef>
              <a:buClr>
                <a:schemeClr val="accent6"/>
              </a:buClr>
              <a:buFont typeface="Arial" panose="020B0604020202020204" pitchFamily="34" charset="0"/>
              <a:buChar char="•"/>
            </a:pPr>
            <a:r>
              <a:rPr lang="en-US" sz="2000" dirty="0"/>
              <a:t>else </a:t>
            </a:r>
            <a:r>
              <a:rPr lang="en-US" sz="2000" dirty="0">
                <a:solidFill>
                  <a:schemeClr val="accent6"/>
                </a:solidFill>
              </a:rPr>
              <a:t>result = result</a:t>
            </a:r>
          </a:p>
          <a:p>
            <a:pPr lvl="5" indent="-346075" algn="just">
              <a:lnSpc>
                <a:spcPct val="90000"/>
              </a:lnSpc>
              <a:spcBef>
                <a:spcPts val="500"/>
              </a:spcBef>
              <a:buClr>
                <a:schemeClr val="accent6"/>
              </a:buClr>
              <a:buFont typeface="Wingdings" panose="05000000000000000000" pitchFamily="2" charset="2"/>
              <a:buChar char="§"/>
            </a:pPr>
            <a:r>
              <a:rPr lang="en-US" sz="2000" dirty="0"/>
              <a:t>end</a:t>
            </a:r>
          </a:p>
        </p:txBody>
      </p:sp>
      <p:sp>
        <p:nvSpPr>
          <p:cNvPr id="5" name="Rounded Rectangle 4"/>
          <p:cNvSpPr/>
          <p:nvPr/>
        </p:nvSpPr>
        <p:spPr>
          <a:xfrm>
            <a:off x="505888" y="2634727"/>
            <a:ext cx="1097280" cy="432000"/>
          </a:xfrm>
          <a:prstGeom prst="roundRect">
            <a:avLst>
              <a:gd name="adj" fmla="val 0"/>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r>
              <a:rPr lang="en-US" dirty="0">
                <a:solidFill>
                  <a:schemeClr val="lt1"/>
                </a:solidFill>
              </a:rPr>
              <a:t>Algorithm</a:t>
            </a:r>
          </a:p>
        </p:txBody>
      </p:sp>
      <p:sp>
        <p:nvSpPr>
          <p:cNvPr id="6" name="Rounded Rectangle 5"/>
          <p:cNvSpPr/>
          <p:nvPr/>
        </p:nvSpPr>
        <p:spPr>
          <a:xfrm>
            <a:off x="7258536" y="2227878"/>
            <a:ext cx="4663440" cy="800424"/>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oAutofit/>
          </a:bodyPr>
          <a:lstStyle/>
          <a:p>
            <a:pPr marL="342900" lvl="2" indent="-342900" algn="just">
              <a:lnSpc>
                <a:spcPct val="90000"/>
              </a:lnSpc>
              <a:spcBef>
                <a:spcPts val="500"/>
              </a:spcBef>
              <a:buClr>
                <a:schemeClr val="accent6"/>
              </a:buClr>
              <a:buFont typeface="Wingdings 3" panose="05040102010807070707" pitchFamily="18" charset="2"/>
              <a:buChar char=""/>
            </a:pPr>
            <a:r>
              <a:rPr lang="en-US" sz="2000" dirty="0"/>
              <a:t>Step 1.</a:t>
            </a:r>
          </a:p>
          <a:p>
            <a:pPr marL="342900" lvl="3" algn="just">
              <a:lnSpc>
                <a:spcPct val="90000"/>
              </a:lnSpc>
              <a:spcBef>
                <a:spcPts val="500"/>
              </a:spcBef>
              <a:buClr>
                <a:schemeClr val="accent6"/>
              </a:buClr>
            </a:pPr>
            <a:r>
              <a:rPr lang="en-US" sz="2000" dirty="0">
                <a:solidFill>
                  <a:schemeClr val="accent6"/>
                </a:solidFill>
              </a:rPr>
              <a:t>	</a:t>
            </a:r>
            <a:r>
              <a:rPr lang="en-US" sz="2000" dirty="0"/>
              <a:t>result = α    </a:t>
            </a:r>
            <a:r>
              <a:rPr lang="en-US" sz="2000" dirty="0">
                <a:solidFill>
                  <a:schemeClr val="tx2"/>
                </a:solidFill>
                <a:latin typeface="Calibri" panose="020F0502020204030204" pitchFamily="34" charset="0"/>
              </a:rPr>
              <a:t>=&gt;</a:t>
            </a:r>
            <a:r>
              <a:rPr lang="en-US" sz="2000" dirty="0">
                <a:solidFill>
                  <a:schemeClr val="accent6"/>
                </a:solidFill>
                <a:latin typeface="Calibri" panose="020F0502020204030204" pitchFamily="34" charset="0"/>
              </a:rPr>
              <a:t>    </a:t>
            </a:r>
            <a:r>
              <a:rPr lang="en-US" sz="2000" dirty="0">
                <a:solidFill>
                  <a:schemeClr val="accent6"/>
                </a:solidFill>
              </a:rPr>
              <a:t>result = AG</a:t>
            </a:r>
          </a:p>
        </p:txBody>
      </p:sp>
      <p:graphicFrame>
        <p:nvGraphicFramePr>
          <p:cNvPr id="8" name="Table 7"/>
          <p:cNvGraphicFramePr>
            <a:graphicFrameLocks noGrp="1"/>
          </p:cNvGraphicFramePr>
          <p:nvPr>
            <p:extLst>
              <p:ext uri="{D42A27DB-BD31-4B8C-83A1-F6EECF244321}">
                <p14:modId xmlns:p14="http://schemas.microsoft.com/office/powerpoint/2010/main" val="3901971585"/>
              </p:ext>
            </p:extLst>
          </p:nvPr>
        </p:nvGraphicFramePr>
        <p:xfrm>
          <a:off x="7258536" y="3200400"/>
          <a:ext cx="4663440" cy="396240"/>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2011680">
                  <a:extLst>
                    <a:ext uri="{9D8B030D-6E8A-4147-A177-3AD203B41FA5}">
                      <a16:colId xmlns:a16="http://schemas.microsoft.com/office/drawing/2014/main" val="20002"/>
                    </a:ext>
                  </a:extLst>
                </a:gridCol>
              </a:tblGrid>
              <a:tr h="1422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000" kern="1200" dirty="0">
                          <a:solidFill>
                            <a:schemeClr val="tx1"/>
                          </a:solidFill>
                          <a:latin typeface="+mn-lt"/>
                          <a:ea typeface="+mn-ea"/>
                          <a:cs typeface="+mn-cs"/>
                          <a:sym typeface="Iconic Symbols Ext" pitchFamily="2" charset="2"/>
                        </a:rPr>
                        <a:t>A </a:t>
                      </a:r>
                      <a:r>
                        <a:rPr lang="en-US" altLang="en-US" sz="2000" kern="1200" dirty="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a:solidFill>
                            <a:schemeClr val="tx1"/>
                          </a:solidFill>
                          <a:latin typeface="+mn-lt"/>
                          <a:ea typeface="+mn-ea"/>
                          <a:cs typeface="+mn-cs"/>
                          <a:sym typeface="Monotype Sorts" charset="2"/>
                        </a:rPr>
                        <a:t> B</a:t>
                      </a:r>
                      <a:endParaRPr lang="en-US" sz="2000" kern="1200" dirty="0">
                        <a:solidFill>
                          <a:schemeClr val="tx1"/>
                        </a:solidFill>
                        <a:latin typeface="+mn-lt"/>
                        <a:ea typeface="+mn-ea"/>
                        <a:cs typeface="+mn-cs"/>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A ⊆ AG</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accent6"/>
                          </a:solidFill>
                        </a:rPr>
                        <a:t>result = ABG</a:t>
                      </a:r>
                      <a:endParaRPr lang="en-US" sz="2000" b="0" kern="1200" dirty="0">
                        <a:solidFill>
                          <a:schemeClr val="dk1"/>
                        </a:solidFill>
                        <a:latin typeface="+mn-lt"/>
                        <a:ea typeface="+mn-ea"/>
                        <a:cs typeface="+mn-cs"/>
                      </a:endParaRPr>
                    </a:p>
                  </a:txBody>
                  <a:tcPr>
                    <a:solidFill>
                      <a:schemeClr val="bg1">
                        <a:lumMod val="85000"/>
                      </a:schemeClr>
                    </a:solidFill>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813276095"/>
              </p:ext>
            </p:extLst>
          </p:nvPr>
        </p:nvGraphicFramePr>
        <p:xfrm>
          <a:off x="7258536" y="3602037"/>
          <a:ext cx="4663440" cy="396240"/>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2011680">
                  <a:extLst>
                    <a:ext uri="{9D8B030D-6E8A-4147-A177-3AD203B41FA5}">
                      <a16:colId xmlns:a16="http://schemas.microsoft.com/office/drawing/2014/main" val="20002"/>
                    </a:ext>
                  </a:extLst>
                </a:gridCol>
              </a:tblGrid>
              <a:tr h="142240">
                <a:tc>
                  <a:txBody>
                    <a:bodyPr/>
                    <a:lstStyle/>
                    <a:p>
                      <a:r>
                        <a:rPr lang="en-US" altLang="en-US" sz="2000" b="0" kern="1200" dirty="0">
                          <a:solidFill>
                            <a:schemeClr val="dk1"/>
                          </a:solidFill>
                          <a:latin typeface="+mn-lt"/>
                          <a:ea typeface="+mn-ea"/>
                          <a:cs typeface="+mn-cs"/>
                          <a:sym typeface="Iconic Symbols Ext" pitchFamily="2" charset="2"/>
                        </a:rPr>
                        <a:t>A</a:t>
                      </a:r>
                      <a:r>
                        <a:rPr lang="en-US" altLang="en-US" sz="2000" kern="1200" dirty="0">
                          <a:solidFill>
                            <a:schemeClr val="tx1"/>
                          </a:solidFill>
                          <a:latin typeface="+mn-lt"/>
                          <a:ea typeface="+mn-ea"/>
                          <a:cs typeface="+mn-cs"/>
                          <a:sym typeface="Iconic Symbols Ext" pitchFamily="2" charset="2"/>
                        </a:rPr>
                        <a:t> </a:t>
                      </a:r>
                      <a:r>
                        <a:rPr lang="en-US" altLang="en-US" sz="2000" kern="1200" dirty="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a:solidFill>
                            <a:schemeClr val="tx1"/>
                          </a:solidFill>
                          <a:latin typeface="+mn-lt"/>
                          <a:ea typeface="+mn-ea"/>
                          <a:cs typeface="+mn-cs"/>
                          <a:sym typeface="Monotype Sorts" charset="2"/>
                        </a:rPr>
                        <a:t> C</a:t>
                      </a:r>
                      <a:endParaRPr lang="en-US" sz="2000" kern="1200" dirty="0">
                        <a:solidFill>
                          <a:schemeClr val="tx1"/>
                        </a:solidFill>
                        <a:latin typeface="+mn-lt"/>
                        <a:ea typeface="+mn-ea"/>
                        <a:cs typeface="+mn-cs"/>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A ⊆ ABG</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accent6"/>
                          </a:solidFill>
                        </a:rPr>
                        <a:t>result = ABCG</a:t>
                      </a:r>
                      <a:endParaRPr lang="en-US" sz="2000" b="0" kern="1200" dirty="0">
                        <a:solidFill>
                          <a:schemeClr val="dk1"/>
                        </a:solidFill>
                        <a:latin typeface="+mn-lt"/>
                        <a:ea typeface="+mn-ea"/>
                        <a:cs typeface="+mn-cs"/>
                      </a:endParaRPr>
                    </a:p>
                  </a:txBody>
                  <a:tcPr>
                    <a:solidFill>
                      <a:schemeClr val="bg1">
                        <a:lumMod val="85000"/>
                      </a:schemeClr>
                    </a:solidFill>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820946583"/>
              </p:ext>
            </p:extLst>
          </p:nvPr>
        </p:nvGraphicFramePr>
        <p:xfrm>
          <a:off x="7258536" y="4003674"/>
          <a:ext cx="4663440" cy="396240"/>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2011680">
                  <a:extLst>
                    <a:ext uri="{9D8B030D-6E8A-4147-A177-3AD203B41FA5}">
                      <a16:colId xmlns:a16="http://schemas.microsoft.com/office/drawing/2014/main" val="20002"/>
                    </a:ext>
                  </a:extLst>
                </a:gridCol>
              </a:tblGrid>
              <a:tr h="142240">
                <a:tc>
                  <a:txBody>
                    <a:bodyPr/>
                    <a:lstStyle/>
                    <a:p>
                      <a:r>
                        <a:rPr lang="en-US" altLang="en-US" sz="2000" kern="1200" dirty="0">
                          <a:solidFill>
                            <a:schemeClr val="tx1"/>
                          </a:solidFill>
                          <a:latin typeface="+mn-lt"/>
                          <a:ea typeface="+mn-ea"/>
                          <a:cs typeface="+mn-cs"/>
                          <a:sym typeface="Iconic Symbols Ext" pitchFamily="2" charset="2"/>
                        </a:rPr>
                        <a:t>CG </a:t>
                      </a:r>
                      <a:r>
                        <a:rPr lang="en-US" altLang="en-US" sz="2000" kern="1200" dirty="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a:solidFill>
                            <a:schemeClr val="tx1"/>
                          </a:solidFill>
                          <a:latin typeface="+mn-lt"/>
                          <a:ea typeface="+mn-ea"/>
                          <a:cs typeface="+mn-cs"/>
                          <a:sym typeface="Monotype Sorts" charset="2"/>
                        </a:rPr>
                        <a:t> H</a:t>
                      </a:r>
                      <a:endParaRPr lang="en-US" sz="2000" kern="1200" dirty="0">
                        <a:solidFill>
                          <a:schemeClr val="tx1"/>
                        </a:solidFill>
                        <a:latin typeface="+mn-lt"/>
                        <a:ea typeface="+mn-ea"/>
                        <a:cs typeface="+mn-cs"/>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CG ⊆ ABCG</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accent6"/>
                          </a:solidFill>
                        </a:rPr>
                        <a:t>result = ABCGH</a:t>
                      </a:r>
                      <a:endParaRPr lang="en-US" sz="2000" b="0" kern="1200" dirty="0">
                        <a:solidFill>
                          <a:schemeClr val="dk1"/>
                        </a:solidFill>
                        <a:latin typeface="+mn-lt"/>
                        <a:ea typeface="+mn-ea"/>
                        <a:cs typeface="+mn-cs"/>
                      </a:endParaRPr>
                    </a:p>
                  </a:txBody>
                  <a:tcPr>
                    <a:solidFill>
                      <a:schemeClr val="bg1">
                        <a:lumMod val="85000"/>
                      </a:schemeClr>
                    </a:solidFill>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808638118"/>
              </p:ext>
            </p:extLst>
          </p:nvPr>
        </p:nvGraphicFramePr>
        <p:xfrm>
          <a:off x="7258536" y="4405311"/>
          <a:ext cx="4663440" cy="396240"/>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2011680">
                  <a:extLst>
                    <a:ext uri="{9D8B030D-6E8A-4147-A177-3AD203B41FA5}">
                      <a16:colId xmlns:a16="http://schemas.microsoft.com/office/drawing/2014/main" val="20002"/>
                    </a:ext>
                  </a:extLst>
                </a:gridCol>
              </a:tblGrid>
              <a:tr h="142240">
                <a:tc>
                  <a:txBody>
                    <a:bodyPr/>
                    <a:lstStyle/>
                    <a:p>
                      <a:r>
                        <a:rPr lang="en-US" altLang="en-US" sz="2000" b="0" kern="1200" dirty="0">
                          <a:solidFill>
                            <a:schemeClr val="dk1"/>
                          </a:solidFill>
                          <a:latin typeface="+mn-lt"/>
                          <a:ea typeface="+mn-ea"/>
                          <a:cs typeface="+mn-cs"/>
                          <a:sym typeface="Iconic Symbols Ext" pitchFamily="2" charset="2"/>
                        </a:rPr>
                        <a:t>CG </a:t>
                      </a:r>
                      <a:r>
                        <a:rPr lang="en-US" altLang="en-US" sz="2000" kern="1200" dirty="0">
                          <a:solidFill>
                            <a:schemeClr val="tx1"/>
                          </a:solidFill>
                          <a:latin typeface="Calibri" panose="020F0502020204030204" pitchFamily="34" charset="0"/>
                          <a:ea typeface="+mn-ea"/>
                          <a:cs typeface="+mn-cs"/>
                          <a:sym typeface="Symbol" panose="05050102010706020507" pitchFamily="18" charset="2"/>
                        </a:rPr>
                        <a:t>→</a:t>
                      </a:r>
                      <a:r>
                        <a:rPr lang="en-US" altLang="en-US" sz="2000" b="0" kern="1200" dirty="0">
                          <a:solidFill>
                            <a:schemeClr val="dk1"/>
                          </a:solidFill>
                          <a:latin typeface="+mn-lt"/>
                          <a:ea typeface="+mn-ea"/>
                          <a:cs typeface="+mn-cs"/>
                          <a:sym typeface="Monotype Sorts" charset="2"/>
                        </a:rPr>
                        <a:t> I</a:t>
                      </a:r>
                      <a:endParaRPr lang="en-US" sz="2000" b="0" kern="1200" dirty="0">
                        <a:solidFill>
                          <a:schemeClr val="dk1"/>
                        </a:solidFill>
                        <a:latin typeface="+mn-lt"/>
                        <a:ea typeface="+mn-ea"/>
                        <a:cs typeface="+mn-cs"/>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CG ⊆ ABCGH</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accent6"/>
                          </a:solidFill>
                        </a:rPr>
                        <a:t>result = ABCGHI</a:t>
                      </a:r>
                      <a:endParaRPr lang="en-US" sz="2000" b="0" kern="1200" dirty="0">
                        <a:solidFill>
                          <a:schemeClr val="dk1"/>
                        </a:solidFill>
                        <a:latin typeface="+mn-lt"/>
                        <a:ea typeface="+mn-ea"/>
                        <a:cs typeface="+mn-cs"/>
                      </a:endParaRPr>
                    </a:p>
                  </a:txBody>
                  <a:tcPr>
                    <a:solidFill>
                      <a:schemeClr val="bg1">
                        <a:lumMod val="85000"/>
                      </a:schemeClr>
                    </a:solidFill>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093740890"/>
              </p:ext>
            </p:extLst>
          </p:nvPr>
        </p:nvGraphicFramePr>
        <p:xfrm>
          <a:off x="7258536" y="4806946"/>
          <a:ext cx="4663440" cy="396240"/>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2011680">
                  <a:extLst>
                    <a:ext uri="{9D8B030D-6E8A-4147-A177-3AD203B41FA5}">
                      <a16:colId xmlns:a16="http://schemas.microsoft.com/office/drawing/2014/main" val="20002"/>
                    </a:ext>
                  </a:extLst>
                </a:gridCol>
              </a:tblGrid>
              <a:tr h="142240">
                <a:tc>
                  <a:txBody>
                    <a:bodyPr/>
                    <a:lstStyle/>
                    <a:p>
                      <a:r>
                        <a:rPr lang="en-US" altLang="en-US" sz="2000" kern="1200" dirty="0">
                          <a:solidFill>
                            <a:schemeClr val="tx1"/>
                          </a:solidFill>
                          <a:latin typeface="+mn-lt"/>
                          <a:ea typeface="+mn-ea"/>
                          <a:cs typeface="+mn-cs"/>
                          <a:sym typeface="Iconic Symbols Ext" pitchFamily="2" charset="2"/>
                        </a:rPr>
                        <a:t>B </a:t>
                      </a:r>
                      <a:r>
                        <a:rPr lang="en-US" altLang="en-US" sz="2000" kern="1200" dirty="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a:solidFill>
                            <a:schemeClr val="tx1"/>
                          </a:solidFill>
                          <a:latin typeface="+mn-lt"/>
                          <a:ea typeface="+mn-ea"/>
                          <a:cs typeface="+mn-cs"/>
                          <a:sym typeface="Monotype Sorts" charset="2"/>
                        </a:rPr>
                        <a:t> H</a:t>
                      </a:r>
                      <a:endParaRPr lang="en-US" sz="2000" kern="1200" dirty="0">
                        <a:solidFill>
                          <a:schemeClr val="tx1"/>
                        </a:solidFill>
                        <a:latin typeface="+mn-lt"/>
                        <a:ea typeface="+mn-ea"/>
                        <a:cs typeface="+mn-cs"/>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B ⊆ ABCGHI</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accent6"/>
                          </a:solidFill>
                        </a:rPr>
                        <a:t>result = ABCGHI</a:t>
                      </a:r>
                      <a:endParaRPr lang="en-US" sz="2000" b="0" kern="1200" dirty="0">
                        <a:solidFill>
                          <a:schemeClr val="dk1"/>
                        </a:solidFill>
                        <a:latin typeface="+mn-lt"/>
                        <a:ea typeface="+mn-ea"/>
                        <a:cs typeface="+mn-cs"/>
                      </a:endParaRPr>
                    </a:p>
                  </a:txBody>
                  <a:tcPr>
                    <a:solidFill>
                      <a:schemeClr val="bg1">
                        <a:lumMod val="85000"/>
                      </a:schemeClr>
                    </a:solidFill>
                  </a:tcPr>
                </a:tc>
                <a:extLst>
                  <a:ext uri="{0D108BD9-81ED-4DB2-BD59-A6C34878D82A}">
                    <a16:rowId xmlns:a16="http://schemas.microsoft.com/office/drawing/2014/main" val="10000"/>
                  </a:ext>
                </a:extLst>
              </a:tr>
            </a:tbl>
          </a:graphicData>
        </a:graphic>
      </p:graphicFrame>
      <p:sp>
        <p:nvSpPr>
          <p:cNvPr id="13" name="Content Placeholder 2"/>
          <p:cNvSpPr txBox="1">
            <a:spLocks/>
          </p:cNvSpPr>
          <p:nvPr/>
        </p:nvSpPr>
        <p:spPr>
          <a:xfrm>
            <a:off x="7258536" y="5581326"/>
            <a:ext cx="4663440" cy="6858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a:solidFill>
                  <a:schemeClr val="accent6"/>
                </a:solidFill>
              </a:rPr>
              <a:t>AG</a:t>
            </a:r>
            <a:r>
              <a:rPr lang="en-US" sz="2400" b="1" baseline="30000" dirty="0">
                <a:solidFill>
                  <a:schemeClr val="accent6"/>
                </a:solidFill>
              </a:rPr>
              <a:t>+ </a:t>
            </a:r>
            <a:r>
              <a:rPr lang="en-US" sz="2400" b="1" dirty="0">
                <a:solidFill>
                  <a:schemeClr val="accent6"/>
                </a:solidFill>
              </a:rPr>
              <a:t> = ABCGHI</a:t>
            </a:r>
            <a:r>
              <a:rPr lang="en-US" sz="2400" b="1" baseline="30000" dirty="0">
                <a:solidFill>
                  <a:schemeClr val="accent6"/>
                </a:solidFill>
              </a:rPr>
              <a:t> </a:t>
            </a:r>
            <a:endParaRPr lang="en-US" sz="2400" dirty="0">
              <a:solidFill>
                <a:schemeClr val="accent6"/>
              </a:solidFill>
            </a:endParaRPr>
          </a:p>
        </p:txBody>
      </p:sp>
    </p:spTree>
    <p:extLst>
      <p:ext uri="{BB962C8B-B14F-4D97-AF65-F5344CB8AC3E}">
        <p14:creationId xmlns:p14="http://schemas.microsoft.com/office/powerpoint/2010/main" val="3366322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animEffect transition="in" filter="fade">
                                      <p:cBhvr>
                                        <p:cTn id="33" dur="500"/>
                                        <p:tgtEl>
                                          <p:spTgt spid="4">
                                            <p:txEl>
                                              <p:pRg st="0" end="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1" end="1"/>
                                            </p:txEl>
                                          </p:spTgt>
                                        </p:tgtEl>
                                        <p:attrNameLst>
                                          <p:attrName>style.visibility</p:attrName>
                                        </p:attrNameLst>
                                      </p:cBhvr>
                                      <p:to>
                                        <p:strVal val="visible"/>
                                      </p:to>
                                    </p:set>
                                    <p:animEffect transition="in" filter="fade">
                                      <p:cBhvr>
                                        <p:cTn id="36" dur="500"/>
                                        <p:tgtEl>
                                          <p:spTgt spid="4">
                                            <p:txEl>
                                              <p:pRg st="1" end="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animEffect transition="in" filter="fade">
                                      <p:cBhvr>
                                        <p:cTn id="39" dur="500"/>
                                        <p:tgtEl>
                                          <p:spTgt spid="4">
                                            <p:txEl>
                                              <p:pRg st="2" end="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fade">
                                      <p:cBhvr>
                                        <p:cTn id="42" dur="500"/>
                                        <p:tgtEl>
                                          <p:spTgt spid="4">
                                            <p:txEl>
                                              <p:pRg st="3" end="3"/>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4">
                                            <p:txEl>
                                              <p:pRg st="4" end="4"/>
                                            </p:txEl>
                                          </p:spTgt>
                                        </p:tgtEl>
                                        <p:attrNameLst>
                                          <p:attrName>style.visibility</p:attrName>
                                        </p:attrNameLst>
                                      </p:cBhvr>
                                      <p:to>
                                        <p:strVal val="visible"/>
                                      </p:to>
                                    </p:set>
                                    <p:animEffect transition="in" filter="fade">
                                      <p:cBhvr>
                                        <p:cTn id="45" dur="500"/>
                                        <p:tgtEl>
                                          <p:spTgt spid="4">
                                            <p:txEl>
                                              <p:pRg st="4" end="4"/>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5" end="5"/>
                                            </p:txEl>
                                          </p:spTgt>
                                        </p:tgtEl>
                                        <p:attrNameLst>
                                          <p:attrName>style.visibility</p:attrName>
                                        </p:attrNameLst>
                                      </p:cBhvr>
                                      <p:to>
                                        <p:strVal val="visible"/>
                                      </p:to>
                                    </p:set>
                                    <p:animEffect transition="in" filter="fade">
                                      <p:cBhvr>
                                        <p:cTn id="48" dur="500"/>
                                        <p:tgtEl>
                                          <p:spTgt spid="4">
                                            <p:txEl>
                                              <p:pRg st="5" end="5"/>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6" end="6"/>
                                            </p:txEl>
                                          </p:spTgt>
                                        </p:tgtEl>
                                        <p:attrNameLst>
                                          <p:attrName>style.visibility</p:attrName>
                                        </p:attrNameLst>
                                      </p:cBhvr>
                                      <p:to>
                                        <p:strVal val="visible"/>
                                      </p:to>
                                    </p:set>
                                    <p:animEffect transition="in" filter="fade">
                                      <p:cBhvr>
                                        <p:cTn id="51" dur="500"/>
                                        <p:tgtEl>
                                          <p:spTgt spid="4">
                                            <p:txEl>
                                              <p:pRg st="6" end="6"/>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7" end="7"/>
                                            </p:txEl>
                                          </p:spTgt>
                                        </p:tgtEl>
                                        <p:attrNameLst>
                                          <p:attrName>style.visibility</p:attrName>
                                        </p:attrNameLst>
                                      </p:cBhvr>
                                      <p:to>
                                        <p:strVal val="visible"/>
                                      </p:to>
                                    </p:set>
                                    <p:animEffect transition="in" filter="fade">
                                      <p:cBhvr>
                                        <p:cTn id="54" dur="500"/>
                                        <p:tgtEl>
                                          <p:spTgt spid="4">
                                            <p:txEl>
                                              <p:pRg st="7" end="7"/>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8" end="8"/>
                                            </p:txEl>
                                          </p:spTgt>
                                        </p:tgtEl>
                                        <p:attrNameLst>
                                          <p:attrName>style.visibility</p:attrName>
                                        </p:attrNameLst>
                                      </p:cBhvr>
                                      <p:to>
                                        <p:strVal val="visible"/>
                                      </p:to>
                                    </p:set>
                                    <p:animEffect transition="in" filter="fade">
                                      <p:cBhvr>
                                        <p:cTn id="57" dur="500"/>
                                        <p:tgtEl>
                                          <p:spTgt spid="4">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par>
                                <p:cTn id="63" presetID="10" presetClass="entr" presetSubtype="0" fill="hold" nodeType="withEffect">
                                  <p:stCondLst>
                                    <p:cond delay="0"/>
                                  </p:stCondLst>
                                  <p:childTnLst>
                                    <p:set>
                                      <p:cBhvr>
                                        <p:cTn id="64" dur="1" fill="hold">
                                          <p:stCondLst>
                                            <p:cond delay="0"/>
                                          </p:stCondLst>
                                        </p:cTn>
                                        <p:tgtEl>
                                          <p:spTgt spid="6">
                                            <p:txEl>
                                              <p:pRg st="0" end="0"/>
                                            </p:txEl>
                                          </p:spTgt>
                                        </p:tgtEl>
                                        <p:attrNameLst>
                                          <p:attrName>style.visibility</p:attrName>
                                        </p:attrNameLst>
                                      </p:cBhvr>
                                      <p:to>
                                        <p:strVal val="visible"/>
                                      </p:to>
                                    </p:set>
                                    <p:animEffect transition="in" filter="fade">
                                      <p:cBhvr>
                                        <p:cTn id="65" dur="500"/>
                                        <p:tgtEl>
                                          <p:spTgt spid="6">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6">
                                            <p:txEl>
                                              <p:pRg st="1" end="1"/>
                                            </p:txEl>
                                          </p:spTgt>
                                        </p:tgtEl>
                                        <p:attrNameLst>
                                          <p:attrName>style.visibility</p:attrName>
                                        </p:attrNameLst>
                                      </p:cBhvr>
                                      <p:to>
                                        <p:strVal val="visible"/>
                                      </p:to>
                                    </p:set>
                                    <p:animEffect transition="in" filter="fade">
                                      <p:cBhvr>
                                        <p:cTn id="70" dur="500"/>
                                        <p:tgtEl>
                                          <p:spTgt spid="6">
                                            <p:txEl>
                                              <p:pRg st="1" end="1"/>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fade">
                                      <p:cBhvr>
                                        <p:cTn id="75" dur="500"/>
                                        <p:tgtEl>
                                          <p:spTgt spid="8"/>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fade">
                                      <p:cBhvr>
                                        <p:cTn id="80" dur="500"/>
                                        <p:tgtEl>
                                          <p:spTgt spid="9"/>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10"/>
                                        </p:tgtEl>
                                        <p:attrNameLst>
                                          <p:attrName>style.visibility</p:attrName>
                                        </p:attrNameLst>
                                      </p:cBhvr>
                                      <p:to>
                                        <p:strVal val="visible"/>
                                      </p:to>
                                    </p:set>
                                    <p:animEffect transition="in" filter="fade">
                                      <p:cBhvr>
                                        <p:cTn id="85" dur="500"/>
                                        <p:tgtEl>
                                          <p:spTgt spid="10"/>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11"/>
                                        </p:tgtEl>
                                        <p:attrNameLst>
                                          <p:attrName>style.visibility</p:attrName>
                                        </p:attrNameLst>
                                      </p:cBhvr>
                                      <p:to>
                                        <p:strVal val="visible"/>
                                      </p:to>
                                    </p:set>
                                    <p:animEffect transition="in" filter="fade">
                                      <p:cBhvr>
                                        <p:cTn id="90" dur="500"/>
                                        <p:tgtEl>
                                          <p:spTgt spid="11"/>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12"/>
                                        </p:tgtEl>
                                        <p:attrNameLst>
                                          <p:attrName>style.visibility</p:attrName>
                                        </p:attrNameLst>
                                      </p:cBhvr>
                                      <p:to>
                                        <p:strVal val="visible"/>
                                      </p:to>
                                    </p:set>
                                    <p:animEffect transition="in" filter="fade">
                                      <p:cBhvr>
                                        <p:cTn id="95" dur="500"/>
                                        <p:tgtEl>
                                          <p:spTgt spid="12"/>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13">
                                            <p:bg/>
                                          </p:spTgt>
                                        </p:tgtEl>
                                        <p:attrNameLst>
                                          <p:attrName>style.visibility</p:attrName>
                                        </p:attrNameLst>
                                      </p:cBhvr>
                                      <p:to>
                                        <p:strVal val="visible"/>
                                      </p:to>
                                    </p:set>
                                    <p:animEffect transition="in" filter="fade">
                                      <p:cBhvr>
                                        <p:cTn id="100" dur="500"/>
                                        <p:tgtEl>
                                          <p:spTgt spid="13">
                                            <p:bg/>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3">
                                            <p:txEl>
                                              <p:pRg st="0" end="0"/>
                                            </p:txEl>
                                          </p:spTgt>
                                        </p:tgtEl>
                                        <p:attrNameLst>
                                          <p:attrName>style.visibility</p:attrName>
                                        </p:attrNameLst>
                                      </p:cBhvr>
                                      <p:to>
                                        <p:strVal val="visible"/>
                                      </p:to>
                                    </p:set>
                                    <p:animEffect transition="in" filter="fade">
                                      <p:cBhvr>
                                        <p:cTn id="103"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3"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Closure of attribute sets </a:t>
            </a:r>
            <a:r>
              <a:rPr lang="en-US" dirty="0">
                <a:solidFill>
                  <a:schemeClr val="tx1">
                    <a:lumMod val="50000"/>
                    <a:lumOff val="50000"/>
                  </a:schemeClr>
                </a:solidFill>
              </a:rPr>
              <a:t>[Exercise]</a:t>
            </a:r>
            <a:endParaRPr lang="en-US" dirty="0"/>
          </a:p>
        </p:txBody>
      </p:sp>
      <p:sp>
        <p:nvSpPr>
          <p:cNvPr id="3" name="Content Placeholder 2"/>
          <p:cNvSpPr>
            <a:spLocks noGrp="1"/>
          </p:cNvSpPr>
          <p:nvPr>
            <p:ph idx="1"/>
          </p:nvPr>
        </p:nvSpPr>
        <p:spPr/>
        <p:txBody>
          <a:bodyPr/>
          <a:lstStyle/>
          <a:p>
            <a:r>
              <a:rPr lang="en-US" dirty="0"/>
              <a:t>Given functional dependencies (FDs) for relational schema R = (A,B,C,D,E):</a:t>
            </a:r>
          </a:p>
          <a:p>
            <a:r>
              <a:rPr lang="en-US" dirty="0"/>
              <a:t>F = {A </a:t>
            </a:r>
            <a:r>
              <a:rPr lang="en-US" dirty="0">
                <a:latin typeface="Calibri" panose="020F0502020204030204" pitchFamily="34" charset="0"/>
              </a:rPr>
              <a:t>→</a:t>
            </a:r>
            <a:r>
              <a:rPr lang="en-US" dirty="0"/>
              <a:t> BC,  CD </a:t>
            </a:r>
            <a:r>
              <a:rPr lang="en-US" dirty="0">
                <a:latin typeface="Calibri" panose="020F0502020204030204" pitchFamily="34" charset="0"/>
              </a:rPr>
              <a:t>→</a:t>
            </a:r>
            <a:r>
              <a:rPr lang="en-US" dirty="0"/>
              <a:t> E,  B </a:t>
            </a:r>
            <a:r>
              <a:rPr lang="en-US" dirty="0">
                <a:latin typeface="Calibri" panose="020F0502020204030204" pitchFamily="34" charset="0"/>
              </a:rPr>
              <a:t>→</a:t>
            </a:r>
            <a:r>
              <a:rPr lang="en-US" dirty="0"/>
              <a:t> D, E </a:t>
            </a:r>
            <a:r>
              <a:rPr lang="en-US" dirty="0">
                <a:latin typeface="Calibri" panose="020F0502020204030204" pitchFamily="34" charset="0"/>
              </a:rPr>
              <a:t>→</a:t>
            </a:r>
            <a:r>
              <a:rPr lang="en-US" dirty="0"/>
              <a:t> A}</a:t>
            </a:r>
          </a:p>
          <a:p>
            <a:pPr lvl="1"/>
            <a:r>
              <a:rPr lang="en-US" dirty="0"/>
              <a:t>Find Closure for A</a:t>
            </a:r>
          </a:p>
          <a:p>
            <a:pPr lvl="1"/>
            <a:r>
              <a:rPr lang="en-US" dirty="0"/>
              <a:t>Find Closure for CD</a:t>
            </a:r>
          </a:p>
          <a:p>
            <a:pPr lvl="1"/>
            <a:r>
              <a:rPr lang="en-US" dirty="0"/>
              <a:t>Find Closure for B</a:t>
            </a:r>
          </a:p>
          <a:p>
            <a:pPr lvl="1"/>
            <a:r>
              <a:rPr lang="en-US" dirty="0"/>
              <a:t>Find Closure for BC</a:t>
            </a:r>
          </a:p>
          <a:p>
            <a:pPr lvl="1"/>
            <a:r>
              <a:rPr lang="en-US" dirty="0"/>
              <a:t>Find Closure for E</a:t>
            </a:r>
          </a:p>
        </p:txBody>
      </p:sp>
      <p:sp>
        <p:nvSpPr>
          <p:cNvPr id="13" name="Content Placeholder 2"/>
          <p:cNvSpPr txBox="1">
            <a:spLocks/>
          </p:cNvSpPr>
          <p:nvPr/>
        </p:nvSpPr>
        <p:spPr>
          <a:xfrm>
            <a:off x="952986" y="3965755"/>
            <a:ext cx="2286000" cy="246888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buClr>
                <a:schemeClr val="tx1"/>
              </a:buClr>
              <a:buNone/>
            </a:pPr>
            <a:r>
              <a:rPr lang="en-US" sz="2400" b="1" dirty="0">
                <a:solidFill>
                  <a:schemeClr val="accent6"/>
                </a:solidFill>
              </a:rPr>
              <a:t>A</a:t>
            </a:r>
            <a:r>
              <a:rPr lang="en-US" sz="2400" b="1" baseline="30000" dirty="0">
                <a:solidFill>
                  <a:schemeClr val="accent6"/>
                </a:solidFill>
              </a:rPr>
              <a:t>+</a:t>
            </a:r>
            <a:r>
              <a:rPr lang="en-US" sz="2400" b="1" dirty="0">
                <a:solidFill>
                  <a:schemeClr val="accent6"/>
                </a:solidFill>
              </a:rPr>
              <a:t> = ABCDE</a:t>
            </a:r>
          </a:p>
          <a:p>
            <a:pPr marL="0" lvl="1" indent="0">
              <a:buClr>
                <a:schemeClr val="tx1"/>
              </a:buClr>
              <a:buNone/>
            </a:pPr>
            <a:r>
              <a:rPr lang="en-US" sz="2400" b="1" dirty="0">
                <a:solidFill>
                  <a:schemeClr val="accent6"/>
                </a:solidFill>
              </a:rPr>
              <a:t>CD</a:t>
            </a:r>
            <a:r>
              <a:rPr lang="en-US" sz="2400" b="1" baseline="30000" dirty="0">
                <a:solidFill>
                  <a:schemeClr val="accent6"/>
                </a:solidFill>
              </a:rPr>
              <a:t>+</a:t>
            </a:r>
            <a:r>
              <a:rPr lang="en-US" sz="2400" b="1" dirty="0">
                <a:solidFill>
                  <a:schemeClr val="accent6"/>
                </a:solidFill>
              </a:rPr>
              <a:t> = ABCDE</a:t>
            </a:r>
          </a:p>
          <a:p>
            <a:pPr marL="0" lvl="1" indent="0">
              <a:buClr>
                <a:schemeClr val="tx1"/>
              </a:buClr>
              <a:buNone/>
            </a:pPr>
            <a:r>
              <a:rPr lang="en-US" sz="2400" b="1" dirty="0">
                <a:solidFill>
                  <a:schemeClr val="accent6"/>
                </a:solidFill>
              </a:rPr>
              <a:t>B</a:t>
            </a:r>
            <a:r>
              <a:rPr lang="en-US" sz="2400" b="1" baseline="30000" dirty="0">
                <a:solidFill>
                  <a:schemeClr val="accent6"/>
                </a:solidFill>
              </a:rPr>
              <a:t>+</a:t>
            </a:r>
            <a:r>
              <a:rPr lang="en-US" sz="2400" b="1" dirty="0">
                <a:solidFill>
                  <a:schemeClr val="accent6"/>
                </a:solidFill>
              </a:rPr>
              <a:t> = BD</a:t>
            </a:r>
          </a:p>
          <a:p>
            <a:pPr marL="0" lvl="1" indent="0">
              <a:buClr>
                <a:schemeClr val="tx1"/>
              </a:buClr>
              <a:buNone/>
            </a:pPr>
            <a:r>
              <a:rPr lang="en-US" sz="2400" b="1" dirty="0">
                <a:solidFill>
                  <a:schemeClr val="accent6"/>
                </a:solidFill>
              </a:rPr>
              <a:t>BC</a:t>
            </a:r>
            <a:r>
              <a:rPr lang="en-US" sz="2400" b="1" baseline="30000" dirty="0">
                <a:solidFill>
                  <a:schemeClr val="accent6"/>
                </a:solidFill>
              </a:rPr>
              <a:t>+</a:t>
            </a:r>
            <a:r>
              <a:rPr lang="en-US" sz="2400" b="1" dirty="0">
                <a:solidFill>
                  <a:schemeClr val="accent6"/>
                </a:solidFill>
              </a:rPr>
              <a:t> = ABCDE</a:t>
            </a:r>
          </a:p>
          <a:p>
            <a:pPr marL="0" lvl="1" indent="0">
              <a:buClr>
                <a:schemeClr val="tx1"/>
              </a:buClr>
              <a:buNone/>
            </a:pPr>
            <a:r>
              <a:rPr lang="en-US" sz="2400" b="1" dirty="0">
                <a:solidFill>
                  <a:schemeClr val="accent6"/>
                </a:solidFill>
              </a:rPr>
              <a:t>E</a:t>
            </a:r>
            <a:r>
              <a:rPr lang="en-US" sz="2400" b="1" baseline="30000" dirty="0">
                <a:solidFill>
                  <a:schemeClr val="accent6"/>
                </a:solidFill>
              </a:rPr>
              <a:t>+</a:t>
            </a:r>
            <a:r>
              <a:rPr lang="en-US" sz="2400" b="1" dirty="0">
                <a:solidFill>
                  <a:schemeClr val="accent6"/>
                </a:solidFill>
              </a:rPr>
              <a:t> = ABCDE</a:t>
            </a:r>
            <a:endParaRPr lang="en-US" sz="2400" dirty="0">
              <a:solidFill>
                <a:schemeClr val="accent6"/>
              </a:solidFill>
            </a:endParaRPr>
          </a:p>
        </p:txBody>
      </p:sp>
      <p:sp>
        <p:nvSpPr>
          <p:cNvPr id="14" name="Rounded Rectangle 13"/>
          <p:cNvSpPr/>
          <p:nvPr/>
        </p:nvSpPr>
        <p:spPr>
          <a:xfrm>
            <a:off x="952986" y="3533755"/>
            <a:ext cx="1097280" cy="432000"/>
          </a:xfrm>
          <a:prstGeom prst="roundRect">
            <a:avLst>
              <a:gd name="adj" fmla="val 0"/>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r>
              <a:rPr lang="en-US" dirty="0">
                <a:solidFill>
                  <a:schemeClr val="lt1"/>
                </a:solidFill>
              </a:rPr>
              <a:t>Answer</a:t>
            </a:r>
          </a:p>
        </p:txBody>
      </p:sp>
    </p:spTree>
    <p:extLst>
      <p:ext uri="{BB962C8B-B14F-4D97-AF65-F5344CB8AC3E}">
        <p14:creationId xmlns:p14="http://schemas.microsoft.com/office/powerpoint/2010/main" val="346920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
                                            <p:bg/>
                                          </p:spTgt>
                                        </p:tgtEl>
                                        <p:attrNameLst>
                                          <p:attrName>style.visibility</p:attrName>
                                        </p:attrNameLst>
                                      </p:cBhvr>
                                      <p:to>
                                        <p:strVal val="visible"/>
                                      </p:to>
                                    </p:set>
                                    <p:animEffect transition="in" filter="fade">
                                      <p:cBhvr>
                                        <p:cTn id="43" dur="500"/>
                                        <p:tgtEl>
                                          <p:spTgt spid="13">
                                            <p:bg/>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
                                            <p:txEl>
                                              <p:pRg st="0" end="0"/>
                                            </p:txEl>
                                          </p:spTgt>
                                        </p:tgtEl>
                                        <p:attrNameLst>
                                          <p:attrName>style.visibility</p:attrName>
                                        </p:attrNameLst>
                                      </p:cBhvr>
                                      <p:to>
                                        <p:strVal val="visible"/>
                                      </p:to>
                                    </p:set>
                                    <p:animEffect transition="in" filter="fade">
                                      <p:cBhvr>
                                        <p:cTn id="46" dur="500"/>
                                        <p:tgtEl>
                                          <p:spTgt spid="13">
                                            <p:txEl>
                                              <p:pRg st="0" end="0"/>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3">
                                            <p:txEl>
                                              <p:pRg st="1" end="1"/>
                                            </p:txEl>
                                          </p:spTgt>
                                        </p:tgtEl>
                                        <p:attrNameLst>
                                          <p:attrName>style.visibility</p:attrName>
                                        </p:attrNameLst>
                                      </p:cBhvr>
                                      <p:to>
                                        <p:strVal val="visible"/>
                                      </p:to>
                                    </p:set>
                                    <p:animEffect transition="in" filter="fade">
                                      <p:cBhvr>
                                        <p:cTn id="49" dur="500"/>
                                        <p:tgtEl>
                                          <p:spTgt spid="13">
                                            <p:txEl>
                                              <p:pRg st="1" end="1"/>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txEl>
                                              <p:pRg st="2" end="2"/>
                                            </p:txEl>
                                          </p:spTgt>
                                        </p:tgtEl>
                                        <p:attrNameLst>
                                          <p:attrName>style.visibility</p:attrName>
                                        </p:attrNameLst>
                                      </p:cBhvr>
                                      <p:to>
                                        <p:strVal val="visible"/>
                                      </p:to>
                                    </p:set>
                                    <p:animEffect transition="in" filter="fade">
                                      <p:cBhvr>
                                        <p:cTn id="52" dur="500"/>
                                        <p:tgtEl>
                                          <p:spTgt spid="13">
                                            <p:txEl>
                                              <p:pRg st="2" end="2"/>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3" end="3"/>
                                            </p:txEl>
                                          </p:spTgt>
                                        </p:tgtEl>
                                        <p:attrNameLst>
                                          <p:attrName>style.visibility</p:attrName>
                                        </p:attrNameLst>
                                      </p:cBhvr>
                                      <p:to>
                                        <p:strVal val="visible"/>
                                      </p:to>
                                    </p:set>
                                    <p:animEffect transition="in" filter="fade">
                                      <p:cBhvr>
                                        <p:cTn id="55" dur="500"/>
                                        <p:tgtEl>
                                          <p:spTgt spid="13">
                                            <p:txEl>
                                              <p:pRg st="3" end="3"/>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4" end="4"/>
                                            </p:txEl>
                                          </p:spTgt>
                                        </p:tgtEl>
                                        <p:attrNameLst>
                                          <p:attrName>style.visibility</p:attrName>
                                        </p:attrNameLst>
                                      </p:cBhvr>
                                      <p:to>
                                        <p:strVal val="visible"/>
                                      </p:to>
                                    </p:set>
                                    <p:animEffect transition="in" filter="fade">
                                      <p:cBhvr>
                                        <p:cTn id="58"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Canonical cover</a:t>
            </a:r>
          </a:p>
        </p:txBody>
      </p:sp>
      <p:sp>
        <p:nvSpPr>
          <p:cNvPr id="5" name="Text Placeholder 4"/>
          <p:cNvSpPr>
            <a:spLocks noGrp="1"/>
          </p:cNvSpPr>
          <p:nvPr>
            <p:ph type="body" idx="1"/>
          </p:nvPr>
        </p:nvSpPr>
        <p:spPr/>
        <p:txBody>
          <a:bodyPr/>
          <a:lstStyle/>
          <a:p>
            <a:r>
              <a:rPr lang="en-US" dirty="0"/>
              <a:t>Section – 4</a:t>
            </a:r>
          </a:p>
          <a:p>
            <a:endParaRPr lang="en-US" dirty="0"/>
          </a:p>
        </p:txBody>
      </p:sp>
    </p:spTree>
    <p:extLst>
      <p:ext uri="{BB962C8B-B14F-4D97-AF65-F5344CB8AC3E}">
        <p14:creationId xmlns:p14="http://schemas.microsoft.com/office/powerpoint/2010/main" val="2935224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extraneous attributes?</a:t>
            </a:r>
          </a:p>
        </p:txBody>
      </p:sp>
      <p:sp>
        <p:nvSpPr>
          <p:cNvPr id="3" name="Content Placeholder 2"/>
          <p:cNvSpPr>
            <a:spLocks noGrp="1"/>
          </p:cNvSpPr>
          <p:nvPr>
            <p:ph idx="1"/>
          </p:nvPr>
        </p:nvSpPr>
        <p:spPr/>
        <p:txBody>
          <a:bodyPr/>
          <a:lstStyle/>
          <a:p>
            <a:r>
              <a:rPr lang="en-US" dirty="0"/>
              <a:t>Let us consider a relation R with schema R = (A, B, C) and set of functional dependencies FDs   </a:t>
            </a:r>
            <a:r>
              <a:rPr lang="en-US" b="1" dirty="0">
                <a:solidFill>
                  <a:schemeClr val="accent6"/>
                </a:solidFill>
              </a:rPr>
              <a:t>F = { AB </a:t>
            </a:r>
            <a:r>
              <a:rPr lang="en-US" b="1" dirty="0">
                <a:solidFill>
                  <a:schemeClr val="accent6"/>
                </a:solidFill>
                <a:latin typeface="Calibri" panose="020F0502020204030204" pitchFamily="34" charset="0"/>
              </a:rPr>
              <a:t>→</a:t>
            </a:r>
            <a:r>
              <a:rPr lang="en-US" b="1" dirty="0">
                <a:solidFill>
                  <a:schemeClr val="accent6"/>
                </a:solidFill>
              </a:rPr>
              <a:t> C, A </a:t>
            </a:r>
            <a:r>
              <a:rPr lang="en-US" b="1" dirty="0">
                <a:solidFill>
                  <a:schemeClr val="accent6"/>
                </a:solidFill>
                <a:latin typeface="Calibri" panose="020F0502020204030204" pitchFamily="34" charset="0"/>
              </a:rPr>
              <a:t>→</a:t>
            </a:r>
            <a:r>
              <a:rPr lang="en-US" b="1" dirty="0">
                <a:solidFill>
                  <a:schemeClr val="accent6"/>
                </a:solidFill>
              </a:rPr>
              <a:t> C }</a:t>
            </a:r>
            <a:r>
              <a:rPr lang="en-US" dirty="0"/>
              <a:t>. </a:t>
            </a:r>
          </a:p>
          <a:p>
            <a:r>
              <a:rPr lang="en-US" dirty="0"/>
              <a:t>In </a:t>
            </a:r>
            <a:r>
              <a:rPr lang="en-US" b="1" dirty="0">
                <a:solidFill>
                  <a:schemeClr val="accent6"/>
                </a:solidFill>
              </a:rPr>
              <a:t>AB </a:t>
            </a:r>
            <a:r>
              <a:rPr lang="en-US" b="1" dirty="0">
                <a:solidFill>
                  <a:schemeClr val="accent6"/>
                </a:solidFill>
                <a:latin typeface="Calibri" panose="020F0502020204030204" pitchFamily="34" charset="0"/>
              </a:rPr>
              <a:t>→</a:t>
            </a:r>
            <a:r>
              <a:rPr lang="en-US" b="1" dirty="0">
                <a:solidFill>
                  <a:schemeClr val="accent6"/>
                </a:solidFill>
              </a:rPr>
              <a:t> C, B is extraneous attribute</a:t>
            </a:r>
            <a:r>
              <a:rPr lang="en-US" dirty="0"/>
              <a:t>. The reason is, there is another FD </a:t>
            </a:r>
            <a:r>
              <a:rPr lang="en-US" b="1" dirty="0">
                <a:solidFill>
                  <a:schemeClr val="accent6"/>
                </a:solidFill>
              </a:rPr>
              <a:t>A </a:t>
            </a:r>
            <a:r>
              <a:rPr lang="en-US" b="1" dirty="0">
                <a:solidFill>
                  <a:schemeClr val="accent6"/>
                </a:solidFill>
                <a:latin typeface="Calibri" panose="020F0502020204030204" pitchFamily="34" charset="0"/>
              </a:rPr>
              <a:t>→</a:t>
            </a:r>
            <a:r>
              <a:rPr lang="en-US" b="1" dirty="0">
                <a:solidFill>
                  <a:schemeClr val="accent6"/>
                </a:solidFill>
              </a:rPr>
              <a:t> C</a:t>
            </a:r>
            <a:r>
              <a:rPr lang="en-US" dirty="0"/>
              <a:t>, which means when </a:t>
            </a:r>
            <a:r>
              <a:rPr lang="en-US" b="1" dirty="0">
                <a:solidFill>
                  <a:schemeClr val="accent6"/>
                </a:solidFill>
              </a:rPr>
              <a:t>A alone can determine C</a:t>
            </a:r>
            <a:r>
              <a:rPr lang="en-US" dirty="0"/>
              <a:t>, the use of B is unnecessary (extra).</a:t>
            </a:r>
          </a:p>
          <a:p>
            <a:r>
              <a:rPr lang="en-US" dirty="0"/>
              <a:t>An attribute of a functional dependency is said to be extraneous if we can </a:t>
            </a:r>
            <a:r>
              <a:rPr lang="en-US" b="1" dirty="0">
                <a:solidFill>
                  <a:schemeClr val="accent6"/>
                </a:solidFill>
              </a:rPr>
              <a:t>remove it without changing the closure of the set of functional dependencies</a:t>
            </a:r>
            <a:r>
              <a:rPr lang="en-US" dirty="0"/>
              <a:t>.</a:t>
            </a:r>
          </a:p>
        </p:txBody>
      </p:sp>
    </p:spTree>
    <p:extLst>
      <p:ext uri="{BB962C8B-B14F-4D97-AF65-F5344CB8AC3E}">
        <p14:creationId xmlns:p14="http://schemas.microsoft.com/office/powerpoint/2010/main" val="531623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canonical cover?</a:t>
            </a:r>
          </a:p>
        </p:txBody>
      </p:sp>
      <p:sp>
        <p:nvSpPr>
          <p:cNvPr id="3" name="Content Placeholder 2"/>
          <p:cNvSpPr>
            <a:spLocks noGrp="1"/>
          </p:cNvSpPr>
          <p:nvPr>
            <p:ph idx="1"/>
          </p:nvPr>
        </p:nvSpPr>
        <p:spPr/>
        <p:txBody>
          <a:bodyPr/>
          <a:lstStyle/>
          <a:p>
            <a:r>
              <a:rPr lang="en-US" dirty="0"/>
              <a:t>A canonical cover of F is a </a:t>
            </a:r>
            <a:r>
              <a:rPr lang="en-US" b="1" dirty="0">
                <a:solidFill>
                  <a:schemeClr val="accent6"/>
                </a:solidFill>
              </a:rPr>
              <a:t>minimal set of functional dependencies </a:t>
            </a:r>
            <a:r>
              <a:rPr lang="en-US" dirty="0"/>
              <a:t>equivalent to F, having </a:t>
            </a:r>
            <a:r>
              <a:rPr lang="en-US" b="1" dirty="0">
                <a:solidFill>
                  <a:schemeClr val="accent6"/>
                </a:solidFill>
              </a:rPr>
              <a:t>no redundant dependencies or redundant parts of dependencies</a:t>
            </a:r>
            <a:r>
              <a:rPr lang="en-US" dirty="0"/>
              <a:t>.</a:t>
            </a:r>
          </a:p>
          <a:p>
            <a:r>
              <a:rPr lang="en-US" dirty="0"/>
              <a:t>It is denoted by </a:t>
            </a:r>
            <a:r>
              <a:rPr lang="en-US" b="1" dirty="0">
                <a:solidFill>
                  <a:schemeClr val="accent6"/>
                </a:solidFill>
              </a:rPr>
              <a:t>F</a:t>
            </a:r>
            <a:r>
              <a:rPr lang="en-US" b="1" baseline="-25000" dirty="0">
                <a:solidFill>
                  <a:schemeClr val="accent6"/>
                </a:solidFill>
              </a:rPr>
              <a:t>c</a:t>
            </a:r>
          </a:p>
          <a:p>
            <a:r>
              <a:rPr lang="en-US" dirty="0"/>
              <a:t>A canonical cover for F is a set of dependencies F</a:t>
            </a:r>
            <a:r>
              <a:rPr lang="en-US" baseline="-25000" dirty="0"/>
              <a:t>c</a:t>
            </a:r>
            <a:r>
              <a:rPr lang="en-US" dirty="0"/>
              <a:t> such that</a:t>
            </a:r>
          </a:p>
          <a:p>
            <a:pPr lvl="1"/>
            <a:r>
              <a:rPr lang="en-US" b="1" dirty="0">
                <a:solidFill>
                  <a:schemeClr val="accent6"/>
                </a:solidFill>
              </a:rPr>
              <a:t>F logically implies</a:t>
            </a:r>
            <a:r>
              <a:rPr lang="en-US" dirty="0"/>
              <a:t> all dependencies in </a:t>
            </a:r>
            <a:r>
              <a:rPr lang="en-US" b="1" dirty="0">
                <a:solidFill>
                  <a:schemeClr val="accent6"/>
                </a:solidFill>
              </a:rPr>
              <a:t>F</a:t>
            </a:r>
            <a:r>
              <a:rPr lang="en-US" b="1" baseline="-25000" dirty="0">
                <a:solidFill>
                  <a:schemeClr val="accent6"/>
                </a:solidFill>
              </a:rPr>
              <a:t>c</a:t>
            </a:r>
            <a:r>
              <a:rPr lang="en-US" dirty="0"/>
              <a:t> and</a:t>
            </a:r>
          </a:p>
          <a:p>
            <a:pPr lvl="1"/>
            <a:r>
              <a:rPr lang="en-US" b="1" dirty="0">
                <a:solidFill>
                  <a:schemeClr val="accent6"/>
                </a:solidFill>
              </a:rPr>
              <a:t>F</a:t>
            </a:r>
            <a:r>
              <a:rPr lang="en-US" b="1" baseline="-25000" dirty="0">
                <a:solidFill>
                  <a:schemeClr val="accent6"/>
                </a:solidFill>
              </a:rPr>
              <a:t>c</a:t>
            </a:r>
            <a:r>
              <a:rPr lang="en-US" b="1" dirty="0">
                <a:solidFill>
                  <a:schemeClr val="accent6"/>
                </a:solidFill>
              </a:rPr>
              <a:t> logically implies </a:t>
            </a:r>
            <a:r>
              <a:rPr lang="en-US" dirty="0"/>
              <a:t>all dependencies in </a:t>
            </a:r>
            <a:r>
              <a:rPr lang="en-US" b="1" dirty="0">
                <a:solidFill>
                  <a:schemeClr val="accent6"/>
                </a:solidFill>
              </a:rPr>
              <a:t>F</a:t>
            </a:r>
            <a:r>
              <a:rPr lang="en-US" dirty="0"/>
              <a:t> and</a:t>
            </a:r>
          </a:p>
          <a:p>
            <a:pPr lvl="1"/>
            <a:r>
              <a:rPr lang="en-US" b="1" dirty="0">
                <a:solidFill>
                  <a:schemeClr val="accent6"/>
                </a:solidFill>
              </a:rPr>
              <a:t>No</a:t>
            </a:r>
            <a:r>
              <a:rPr lang="en-US" dirty="0"/>
              <a:t> functional dependency in </a:t>
            </a:r>
            <a:r>
              <a:rPr lang="en-US" b="1" dirty="0">
                <a:solidFill>
                  <a:schemeClr val="accent6"/>
                </a:solidFill>
              </a:rPr>
              <a:t>F</a:t>
            </a:r>
            <a:r>
              <a:rPr lang="en-US" b="1" baseline="-25000" dirty="0">
                <a:solidFill>
                  <a:schemeClr val="accent6"/>
                </a:solidFill>
              </a:rPr>
              <a:t>c</a:t>
            </a:r>
            <a:r>
              <a:rPr lang="en-US" dirty="0"/>
              <a:t> contains an </a:t>
            </a:r>
            <a:r>
              <a:rPr lang="en-US" b="1" dirty="0">
                <a:solidFill>
                  <a:schemeClr val="accent6"/>
                </a:solidFill>
              </a:rPr>
              <a:t>extraneous attribute </a:t>
            </a:r>
            <a:r>
              <a:rPr lang="en-US" dirty="0"/>
              <a:t>and</a:t>
            </a:r>
          </a:p>
          <a:p>
            <a:pPr lvl="1"/>
            <a:r>
              <a:rPr lang="en-US" dirty="0"/>
              <a:t>Each </a:t>
            </a:r>
            <a:r>
              <a:rPr lang="en-US" b="1" dirty="0">
                <a:solidFill>
                  <a:schemeClr val="accent6"/>
                </a:solidFill>
              </a:rPr>
              <a:t>left side </a:t>
            </a:r>
            <a:r>
              <a:rPr lang="en-US" dirty="0"/>
              <a:t>of functional dependency in </a:t>
            </a:r>
            <a:r>
              <a:rPr lang="en-US" b="1" dirty="0">
                <a:solidFill>
                  <a:schemeClr val="accent6"/>
                </a:solidFill>
              </a:rPr>
              <a:t>F</a:t>
            </a:r>
            <a:r>
              <a:rPr lang="en-US" b="1" baseline="-25000" dirty="0">
                <a:solidFill>
                  <a:schemeClr val="accent6"/>
                </a:solidFill>
              </a:rPr>
              <a:t>c</a:t>
            </a:r>
            <a:r>
              <a:rPr lang="en-US" dirty="0"/>
              <a:t> is </a:t>
            </a:r>
            <a:r>
              <a:rPr lang="en-US" b="1" dirty="0">
                <a:solidFill>
                  <a:schemeClr val="accent6"/>
                </a:solidFill>
              </a:rPr>
              <a:t>unique</a:t>
            </a:r>
            <a:r>
              <a:rPr lang="en-US" dirty="0"/>
              <a:t>.</a:t>
            </a:r>
          </a:p>
        </p:txBody>
      </p:sp>
      <p:sp>
        <p:nvSpPr>
          <p:cNvPr id="4" name="Content Placeholder 2"/>
          <p:cNvSpPr txBox="1">
            <a:spLocks/>
          </p:cNvSpPr>
          <p:nvPr/>
        </p:nvSpPr>
        <p:spPr>
          <a:xfrm>
            <a:off x="3944760" y="4591050"/>
            <a:ext cx="2520000" cy="990600"/>
          </a:xfrm>
          <a:prstGeom prst="rect">
            <a:avLst/>
          </a:prstGeom>
          <a:solidFill>
            <a:schemeClr val="bg1">
              <a:lumMod val="95000"/>
            </a:schemeClr>
          </a:solidFill>
          <a:ln>
            <a:solidFill>
              <a:schemeClr val="bg1">
                <a:lumMod val="65000"/>
              </a:schemeClr>
            </a:solidFill>
          </a:ln>
        </p:spPr>
        <p:txBody>
          <a:bodyPr vert="horz" lIns="91440" tIns="45720" rIns="91440" bIns="45720" rtlCol="0" anchor="ctr">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rgbClr val="C00000"/>
                </a:solidFill>
              </a:rPr>
              <a:t>F = {A </a:t>
            </a:r>
            <a:r>
              <a:rPr lang="en-US" b="1" dirty="0">
                <a:solidFill>
                  <a:srgbClr val="C00000"/>
                </a:solidFill>
                <a:latin typeface="Calibri" panose="020F0502020204030204" pitchFamily="34" charset="0"/>
              </a:rPr>
              <a:t>→</a:t>
            </a:r>
            <a:r>
              <a:rPr lang="en-US" b="1" dirty="0">
                <a:solidFill>
                  <a:srgbClr val="C00000"/>
                </a:solidFill>
              </a:rPr>
              <a:t> B, A </a:t>
            </a:r>
            <a:r>
              <a:rPr lang="en-US" b="1" dirty="0">
                <a:solidFill>
                  <a:srgbClr val="C00000"/>
                </a:solidFill>
                <a:latin typeface="Calibri" panose="020F0502020204030204" pitchFamily="34" charset="0"/>
              </a:rPr>
              <a:t>→</a:t>
            </a:r>
            <a:r>
              <a:rPr lang="en-US" b="1" dirty="0">
                <a:solidFill>
                  <a:srgbClr val="C00000"/>
                </a:solidFill>
              </a:rPr>
              <a:t> C}</a:t>
            </a:r>
          </a:p>
          <a:p>
            <a:pPr marL="0" indent="0">
              <a:buNone/>
            </a:pPr>
            <a:r>
              <a:rPr lang="en-US" b="1" dirty="0">
                <a:solidFill>
                  <a:schemeClr val="accent6"/>
                </a:solidFill>
              </a:rPr>
              <a:t>F</a:t>
            </a:r>
            <a:r>
              <a:rPr lang="en-US" b="1" baseline="-25000" dirty="0">
                <a:solidFill>
                  <a:schemeClr val="accent6"/>
                </a:solidFill>
              </a:rPr>
              <a:t>c</a:t>
            </a:r>
            <a:r>
              <a:rPr lang="en-US" b="1" dirty="0">
                <a:solidFill>
                  <a:srgbClr val="C00000"/>
                </a:solidFill>
              </a:rPr>
              <a:t> = {A </a:t>
            </a:r>
            <a:r>
              <a:rPr lang="en-US" b="1" dirty="0">
                <a:solidFill>
                  <a:srgbClr val="C00000"/>
                </a:solidFill>
                <a:latin typeface="Calibri" panose="020F0502020204030204" pitchFamily="34" charset="0"/>
              </a:rPr>
              <a:t>→</a:t>
            </a:r>
            <a:r>
              <a:rPr lang="en-US" b="1" dirty="0">
                <a:solidFill>
                  <a:srgbClr val="C00000"/>
                </a:solidFill>
              </a:rPr>
              <a:t> BC}</a:t>
            </a:r>
            <a:endParaRPr lang="en-US" dirty="0"/>
          </a:p>
        </p:txBody>
      </p:sp>
      <p:sp>
        <p:nvSpPr>
          <p:cNvPr id="5" name="Curved Down Arrow 4"/>
          <p:cNvSpPr/>
          <p:nvPr/>
        </p:nvSpPr>
        <p:spPr>
          <a:xfrm rot="5400000">
            <a:off x="6465352" y="4743450"/>
            <a:ext cx="838200" cy="838200"/>
          </a:xfrm>
          <a:prstGeom prst="curvedDownArrow">
            <a:avLst>
              <a:gd name="adj1" fmla="val 17061"/>
              <a:gd name="adj2" fmla="val 50000"/>
              <a:gd name="adj3" fmla="val 25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solidFill>
                <a:schemeClr val="tx1"/>
              </a:solidFill>
            </a:endParaRPr>
          </a:p>
        </p:txBody>
      </p:sp>
      <p:sp>
        <p:nvSpPr>
          <p:cNvPr id="6" name="Curved Down Arrow 5"/>
          <p:cNvSpPr/>
          <p:nvPr/>
        </p:nvSpPr>
        <p:spPr>
          <a:xfrm rot="16200000">
            <a:off x="3106290" y="4607526"/>
            <a:ext cx="838200" cy="838200"/>
          </a:xfrm>
          <a:prstGeom prst="curvedDownArrow">
            <a:avLst>
              <a:gd name="adj1" fmla="val 17061"/>
              <a:gd name="adj2" fmla="val 50000"/>
              <a:gd name="adj3" fmla="val 25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solidFill>
                <a:schemeClr val="tx1"/>
              </a:solidFill>
            </a:endParaRPr>
          </a:p>
        </p:txBody>
      </p:sp>
      <p:sp>
        <p:nvSpPr>
          <p:cNvPr id="7" name="Rounded Rectangular Callout 6"/>
          <p:cNvSpPr/>
          <p:nvPr/>
        </p:nvSpPr>
        <p:spPr>
          <a:xfrm>
            <a:off x="7430258" y="4812030"/>
            <a:ext cx="1524000" cy="548640"/>
          </a:xfrm>
          <a:prstGeom prst="wedgeRoundRectCallout">
            <a:avLst>
              <a:gd name="adj1" fmla="val -60307"/>
              <a:gd name="adj2" fmla="val -3290"/>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Union Rule</a:t>
            </a:r>
            <a:endParaRPr lang="en-IN" dirty="0">
              <a:solidFill>
                <a:schemeClr val="tx1"/>
              </a:solidFill>
            </a:endParaRPr>
          </a:p>
        </p:txBody>
      </p:sp>
      <p:sp>
        <p:nvSpPr>
          <p:cNvPr id="8" name="Rounded Rectangular Callout 7"/>
          <p:cNvSpPr/>
          <p:nvPr/>
        </p:nvSpPr>
        <p:spPr>
          <a:xfrm>
            <a:off x="809234" y="4812030"/>
            <a:ext cx="2160000" cy="548640"/>
          </a:xfrm>
          <a:prstGeom prst="wedgeRoundRectCallout">
            <a:avLst>
              <a:gd name="adj1" fmla="val 56592"/>
              <a:gd name="adj2" fmla="val -5483"/>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Decomposition Rule</a:t>
            </a:r>
            <a:endParaRPr lang="en-IN" dirty="0">
              <a:solidFill>
                <a:schemeClr val="tx1"/>
              </a:solidFill>
            </a:endParaRPr>
          </a:p>
        </p:txBody>
      </p:sp>
    </p:spTree>
    <p:extLst>
      <p:ext uri="{BB962C8B-B14F-4D97-AF65-F5344CB8AC3E}">
        <p14:creationId xmlns:p14="http://schemas.microsoft.com/office/powerpoint/2010/main" val="3143549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bg/>
                                          </p:spTgt>
                                        </p:tgtEl>
                                        <p:attrNameLst>
                                          <p:attrName>style.visibility</p:attrName>
                                        </p:attrNameLst>
                                      </p:cBhvr>
                                      <p:to>
                                        <p:strVal val="visible"/>
                                      </p:to>
                                    </p:set>
                                    <p:animEffect transition="in" filter="fade">
                                      <p:cBhvr>
                                        <p:cTn id="42" dur="500"/>
                                        <p:tgtEl>
                                          <p:spTgt spid="4">
                                            <p:bg/>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
                                            <p:txEl>
                                              <p:pRg st="0" end="0"/>
                                            </p:txEl>
                                          </p:spTgt>
                                        </p:tgtEl>
                                        <p:attrNameLst>
                                          <p:attrName>style.visibility</p:attrName>
                                        </p:attrNameLst>
                                      </p:cBhvr>
                                      <p:to>
                                        <p:strVal val="visible"/>
                                      </p:to>
                                    </p:set>
                                    <p:animEffect transition="in" filter="fade">
                                      <p:cBhvr>
                                        <p:cTn id="45" dur="500"/>
                                        <p:tgtEl>
                                          <p:spTgt spid="4">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
                                            <p:txEl>
                                              <p:pRg st="1" end="1"/>
                                            </p:txEl>
                                          </p:spTgt>
                                        </p:tgtEl>
                                        <p:attrNameLst>
                                          <p:attrName>style.visibility</p:attrName>
                                        </p:attrNameLst>
                                      </p:cBhvr>
                                      <p:to>
                                        <p:strVal val="visible"/>
                                      </p:to>
                                    </p:set>
                                    <p:animEffect transition="in" filter="fade">
                                      <p:cBhvr>
                                        <p:cTn id="48" dur="500"/>
                                        <p:tgtEl>
                                          <p:spTgt spid="4">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wipe(up)">
                                      <p:cBhvr>
                                        <p:cTn id="53" dur="500"/>
                                        <p:tgtEl>
                                          <p:spTgt spid="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down)">
                                      <p:cBhvr>
                                        <p:cTn id="63" dur="500"/>
                                        <p:tgtEl>
                                          <p:spTgt spid="6"/>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Algorithm to find canonical cover</a:t>
            </a:r>
          </a:p>
        </p:txBody>
      </p:sp>
      <p:sp>
        <p:nvSpPr>
          <p:cNvPr id="3" name="Content Placeholder 2"/>
          <p:cNvSpPr>
            <a:spLocks noGrp="1"/>
          </p:cNvSpPr>
          <p:nvPr>
            <p:ph idx="1"/>
          </p:nvPr>
        </p:nvSpPr>
        <p:spPr/>
        <p:txBody>
          <a:bodyPr/>
          <a:lstStyle/>
          <a:p>
            <a:r>
              <a:rPr lang="en-US" i="1" dirty="0"/>
              <a:t>Repeat</a:t>
            </a:r>
          </a:p>
          <a:p>
            <a:pPr lvl="1"/>
            <a:r>
              <a:rPr lang="en-US" dirty="0"/>
              <a:t>Use the </a:t>
            </a:r>
            <a:r>
              <a:rPr lang="en-US" b="1" dirty="0">
                <a:solidFill>
                  <a:schemeClr val="accent6"/>
                </a:solidFill>
              </a:rPr>
              <a:t>union rule</a:t>
            </a:r>
            <a:r>
              <a:rPr lang="en-US" dirty="0"/>
              <a:t> to replace any dependencies in F </a:t>
            </a:r>
            <a:r>
              <a:rPr lang="en-US" b="1" dirty="0">
                <a:solidFill>
                  <a:schemeClr val="accent6"/>
                </a:solidFill>
              </a:rPr>
              <a:t>α1 </a:t>
            </a:r>
            <a:r>
              <a:rPr lang="en-US" b="1" dirty="0">
                <a:solidFill>
                  <a:schemeClr val="accent6"/>
                </a:solidFill>
                <a:latin typeface="Calibri" panose="020F0502020204030204" pitchFamily="34" charset="0"/>
              </a:rPr>
              <a:t>→</a:t>
            </a:r>
            <a:r>
              <a:rPr lang="en-US" b="1" dirty="0">
                <a:solidFill>
                  <a:schemeClr val="accent6"/>
                </a:solidFill>
              </a:rPr>
              <a:t> β1 </a:t>
            </a:r>
            <a:r>
              <a:rPr lang="en-US" dirty="0"/>
              <a:t>and</a:t>
            </a:r>
            <a:r>
              <a:rPr lang="en-US" b="1" dirty="0">
                <a:solidFill>
                  <a:schemeClr val="accent6"/>
                </a:solidFill>
              </a:rPr>
              <a:t> α1 </a:t>
            </a:r>
            <a:r>
              <a:rPr lang="en-US" b="1" dirty="0">
                <a:solidFill>
                  <a:schemeClr val="accent6"/>
                </a:solidFill>
                <a:latin typeface="Calibri" panose="020F0502020204030204" pitchFamily="34" charset="0"/>
              </a:rPr>
              <a:t>→</a:t>
            </a:r>
            <a:r>
              <a:rPr lang="en-US" b="1" dirty="0">
                <a:solidFill>
                  <a:schemeClr val="accent6"/>
                </a:solidFill>
              </a:rPr>
              <a:t> β2 with α1 </a:t>
            </a:r>
            <a:r>
              <a:rPr lang="en-US" b="1" dirty="0">
                <a:solidFill>
                  <a:schemeClr val="accent6"/>
                </a:solidFill>
                <a:latin typeface="Calibri" panose="020F0502020204030204" pitchFamily="34" charset="0"/>
              </a:rPr>
              <a:t>→</a:t>
            </a:r>
            <a:r>
              <a:rPr lang="en-US" b="1" dirty="0">
                <a:solidFill>
                  <a:schemeClr val="accent6"/>
                </a:solidFill>
              </a:rPr>
              <a:t> β1β2</a:t>
            </a:r>
            <a:endParaRPr lang="en-US" dirty="0"/>
          </a:p>
          <a:p>
            <a:pPr lvl="1"/>
            <a:r>
              <a:rPr lang="en-US" dirty="0"/>
              <a:t>Find a functional dependency α </a:t>
            </a:r>
            <a:r>
              <a:rPr lang="en-US" dirty="0">
                <a:latin typeface="Calibri" panose="020F0502020204030204" pitchFamily="34" charset="0"/>
              </a:rPr>
              <a:t>→</a:t>
            </a:r>
            <a:r>
              <a:rPr lang="en-US" dirty="0"/>
              <a:t> β with an </a:t>
            </a:r>
            <a:r>
              <a:rPr lang="en-US" b="1" dirty="0">
                <a:solidFill>
                  <a:schemeClr val="accent6"/>
                </a:solidFill>
              </a:rPr>
              <a:t>extraneous attribute </a:t>
            </a:r>
            <a:r>
              <a:rPr lang="en-US" dirty="0"/>
              <a:t>either in α or in β	</a:t>
            </a:r>
          </a:p>
          <a:p>
            <a:pPr marL="457200" lvl="1" indent="0">
              <a:buNone/>
            </a:pPr>
            <a:r>
              <a:rPr lang="en-US" dirty="0"/>
              <a:t>		</a:t>
            </a:r>
            <a:r>
              <a:rPr lang="en-US" dirty="0">
                <a:solidFill>
                  <a:schemeClr val="tx2"/>
                </a:solidFill>
              </a:rPr>
              <a:t>/*     Note: test for extraneous attributes done using F</a:t>
            </a:r>
            <a:r>
              <a:rPr lang="en-US" baseline="-25000" dirty="0">
                <a:solidFill>
                  <a:schemeClr val="tx2"/>
                </a:solidFill>
              </a:rPr>
              <a:t>c</a:t>
            </a:r>
            <a:r>
              <a:rPr lang="en-US" dirty="0">
                <a:solidFill>
                  <a:schemeClr val="tx2"/>
                </a:solidFill>
              </a:rPr>
              <a:t>, not F     */</a:t>
            </a:r>
          </a:p>
          <a:p>
            <a:pPr lvl="2"/>
            <a:r>
              <a:rPr lang="en-US" dirty="0"/>
              <a:t>If an </a:t>
            </a:r>
            <a:r>
              <a:rPr lang="en-US" b="1" dirty="0">
                <a:solidFill>
                  <a:schemeClr val="accent6"/>
                </a:solidFill>
              </a:rPr>
              <a:t>extraneous attribute is found, delete it </a:t>
            </a:r>
            <a:r>
              <a:rPr lang="en-US" dirty="0"/>
              <a:t>from α </a:t>
            </a:r>
            <a:r>
              <a:rPr lang="en-US" dirty="0">
                <a:latin typeface="Calibri" panose="020F0502020204030204" pitchFamily="34" charset="0"/>
              </a:rPr>
              <a:t>→</a:t>
            </a:r>
            <a:r>
              <a:rPr lang="en-US" dirty="0"/>
              <a:t> β </a:t>
            </a:r>
          </a:p>
          <a:p>
            <a:r>
              <a:rPr lang="en-US" i="1" dirty="0"/>
              <a:t>until</a:t>
            </a:r>
            <a:r>
              <a:rPr lang="en-US" dirty="0"/>
              <a:t> F does not change</a:t>
            </a:r>
          </a:p>
          <a:p>
            <a:pPr marL="457200" lvl="1" indent="0">
              <a:buNone/>
            </a:pPr>
            <a:r>
              <a:rPr lang="en-US" dirty="0">
                <a:solidFill>
                  <a:schemeClr val="tx2"/>
                </a:solidFill>
              </a:rPr>
              <a:t>		/*     Note: Union rule may become applicable after some extraneous attributes have been deleted, 			so it has to be re-applied     */</a:t>
            </a:r>
            <a:endParaRPr lang="en-US" dirty="0"/>
          </a:p>
        </p:txBody>
      </p:sp>
    </p:spTree>
    <p:extLst>
      <p:ext uri="{BB962C8B-B14F-4D97-AF65-F5344CB8AC3E}">
        <p14:creationId xmlns:p14="http://schemas.microsoft.com/office/powerpoint/2010/main" val="2618368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Canonical cover </a:t>
            </a:r>
            <a:r>
              <a:rPr lang="en-US" dirty="0">
                <a:solidFill>
                  <a:schemeClr val="tx1">
                    <a:lumMod val="50000"/>
                    <a:lumOff val="50000"/>
                  </a:schemeClr>
                </a:solidFill>
              </a:rPr>
              <a:t>[Example]</a:t>
            </a:r>
            <a:endParaRPr lang="en-US" dirty="0"/>
          </a:p>
        </p:txBody>
      </p:sp>
      <p:sp>
        <p:nvSpPr>
          <p:cNvPr id="3" name="Content Placeholder 2"/>
          <p:cNvSpPr>
            <a:spLocks noGrp="1"/>
          </p:cNvSpPr>
          <p:nvPr>
            <p:ph idx="1"/>
          </p:nvPr>
        </p:nvSpPr>
        <p:spPr/>
        <p:txBody>
          <a:bodyPr/>
          <a:lstStyle/>
          <a:p>
            <a:endParaRPr lang="en-US" dirty="0"/>
          </a:p>
          <a:p>
            <a:endParaRPr lang="en-US" dirty="0"/>
          </a:p>
          <a:p>
            <a:endParaRPr lang="en-US" dirty="0"/>
          </a:p>
          <a:p>
            <a:r>
              <a:rPr lang="en-US" dirty="0"/>
              <a:t>Combine </a:t>
            </a:r>
            <a:r>
              <a:rPr lang="en-US" dirty="0">
                <a:solidFill>
                  <a:schemeClr val="accent6"/>
                </a:solidFill>
              </a:rPr>
              <a:t>A </a:t>
            </a:r>
            <a:r>
              <a:rPr lang="en-US" dirty="0">
                <a:solidFill>
                  <a:schemeClr val="accent6"/>
                </a:solidFill>
                <a:latin typeface="Calibri" panose="020F0502020204030204" pitchFamily="34" charset="0"/>
              </a:rPr>
              <a:t>→</a:t>
            </a:r>
            <a:r>
              <a:rPr lang="en-US" dirty="0">
                <a:solidFill>
                  <a:schemeClr val="accent6"/>
                </a:solidFill>
              </a:rPr>
              <a:t> BC </a:t>
            </a:r>
            <a:r>
              <a:rPr lang="en-US" dirty="0"/>
              <a:t>and </a:t>
            </a:r>
            <a:r>
              <a:rPr lang="en-US" dirty="0">
                <a:solidFill>
                  <a:schemeClr val="accent6"/>
                </a:solidFill>
              </a:rPr>
              <a:t>A </a:t>
            </a:r>
            <a:r>
              <a:rPr lang="en-US" dirty="0">
                <a:solidFill>
                  <a:schemeClr val="accent6"/>
                </a:solidFill>
                <a:latin typeface="Calibri" panose="020F0502020204030204" pitchFamily="34" charset="0"/>
              </a:rPr>
              <a:t>→</a:t>
            </a:r>
            <a:r>
              <a:rPr lang="en-US" dirty="0">
                <a:solidFill>
                  <a:schemeClr val="accent6"/>
                </a:solidFill>
              </a:rPr>
              <a:t> B </a:t>
            </a:r>
            <a:r>
              <a:rPr lang="en-US" dirty="0"/>
              <a:t>into </a:t>
            </a:r>
            <a:r>
              <a:rPr lang="en-US" dirty="0">
                <a:solidFill>
                  <a:schemeClr val="tx2"/>
                </a:solidFill>
              </a:rPr>
              <a:t>A </a:t>
            </a:r>
            <a:r>
              <a:rPr lang="en-US" dirty="0">
                <a:solidFill>
                  <a:schemeClr val="tx2"/>
                </a:solidFill>
                <a:latin typeface="Calibri" panose="020F0502020204030204" pitchFamily="34" charset="0"/>
              </a:rPr>
              <a:t>→</a:t>
            </a:r>
            <a:r>
              <a:rPr lang="en-US" dirty="0">
                <a:solidFill>
                  <a:schemeClr val="tx2"/>
                </a:solidFill>
              </a:rPr>
              <a:t> BC</a:t>
            </a:r>
            <a:r>
              <a:rPr lang="en-US" dirty="0">
                <a:solidFill>
                  <a:schemeClr val="accent6"/>
                </a:solidFill>
              </a:rPr>
              <a:t> (Union Rule)</a:t>
            </a:r>
          </a:p>
          <a:p>
            <a:pPr lvl="1"/>
            <a:r>
              <a:rPr lang="en-US" dirty="0"/>
              <a:t>Set is {A </a:t>
            </a:r>
            <a:r>
              <a:rPr lang="en-US" dirty="0">
                <a:latin typeface="Calibri" panose="020F0502020204030204" pitchFamily="34" charset="0"/>
              </a:rPr>
              <a:t>→</a:t>
            </a:r>
            <a:r>
              <a:rPr lang="en-US" dirty="0"/>
              <a:t> BC, B </a:t>
            </a:r>
            <a:r>
              <a:rPr lang="en-US" dirty="0">
                <a:latin typeface="Calibri" panose="020F0502020204030204" pitchFamily="34" charset="0"/>
              </a:rPr>
              <a:t>→ </a:t>
            </a:r>
            <a:r>
              <a:rPr lang="en-US" dirty="0"/>
              <a:t>C, AB </a:t>
            </a:r>
            <a:r>
              <a:rPr lang="en-US" dirty="0">
                <a:latin typeface="Calibri" panose="020F0502020204030204" pitchFamily="34" charset="0"/>
              </a:rPr>
              <a:t>→</a:t>
            </a:r>
            <a:r>
              <a:rPr lang="en-US" dirty="0"/>
              <a:t> C}</a:t>
            </a:r>
          </a:p>
          <a:p>
            <a:r>
              <a:rPr lang="en-US" dirty="0">
                <a:solidFill>
                  <a:schemeClr val="accent6"/>
                </a:solidFill>
              </a:rPr>
              <a:t>A is extraneous in AB </a:t>
            </a:r>
            <a:r>
              <a:rPr lang="en-US" dirty="0">
                <a:solidFill>
                  <a:schemeClr val="accent6"/>
                </a:solidFill>
                <a:latin typeface="Calibri" panose="020F0502020204030204" pitchFamily="34" charset="0"/>
              </a:rPr>
              <a:t>→ </a:t>
            </a:r>
            <a:r>
              <a:rPr lang="en-US" dirty="0">
                <a:solidFill>
                  <a:schemeClr val="accent6"/>
                </a:solidFill>
              </a:rPr>
              <a:t>C</a:t>
            </a:r>
          </a:p>
          <a:p>
            <a:pPr lvl="1"/>
            <a:r>
              <a:rPr lang="en-US" dirty="0"/>
              <a:t>Check if the result of deleting A from AB </a:t>
            </a:r>
            <a:r>
              <a:rPr lang="en-US" dirty="0">
                <a:latin typeface="Calibri" panose="020F0502020204030204" pitchFamily="34" charset="0"/>
              </a:rPr>
              <a:t>→</a:t>
            </a:r>
            <a:r>
              <a:rPr lang="en-US" dirty="0"/>
              <a:t> C is implied by the other dependencies</a:t>
            </a:r>
          </a:p>
          <a:p>
            <a:pPr lvl="2"/>
            <a:r>
              <a:rPr lang="en-US" dirty="0"/>
              <a:t>Yes: in fact, B </a:t>
            </a:r>
            <a:r>
              <a:rPr lang="en-US" dirty="0">
                <a:latin typeface="Calibri" panose="020F0502020204030204" pitchFamily="34" charset="0"/>
              </a:rPr>
              <a:t>→ </a:t>
            </a:r>
            <a:r>
              <a:rPr lang="en-US" dirty="0"/>
              <a:t>C is already present</a:t>
            </a:r>
          </a:p>
          <a:p>
            <a:pPr lvl="1"/>
            <a:r>
              <a:rPr lang="en-US" dirty="0"/>
              <a:t>Set is {A </a:t>
            </a:r>
            <a:r>
              <a:rPr lang="en-US" dirty="0">
                <a:latin typeface="Calibri" panose="020F0502020204030204" pitchFamily="34" charset="0"/>
              </a:rPr>
              <a:t>→ </a:t>
            </a:r>
            <a:r>
              <a:rPr lang="en-US" dirty="0"/>
              <a:t>BC, B </a:t>
            </a:r>
            <a:r>
              <a:rPr lang="en-US" dirty="0">
                <a:latin typeface="Calibri" panose="020F0502020204030204" pitchFamily="34" charset="0"/>
              </a:rPr>
              <a:t>→ </a:t>
            </a:r>
            <a:r>
              <a:rPr lang="en-US" dirty="0"/>
              <a:t>C}</a:t>
            </a:r>
          </a:p>
          <a:p>
            <a:r>
              <a:rPr lang="en-US" dirty="0">
                <a:solidFill>
                  <a:schemeClr val="accent6"/>
                </a:solidFill>
              </a:rPr>
              <a:t>C is extraneous in A </a:t>
            </a:r>
            <a:r>
              <a:rPr lang="en-US" dirty="0">
                <a:solidFill>
                  <a:schemeClr val="accent6"/>
                </a:solidFill>
                <a:latin typeface="Calibri" panose="020F0502020204030204" pitchFamily="34" charset="0"/>
              </a:rPr>
              <a:t>→</a:t>
            </a:r>
            <a:r>
              <a:rPr lang="en-US" dirty="0">
                <a:solidFill>
                  <a:schemeClr val="accent6"/>
                </a:solidFill>
              </a:rPr>
              <a:t> BC</a:t>
            </a:r>
          </a:p>
          <a:p>
            <a:pPr lvl="1"/>
            <a:r>
              <a:rPr lang="en-US" dirty="0"/>
              <a:t>Check if A </a:t>
            </a:r>
            <a:r>
              <a:rPr lang="en-US" dirty="0">
                <a:latin typeface="Calibri" panose="020F0502020204030204" pitchFamily="34" charset="0"/>
              </a:rPr>
              <a:t>→</a:t>
            </a:r>
            <a:r>
              <a:rPr lang="en-US" dirty="0"/>
              <a:t> C is logically implied by A </a:t>
            </a:r>
            <a:r>
              <a:rPr lang="en-US" dirty="0">
                <a:latin typeface="Calibri" panose="020F0502020204030204" pitchFamily="34" charset="0"/>
              </a:rPr>
              <a:t>→</a:t>
            </a:r>
            <a:r>
              <a:rPr lang="en-US" dirty="0"/>
              <a:t> B and the other dependencies</a:t>
            </a:r>
          </a:p>
          <a:p>
            <a:pPr lvl="2"/>
            <a:r>
              <a:rPr lang="en-US" dirty="0"/>
              <a:t>Yes: using transitivity on A </a:t>
            </a:r>
            <a:r>
              <a:rPr lang="en-US" dirty="0">
                <a:latin typeface="Calibri" panose="020F0502020204030204" pitchFamily="34" charset="0"/>
              </a:rPr>
              <a:t>→ </a:t>
            </a:r>
            <a:r>
              <a:rPr lang="en-US" dirty="0"/>
              <a:t>B and B </a:t>
            </a:r>
            <a:r>
              <a:rPr lang="en-US" dirty="0">
                <a:latin typeface="Calibri" panose="020F0502020204030204" pitchFamily="34" charset="0"/>
              </a:rPr>
              <a:t>→ </a:t>
            </a:r>
            <a:r>
              <a:rPr lang="en-US" dirty="0"/>
              <a:t>C.</a:t>
            </a:r>
          </a:p>
          <a:p>
            <a:pPr lvl="1"/>
            <a:r>
              <a:rPr lang="en-US" dirty="0"/>
              <a:t>The canonical cover is: </a:t>
            </a:r>
            <a:r>
              <a:rPr lang="en-US" b="1" dirty="0">
                <a:solidFill>
                  <a:schemeClr val="accent6"/>
                </a:solidFill>
              </a:rPr>
              <a:t>A </a:t>
            </a:r>
            <a:r>
              <a:rPr lang="en-US" b="1" dirty="0">
                <a:solidFill>
                  <a:schemeClr val="accent6"/>
                </a:solidFill>
                <a:latin typeface="Calibri" panose="020F0502020204030204" pitchFamily="34" charset="0"/>
              </a:rPr>
              <a:t>→ </a:t>
            </a:r>
            <a:r>
              <a:rPr lang="en-US" b="1" dirty="0">
                <a:solidFill>
                  <a:schemeClr val="accent6"/>
                </a:solidFill>
              </a:rPr>
              <a:t>B, B </a:t>
            </a:r>
            <a:r>
              <a:rPr lang="en-US" b="1" dirty="0">
                <a:solidFill>
                  <a:schemeClr val="accent6"/>
                </a:solidFill>
                <a:latin typeface="Calibri" panose="020F0502020204030204" pitchFamily="34" charset="0"/>
              </a:rPr>
              <a:t>→ </a:t>
            </a:r>
            <a:r>
              <a:rPr lang="en-US" b="1" dirty="0">
                <a:solidFill>
                  <a:schemeClr val="accent6"/>
                </a:solidFill>
              </a:rPr>
              <a:t>C</a:t>
            </a:r>
          </a:p>
        </p:txBody>
      </p:sp>
      <p:sp>
        <p:nvSpPr>
          <p:cNvPr id="4" name="Content Placeholder 2"/>
          <p:cNvSpPr txBox="1">
            <a:spLocks/>
          </p:cNvSpPr>
          <p:nvPr/>
        </p:nvSpPr>
        <p:spPr>
          <a:xfrm>
            <a:off x="130025" y="857555"/>
            <a:ext cx="11932920" cy="137160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Consider the relation schema R = (A, B, C) with FDs </a:t>
            </a:r>
          </a:p>
          <a:p>
            <a:pPr marL="0" indent="0">
              <a:buNone/>
            </a:pPr>
            <a:r>
              <a:rPr lang="en-US" dirty="0"/>
              <a:t>	F = {A </a:t>
            </a:r>
            <a:r>
              <a:rPr lang="en-US" dirty="0">
                <a:latin typeface="Calibri" panose="020F0502020204030204" pitchFamily="34" charset="0"/>
              </a:rPr>
              <a:t>→</a:t>
            </a:r>
            <a:r>
              <a:rPr lang="en-US" dirty="0"/>
              <a:t> BC, B </a:t>
            </a:r>
            <a:r>
              <a:rPr lang="en-US" dirty="0">
                <a:latin typeface="Calibri" panose="020F0502020204030204" pitchFamily="34" charset="0"/>
              </a:rPr>
              <a:t>→</a:t>
            </a:r>
            <a:r>
              <a:rPr lang="en-US" dirty="0"/>
              <a:t> C, A </a:t>
            </a:r>
            <a:r>
              <a:rPr lang="en-US" dirty="0">
                <a:latin typeface="Calibri" panose="020F0502020204030204" pitchFamily="34" charset="0"/>
              </a:rPr>
              <a:t>→</a:t>
            </a:r>
            <a:r>
              <a:rPr lang="en-US" dirty="0"/>
              <a:t> B, AB </a:t>
            </a:r>
            <a:r>
              <a:rPr lang="en-US" dirty="0">
                <a:latin typeface="Calibri" panose="020F0502020204030204" pitchFamily="34" charset="0"/>
              </a:rPr>
              <a:t>→</a:t>
            </a:r>
            <a:r>
              <a:rPr lang="en-US" dirty="0"/>
              <a:t> C} </a:t>
            </a:r>
          </a:p>
          <a:p>
            <a:r>
              <a:rPr lang="en-US" dirty="0"/>
              <a:t>Find canonical cover.</a:t>
            </a:r>
          </a:p>
        </p:txBody>
      </p:sp>
    </p:spTree>
    <p:extLst>
      <p:ext uri="{BB962C8B-B14F-4D97-AF65-F5344CB8AC3E}">
        <p14:creationId xmlns:p14="http://schemas.microsoft.com/office/powerpoint/2010/main" val="371379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500"/>
                                        <p:tgtEl>
                                          <p:spTgt spid="3">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fade">
                                      <p:cBhvr>
                                        <p:cTn id="51" dur="500"/>
                                        <p:tgtEl>
                                          <p:spTgt spid="3">
                                            <p:txEl>
                                              <p:pRg st="9" end="9"/>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fade">
                                      <p:cBhvr>
                                        <p:cTn id="56" dur="500"/>
                                        <p:tgtEl>
                                          <p:spTgt spid="3">
                                            <p:txEl>
                                              <p:pRg st="10" end="1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Effect transition="in" filter="fade">
                                      <p:cBhvr>
                                        <p:cTn id="61" dur="500"/>
                                        <p:tgtEl>
                                          <p:spTgt spid="3">
                                            <p:txEl>
                                              <p:pRg st="11" end="11"/>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
                                            <p:txEl>
                                              <p:pRg st="12" end="12"/>
                                            </p:txEl>
                                          </p:spTgt>
                                        </p:tgtEl>
                                        <p:attrNameLst>
                                          <p:attrName>style.visibility</p:attrName>
                                        </p:attrNameLst>
                                      </p:cBhvr>
                                      <p:to>
                                        <p:strVal val="visible"/>
                                      </p:to>
                                    </p:set>
                                    <p:animEffect transition="in" filter="fade">
                                      <p:cBhvr>
                                        <p:cTn id="66"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Functional Dependency (FD) and </a:t>
            </a:r>
            <a:br>
              <a:rPr lang="en-US" dirty="0">
                <a:gradFill flip="none" rotWithShape="1">
                  <a:gsLst>
                    <a:gs pos="10000">
                      <a:schemeClr val="accent6">
                        <a:lumMod val="50000"/>
                      </a:schemeClr>
                    </a:gs>
                    <a:gs pos="100000">
                      <a:schemeClr val="accent6"/>
                    </a:gs>
                  </a:gsLst>
                  <a:lin ang="0" scaled="1"/>
                  <a:tileRect/>
                </a:gradFill>
              </a:rPr>
            </a:br>
            <a:r>
              <a:rPr lang="en-US" dirty="0">
                <a:gradFill flip="none" rotWithShape="1">
                  <a:gsLst>
                    <a:gs pos="10000">
                      <a:schemeClr val="accent6">
                        <a:lumMod val="50000"/>
                      </a:schemeClr>
                    </a:gs>
                    <a:gs pos="100000">
                      <a:schemeClr val="accent6"/>
                    </a:gs>
                  </a:gsLst>
                  <a:lin ang="0" scaled="1"/>
                  <a:tileRect/>
                </a:gradFill>
              </a:rPr>
              <a:t>its types</a:t>
            </a:r>
          </a:p>
        </p:txBody>
      </p:sp>
      <p:sp>
        <p:nvSpPr>
          <p:cNvPr id="5" name="Text Placeholder 4"/>
          <p:cNvSpPr>
            <a:spLocks noGrp="1"/>
          </p:cNvSpPr>
          <p:nvPr>
            <p:ph type="body" idx="1"/>
          </p:nvPr>
        </p:nvSpPr>
        <p:spPr/>
        <p:txBody>
          <a:bodyPr/>
          <a:lstStyle/>
          <a:p>
            <a:r>
              <a:rPr lang="en-US" dirty="0"/>
              <a:t>Section – 1.1</a:t>
            </a:r>
          </a:p>
          <a:p>
            <a:endParaRPr lang="en-US" dirty="0"/>
          </a:p>
        </p:txBody>
      </p:sp>
    </p:spTree>
    <p:extLst>
      <p:ext uri="{BB962C8B-B14F-4D97-AF65-F5344CB8AC3E}">
        <p14:creationId xmlns:p14="http://schemas.microsoft.com/office/powerpoint/2010/main" val="9714375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Canonical cover </a:t>
            </a:r>
            <a:r>
              <a:rPr lang="en-US" dirty="0">
                <a:solidFill>
                  <a:schemeClr val="tx1">
                    <a:lumMod val="50000"/>
                    <a:lumOff val="50000"/>
                  </a:schemeClr>
                </a:solidFill>
              </a:rPr>
              <a:t>[Example]</a:t>
            </a:r>
            <a:endParaRPr lang="en-US" dirty="0"/>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r>
              <a:rPr lang="en-US" dirty="0"/>
              <a:t>The left side of each FD in F is unique. </a:t>
            </a:r>
          </a:p>
          <a:p>
            <a:r>
              <a:rPr lang="en-US" dirty="0"/>
              <a:t>Also none of the attributes in the left side or right side of any of the FDs is extraneous.</a:t>
            </a:r>
          </a:p>
          <a:p>
            <a:r>
              <a:rPr lang="en-US" dirty="0"/>
              <a:t>Therefore the canonical cover F</a:t>
            </a:r>
            <a:r>
              <a:rPr lang="en-US" baseline="-25000" dirty="0"/>
              <a:t>c</a:t>
            </a:r>
            <a:r>
              <a:rPr lang="en-US" dirty="0"/>
              <a:t> is equal to F. </a:t>
            </a:r>
          </a:p>
          <a:p>
            <a:r>
              <a:rPr lang="en-US" dirty="0"/>
              <a:t>F</a:t>
            </a:r>
            <a:r>
              <a:rPr lang="en-US" baseline="-25000" dirty="0"/>
              <a:t>c</a:t>
            </a:r>
            <a:r>
              <a:rPr lang="en-US" dirty="0"/>
              <a:t> = {A </a:t>
            </a:r>
            <a:r>
              <a:rPr lang="en-US" dirty="0">
                <a:latin typeface="Calibri" panose="020F0502020204030204" pitchFamily="34" charset="0"/>
              </a:rPr>
              <a:t>→</a:t>
            </a:r>
            <a:r>
              <a:rPr lang="en-US" dirty="0"/>
              <a:t> BC, CD </a:t>
            </a:r>
            <a:r>
              <a:rPr lang="en-US" dirty="0">
                <a:latin typeface="Calibri" panose="020F0502020204030204" pitchFamily="34" charset="0"/>
              </a:rPr>
              <a:t>→</a:t>
            </a:r>
            <a:r>
              <a:rPr lang="en-US" dirty="0"/>
              <a:t> E, B </a:t>
            </a:r>
            <a:r>
              <a:rPr lang="en-US" dirty="0">
                <a:latin typeface="Calibri" panose="020F0502020204030204" pitchFamily="34" charset="0"/>
              </a:rPr>
              <a:t>→</a:t>
            </a:r>
            <a:r>
              <a:rPr lang="en-US" dirty="0"/>
              <a:t> D, E </a:t>
            </a:r>
            <a:r>
              <a:rPr lang="en-US" dirty="0">
                <a:latin typeface="Calibri" panose="020F0502020204030204" pitchFamily="34" charset="0"/>
              </a:rPr>
              <a:t>→</a:t>
            </a:r>
            <a:r>
              <a:rPr lang="en-US" dirty="0"/>
              <a:t> A} </a:t>
            </a:r>
            <a:endParaRPr lang="en-US" b="1" dirty="0">
              <a:solidFill>
                <a:schemeClr val="accent6"/>
              </a:solidFill>
            </a:endParaRPr>
          </a:p>
        </p:txBody>
      </p:sp>
      <p:sp>
        <p:nvSpPr>
          <p:cNvPr id="4" name="Content Placeholder 2"/>
          <p:cNvSpPr txBox="1">
            <a:spLocks/>
          </p:cNvSpPr>
          <p:nvPr/>
        </p:nvSpPr>
        <p:spPr>
          <a:xfrm>
            <a:off x="130025" y="857555"/>
            <a:ext cx="11932920" cy="137160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Consider the relation schema R = (A, B, C, D, E, F) with FDs </a:t>
            </a:r>
          </a:p>
          <a:p>
            <a:pPr marL="0" indent="0">
              <a:buNone/>
            </a:pPr>
            <a:r>
              <a:rPr lang="en-US" dirty="0"/>
              <a:t>	F = {A </a:t>
            </a:r>
            <a:r>
              <a:rPr lang="en-US" dirty="0">
                <a:latin typeface="Calibri" panose="020F0502020204030204" pitchFamily="34" charset="0"/>
              </a:rPr>
              <a:t>→</a:t>
            </a:r>
            <a:r>
              <a:rPr lang="en-US" dirty="0"/>
              <a:t> BC, CD </a:t>
            </a:r>
            <a:r>
              <a:rPr lang="en-US" dirty="0">
                <a:latin typeface="Calibri" panose="020F0502020204030204" pitchFamily="34" charset="0"/>
              </a:rPr>
              <a:t>→</a:t>
            </a:r>
            <a:r>
              <a:rPr lang="en-US" dirty="0"/>
              <a:t> E, B </a:t>
            </a:r>
            <a:r>
              <a:rPr lang="en-US" dirty="0">
                <a:latin typeface="Calibri" panose="020F0502020204030204" pitchFamily="34" charset="0"/>
              </a:rPr>
              <a:t>→</a:t>
            </a:r>
            <a:r>
              <a:rPr lang="en-US" dirty="0"/>
              <a:t> D, E </a:t>
            </a:r>
            <a:r>
              <a:rPr lang="en-US" dirty="0">
                <a:latin typeface="Calibri" panose="020F0502020204030204" pitchFamily="34" charset="0"/>
              </a:rPr>
              <a:t>→</a:t>
            </a:r>
            <a:r>
              <a:rPr lang="en-US" dirty="0"/>
              <a:t> A} </a:t>
            </a:r>
          </a:p>
          <a:p>
            <a:r>
              <a:rPr lang="en-US" dirty="0"/>
              <a:t>Find canonical cover.</a:t>
            </a:r>
          </a:p>
        </p:txBody>
      </p:sp>
    </p:spTree>
    <p:extLst>
      <p:ext uri="{BB962C8B-B14F-4D97-AF65-F5344CB8AC3E}">
        <p14:creationId xmlns:p14="http://schemas.microsoft.com/office/powerpoint/2010/main" val="1671694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Decomposition</a:t>
            </a:r>
          </a:p>
        </p:txBody>
      </p:sp>
      <p:sp>
        <p:nvSpPr>
          <p:cNvPr id="5" name="Text Placeholder 4"/>
          <p:cNvSpPr>
            <a:spLocks noGrp="1"/>
          </p:cNvSpPr>
          <p:nvPr>
            <p:ph type="body" idx="1"/>
          </p:nvPr>
        </p:nvSpPr>
        <p:spPr/>
        <p:txBody>
          <a:bodyPr/>
          <a:lstStyle/>
          <a:p>
            <a:r>
              <a:rPr lang="en-US" dirty="0"/>
              <a:t>Section – 5</a:t>
            </a:r>
          </a:p>
          <a:p>
            <a:endParaRPr lang="en-US" dirty="0"/>
          </a:p>
        </p:txBody>
      </p:sp>
    </p:spTree>
    <p:extLst>
      <p:ext uri="{BB962C8B-B14F-4D97-AF65-F5344CB8AC3E}">
        <p14:creationId xmlns:p14="http://schemas.microsoft.com/office/powerpoint/2010/main" val="21593615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decomposition?</a:t>
            </a:r>
          </a:p>
        </p:txBody>
      </p:sp>
      <p:sp>
        <p:nvSpPr>
          <p:cNvPr id="3" name="Content Placeholder 2"/>
          <p:cNvSpPr>
            <a:spLocks noGrp="1"/>
          </p:cNvSpPr>
          <p:nvPr>
            <p:ph idx="1"/>
          </p:nvPr>
        </p:nvSpPr>
        <p:spPr/>
        <p:txBody>
          <a:bodyPr/>
          <a:lstStyle/>
          <a:p>
            <a:r>
              <a:rPr lang="en-US" dirty="0"/>
              <a:t>Decomposition is the </a:t>
            </a:r>
            <a:r>
              <a:rPr lang="en-US" b="1" dirty="0">
                <a:solidFill>
                  <a:schemeClr val="accent6"/>
                </a:solidFill>
              </a:rPr>
              <a:t>process of breaking down given relation </a:t>
            </a:r>
            <a:r>
              <a:rPr lang="en-US" dirty="0"/>
              <a:t>into </a:t>
            </a:r>
            <a:r>
              <a:rPr lang="en-US" b="1" dirty="0">
                <a:solidFill>
                  <a:schemeClr val="accent6"/>
                </a:solidFill>
              </a:rPr>
              <a:t>two or more relations</a:t>
            </a:r>
            <a:r>
              <a:rPr lang="en-US" dirty="0"/>
              <a:t>.</a:t>
            </a:r>
          </a:p>
          <a:p>
            <a:r>
              <a:rPr lang="en-US" dirty="0"/>
              <a:t>Relation R is replaced by two or more relations in such a way that:</a:t>
            </a:r>
          </a:p>
          <a:p>
            <a:pPr lvl="1"/>
            <a:r>
              <a:rPr lang="en-US" dirty="0"/>
              <a:t>Each new relation contains a </a:t>
            </a:r>
            <a:r>
              <a:rPr lang="en-US" b="1" dirty="0">
                <a:solidFill>
                  <a:schemeClr val="accent6"/>
                </a:solidFill>
              </a:rPr>
              <a:t>subset</a:t>
            </a:r>
            <a:r>
              <a:rPr lang="en-US" dirty="0"/>
              <a:t> of the </a:t>
            </a:r>
            <a:r>
              <a:rPr lang="en-US" b="1" dirty="0">
                <a:solidFill>
                  <a:schemeClr val="accent6"/>
                </a:solidFill>
              </a:rPr>
              <a:t>attributes of R</a:t>
            </a:r>
          </a:p>
          <a:p>
            <a:pPr lvl="1"/>
            <a:r>
              <a:rPr lang="en-US" dirty="0"/>
              <a:t>Together, they all </a:t>
            </a:r>
            <a:r>
              <a:rPr lang="en-US" b="1" dirty="0">
                <a:solidFill>
                  <a:schemeClr val="accent6"/>
                </a:solidFill>
              </a:rPr>
              <a:t>include all tuples </a:t>
            </a:r>
            <a:r>
              <a:rPr lang="en-US" dirty="0"/>
              <a:t>and </a:t>
            </a:r>
            <a:r>
              <a:rPr lang="en-US" b="1" dirty="0">
                <a:solidFill>
                  <a:schemeClr val="accent6"/>
                </a:solidFill>
              </a:rPr>
              <a:t>attributes of R</a:t>
            </a:r>
          </a:p>
          <a:p>
            <a:r>
              <a:rPr lang="en-US" dirty="0"/>
              <a:t>Types of decomposition</a:t>
            </a:r>
          </a:p>
          <a:p>
            <a:pPr lvl="1"/>
            <a:r>
              <a:rPr lang="en-US" dirty="0" err="1"/>
              <a:t>Lossy</a:t>
            </a:r>
            <a:r>
              <a:rPr lang="en-US" dirty="0"/>
              <a:t> decomposition</a:t>
            </a:r>
          </a:p>
          <a:p>
            <a:pPr lvl="1"/>
            <a:r>
              <a:rPr lang="en-US" dirty="0"/>
              <a:t>Lossless decomposition (non-loss decomposition)</a:t>
            </a:r>
          </a:p>
        </p:txBody>
      </p:sp>
    </p:spTree>
    <p:extLst>
      <p:ext uri="{BB962C8B-B14F-4D97-AF65-F5344CB8AC3E}">
        <p14:creationId xmlns:p14="http://schemas.microsoft.com/office/powerpoint/2010/main" val="95251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Lossy</a:t>
            </a:r>
            <a:r>
              <a:rPr lang="en-US" dirty="0"/>
              <a:t> decomposition</a:t>
            </a:r>
          </a:p>
        </p:txBody>
      </p:sp>
      <p:sp>
        <p:nvSpPr>
          <p:cNvPr id="6" name="Content Placeholder 2"/>
          <p:cNvSpPr>
            <a:spLocks noGrp="1"/>
          </p:cNvSpPr>
          <p:nvPr>
            <p:ph idx="1"/>
          </p:nvPr>
        </p:nvSpPr>
        <p:spPr>
          <a:xfrm>
            <a:off x="131179" y="863444"/>
            <a:ext cx="6400800" cy="5590565"/>
          </a:xfrm>
        </p:spPr>
        <p:txBody>
          <a:bodyPr/>
          <a:lstStyle/>
          <a:p>
            <a:r>
              <a:rPr lang="en-US" dirty="0"/>
              <a:t>The decomposition of relation R into R1 and R2 is </a:t>
            </a:r>
            <a:r>
              <a:rPr lang="en-US" dirty="0" err="1"/>
              <a:t>lossy</a:t>
            </a:r>
            <a:r>
              <a:rPr lang="en-US" dirty="0"/>
              <a:t> when the </a:t>
            </a:r>
            <a:r>
              <a:rPr lang="en-US" dirty="0">
                <a:solidFill>
                  <a:schemeClr val="accent6"/>
                </a:solidFill>
              </a:rPr>
              <a:t>join of R1 and R2 does not yield the same relation as in R</a:t>
            </a:r>
            <a:r>
              <a:rPr lang="en-US" dirty="0"/>
              <a:t>.</a:t>
            </a:r>
          </a:p>
          <a:p>
            <a:r>
              <a:rPr lang="en-US" dirty="0"/>
              <a:t>This is also referred as </a:t>
            </a:r>
            <a:r>
              <a:rPr lang="en-US" dirty="0" err="1">
                <a:solidFill>
                  <a:schemeClr val="accent6"/>
                </a:solidFill>
              </a:rPr>
              <a:t>lossy</a:t>
            </a:r>
            <a:r>
              <a:rPr lang="en-US" dirty="0">
                <a:solidFill>
                  <a:schemeClr val="accent6"/>
                </a:solidFill>
              </a:rPr>
              <a:t>-join decomposition</a:t>
            </a:r>
            <a:r>
              <a:rPr lang="en-US" dirty="0"/>
              <a:t>.</a:t>
            </a:r>
          </a:p>
          <a:p>
            <a:r>
              <a:rPr lang="en-US" dirty="0"/>
              <a:t>The </a:t>
            </a:r>
            <a:r>
              <a:rPr lang="en-US" dirty="0">
                <a:solidFill>
                  <a:schemeClr val="accent6"/>
                </a:solidFill>
              </a:rPr>
              <a:t>disadvantage</a:t>
            </a:r>
            <a:r>
              <a:rPr lang="en-US" dirty="0"/>
              <a:t> of such kind of decomposition is that </a:t>
            </a:r>
            <a:r>
              <a:rPr lang="en-US" dirty="0">
                <a:solidFill>
                  <a:schemeClr val="accent6"/>
                </a:solidFill>
              </a:rPr>
              <a:t>some information is lost during retrieval of original relation</a:t>
            </a:r>
            <a:r>
              <a:rPr lang="en-US" dirty="0"/>
              <a:t>.</a:t>
            </a:r>
          </a:p>
          <a:p>
            <a:r>
              <a:rPr lang="en-US" dirty="0"/>
              <a:t>From practical point of view, </a:t>
            </a:r>
            <a:r>
              <a:rPr lang="en-US" dirty="0">
                <a:solidFill>
                  <a:schemeClr val="accent6"/>
                </a:solidFill>
              </a:rPr>
              <a:t>decomposition should not be </a:t>
            </a:r>
            <a:r>
              <a:rPr lang="en-US" dirty="0" err="1">
                <a:solidFill>
                  <a:schemeClr val="accent6"/>
                </a:solidFill>
              </a:rPr>
              <a:t>lossy</a:t>
            </a:r>
            <a:r>
              <a:rPr lang="en-US" dirty="0">
                <a:solidFill>
                  <a:schemeClr val="accent6"/>
                </a:solidFill>
              </a:rPr>
              <a:t> decomposition</a:t>
            </a:r>
            <a:r>
              <a:rPr lang="en-US" dirty="0"/>
              <a:t>.</a:t>
            </a:r>
          </a:p>
        </p:txBody>
      </p:sp>
      <p:sp>
        <p:nvSpPr>
          <p:cNvPr id="7" name="Content Placeholder 2"/>
          <p:cNvSpPr txBox="1">
            <a:spLocks/>
          </p:cNvSpPr>
          <p:nvPr/>
        </p:nvSpPr>
        <p:spPr>
          <a:xfrm>
            <a:off x="6562620" y="863444"/>
            <a:ext cx="5512175"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graphicFrame>
        <p:nvGraphicFramePr>
          <p:cNvPr id="8"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3705342865"/>
              </p:ext>
            </p:extLst>
          </p:nvPr>
        </p:nvGraphicFramePr>
        <p:xfrm>
          <a:off x="8016509" y="1150857"/>
          <a:ext cx="2426653" cy="1234440"/>
        </p:xfrm>
        <a:graphic>
          <a:graphicData uri="http://schemas.openxmlformats.org/drawingml/2006/table">
            <a:tbl>
              <a:tblPr firstRow="1" bandRow="1">
                <a:tableStyleId>{8EC20E35-A176-4012-BC5E-935CFFF8708E}</a:tableStyleId>
              </a:tblPr>
              <a:tblGrid>
                <a:gridCol w="598805">
                  <a:extLst>
                    <a:ext uri="{9D8B030D-6E8A-4147-A177-3AD203B41FA5}">
                      <a16:colId xmlns:a16="http://schemas.microsoft.com/office/drawing/2014/main" val="20000"/>
                    </a:ext>
                  </a:extLst>
                </a:gridCol>
                <a:gridCol w="963930">
                  <a:extLst>
                    <a:ext uri="{9D8B030D-6E8A-4147-A177-3AD203B41FA5}">
                      <a16:colId xmlns:a16="http://schemas.microsoft.com/office/drawing/2014/main" val="20001"/>
                    </a:ext>
                  </a:extLst>
                </a:gridCol>
                <a:gridCol w="863918">
                  <a:extLst>
                    <a:ext uri="{9D8B030D-6E8A-4147-A177-3AD203B41FA5}">
                      <a16:colId xmlns:a16="http://schemas.microsoft.com/office/drawing/2014/main" val="20002"/>
                    </a:ext>
                  </a:extLst>
                </a:gridCol>
              </a:tblGrid>
              <a:tr h="411480">
                <a:tc>
                  <a:txBody>
                    <a:bodyPr/>
                    <a:lstStyle/>
                    <a:p>
                      <a:pPr algn="l"/>
                      <a:r>
                        <a:rPr lang="en-US" b="1" u="none" dirty="0" err="1">
                          <a:solidFill>
                            <a:schemeClr val="tx1"/>
                          </a:solidFill>
                        </a:rPr>
                        <a:t>Ano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Balance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a:solidFill>
                            <a:schemeClr val="tx1"/>
                          </a:solidFill>
                        </a:rPr>
                        <a:t>Bname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IN" dirty="0"/>
                        <a:t>A01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Surat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509229153"/>
              </p:ext>
            </p:extLst>
          </p:nvPr>
        </p:nvGraphicFramePr>
        <p:xfrm>
          <a:off x="8016509" y="787244"/>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578146600"/>
              </p:ext>
            </p:extLst>
          </p:nvPr>
        </p:nvGraphicFramePr>
        <p:xfrm>
          <a:off x="8013243" y="4496924"/>
          <a:ext cx="2426653" cy="2057400"/>
        </p:xfrm>
        <a:graphic>
          <a:graphicData uri="http://schemas.openxmlformats.org/drawingml/2006/table">
            <a:tbl>
              <a:tblPr firstRow="1" bandRow="1">
                <a:tableStyleId>{8EC20E35-A176-4012-BC5E-935CFFF8708E}</a:tableStyleId>
              </a:tblPr>
              <a:tblGrid>
                <a:gridCol w="598805">
                  <a:extLst>
                    <a:ext uri="{9D8B030D-6E8A-4147-A177-3AD203B41FA5}">
                      <a16:colId xmlns:a16="http://schemas.microsoft.com/office/drawing/2014/main" val="20000"/>
                    </a:ext>
                  </a:extLst>
                </a:gridCol>
                <a:gridCol w="963930">
                  <a:extLst>
                    <a:ext uri="{9D8B030D-6E8A-4147-A177-3AD203B41FA5}">
                      <a16:colId xmlns:a16="http://schemas.microsoft.com/office/drawing/2014/main" val="20001"/>
                    </a:ext>
                  </a:extLst>
                </a:gridCol>
                <a:gridCol w="863918">
                  <a:extLst>
                    <a:ext uri="{9D8B030D-6E8A-4147-A177-3AD203B41FA5}">
                      <a16:colId xmlns:a16="http://schemas.microsoft.com/office/drawing/2014/main" val="20002"/>
                    </a:ext>
                  </a:extLst>
                </a:gridCol>
              </a:tblGrid>
              <a:tr h="411480">
                <a:tc>
                  <a:txBody>
                    <a:bodyPr/>
                    <a:lstStyle/>
                    <a:p>
                      <a:pPr algn="l"/>
                      <a:r>
                        <a:rPr lang="en-US" b="1" u="none" dirty="0" err="1">
                          <a:solidFill>
                            <a:schemeClr val="tx1"/>
                          </a:solidFill>
                        </a:rPr>
                        <a:t>Ano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Balance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a:solidFill>
                            <a:schemeClr val="tx1"/>
                          </a:solidFill>
                        </a:rPr>
                        <a:t>Bname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IN" dirty="0"/>
                        <a:t>A01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Surat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Surat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11"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601669780"/>
              </p:ext>
            </p:extLst>
          </p:nvPr>
        </p:nvGraphicFramePr>
        <p:xfrm>
          <a:off x="8013243" y="4133311"/>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3"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099947028"/>
              </p:ext>
            </p:extLst>
          </p:nvPr>
        </p:nvGraphicFramePr>
        <p:xfrm>
          <a:off x="10181542" y="2812906"/>
          <a:ext cx="1827848" cy="1234440"/>
        </p:xfrm>
        <a:graphic>
          <a:graphicData uri="http://schemas.openxmlformats.org/drawingml/2006/table">
            <a:tbl>
              <a:tblPr firstRow="1" bandRow="1">
                <a:tableStyleId>{8EC20E35-A176-4012-BC5E-935CFFF8708E}</a:tableStyleId>
              </a:tblPr>
              <a:tblGrid>
                <a:gridCol w="963930">
                  <a:extLst>
                    <a:ext uri="{9D8B030D-6E8A-4147-A177-3AD203B41FA5}">
                      <a16:colId xmlns:a16="http://schemas.microsoft.com/office/drawing/2014/main" val="20000"/>
                    </a:ext>
                  </a:extLst>
                </a:gridCol>
                <a:gridCol w="863918">
                  <a:extLst>
                    <a:ext uri="{9D8B030D-6E8A-4147-A177-3AD203B41FA5}">
                      <a16:colId xmlns:a16="http://schemas.microsoft.com/office/drawing/2014/main" val="20002"/>
                    </a:ext>
                  </a:extLst>
                </a:gridCol>
              </a:tblGrid>
              <a:tr h="411480">
                <a:tc>
                  <a:txBody>
                    <a:bodyPr/>
                    <a:lstStyle/>
                    <a:p>
                      <a:pPr algn="l"/>
                      <a:r>
                        <a:rPr lang="en-US" sz="1800" kern="1200" dirty="0">
                          <a:solidFill>
                            <a:schemeClr val="tx1"/>
                          </a:solidFill>
                        </a:rPr>
                        <a:t>Balance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a:solidFill>
                            <a:schemeClr val="tx1"/>
                          </a:solidFill>
                        </a:rPr>
                        <a:t>Bname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Surat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1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787294935"/>
              </p:ext>
            </p:extLst>
          </p:nvPr>
        </p:nvGraphicFramePr>
        <p:xfrm>
          <a:off x="10181542" y="2449293"/>
          <a:ext cx="944880" cy="365760"/>
        </p:xfrm>
        <a:graphic>
          <a:graphicData uri="http://schemas.openxmlformats.org/drawingml/2006/table">
            <a:tbl>
              <a:tblPr firstRow="1" bandRow="1">
                <a:tableStyleId>{8EC20E35-A176-4012-BC5E-935CFFF8708E}</a:tableStyleId>
              </a:tblPr>
              <a:tblGrid>
                <a:gridCol w="94488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Table-2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5"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979298855"/>
              </p:ext>
            </p:extLst>
          </p:nvPr>
        </p:nvGraphicFramePr>
        <p:xfrm>
          <a:off x="6718570" y="2812906"/>
          <a:ext cx="1562735" cy="1234440"/>
        </p:xfrm>
        <a:graphic>
          <a:graphicData uri="http://schemas.openxmlformats.org/drawingml/2006/table">
            <a:tbl>
              <a:tblPr firstRow="1" bandRow="1">
                <a:tableStyleId>{8EC20E35-A176-4012-BC5E-935CFFF8708E}</a:tableStyleId>
              </a:tblPr>
              <a:tblGrid>
                <a:gridCol w="598805">
                  <a:extLst>
                    <a:ext uri="{9D8B030D-6E8A-4147-A177-3AD203B41FA5}">
                      <a16:colId xmlns:a16="http://schemas.microsoft.com/office/drawing/2014/main" val="20000"/>
                    </a:ext>
                  </a:extLst>
                </a:gridCol>
                <a:gridCol w="963930">
                  <a:extLst>
                    <a:ext uri="{9D8B030D-6E8A-4147-A177-3AD203B41FA5}">
                      <a16:colId xmlns:a16="http://schemas.microsoft.com/office/drawing/2014/main" val="20002"/>
                    </a:ext>
                  </a:extLst>
                </a:gridCol>
              </a:tblGrid>
              <a:tr h="411480">
                <a:tc>
                  <a:txBody>
                    <a:bodyPr/>
                    <a:lstStyle/>
                    <a:p>
                      <a:pPr algn="l"/>
                      <a:r>
                        <a:rPr lang="en-US" sz="1800" kern="1200" dirty="0" err="1">
                          <a:solidFill>
                            <a:schemeClr val="tx1"/>
                          </a:solidFill>
                        </a:rPr>
                        <a:t>Ano</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Balance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A02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1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977229820"/>
              </p:ext>
            </p:extLst>
          </p:nvPr>
        </p:nvGraphicFramePr>
        <p:xfrm>
          <a:off x="6718570" y="2449293"/>
          <a:ext cx="944880" cy="365760"/>
        </p:xfrm>
        <a:graphic>
          <a:graphicData uri="http://schemas.openxmlformats.org/drawingml/2006/table">
            <a:tbl>
              <a:tblPr firstRow="1" bandRow="1">
                <a:tableStyleId>{8EC20E35-A176-4012-BC5E-935CFFF8708E}</a:tableStyleId>
              </a:tblPr>
              <a:tblGrid>
                <a:gridCol w="94488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Table-1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24" name="Straight Connector 23"/>
          <p:cNvCxnSpPr/>
          <p:nvPr/>
        </p:nvCxnSpPr>
        <p:spPr>
          <a:xfrm rot="10800000" flipV="1">
            <a:off x="6531979" y="863444"/>
            <a:ext cx="0" cy="559056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6" name="Curved Left Arrow 25"/>
          <p:cNvSpPr/>
          <p:nvPr/>
        </p:nvSpPr>
        <p:spPr>
          <a:xfrm rot="19445381">
            <a:off x="10740242" y="1323849"/>
            <a:ext cx="774164" cy="1135083"/>
          </a:xfrm>
          <a:prstGeom prst="curvedLeftArrow">
            <a:avLst>
              <a:gd name="adj1" fmla="val 21372"/>
              <a:gd name="adj2" fmla="val 50000"/>
              <a:gd name="adj3" fmla="val 25000"/>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Curved Left Arrow 26"/>
          <p:cNvSpPr/>
          <p:nvPr/>
        </p:nvSpPr>
        <p:spPr>
          <a:xfrm rot="2154619" flipH="1">
            <a:off x="6987393" y="1291188"/>
            <a:ext cx="774164" cy="1135083"/>
          </a:xfrm>
          <a:prstGeom prst="curvedLeftArrow">
            <a:avLst>
              <a:gd name="adj1" fmla="val 21372"/>
              <a:gd name="adj2" fmla="val 50000"/>
              <a:gd name="adj3" fmla="val 25000"/>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Curved Left Arrow 27"/>
          <p:cNvSpPr/>
          <p:nvPr/>
        </p:nvSpPr>
        <p:spPr>
          <a:xfrm rot="1680047">
            <a:off x="10582734" y="4148320"/>
            <a:ext cx="647443" cy="1258950"/>
          </a:xfrm>
          <a:prstGeom prst="curvedLeftArrow">
            <a:avLst>
              <a:gd name="adj1" fmla="val 21372"/>
              <a:gd name="adj2" fmla="val 50000"/>
              <a:gd name="adj3" fmla="val 25000"/>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Curved Left Arrow 29"/>
          <p:cNvSpPr/>
          <p:nvPr/>
        </p:nvSpPr>
        <p:spPr>
          <a:xfrm rot="19919953" flipH="1">
            <a:off x="7249135" y="4148319"/>
            <a:ext cx="647443" cy="1258950"/>
          </a:xfrm>
          <a:prstGeom prst="curvedLeftArrow">
            <a:avLst>
              <a:gd name="adj1" fmla="val 21372"/>
              <a:gd name="adj2" fmla="val 50000"/>
              <a:gd name="adj3" fmla="val 25000"/>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Rectangle 30"/>
          <p:cNvSpPr/>
          <p:nvPr/>
        </p:nvSpPr>
        <p:spPr>
          <a:xfrm>
            <a:off x="8020861" y="5338626"/>
            <a:ext cx="2441448" cy="822960"/>
          </a:xfrm>
          <a:prstGeom prst="rect">
            <a:avLst/>
          </a:prstGeom>
          <a:noFill/>
          <a:ln w="38100">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2" name="TextBox 31"/>
          <p:cNvSpPr txBox="1"/>
          <p:nvPr/>
        </p:nvSpPr>
        <p:spPr>
          <a:xfrm>
            <a:off x="8538129" y="3094085"/>
            <a:ext cx="1437222" cy="461665"/>
          </a:xfrm>
          <a:prstGeom prst="rect">
            <a:avLst/>
          </a:prstGeom>
          <a:noFill/>
          <a:ln>
            <a:noFill/>
          </a:ln>
        </p:spPr>
        <p:txBody>
          <a:bodyPr wrap="square" rtlCol="0">
            <a:spAutoFit/>
          </a:bodyPr>
          <a:lstStyle/>
          <a:p>
            <a:pPr algn="ctr"/>
            <a:r>
              <a:rPr lang="en-US" sz="2400" dirty="0"/>
              <a:t>Not Same</a:t>
            </a:r>
            <a:endParaRPr lang="en-IN" sz="2400" dirty="0"/>
          </a:p>
        </p:txBody>
      </p:sp>
      <p:sp>
        <p:nvSpPr>
          <p:cNvPr id="33" name="Right Arrow 32"/>
          <p:cNvSpPr/>
          <p:nvPr/>
        </p:nvSpPr>
        <p:spPr>
          <a:xfrm rot="5400000">
            <a:off x="8913840" y="3758290"/>
            <a:ext cx="685800" cy="286405"/>
          </a:xfrm>
          <a:prstGeom prst="right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ight Arrow 33"/>
          <p:cNvSpPr/>
          <p:nvPr/>
        </p:nvSpPr>
        <p:spPr>
          <a:xfrm rot="16200000">
            <a:off x="8913840" y="2590564"/>
            <a:ext cx="685800" cy="286405"/>
          </a:xfrm>
          <a:prstGeom prst="right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66146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up)">
                                      <p:cBhvr>
                                        <p:cTn id="23" dur="500"/>
                                        <p:tgtEl>
                                          <p:spTgt spid="26"/>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up)">
                                      <p:cBhvr>
                                        <p:cTn id="26" dur="500"/>
                                        <p:tgtEl>
                                          <p:spTgt spid="2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up)">
                                      <p:cBhvr>
                                        <p:cTn id="45" dur="500"/>
                                        <p:tgtEl>
                                          <p:spTgt spid="30"/>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wipe(up)">
                                      <p:cBhvr>
                                        <p:cTn id="48" dur="500"/>
                                        <p:tgtEl>
                                          <p:spTgt spid="2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par>
                                <p:cTn id="54" presetID="10" presetClass="entr" presetSubtype="0" fill="hold" nodeType="with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nodePh="1">
                                  <p:stCondLst>
                                    <p:cond delay="0"/>
                                  </p:stCondLst>
                                  <p:endCondLst>
                                    <p:cond evt="begin" delay="0">
                                      <p:tn val="71"/>
                                    </p:cond>
                                  </p:endCondLst>
                                  <p:childTnLst>
                                    <p:set>
                                      <p:cBhvr>
                                        <p:cTn id="72" dur="1" fill="hold">
                                          <p:stCondLst>
                                            <p:cond delay="0"/>
                                          </p:stCondLst>
                                        </p:cTn>
                                        <p:tgtEl>
                                          <p:spTgt spid="7">
                                            <p:txEl>
                                              <p:pRg st="0" end="0"/>
                                            </p:txEl>
                                          </p:spTgt>
                                        </p:tgtEl>
                                        <p:attrNameLst>
                                          <p:attrName>style.visibility</p:attrName>
                                        </p:attrNameLst>
                                      </p:cBhvr>
                                      <p:to>
                                        <p:strVal val="visible"/>
                                      </p:to>
                                    </p:set>
                                    <p:animEffect transition="in" filter="fade">
                                      <p:cBhvr>
                                        <p:cTn id="73" dur="500"/>
                                        <p:tgtEl>
                                          <p:spTgt spid="7">
                                            <p:txEl>
                                              <p:pRg st="0" end="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6">
                                            <p:txEl>
                                              <p:pRg st="1" end="1"/>
                                            </p:txEl>
                                          </p:spTgt>
                                        </p:tgtEl>
                                        <p:attrNameLst>
                                          <p:attrName>style.visibility</p:attrName>
                                        </p:attrNameLst>
                                      </p:cBhvr>
                                      <p:to>
                                        <p:strVal val="visible"/>
                                      </p:to>
                                    </p:set>
                                    <p:animEffect transition="in" filter="fade">
                                      <p:cBhvr>
                                        <p:cTn id="78" dur="500"/>
                                        <p:tgtEl>
                                          <p:spTgt spid="6">
                                            <p:txEl>
                                              <p:pRg st="1" end="1"/>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6">
                                            <p:txEl>
                                              <p:pRg st="2" end="2"/>
                                            </p:txEl>
                                          </p:spTgt>
                                        </p:tgtEl>
                                        <p:attrNameLst>
                                          <p:attrName>style.visibility</p:attrName>
                                        </p:attrNameLst>
                                      </p:cBhvr>
                                      <p:to>
                                        <p:strVal val="visible"/>
                                      </p:to>
                                    </p:set>
                                    <p:animEffect transition="in" filter="fade">
                                      <p:cBhvr>
                                        <p:cTn id="83" dur="500"/>
                                        <p:tgtEl>
                                          <p:spTgt spid="6">
                                            <p:txEl>
                                              <p:pRg st="2" end="2"/>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6">
                                            <p:txEl>
                                              <p:pRg st="3" end="3"/>
                                            </p:txEl>
                                          </p:spTgt>
                                        </p:tgtEl>
                                        <p:attrNameLst>
                                          <p:attrName>style.visibility</p:attrName>
                                        </p:attrNameLst>
                                      </p:cBhvr>
                                      <p:to>
                                        <p:strVal val="visible"/>
                                      </p:to>
                                    </p:set>
                                    <p:animEffect transition="in" filter="fade">
                                      <p:cBhvr>
                                        <p:cTn id="88"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30" grpId="0" animBg="1"/>
      <p:bldP spid="31" grpId="0" animBg="1"/>
      <p:bldP spid="32" grpId="0"/>
      <p:bldP spid="33" grpId="0" animBg="1"/>
      <p:bldP spid="3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Lossless decomposition</a:t>
            </a:r>
          </a:p>
        </p:txBody>
      </p:sp>
      <p:sp>
        <p:nvSpPr>
          <p:cNvPr id="6" name="Content Placeholder 2"/>
          <p:cNvSpPr>
            <a:spLocks noGrp="1"/>
          </p:cNvSpPr>
          <p:nvPr>
            <p:ph idx="1"/>
          </p:nvPr>
        </p:nvSpPr>
        <p:spPr>
          <a:xfrm>
            <a:off x="131179" y="863444"/>
            <a:ext cx="6400800" cy="5590565"/>
          </a:xfrm>
        </p:spPr>
        <p:txBody>
          <a:bodyPr/>
          <a:lstStyle/>
          <a:p>
            <a:r>
              <a:rPr lang="en-US" dirty="0"/>
              <a:t>The decomposition of relation R into R1 and R2 is lossless when the </a:t>
            </a:r>
            <a:r>
              <a:rPr lang="en-US" dirty="0">
                <a:solidFill>
                  <a:schemeClr val="accent6"/>
                </a:solidFill>
              </a:rPr>
              <a:t>join of R1 and R2 produces the same relation as in R</a:t>
            </a:r>
            <a:r>
              <a:rPr lang="en-US" dirty="0"/>
              <a:t>.</a:t>
            </a:r>
          </a:p>
          <a:p>
            <a:r>
              <a:rPr lang="en-US" dirty="0"/>
              <a:t>This is also referred as a </a:t>
            </a:r>
            <a:r>
              <a:rPr lang="en-US" dirty="0">
                <a:solidFill>
                  <a:schemeClr val="accent6"/>
                </a:solidFill>
              </a:rPr>
              <a:t>non-additive (non-loss) decomposition</a:t>
            </a:r>
            <a:r>
              <a:rPr lang="en-US" dirty="0"/>
              <a:t>.</a:t>
            </a:r>
          </a:p>
          <a:p>
            <a:r>
              <a:rPr lang="en-US" dirty="0"/>
              <a:t>All </a:t>
            </a:r>
            <a:r>
              <a:rPr lang="en-US" dirty="0">
                <a:solidFill>
                  <a:schemeClr val="accent6"/>
                </a:solidFill>
              </a:rPr>
              <a:t>decompositions must be lossless</a:t>
            </a:r>
            <a:r>
              <a:rPr lang="en-US" dirty="0"/>
              <a:t>.</a:t>
            </a:r>
          </a:p>
        </p:txBody>
      </p:sp>
      <p:sp>
        <p:nvSpPr>
          <p:cNvPr id="7" name="Content Placeholder 2"/>
          <p:cNvSpPr txBox="1">
            <a:spLocks/>
          </p:cNvSpPr>
          <p:nvPr/>
        </p:nvSpPr>
        <p:spPr>
          <a:xfrm>
            <a:off x="6562620" y="863444"/>
            <a:ext cx="5512175"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graphicFrame>
        <p:nvGraphicFramePr>
          <p:cNvPr id="8"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3705342865"/>
              </p:ext>
            </p:extLst>
          </p:nvPr>
        </p:nvGraphicFramePr>
        <p:xfrm>
          <a:off x="8016509" y="1150857"/>
          <a:ext cx="2426653" cy="1234440"/>
        </p:xfrm>
        <a:graphic>
          <a:graphicData uri="http://schemas.openxmlformats.org/drawingml/2006/table">
            <a:tbl>
              <a:tblPr firstRow="1" bandRow="1">
                <a:tableStyleId>{8EC20E35-A176-4012-BC5E-935CFFF8708E}</a:tableStyleId>
              </a:tblPr>
              <a:tblGrid>
                <a:gridCol w="598805">
                  <a:extLst>
                    <a:ext uri="{9D8B030D-6E8A-4147-A177-3AD203B41FA5}">
                      <a16:colId xmlns:a16="http://schemas.microsoft.com/office/drawing/2014/main" val="20000"/>
                    </a:ext>
                  </a:extLst>
                </a:gridCol>
                <a:gridCol w="963930">
                  <a:extLst>
                    <a:ext uri="{9D8B030D-6E8A-4147-A177-3AD203B41FA5}">
                      <a16:colId xmlns:a16="http://schemas.microsoft.com/office/drawing/2014/main" val="20001"/>
                    </a:ext>
                  </a:extLst>
                </a:gridCol>
                <a:gridCol w="863918">
                  <a:extLst>
                    <a:ext uri="{9D8B030D-6E8A-4147-A177-3AD203B41FA5}">
                      <a16:colId xmlns:a16="http://schemas.microsoft.com/office/drawing/2014/main" val="20002"/>
                    </a:ext>
                  </a:extLst>
                </a:gridCol>
              </a:tblGrid>
              <a:tr h="411480">
                <a:tc>
                  <a:txBody>
                    <a:bodyPr/>
                    <a:lstStyle/>
                    <a:p>
                      <a:pPr algn="l"/>
                      <a:r>
                        <a:rPr lang="en-US" b="1" u="none" dirty="0" err="1">
                          <a:solidFill>
                            <a:schemeClr val="tx1"/>
                          </a:solidFill>
                        </a:rPr>
                        <a:t>Ano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Balance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a:solidFill>
                            <a:schemeClr val="tx1"/>
                          </a:solidFill>
                        </a:rPr>
                        <a:t>Bname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IN" dirty="0"/>
                        <a:t>A01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Surat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509229153"/>
              </p:ext>
            </p:extLst>
          </p:nvPr>
        </p:nvGraphicFramePr>
        <p:xfrm>
          <a:off x="8016509" y="787244"/>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252700620"/>
              </p:ext>
            </p:extLst>
          </p:nvPr>
        </p:nvGraphicFramePr>
        <p:xfrm>
          <a:off x="8013243" y="4496924"/>
          <a:ext cx="2426653" cy="1234440"/>
        </p:xfrm>
        <a:graphic>
          <a:graphicData uri="http://schemas.openxmlformats.org/drawingml/2006/table">
            <a:tbl>
              <a:tblPr firstRow="1" bandRow="1">
                <a:tableStyleId>{8EC20E35-A176-4012-BC5E-935CFFF8708E}</a:tableStyleId>
              </a:tblPr>
              <a:tblGrid>
                <a:gridCol w="598805">
                  <a:extLst>
                    <a:ext uri="{9D8B030D-6E8A-4147-A177-3AD203B41FA5}">
                      <a16:colId xmlns:a16="http://schemas.microsoft.com/office/drawing/2014/main" val="20000"/>
                    </a:ext>
                  </a:extLst>
                </a:gridCol>
                <a:gridCol w="963930">
                  <a:extLst>
                    <a:ext uri="{9D8B030D-6E8A-4147-A177-3AD203B41FA5}">
                      <a16:colId xmlns:a16="http://schemas.microsoft.com/office/drawing/2014/main" val="20001"/>
                    </a:ext>
                  </a:extLst>
                </a:gridCol>
                <a:gridCol w="863918">
                  <a:extLst>
                    <a:ext uri="{9D8B030D-6E8A-4147-A177-3AD203B41FA5}">
                      <a16:colId xmlns:a16="http://schemas.microsoft.com/office/drawing/2014/main" val="20002"/>
                    </a:ext>
                  </a:extLst>
                </a:gridCol>
              </a:tblGrid>
              <a:tr h="411480">
                <a:tc>
                  <a:txBody>
                    <a:bodyPr/>
                    <a:lstStyle/>
                    <a:p>
                      <a:pPr algn="l"/>
                      <a:r>
                        <a:rPr lang="en-US" b="1" u="none" dirty="0" err="1">
                          <a:solidFill>
                            <a:schemeClr val="tx1"/>
                          </a:solidFill>
                        </a:rPr>
                        <a:t>Ano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Balance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a:solidFill>
                            <a:schemeClr val="tx1"/>
                          </a:solidFill>
                        </a:rPr>
                        <a:t>Bname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IN" dirty="0"/>
                        <a:t>A01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Surat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11"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601669780"/>
              </p:ext>
            </p:extLst>
          </p:nvPr>
        </p:nvGraphicFramePr>
        <p:xfrm>
          <a:off x="8013243" y="4133311"/>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3"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653785820"/>
              </p:ext>
            </p:extLst>
          </p:nvPr>
        </p:nvGraphicFramePr>
        <p:xfrm>
          <a:off x="10181542" y="2812906"/>
          <a:ext cx="1462723" cy="1234440"/>
        </p:xfrm>
        <a:graphic>
          <a:graphicData uri="http://schemas.openxmlformats.org/drawingml/2006/table">
            <a:tbl>
              <a:tblPr firstRow="1" bandRow="1">
                <a:tableStyleId>{8EC20E35-A176-4012-BC5E-935CFFF8708E}</a:tableStyleId>
              </a:tblPr>
              <a:tblGrid>
                <a:gridCol w="598805">
                  <a:extLst>
                    <a:ext uri="{9D8B030D-6E8A-4147-A177-3AD203B41FA5}">
                      <a16:colId xmlns:a16="http://schemas.microsoft.com/office/drawing/2014/main" val="20000"/>
                    </a:ext>
                  </a:extLst>
                </a:gridCol>
                <a:gridCol w="863918">
                  <a:extLst>
                    <a:ext uri="{9D8B030D-6E8A-4147-A177-3AD203B41FA5}">
                      <a16:colId xmlns:a16="http://schemas.microsoft.com/office/drawing/2014/main" val="20002"/>
                    </a:ext>
                  </a:extLst>
                </a:gridCol>
              </a:tblGrid>
              <a:tr h="411480">
                <a:tc>
                  <a:txBody>
                    <a:bodyPr/>
                    <a:lstStyle/>
                    <a:p>
                      <a:pPr algn="l"/>
                      <a:r>
                        <a:rPr lang="en-US" sz="1800" kern="1200" dirty="0" err="1">
                          <a:solidFill>
                            <a:schemeClr val="tx1"/>
                          </a:solidFill>
                        </a:rPr>
                        <a:t>Ano</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a:solidFill>
                            <a:schemeClr val="tx1"/>
                          </a:solidFill>
                        </a:rPr>
                        <a:t>Bname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A02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Surat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1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787294935"/>
              </p:ext>
            </p:extLst>
          </p:nvPr>
        </p:nvGraphicFramePr>
        <p:xfrm>
          <a:off x="10181542" y="2449293"/>
          <a:ext cx="944880" cy="365760"/>
        </p:xfrm>
        <a:graphic>
          <a:graphicData uri="http://schemas.openxmlformats.org/drawingml/2006/table">
            <a:tbl>
              <a:tblPr firstRow="1" bandRow="1">
                <a:tableStyleId>{8EC20E35-A176-4012-BC5E-935CFFF8708E}</a:tableStyleId>
              </a:tblPr>
              <a:tblGrid>
                <a:gridCol w="94488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Table-2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5"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979298855"/>
              </p:ext>
            </p:extLst>
          </p:nvPr>
        </p:nvGraphicFramePr>
        <p:xfrm>
          <a:off x="6718570" y="2812906"/>
          <a:ext cx="1562735" cy="1234440"/>
        </p:xfrm>
        <a:graphic>
          <a:graphicData uri="http://schemas.openxmlformats.org/drawingml/2006/table">
            <a:tbl>
              <a:tblPr firstRow="1" bandRow="1">
                <a:tableStyleId>{8EC20E35-A176-4012-BC5E-935CFFF8708E}</a:tableStyleId>
              </a:tblPr>
              <a:tblGrid>
                <a:gridCol w="598805">
                  <a:extLst>
                    <a:ext uri="{9D8B030D-6E8A-4147-A177-3AD203B41FA5}">
                      <a16:colId xmlns:a16="http://schemas.microsoft.com/office/drawing/2014/main" val="20000"/>
                    </a:ext>
                  </a:extLst>
                </a:gridCol>
                <a:gridCol w="963930">
                  <a:extLst>
                    <a:ext uri="{9D8B030D-6E8A-4147-A177-3AD203B41FA5}">
                      <a16:colId xmlns:a16="http://schemas.microsoft.com/office/drawing/2014/main" val="20002"/>
                    </a:ext>
                  </a:extLst>
                </a:gridCol>
              </a:tblGrid>
              <a:tr h="411480">
                <a:tc>
                  <a:txBody>
                    <a:bodyPr/>
                    <a:lstStyle/>
                    <a:p>
                      <a:pPr algn="l"/>
                      <a:r>
                        <a:rPr lang="en-US" sz="1800" kern="1200" dirty="0" err="1">
                          <a:solidFill>
                            <a:schemeClr val="tx1"/>
                          </a:solidFill>
                        </a:rPr>
                        <a:t>Ano</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Balance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A02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1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977229820"/>
              </p:ext>
            </p:extLst>
          </p:nvPr>
        </p:nvGraphicFramePr>
        <p:xfrm>
          <a:off x="6718570" y="2449293"/>
          <a:ext cx="944880" cy="365760"/>
        </p:xfrm>
        <a:graphic>
          <a:graphicData uri="http://schemas.openxmlformats.org/drawingml/2006/table">
            <a:tbl>
              <a:tblPr firstRow="1" bandRow="1">
                <a:tableStyleId>{8EC20E35-A176-4012-BC5E-935CFFF8708E}</a:tableStyleId>
              </a:tblPr>
              <a:tblGrid>
                <a:gridCol w="94488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Table-1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24" name="Straight Connector 23"/>
          <p:cNvCxnSpPr/>
          <p:nvPr/>
        </p:nvCxnSpPr>
        <p:spPr>
          <a:xfrm rot="10800000" flipV="1">
            <a:off x="6531979" y="859536"/>
            <a:ext cx="0" cy="512064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6" name="Curved Left Arrow 25"/>
          <p:cNvSpPr/>
          <p:nvPr/>
        </p:nvSpPr>
        <p:spPr>
          <a:xfrm rot="19445381">
            <a:off x="10740242" y="1323849"/>
            <a:ext cx="774164" cy="1135083"/>
          </a:xfrm>
          <a:prstGeom prst="curvedLeftArrow">
            <a:avLst>
              <a:gd name="adj1" fmla="val 21372"/>
              <a:gd name="adj2" fmla="val 50000"/>
              <a:gd name="adj3" fmla="val 25000"/>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Curved Left Arrow 26"/>
          <p:cNvSpPr/>
          <p:nvPr/>
        </p:nvSpPr>
        <p:spPr>
          <a:xfrm rot="2154619" flipH="1">
            <a:off x="6987393" y="1291188"/>
            <a:ext cx="774164" cy="1135083"/>
          </a:xfrm>
          <a:prstGeom prst="curvedLeftArrow">
            <a:avLst>
              <a:gd name="adj1" fmla="val 21372"/>
              <a:gd name="adj2" fmla="val 50000"/>
              <a:gd name="adj3" fmla="val 25000"/>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Curved Left Arrow 27"/>
          <p:cNvSpPr/>
          <p:nvPr/>
        </p:nvSpPr>
        <p:spPr>
          <a:xfrm rot="1680047">
            <a:off x="10582734" y="4148320"/>
            <a:ext cx="647443" cy="1258950"/>
          </a:xfrm>
          <a:prstGeom prst="curvedLeftArrow">
            <a:avLst>
              <a:gd name="adj1" fmla="val 21372"/>
              <a:gd name="adj2" fmla="val 50000"/>
              <a:gd name="adj3" fmla="val 25000"/>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Curved Left Arrow 29"/>
          <p:cNvSpPr/>
          <p:nvPr/>
        </p:nvSpPr>
        <p:spPr>
          <a:xfrm rot="19919953" flipH="1">
            <a:off x="7249135" y="4148319"/>
            <a:ext cx="647443" cy="1258950"/>
          </a:xfrm>
          <a:prstGeom prst="curvedLeftArrow">
            <a:avLst>
              <a:gd name="adj1" fmla="val 21372"/>
              <a:gd name="adj2" fmla="val 50000"/>
              <a:gd name="adj3" fmla="val 25000"/>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TextBox 31"/>
          <p:cNvSpPr txBox="1"/>
          <p:nvPr/>
        </p:nvSpPr>
        <p:spPr>
          <a:xfrm>
            <a:off x="8538129" y="3094085"/>
            <a:ext cx="1437222" cy="461665"/>
          </a:xfrm>
          <a:prstGeom prst="rect">
            <a:avLst/>
          </a:prstGeom>
          <a:noFill/>
          <a:ln>
            <a:noFill/>
          </a:ln>
        </p:spPr>
        <p:txBody>
          <a:bodyPr wrap="square" rtlCol="0">
            <a:spAutoFit/>
          </a:bodyPr>
          <a:lstStyle/>
          <a:p>
            <a:pPr algn="ctr"/>
            <a:r>
              <a:rPr lang="en-US" sz="2400" dirty="0"/>
              <a:t>Same</a:t>
            </a:r>
            <a:endParaRPr lang="en-IN" sz="2400" dirty="0"/>
          </a:p>
        </p:txBody>
      </p:sp>
      <p:sp>
        <p:nvSpPr>
          <p:cNvPr id="33" name="Right Arrow 32"/>
          <p:cNvSpPr/>
          <p:nvPr/>
        </p:nvSpPr>
        <p:spPr>
          <a:xfrm rot="5400000">
            <a:off x="8913840" y="3758290"/>
            <a:ext cx="685800" cy="286405"/>
          </a:xfrm>
          <a:prstGeom prst="right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ight Arrow 33"/>
          <p:cNvSpPr/>
          <p:nvPr/>
        </p:nvSpPr>
        <p:spPr>
          <a:xfrm rot="16200000">
            <a:off x="8913840" y="2590564"/>
            <a:ext cx="685800" cy="286405"/>
          </a:xfrm>
          <a:prstGeom prst="right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16597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up)">
                                      <p:cBhvr>
                                        <p:cTn id="23" dur="500"/>
                                        <p:tgtEl>
                                          <p:spTgt spid="26"/>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up)">
                                      <p:cBhvr>
                                        <p:cTn id="26" dur="500"/>
                                        <p:tgtEl>
                                          <p:spTgt spid="2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up)">
                                      <p:cBhvr>
                                        <p:cTn id="45" dur="500"/>
                                        <p:tgtEl>
                                          <p:spTgt spid="30"/>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wipe(up)">
                                      <p:cBhvr>
                                        <p:cTn id="48" dur="500"/>
                                        <p:tgtEl>
                                          <p:spTgt spid="2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par>
                                <p:cTn id="54" presetID="10" presetClass="entr" presetSubtype="0" fill="hold" nodeType="with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nodePh="1">
                                  <p:stCondLst>
                                    <p:cond delay="0"/>
                                  </p:stCondLst>
                                  <p:endCondLst>
                                    <p:cond evt="begin" delay="0">
                                      <p:tn val="67"/>
                                    </p:cond>
                                  </p:endCondLst>
                                  <p:childTnLst>
                                    <p:set>
                                      <p:cBhvr>
                                        <p:cTn id="68" dur="1" fill="hold">
                                          <p:stCondLst>
                                            <p:cond delay="0"/>
                                          </p:stCondLst>
                                        </p:cTn>
                                        <p:tgtEl>
                                          <p:spTgt spid="7">
                                            <p:txEl>
                                              <p:pRg st="0" end="0"/>
                                            </p:txEl>
                                          </p:spTgt>
                                        </p:tgtEl>
                                        <p:attrNameLst>
                                          <p:attrName>style.visibility</p:attrName>
                                        </p:attrNameLst>
                                      </p:cBhvr>
                                      <p:to>
                                        <p:strVal val="visible"/>
                                      </p:to>
                                    </p:set>
                                    <p:animEffect transition="in" filter="fade">
                                      <p:cBhvr>
                                        <p:cTn id="69" dur="500"/>
                                        <p:tgtEl>
                                          <p:spTgt spid="7">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6">
                                            <p:txEl>
                                              <p:pRg st="1" end="1"/>
                                            </p:txEl>
                                          </p:spTgt>
                                        </p:tgtEl>
                                        <p:attrNameLst>
                                          <p:attrName>style.visibility</p:attrName>
                                        </p:attrNameLst>
                                      </p:cBhvr>
                                      <p:to>
                                        <p:strVal val="visible"/>
                                      </p:to>
                                    </p:set>
                                    <p:animEffect transition="in" filter="fade">
                                      <p:cBhvr>
                                        <p:cTn id="74" dur="500"/>
                                        <p:tgtEl>
                                          <p:spTgt spid="6">
                                            <p:txEl>
                                              <p:pRg st="1" end="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6">
                                            <p:txEl>
                                              <p:pRg st="2" end="2"/>
                                            </p:txEl>
                                          </p:spTgt>
                                        </p:tgtEl>
                                        <p:attrNameLst>
                                          <p:attrName>style.visibility</p:attrName>
                                        </p:attrNameLst>
                                      </p:cBhvr>
                                      <p:to>
                                        <p:strVal val="visible"/>
                                      </p:to>
                                    </p:set>
                                    <p:animEffect transition="in" filter="fade">
                                      <p:cBhvr>
                                        <p:cTn id="79"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30" grpId="0" animBg="1"/>
      <p:bldP spid="32" grpId="0"/>
      <p:bldP spid="33" grpId="0" animBg="1"/>
      <p:bldP spid="3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Anomaly and its types</a:t>
            </a:r>
          </a:p>
        </p:txBody>
      </p:sp>
      <p:sp>
        <p:nvSpPr>
          <p:cNvPr id="5" name="Text Placeholder 4"/>
          <p:cNvSpPr>
            <a:spLocks noGrp="1"/>
          </p:cNvSpPr>
          <p:nvPr>
            <p:ph type="body" idx="1"/>
          </p:nvPr>
        </p:nvSpPr>
        <p:spPr/>
        <p:txBody>
          <a:bodyPr/>
          <a:lstStyle/>
          <a:p>
            <a:r>
              <a:rPr lang="en-US" dirty="0"/>
              <a:t>Section – 6</a:t>
            </a:r>
          </a:p>
          <a:p>
            <a:endParaRPr lang="en-US" dirty="0"/>
          </a:p>
        </p:txBody>
      </p:sp>
    </p:spTree>
    <p:extLst>
      <p:ext uri="{BB962C8B-B14F-4D97-AF65-F5344CB8AC3E}">
        <p14:creationId xmlns:p14="http://schemas.microsoft.com/office/powerpoint/2010/main" val="11635595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anomaly in database design?</a:t>
            </a:r>
          </a:p>
        </p:txBody>
      </p:sp>
      <p:sp>
        <p:nvSpPr>
          <p:cNvPr id="3" name="Content Placeholder 2"/>
          <p:cNvSpPr>
            <a:spLocks noGrp="1"/>
          </p:cNvSpPr>
          <p:nvPr>
            <p:ph idx="1"/>
          </p:nvPr>
        </p:nvSpPr>
        <p:spPr/>
        <p:txBody>
          <a:bodyPr/>
          <a:lstStyle/>
          <a:p>
            <a:r>
              <a:rPr lang="en-US" dirty="0"/>
              <a:t>Anomalies are </a:t>
            </a:r>
            <a:r>
              <a:rPr lang="en-US" b="1" dirty="0">
                <a:solidFill>
                  <a:schemeClr val="accent6"/>
                </a:solidFill>
              </a:rPr>
              <a:t>problems that can occur in poorly planned, un-normalized database</a:t>
            </a:r>
            <a:r>
              <a:rPr lang="en-US" dirty="0"/>
              <a:t> where all the data are stored in one table.</a:t>
            </a:r>
          </a:p>
          <a:p>
            <a:r>
              <a:rPr lang="en-US" dirty="0"/>
              <a:t>There are three types of anomalies that can arise in the database because of redundancy are</a:t>
            </a:r>
          </a:p>
          <a:p>
            <a:pPr lvl="1"/>
            <a:r>
              <a:rPr lang="en-US" dirty="0"/>
              <a:t>Insert anomaly</a:t>
            </a:r>
          </a:p>
          <a:p>
            <a:pPr lvl="1"/>
            <a:r>
              <a:rPr lang="en-US" dirty="0"/>
              <a:t>Delete anomaly</a:t>
            </a:r>
          </a:p>
          <a:p>
            <a:pPr lvl="1"/>
            <a:r>
              <a:rPr lang="en-US" dirty="0"/>
              <a:t>Update / Modification anomaly</a:t>
            </a:r>
          </a:p>
        </p:txBody>
      </p:sp>
    </p:spTree>
    <p:extLst>
      <p:ext uri="{BB962C8B-B14F-4D97-AF65-F5344CB8AC3E}">
        <p14:creationId xmlns:p14="http://schemas.microsoft.com/office/powerpoint/2010/main" val="316320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anomaly</a:t>
            </a:r>
          </a:p>
        </p:txBody>
      </p:sp>
      <p:sp>
        <p:nvSpPr>
          <p:cNvPr id="3" name="Content Placeholder 2"/>
          <p:cNvSpPr>
            <a:spLocks noGrp="1"/>
          </p:cNvSpPr>
          <p:nvPr>
            <p:ph idx="1"/>
          </p:nvPr>
        </p:nvSpPr>
        <p:spPr/>
        <p:txBody>
          <a:bodyPr/>
          <a:lstStyle/>
          <a:p>
            <a:r>
              <a:rPr lang="en-US" dirty="0"/>
              <a:t>Consider a relation </a:t>
            </a:r>
            <a:r>
              <a:rPr lang="en-US" dirty="0" err="1"/>
              <a:t>Emp_Dept</a:t>
            </a:r>
            <a:r>
              <a:rPr lang="en-US" dirty="0"/>
              <a:t>(</a:t>
            </a:r>
            <a:r>
              <a:rPr lang="en-US" u="sng" dirty="0"/>
              <a:t>EID</a:t>
            </a:r>
            <a:r>
              <a:rPr lang="en-US" dirty="0"/>
              <a:t>, </a:t>
            </a:r>
            <a:r>
              <a:rPr lang="en-US" dirty="0" err="1"/>
              <a:t>Ename</a:t>
            </a:r>
            <a:r>
              <a:rPr lang="en-US" dirty="0"/>
              <a:t>, City, DID, </a:t>
            </a:r>
            <a:r>
              <a:rPr lang="en-US" dirty="0" err="1"/>
              <a:t>Dname</a:t>
            </a:r>
            <a:r>
              <a:rPr lang="en-US" dirty="0"/>
              <a:t>, Manager) EID as a primary key</a:t>
            </a:r>
          </a:p>
          <a:p>
            <a:endParaRPr lang="en-US" dirty="0"/>
          </a:p>
          <a:p>
            <a:pPr marL="0" indent="0">
              <a:buNone/>
            </a:pPr>
            <a:endParaRPr lang="en-US" dirty="0"/>
          </a:p>
          <a:p>
            <a:endParaRPr lang="en-US" dirty="0"/>
          </a:p>
          <a:p>
            <a:endParaRPr lang="en-US" dirty="0"/>
          </a:p>
          <a:p>
            <a:endParaRPr lang="en-US" dirty="0"/>
          </a:p>
          <a:p>
            <a:r>
              <a:rPr lang="en-US" dirty="0"/>
              <a:t>Suppose a </a:t>
            </a:r>
            <a:r>
              <a:rPr lang="en-US" b="1" dirty="0">
                <a:solidFill>
                  <a:schemeClr val="accent6"/>
                </a:solidFill>
              </a:rPr>
              <a:t>new department (IT) has been started </a:t>
            </a:r>
            <a:r>
              <a:rPr lang="en-US" dirty="0"/>
              <a:t>by the organization but </a:t>
            </a:r>
            <a:r>
              <a:rPr lang="en-US" b="1" dirty="0">
                <a:solidFill>
                  <a:schemeClr val="accent6"/>
                </a:solidFill>
              </a:rPr>
              <a:t>initially there is no employee appointed</a:t>
            </a:r>
            <a:r>
              <a:rPr lang="en-US" dirty="0"/>
              <a:t> for that department.</a:t>
            </a:r>
          </a:p>
          <a:p>
            <a:r>
              <a:rPr lang="en-US" dirty="0"/>
              <a:t>We </a:t>
            </a:r>
            <a:r>
              <a:rPr lang="en-US" b="1" dirty="0">
                <a:solidFill>
                  <a:schemeClr val="accent6"/>
                </a:solidFill>
              </a:rPr>
              <a:t>want to insert that department detail </a:t>
            </a:r>
            <a:r>
              <a:rPr lang="en-US" dirty="0"/>
              <a:t>in </a:t>
            </a:r>
            <a:r>
              <a:rPr lang="en-US" dirty="0" err="1"/>
              <a:t>Emp_Dept</a:t>
            </a:r>
            <a:r>
              <a:rPr lang="en-US" dirty="0"/>
              <a:t> table.</a:t>
            </a:r>
          </a:p>
          <a:p>
            <a:r>
              <a:rPr lang="en-US" dirty="0"/>
              <a:t>But the </a:t>
            </a:r>
            <a:r>
              <a:rPr lang="en-US" b="1" dirty="0">
                <a:solidFill>
                  <a:schemeClr val="accent6"/>
                </a:solidFill>
              </a:rPr>
              <a:t>tuple for this department cannot be inserted </a:t>
            </a:r>
            <a:r>
              <a:rPr lang="en-US" dirty="0"/>
              <a:t>into this table as the </a:t>
            </a:r>
            <a:r>
              <a:rPr lang="en-US" b="1" dirty="0">
                <a:solidFill>
                  <a:schemeClr val="accent6"/>
                </a:solidFill>
              </a:rPr>
              <a:t>EID will have NULL value</a:t>
            </a:r>
            <a:r>
              <a:rPr lang="en-US" dirty="0"/>
              <a:t>, </a:t>
            </a:r>
            <a:r>
              <a:rPr lang="en-US" b="1" dirty="0">
                <a:solidFill>
                  <a:schemeClr val="accent6"/>
                </a:solidFill>
              </a:rPr>
              <a:t>which is not allowed because EID is primary key</a:t>
            </a:r>
            <a:r>
              <a:rPr lang="en-US" dirty="0"/>
              <a:t>.</a:t>
            </a:r>
          </a:p>
          <a:p>
            <a:r>
              <a:rPr lang="en-US" dirty="0"/>
              <a:t>This kind of problem in the relation where some tuple cannot be inserted is known as insert anomaly.</a:t>
            </a:r>
          </a:p>
        </p:txBody>
      </p:sp>
      <p:graphicFrame>
        <p:nvGraphicFramePr>
          <p:cNvPr id="4"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354682173"/>
              </p:ext>
            </p:extLst>
          </p:nvPr>
        </p:nvGraphicFramePr>
        <p:xfrm>
          <a:off x="360994" y="1720726"/>
          <a:ext cx="4976601" cy="1234440"/>
        </p:xfrm>
        <a:graphic>
          <a:graphicData uri="http://schemas.openxmlformats.org/drawingml/2006/table">
            <a:tbl>
              <a:tblPr firstRow="1" bandRow="1">
                <a:tableStyleId>{8EC20E35-A176-4012-BC5E-935CFFF8708E}</a:tableStyleId>
              </a:tblPr>
              <a:tblGrid>
                <a:gridCol w="684000">
                  <a:extLst>
                    <a:ext uri="{9D8B030D-6E8A-4147-A177-3AD203B41FA5}">
                      <a16:colId xmlns:a16="http://schemas.microsoft.com/office/drawing/2014/main" val="20000"/>
                    </a:ext>
                  </a:extLst>
                </a:gridCol>
                <a:gridCol w="848043">
                  <a:extLst>
                    <a:ext uri="{9D8B030D-6E8A-4147-A177-3AD203B41FA5}">
                      <a16:colId xmlns:a16="http://schemas.microsoft.com/office/drawing/2014/main" val="20001"/>
                    </a:ext>
                  </a:extLst>
                </a:gridCol>
                <a:gridCol w="989330">
                  <a:extLst>
                    <a:ext uri="{9D8B030D-6E8A-4147-A177-3AD203B41FA5}">
                      <a16:colId xmlns:a16="http://schemas.microsoft.com/office/drawing/2014/main" val="20002"/>
                    </a:ext>
                  </a:extLst>
                </a:gridCol>
                <a:gridCol w="554355">
                  <a:extLst>
                    <a:ext uri="{9D8B030D-6E8A-4147-A177-3AD203B41FA5}">
                      <a16:colId xmlns:a16="http://schemas.microsoft.com/office/drawing/2014/main" val="20003"/>
                    </a:ext>
                  </a:extLst>
                </a:gridCol>
                <a:gridCol w="863918">
                  <a:extLst>
                    <a:ext uri="{9D8B030D-6E8A-4147-A177-3AD203B41FA5}">
                      <a16:colId xmlns:a16="http://schemas.microsoft.com/office/drawing/2014/main" val="20004"/>
                    </a:ext>
                  </a:extLst>
                </a:gridCol>
                <a:gridCol w="1036955">
                  <a:extLst>
                    <a:ext uri="{9D8B030D-6E8A-4147-A177-3AD203B41FA5}">
                      <a16:colId xmlns:a16="http://schemas.microsoft.com/office/drawing/2014/main" val="20005"/>
                    </a:ext>
                  </a:extLst>
                </a:gridCol>
              </a:tblGrid>
              <a:tr h="411480">
                <a:tc>
                  <a:txBody>
                    <a:bodyPr/>
                    <a:lstStyle/>
                    <a:p>
                      <a:pPr algn="l"/>
                      <a:r>
                        <a:rPr lang="en-US" b="1" u="sng" dirty="0">
                          <a:solidFill>
                            <a:schemeClr val="tx1"/>
                          </a:solidFill>
                        </a:rPr>
                        <a:t>EID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a:solidFill>
                            <a:schemeClr val="tx1"/>
                          </a:solidFill>
                        </a:rPr>
                        <a:t>Ename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Dname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Manager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IN" dirty="0"/>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Shah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Meet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Surat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Shah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728889423"/>
              </p:ext>
            </p:extLst>
          </p:nvPr>
        </p:nvGraphicFramePr>
        <p:xfrm>
          <a:off x="360994" y="1357113"/>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err="1">
                          <a:solidFill>
                            <a:schemeClr val="tx1"/>
                          </a:solidFill>
                        </a:rPr>
                        <a:t>Emp_Dept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6" name="Rounded Rectangle 5"/>
          <p:cNvSpPr/>
          <p:nvPr/>
        </p:nvSpPr>
        <p:spPr>
          <a:xfrm>
            <a:off x="5536497" y="1725792"/>
            <a:ext cx="6400800" cy="1371600"/>
          </a:xfrm>
          <a:prstGeom prst="roundRect">
            <a:avLst>
              <a:gd name="adj" fmla="val 3802"/>
            </a:avLst>
          </a:prstGeom>
          <a:solidFill>
            <a:schemeClr val="accent6">
              <a:lumMod val="20000"/>
              <a:lumOff val="80000"/>
            </a:schemeClr>
          </a:solidFill>
          <a:ln w="127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An insert anomaly occurs when </a:t>
            </a:r>
            <a:r>
              <a:rPr lang="en-US" sz="2400" dirty="0">
                <a:solidFill>
                  <a:schemeClr val="accent6"/>
                </a:solidFill>
              </a:rPr>
              <a:t>certain attributes cannot be inserted</a:t>
            </a:r>
            <a:r>
              <a:rPr lang="en-US" sz="2400" dirty="0">
                <a:solidFill>
                  <a:schemeClr val="tx1"/>
                </a:solidFill>
              </a:rPr>
              <a:t> into the database </a:t>
            </a:r>
            <a:r>
              <a:rPr lang="en-US" sz="2400" dirty="0">
                <a:solidFill>
                  <a:schemeClr val="accent6"/>
                </a:solidFill>
              </a:rPr>
              <a:t>without the presence of another attribute</a:t>
            </a:r>
            <a:r>
              <a:rPr lang="en-US" sz="2400" dirty="0">
                <a:solidFill>
                  <a:schemeClr val="tx1"/>
                </a:solidFill>
              </a:rPr>
              <a:t>.</a:t>
            </a:r>
          </a:p>
        </p:txBody>
      </p:sp>
      <p:graphicFrame>
        <p:nvGraphicFramePr>
          <p:cNvPr id="1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959347651"/>
              </p:ext>
            </p:extLst>
          </p:nvPr>
        </p:nvGraphicFramePr>
        <p:xfrm>
          <a:off x="360994" y="2961999"/>
          <a:ext cx="4976601" cy="411480"/>
        </p:xfrm>
        <a:graphic>
          <a:graphicData uri="http://schemas.openxmlformats.org/drawingml/2006/table">
            <a:tbl>
              <a:tblPr firstRow="1" bandRow="1">
                <a:tableStyleId>{8EC20E35-A176-4012-BC5E-935CFFF8708E}</a:tableStyleId>
              </a:tblPr>
              <a:tblGrid>
                <a:gridCol w="684000">
                  <a:extLst>
                    <a:ext uri="{9D8B030D-6E8A-4147-A177-3AD203B41FA5}">
                      <a16:colId xmlns:a16="http://schemas.microsoft.com/office/drawing/2014/main" val="20000"/>
                    </a:ext>
                  </a:extLst>
                </a:gridCol>
                <a:gridCol w="848043">
                  <a:extLst>
                    <a:ext uri="{9D8B030D-6E8A-4147-A177-3AD203B41FA5}">
                      <a16:colId xmlns:a16="http://schemas.microsoft.com/office/drawing/2014/main" val="20001"/>
                    </a:ext>
                  </a:extLst>
                </a:gridCol>
                <a:gridCol w="989330">
                  <a:extLst>
                    <a:ext uri="{9D8B030D-6E8A-4147-A177-3AD203B41FA5}">
                      <a16:colId xmlns:a16="http://schemas.microsoft.com/office/drawing/2014/main" val="20002"/>
                    </a:ext>
                  </a:extLst>
                </a:gridCol>
                <a:gridCol w="554355">
                  <a:extLst>
                    <a:ext uri="{9D8B030D-6E8A-4147-A177-3AD203B41FA5}">
                      <a16:colId xmlns:a16="http://schemas.microsoft.com/office/drawing/2014/main" val="20003"/>
                    </a:ext>
                  </a:extLst>
                </a:gridCol>
                <a:gridCol w="863918">
                  <a:extLst>
                    <a:ext uri="{9D8B030D-6E8A-4147-A177-3AD203B41FA5}">
                      <a16:colId xmlns:a16="http://schemas.microsoft.com/office/drawing/2014/main" val="20004"/>
                    </a:ext>
                  </a:extLst>
                </a:gridCol>
                <a:gridCol w="1036955">
                  <a:extLst>
                    <a:ext uri="{9D8B030D-6E8A-4147-A177-3AD203B41FA5}">
                      <a16:colId xmlns:a16="http://schemas.microsoft.com/office/drawing/2014/main" val="20005"/>
                    </a:ext>
                  </a:extLst>
                </a:gridCol>
              </a:tblGrid>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lumOff val="50000"/>
                            </a:schemeClr>
                          </a:solidFill>
                        </a:rPr>
                        <a:t>NULL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tx1">
                              <a:lumMod val="50000"/>
                              <a:lumOff val="50000"/>
                            </a:schemeClr>
                          </a:solidFill>
                        </a:rPr>
                        <a:t>NULL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tx1">
                              <a:lumMod val="50000"/>
                              <a:lumOff val="50000"/>
                            </a:schemeClr>
                          </a:solidFill>
                        </a:rPr>
                        <a:t>NULL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tx1"/>
                          </a:solidFill>
                        </a:rPr>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tx1"/>
                          </a:solidFill>
                        </a:rPr>
                        <a:t>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b="0" kern="1200" dirty="0">
                          <a:solidFill>
                            <a:schemeClr val="tx1">
                              <a:lumMod val="50000"/>
                              <a:lumOff val="50000"/>
                            </a:schemeClr>
                          </a:solidFill>
                          <a:latin typeface="+mn-lt"/>
                          <a:ea typeface="+mn-ea"/>
                          <a:cs typeface="+mn-cs"/>
                        </a:rPr>
                        <a:t>NULL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9" name="Rounded Rectangular Callout 8"/>
          <p:cNvSpPr/>
          <p:nvPr/>
        </p:nvSpPr>
        <p:spPr>
          <a:xfrm>
            <a:off x="5807976" y="3167739"/>
            <a:ext cx="3960000" cy="468000"/>
          </a:xfrm>
          <a:prstGeom prst="wedgeRoundRectCallout">
            <a:avLst>
              <a:gd name="adj1" fmla="val -63173"/>
              <a:gd name="adj2" fmla="val -28051"/>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Want to insert new department detail (IT)</a:t>
            </a:r>
            <a:endParaRPr lang="en-US" dirty="0">
              <a:solidFill>
                <a:schemeClr val="tx1"/>
              </a:solidFill>
            </a:endParaRPr>
          </a:p>
        </p:txBody>
      </p:sp>
      <p:sp>
        <p:nvSpPr>
          <p:cNvPr id="7" name="Multiply 6"/>
          <p:cNvSpPr/>
          <p:nvPr/>
        </p:nvSpPr>
        <p:spPr>
          <a:xfrm>
            <a:off x="437193" y="2753658"/>
            <a:ext cx="536473" cy="821148"/>
          </a:xfrm>
          <a:prstGeom prst="mathMultiply">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ounded Rectangle 11"/>
          <p:cNvSpPr/>
          <p:nvPr/>
        </p:nvSpPr>
        <p:spPr>
          <a:xfrm>
            <a:off x="360993" y="2950911"/>
            <a:ext cx="4976602" cy="418494"/>
          </a:xfrm>
          <a:prstGeom prst="round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ounded Rectangle 10"/>
          <p:cNvSpPr/>
          <p:nvPr/>
        </p:nvSpPr>
        <p:spPr>
          <a:xfrm>
            <a:off x="360994" y="2954985"/>
            <a:ext cx="688873" cy="418494"/>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8662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500"/>
                                        <p:tgtEl>
                                          <p:spTgt spid="3">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fade">
                                      <p:cBhvr>
                                        <p:cTn id="5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7" grpId="0" animBg="1"/>
      <p:bldP spid="12" grpId="0" animBg="1"/>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Delete anomaly</a:t>
            </a:r>
            <a:endParaRPr lang="en-US" dirty="0"/>
          </a:p>
        </p:txBody>
      </p:sp>
      <p:sp>
        <p:nvSpPr>
          <p:cNvPr id="3" name="Content Placeholder 2"/>
          <p:cNvSpPr>
            <a:spLocks noGrp="1"/>
          </p:cNvSpPr>
          <p:nvPr>
            <p:ph idx="1"/>
          </p:nvPr>
        </p:nvSpPr>
        <p:spPr/>
        <p:txBody>
          <a:bodyPr/>
          <a:lstStyle/>
          <a:p>
            <a:r>
              <a:rPr lang="en-US" dirty="0"/>
              <a:t>Consider a relation </a:t>
            </a:r>
            <a:r>
              <a:rPr lang="en-US" dirty="0" err="1"/>
              <a:t>Emp_Dept</a:t>
            </a:r>
            <a:r>
              <a:rPr lang="en-US" dirty="0"/>
              <a:t>(</a:t>
            </a:r>
            <a:r>
              <a:rPr lang="en-US" u="sng" dirty="0"/>
              <a:t>EID</a:t>
            </a:r>
            <a:r>
              <a:rPr lang="en-US" dirty="0"/>
              <a:t>, </a:t>
            </a:r>
            <a:r>
              <a:rPr lang="en-US" dirty="0" err="1"/>
              <a:t>Ename</a:t>
            </a:r>
            <a:r>
              <a:rPr lang="en-US" dirty="0"/>
              <a:t>, City, DID, </a:t>
            </a:r>
            <a:r>
              <a:rPr lang="en-US" dirty="0" err="1"/>
              <a:t>Dname</a:t>
            </a:r>
            <a:r>
              <a:rPr lang="en-US" dirty="0"/>
              <a:t>, Manager) EID as a primary key</a:t>
            </a:r>
          </a:p>
          <a:p>
            <a:endParaRPr lang="en-US" dirty="0"/>
          </a:p>
          <a:p>
            <a:pPr marL="0" indent="0">
              <a:buNone/>
            </a:pPr>
            <a:endParaRPr lang="en-US" dirty="0"/>
          </a:p>
          <a:p>
            <a:endParaRPr lang="en-US" dirty="0"/>
          </a:p>
          <a:p>
            <a:endParaRPr lang="en-US" dirty="0"/>
          </a:p>
          <a:p>
            <a:endParaRPr lang="en-GB" dirty="0"/>
          </a:p>
          <a:p>
            <a:r>
              <a:rPr lang="en-GB" dirty="0"/>
              <a:t>Now consider </a:t>
            </a:r>
            <a:r>
              <a:rPr lang="en-GB" b="1" dirty="0">
                <a:solidFill>
                  <a:schemeClr val="accent6"/>
                </a:solidFill>
              </a:rPr>
              <a:t>there is only one employee in some department (IT) </a:t>
            </a:r>
            <a:r>
              <a:rPr lang="en-GB" dirty="0"/>
              <a:t>and that </a:t>
            </a:r>
            <a:r>
              <a:rPr lang="en-GB" b="1" dirty="0">
                <a:solidFill>
                  <a:schemeClr val="accent6"/>
                </a:solidFill>
              </a:rPr>
              <a:t>employee leaves the organization</a:t>
            </a:r>
            <a:r>
              <a:rPr lang="en-GB" dirty="0"/>
              <a:t>.</a:t>
            </a:r>
          </a:p>
          <a:p>
            <a:r>
              <a:rPr lang="en-GB" dirty="0"/>
              <a:t>So we </a:t>
            </a:r>
            <a:r>
              <a:rPr lang="en-GB" b="1" dirty="0">
                <a:solidFill>
                  <a:schemeClr val="accent6"/>
                </a:solidFill>
              </a:rPr>
              <a:t>need to delete tuple of that employee (Jay).</a:t>
            </a:r>
          </a:p>
          <a:p>
            <a:r>
              <a:rPr lang="en-GB" dirty="0"/>
              <a:t>But in addition to that </a:t>
            </a:r>
            <a:r>
              <a:rPr lang="en-GB" b="1" dirty="0">
                <a:solidFill>
                  <a:schemeClr val="accent6"/>
                </a:solidFill>
              </a:rPr>
              <a:t>information about the department also deleted</a:t>
            </a:r>
            <a:r>
              <a:rPr lang="en-GB" dirty="0"/>
              <a:t>.</a:t>
            </a:r>
          </a:p>
          <a:p>
            <a:r>
              <a:rPr lang="en-GB" dirty="0"/>
              <a:t>This kind of problem in the relation where deletion of some tuples can lead to loss of some other data not intended to be removed is known as delete anomaly.</a:t>
            </a:r>
            <a:endParaRPr lang="en-US" dirty="0"/>
          </a:p>
        </p:txBody>
      </p:sp>
      <p:graphicFrame>
        <p:nvGraphicFramePr>
          <p:cNvPr id="4"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251181752"/>
              </p:ext>
            </p:extLst>
          </p:nvPr>
        </p:nvGraphicFramePr>
        <p:xfrm>
          <a:off x="543874" y="1720726"/>
          <a:ext cx="4885056" cy="1234440"/>
        </p:xfrm>
        <a:graphic>
          <a:graphicData uri="http://schemas.openxmlformats.org/drawingml/2006/table">
            <a:tbl>
              <a:tblPr firstRow="1" bandRow="1">
                <a:tableStyleId>{8EC20E35-A176-4012-BC5E-935CFFF8708E}</a:tableStyleId>
              </a:tblPr>
              <a:tblGrid>
                <a:gridCol w="592455">
                  <a:extLst>
                    <a:ext uri="{9D8B030D-6E8A-4147-A177-3AD203B41FA5}">
                      <a16:colId xmlns:a16="http://schemas.microsoft.com/office/drawing/2014/main" val="20000"/>
                    </a:ext>
                  </a:extLst>
                </a:gridCol>
                <a:gridCol w="848043">
                  <a:extLst>
                    <a:ext uri="{9D8B030D-6E8A-4147-A177-3AD203B41FA5}">
                      <a16:colId xmlns:a16="http://schemas.microsoft.com/office/drawing/2014/main" val="20001"/>
                    </a:ext>
                  </a:extLst>
                </a:gridCol>
                <a:gridCol w="989330">
                  <a:extLst>
                    <a:ext uri="{9D8B030D-6E8A-4147-A177-3AD203B41FA5}">
                      <a16:colId xmlns:a16="http://schemas.microsoft.com/office/drawing/2014/main" val="20002"/>
                    </a:ext>
                  </a:extLst>
                </a:gridCol>
                <a:gridCol w="554355">
                  <a:extLst>
                    <a:ext uri="{9D8B030D-6E8A-4147-A177-3AD203B41FA5}">
                      <a16:colId xmlns:a16="http://schemas.microsoft.com/office/drawing/2014/main" val="20003"/>
                    </a:ext>
                  </a:extLst>
                </a:gridCol>
                <a:gridCol w="863918">
                  <a:extLst>
                    <a:ext uri="{9D8B030D-6E8A-4147-A177-3AD203B41FA5}">
                      <a16:colId xmlns:a16="http://schemas.microsoft.com/office/drawing/2014/main" val="20004"/>
                    </a:ext>
                  </a:extLst>
                </a:gridCol>
                <a:gridCol w="1036955">
                  <a:extLst>
                    <a:ext uri="{9D8B030D-6E8A-4147-A177-3AD203B41FA5}">
                      <a16:colId xmlns:a16="http://schemas.microsoft.com/office/drawing/2014/main" val="20005"/>
                    </a:ext>
                  </a:extLst>
                </a:gridCol>
              </a:tblGrid>
              <a:tr h="411480">
                <a:tc>
                  <a:txBody>
                    <a:bodyPr/>
                    <a:lstStyle/>
                    <a:p>
                      <a:pPr algn="l"/>
                      <a:r>
                        <a:rPr lang="en-US" b="1" u="sng" dirty="0">
                          <a:solidFill>
                            <a:schemeClr val="tx1"/>
                          </a:solidFill>
                        </a:rPr>
                        <a:t>EID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a:solidFill>
                            <a:schemeClr val="tx1"/>
                          </a:solidFill>
                        </a:rPr>
                        <a:t>Ename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Dname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Manager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IN" dirty="0"/>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Shah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Meet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Surat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Shah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002796125"/>
              </p:ext>
            </p:extLst>
          </p:nvPr>
        </p:nvGraphicFramePr>
        <p:xfrm>
          <a:off x="543874" y="1357113"/>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err="1">
                          <a:solidFill>
                            <a:schemeClr val="tx1"/>
                          </a:solidFill>
                        </a:rPr>
                        <a:t>Emp_Dept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6" name="Rounded Rectangle 5"/>
          <p:cNvSpPr/>
          <p:nvPr/>
        </p:nvSpPr>
        <p:spPr>
          <a:xfrm>
            <a:off x="5536497" y="1725792"/>
            <a:ext cx="6444000" cy="936000"/>
          </a:xfrm>
          <a:prstGeom prst="roundRect">
            <a:avLst>
              <a:gd name="adj" fmla="val 3802"/>
            </a:avLst>
          </a:prstGeom>
          <a:solidFill>
            <a:schemeClr val="accent6">
              <a:lumMod val="20000"/>
              <a:lumOff val="80000"/>
            </a:schemeClr>
          </a:solidFill>
          <a:ln w="127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A delete anomaly exists when </a:t>
            </a:r>
            <a:r>
              <a:rPr lang="en-GB" sz="2400" b="1" dirty="0">
                <a:solidFill>
                  <a:schemeClr val="accent6"/>
                </a:solidFill>
              </a:rPr>
              <a:t>certain attributes are lost because of the deletion of another attribute</a:t>
            </a:r>
            <a:r>
              <a:rPr lang="en-GB" sz="2400" dirty="0">
                <a:solidFill>
                  <a:schemeClr val="tx1"/>
                </a:solidFill>
              </a:rPr>
              <a:t>.</a:t>
            </a:r>
            <a:endParaRPr lang="en-US" sz="2400" dirty="0">
              <a:solidFill>
                <a:schemeClr val="tx1"/>
              </a:solidFill>
            </a:endParaRPr>
          </a:p>
        </p:txBody>
      </p:sp>
      <p:graphicFrame>
        <p:nvGraphicFramePr>
          <p:cNvPr id="14"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675230616"/>
              </p:ext>
            </p:extLst>
          </p:nvPr>
        </p:nvGraphicFramePr>
        <p:xfrm>
          <a:off x="543873" y="2959364"/>
          <a:ext cx="4885056" cy="411480"/>
        </p:xfrm>
        <a:graphic>
          <a:graphicData uri="http://schemas.openxmlformats.org/drawingml/2006/table">
            <a:tbl>
              <a:tblPr firstRow="1" bandRow="1">
                <a:tableStyleId>{8EC20E35-A176-4012-BC5E-935CFFF8708E}</a:tableStyleId>
              </a:tblPr>
              <a:tblGrid>
                <a:gridCol w="592455">
                  <a:extLst>
                    <a:ext uri="{9D8B030D-6E8A-4147-A177-3AD203B41FA5}">
                      <a16:colId xmlns:a16="http://schemas.microsoft.com/office/drawing/2014/main" val="20000"/>
                    </a:ext>
                  </a:extLst>
                </a:gridCol>
                <a:gridCol w="848043">
                  <a:extLst>
                    <a:ext uri="{9D8B030D-6E8A-4147-A177-3AD203B41FA5}">
                      <a16:colId xmlns:a16="http://schemas.microsoft.com/office/drawing/2014/main" val="20001"/>
                    </a:ext>
                  </a:extLst>
                </a:gridCol>
                <a:gridCol w="989330">
                  <a:extLst>
                    <a:ext uri="{9D8B030D-6E8A-4147-A177-3AD203B41FA5}">
                      <a16:colId xmlns:a16="http://schemas.microsoft.com/office/drawing/2014/main" val="20002"/>
                    </a:ext>
                  </a:extLst>
                </a:gridCol>
                <a:gridCol w="554355">
                  <a:extLst>
                    <a:ext uri="{9D8B030D-6E8A-4147-A177-3AD203B41FA5}">
                      <a16:colId xmlns:a16="http://schemas.microsoft.com/office/drawing/2014/main" val="20003"/>
                    </a:ext>
                  </a:extLst>
                </a:gridCol>
                <a:gridCol w="863918">
                  <a:extLst>
                    <a:ext uri="{9D8B030D-6E8A-4147-A177-3AD203B41FA5}">
                      <a16:colId xmlns:a16="http://schemas.microsoft.com/office/drawing/2014/main" val="20004"/>
                    </a:ext>
                  </a:extLst>
                </a:gridCol>
                <a:gridCol w="1036955">
                  <a:extLst>
                    <a:ext uri="{9D8B030D-6E8A-4147-A177-3AD203B41FA5}">
                      <a16:colId xmlns:a16="http://schemas.microsoft.com/office/drawing/2014/main" val="20005"/>
                    </a:ext>
                  </a:extLst>
                </a:gridCol>
              </a:tblGrid>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tx1"/>
                          </a:solidFill>
                        </a:rPr>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b="0" dirty="0">
                          <a:solidFill>
                            <a:schemeClr val="tx1"/>
                          </a:solidFill>
                        </a:rPr>
                        <a:t>Jay</a:t>
                      </a:r>
                      <a:endParaRPr lang="en-IN"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b="0" dirty="0">
                          <a:solidFill>
                            <a:schemeClr val="tx1"/>
                          </a:solidFill>
                        </a:rPr>
                        <a:t>Baroda</a:t>
                      </a:r>
                      <a:endParaRPr lang="en-IN"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tx1"/>
                          </a:solidFill>
                        </a:rPr>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tx1"/>
                          </a:solidFill>
                        </a:rPr>
                        <a:t>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tx1"/>
                          </a:solidFill>
                        </a:rPr>
                        <a:t>Dave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9" name="Rounded Rectangular Callout 8"/>
          <p:cNvSpPr/>
          <p:nvPr/>
        </p:nvSpPr>
        <p:spPr>
          <a:xfrm>
            <a:off x="5648791" y="2814035"/>
            <a:ext cx="2514600" cy="609600"/>
          </a:xfrm>
          <a:prstGeom prst="wedgeRoundRectCallout">
            <a:avLst>
              <a:gd name="adj1" fmla="val -63698"/>
              <a:gd name="adj2" fmla="val 27505"/>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Want to delete (Jay)   employee's detail</a:t>
            </a:r>
          </a:p>
        </p:txBody>
      </p:sp>
      <p:sp>
        <p:nvSpPr>
          <p:cNvPr id="7" name="Rounded Rectangle 6"/>
          <p:cNvSpPr/>
          <p:nvPr/>
        </p:nvSpPr>
        <p:spPr>
          <a:xfrm>
            <a:off x="532929" y="2955857"/>
            <a:ext cx="4896000" cy="418494"/>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16414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7"/>
                                        </p:tgtEl>
                                      </p:cBhvr>
                                    </p:animEffect>
                                    <p:set>
                                      <p:cBhvr>
                                        <p:cTn id="37" dur="1" fill="hold">
                                          <p:stCondLst>
                                            <p:cond delay="499"/>
                                          </p:stCondLst>
                                        </p:cTn>
                                        <p:tgtEl>
                                          <p:spTgt spid="7"/>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14"/>
                                        </p:tgtEl>
                                      </p:cBhvr>
                                    </p:animEffect>
                                    <p:set>
                                      <p:cBhvr>
                                        <p:cTn id="40" dur="1" fill="hold">
                                          <p:stCondLst>
                                            <p:cond delay="499"/>
                                          </p:stCondLst>
                                        </p:cTn>
                                        <p:tgtEl>
                                          <p:spTgt spid="14"/>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9"/>
                                        </p:tgtEl>
                                      </p:cBhvr>
                                    </p:animEffect>
                                    <p:set>
                                      <p:cBhvr>
                                        <p:cTn id="43" dur="1" fill="hold">
                                          <p:stCondLst>
                                            <p:cond delay="499"/>
                                          </p:stCondLst>
                                        </p:cTn>
                                        <p:tgtEl>
                                          <p:spTgt spid="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fade">
                                      <p:cBhvr>
                                        <p:cTn id="48" dur="500"/>
                                        <p:tgtEl>
                                          <p:spTgt spid="3">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Effect transition="in" filter="fade">
                                      <p:cBhvr>
                                        <p:cTn id="53" dur="500"/>
                                        <p:tgtEl>
                                          <p:spTgt spid="3">
                                            <p:txEl>
                                              <p:pRg st="9" end="9"/>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fade">
                                      <p:cBhvr>
                                        <p:cTn id="5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9" grpId="1" animBg="1"/>
      <p:bldP spid="7" grpId="0" animBg="1"/>
      <p:bldP spid="7"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anomaly</a:t>
            </a:r>
          </a:p>
        </p:txBody>
      </p:sp>
      <p:sp>
        <p:nvSpPr>
          <p:cNvPr id="3" name="Content Placeholder 2"/>
          <p:cNvSpPr>
            <a:spLocks noGrp="1"/>
          </p:cNvSpPr>
          <p:nvPr>
            <p:ph idx="1"/>
          </p:nvPr>
        </p:nvSpPr>
        <p:spPr/>
        <p:txBody>
          <a:bodyPr/>
          <a:lstStyle/>
          <a:p>
            <a:r>
              <a:rPr lang="en-US" dirty="0"/>
              <a:t>Consider a relation </a:t>
            </a:r>
            <a:r>
              <a:rPr lang="en-US" dirty="0" err="1"/>
              <a:t>Emp_Dept</a:t>
            </a:r>
            <a:r>
              <a:rPr lang="en-US" dirty="0"/>
              <a:t>(</a:t>
            </a:r>
            <a:r>
              <a:rPr lang="en-US" u="sng" dirty="0"/>
              <a:t>EID</a:t>
            </a:r>
            <a:r>
              <a:rPr lang="en-US" dirty="0"/>
              <a:t>, </a:t>
            </a:r>
            <a:r>
              <a:rPr lang="en-US" dirty="0" err="1"/>
              <a:t>Ename</a:t>
            </a:r>
            <a:r>
              <a:rPr lang="en-US" dirty="0"/>
              <a:t>, City, </a:t>
            </a:r>
            <a:r>
              <a:rPr lang="en-US" dirty="0" err="1"/>
              <a:t>Dname</a:t>
            </a:r>
            <a:r>
              <a:rPr lang="en-US" dirty="0"/>
              <a:t>, Manager) EID as a primary key</a:t>
            </a:r>
          </a:p>
          <a:p>
            <a:endParaRPr lang="en-US" dirty="0"/>
          </a:p>
          <a:p>
            <a:pPr marL="0" indent="0">
              <a:buNone/>
            </a:pPr>
            <a:endParaRPr lang="en-US" dirty="0"/>
          </a:p>
          <a:p>
            <a:endParaRPr lang="en-US" dirty="0"/>
          </a:p>
          <a:p>
            <a:endParaRPr lang="en-US" dirty="0"/>
          </a:p>
          <a:p>
            <a:endParaRPr lang="en-US" dirty="0"/>
          </a:p>
          <a:p>
            <a:endParaRPr lang="en-GB" dirty="0"/>
          </a:p>
          <a:p>
            <a:r>
              <a:rPr lang="en-GB" dirty="0"/>
              <a:t>Suppose the </a:t>
            </a:r>
            <a:r>
              <a:rPr lang="en-GB" b="1" dirty="0">
                <a:solidFill>
                  <a:schemeClr val="accent6"/>
                </a:solidFill>
              </a:rPr>
              <a:t>manager of a (CE) department has changed</a:t>
            </a:r>
            <a:r>
              <a:rPr lang="en-GB" dirty="0"/>
              <a:t>, this requires that the </a:t>
            </a:r>
            <a:r>
              <a:rPr lang="en-GB" b="1" dirty="0">
                <a:solidFill>
                  <a:schemeClr val="accent6"/>
                </a:solidFill>
              </a:rPr>
              <a:t>Manager in all the tuples corresponding to that department must be changed </a:t>
            </a:r>
            <a:r>
              <a:rPr lang="en-GB" dirty="0"/>
              <a:t>to reflect the new status.</a:t>
            </a:r>
          </a:p>
          <a:p>
            <a:r>
              <a:rPr lang="en-GB" dirty="0"/>
              <a:t>If we </a:t>
            </a:r>
            <a:r>
              <a:rPr lang="en-GB" b="1" dirty="0">
                <a:solidFill>
                  <a:schemeClr val="accent6"/>
                </a:solidFill>
              </a:rPr>
              <a:t>fail to update all the tuples of given department</a:t>
            </a:r>
            <a:r>
              <a:rPr lang="en-GB" dirty="0"/>
              <a:t>, then </a:t>
            </a:r>
            <a:r>
              <a:rPr lang="en-GB" b="1" dirty="0">
                <a:solidFill>
                  <a:schemeClr val="accent6"/>
                </a:solidFill>
              </a:rPr>
              <a:t>two different records of employee working in the same department might show different Manager lead to inconsistency </a:t>
            </a:r>
            <a:r>
              <a:rPr lang="en-GB" dirty="0"/>
              <a:t>in the database.</a:t>
            </a:r>
            <a:endParaRPr lang="en-US" dirty="0"/>
          </a:p>
        </p:txBody>
      </p:sp>
      <p:graphicFrame>
        <p:nvGraphicFramePr>
          <p:cNvPr id="4"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301510876"/>
              </p:ext>
            </p:extLst>
          </p:nvPr>
        </p:nvGraphicFramePr>
        <p:xfrm>
          <a:off x="543874" y="1720726"/>
          <a:ext cx="4586288" cy="2057400"/>
        </p:xfrm>
        <a:graphic>
          <a:graphicData uri="http://schemas.openxmlformats.org/drawingml/2006/table">
            <a:tbl>
              <a:tblPr firstRow="1" bandRow="1">
                <a:tableStyleId>{8EC20E35-A176-4012-BC5E-935CFFF8708E}</a:tableStyleId>
              </a:tblPr>
              <a:tblGrid>
                <a:gridCol w="592455">
                  <a:extLst>
                    <a:ext uri="{9D8B030D-6E8A-4147-A177-3AD203B41FA5}">
                      <a16:colId xmlns:a16="http://schemas.microsoft.com/office/drawing/2014/main" val="20000"/>
                    </a:ext>
                  </a:extLst>
                </a:gridCol>
                <a:gridCol w="848043">
                  <a:extLst>
                    <a:ext uri="{9D8B030D-6E8A-4147-A177-3AD203B41FA5}">
                      <a16:colId xmlns:a16="http://schemas.microsoft.com/office/drawing/2014/main" val="20001"/>
                    </a:ext>
                  </a:extLst>
                </a:gridCol>
                <a:gridCol w="989330">
                  <a:extLst>
                    <a:ext uri="{9D8B030D-6E8A-4147-A177-3AD203B41FA5}">
                      <a16:colId xmlns:a16="http://schemas.microsoft.com/office/drawing/2014/main" val="20002"/>
                    </a:ext>
                  </a:extLst>
                </a:gridCol>
                <a:gridCol w="1119505">
                  <a:extLst>
                    <a:ext uri="{9D8B030D-6E8A-4147-A177-3AD203B41FA5}">
                      <a16:colId xmlns:a16="http://schemas.microsoft.com/office/drawing/2014/main" val="20003"/>
                    </a:ext>
                  </a:extLst>
                </a:gridCol>
                <a:gridCol w="1036955">
                  <a:extLst>
                    <a:ext uri="{9D8B030D-6E8A-4147-A177-3AD203B41FA5}">
                      <a16:colId xmlns:a16="http://schemas.microsoft.com/office/drawing/2014/main" val="20004"/>
                    </a:ext>
                  </a:extLst>
                </a:gridCol>
              </a:tblGrid>
              <a:tr h="411480">
                <a:tc>
                  <a:txBody>
                    <a:bodyPr/>
                    <a:lstStyle/>
                    <a:p>
                      <a:pPr algn="l"/>
                      <a:r>
                        <a:rPr lang="en-US" b="1" u="sng" dirty="0">
                          <a:solidFill>
                            <a:schemeClr val="tx1"/>
                          </a:solidFill>
                        </a:rPr>
                        <a:t>EID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a:solidFill>
                            <a:schemeClr val="tx1"/>
                          </a:solidFill>
                        </a:rPr>
                        <a:t>Ename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Dname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Manager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IN" dirty="0"/>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Sah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Meet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Surat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Shah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Jay</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Baroda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Computer</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Shaah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Hari</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Rajkot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Dave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002796125"/>
              </p:ext>
            </p:extLst>
          </p:nvPr>
        </p:nvGraphicFramePr>
        <p:xfrm>
          <a:off x="543874" y="1357113"/>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err="1">
                          <a:solidFill>
                            <a:schemeClr val="tx1"/>
                          </a:solidFill>
                        </a:rPr>
                        <a:t>Emp_Dept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6" name="Rounded Rectangle 5"/>
          <p:cNvSpPr/>
          <p:nvPr/>
        </p:nvSpPr>
        <p:spPr>
          <a:xfrm>
            <a:off x="5536497" y="1725792"/>
            <a:ext cx="6444000" cy="1224000"/>
          </a:xfrm>
          <a:prstGeom prst="roundRect">
            <a:avLst>
              <a:gd name="adj" fmla="val 3802"/>
            </a:avLst>
          </a:prstGeom>
          <a:solidFill>
            <a:schemeClr val="accent6">
              <a:lumMod val="20000"/>
              <a:lumOff val="80000"/>
            </a:schemeClr>
          </a:solidFill>
          <a:ln w="127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An update anomaly exists </a:t>
            </a:r>
            <a:r>
              <a:rPr lang="en-GB" sz="2400" b="1" dirty="0">
                <a:solidFill>
                  <a:schemeClr val="accent6"/>
                </a:solidFill>
              </a:rPr>
              <a:t>when one or more records (instance) of duplicated data is updated, but not all</a:t>
            </a:r>
            <a:r>
              <a:rPr lang="en-GB" sz="2400" dirty="0">
                <a:solidFill>
                  <a:schemeClr val="tx1"/>
                </a:solidFill>
              </a:rPr>
              <a:t>.</a:t>
            </a:r>
            <a:endParaRPr lang="en-US" sz="2400" dirty="0">
              <a:solidFill>
                <a:schemeClr val="tx1"/>
              </a:solidFill>
            </a:endParaRPr>
          </a:p>
        </p:txBody>
      </p:sp>
      <p:sp>
        <p:nvSpPr>
          <p:cNvPr id="9" name="Rounded Rectangular Callout 8"/>
          <p:cNvSpPr/>
          <p:nvPr/>
        </p:nvSpPr>
        <p:spPr>
          <a:xfrm>
            <a:off x="5536497" y="3150917"/>
            <a:ext cx="2514600" cy="609600"/>
          </a:xfrm>
          <a:prstGeom prst="wedgeRoundRectCallout">
            <a:avLst>
              <a:gd name="adj1" fmla="val -72167"/>
              <a:gd name="adj2" fmla="val -41375"/>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Want to update manager of CE department</a:t>
            </a:r>
          </a:p>
        </p:txBody>
      </p:sp>
      <p:sp>
        <p:nvSpPr>
          <p:cNvPr id="7" name="Rounded Rectangle 6"/>
          <p:cNvSpPr/>
          <p:nvPr/>
        </p:nvSpPr>
        <p:spPr>
          <a:xfrm>
            <a:off x="543875" y="2130009"/>
            <a:ext cx="4586288" cy="1232505"/>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45249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Functional Dependency (FD)?</a:t>
            </a:r>
          </a:p>
        </p:txBody>
      </p:sp>
      <p:sp>
        <p:nvSpPr>
          <p:cNvPr id="3" name="Content Placeholder 2"/>
          <p:cNvSpPr>
            <a:spLocks noGrp="1"/>
          </p:cNvSpPr>
          <p:nvPr>
            <p:ph idx="1"/>
          </p:nvPr>
        </p:nvSpPr>
        <p:spPr/>
        <p:txBody>
          <a:bodyPr/>
          <a:lstStyle/>
          <a:p>
            <a:r>
              <a:rPr lang="en-US" dirty="0"/>
              <a:t>Let R be a relation schema having n attributes A1, A2, A3,…, An.</a:t>
            </a:r>
          </a:p>
          <a:p>
            <a:endParaRPr lang="en-US" dirty="0"/>
          </a:p>
          <a:p>
            <a:endParaRPr lang="en-US" dirty="0"/>
          </a:p>
          <a:p>
            <a:endParaRPr lang="en-US" dirty="0"/>
          </a:p>
          <a:p>
            <a:endParaRPr lang="en-US" dirty="0"/>
          </a:p>
          <a:p>
            <a:endParaRPr lang="en-US" dirty="0"/>
          </a:p>
          <a:p>
            <a:r>
              <a:rPr lang="en-US" dirty="0"/>
              <a:t>Let attributes X and Y are two subsets of attributes of relation R.</a:t>
            </a:r>
          </a:p>
          <a:p>
            <a:r>
              <a:rPr lang="en-US" dirty="0"/>
              <a:t>If the </a:t>
            </a:r>
            <a:r>
              <a:rPr lang="en-US" b="1" dirty="0">
                <a:solidFill>
                  <a:schemeClr val="accent6"/>
                </a:solidFill>
              </a:rPr>
              <a:t>values of the X component of a tuple uniquely </a:t>
            </a:r>
            <a:r>
              <a:rPr lang="en-US" dirty="0"/>
              <a:t>(or functionally) </a:t>
            </a:r>
            <a:r>
              <a:rPr lang="en-US" b="1" dirty="0">
                <a:solidFill>
                  <a:schemeClr val="accent6"/>
                </a:solidFill>
              </a:rPr>
              <a:t>determine the values of the Y component</a:t>
            </a:r>
            <a:r>
              <a:rPr lang="en-US" dirty="0"/>
              <a:t>, then there is a </a:t>
            </a:r>
            <a:r>
              <a:rPr lang="en-US" b="1" dirty="0">
                <a:solidFill>
                  <a:schemeClr val="accent6"/>
                </a:solidFill>
              </a:rPr>
              <a:t>functional dependency from X to Y</a:t>
            </a:r>
            <a:r>
              <a:rPr lang="en-US" dirty="0"/>
              <a:t>.</a:t>
            </a:r>
          </a:p>
          <a:p>
            <a:r>
              <a:rPr lang="en-US" dirty="0"/>
              <a:t>This is denoted by </a:t>
            </a:r>
            <a:r>
              <a:rPr lang="en-US" b="1" dirty="0">
                <a:solidFill>
                  <a:schemeClr val="accent6"/>
                </a:solidFill>
              </a:rPr>
              <a:t>X </a:t>
            </a:r>
            <a:r>
              <a:rPr lang="en-US" b="1" dirty="0">
                <a:solidFill>
                  <a:schemeClr val="accent6"/>
                </a:solidFill>
                <a:latin typeface="Calibri" panose="020F0502020204030204" pitchFamily="34" charset="0"/>
              </a:rPr>
              <a:t>→</a:t>
            </a:r>
            <a:r>
              <a:rPr lang="en-US" b="1" dirty="0">
                <a:solidFill>
                  <a:schemeClr val="accent6"/>
                </a:solidFill>
              </a:rPr>
              <a:t> Y </a:t>
            </a:r>
            <a:r>
              <a:rPr lang="en-US" dirty="0"/>
              <a:t>(</a:t>
            </a:r>
            <a:r>
              <a:rPr lang="en-US" dirty="0" err="1"/>
              <a:t>i.e</a:t>
            </a:r>
            <a:r>
              <a:rPr lang="en-US" dirty="0"/>
              <a:t> </a:t>
            </a:r>
            <a:r>
              <a:rPr lang="en-US" dirty="0" err="1"/>
              <a:t>RollNo</a:t>
            </a:r>
            <a:r>
              <a:rPr lang="en-US" dirty="0"/>
              <a:t> </a:t>
            </a:r>
            <a:r>
              <a:rPr lang="en-US" dirty="0">
                <a:latin typeface="Calibri" panose="020F0502020204030204" pitchFamily="34" charset="0"/>
              </a:rPr>
              <a:t>→</a:t>
            </a:r>
            <a:r>
              <a:rPr lang="en-US" dirty="0"/>
              <a:t> Name, SPI, BL).</a:t>
            </a:r>
          </a:p>
          <a:p>
            <a:r>
              <a:rPr lang="en-US" dirty="0"/>
              <a:t>It is referred as: </a:t>
            </a:r>
            <a:r>
              <a:rPr lang="en-US" b="1" dirty="0">
                <a:solidFill>
                  <a:schemeClr val="accent6"/>
                </a:solidFill>
              </a:rPr>
              <a:t>Y is functionally dependent on the X </a:t>
            </a:r>
            <a:r>
              <a:rPr lang="en-US" dirty="0"/>
              <a:t>or </a:t>
            </a:r>
            <a:r>
              <a:rPr lang="en-US" b="1" dirty="0">
                <a:solidFill>
                  <a:schemeClr val="accent6"/>
                </a:solidFill>
              </a:rPr>
              <a:t>X functionally determines Y</a:t>
            </a:r>
            <a:r>
              <a:rPr lang="en-US" dirty="0"/>
              <a:t>.</a:t>
            </a:r>
          </a:p>
        </p:txBody>
      </p:sp>
      <p:graphicFrame>
        <p:nvGraphicFramePr>
          <p:cNvPr id="1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266927721"/>
              </p:ext>
            </p:extLst>
          </p:nvPr>
        </p:nvGraphicFramePr>
        <p:xfrm>
          <a:off x="591600" y="1748641"/>
          <a:ext cx="2727009" cy="1645920"/>
        </p:xfrm>
        <a:graphic>
          <a:graphicData uri="http://schemas.openxmlformats.org/drawingml/2006/table">
            <a:tbl>
              <a:tblPr firstRow="1" bandRow="1">
                <a:tableStyleId>{8EC20E35-A176-4012-BC5E-935CFFF8708E}</a:tableStyleId>
              </a:tblPr>
              <a:tblGrid>
                <a:gridCol w="844868">
                  <a:extLst>
                    <a:ext uri="{9D8B030D-6E8A-4147-A177-3AD203B41FA5}">
                      <a16:colId xmlns:a16="http://schemas.microsoft.com/office/drawing/2014/main" val="20000"/>
                    </a:ext>
                  </a:extLst>
                </a:gridCol>
                <a:gridCol w="857568">
                  <a:extLst>
                    <a:ext uri="{9D8B030D-6E8A-4147-A177-3AD203B41FA5}">
                      <a16:colId xmlns:a16="http://schemas.microsoft.com/office/drawing/2014/main" val="20001"/>
                    </a:ext>
                  </a:extLst>
                </a:gridCol>
                <a:gridCol w="551180">
                  <a:extLst>
                    <a:ext uri="{9D8B030D-6E8A-4147-A177-3AD203B41FA5}">
                      <a16:colId xmlns:a16="http://schemas.microsoft.com/office/drawing/2014/main" val="20002"/>
                    </a:ext>
                  </a:extLst>
                </a:gridCol>
                <a:gridCol w="473393">
                  <a:extLst>
                    <a:ext uri="{9D8B030D-6E8A-4147-A177-3AD203B41FA5}">
                      <a16:colId xmlns:a16="http://schemas.microsoft.com/office/drawing/2014/main" val="20003"/>
                    </a:ext>
                  </a:extLst>
                </a:gridCol>
              </a:tblGrid>
              <a:tr h="411480">
                <a:tc>
                  <a:txBody>
                    <a:bodyPr/>
                    <a:lstStyle/>
                    <a:p>
                      <a:pPr algn="l"/>
                      <a:r>
                        <a:rPr lang="en-US" b="1" dirty="0" err="1">
                          <a:solidFill>
                            <a:schemeClr val="tx1"/>
                          </a:solidFill>
                        </a:rPr>
                        <a:t>RollNo</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SPI</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BL</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Raju</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102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Mitesh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Jay</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296115040"/>
              </p:ext>
            </p:extLst>
          </p:nvPr>
        </p:nvGraphicFramePr>
        <p:xfrm>
          <a:off x="590421" y="1381812"/>
          <a:ext cx="914400" cy="365760"/>
        </p:xfrm>
        <a:graphic>
          <a:graphicData uri="http://schemas.openxmlformats.org/drawingml/2006/table">
            <a:tbl>
              <a:tblPr firstRow="1" bandRow="1">
                <a:tableStyleId>{8EC20E35-A176-4012-BC5E-935CFFF8708E}</a:tableStyleId>
              </a:tblPr>
              <a:tblGrid>
                <a:gridCol w="91440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6340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deal with insert, delete and update anomaly</a:t>
            </a:r>
            <a:endParaRPr lang="en-US" dirty="0"/>
          </a:p>
        </p:txBody>
      </p:sp>
      <p:sp>
        <p:nvSpPr>
          <p:cNvPr id="3" name="Content Placeholder 2"/>
          <p:cNvSpPr>
            <a:spLocks noGrp="1"/>
          </p:cNvSpPr>
          <p:nvPr>
            <p:ph idx="1"/>
          </p:nvPr>
        </p:nvSpPr>
        <p:spPr/>
        <p:txBody>
          <a:bodyPr/>
          <a:lstStyle/>
          <a:p>
            <a:endParaRPr lang="en-US" dirty="0"/>
          </a:p>
          <a:p>
            <a:pPr marL="0" indent="0">
              <a:buNone/>
            </a:pPr>
            <a:endParaRPr lang="en-US" dirty="0"/>
          </a:p>
          <a:p>
            <a:endParaRPr lang="en-US" dirty="0"/>
          </a:p>
          <a:p>
            <a:endParaRPr lang="en-US" dirty="0"/>
          </a:p>
          <a:p>
            <a:endParaRPr lang="en-GB" dirty="0"/>
          </a:p>
        </p:txBody>
      </p:sp>
      <p:graphicFrame>
        <p:nvGraphicFramePr>
          <p:cNvPr id="4"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3998589634"/>
              </p:ext>
            </p:extLst>
          </p:nvPr>
        </p:nvGraphicFramePr>
        <p:xfrm>
          <a:off x="370453" y="1227057"/>
          <a:ext cx="5013644" cy="1234440"/>
        </p:xfrm>
        <a:graphic>
          <a:graphicData uri="http://schemas.openxmlformats.org/drawingml/2006/table">
            <a:tbl>
              <a:tblPr firstRow="1" bandRow="1">
                <a:tableStyleId>{8EC20E35-A176-4012-BC5E-935CFFF8708E}</a:tableStyleId>
              </a:tblPr>
              <a:tblGrid>
                <a:gridCol w="721043">
                  <a:extLst>
                    <a:ext uri="{9D8B030D-6E8A-4147-A177-3AD203B41FA5}">
                      <a16:colId xmlns:a16="http://schemas.microsoft.com/office/drawing/2014/main" val="20000"/>
                    </a:ext>
                  </a:extLst>
                </a:gridCol>
                <a:gridCol w="848043">
                  <a:extLst>
                    <a:ext uri="{9D8B030D-6E8A-4147-A177-3AD203B41FA5}">
                      <a16:colId xmlns:a16="http://schemas.microsoft.com/office/drawing/2014/main" val="20001"/>
                    </a:ext>
                  </a:extLst>
                </a:gridCol>
                <a:gridCol w="989330">
                  <a:extLst>
                    <a:ext uri="{9D8B030D-6E8A-4147-A177-3AD203B41FA5}">
                      <a16:colId xmlns:a16="http://schemas.microsoft.com/office/drawing/2014/main" val="20002"/>
                    </a:ext>
                  </a:extLst>
                </a:gridCol>
                <a:gridCol w="554355">
                  <a:extLst>
                    <a:ext uri="{9D8B030D-6E8A-4147-A177-3AD203B41FA5}">
                      <a16:colId xmlns:a16="http://schemas.microsoft.com/office/drawing/2014/main" val="20003"/>
                    </a:ext>
                  </a:extLst>
                </a:gridCol>
                <a:gridCol w="863918">
                  <a:extLst>
                    <a:ext uri="{9D8B030D-6E8A-4147-A177-3AD203B41FA5}">
                      <a16:colId xmlns:a16="http://schemas.microsoft.com/office/drawing/2014/main" val="20004"/>
                    </a:ext>
                  </a:extLst>
                </a:gridCol>
                <a:gridCol w="1036955">
                  <a:extLst>
                    <a:ext uri="{9D8B030D-6E8A-4147-A177-3AD203B41FA5}">
                      <a16:colId xmlns:a16="http://schemas.microsoft.com/office/drawing/2014/main" val="20005"/>
                    </a:ext>
                  </a:extLst>
                </a:gridCol>
              </a:tblGrid>
              <a:tr h="411480">
                <a:tc>
                  <a:txBody>
                    <a:bodyPr/>
                    <a:lstStyle/>
                    <a:p>
                      <a:pPr algn="l"/>
                      <a:r>
                        <a:rPr lang="en-US" b="1" u="sng" dirty="0">
                          <a:solidFill>
                            <a:schemeClr val="tx1"/>
                          </a:solidFill>
                        </a:rPr>
                        <a:t>EID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a:solidFill>
                            <a:schemeClr val="tx1"/>
                          </a:solidFill>
                        </a:rPr>
                        <a:t>Ename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Dname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Manager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IN" dirty="0"/>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Shah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Meet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Surat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Shah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436597466"/>
              </p:ext>
            </p:extLst>
          </p:nvPr>
        </p:nvGraphicFramePr>
        <p:xfrm>
          <a:off x="370453" y="863444"/>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err="1">
                          <a:solidFill>
                            <a:schemeClr val="tx1"/>
                          </a:solidFill>
                        </a:rPr>
                        <a:t>Emp_Dept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4"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3278222395"/>
              </p:ext>
            </p:extLst>
          </p:nvPr>
        </p:nvGraphicFramePr>
        <p:xfrm>
          <a:off x="370453" y="2878024"/>
          <a:ext cx="5013644" cy="411480"/>
        </p:xfrm>
        <a:graphic>
          <a:graphicData uri="http://schemas.openxmlformats.org/drawingml/2006/table">
            <a:tbl>
              <a:tblPr firstRow="1" bandRow="1">
                <a:tableStyleId>{8EC20E35-A176-4012-BC5E-935CFFF8708E}</a:tableStyleId>
              </a:tblPr>
              <a:tblGrid>
                <a:gridCol w="721043">
                  <a:extLst>
                    <a:ext uri="{9D8B030D-6E8A-4147-A177-3AD203B41FA5}">
                      <a16:colId xmlns:a16="http://schemas.microsoft.com/office/drawing/2014/main" val="20000"/>
                    </a:ext>
                  </a:extLst>
                </a:gridCol>
                <a:gridCol w="848043">
                  <a:extLst>
                    <a:ext uri="{9D8B030D-6E8A-4147-A177-3AD203B41FA5}">
                      <a16:colId xmlns:a16="http://schemas.microsoft.com/office/drawing/2014/main" val="20001"/>
                    </a:ext>
                  </a:extLst>
                </a:gridCol>
                <a:gridCol w="989330">
                  <a:extLst>
                    <a:ext uri="{9D8B030D-6E8A-4147-A177-3AD203B41FA5}">
                      <a16:colId xmlns:a16="http://schemas.microsoft.com/office/drawing/2014/main" val="20002"/>
                    </a:ext>
                  </a:extLst>
                </a:gridCol>
                <a:gridCol w="554355">
                  <a:extLst>
                    <a:ext uri="{9D8B030D-6E8A-4147-A177-3AD203B41FA5}">
                      <a16:colId xmlns:a16="http://schemas.microsoft.com/office/drawing/2014/main" val="20003"/>
                    </a:ext>
                  </a:extLst>
                </a:gridCol>
                <a:gridCol w="863918">
                  <a:extLst>
                    <a:ext uri="{9D8B030D-6E8A-4147-A177-3AD203B41FA5}">
                      <a16:colId xmlns:a16="http://schemas.microsoft.com/office/drawing/2014/main" val="20004"/>
                    </a:ext>
                  </a:extLst>
                </a:gridCol>
                <a:gridCol w="1036955">
                  <a:extLst>
                    <a:ext uri="{9D8B030D-6E8A-4147-A177-3AD203B41FA5}">
                      <a16:colId xmlns:a16="http://schemas.microsoft.com/office/drawing/2014/main" val="20005"/>
                    </a:ext>
                  </a:extLst>
                </a:gridCol>
              </a:tblGrid>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lumOff val="50000"/>
                            </a:schemeClr>
                          </a:solidFill>
                        </a:rPr>
                        <a:t>NULL</a:t>
                      </a:r>
                      <a:endParaRPr lang="en-IN"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tx1">
                              <a:lumMod val="50000"/>
                              <a:lumOff val="50000"/>
                            </a:schemeClr>
                          </a:solidFill>
                        </a:rPr>
                        <a:t>NULL</a:t>
                      </a:r>
                      <a:endParaRPr lang="en-IN"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tx1">
                              <a:lumMod val="50000"/>
                              <a:lumOff val="50000"/>
                            </a:schemeClr>
                          </a:solidFill>
                        </a:rPr>
                        <a:t>NULL</a:t>
                      </a:r>
                      <a:endParaRPr lang="en-IN"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tx1"/>
                          </a:solidFill>
                        </a:rPr>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tx1"/>
                          </a:solidFill>
                        </a:rPr>
                        <a:t>EC</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tx1">
                              <a:lumMod val="50000"/>
                              <a:lumOff val="50000"/>
                            </a:schemeClr>
                          </a:solidFill>
                        </a:rPr>
                        <a:t>NULL</a:t>
                      </a:r>
                      <a:endParaRPr lang="en-IN"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1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341915711"/>
              </p:ext>
            </p:extLst>
          </p:nvPr>
        </p:nvGraphicFramePr>
        <p:xfrm>
          <a:off x="6214205" y="1227057"/>
          <a:ext cx="2817496" cy="1234440"/>
        </p:xfrm>
        <a:graphic>
          <a:graphicData uri="http://schemas.openxmlformats.org/drawingml/2006/table">
            <a:tbl>
              <a:tblPr firstRow="1" bandRow="1">
                <a:tableStyleId>{8EC20E35-A176-4012-BC5E-935CFFF8708E}</a:tableStyleId>
              </a:tblPr>
              <a:tblGrid>
                <a:gridCol w="538480">
                  <a:extLst>
                    <a:ext uri="{9D8B030D-6E8A-4147-A177-3AD203B41FA5}">
                      <a16:colId xmlns:a16="http://schemas.microsoft.com/office/drawing/2014/main" val="20000"/>
                    </a:ext>
                  </a:extLst>
                </a:gridCol>
                <a:gridCol w="848043">
                  <a:extLst>
                    <a:ext uri="{9D8B030D-6E8A-4147-A177-3AD203B41FA5}">
                      <a16:colId xmlns:a16="http://schemas.microsoft.com/office/drawing/2014/main" val="20001"/>
                    </a:ext>
                  </a:extLst>
                </a:gridCol>
                <a:gridCol w="876618">
                  <a:extLst>
                    <a:ext uri="{9D8B030D-6E8A-4147-A177-3AD203B41FA5}">
                      <a16:colId xmlns:a16="http://schemas.microsoft.com/office/drawing/2014/main" val="20002"/>
                    </a:ext>
                  </a:extLst>
                </a:gridCol>
                <a:gridCol w="554355">
                  <a:extLst>
                    <a:ext uri="{9D8B030D-6E8A-4147-A177-3AD203B41FA5}">
                      <a16:colId xmlns:a16="http://schemas.microsoft.com/office/drawing/2014/main" val="20003"/>
                    </a:ext>
                  </a:extLst>
                </a:gridCol>
              </a:tblGrid>
              <a:tr h="411480">
                <a:tc>
                  <a:txBody>
                    <a:bodyPr/>
                    <a:lstStyle/>
                    <a:p>
                      <a:pPr algn="l"/>
                      <a:r>
                        <a:rPr lang="en-US" b="1" u="sng" dirty="0">
                          <a:solidFill>
                            <a:schemeClr val="tx1"/>
                          </a:solidFill>
                        </a:rPr>
                        <a:t>EID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a:solidFill>
                            <a:schemeClr val="tx1"/>
                          </a:solidFill>
                        </a:rPr>
                        <a:t>Ename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IN" dirty="0"/>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Meet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Surat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11"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013858834"/>
              </p:ext>
            </p:extLst>
          </p:nvPr>
        </p:nvGraphicFramePr>
        <p:xfrm>
          <a:off x="6214205" y="863444"/>
          <a:ext cx="630555" cy="365760"/>
        </p:xfrm>
        <a:graphic>
          <a:graphicData uri="http://schemas.openxmlformats.org/drawingml/2006/table">
            <a:tbl>
              <a:tblPr firstRow="1" bandRow="1">
                <a:tableStyleId>{8EC20E35-A176-4012-BC5E-935CFFF8708E}</a:tableStyleId>
              </a:tblPr>
              <a:tblGrid>
                <a:gridCol w="630555">
                  <a:extLst>
                    <a:ext uri="{9D8B030D-6E8A-4147-A177-3AD203B41FA5}">
                      <a16:colId xmlns:a16="http://schemas.microsoft.com/office/drawing/2014/main" val="20000"/>
                    </a:ext>
                  </a:extLst>
                </a:gridCol>
              </a:tblGrid>
              <a:tr h="285488">
                <a:tc>
                  <a:txBody>
                    <a:bodyPr/>
                    <a:lstStyle/>
                    <a:p>
                      <a:pPr algn="l"/>
                      <a:r>
                        <a:rPr lang="en-US" b="1" dirty="0" err="1">
                          <a:solidFill>
                            <a:schemeClr val="tx1"/>
                          </a:solidFill>
                        </a:rPr>
                        <a:t>Emp</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2"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827126453"/>
              </p:ext>
            </p:extLst>
          </p:nvPr>
        </p:nvGraphicFramePr>
        <p:xfrm>
          <a:off x="9384198" y="1227057"/>
          <a:ext cx="2455228" cy="822960"/>
        </p:xfrm>
        <a:graphic>
          <a:graphicData uri="http://schemas.openxmlformats.org/drawingml/2006/table">
            <a:tbl>
              <a:tblPr firstRow="1" bandRow="1">
                <a:tableStyleId>{8EC20E35-A176-4012-BC5E-935CFFF8708E}</a:tableStyleId>
              </a:tblPr>
              <a:tblGrid>
                <a:gridCol w="554355">
                  <a:extLst>
                    <a:ext uri="{9D8B030D-6E8A-4147-A177-3AD203B41FA5}">
                      <a16:colId xmlns:a16="http://schemas.microsoft.com/office/drawing/2014/main" val="20000"/>
                    </a:ext>
                  </a:extLst>
                </a:gridCol>
                <a:gridCol w="863918">
                  <a:extLst>
                    <a:ext uri="{9D8B030D-6E8A-4147-A177-3AD203B41FA5}">
                      <a16:colId xmlns:a16="http://schemas.microsoft.com/office/drawing/2014/main" val="20001"/>
                    </a:ext>
                  </a:extLst>
                </a:gridCol>
                <a:gridCol w="1036955">
                  <a:extLst>
                    <a:ext uri="{9D8B030D-6E8A-4147-A177-3AD203B41FA5}">
                      <a16:colId xmlns:a16="http://schemas.microsoft.com/office/drawing/2014/main" val="20002"/>
                    </a:ext>
                  </a:extLst>
                </a:gridCol>
              </a:tblGrid>
              <a:tr h="411480">
                <a:tc>
                  <a:txBody>
                    <a:bodyPr/>
                    <a:lstStyle/>
                    <a:p>
                      <a:pPr algn="l"/>
                      <a:r>
                        <a:rPr lang="en-US" sz="1800" b="1" u="sng" kern="1200" dirty="0">
                          <a:solidFill>
                            <a:schemeClr val="tx1"/>
                          </a:solidFill>
                          <a:latin typeface="+mn-lt"/>
                          <a:ea typeface="+mn-ea"/>
                          <a:cs typeface="+mn-cs"/>
                        </a:rPr>
                        <a:t>DID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Dname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Manager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IN" dirty="0"/>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Shah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3"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184880394"/>
              </p:ext>
            </p:extLst>
          </p:nvPr>
        </p:nvGraphicFramePr>
        <p:xfrm>
          <a:off x="9385271" y="863444"/>
          <a:ext cx="655955" cy="365760"/>
        </p:xfrm>
        <a:graphic>
          <a:graphicData uri="http://schemas.openxmlformats.org/drawingml/2006/table">
            <a:tbl>
              <a:tblPr firstRow="1" bandRow="1">
                <a:tableStyleId>{8EC20E35-A176-4012-BC5E-935CFFF8708E}</a:tableStyleId>
              </a:tblPr>
              <a:tblGrid>
                <a:gridCol w="655955">
                  <a:extLst>
                    <a:ext uri="{9D8B030D-6E8A-4147-A177-3AD203B41FA5}">
                      <a16:colId xmlns:a16="http://schemas.microsoft.com/office/drawing/2014/main" val="20000"/>
                    </a:ext>
                  </a:extLst>
                </a:gridCol>
              </a:tblGrid>
              <a:tr h="285488">
                <a:tc>
                  <a:txBody>
                    <a:bodyPr/>
                    <a:lstStyle/>
                    <a:p>
                      <a:pPr algn="l"/>
                      <a:r>
                        <a:rPr lang="en-US" b="1" dirty="0" err="1">
                          <a:solidFill>
                            <a:schemeClr val="tx1"/>
                          </a:solidFill>
                        </a:rPr>
                        <a:t>Dept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24" name="Straight Connector 23"/>
          <p:cNvCxnSpPr/>
          <p:nvPr/>
        </p:nvCxnSpPr>
        <p:spPr>
          <a:xfrm rot="10800000" flipV="1">
            <a:off x="5806765" y="721145"/>
            <a:ext cx="0" cy="266400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26"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365583411"/>
              </p:ext>
            </p:extLst>
          </p:nvPr>
        </p:nvGraphicFramePr>
        <p:xfrm>
          <a:off x="9384198" y="2464576"/>
          <a:ext cx="2455228" cy="411480"/>
        </p:xfrm>
        <a:graphic>
          <a:graphicData uri="http://schemas.openxmlformats.org/drawingml/2006/table">
            <a:tbl>
              <a:tblPr firstRow="1" bandRow="1">
                <a:tableStyleId>{8EC20E35-A176-4012-BC5E-935CFFF8708E}</a:tableStyleId>
              </a:tblPr>
              <a:tblGrid>
                <a:gridCol w="554355">
                  <a:extLst>
                    <a:ext uri="{9D8B030D-6E8A-4147-A177-3AD203B41FA5}">
                      <a16:colId xmlns:a16="http://schemas.microsoft.com/office/drawing/2014/main" val="20000"/>
                    </a:ext>
                  </a:extLst>
                </a:gridCol>
                <a:gridCol w="863918">
                  <a:extLst>
                    <a:ext uri="{9D8B030D-6E8A-4147-A177-3AD203B41FA5}">
                      <a16:colId xmlns:a16="http://schemas.microsoft.com/office/drawing/2014/main" val="20001"/>
                    </a:ext>
                  </a:extLst>
                </a:gridCol>
                <a:gridCol w="1036955">
                  <a:extLst>
                    <a:ext uri="{9D8B030D-6E8A-4147-A177-3AD203B41FA5}">
                      <a16:colId xmlns:a16="http://schemas.microsoft.com/office/drawing/2014/main" val="20002"/>
                    </a:ext>
                  </a:extLst>
                </a:gridCol>
              </a:tblGrid>
              <a:tr h="411480">
                <a:tc>
                  <a:txBody>
                    <a:bodyPr/>
                    <a:lstStyle/>
                    <a:p>
                      <a:r>
                        <a:rPr lang="en-IN" b="0" dirty="0">
                          <a:solidFill>
                            <a:schemeClr val="tx1"/>
                          </a:solidFill>
                        </a:rPr>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tx1"/>
                          </a:solidFill>
                        </a:rPr>
                        <a:t>EC</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b="0" kern="1200" dirty="0">
                          <a:solidFill>
                            <a:schemeClr val="tx1">
                              <a:lumMod val="50000"/>
                              <a:lumOff val="50000"/>
                            </a:schemeClr>
                          </a:solidFill>
                          <a:latin typeface="+mn-lt"/>
                          <a:ea typeface="+mn-ea"/>
                          <a:cs typeface="+mn-cs"/>
                        </a:rPr>
                        <a:t>NULL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29"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900006724"/>
              </p:ext>
            </p:extLst>
          </p:nvPr>
        </p:nvGraphicFramePr>
        <p:xfrm>
          <a:off x="370453" y="2461497"/>
          <a:ext cx="5013644" cy="411480"/>
        </p:xfrm>
        <a:graphic>
          <a:graphicData uri="http://schemas.openxmlformats.org/drawingml/2006/table">
            <a:tbl>
              <a:tblPr firstRow="1" bandRow="1">
                <a:tableStyleId>{8EC20E35-A176-4012-BC5E-935CFFF8708E}</a:tableStyleId>
              </a:tblPr>
              <a:tblGrid>
                <a:gridCol w="721043">
                  <a:extLst>
                    <a:ext uri="{9D8B030D-6E8A-4147-A177-3AD203B41FA5}">
                      <a16:colId xmlns:a16="http://schemas.microsoft.com/office/drawing/2014/main" val="20000"/>
                    </a:ext>
                  </a:extLst>
                </a:gridCol>
                <a:gridCol w="848043">
                  <a:extLst>
                    <a:ext uri="{9D8B030D-6E8A-4147-A177-3AD203B41FA5}">
                      <a16:colId xmlns:a16="http://schemas.microsoft.com/office/drawing/2014/main" val="20001"/>
                    </a:ext>
                  </a:extLst>
                </a:gridCol>
                <a:gridCol w="989330">
                  <a:extLst>
                    <a:ext uri="{9D8B030D-6E8A-4147-A177-3AD203B41FA5}">
                      <a16:colId xmlns:a16="http://schemas.microsoft.com/office/drawing/2014/main" val="20002"/>
                    </a:ext>
                  </a:extLst>
                </a:gridCol>
                <a:gridCol w="554355">
                  <a:extLst>
                    <a:ext uri="{9D8B030D-6E8A-4147-A177-3AD203B41FA5}">
                      <a16:colId xmlns:a16="http://schemas.microsoft.com/office/drawing/2014/main" val="20003"/>
                    </a:ext>
                  </a:extLst>
                </a:gridCol>
                <a:gridCol w="863918">
                  <a:extLst>
                    <a:ext uri="{9D8B030D-6E8A-4147-A177-3AD203B41FA5}">
                      <a16:colId xmlns:a16="http://schemas.microsoft.com/office/drawing/2014/main" val="20004"/>
                    </a:ext>
                  </a:extLst>
                </a:gridCol>
                <a:gridCol w="1036955">
                  <a:extLst>
                    <a:ext uri="{9D8B030D-6E8A-4147-A177-3AD203B41FA5}">
                      <a16:colId xmlns:a16="http://schemas.microsoft.com/office/drawing/2014/main" val="20005"/>
                    </a:ext>
                  </a:extLst>
                </a:gridCol>
              </a:tblGrid>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tx1"/>
                          </a:solidFill>
                          <a:latin typeface="+mn-lt"/>
                          <a:ea typeface="+mn-ea"/>
                          <a:cs typeface="+mn-cs"/>
                        </a:rPr>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b="0" kern="1200" dirty="0">
                          <a:solidFill>
                            <a:schemeClr val="tx1"/>
                          </a:solidFill>
                          <a:latin typeface="+mn-lt"/>
                          <a:ea typeface="+mn-ea"/>
                          <a:cs typeface="+mn-cs"/>
                        </a:rPr>
                        <a:t>Jay</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b="0" kern="1200" dirty="0">
                          <a:solidFill>
                            <a:schemeClr val="tx1"/>
                          </a:solidFill>
                          <a:latin typeface="+mn-lt"/>
                          <a:ea typeface="+mn-ea"/>
                          <a:cs typeface="+mn-cs"/>
                        </a:rPr>
                        <a:t>Baroda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b="0" kern="1200" dirty="0">
                          <a:solidFill>
                            <a:schemeClr val="tx1"/>
                          </a:solidFill>
                          <a:latin typeface="+mn-lt"/>
                          <a:ea typeface="+mn-ea"/>
                          <a:cs typeface="+mn-cs"/>
                        </a:rPr>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b="0" kern="1200" dirty="0">
                          <a:solidFill>
                            <a:schemeClr val="tx1"/>
                          </a:solidFill>
                          <a:latin typeface="+mn-lt"/>
                          <a:ea typeface="+mn-ea"/>
                          <a:cs typeface="+mn-cs"/>
                        </a:rPr>
                        <a:t>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b="0" kern="1200" dirty="0">
                          <a:solidFill>
                            <a:schemeClr val="tx1"/>
                          </a:solidFill>
                          <a:latin typeface="+mn-lt"/>
                          <a:ea typeface="+mn-ea"/>
                          <a:cs typeface="+mn-cs"/>
                        </a:rPr>
                        <a:t>Dave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3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3534730724"/>
              </p:ext>
            </p:extLst>
          </p:nvPr>
        </p:nvGraphicFramePr>
        <p:xfrm>
          <a:off x="9384198" y="2052205"/>
          <a:ext cx="2455228" cy="411480"/>
        </p:xfrm>
        <a:graphic>
          <a:graphicData uri="http://schemas.openxmlformats.org/drawingml/2006/table">
            <a:tbl>
              <a:tblPr firstRow="1" bandRow="1">
                <a:tableStyleId>{8EC20E35-A176-4012-BC5E-935CFFF8708E}</a:tableStyleId>
              </a:tblPr>
              <a:tblGrid>
                <a:gridCol w="554355">
                  <a:extLst>
                    <a:ext uri="{9D8B030D-6E8A-4147-A177-3AD203B41FA5}">
                      <a16:colId xmlns:a16="http://schemas.microsoft.com/office/drawing/2014/main" val="20000"/>
                    </a:ext>
                  </a:extLst>
                </a:gridCol>
                <a:gridCol w="863918">
                  <a:extLst>
                    <a:ext uri="{9D8B030D-6E8A-4147-A177-3AD203B41FA5}">
                      <a16:colId xmlns:a16="http://schemas.microsoft.com/office/drawing/2014/main" val="20001"/>
                    </a:ext>
                  </a:extLst>
                </a:gridCol>
                <a:gridCol w="1036955">
                  <a:extLst>
                    <a:ext uri="{9D8B030D-6E8A-4147-A177-3AD203B41FA5}">
                      <a16:colId xmlns:a16="http://schemas.microsoft.com/office/drawing/2014/main" val="20002"/>
                    </a:ext>
                  </a:extLst>
                </a:gridCol>
              </a:tblGrid>
              <a:tr h="411480">
                <a:tc>
                  <a:txBody>
                    <a:bodyPr/>
                    <a:lstStyle/>
                    <a:p>
                      <a:r>
                        <a:rPr lang="en-IN" b="0" dirty="0">
                          <a:solidFill>
                            <a:schemeClr val="tx1"/>
                          </a:solidFill>
                        </a:rPr>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tx1"/>
                          </a:solidFill>
                        </a:rPr>
                        <a:t>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b="0" kern="1200" dirty="0">
                          <a:solidFill>
                            <a:schemeClr val="tx1"/>
                          </a:solidFill>
                          <a:latin typeface="+mn-lt"/>
                          <a:ea typeface="+mn-ea"/>
                          <a:cs typeface="+mn-cs"/>
                        </a:rPr>
                        <a:t>Dave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27" name="Multiply 26"/>
          <p:cNvSpPr/>
          <p:nvPr/>
        </p:nvSpPr>
        <p:spPr>
          <a:xfrm>
            <a:off x="517403" y="2670316"/>
            <a:ext cx="536473" cy="821148"/>
          </a:xfrm>
          <a:prstGeom prst="mathMultiply">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ounded Rectangle 27"/>
          <p:cNvSpPr/>
          <p:nvPr/>
        </p:nvSpPr>
        <p:spPr>
          <a:xfrm>
            <a:off x="370453" y="2459612"/>
            <a:ext cx="5013644" cy="418494"/>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31"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848455855"/>
              </p:ext>
            </p:extLst>
          </p:nvPr>
        </p:nvGraphicFramePr>
        <p:xfrm>
          <a:off x="6214205" y="2459612"/>
          <a:ext cx="2817496" cy="411480"/>
        </p:xfrm>
        <a:graphic>
          <a:graphicData uri="http://schemas.openxmlformats.org/drawingml/2006/table">
            <a:tbl>
              <a:tblPr firstRow="1" bandRow="1">
                <a:tableStyleId>{8EC20E35-A176-4012-BC5E-935CFFF8708E}</a:tableStyleId>
              </a:tblPr>
              <a:tblGrid>
                <a:gridCol w="538480">
                  <a:extLst>
                    <a:ext uri="{9D8B030D-6E8A-4147-A177-3AD203B41FA5}">
                      <a16:colId xmlns:a16="http://schemas.microsoft.com/office/drawing/2014/main" val="20000"/>
                    </a:ext>
                  </a:extLst>
                </a:gridCol>
                <a:gridCol w="848043">
                  <a:extLst>
                    <a:ext uri="{9D8B030D-6E8A-4147-A177-3AD203B41FA5}">
                      <a16:colId xmlns:a16="http://schemas.microsoft.com/office/drawing/2014/main" val="20001"/>
                    </a:ext>
                  </a:extLst>
                </a:gridCol>
                <a:gridCol w="876618">
                  <a:extLst>
                    <a:ext uri="{9D8B030D-6E8A-4147-A177-3AD203B41FA5}">
                      <a16:colId xmlns:a16="http://schemas.microsoft.com/office/drawing/2014/main" val="20002"/>
                    </a:ext>
                  </a:extLst>
                </a:gridCol>
                <a:gridCol w="554355">
                  <a:extLst>
                    <a:ext uri="{9D8B030D-6E8A-4147-A177-3AD203B41FA5}">
                      <a16:colId xmlns:a16="http://schemas.microsoft.com/office/drawing/2014/main" val="20003"/>
                    </a:ext>
                  </a:extLst>
                </a:gridCol>
              </a:tblGrid>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tx1"/>
                          </a:solidFill>
                        </a:rPr>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tx1"/>
                          </a:solidFill>
                        </a:rPr>
                        <a:t>Jay</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tx1"/>
                          </a:solidFill>
                        </a:rPr>
                        <a:t>Baroda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tx1"/>
                          </a:solidFill>
                        </a:rPr>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2" name="Rounded Rectangle 31"/>
          <p:cNvSpPr/>
          <p:nvPr/>
        </p:nvSpPr>
        <p:spPr>
          <a:xfrm>
            <a:off x="9384198" y="1634088"/>
            <a:ext cx="2455228" cy="418494"/>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ounded Rectangle 32"/>
          <p:cNvSpPr/>
          <p:nvPr/>
        </p:nvSpPr>
        <p:spPr>
          <a:xfrm>
            <a:off x="361514" y="3682195"/>
            <a:ext cx="11468973" cy="72000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marL="111125" lvl="1" algn="ctr">
              <a:lnSpc>
                <a:spcPct val="90000"/>
              </a:lnSpc>
              <a:spcBef>
                <a:spcPts val="500"/>
              </a:spcBef>
              <a:buClr>
                <a:schemeClr val="accent6"/>
              </a:buClr>
            </a:pPr>
            <a:r>
              <a:rPr lang="en-GB" sz="2600" dirty="0"/>
              <a:t>Such type of anomalies in the database design can be solved by using </a:t>
            </a:r>
            <a:r>
              <a:rPr lang="en-GB" sz="2600" b="1" dirty="0">
                <a:solidFill>
                  <a:schemeClr val="accent6"/>
                </a:solidFill>
              </a:rPr>
              <a:t>normalization.</a:t>
            </a:r>
            <a:endParaRPr lang="en-US" sz="2600" b="1" dirty="0">
              <a:solidFill>
                <a:schemeClr val="accent6"/>
              </a:solidFill>
            </a:endParaRPr>
          </a:p>
        </p:txBody>
      </p:sp>
    </p:spTree>
    <p:extLst>
      <p:ext uri="{BB962C8B-B14F-4D97-AF65-F5344CB8AC3E}">
        <p14:creationId xmlns:p14="http://schemas.microsoft.com/office/powerpoint/2010/main" val="122304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par>
                                <p:cTn id="34" presetID="10" presetClass="entr" presetSubtype="0" fill="hold"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500"/>
                                        <p:tgtEl>
                                          <p:spTgt spid="2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500"/>
                                        <p:tgtEl>
                                          <p:spTgt spid="14"/>
                                        </p:tgtEl>
                                      </p:cBhvr>
                                    </p:animEffect>
                                    <p:set>
                                      <p:cBhvr>
                                        <p:cTn id="56" dur="1" fill="hold">
                                          <p:stCondLst>
                                            <p:cond delay="499"/>
                                          </p:stCondLst>
                                        </p:cTn>
                                        <p:tgtEl>
                                          <p:spTgt spid="14"/>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27"/>
                                        </p:tgtEl>
                                      </p:cBhvr>
                                    </p:animEffect>
                                    <p:set>
                                      <p:cBhvr>
                                        <p:cTn id="59" dur="1" fill="hold">
                                          <p:stCondLst>
                                            <p:cond delay="499"/>
                                          </p:stCondLst>
                                        </p:cTn>
                                        <p:tgtEl>
                                          <p:spTgt spid="27"/>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26"/>
                                        </p:tgtEl>
                                      </p:cBhvr>
                                    </p:animEffect>
                                    <p:set>
                                      <p:cBhvr>
                                        <p:cTn id="62" dur="1" fill="hold">
                                          <p:stCondLst>
                                            <p:cond delay="499"/>
                                          </p:stCondLst>
                                        </p:cTn>
                                        <p:tgtEl>
                                          <p:spTgt spid="26"/>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500"/>
                                        <p:tgtEl>
                                          <p:spTgt spid="2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nodeType="clickEffect">
                                  <p:stCondLst>
                                    <p:cond delay="0"/>
                                  </p:stCondLst>
                                  <p:childTnLst>
                                    <p:animEffect transition="out" filter="fade">
                                      <p:cBhvr>
                                        <p:cTn id="71" dur="500"/>
                                        <p:tgtEl>
                                          <p:spTgt spid="29"/>
                                        </p:tgtEl>
                                      </p:cBhvr>
                                    </p:animEffect>
                                    <p:set>
                                      <p:cBhvr>
                                        <p:cTn id="72" dur="1" fill="hold">
                                          <p:stCondLst>
                                            <p:cond delay="499"/>
                                          </p:stCondLst>
                                        </p:cTn>
                                        <p:tgtEl>
                                          <p:spTgt spid="29"/>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28"/>
                                        </p:tgtEl>
                                      </p:cBhvr>
                                    </p:animEffect>
                                    <p:set>
                                      <p:cBhvr>
                                        <p:cTn id="75" dur="1" fill="hold">
                                          <p:stCondLst>
                                            <p:cond delay="499"/>
                                          </p:stCondLst>
                                        </p:cTn>
                                        <p:tgtEl>
                                          <p:spTgt spid="28"/>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0" presetClass="exit" presetSubtype="0" fill="hold" nodeType="clickEffect">
                                  <p:stCondLst>
                                    <p:cond delay="0"/>
                                  </p:stCondLst>
                                  <p:childTnLst>
                                    <p:animEffect transition="out" filter="fade">
                                      <p:cBhvr>
                                        <p:cTn id="79" dur="500"/>
                                        <p:tgtEl>
                                          <p:spTgt spid="31"/>
                                        </p:tgtEl>
                                      </p:cBhvr>
                                    </p:animEffect>
                                    <p:set>
                                      <p:cBhvr>
                                        <p:cTn id="80" dur="1" fill="hold">
                                          <p:stCondLst>
                                            <p:cond delay="499"/>
                                          </p:stCondLst>
                                        </p:cTn>
                                        <p:tgtEl>
                                          <p:spTgt spid="31"/>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2"/>
                                        </p:tgtEl>
                                        <p:attrNameLst>
                                          <p:attrName>style.visibility</p:attrName>
                                        </p:attrNameLst>
                                      </p:cBhvr>
                                      <p:to>
                                        <p:strVal val="visible"/>
                                      </p:to>
                                    </p:set>
                                    <p:animEffect transition="in" filter="fade">
                                      <p:cBhvr>
                                        <p:cTn id="85" dur="500"/>
                                        <p:tgtEl>
                                          <p:spTgt spid="32"/>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fade">
                                      <p:cBhvr>
                                        <p:cTn id="9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8" grpId="0" animBg="1"/>
      <p:bldP spid="28" grpId="1" animBg="1"/>
      <p:bldP spid="32" grpId="0" animBg="1"/>
      <p:bldP spid="3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Normalization and normal forms</a:t>
            </a:r>
          </a:p>
        </p:txBody>
      </p:sp>
      <p:sp>
        <p:nvSpPr>
          <p:cNvPr id="5" name="Text Placeholder 4"/>
          <p:cNvSpPr>
            <a:spLocks noGrp="1"/>
          </p:cNvSpPr>
          <p:nvPr>
            <p:ph type="body" idx="1"/>
          </p:nvPr>
        </p:nvSpPr>
        <p:spPr/>
        <p:txBody>
          <a:bodyPr/>
          <a:lstStyle/>
          <a:p>
            <a:r>
              <a:rPr lang="en-US" dirty="0"/>
              <a:t>Section – 7</a:t>
            </a:r>
          </a:p>
          <a:p>
            <a:endParaRPr lang="en-US" dirty="0"/>
          </a:p>
        </p:txBody>
      </p:sp>
    </p:spTree>
    <p:extLst>
      <p:ext uri="{BB962C8B-B14F-4D97-AF65-F5344CB8AC3E}">
        <p14:creationId xmlns:p14="http://schemas.microsoft.com/office/powerpoint/2010/main" val="27480674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normalization?</a:t>
            </a:r>
          </a:p>
        </p:txBody>
      </p:sp>
      <p:sp>
        <p:nvSpPr>
          <p:cNvPr id="3" name="Content Placeholder 2"/>
          <p:cNvSpPr>
            <a:spLocks noGrp="1"/>
          </p:cNvSpPr>
          <p:nvPr>
            <p:ph idx="1"/>
          </p:nvPr>
        </p:nvSpPr>
        <p:spPr/>
        <p:txBody>
          <a:bodyPr/>
          <a:lstStyle/>
          <a:p>
            <a:r>
              <a:rPr lang="en-GB" dirty="0"/>
              <a:t>Normalization is the </a:t>
            </a:r>
            <a:r>
              <a:rPr lang="en-GB" b="1" dirty="0">
                <a:solidFill>
                  <a:schemeClr val="accent6"/>
                </a:solidFill>
              </a:rPr>
              <a:t>process of removing redundant data</a:t>
            </a:r>
            <a:r>
              <a:rPr lang="en-GB" dirty="0"/>
              <a:t> from tables </a:t>
            </a:r>
            <a:r>
              <a:rPr lang="en-GB" b="1" dirty="0">
                <a:solidFill>
                  <a:schemeClr val="accent6"/>
                </a:solidFill>
              </a:rPr>
              <a:t>to improve data integrity, scalability and storage efficiency</a:t>
            </a:r>
            <a:r>
              <a:rPr lang="en-GB" dirty="0"/>
              <a:t>.</a:t>
            </a:r>
          </a:p>
          <a:p>
            <a:pPr lvl="1"/>
            <a:r>
              <a:rPr lang="en-GB" dirty="0"/>
              <a:t>data integrity (completeness, accuracy and consistency of data)</a:t>
            </a:r>
          </a:p>
          <a:p>
            <a:pPr lvl="1"/>
            <a:r>
              <a:rPr lang="en-GB" dirty="0"/>
              <a:t>scalability (ability of a system to continue to function well in a growing amount of work)</a:t>
            </a:r>
          </a:p>
          <a:p>
            <a:pPr lvl="1"/>
            <a:r>
              <a:rPr lang="en-GB" dirty="0"/>
              <a:t>storage efficiency (ability to store and manage data that consumes the least amount of space)</a:t>
            </a:r>
          </a:p>
          <a:p>
            <a:pPr marL="457200" lvl="1" indent="0">
              <a:buNone/>
            </a:pPr>
            <a:endParaRPr lang="en-GB" dirty="0"/>
          </a:p>
          <a:p>
            <a:r>
              <a:rPr lang="en-GB" dirty="0"/>
              <a:t>What we do in normalization?</a:t>
            </a:r>
          </a:p>
          <a:p>
            <a:pPr lvl="1"/>
            <a:r>
              <a:rPr lang="en-GB" dirty="0"/>
              <a:t>Normalization generally involves </a:t>
            </a:r>
            <a:r>
              <a:rPr lang="en-GB" b="1" dirty="0">
                <a:solidFill>
                  <a:schemeClr val="accent6"/>
                </a:solidFill>
              </a:rPr>
              <a:t>splitting an existing table into multiple (more than one) tables</a:t>
            </a:r>
            <a:r>
              <a:rPr lang="en-GB" dirty="0"/>
              <a:t>, which can be </a:t>
            </a:r>
            <a:r>
              <a:rPr lang="en-GB" b="1" dirty="0">
                <a:solidFill>
                  <a:schemeClr val="accent6"/>
                </a:solidFill>
              </a:rPr>
              <a:t>re-joined or linked</a:t>
            </a:r>
            <a:r>
              <a:rPr lang="en-GB" dirty="0"/>
              <a:t> each time a query is issued (executed).</a:t>
            </a:r>
          </a:p>
        </p:txBody>
      </p:sp>
    </p:spTree>
    <p:extLst>
      <p:ext uri="{BB962C8B-B14F-4D97-AF65-F5344CB8AC3E}">
        <p14:creationId xmlns:p14="http://schemas.microsoft.com/office/powerpoint/2010/main" val="343886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many normal forms are there</a:t>
            </a:r>
            <a:r>
              <a:rPr lang="en-US" dirty="0"/>
              <a:t>?</a:t>
            </a:r>
          </a:p>
        </p:txBody>
      </p:sp>
      <p:sp>
        <p:nvSpPr>
          <p:cNvPr id="3" name="Content Placeholder 2"/>
          <p:cNvSpPr>
            <a:spLocks noGrp="1"/>
          </p:cNvSpPr>
          <p:nvPr>
            <p:ph idx="1"/>
          </p:nvPr>
        </p:nvSpPr>
        <p:spPr/>
        <p:txBody>
          <a:bodyPr/>
          <a:lstStyle/>
          <a:p>
            <a:r>
              <a:rPr lang="en-GB" dirty="0"/>
              <a:t>Normal forms:</a:t>
            </a:r>
          </a:p>
          <a:p>
            <a:pPr lvl="1"/>
            <a:r>
              <a:rPr lang="en-GB" dirty="0"/>
              <a:t>1NF (First normal form)</a:t>
            </a:r>
          </a:p>
          <a:p>
            <a:pPr lvl="1"/>
            <a:r>
              <a:rPr lang="en-GB" dirty="0"/>
              <a:t>2NF (Second normal form)</a:t>
            </a:r>
          </a:p>
          <a:p>
            <a:pPr lvl="1"/>
            <a:r>
              <a:rPr lang="en-GB" dirty="0"/>
              <a:t>3NF (Third normal form)</a:t>
            </a:r>
          </a:p>
          <a:p>
            <a:pPr lvl="1"/>
            <a:r>
              <a:rPr lang="en-GB" dirty="0"/>
              <a:t>BCNF (Boyce–</a:t>
            </a:r>
            <a:r>
              <a:rPr lang="en-GB" dirty="0" err="1"/>
              <a:t>Codd</a:t>
            </a:r>
            <a:r>
              <a:rPr lang="en-GB" dirty="0"/>
              <a:t> normal form)</a:t>
            </a:r>
          </a:p>
          <a:p>
            <a:pPr lvl="1"/>
            <a:r>
              <a:rPr lang="en-GB" dirty="0"/>
              <a:t>4NF (Forth normal form)</a:t>
            </a:r>
          </a:p>
          <a:p>
            <a:pPr lvl="1"/>
            <a:r>
              <a:rPr lang="en-GB" dirty="0"/>
              <a:t>5NF (Fifth normal form)</a:t>
            </a:r>
          </a:p>
        </p:txBody>
      </p:sp>
      <p:sp>
        <p:nvSpPr>
          <p:cNvPr id="4" name="Rounded Rectangle 3"/>
          <p:cNvSpPr/>
          <p:nvPr/>
        </p:nvSpPr>
        <p:spPr>
          <a:xfrm>
            <a:off x="361514" y="3682195"/>
            <a:ext cx="11468973" cy="144000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marL="111125" lvl="1" algn="ctr">
              <a:lnSpc>
                <a:spcPct val="90000"/>
              </a:lnSpc>
              <a:spcBef>
                <a:spcPts val="500"/>
              </a:spcBef>
              <a:buClr>
                <a:schemeClr val="accent6"/>
              </a:buClr>
            </a:pPr>
            <a:r>
              <a:rPr lang="en-GB" sz="2600" dirty="0"/>
              <a:t>As we move from 1NF to 5NF </a:t>
            </a:r>
            <a:r>
              <a:rPr lang="en-GB" sz="2600" b="1" dirty="0">
                <a:solidFill>
                  <a:schemeClr val="accent6"/>
                </a:solidFill>
              </a:rPr>
              <a:t>number of tables </a:t>
            </a:r>
            <a:r>
              <a:rPr lang="en-GB" sz="2600" dirty="0"/>
              <a:t>and</a:t>
            </a:r>
            <a:r>
              <a:rPr lang="en-GB" sz="2600" b="1" dirty="0">
                <a:solidFill>
                  <a:schemeClr val="accent6"/>
                </a:solidFill>
              </a:rPr>
              <a:t> complexity increases </a:t>
            </a:r>
            <a:r>
              <a:rPr lang="en-GB" sz="2600" dirty="0"/>
              <a:t>but </a:t>
            </a:r>
            <a:r>
              <a:rPr lang="en-GB" sz="2600" b="1" dirty="0">
                <a:solidFill>
                  <a:schemeClr val="accent6"/>
                </a:solidFill>
              </a:rPr>
              <a:t>redundancy decreases</a:t>
            </a:r>
            <a:r>
              <a:rPr lang="en-GB" sz="2600" dirty="0"/>
              <a:t>.</a:t>
            </a:r>
            <a:endParaRPr lang="en-US" sz="2600" b="1" dirty="0">
              <a:solidFill>
                <a:schemeClr val="accent6"/>
              </a:solidFill>
            </a:endParaRPr>
          </a:p>
        </p:txBody>
      </p:sp>
    </p:spTree>
    <p:extLst>
      <p:ext uri="{BB962C8B-B14F-4D97-AF65-F5344CB8AC3E}">
        <p14:creationId xmlns:p14="http://schemas.microsoft.com/office/powerpoint/2010/main" val="4247362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Normal forms </a:t>
            </a:r>
            <a:br>
              <a:rPr lang="en-US" dirty="0">
                <a:gradFill flip="none" rotWithShape="1">
                  <a:gsLst>
                    <a:gs pos="10000">
                      <a:schemeClr val="accent6">
                        <a:lumMod val="50000"/>
                      </a:schemeClr>
                    </a:gs>
                    <a:gs pos="100000">
                      <a:schemeClr val="accent6"/>
                    </a:gs>
                  </a:gsLst>
                  <a:lin ang="0" scaled="1"/>
                  <a:tileRect/>
                </a:gradFill>
              </a:rPr>
            </a:br>
            <a:r>
              <a:rPr lang="en-US" dirty="0">
                <a:solidFill>
                  <a:schemeClr val="tx2"/>
                </a:solidFill>
              </a:rPr>
              <a:t>1NF (First Normal Form)</a:t>
            </a:r>
          </a:p>
        </p:txBody>
      </p:sp>
      <p:sp>
        <p:nvSpPr>
          <p:cNvPr id="5" name="Text Placeholder 4"/>
          <p:cNvSpPr>
            <a:spLocks noGrp="1"/>
          </p:cNvSpPr>
          <p:nvPr>
            <p:ph type="body" idx="1"/>
          </p:nvPr>
        </p:nvSpPr>
        <p:spPr/>
        <p:txBody>
          <a:bodyPr/>
          <a:lstStyle/>
          <a:p>
            <a:r>
              <a:rPr lang="en-US" dirty="0"/>
              <a:t>Section – 7.1</a:t>
            </a:r>
          </a:p>
          <a:p>
            <a:endParaRPr lang="en-US" dirty="0"/>
          </a:p>
        </p:txBody>
      </p:sp>
    </p:spTree>
    <p:extLst>
      <p:ext uri="{BB962C8B-B14F-4D97-AF65-F5344CB8AC3E}">
        <p14:creationId xmlns:p14="http://schemas.microsoft.com/office/powerpoint/2010/main" val="7869182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1NF (First Normal Form)</a:t>
            </a:r>
          </a:p>
        </p:txBody>
      </p:sp>
      <p:sp>
        <p:nvSpPr>
          <p:cNvPr id="3" name="Content Placeholder 2"/>
          <p:cNvSpPr>
            <a:spLocks noGrp="1"/>
          </p:cNvSpPr>
          <p:nvPr>
            <p:ph idx="1"/>
          </p:nvPr>
        </p:nvSpPr>
        <p:spPr/>
        <p:txBody>
          <a:bodyPr/>
          <a:lstStyle/>
          <a:p>
            <a:r>
              <a:rPr lang="en-GB" dirty="0"/>
              <a:t>Conditions for 1NF</a:t>
            </a:r>
          </a:p>
          <a:p>
            <a:endParaRPr lang="en-GB" dirty="0"/>
          </a:p>
          <a:p>
            <a:endParaRPr lang="en-GB" dirty="0"/>
          </a:p>
          <a:p>
            <a:endParaRPr lang="en-GB" dirty="0"/>
          </a:p>
          <a:p>
            <a:r>
              <a:rPr lang="en-GB" dirty="0"/>
              <a:t>A relation R is in first normal form (1NF) if and only if it </a:t>
            </a:r>
            <a:r>
              <a:rPr lang="en-GB" b="1" dirty="0">
                <a:solidFill>
                  <a:schemeClr val="accent6"/>
                </a:solidFill>
              </a:rPr>
              <a:t>does not contain any composite attribute or multi-valued attributes or their combinations</a:t>
            </a:r>
            <a:r>
              <a:rPr lang="en-GB" dirty="0"/>
              <a:t>. </a:t>
            </a:r>
          </a:p>
          <a:p>
            <a:pPr marL="0" indent="0" algn="ctr">
              <a:buNone/>
            </a:pPr>
            <a:r>
              <a:rPr lang="en-GB" dirty="0"/>
              <a:t>OR</a:t>
            </a:r>
          </a:p>
          <a:p>
            <a:r>
              <a:rPr lang="en-GB" dirty="0"/>
              <a:t>A relation R is in first normal form (1NF) if and only if </a:t>
            </a:r>
            <a:r>
              <a:rPr lang="en-GB" b="1" dirty="0">
                <a:solidFill>
                  <a:schemeClr val="accent6"/>
                </a:solidFill>
              </a:rPr>
              <a:t>all underlying domains contain atomic values only</a:t>
            </a:r>
            <a:r>
              <a:rPr lang="en-GB" dirty="0"/>
              <a:t>.</a:t>
            </a:r>
          </a:p>
        </p:txBody>
      </p:sp>
      <p:sp>
        <p:nvSpPr>
          <p:cNvPr id="4" name="Rounded Rectangle 3"/>
          <p:cNvSpPr/>
          <p:nvPr/>
        </p:nvSpPr>
        <p:spPr>
          <a:xfrm>
            <a:off x="503405" y="1342665"/>
            <a:ext cx="6948000" cy="72000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marL="111125" lvl="1" algn="ctr">
              <a:lnSpc>
                <a:spcPct val="90000"/>
              </a:lnSpc>
              <a:spcBef>
                <a:spcPts val="500"/>
              </a:spcBef>
              <a:buClr>
                <a:schemeClr val="accent6"/>
              </a:buClr>
            </a:pPr>
            <a:r>
              <a:rPr lang="en-GB" sz="2600" dirty="0"/>
              <a:t>Each </a:t>
            </a:r>
            <a:r>
              <a:rPr lang="en-GB" sz="2600" b="1" dirty="0">
                <a:solidFill>
                  <a:schemeClr val="accent6"/>
                </a:solidFill>
              </a:rPr>
              <a:t>cells of a table should contain a single value</a:t>
            </a:r>
            <a:r>
              <a:rPr lang="en-GB" sz="2600" dirty="0"/>
              <a:t>.</a:t>
            </a:r>
            <a:endParaRPr lang="en-US" sz="2600" b="1" dirty="0">
              <a:solidFill>
                <a:schemeClr val="accent6"/>
              </a:solidFill>
            </a:endParaRPr>
          </a:p>
        </p:txBody>
      </p:sp>
      <p:cxnSp>
        <p:nvCxnSpPr>
          <p:cNvPr id="6" name="Straight Connector 5"/>
          <p:cNvCxnSpPr/>
          <p:nvPr/>
        </p:nvCxnSpPr>
        <p:spPr>
          <a:xfrm rot="5400000" flipV="1">
            <a:off x="6092417" y="-3549442"/>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8344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1NF (First Normal Form) </a:t>
            </a:r>
            <a:r>
              <a:rPr lang="en-US" dirty="0">
                <a:solidFill>
                  <a:schemeClr val="tx1">
                    <a:lumMod val="50000"/>
                    <a:lumOff val="50000"/>
                  </a:schemeClr>
                </a:solidFill>
              </a:rPr>
              <a:t>[Example - Composite attribute]</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GB" dirty="0"/>
          </a:p>
          <a:p>
            <a:r>
              <a:rPr lang="en-GB" b="1" dirty="0"/>
              <a:t>Problem</a:t>
            </a:r>
            <a:r>
              <a:rPr lang="en-GB" dirty="0"/>
              <a:t>: It is </a:t>
            </a:r>
            <a:r>
              <a:rPr lang="en-GB" b="1" dirty="0">
                <a:solidFill>
                  <a:schemeClr val="accent6"/>
                </a:solidFill>
              </a:rPr>
              <a:t>difficult to retrieve the list of customers living in ’Jamnagar’ city </a:t>
            </a:r>
            <a:r>
              <a:rPr lang="en-GB" dirty="0"/>
              <a:t>from customer table.</a:t>
            </a:r>
          </a:p>
          <a:p>
            <a:r>
              <a:rPr lang="en-GB" dirty="0"/>
              <a:t>The reason is that </a:t>
            </a:r>
            <a:r>
              <a:rPr lang="en-GB" b="1" dirty="0">
                <a:solidFill>
                  <a:schemeClr val="accent6"/>
                </a:solidFill>
              </a:rPr>
              <a:t>address attribute is composite attribute</a:t>
            </a:r>
            <a:r>
              <a:rPr lang="en-GB" dirty="0"/>
              <a:t> which </a:t>
            </a:r>
            <a:r>
              <a:rPr lang="en-GB" b="1" dirty="0">
                <a:solidFill>
                  <a:schemeClr val="accent6"/>
                </a:solidFill>
              </a:rPr>
              <a:t>contains road name as well as city name in single cell</a:t>
            </a:r>
            <a:r>
              <a:rPr lang="en-GB" dirty="0"/>
              <a:t>.</a:t>
            </a:r>
          </a:p>
          <a:p>
            <a:r>
              <a:rPr lang="en-GB" dirty="0"/>
              <a:t>It is possible that </a:t>
            </a:r>
            <a:r>
              <a:rPr lang="en-GB" b="1" dirty="0">
                <a:solidFill>
                  <a:schemeClr val="accent6"/>
                </a:solidFill>
              </a:rPr>
              <a:t>city name word is also there in road name</a:t>
            </a:r>
            <a:r>
              <a:rPr lang="en-GB" dirty="0"/>
              <a:t>.</a:t>
            </a:r>
          </a:p>
          <a:p>
            <a:r>
              <a:rPr lang="en-GB" dirty="0"/>
              <a:t>In our example, ’Jamnagar’ word occurs in both records, in first record it is a part of road name and in second one it is the name of city.</a:t>
            </a:r>
            <a:endParaRPr lang="en-US" dirty="0"/>
          </a:p>
        </p:txBody>
      </p:sp>
      <p:graphicFrame>
        <p:nvGraphicFramePr>
          <p:cNvPr id="1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494280156"/>
              </p:ext>
            </p:extLst>
          </p:nvPr>
        </p:nvGraphicFramePr>
        <p:xfrm>
          <a:off x="544302" y="1338739"/>
          <a:ext cx="3761741" cy="164592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val="20000"/>
                    </a:ext>
                  </a:extLst>
                </a:gridCol>
                <a:gridCol w="857568">
                  <a:extLst>
                    <a:ext uri="{9D8B030D-6E8A-4147-A177-3AD203B41FA5}">
                      <a16:colId xmlns:a16="http://schemas.microsoft.com/office/drawing/2014/main" val="20001"/>
                    </a:ext>
                  </a:extLst>
                </a:gridCol>
                <a:gridCol w="2313305">
                  <a:extLst>
                    <a:ext uri="{9D8B030D-6E8A-4147-A177-3AD203B41FA5}">
                      <a16:colId xmlns:a16="http://schemas.microsoft.com/office/drawing/2014/main" val="20002"/>
                    </a:ext>
                  </a:extLst>
                </a:gridCol>
              </a:tblGrid>
              <a:tr h="411480">
                <a:tc>
                  <a:txBody>
                    <a:bodyPr/>
                    <a:lstStyle/>
                    <a:p>
                      <a:pPr algn="l"/>
                      <a:r>
                        <a:rPr lang="en-US" b="1" u="sng" dirty="0">
                          <a:solidFill>
                            <a:schemeClr val="tx1"/>
                          </a:solidFill>
                        </a:rPr>
                        <a:t>CID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Address</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C01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Raju</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Jamnagar Road, 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C02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Mitesh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Nehru Road, Jamnagar</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C03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Jay</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C.G Road,</a:t>
                      </a:r>
                      <a:r>
                        <a:rPr lang="en-IN" baseline="0" dirty="0"/>
                        <a:t> Ahmedabad</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734413708"/>
              </p:ext>
            </p:extLst>
          </p:nvPr>
        </p:nvGraphicFramePr>
        <p:xfrm>
          <a:off x="543123"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6" name="Straight Connector 5"/>
          <p:cNvCxnSpPr/>
          <p:nvPr/>
        </p:nvCxnSpPr>
        <p:spPr>
          <a:xfrm flipV="1">
            <a:off x="4528375" y="919747"/>
            <a:ext cx="0" cy="2340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4528375" y="1544659"/>
            <a:ext cx="7532445" cy="1440000"/>
          </a:xfrm>
          <a:prstGeom prst="roundRect">
            <a:avLst>
              <a:gd name="adj" fmla="val 135"/>
            </a:avLst>
          </a:prstGeom>
          <a:noFill/>
          <a:ln w="12700">
            <a:noFill/>
          </a:ln>
        </p:spPr>
        <p:txBody>
          <a:bodyPr vert="horz" lIns="91440" tIns="91440" rIns="91440" bIns="91440" rtlCol="0" anchor="ctr">
            <a:noAutofit/>
          </a:bodyPr>
          <a:lstStyle/>
          <a:p>
            <a:pPr marL="285750" indent="-285750" algn="just">
              <a:buFont typeface="Arial" panose="020B0604020202020204" pitchFamily="34" charset="0"/>
              <a:buChar char="•"/>
            </a:pPr>
            <a:r>
              <a:rPr lang="en-GB" sz="2400" dirty="0"/>
              <a:t>In customer relation </a:t>
            </a:r>
            <a:r>
              <a:rPr lang="en-GB" sz="2400" b="1" dirty="0">
                <a:solidFill>
                  <a:schemeClr val="accent6"/>
                </a:solidFill>
              </a:rPr>
              <a:t>address is composite attribute </a:t>
            </a:r>
            <a:r>
              <a:rPr lang="en-GB" sz="2400" dirty="0"/>
              <a:t>which is further divided into sub-attributes as “Road” and “City”.</a:t>
            </a:r>
          </a:p>
          <a:p>
            <a:pPr marL="285750" indent="-285750">
              <a:buFont typeface="Arial" panose="020B0604020202020204" pitchFamily="34" charset="0"/>
              <a:buChar char="•"/>
            </a:pPr>
            <a:r>
              <a:rPr lang="en-GB" sz="2400" dirty="0"/>
              <a:t>So customer relation is not in 1NF.</a:t>
            </a:r>
          </a:p>
        </p:txBody>
      </p:sp>
      <p:cxnSp>
        <p:nvCxnSpPr>
          <p:cNvPr id="8" name="Straight Connector 7"/>
          <p:cNvCxnSpPr/>
          <p:nvPr/>
        </p:nvCxnSpPr>
        <p:spPr>
          <a:xfrm rot="5400000" flipV="1">
            <a:off x="6092417" y="-2699216"/>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244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fade">
                                      <p:cBhvr>
                                        <p:cTn id="18" dur="500"/>
                                        <p:tgtEl>
                                          <p:spTgt spid="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Effect transition="in" filter="fade">
                                      <p:cBhvr>
                                        <p:cTn id="23" dur="500"/>
                                        <p:tgtEl>
                                          <p:spTgt spid="7">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1NF (First Normal Form) </a:t>
            </a:r>
            <a:r>
              <a:rPr lang="en-US" dirty="0">
                <a:solidFill>
                  <a:schemeClr val="tx1">
                    <a:lumMod val="50000"/>
                    <a:lumOff val="50000"/>
                  </a:schemeClr>
                </a:solidFill>
              </a:rPr>
              <a:t>[Example - Composite attribute]</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GB" dirty="0"/>
          </a:p>
          <a:p>
            <a:r>
              <a:rPr lang="en-GB" b="1" dirty="0"/>
              <a:t>Solution</a:t>
            </a:r>
            <a:r>
              <a:rPr lang="en-GB" dirty="0"/>
              <a:t>: </a:t>
            </a:r>
            <a:r>
              <a:rPr lang="en-GB" b="1" dirty="0">
                <a:solidFill>
                  <a:schemeClr val="accent6"/>
                </a:solidFill>
              </a:rPr>
              <a:t>Divide composite attributes </a:t>
            </a:r>
            <a:r>
              <a:rPr lang="en-GB" dirty="0"/>
              <a:t>into </a:t>
            </a:r>
            <a:r>
              <a:rPr lang="en-GB" b="1" dirty="0">
                <a:solidFill>
                  <a:schemeClr val="accent6"/>
                </a:solidFill>
              </a:rPr>
              <a:t>number of sub-attributes </a:t>
            </a:r>
            <a:r>
              <a:rPr lang="en-GB" dirty="0"/>
              <a:t>and insert value in proper sub-attribute. </a:t>
            </a:r>
            <a:endParaRPr lang="en-US" dirty="0"/>
          </a:p>
        </p:txBody>
      </p:sp>
      <p:graphicFrame>
        <p:nvGraphicFramePr>
          <p:cNvPr id="1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494280156"/>
              </p:ext>
            </p:extLst>
          </p:nvPr>
        </p:nvGraphicFramePr>
        <p:xfrm>
          <a:off x="544302" y="1338739"/>
          <a:ext cx="3761741" cy="164592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val="20000"/>
                    </a:ext>
                  </a:extLst>
                </a:gridCol>
                <a:gridCol w="857568">
                  <a:extLst>
                    <a:ext uri="{9D8B030D-6E8A-4147-A177-3AD203B41FA5}">
                      <a16:colId xmlns:a16="http://schemas.microsoft.com/office/drawing/2014/main" val="20001"/>
                    </a:ext>
                  </a:extLst>
                </a:gridCol>
                <a:gridCol w="2313305">
                  <a:extLst>
                    <a:ext uri="{9D8B030D-6E8A-4147-A177-3AD203B41FA5}">
                      <a16:colId xmlns:a16="http://schemas.microsoft.com/office/drawing/2014/main" val="20002"/>
                    </a:ext>
                  </a:extLst>
                </a:gridCol>
              </a:tblGrid>
              <a:tr h="411480">
                <a:tc>
                  <a:txBody>
                    <a:bodyPr/>
                    <a:lstStyle/>
                    <a:p>
                      <a:pPr algn="l"/>
                      <a:r>
                        <a:rPr lang="en-US" b="1" u="sng" dirty="0">
                          <a:solidFill>
                            <a:schemeClr val="tx1"/>
                          </a:solidFill>
                        </a:rPr>
                        <a:t>CID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Address</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C01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Raju</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Jamnagar Road, 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C02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Mitesh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Nehru Road, Jamnagar</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C03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Jay</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C.G Road,</a:t>
                      </a:r>
                      <a:r>
                        <a:rPr lang="en-IN" baseline="0" dirty="0"/>
                        <a:t> Ahmedabad</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734413708"/>
              </p:ext>
            </p:extLst>
          </p:nvPr>
        </p:nvGraphicFramePr>
        <p:xfrm>
          <a:off x="543123"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8" name="Straight Connector 7"/>
          <p:cNvCxnSpPr/>
          <p:nvPr/>
        </p:nvCxnSpPr>
        <p:spPr>
          <a:xfrm rot="5400000" flipV="1">
            <a:off x="6092417" y="-2699216"/>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Right Arrow 10"/>
          <p:cNvSpPr/>
          <p:nvPr/>
        </p:nvSpPr>
        <p:spPr>
          <a:xfrm>
            <a:off x="4555958" y="1943138"/>
            <a:ext cx="753979" cy="43712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6"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027399395"/>
              </p:ext>
            </p:extLst>
          </p:nvPr>
        </p:nvGraphicFramePr>
        <p:xfrm>
          <a:off x="5511751" y="1338739"/>
          <a:ext cx="4404996" cy="164592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val="20000"/>
                    </a:ext>
                  </a:extLst>
                </a:gridCol>
                <a:gridCol w="851218">
                  <a:extLst>
                    <a:ext uri="{9D8B030D-6E8A-4147-A177-3AD203B41FA5}">
                      <a16:colId xmlns:a16="http://schemas.microsoft.com/office/drawing/2014/main" val="20001"/>
                    </a:ext>
                  </a:extLst>
                </a:gridCol>
                <a:gridCol w="1649730">
                  <a:extLst>
                    <a:ext uri="{9D8B030D-6E8A-4147-A177-3AD203B41FA5}">
                      <a16:colId xmlns:a16="http://schemas.microsoft.com/office/drawing/2014/main" val="20002"/>
                    </a:ext>
                  </a:extLst>
                </a:gridCol>
                <a:gridCol w="1313180">
                  <a:extLst>
                    <a:ext uri="{9D8B030D-6E8A-4147-A177-3AD203B41FA5}">
                      <a16:colId xmlns:a16="http://schemas.microsoft.com/office/drawing/2014/main" val="20003"/>
                    </a:ext>
                  </a:extLst>
                </a:gridCol>
              </a:tblGrid>
              <a:tr h="411480">
                <a:tc>
                  <a:txBody>
                    <a:bodyPr/>
                    <a:lstStyle/>
                    <a:p>
                      <a:pPr algn="l"/>
                      <a:r>
                        <a:rPr lang="en-US" b="1" u="sng" dirty="0">
                          <a:solidFill>
                            <a:schemeClr val="tx1"/>
                          </a:solidFill>
                        </a:rPr>
                        <a:t>CID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Road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City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C01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Raju</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Jamnagar Road</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C02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Mitesh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Nehru Road</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Jamnagar</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C03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Jay</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C.G Road</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a:t>Ahmedabad</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8"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334809428"/>
              </p:ext>
            </p:extLst>
          </p:nvPr>
        </p:nvGraphicFramePr>
        <p:xfrm>
          <a:off x="5510572"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19" name="Straight Connector 18"/>
          <p:cNvCxnSpPr/>
          <p:nvPr/>
        </p:nvCxnSpPr>
        <p:spPr>
          <a:xfrm>
            <a:off x="543123" y="4943550"/>
            <a:ext cx="637200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20"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666489526"/>
              </p:ext>
            </p:extLst>
          </p:nvPr>
        </p:nvGraphicFramePr>
        <p:xfrm>
          <a:off x="543123" y="4555565"/>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l"/>
                      <a:r>
                        <a:rPr lang="en-US" sz="2000" b="1" dirty="0">
                          <a:solidFill>
                            <a:schemeClr val="bg1"/>
                          </a:solidFill>
                        </a:rPr>
                        <a:t>Exercise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21"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9911325"/>
              </p:ext>
            </p:extLst>
          </p:nvPr>
        </p:nvGraphicFramePr>
        <p:xfrm>
          <a:off x="1642052" y="4546677"/>
          <a:ext cx="5429568" cy="396240"/>
        </p:xfrm>
        <a:graphic>
          <a:graphicData uri="http://schemas.openxmlformats.org/drawingml/2006/table">
            <a:tbl>
              <a:tblPr firstRow="1" bandRow="1">
                <a:tableStyleId>{8EC20E35-A176-4012-BC5E-935CFFF8708E}</a:tableStyleId>
              </a:tblPr>
              <a:tblGrid>
                <a:gridCol w="5429568">
                  <a:extLst>
                    <a:ext uri="{9D8B030D-6E8A-4147-A177-3AD203B41FA5}">
                      <a16:colId xmlns:a16="http://schemas.microsoft.com/office/drawing/2014/main" val="20000"/>
                    </a:ext>
                  </a:extLst>
                </a:gridCol>
              </a:tblGrid>
              <a:tr h="2854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mn-lt"/>
                          <a:ea typeface="+mn-ea"/>
                          <a:cs typeface="+mn-cs"/>
                        </a:rPr>
                        <a:t>Convert below relation into 1NF (First Normal Form)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8"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405381636"/>
              </p:ext>
            </p:extLst>
          </p:nvPr>
        </p:nvGraphicFramePr>
        <p:xfrm>
          <a:off x="531013" y="5546846"/>
          <a:ext cx="3690303" cy="82296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val="20000"/>
                    </a:ext>
                  </a:extLst>
                </a:gridCol>
                <a:gridCol w="2297430">
                  <a:extLst>
                    <a:ext uri="{9D8B030D-6E8A-4147-A177-3AD203B41FA5}">
                      <a16:colId xmlns:a16="http://schemas.microsoft.com/office/drawing/2014/main" val="20001"/>
                    </a:ext>
                  </a:extLst>
                </a:gridCol>
                <a:gridCol w="802005">
                  <a:extLst>
                    <a:ext uri="{9D8B030D-6E8A-4147-A177-3AD203B41FA5}">
                      <a16:colId xmlns:a16="http://schemas.microsoft.com/office/drawing/2014/main" val="20002"/>
                    </a:ext>
                  </a:extLst>
                </a:gridCol>
              </a:tblGrid>
              <a:tr h="411480">
                <a:tc>
                  <a:txBody>
                    <a:bodyPr/>
                    <a:lstStyle/>
                    <a:p>
                      <a:pPr algn="l"/>
                      <a:r>
                        <a:rPr lang="en-US" b="1" u="sng" dirty="0">
                          <a:solidFill>
                            <a:schemeClr val="tx1"/>
                          </a:solidFill>
                        </a:rPr>
                        <a:t>PID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a:solidFill>
                            <a:schemeClr val="tx1"/>
                          </a:solidFill>
                        </a:rPr>
                        <a:t>Full_Name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City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P01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Raju </a:t>
                      </a:r>
                      <a:r>
                        <a:rPr lang="en-US" dirty="0" err="1"/>
                        <a:t>Maheshbhai</a:t>
                      </a:r>
                      <a:r>
                        <a:rPr lang="en-US" dirty="0"/>
                        <a:t> Patel</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2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525058118"/>
              </p:ext>
            </p:extLst>
          </p:nvPr>
        </p:nvGraphicFramePr>
        <p:xfrm>
          <a:off x="529834" y="5180017"/>
          <a:ext cx="881380" cy="365760"/>
        </p:xfrm>
        <a:graphic>
          <a:graphicData uri="http://schemas.openxmlformats.org/drawingml/2006/table">
            <a:tbl>
              <a:tblPr firstRow="1" bandRow="1">
                <a:tableStyleId>{8EC20E35-A176-4012-BC5E-935CFFF8708E}</a:tableStyleId>
              </a:tblPr>
              <a:tblGrid>
                <a:gridCol w="88138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Person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60134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2"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left)">
                                      <p:cBhvr>
                                        <p:cTn id="36" dur="500"/>
                                        <p:tgtEl>
                                          <p:spTgt spid="19"/>
                                        </p:tgtEl>
                                      </p:cBhvr>
                                    </p:animEffect>
                                  </p:childTnLst>
                                </p:cTn>
                              </p:par>
                              <p:par>
                                <p:cTn id="37" presetID="22" presetClass="entr" presetSubtype="8"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left)">
                                      <p:cBhvr>
                                        <p:cTn id="39" dur="500"/>
                                        <p:tgtEl>
                                          <p:spTgt spid="20"/>
                                        </p:tgtEl>
                                      </p:cBhvr>
                                    </p:animEffect>
                                  </p:childTnLst>
                                </p:cTn>
                              </p:par>
                              <p:par>
                                <p:cTn id="40" presetID="22" presetClass="entr" presetSubtype="8"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left)">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par>
                                <p:cTn id="48" presetID="10" presetClass="entr" presetSubtype="0" fill="hold"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2"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1NF (First Normal Form) </a:t>
            </a:r>
            <a:r>
              <a:rPr lang="en-US" dirty="0">
                <a:solidFill>
                  <a:schemeClr val="tx1">
                    <a:lumMod val="50000"/>
                    <a:lumOff val="50000"/>
                  </a:schemeClr>
                </a:solidFill>
              </a:rPr>
              <a:t>[Example - Multivalued attribute]</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GB" dirty="0"/>
          </a:p>
          <a:p>
            <a:endParaRPr lang="en-GB" b="1" dirty="0"/>
          </a:p>
          <a:p>
            <a:endParaRPr lang="en-GB" b="1" dirty="0"/>
          </a:p>
          <a:p>
            <a:r>
              <a:rPr lang="en-GB" b="1" dirty="0"/>
              <a:t>Problem</a:t>
            </a:r>
            <a:r>
              <a:rPr lang="en-GB" dirty="0"/>
              <a:t>: It is difficult to retrieve the </a:t>
            </a:r>
            <a:r>
              <a:rPr lang="en-GB" b="1" dirty="0">
                <a:solidFill>
                  <a:schemeClr val="accent6"/>
                </a:solidFill>
              </a:rPr>
              <a:t>list of students failed in ’DBMS’ as well as ’DS’ but not in other subjects</a:t>
            </a:r>
            <a:r>
              <a:rPr lang="en-GB" dirty="0"/>
              <a:t> from student table.</a:t>
            </a:r>
          </a:p>
          <a:p>
            <a:r>
              <a:rPr lang="en-GB" dirty="0"/>
              <a:t>The reason is that </a:t>
            </a:r>
            <a:r>
              <a:rPr lang="en-GB" dirty="0" err="1"/>
              <a:t>FailedinSubjects</a:t>
            </a:r>
            <a:r>
              <a:rPr lang="en-GB" dirty="0"/>
              <a:t> attribute is multi-valued attribute so it contains more than one value.</a:t>
            </a:r>
            <a:endParaRPr lang="en-US" dirty="0"/>
          </a:p>
        </p:txBody>
      </p:sp>
      <p:graphicFrame>
        <p:nvGraphicFramePr>
          <p:cNvPr id="1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847437808"/>
              </p:ext>
            </p:extLst>
          </p:nvPr>
        </p:nvGraphicFramePr>
        <p:xfrm>
          <a:off x="544302" y="1338739"/>
          <a:ext cx="3761741" cy="288036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val="20000"/>
                    </a:ext>
                  </a:extLst>
                </a:gridCol>
                <a:gridCol w="857568">
                  <a:extLst>
                    <a:ext uri="{9D8B030D-6E8A-4147-A177-3AD203B41FA5}">
                      <a16:colId xmlns:a16="http://schemas.microsoft.com/office/drawing/2014/main" val="20001"/>
                    </a:ext>
                  </a:extLst>
                </a:gridCol>
                <a:gridCol w="2313305">
                  <a:extLst>
                    <a:ext uri="{9D8B030D-6E8A-4147-A177-3AD203B41FA5}">
                      <a16:colId xmlns:a16="http://schemas.microsoft.com/office/drawing/2014/main" val="20002"/>
                    </a:ext>
                  </a:extLst>
                </a:gridCol>
              </a:tblGrid>
              <a:tr h="411480">
                <a:tc>
                  <a:txBody>
                    <a:bodyPr/>
                    <a:lstStyle/>
                    <a:p>
                      <a:pPr algn="l"/>
                      <a:r>
                        <a:rPr lang="en-US" b="1" u="sng" dirty="0" err="1">
                          <a:solidFill>
                            <a:schemeClr val="tx1"/>
                          </a:solidFill>
                        </a:rPr>
                        <a:t>Rno</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FailedinSubjects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Raju</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DS, DBMs</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102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Mitesh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DBMS, DS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Jay</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DS, DBMS, DE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a:t>104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Jeet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DBMS, DE, DS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r>
                        <a:rPr lang="en-IN" dirty="0"/>
                        <a:t>105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Harsh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DE, DBMS, DS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r>
                        <a:rPr lang="en-IN" dirty="0"/>
                        <a:t>106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Neel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DE,</a:t>
                      </a:r>
                      <a:r>
                        <a:rPr lang="en-IN" baseline="0" dirty="0"/>
                        <a:t> DBMS</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532065759"/>
              </p:ext>
            </p:extLst>
          </p:nvPr>
        </p:nvGraphicFramePr>
        <p:xfrm>
          <a:off x="543123" y="971910"/>
          <a:ext cx="946468" cy="365760"/>
        </p:xfrm>
        <a:graphic>
          <a:graphicData uri="http://schemas.openxmlformats.org/drawingml/2006/table">
            <a:tbl>
              <a:tblPr firstRow="1" bandRow="1">
                <a:tableStyleId>{8EC20E35-A176-4012-BC5E-935CFFF8708E}</a:tableStyleId>
              </a:tblPr>
              <a:tblGrid>
                <a:gridCol w="946468">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6" name="Straight Connector 5"/>
          <p:cNvCxnSpPr/>
          <p:nvPr/>
        </p:nvCxnSpPr>
        <p:spPr>
          <a:xfrm flipV="1">
            <a:off x="4528375" y="919745"/>
            <a:ext cx="0" cy="3492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4528375" y="1544659"/>
            <a:ext cx="7532445" cy="1440000"/>
          </a:xfrm>
          <a:prstGeom prst="roundRect">
            <a:avLst>
              <a:gd name="adj" fmla="val 135"/>
            </a:avLst>
          </a:prstGeom>
          <a:noFill/>
          <a:ln w="12700">
            <a:noFill/>
          </a:ln>
        </p:spPr>
        <p:txBody>
          <a:bodyPr vert="horz" lIns="91440" tIns="91440" rIns="91440" bIns="91440" rtlCol="0" anchor="ctr">
            <a:noAutofit/>
          </a:bodyPr>
          <a:lstStyle/>
          <a:p>
            <a:pPr marL="285750" indent="-285750" algn="just">
              <a:buFont typeface="Arial" panose="020B0604020202020204" pitchFamily="34" charset="0"/>
              <a:buChar char="•"/>
            </a:pPr>
            <a:r>
              <a:rPr lang="en-GB" sz="2400" dirty="0"/>
              <a:t>In student relation </a:t>
            </a:r>
            <a:r>
              <a:rPr lang="en-GB" sz="2400" b="1" dirty="0" err="1">
                <a:solidFill>
                  <a:schemeClr val="accent6"/>
                </a:solidFill>
              </a:rPr>
              <a:t>FailedinSubjects</a:t>
            </a:r>
            <a:r>
              <a:rPr lang="en-GB" sz="2400" b="1" dirty="0">
                <a:solidFill>
                  <a:schemeClr val="accent6"/>
                </a:solidFill>
              </a:rPr>
              <a:t> attribute is a multi-valued attribute</a:t>
            </a:r>
            <a:r>
              <a:rPr lang="en-GB" sz="2400" dirty="0"/>
              <a:t> which can store more than one values. </a:t>
            </a:r>
          </a:p>
          <a:p>
            <a:pPr marL="285750" indent="-285750">
              <a:buFont typeface="Arial" panose="020B0604020202020204" pitchFamily="34" charset="0"/>
              <a:buChar char="•"/>
            </a:pPr>
            <a:r>
              <a:rPr lang="en-GB" sz="2400" dirty="0"/>
              <a:t>So above relation is not in 1NF.</a:t>
            </a:r>
          </a:p>
        </p:txBody>
      </p:sp>
      <p:cxnSp>
        <p:nvCxnSpPr>
          <p:cNvPr id="8" name="Straight Connector 7"/>
          <p:cNvCxnSpPr/>
          <p:nvPr/>
        </p:nvCxnSpPr>
        <p:spPr>
          <a:xfrm rot="5400000" flipV="1">
            <a:off x="6092417" y="-1560227"/>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5272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fade">
                                      <p:cBhvr>
                                        <p:cTn id="18" dur="500"/>
                                        <p:tgtEl>
                                          <p:spTgt spid="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Effect transition="in" filter="fade">
                                      <p:cBhvr>
                                        <p:cTn id="23" dur="500"/>
                                        <p:tgtEl>
                                          <p:spTgt spid="7">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1NF (First Normal Form) </a:t>
            </a:r>
            <a:r>
              <a:rPr lang="en-US" dirty="0">
                <a:solidFill>
                  <a:schemeClr val="tx1">
                    <a:lumMod val="50000"/>
                    <a:lumOff val="50000"/>
                  </a:schemeClr>
                </a:solidFill>
              </a:rPr>
              <a:t>[Example - Multivalued attribute]</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GB" dirty="0"/>
          </a:p>
          <a:p>
            <a:endParaRPr lang="en-GB" b="1" dirty="0"/>
          </a:p>
          <a:p>
            <a:endParaRPr lang="en-GB" b="1" dirty="0"/>
          </a:p>
          <a:p>
            <a:r>
              <a:rPr lang="en-GB" b="1" dirty="0"/>
              <a:t>Solution</a:t>
            </a:r>
            <a:r>
              <a:rPr lang="en-GB" dirty="0"/>
              <a:t>: Split the table into two tables in such as way that </a:t>
            </a:r>
          </a:p>
          <a:p>
            <a:pPr lvl="1"/>
            <a:r>
              <a:rPr lang="en-GB" dirty="0"/>
              <a:t>the </a:t>
            </a:r>
            <a:r>
              <a:rPr lang="en-GB" b="1" dirty="0">
                <a:solidFill>
                  <a:schemeClr val="accent6"/>
                </a:solidFill>
              </a:rPr>
              <a:t>first table contains all attributes except multi-valued attribute </a:t>
            </a:r>
            <a:r>
              <a:rPr lang="en-GB" dirty="0"/>
              <a:t>with same primary key and </a:t>
            </a:r>
          </a:p>
          <a:p>
            <a:pPr lvl="1"/>
            <a:r>
              <a:rPr lang="en-GB" b="1" dirty="0">
                <a:solidFill>
                  <a:schemeClr val="accent6"/>
                </a:solidFill>
              </a:rPr>
              <a:t>second table contains multi-valued attribute </a:t>
            </a:r>
            <a:r>
              <a:rPr lang="en-GB" dirty="0"/>
              <a:t>and </a:t>
            </a:r>
            <a:r>
              <a:rPr lang="en-GB" b="1" dirty="0">
                <a:solidFill>
                  <a:schemeClr val="accent6"/>
                </a:solidFill>
              </a:rPr>
              <a:t>place a primary key </a:t>
            </a:r>
            <a:r>
              <a:rPr lang="en-GB" dirty="0"/>
              <a:t>in it. </a:t>
            </a:r>
          </a:p>
          <a:p>
            <a:pPr lvl="1"/>
            <a:r>
              <a:rPr lang="en-GB" b="1" dirty="0">
                <a:solidFill>
                  <a:schemeClr val="accent6"/>
                </a:solidFill>
              </a:rPr>
              <a:t>insert the primary key of first table in the second table as a foreign key</a:t>
            </a:r>
            <a:r>
              <a:rPr lang="en-GB" dirty="0"/>
              <a:t>.</a:t>
            </a:r>
            <a:endParaRPr lang="en-US" dirty="0"/>
          </a:p>
        </p:txBody>
      </p:sp>
      <p:graphicFrame>
        <p:nvGraphicFramePr>
          <p:cNvPr id="1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847437808"/>
              </p:ext>
            </p:extLst>
          </p:nvPr>
        </p:nvGraphicFramePr>
        <p:xfrm>
          <a:off x="544302" y="1338739"/>
          <a:ext cx="3761741" cy="288036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val="20000"/>
                    </a:ext>
                  </a:extLst>
                </a:gridCol>
                <a:gridCol w="857568">
                  <a:extLst>
                    <a:ext uri="{9D8B030D-6E8A-4147-A177-3AD203B41FA5}">
                      <a16:colId xmlns:a16="http://schemas.microsoft.com/office/drawing/2014/main" val="20001"/>
                    </a:ext>
                  </a:extLst>
                </a:gridCol>
                <a:gridCol w="2313305">
                  <a:extLst>
                    <a:ext uri="{9D8B030D-6E8A-4147-A177-3AD203B41FA5}">
                      <a16:colId xmlns:a16="http://schemas.microsoft.com/office/drawing/2014/main" val="20002"/>
                    </a:ext>
                  </a:extLst>
                </a:gridCol>
              </a:tblGrid>
              <a:tr h="411480">
                <a:tc>
                  <a:txBody>
                    <a:bodyPr/>
                    <a:lstStyle/>
                    <a:p>
                      <a:pPr algn="l"/>
                      <a:r>
                        <a:rPr lang="en-US" b="1" u="sng" dirty="0" err="1">
                          <a:solidFill>
                            <a:schemeClr val="tx1"/>
                          </a:solidFill>
                        </a:rPr>
                        <a:t>Rno</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FailedinSubjects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Raju</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DS, DBMs</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102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Mitesh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DBMS, DS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Jay</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DS, DBMS, DE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a:t>104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Jeet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DBMS, DE, DS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r>
                        <a:rPr lang="en-IN" dirty="0"/>
                        <a:t>105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Harsh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DE, DBMS, DS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r>
                        <a:rPr lang="en-IN" dirty="0"/>
                        <a:t>106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Neel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DE,</a:t>
                      </a:r>
                      <a:r>
                        <a:rPr lang="en-IN" baseline="0" dirty="0"/>
                        <a:t> DBMS</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532065759"/>
              </p:ext>
            </p:extLst>
          </p:nvPr>
        </p:nvGraphicFramePr>
        <p:xfrm>
          <a:off x="543123" y="971910"/>
          <a:ext cx="946468" cy="365760"/>
        </p:xfrm>
        <a:graphic>
          <a:graphicData uri="http://schemas.openxmlformats.org/drawingml/2006/table">
            <a:tbl>
              <a:tblPr firstRow="1" bandRow="1">
                <a:tableStyleId>{8EC20E35-A176-4012-BC5E-935CFFF8708E}</a:tableStyleId>
              </a:tblPr>
              <a:tblGrid>
                <a:gridCol w="946468">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8" name="Straight Connector 7"/>
          <p:cNvCxnSpPr/>
          <p:nvPr/>
        </p:nvCxnSpPr>
        <p:spPr>
          <a:xfrm rot="5400000" flipV="1">
            <a:off x="6092417" y="-1560227"/>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Right Arrow 8"/>
          <p:cNvSpPr/>
          <p:nvPr/>
        </p:nvSpPr>
        <p:spPr>
          <a:xfrm>
            <a:off x="4554598" y="2577101"/>
            <a:ext cx="753979" cy="43712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1"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91906831"/>
              </p:ext>
            </p:extLst>
          </p:nvPr>
        </p:nvGraphicFramePr>
        <p:xfrm>
          <a:off x="5559852" y="1372370"/>
          <a:ext cx="1448436" cy="288036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val="20000"/>
                    </a:ext>
                  </a:extLst>
                </a:gridCol>
                <a:gridCol w="857568">
                  <a:extLst>
                    <a:ext uri="{9D8B030D-6E8A-4147-A177-3AD203B41FA5}">
                      <a16:colId xmlns:a16="http://schemas.microsoft.com/office/drawing/2014/main" val="20001"/>
                    </a:ext>
                  </a:extLst>
                </a:gridCol>
              </a:tblGrid>
              <a:tr h="411480">
                <a:tc>
                  <a:txBody>
                    <a:bodyPr/>
                    <a:lstStyle/>
                    <a:p>
                      <a:pPr algn="l"/>
                      <a:r>
                        <a:rPr lang="en-US" b="1" u="sng" dirty="0" err="1">
                          <a:solidFill>
                            <a:schemeClr val="tx1"/>
                          </a:solidFill>
                        </a:rPr>
                        <a:t>Rno</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Raju</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102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Mitesh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Jay</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a:t>104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Jeet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r>
                        <a:rPr lang="en-IN" dirty="0"/>
                        <a:t>105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Harsh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r>
                        <a:rPr lang="en-IN" dirty="0"/>
                        <a:t>106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Neel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graphicFrame>
        <p:nvGraphicFramePr>
          <p:cNvPr id="12"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861330762"/>
              </p:ext>
            </p:extLst>
          </p:nvPr>
        </p:nvGraphicFramePr>
        <p:xfrm>
          <a:off x="5558673" y="1005541"/>
          <a:ext cx="946468" cy="365760"/>
        </p:xfrm>
        <a:graphic>
          <a:graphicData uri="http://schemas.openxmlformats.org/drawingml/2006/table">
            <a:tbl>
              <a:tblPr firstRow="1" bandRow="1">
                <a:tableStyleId>{8EC20E35-A176-4012-BC5E-935CFFF8708E}</a:tableStyleId>
              </a:tblPr>
              <a:tblGrid>
                <a:gridCol w="946468">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3"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807473179"/>
              </p:ext>
            </p:extLst>
          </p:nvPr>
        </p:nvGraphicFramePr>
        <p:xfrm>
          <a:off x="7653094" y="1372370"/>
          <a:ext cx="2066291" cy="2880360"/>
        </p:xfrm>
        <a:graphic>
          <a:graphicData uri="http://schemas.openxmlformats.org/drawingml/2006/table">
            <a:tbl>
              <a:tblPr firstRow="1" bandRow="1">
                <a:tableStyleId>{8EC20E35-A176-4012-BC5E-935CFFF8708E}</a:tableStyleId>
              </a:tblPr>
              <a:tblGrid>
                <a:gridCol w="552768">
                  <a:extLst>
                    <a:ext uri="{9D8B030D-6E8A-4147-A177-3AD203B41FA5}">
                      <a16:colId xmlns:a16="http://schemas.microsoft.com/office/drawing/2014/main" val="20000"/>
                    </a:ext>
                  </a:extLst>
                </a:gridCol>
                <a:gridCol w="589280">
                  <a:extLst>
                    <a:ext uri="{9D8B030D-6E8A-4147-A177-3AD203B41FA5}">
                      <a16:colId xmlns:a16="http://schemas.microsoft.com/office/drawing/2014/main" val="20001"/>
                    </a:ext>
                  </a:extLst>
                </a:gridCol>
                <a:gridCol w="924243">
                  <a:extLst>
                    <a:ext uri="{9D8B030D-6E8A-4147-A177-3AD203B41FA5}">
                      <a16:colId xmlns:a16="http://schemas.microsoft.com/office/drawing/2014/main" val="20002"/>
                    </a:ext>
                  </a:extLst>
                </a:gridCol>
              </a:tblGrid>
              <a:tr h="411480">
                <a:tc>
                  <a:txBody>
                    <a:bodyPr/>
                    <a:lstStyle/>
                    <a:p>
                      <a:pPr algn="l"/>
                      <a:r>
                        <a:rPr lang="en-US" b="1" u="sng" dirty="0">
                          <a:solidFill>
                            <a:schemeClr val="tx1"/>
                          </a:solidFill>
                        </a:rPr>
                        <a:t>RID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a:solidFill>
                            <a:schemeClr val="tx1"/>
                          </a:solidFill>
                        </a:rPr>
                        <a:t>Rno</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DS</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DBMS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DBMS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DS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r>
                        <a:rPr lang="en-IN" dirty="0"/>
                        <a:t>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DS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r>
                        <a:rPr lang="en-IN" dirty="0"/>
                        <a: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graphicFrame>
        <p:nvGraphicFramePr>
          <p:cNvPr id="1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023808996"/>
              </p:ext>
            </p:extLst>
          </p:nvPr>
        </p:nvGraphicFramePr>
        <p:xfrm>
          <a:off x="7651915" y="1005541"/>
          <a:ext cx="946468" cy="365760"/>
        </p:xfrm>
        <a:graphic>
          <a:graphicData uri="http://schemas.openxmlformats.org/drawingml/2006/table">
            <a:tbl>
              <a:tblPr firstRow="1" bandRow="1">
                <a:tableStyleId>{8EC20E35-A176-4012-BC5E-935CFFF8708E}</a:tableStyleId>
              </a:tblPr>
              <a:tblGrid>
                <a:gridCol w="946468">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Result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06070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fade">
                                      <p:cBhvr>
                                        <p:cTn id="18" dur="500"/>
                                        <p:tgtEl>
                                          <p:spTgt spid="3">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fade">
                                      <p:cBhvr>
                                        <p:cTn id="23" dur="500"/>
                                        <p:tgtEl>
                                          <p:spTgt spid="3">
                                            <p:txEl>
                                              <p:pRg st="9" end="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2"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par>
                                <p:cTn id="47" presetID="10" presetClass="entr" presetSubtype="0"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fade">
                                      <p:cBhvr>
                                        <p:cTn id="5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2"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Diagrammatic representation of Functional Dependency (FD)</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r>
              <a:rPr lang="en-US" dirty="0"/>
              <a:t>Example</a:t>
            </a:r>
          </a:p>
          <a:p>
            <a:r>
              <a:rPr lang="en-US" dirty="0"/>
              <a:t>Consider the relation Account(</a:t>
            </a:r>
            <a:r>
              <a:rPr lang="en-US" dirty="0" err="1"/>
              <a:t>account_no</a:t>
            </a:r>
            <a:r>
              <a:rPr lang="en-US" dirty="0"/>
              <a:t>, balance, branch). </a:t>
            </a:r>
          </a:p>
          <a:p>
            <a:r>
              <a:rPr lang="en-US" dirty="0" err="1">
                <a:solidFill>
                  <a:schemeClr val="tx2"/>
                </a:solidFill>
              </a:rPr>
              <a:t>account_no</a:t>
            </a:r>
            <a:r>
              <a:rPr lang="en-US" dirty="0"/>
              <a:t> can </a:t>
            </a:r>
            <a:r>
              <a:rPr lang="en-US" dirty="0">
                <a:solidFill>
                  <a:schemeClr val="tx2"/>
                </a:solidFill>
              </a:rPr>
              <a:t>determine balance and branch</a:t>
            </a:r>
            <a:r>
              <a:rPr lang="en-US" dirty="0"/>
              <a:t>. </a:t>
            </a:r>
          </a:p>
          <a:p>
            <a:r>
              <a:rPr lang="en-US" dirty="0"/>
              <a:t>So, there is a functional dependency from </a:t>
            </a:r>
            <a:r>
              <a:rPr lang="en-US" dirty="0" err="1">
                <a:solidFill>
                  <a:schemeClr val="tx2"/>
                </a:solidFill>
              </a:rPr>
              <a:t>account_no</a:t>
            </a:r>
            <a:r>
              <a:rPr lang="en-US" dirty="0">
                <a:solidFill>
                  <a:schemeClr val="tx2"/>
                </a:solidFill>
              </a:rPr>
              <a:t> to balance and branch</a:t>
            </a:r>
            <a:r>
              <a:rPr lang="en-US" dirty="0"/>
              <a:t>.</a:t>
            </a:r>
          </a:p>
          <a:p>
            <a:r>
              <a:rPr lang="en-US" dirty="0"/>
              <a:t>This can be denoted by </a:t>
            </a:r>
            <a:r>
              <a:rPr lang="en-US" dirty="0" err="1">
                <a:solidFill>
                  <a:schemeClr val="tx2"/>
                </a:solidFill>
              </a:rPr>
              <a:t>account_no</a:t>
            </a:r>
            <a:r>
              <a:rPr lang="en-US" dirty="0">
                <a:solidFill>
                  <a:schemeClr val="tx2"/>
                </a:solidFill>
              </a:rPr>
              <a:t> </a:t>
            </a:r>
            <a:r>
              <a:rPr lang="en-US" dirty="0">
                <a:solidFill>
                  <a:schemeClr val="tx2"/>
                </a:solidFill>
                <a:latin typeface="Calibri" panose="020F0502020204030204" pitchFamily="34" charset="0"/>
              </a:rPr>
              <a:t>→</a:t>
            </a:r>
            <a:r>
              <a:rPr lang="en-US" dirty="0">
                <a:solidFill>
                  <a:schemeClr val="tx2"/>
                </a:solidFill>
              </a:rPr>
              <a:t> {balance, branch}</a:t>
            </a:r>
            <a:r>
              <a:rPr lang="en-US" dirty="0"/>
              <a:t>.</a:t>
            </a:r>
          </a:p>
        </p:txBody>
      </p:sp>
      <p:sp>
        <p:nvSpPr>
          <p:cNvPr id="6" name="TextBox 5"/>
          <p:cNvSpPr txBox="1"/>
          <p:nvPr/>
        </p:nvSpPr>
        <p:spPr>
          <a:xfrm>
            <a:off x="838200" y="1435388"/>
            <a:ext cx="762000" cy="584775"/>
          </a:xfrm>
          <a:prstGeom prst="rect">
            <a:avLst/>
          </a:prstGeom>
          <a:noFill/>
          <a:ln w="28575">
            <a:solidFill>
              <a:srgbClr val="0070C0"/>
            </a:solidFill>
          </a:ln>
        </p:spPr>
        <p:txBody>
          <a:bodyPr wrap="square" rtlCol="0">
            <a:spAutoFit/>
          </a:bodyPr>
          <a:lstStyle/>
          <a:p>
            <a:pPr algn="ctr"/>
            <a:r>
              <a:rPr lang="en-US" sz="3200" dirty="0"/>
              <a:t>X</a:t>
            </a:r>
          </a:p>
        </p:txBody>
      </p:sp>
      <p:sp>
        <p:nvSpPr>
          <p:cNvPr id="7" name="TextBox 6"/>
          <p:cNvSpPr txBox="1"/>
          <p:nvPr/>
        </p:nvSpPr>
        <p:spPr>
          <a:xfrm>
            <a:off x="1600200" y="1435387"/>
            <a:ext cx="762000" cy="584775"/>
          </a:xfrm>
          <a:prstGeom prst="rect">
            <a:avLst/>
          </a:prstGeom>
          <a:noFill/>
          <a:ln w="28575">
            <a:solidFill>
              <a:srgbClr val="0070C0"/>
            </a:solidFill>
          </a:ln>
        </p:spPr>
        <p:txBody>
          <a:bodyPr wrap="square" rtlCol="0">
            <a:spAutoFit/>
          </a:bodyPr>
          <a:lstStyle/>
          <a:p>
            <a:pPr algn="ctr"/>
            <a:r>
              <a:rPr lang="en-US" sz="3200" dirty="0"/>
              <a:t>Y</a:t>
            </a:r>
          </a:p>
        </p:txBody>
      </p:sp>
      <p:cxnSp>
        <p:nvCxnSpPr>
          <p:cNvPr id="8" name="Straight Connector 7"/>
          <p:cNvCxnSpPr/>
          <p:nvPr/>
        </p:nvCxnSpPr>
        <p:spPr>
          <a:xfrm>
            <a:off x="1219200" y="2012951"/>
            <a:ext cx="0" cy="3296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219200" y="2329270"/>
            <a:ext cx="762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981200" y="2012950"/>
            <a:ext cx="0" cy="3296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124200" y="1435388"/>
            <a:ext cx="762000" cy="584775"/>
          </a:xfrm>
          <a:prstGeom prst="rect">
            <a:avLst/>
          </a:prstGeom>
          <a:noFill/>
          <a:ln w="28575">
            <a:solidFill>
              <a:srgbClr val="0070C0"/>
            </a:solidFill>
          </a:ln>
        </p:spPr>
        <p:txBody>
          <a:bodyPr wrap="square" rtlCol="0">
            <a:spAutoFit/>
          </a:bodyPr>
          <a:lstStyle/>
          <a:p>
            <a:pPr algn="ctr"/>
            <a:r>
              <a:rPr lang="en-US" sz="3200" dirty="0"/>
              <a:t>X1</a:t>
            </a:r>
          </a:p>
        </p:txBody>
      </p:sp>
      <p:sp>
        <p:nvSpPr>
          <p:cNvPr id="13" name="TextBox 12"/>
          <p:cNvSpPr txBox="1"/>
          <p:nvPr/>
        </p:nvSpPr>
        <p:spPr>
          <a:xfrm>
            <a:off x="3886200" y="1435387"/>
            <a:ext cx="762000" cy="584775"/>
          </a:xfrm>
          <a:prstGeom prst="rect">
            <a:avLst/>
          </a:prstGeom>
          <a:noFill/>
          <a:ln w="28575">
            <a:solidFill>
              <a:srgbClr val="0070C0"/>
            </a:solidFill>
          </a:ln>
        </p:spPr>
        <p:txBody>
          <a:bodyPr wrap="square" rtlCol="0">
            <a:spAutoFit/>
          </a:bodyPr>
          <a:lstStyle/>
          <a:p>
            <a:pPr algn="ctr"/>
            <a:r>
              <a:rPr lang="en-US" sz="3200" dirty="0"/>
              <a:t>X2</a:t>
            </a:r>
          </a:p>
        </p:txBody>
      </p:sp>
      <p:cxnSp>
        <p:nvCxnSpPr>
          <p:cNvPr id="14" name="Straight Connector 13"/>
          <p:cNvCxnSpPr/>
          <p:nvPr/>
        </p:nvCxnSpPr>
        <p:spPr>
          <a:xfrm>
            <a:off x="3505200" y="2032575"/>
            <a:ext cx="0" cy="3296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3505200" y="2349787"/>
            <a:ext cx="762000" cy="476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48200" y="1435387"/>
            <a:ext cx="762000" cy="584775"/>
          </a:xfrm>
          <a:prstGeom prst="rect">
            <a:avLst/>
          </a:prstGeom>
          <a:noFill/>
          <a:ln w="28575">
            <a:solidFill>
              <a:srgbClr val="0070C0"/>
            </a:solidFill>
          </a:ln>
        </p:spPr>
        <p:txBody>
          <a:bodyPr wrap="square" rtlCol="0">
            <a:spAutoFit/>
          </a:bodyPr>
          <a:lstStyle/>
          <a:p>
            <a:pPr algn="ctr"/>
            <a:r>
              <a:rPr lang="en-US" sz="3200" dirty="0"/>
              <a:t>Y</a:t>
            </a:r>
          </a:p>
        </p:txBody>
      </p:sp>
      <p:cxnSp>
        <p:nvCxnSpPr>
          <p:cNvPr id="18" name="Straight Arrow Connector 17"/>
          <p:cNvCxnSpPr/>
          <p:nvPr/>
        </p:nvCxnSpPr>
        <p:spPr>
          <a:xfrm flipV="1">
            <a:off x="5029200" y="2032576"/>
            <a:ext cx="0" cy="6263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267200" y="2032575"/>
            <a:ext cx="0" cy="32962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172200" y="1435388"/>
            <a:ext cx="762000" cy="584775"/>
          </a:xfrm>
          <a:prstGeom prst="rect">
            <a:avLst/>
          </a:prstGeom>
          <a:noFill/>
          <a:ln w="28575">
            <a:solidFill>
              <a:srgbClr val="0070C0"/>
            </a:solidFill>
          </a:ln>
        </p:spPr>
        <p:txBody>
          <a:bodyPr wrap="square" rtlCol="0">
            <a:spAutoFit/>
          </a:bodyPr>
          <a:lstStyle/>
          <a:p>
            <a:pPr algn="ctr"/>
            <a:r>
              <a:rPr lang="en-US" sz="3200" dirty="0"/>
              <a:t>X</a:t>
            </a:r>
          </a:p>
        </p:txBody>
      </p:sp>
      <p:sp>
        <p:nvSpPr>
          <p:cNvPr id="21" name="TextBox 20"/>
          <p:cNvSpPr txBox="1"/>
          <p:nvPr/>
        </p:nvSpPr>
        <p:spPr>
          <a:xfrm>
            <a:off x="6934200" y="1435387"/>
            <a:ext cx="762000" cy="584775"/>
          </a:xfrm>
          <a:prstGeom prst="rect">
            <a:avLst/>
          </a:prstGeom>
          <a:noFill/>
          <a:ln w="28575">
            <a:solidFill>
              <a:srgbClr val="0070C0"/>
            </a:solidFill>
          </a:ln>
        </p:spPr>
        <p:txBody>
          <a:bodyPr wrap="square" rtlCol="0">
            <a:spAutoFit/>
          </a:bodyPr>
          <a:lstStyle/>
          <a:p>
            <a:pPr algn="ctr"/>
            <a:r>
              <a:rPr lang="en-US" sz="3200" dirty="0"/>
              <a:t>Y1</a:t>
            </a:r>
          </a:p>
        </p:txBody>
      </p:sp>
      <p:cxnSp>
        <p:nvCxnSpPr>
          <p:cNvPr id="22" name="Straight Connector 21"/>
          <p:cNvCxnSpPr/>
          <p:nvPr/>
        </p:nvCxnSpPr>
        <p:spPr>
          <a:xfrm>
            <a:off x="6400800" y="2015490"/>
            <a:ext cx="0" cy="6400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6698457" y="2342575"/>
            <a:ext cx="630936" cy="721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696200" y="1435387"/>
            <a:ext cx="762000" cy="584775"/>
          </a:xfrm>
          <a:prstGeom prst="rect">
            <a:avLst/>
          </a:prstGeom>
          <a:noFill/>
          <a:ln w="28575">
            <a:solidFill>
              <a:srgbClr val="0070C0"/>
            </a:solidFill>
          </a:ln>
        </p:spPr>
        <p:txBody>
          <a:bodyPr wrap="square" rtlCol="0">
            <a:spAutoFit/>
          </a:bodyPr>
          <a:lstStyle/>
          <a:p>
            <a:pPr algn="ctr"/>
            <a:r>
              <a:rPr lang="en-US" sz="3200" dirty="0"/>
              <a:t>Y2</a:t>
            </a:r>
          </a:p>
        </p:txBody>
      </p:sp>
      <p:cxnSp>
        <p:nvCxnSpPr>
          <p:cNvPr id="25" name="Straight Arrow Connector 24"/>
          <p:cNvCxnSpPr/>
          <p:nvPr/>
        </p:nvCxnSpPr>
        <p:spPr>
          <a:xfrm flipV="1">
            <a:off x="8077200" y="2015491"/>
            <a:ext cx="0" cy="6400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7315200" y="2020162"/>
            <a:ext cx="0" cy="3296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196139" y="978872"/>
            <a:ext cx="937460" cy="400110"/>
          </a:xfrm>
          <a:prstGeom prst="rect">
            <a:avLst/>
          </a:prstGeom>
          <a:noFill/>
        </p:spPr>
        <p:txBody>
          <a:bodyPr wrap="square" rtlCol="0">
            <a:spAutoFit/>
          </a:bodyPr>
          <a:lstStyle/>
          <a:p>
            <a:pPr algn="ctr"/>
            <a:r>
              <a:rPr lang="en-US" sz="2000" b="1" dirty="0">
                <a:solidFill>
                  <a:schemeClr val="accent6"/>
                </a:solidFill>
              </a:rPr>
              <a:t>X </a:t>
            </a:r>
            <a:r>
              <a:rPr lang="en-US" sz="2000" b="1" dirty="0">
                <a:solidFill>
                  <a:schemeClr val="accent6"/>
                </a:solidFill>
                <a:latin typeface="Calibri" panose="020F0502020204030204" pitchFamily="34" charset="0"/>
              </a:rPr>
              <a:t>→</a:t>
            </a:r>
            <a:r>
              <a:rPr lang="en-US" sz="2000" b="1" dirty="0">
                <a:solidFill>
                  <a:schemeClr val="accent6"/>
                </a:solidFill>
              </a:rPr>
              <a:t> Y</a:t>
            </a:r>
            <a:endParaRPr lang="en-US" sz="2000" dirty="0">
              <a:solidFill>
                <a:schemeClr val="accent6"/>
              </a:solidFill>
            </a:endParaRPr>
          </a:p>
        </p:txBody>
      </p:sp>
      <p:sp>
        <p:nvSpPr>
          <p:cNvPr id="28" name="TextBox 27"/>
          <p:cNvSpPr txBox="1"/>
          <p:nvPr/>
        </p:nvSpPr>
        <p:spPr>
          <a:xfrm>
            <a:off x="3454400" y="975042"/>
            <a:ext cx="1554480" cy="400110"/>
          </a:xfrm>
          <a:prstGeom prst="rect">
            <a:avLst/>
          </a:prstGeom>
          <a:noFill/>
        </p:spPr>
        <p:txBody>
          <a:bodyPr wrap="square" rtlCol="0">
            <a:spAutoFit/>
          </a:bodyPr>
          <a:lstStyle/>
          <a:p>
            <a:pPr algn="ctr"/>
            <a:r>
              <a:rPr lang="en-US" sz="2000" b="1" dirty="0">
                <a:solidFill>
                  <a:schemeClr val="accent6"/>
                </a:solidFill>
              </a:rPr>
              <a:t>{X1, X2} </a:t>
            </a:r>
            <a:r>
              <a:rPr lang="en-US" sz="2000" b="1" dirty="0">
                <a:solidFill>
                  <a:schemeClr val="accent6"/>
                </a:solidFill>
                <a:latin typeface="Calibri" panose="020F0502020204030204" pitchFamily="34" charset="0"/>
              </a:rPr>
              <a:t>→ </a:t>
            </a:r>
            <a:r>
              <a:rPr lang="en-US" sz="2000" b="1" dirty="0">
                <a:solidFill>
                  <a:schemeClr val="accent6"/>
                </a:solidFill>
              </a:rPr>
              <a:t>Y</a:t>
            </a:r>
            <a:endParaRPr lang="en-US" sz="2000" dirty="0">
              <a:solidFill>
                <a:schemeClr val="accent6"/>
              </a:solidFill>
            </a:endParaRPr>
          </a:p>
        </p:txBody>
      </p:sp>
      <p:sp>
        <p:nvSpPr>
          <p:cNvPr id="29" name="TextBox 28"/>
          <p:cNvSpPr txBox="1"/>
          <p:nvPr/>
        </p:nvSpPr>
        <p:spPr>
          <a:xfrm>
            <a:off x="6578599" y="976914"/>
            <a:ext cx="1554480" cy="400110"/>
          </a:xfrm>
          <a:prstGeom prst="rect">
            <a:avLst/>
          </a:prstGeom>
          <a:noFill/>
        </p:spPr>
        <p:txBody>
          <a:bodyPr wrap="square" rtlCol="0">
            <a:spAutoFit/>
          </a:bodyPr>
          <a:lstStyle/>
          <a:p>
            <a:pPr algn="ctr"/>
            <a:r>
              <a:rPr lang="en-US" sz="2000" b="1" dirty="0">
                <a:solidFill>
                  <a:schemeClr val="accent6"/>
                </a:solidFill>
              </a:rPr>
              <a:t>X </a:t>
            </a:r>
            <a:r>
              <a:rPr lang="en-US" sz="2000" b="1" dirty="0">
                <a:solidFill>
                  <a:schemeClr val="accent6"/>
                </a:solidFill>
                <a:latin typeface="Calibri" panose="020F0502020204030204" pitchFamily="34" charset="0"/>
              </a:rPr>
              <a:t>→ </a:t>
            </a:r>
            <a:r>
              <a:rPr lang="en-US" sz="2000" b="1" dirty="0">
                <a:solidFill>
                  <a:schemeClr val="accent6"/>
                </a:solidFill>
              </a:rPr>
              <a:t>{Y1, Y2}</a:t>
            </a:r>
            <a:endParaRPr lang="en-US" sz="2000" dirty="0">
              <a:solidFill>
                <a:schemeClr val="accent6"/>
              </a:solidFill>
            </a:endParaRPr>
          </a:p>
        </p:txBody>
      </p:sp>
      <p:cxnSp>
        <p:nvCxnSpPr>
          <p:cNvPr id="30" name="Straight Connector 29"/>
          <p:cNvCxnSpPr/>
          <p:nvPr/>
        </p:nvCxnSpPr>
        <p:spPr>
          <a:xfrm>
            <a:off x="3886200" y="2341175"/>
            <a:ext cx="0" cy="32004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874295" y="2652798"/>
            <a:ext cx="1161288" cy="37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705600" y="2032575"/>
            <a:ext cx="0" cy="3296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400800" y="2641368"/>
            <a:ext cx="16764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143000" y="5160135"/>
            <a:ext cx="2651760" cy="584775"/>
          </a:xfrm>
          <a:prstGeom prst="rect">
            <a:avLst/>
          </a:prstGeom>
          <a:noFill/>
          <a:ln w="28575">
            <a:solidFill>
              <a:srgbClr val="0070C0"/>
            </a:solidFill>
          </a:ln>
        </p:spPr>
        <p:txBody>
          <a:bodyPr wrap="square" rtlCol="0">
            <a:spAutoFit/>
          </a:bodyPr>
          <a:lstStyle/>
          <a:p>
            <a:pPr algn="ctr"/>
            <a:r>
              <a:rPr lang="en-US" sz="3200" u="sng" dirty="0" err="1"/>
              <a:t>account_no</a:t>
            </a:r>
            <a:endParaRPr lang="en-US" sz="3200" u="sng" dirty="0"/>
          </a:p>
        </p:txBody>
      </p:sp>
      <p:sp>
        <p:nvSpPr>
          <p:cNvPr id="35" name="TextBox 34"/>
          <p:cNvSpPr txBox="1"/>
          <p:nvPr/>
        </p:nvSpPr>
        <p:spPr>
          <a:xfrm>
            <a:off x="3794760" y="5160135"/>
            <a:ext cx="1524000" cy="584775"/>
          </a:xfrm>
          <a:prstGeom prst="rect">
            <a:avLst/>
          </a:prstGeom>
          <a:noFill/>
          <a:ln w="28575">
            <a:solidFill>
              <a:srgbClr val="0070C0"/>
            </a:solidFill>
          </a:ln>
        </p:spPr>
        <p:txBody>
          <a:bodyPr wrap="square" rtlCol="0">
            <a:spAutoFit/>
          </a:bodyPr>
          <a:lstStyle/>
          <a:p>
            <a:pPr algn="ctr"/>
            <a:r>
              <a:rPr lang="en-US" sz="3200" dirty="0"/>
              <a:t>balance</a:t>
            </a:r>
          </a:p>
        </p:txBody>
      </p:sp>
      <p:sp>
        <p:nvSpPr>
          <p:cNvPr id="36" name="TextBox 35"/>
          <p:cNvSpPr txBox="1"/>
          <p:nvPr/>
        </p:nvSpPr>
        <p:spPr>
          <a:xfrm>
            <a:off x="5318760" y="5160135"/>
            <a:ext cx="1920240" cy="584775"/>
          </a:xfrm>
          <a:prstGeom prst="rect">
            <a:avLst/>
          </a:prstGeom>
          <a:noFill/>
          <a:ln w="28575">
            <a:solidFill>
              <a:srgbClr val="0070C0"/>
            </a:solidFill>
          </a:ln>
        </p:spPr>
        <p:txBody>
          <a:bodyPr wrap="square" rtlCol="0">
            <a:spAutoFit/>
          </a:bodyPr>
          <a:lstStyle/>
          <a:p>
            <a:pPr algn="ctr"/>
            <a:r>
              <a:rPr lang="en-US" sz="3200" dirty="0"/>
              <a:t>branch</a:t>
            </a:r>
          </a:p>
        </p:txBody>
      </p:sp>
      <p:grpSp>
        <p:nvGrpSpPr>
          <p:cNvPr id="37" name="Group 36"/>
          <p:cNvGrpSpPr/>
          <p:nvPr/>
        </p:nvGrpSpPr>
        <p:grpSpPr>
          <a:xfrm>
            <a:off x="2590800" y="5749290"/>
            <a:ext cx="3483381" cy="374904"/>
            <a:chOff x="2590800" y="5882640"/>
            <a:chExt cx="3483381" cy="374904"/>
          </a:xfrm>
        </p:grpSpPr>
        <p:cxnSp>
          <p:nvCxnSpPr>
            <p:cNvPr id="38" name="Straight Connector 37"/>
            <p:cNvCxnSpPr/>
            <p:nvPr/>
          </p:nvCxnSpPr>
          <p:spPr>
            <a:xfrm>
              <a:off x="2590800" y="5882640"/>
              <a:ext cx="0" cy="3749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4542989" y="5882640"/>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6062399" y="5882640"/>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590800" y="6248400"/>
              <a:ext cx="3483381" cy="0"/>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276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par>
                                <p:cTn id="46" presetID="10" presetClass="entr" presetSubtype="0" fill="hold"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par>
                                <p:cTn id="49" presetID="10" presetClass="entr" presetSubtype="0"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par>
                                <p:cTn id="55" presetID="10" presetClass="entr" presetSubtype="0" fill="hold"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500"/>
                                        <p:tgtEl>
                                          <p:spTgt spid="30"/>
                                        </p:tgtEl>
                                      </p:cBhvr>
                                    </p:animEffect>
                                  </p:childTnLst>
                                </p:cTn>
                              </p:par>
                              <p:par>
                                <p:cTn id="58" presetID="10" presetClass="entr" presetSubtype="0"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500"/>
                                        <p:tgtEl>
                                          <p:spTgt spid="3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500"/>
                                        <p:tgtEl>
                                          <p:spTgt spid="2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500"/>
                                        <p:tgtEl>
                                          <p:spTgt spid="21"/>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500"/>
                                        <p:tgtEl>
                                          <p:spTgt spid="24"/>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par>
                                <p:cTn id="80" presetID="10" presetClass="entr" presetSubtype="0" fill="hold" nodeType="with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fade">
                                      <p:cBhvr>
                                        <p:cTn id="82" dur="500"/>
                                        <p:tgtEl>
                                          <p:spTgt spid="23"/>
                                        </p:tgtEl>
                                      </p:cBhvr>
                                    </p:animEffect>
                                  </p:childTnLst>
                                </p:cTn>
                              </p:par>
                              <p:par>
                                <p:cTn id="83" presetID="10" presetClass="entr" presetSubtype="0" fill="hold"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nodeType="with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fade">
                                      <p:cBhvr>
                                        <p:cTn id="88" dur="500"/>
                                        <p:tgtEl>
                                          <p:spTgt spid="26"/>
                                        </p:tgtEl>
                                      </p:cBhvr>
                                    </p:animEffect>
                                  </p:childTnLst>
                                </p:cTn>
                              </p:par>
                              <p:par>
                                <p:cTn id="89" presetID="10" presetClass="entr" presetSubtype="0" fill="hold"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fade">
                                      <p:cBhvr>
                                        <p:cTn id="91" dur="500"/>
                                        <p:tgtEl>
                                          <p:spTgt spid="32"/>
                                        </p:tgtEl>
                                      </p:cBhvr>
                                    </p:animEffect>
                                  </p:childTnLst>
                                </p:cTn>
                              </p:par>
                              <p:par>
                                <p:cTn id="92" presetID="10" presetClass="entr" presetSubtype="0" fill="hold"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fade">
                                      <p:cBhvr>
                                        <p:cTn id="94" dur="500"/>
                                        <p:tgtEl>
                                          <p:spTgt spid="33"/>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3">
                                            <p:txEl>
                                              <p:pRg st="4" end="4"/>
                                            </p:txEl>
                                          </p:spTgt>
                                        </p:tgtEl>
                                        <p:attrNameLst>
                                          <p:attrName>style.visibility</p:attrName>
                                        </p:attrNameLst>
                                      </p:cBhvr>
                                      <p:to>
                                        <p:strVal val="visible"/>
                                      </p:to>
                                    </p:set>
                                    <p:animEffect transition="in" filter="fade">
                                      <p:cBhvr>
                                        <p:cTn id="99" dur="500"/>
                                        <p:tgtEl>
                                          <p:spTgt spid="3">
                                            <p:txEl>
                                              <p:pRg st="4" end="4"/>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3">
                                            <p:txEl>
                                              <p:pRg st="5" end="5"/>
                                            </p:txEl>
                                          </p:spTgt>
                                        </p:tgtEl>
                                        <p:attrNameLst>
                                          <p:attrName>style.visibility</p:attrName>
                                        </p:attrNameLst>
                                      </p:cBhvr>
                                      <p:to>
                                        <p:strVal val="visible"/>
                                      </p:to>
                                    </p:set>
                                    <p:animEffect transition="in" filter="fade">
                                      <p:cBhvr>
                                        <p:cTn id="104" dur="500"/>
                                        <p:tgtEl>
                                          <p:spTgt spid="3">
                                            <p:txEl>
                                              <p:pRg st="5" end="5"/>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3">
                                            <p:txEl>
                                              <p:pRg st="6" end="6"/>
                                            </p:txEl>
                                          </p:spTgt>
                                        </p:tgtEl>
                                        <p:attrNameLst>
                                          <p:attrName>style.visibility</p:attrName>
                                        </p:attrNameLst>
                                      </p:cBhvr>
                                      <p:to>
                                        <p:strVal val="visible"/>
                                      </p:to>
                                    </p:set>
                                    <p:animEffect transition="in" filter="fade">
                                      <p:cBhvr>
                                        <p:cTn id="109" dur="500"/>
                                        <p:tgtEl>
                                          <p:spTgt spid="3">
                                            <p:txEl>
                                              <p:pRg st="6" end="6"/>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3">
                                            <p:txEl>
                                              <p:pRg st="7" end="7"/>
                                            </p:txEl>
                                          </p:spTgt>
                                        </p:tgtEl>
                                        <p:attrNameLst>
                                          <p:attrName>style.visibility</p:attrName>
                                        </p:attrNameLst>
                                      </p:cBhvr>
                                      <p:to>
                                        <p:strVal val="visible"/>
                                      </p:to>
                                    </p:set>
                                    <p:animEffect transition="in" filter="fade">
                                      <p:cBhvr>
                                        <p:cTn id="114" dur="500"/>
                                        <p:tgtEl>
                                          <p:spTgt spid="3">
                                            <p:txEl>
                                              <p:pRg st="7" end="7"/>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nodeType="clickEffect">
                                  <p:stCondLst>
                                    <p:cond delay="0"/>
                                  </p:stCondLst>
                                  <p:childTnLst>
                                    <p:set>
                                      <p:cBhvr>
                                        <p:cTn id="118" dur="1" fill="hold">
                                          <p:stCondLst>
                                            <p:cond delay="0"/>
                                          </p:stCondLst>
                                        </p:cTn>
                                        <p:tgtEl>
                                          <p:spTgt spid="3">
                                            <p:txEl>
                                              <p:pRg st="8" end="8"/>
                                            </p:txEl>
                                          </p:spTgt>
                                        </p:tgtEl>
                                        <p:attrNameLst>
                                          <p:attrName>style.visibility</p:attrName>
                                        </p:attrNameLst>
                                      </p:cBhvr>
                                      <p:to>
                                        <p:strVal val="visible"/>
                                      </p:to>
                                    </p:set>
                                    <p:animEffect transition="in" filter="fade">
                                      <p:cBhvr>
                                        <p:cTn id="119" dur="500"/>
                                        <p:tgtEl>
                                          <p:spTgt spid="3">
                                            <p:txEl>
                                              <p:pRg st="8" end="8"/>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34"/>
                                        </p:tgtEl>
                                        <p:attrNameLst>
                                          <p:attrName>style.visibility</p:attrName>
                                        </p:attrNameLst>
                                      </p:cBhvr>
                                      <p:to>
                                        <p:strVal val="visible"/>
                                      </p:to>
                                    </p:set>
                                    <p:animEffect transition="in" filter="fade">
                                      <p:cBhvr>
                                        <p:cTn id="124" dur="500"/>
                                        <p:tgtEl>
                                          <p:spTgt spid="34"/>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35"/>
                                        </p:tgtEl>
                                        <p:attrNameLst>
                                          <p:attrName>style.visibility</p:attrName>
                                        </p:attrNameLst>
                                      </p:cBhvr>
                                      <p:to>
                                        <p:strVal val="visible"/>
                                      </p:to>
                                    </p:set>
                                    <p:animEffect transition="in" filter="fade">
                                      <p:cBhvr>
                                        <p:cTn id="127" dur="500"/>
                                        <p:tgtEl>
                                          <p:spTgt spid="35"/>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36"/>
                                        </p:tgtEl>
                                        <p:attrNameLst>
                                          <p:attrName>style.visibility</p:attrName>
                                        </p:attrNameLst>
                                      </p:cBhvr>
                                      <p:to>
                                        <p:strVal val="visible"/>
                                      </p:to>
                                    </p:set>
                                    <p:animEffect transition="in" filter="fade">
                                      <p:cBhvr>
                                        <p:cTn id="130" dur="500"/>
                                        <p:tgtEl>
                                          <p:spTgt spid="36"/>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nodeType="clickEffect">
                                  <p:stCondLst>
                                    <p:cond delay="0"/>
                                  </p:stCondLst>
                                  <p:childTnLst>
                                    <p:set>
                                      <p:cBhvr>
                                        <p:cTn id="134" dur="1" fill="hold">
                                          <p:stCondLst>
                                            <p:cond delay="0"/>
                                          </p:stCondLst>
                                        </p:cTn>
                                        <p:tgtEl>
                                          <p:spTgt spid="37"/>
                                        </p:tgtEl>
                                        <p:attrNameLst>
                                          <p:attrName>style.visibility</p:attrName>
                                        </p:attrNameLst>
                                      </p:cBhvr>
                                      <p:to>
                                        <p:strVal val="visible"/>
                                      </p:to>
                                    </p:set>
                                    <p:animEffect transition="in" filter="fade">
                                      <p:cBhvr>
                                        <p:cTn id="13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2" grpId="0" animBg="1"/>
      <p:bldP spid="13" grpId="0" animBg="1"/>
      <p:bldP spid="16" grpId="0" animBg="1"/>
      <p:bldP spid="20" grpId="0" animBg="1"/>
      <p:bldP spid="21" grpId="0" animBg="1"/>
      <p:bldP spid="24" grpId="0" animBg="1"/>
      <p:bldP spid="27" grpId="0"/>
      <p:bldP spid="28" grpId="0"/>
      <p:bldP spid="29" grpId="0"/>
      <p:bldP spid="34" grpId="0" animBg="1"/>
      <p:bldP spid="35" grpId="0" animBg="1"/>
      <p:bldP spid="3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Normal forms </a:t>
            </a:r>
            <a:br>
              <a:rPr lang="en-US" dirty="0">
                <a:gradFill flip="none" rotWithShape="1">
                  <a:gsLst>
                    <a:gs pos="10000">
                      <a:schemeClr val="accent6">
                        <a:lumMod val="50000"/>
                      </a:schemeClr>
                    </a:gs>
                    <a:gs pos="100000">
                      <a:schemeClr val="accent6"/>
                    </a:gs>
                  </a:gsLst>
                  <a:lin ang="0" scaled="1"/>
                  <a:tileRect/>
                </a:gradFill>
              </a:rPr>
            </a:br>
            <a:r>
              <a:rPr lang="en-US" dirty="0">
                <a:solidFill>
                  <a:schemeClr val="tx2"/>
                </a:solidFill>
              </a:rPr>
              <a:t>2NF (Second Normal Form)</a:t>
            </a:r>
          </a:p>
        </p:txBody>
      </p:sp>
      <p:sp>
        <p:nvSpPr>
          <p:cNvPr id="5" name="Text Placeholder 4"/>
          <p:cNvSpPr>
            <a:spLocks noGrp="1"/>
          </p:cNvSpPr>
          <p:nvPr>
            <p:ph type="body" idx="1"/>
          </p:nvPr>
        </p:nvSpPr>
        <p:spPr/>
        <p:txBody>
          <a:bodyPr/>
          <a:lstStyle/>
          <a:p>
            <a:r>
              <a:rPr lang="en-US" dirty="0"/>
              <a:t>Section – 7.2</a:t>
            </a:r>
          </a:p>
          <a:p>
            <a:endParaRPr lang="en-US" dirty="0"/>
          </a:p>
        </p:txBody>
      </p:sp>
    </p:spTree>
    <p:extLst>
      <p:ext uri="{BB962C8B-B14F-4D97-AF65-F5344CB8AC3E}">
        <p14:creationId xmlns:p14="http://schemas.microsoft.com/office/powerpoint/2010/main" val="28857320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2NF (Second Normal Form)</a:t>
            </a:r>
          </a:p>
        </p:txBody>
      </p:sp>
      <p:sp>
        <p:nvSpPr>
          <p:cNvPr id="3" name="Content Placeholder 2"/>
          <p:cNvSpPr>
            <a:spLocks noGrp="1"/>
          </p:cNvSpPr>
          <p:nvPr>
            <p:ph idx="1"/>
          </p:nvPr>
        </p:nvSpPr>
        <p:spPr/>
        <p:txBody>
          <a:bodyPr/>
          <a:lstStyle/>
          <a:p>
            <a:r>
              <a:rPr lang="en-GB" dirty="0"/>
              <a:t>Conditions for 2NF</a:t>
            </a:r>
          </a:p>
          <a:p>
            <a:endParaRPr lang="en-GB" dirty="0"/>
          </a:p>
          <a:p>
            <a:endParaRPr lang="en-GB" dirty="0"/>
          </a:p>
          <a:p>
            <a:endParaRPr lang="en-GB" dirty="0"/>
          </a:p>
          <a:p>
            <a:r>
              <a:rPr lang="en-GB" dirty="0"/>
              <a:t>A relation R is in second normal form (2NF) </a:t>
            </a:r>
          </a:p>
          <a:p>
            <a:pPr lvl="1"/>
            <a:r>
              <a:rPr lang="en-GB" dirty="0"/>
              <a:t>if and only if it is in </a:t>
            </a:r>
            <a:r>
              <a:rPr lang="en-GB" b="1" dirty="0">
                <a:solidFill>
                  <a:schemeClr val="accent6"/>
                </a:solidFill>
              </a:rPr>
              <a:t>1NF</a:t>
            </a:r>
            <a:r>
              <a:rPr lang="en-GB" dirty="0"/>
              <a:t> and </a:t>
            </a:r>
          </a:p>
          <a:p>
            <a:pPr lvl="1"/>
            <a:r>
              <a:rPr lang="en-GB" b="1" dirty="0">
                <a:solidFill>
                  <a:schemeClr val="accent6"/>
                </a:solidFill>
              </a:rPr>
              <a:t>every non-primary key attribute is fully dependent on the primary key</a:t>
            </a:r>
          </a:p>
          <a:p>
            <a:pPr marL="0" indent="0" algn="ctr">
              <a:buNone/>
            </a:pPr>
            <a:r>
              <a:rPr lang="en-GB" dirty="0"/>
              <a:t>OR</a:t>
            </a:r>
          </a:p>
          <a:p>
            <a:r>
              <a:rPr lang="en-GB" dirty="0"/>
              <a:t>A relation R is in second normal form (2NF) </a:t>
            </a:r>
          </a:p>
          <a:p>
            <a:pPr lvl="1"/>
            <a:r>
              <a:rPr lang="en-GB" dirty="0"/>
              <a:t>if and only if it is in </a:t>
            </a:r>
            <a:r>
              <a:rPr lang="en-GB" b="1" dirty="0">
                <a:solidFill>
                  <a:schemeClr val="accent6"/>
                </a:solidFill>
              </a:rPr>
              <a:t>1NF</a:t>
            </a:r>
            <a:r>
              <a:rPr lang="en-GB" dirty="0"/>
              <a:t> and </a:t>
            </a:r>
          </a:p>
          <a:p>
            <a:pPr lvl="1"/>
            <a:r>
              <a:rPr lang="en-GB" b="1" dirty="0">
                <a:solidFill>
                  <a:schemeClr val="accent6"/>
                </a:solidFill>
              </a:rPr>
              <a:t>no any non-primary key attribute is partially dependent on the primary key</a:t>
            </a:r>
          </a:p>
        </p:txBody>
      </p:sp>
      <p:sp>
        <p:nvSpPr>
          <p:cNvPr id="4" name="Rounded Rectangle 3"/>
          <p:cNvSpPr/>
          <p:nvPr/>
        </p:nvSpPr>
        <p:spPr>
          <a:xfrm>
            <a:off x="503405" y="1342665"/>
            <a:ext cx="9180000" cy="72000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marL="111125" lvl="1" algn="ctr">
              <a:lnSpc>
                <a:spcPct val="90000"/>
              </a:lnSpc>
              <a:spcBef>
                <a:spcPts val="500"/>
              </a:spcBef>
              <a:buClr>
                <a:schemeClr val="accent6"/>
              </a:buClr>
            </a:pPr>
            <a:r>
              <a:rPr lang="en-US" sz="2800" dirty="0"/>
              <a:t>It is </a:t>
            </a:r>
            <a:r>
              <a:rPr lang="en-US" sz="2800" b="1" dirty="0">
                <a:solidFill>
                  <a:schemeClr val="accent6"/>
                </a:solidFill>
              </a:rPr>
              <a:t>in 1NF </a:t>
            </a:r>
            <a:r>
              <a:rPr lang="en-US" sz="2800" dirty="0"/>
              <a:t>and each </a:t>
            </a:r>
            <a:r>
              <a:rPr lang="en-US" sz="2800" b="1" dirty="0">
                <a:solidFill>
                  <a:schemeClr val="accent6"/>
                </a:solidFill>
              </a:rPr>
              <a:t>table should contain a single primary key</a:t>
            </a:r>
            <a:r>
              <a:rPr lang="en-GB" sz="2600" dirty="0"/>
              <a:t>.</a:t>
            </a:r>
            <a:endParaRPr lang="en-US" sz="2600" b="1" dirty="0">
              <a:solidFill>
                <a:schemeClr val="accent6"/>
              </a:solidFill>
            </a:endParaRPr>
          </a:p>
        </p:txBody>
      </p:sp>
      <p:cxnSp>
        <p:nvCxnSpPr>
          <p:cNvPr id="6" name="Straight Connector 5"/>
          <p:cNvCxnSpPr/>
          <p:nvPr/>
        </p:nvCxnSpPr>
        <p:spPr>
          <a:xfrm rot="5400000" flipV="1">
            <a:off x="6092417" y="-3549442"/>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794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2NF (Second Normal Form) </a:t>
            </a:r>
            <a:r>
              <a:rPr lang="en-US" dirty="0">
                <a:solidFill>
                  <a:schemeClr val="tx1">
                    <a:lumMod val="50000"/>
                    <a:lumOff val="50000"/>
                  </a:schemeClr>
                </a:solidFill>
              </a:rPr>
              <a:t>[Example]</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GB" dirty="0"/>
          </a:p>
          <a:p>
            <a:endParaRPr lang="en-GB" b="1" dirty="0"/>
          </a:p>
          <a:p>
            <a:r>
              <a:rPr lang="en-GB" b="1" dirty="0"/>
              <a:t>FD1</a:t>
            </a:r>
            <a:r>
              <a:rPr lang="en-GB" dirty="0"/>
              <a:t>: {CID, ANO} </a:t>
            </a:r>
            <a:r>
              <a:rPr lang="en-US" dirty="0">
                <a:latin typeface="Calibri" panose="020F0502020204030204" pitchFamily="34" charset="0"/>
              </a:rPr>
              <a:t>→</a:t>
            </a:r>
            <a:r>
              <a:rPr lang="en-GB" dirty="0"/>
              <a:t> {</a:t>
            </a:r>
            <a:r>
              <a:rPr lang="en-GB" dirty="0" err="1"/>
              <a:t>AccesssDate</a:t>
            </a:r>
            <a:r>
              <a:rPr lang="en-GB" dirty="0"/>
              <a:t>, Balance, </a:t>
            </a:r>
            <a:r>
              <a:rPr lang="en-GB" dirty="0" err="1"/>
              <a:t>BranchName</a:t>
            </a:r>
            <a:r>
              <a:rPr lang="en-GB" dirty="0"/>
              <a:t>}</a:t>
            </a:r>
          </a:p>
          <a:p>
            <a:r>
              <a:rPr lang="en-GB" b="1" dirty="0"/>
              <a:t>FD2</a:t>
            </a:r>
            <a:r>
              <a:rPr lang="en-GB" dirty="0"/>
              <a:t>: ANO </a:t>
            </a:r>
            <a:r>
              <a:rPr lang="en-US" dirty="0">
                <a:latin typeface="Calibri" panose="020F0502020204030204" pitchFamily="34" charset="0"/>
              </a:rPr>
              <a:t>→</a:t>
            </a:r>
            <a:r>
              <a:rPr lang="en-GB" dirty="0"/>
              <a:t> {Balance, </a:t>
            </a:r>
            <a:r>
              <a:rPr lang="en-GB" dirty="0" err="1"/>
              <a:t>BranchName</a:t>
            </a:r>
            <a:r>
              <a:rPr lang="en-GB" dirty="0"/>
              <a:t>}</a:t>
            </a:r>
          </a:p>
          <a:p>
            <a:r>
              <a:rPr lang="en-GB" b="1" dirty="0">
                <a:solidFill>
                  <a:schemeClr val="accent6"/>
                </a:solidFill>
              </a:rPr>
              <a:t>Balance and </a:t>
            </a:r>
            <a:r>
              <a:rPr lang="en-GB" b="1" dirty="0" err="1">
                <a:solidFill>
                  <a:schemeClr val="accent6"/>
                </a:solidFill>
              </a:rPr>
              <a:t>BranchName</a:t>
            </a:r>
            <a:r>
              <a:rPr lang="en-GB" b="1" dirty="0">
                <a:solidFill>
                  <a:schemeClr val="accent6"/>
                </a:solidFill>
              </a:rPr>
              <a:t> are partial dependent on primary key (CID + ANO)</a:t>
            </a:r>
            <a:r>
              <a:rPr lang="en-GB" dirty="0"/>
              <a:t>. So customer relation is not in 2NF.</a:t>
            </a:r>
          </a:p>
        </p:txBody>
      </p:sp>
      <p:graphicFrame>
        <p:nvGraphicFramePr>
          <p:cNvPr id="1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868855383"/>
              </p:ext>
            </p:extLst>
          </p:nvPr>
        </p:nvGraphicFramePr>
        <p:xfrm>
          <a:off x="280527" y="1338739"/>
          <a:ext cx="5232401" cy="205740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val="20000"/>
                    </a:ext>
                  </a:extLst>
                </a:gridCol>
                <a:gridCol w="851218">
                  <a:extLst>
                    <a:ext uri="{9D8B030D-6E8A-4147-A177-3AD203B41FA5}">
                      <a16:colId xmlns:a16="http://schemas.microsoft.com/office/drawing/2014/main" val="20001"/>
                    </a:ext>
                  </a:extLst>
                </a:gridCol>
                <a:gridCol w="1313180">
                  <a:extLst>
                    <a:ext uri="{9D8B030D-6E8A-4147-A177-3AD203B41FA5}">
                      <a16:colId xmlns:a16="http://schemas.microsoft.com/office/drawing/2014/main" val="20002"/>
                    </a:ext>
                  </a:extLst>
                </a:gridCol>
                <a:gridCol w="1071880">
                  <a:extLst>
                    <a:ext uri="{9D8B030D-6E8A-4147-A177-3AD203B41FA5}">
                      <a16:colId xmlns:a16="http://schemas.microsoft.com/office/drawing/2014/main" val="20003"/>
                    </a:ext>
                  </a:extLst>
                </a:gridCol>
                <a:gridCol w="1405255">
                  <a:extLst>
                    <a:ext uri="{9D8B030D-6E8A-4147-A177-3AD203B41FA5}">
                      <a16:colId xmlns:a16="http://schemas.microsoft.com/office/drawing/2014/main" val="20004"/>
                    </a:ext>
                  </a:extLst>
                </a:gridCol>
              </a:tblGrid>
              <a:tr h="411480">
                <a:tc>
                  <a:txBody>
                    <a:bodyPr/>
                    <a:lstStyle/>
                    <a:p>
                      <a:pPr algn="l"/>
                      <a:r>
                        <a:rPr lang="en-US" b="1" u="sng" dirty="0">
                          <a:solidFill>
                            <a:schemeClr val="tx1"/>
                          </a:solidFill>
                        </a:rPr>
                        <a:t>CID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u="sng" kern="1200" dirty="0">
                          <a:solidFill>
                            <a:schemeClr val="tx1"/>
                          </a:solidFill>
                        </a:rPr>
                        <a:t>ANO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AccessDate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BranchName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C01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01-01-2017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50000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Rajkot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C02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01-03-2017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50000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Rajkot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C01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01-05-2017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25000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a:t>C03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01-07-2017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25000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285899466"/>
              </p:ext>
            </p:extLst>
          </p:nvPr>
        </p:nvGraphicFramePr>
        <p:xfrm>
          <a:off x="279348"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6" name="Straight Connector 5"/>
          <p:cNvCxnSpPr/>
          <p:nvPr/>
        </p:nvCxnSpPr>
        <p:spPr>
          <a:xfrm flipV="1">
            <a:off x="5683553" y="919747"/>
            <a:ext cx="0" cy="2880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flipV="1">
            <a:off x="6092417" y="-2178772"/>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553716" y="1933873"/>
            <a:ext cx="756000" cy="460800"/>
          </a:xfrm>
          <a:prstGeom prst="rect">
            <a:avLst/>
          </a:prstGeom>
          <a:noFill/>
          <a:ln w="28575">
            <a:solidFill>
              <a:srgbClr val="0070C0"/>
            </a:solidFill>
          </a:ln>
        </p:spPr>
        <p:txBody>
          <a:bodyPr wrap="square" rtlCol="0">
            <a:spAutoFit/>
          </a:bodyPr>
          <a:lstStyle/>
          <a:p>
            <a:pPr algn="ctr"/>
            <a:r>
              <a:rPr lang="en-US" sz="2400" u="sng" dirty="0"/>
              <a:t>ANO</a:t>
            </a:r>
          </a:p>
        </p:txBody>
      </p:sp>
      <p:sp>
        <p:nvSpPr>
          <p:cNvPr id="11" name="TextBox 10"/>
          <p:cNvSpPr txBox="1"/>
          <p:nvPr/>
        </p:nvSpPr>
        <p:spPr>
          <a:xfrm>
            <a:off x="7310836" y="1933873"/>
            <a:ext cx="1764000" cy="460800"/>
          </a:xfrm>
          <a:prstGeom prst="rect">
            <a:avLst/>
          </a:prstGeom>
          <a:noFill/>
          <a:ln w="28575">
            <a:solidFill>
              <a:srgbClr val="0070C0"/>
            </a:solidFill>
          </a:ln>
        </p:spPr>
        <p:txBody>
          <a:bodyPr wrap="square" rtlCol="0">
            <a:spAutoFit/>
          </a:bodyPr>
          <a:lstStyle/>
          <a:p>
            <a:pPr algn="ctr"/>
            <a:r>
              <a:rPr lang="en-US" sz="2400" dirty="0" err="1"/>
              <a:t>AccesssDate</a:t>
            </a:r>
            <a:endParaRPr lang="en-US" sz="2400" dirty="0"/>
          </a:p>
        </p:txBody>
      </p:sp>
      <p:sp>
        <p:nvSpPr>
          <p:cNvPr id="12" name="TextBox 11"/>
          <p:cNvSpPr txBox="1"/>
          <p:nvPr/>
        </p:nvSpPr>
        <p:spPr>
          <a:xfrm>
            <a:off x="9074966" y="1933873"/>
            <a:ext cx="1152000" cy="461665"/>
          </a:xfrm>
          <a:prstGeom prst="rect">
            <a:avLst/>
          </a:prstGeom>
          <a:noFill/>
          <a:ln w="28575">
            <a:solidFill>
              <a:srgbClr val="0070C0"/>
            </a:solidFill>
          </a:ln>
        </p:spPr>
        <p:txBody>
          <a:bodyPr wrap="square" rtlCol="0">
            <a:spAutoFit/>
          </a:bodyPr>
          <a:lstStyle/>
          <a:p>
            <a:pPr algn="ctr"/>
            <a:r>
              <a:rPr lang="en-US" sz="2400" dirty="0"/>
              <a:t>Balance</a:t>
            </a:r>
          </a:p>
        </p:txBody>
      </p:sp>
      <p:cxnSp>
        <p:nvCxnSpPr>
          <p:cNvPr id="13" name="Straight Connector 12"/>
          <p:cNvCxnSpPr/>
          <p:nvPr/>
        </p:nvCxnSpPr>
        <p:spPr>
          <a:xfrm>
            <a:off x="6931716" y="2394673"/>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8192836"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9650966"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186754" y="2752308"/>
            <a:ext cx="4932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225986" y="1933873"/>
            <a:ext cx="1764000" cy="461665"/>
          </a:xfrm>
          <a:prstGeom prst="rect">
            <a:avLst/>
          </a:prstGeom>
          <a:noFill/>
          <a:ln w="28575">
            <a:solidFill>
              <a:srgbClr val="0070C0"/>
            </a:solidFill>
          </a:ln>
        </p:spPr>
        <p:txBody>
          <a:bodyPr wrap="square" rtlCol="0">
            <a:spAutoFit/>
          </a:bodyPr>
          <a:lstStyle/>
          <a:p>
            <a:pPr algn="ctr"/>
            <a:r>
              <a:rPr lang="en-US" sz="2400" dirty="0" err="1"/>
              <a:t>BranchName</a:t>
            </a:r>
            <a:endParaRPr lang="en-US" sz="2400" dirty="0"/>
          </a:p>
        </p:txBody>
      </p:sp>
      <p:sp>
        <p:nvSpPr>
          <p:cNvPr id="19" name="TextBox 18"/>
          <p:cNvSpPr txBox="1"/>
          <p:nvPr/>
        </p:nvSpPr>
        <p:spPr>
          <a:xfrm>
            <a:off x="5836010" y="1933873"/>
            <a:ext cx="720000" cy="460800"/>
          </a:xfrm>
          <a:prstGeom prst="rect">
            <a:avLst/>
          </a:prstGeom>
          <a:noFill/>
          <a:ln w="28575">
            <a:solidFill>
              <a:srgbClr val="0070C0"/>
            </a:solidFill>
          </a:ln>
        </p:spPr>
        <p:txBody>
          <a:bodyPr wrap="square" rtlCol="0">
            <a:spAutoFit/>
          </a:bodyPr>
          <a:lstStyle/>
          <a:p>
            <a:pPr algn="ctr"/>
            <a:r>
              <a:rPr lang="en-US" sz="2400" u="sng" dirty="0"/>
              <a:t>CID</a:t>
            </a:r>
          </a:p>
        </p:txBody>
      </p:sp>
      <p:cxnSp>
        <p:nvCxnSpPr>
          <p:cNvPr id="20" name="Straight Connector 19"/>
          <p:cNvCxnSpPr/>
          <p:nvPr/>
        </p:nvCxnSpPr>
        <p:spPr>
          <a:xfrm>
            <a:off x="6196010" y="2394673"/>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11107986"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6931716" y="1557529"/>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9650966" y="1557529"/>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921178" y="1569573"/>
            <a:ext cx="4176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1107986" y="1557529"/>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5771478" y="2073171"/>
            <a:ext cx="6156000" cy="1440000"/>
          </a:xfrm>
          <a:prstGeom prst="roundRect">
            <a:avLst>
              <a:gd name="adj" fmla="val 135"/>
            </a:avLst>
          </a:prstGeom>
          <a:noFill/>
          <a:ln w="12700">
            <a:noFill/>
          </a:ln>
        </p:spPr>
        <p:txBody>
          <a:bodyPr vert="horz" lIns="91440" tIns="91440" rIns="91440" bIns="91440" rtlCol="0" anchor="ctr">
            <a:noAutofit/>
          </a:bodyPr>
          <a:lstStyle/>
          <a:p>
            <a:pPr marL="285750" indent="-285750" algn="just">
              <a:buFont typeface="Arial" panose="020B0604020202020204" pitchFamily="34" charset="0"/>
              <a:buChar char="•"/>
            </a:pPr>
            <a:endParaRPr lang="en-GB" sz="2000" dirty="0"/>
          </a:p>
        </p:txBody>
      </p:sp>
      <p:sp>
        <p:nvSpPr>
          <p:cNvPr id="4" name="TextBox 3"/>
          <p:cNvSpPr txBox="1"/>
          <p:nvPr/>
        </p:nvSpPr>
        <p:spPr>
          <a:xfrm>
            <a:off x="6182666" y="2785272"/>
            <a:ext cx="753052" cy="461665"/>
          </a:xfrm>
          <a:prstGeom prst="rect">
            <a:avLst/>
          </a:prstGeom>
          <a:noFill/>
        </p:spPr>
        <p:txBody>
          <a:bodyPr wrap="square" rtlCol="0">
            <a:spAutoFit/>
          </a:bodyPr>
          <a:lstStyle/>
          <a:p>
            <a:pPr algn="ctr"/>
            <a:r>
              <a:rPr lang="en-GB" sz="2400" b="1" dirty="0"/>
              <a:t>FD1</a:t>
            </a:r>
          </a:p>
        </p:txBody>
      </p:sp>
      <p:sp>
        <p:nvSpPr>
          <p:cNvPr id="27" name="TextBox 26"/>
          <p:cNvSpPr txBox="1"/>
          <p:nvPr/>
        </p:nvSpPr>
        <p:spPr>
          <a:xfrm>
            <a:off x="6954039" y="1109092"/>
            <a:ext cx="753052" cy="461665"/>
          </a:xfrm>
          <a:prstGeom prst="rect">
            <a:avLst/>
          </a:prstGeom>
          <a:noFill/>
        </p:spPr>
        <p:txBody>
          <a:bodyPr wrap="square" rtlCol="0">
            <a:spAutoFit/>
          </a:bodyPr>
          <a:lstStyle/>
          <a:p>
            <a:pPr algn="ctr"/>
            <a:r>
              <a:rPr lang="en-GB" sz="2400" b="1" dirty="0"/>
              <a:t>FD2</a:t>
            </a:r>
          </a:p>
        </p:txBody>
      </p:sp>
    </p:spTree>
    <p:extLst>
      <p:ext uri="{BB962C8B-B14F-4D97-AF65-F5344CB8AC3E}">
        <p14:creationId xmlns:p14="http://schemas.microsoft.com/office/powerpoint/2010/main" val="283837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24"/>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25"/>
                                        </p:tgtEl>
                                        <p:attrNameLst>
                                          <p:attrName>style.visibility</p:attrName>
                                        </p:attrNameLst>
                                      </p:cBhvr>
                                      <p:to>
                                        <p:strVal val="visible"/>
                                      </p:to>
                                    </p:set>
                                  </p:childTnLst>
                                </p:cTn>
                              </p:par>
                              <p:par>
                                <p:cTn id="46" presetID="10" presetClass="entr" presetSubtype="0" fill="hold" nodeType="withEffect" nodePh="1">
                                  <p:stCondLst>
                                    <p:cond delay="0"/>
                                  </p:stCondLst>
                                  <p:endCondLst>
                                    <p:cond evt="begin" delay="0">
                                      <p:tn val="46"/>
                                    </p:cond>
                                  </p:endCondLst>
                                  <p:childTnLst>
                                    <p:set>
                                      <p:cBhvr>
                                        <p:cTn id="47" dur="1" fill="hold">
                                          <p:stCondLst>
                                            <p:cond delay="0"/>
                                          </p:stCondLst>
                                        </p:cTn>
                                        <p:tgtEl>
                                          <p:spTgt spid="26">
                                            <p:txEl>
                                              <p:pRg st="0" end="0"/>
                                            </p:txEl>
                                          </p:spTgt>
                                        </p:tgtEl>
                                        <p:attrNameLst>
                                          <p:attrName>style.visibility</p:attrName>
                                        </p:attrNameLst>
                                      </p:cBhvr>
                                      <p:to>
                                        <p:strVal val="visible"/>
                                      </p:to>
                                    </p:set>
                                    <p:animEffect transition="in" filter="fade">
                                      <p:cBhvr>
                                        <p:cTn id="48" dur="500"/>
                                        <p:tgtEl>
                                          <p:spTgt spid="26">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500"/>
                                        <p:tgtEl>
                                          <p:spTgt spid="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Effect transition="in" filter="fade">
                                      <p:cBhvr>
                                        <p:cTn id="61" dur="500"/>
                                        <p:tgtEl>
                                          <p:spTgt spid="3">
                                            <p:txEl>
                                              <p:pRg st="7" end="7"/>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animEffect transition="in" filter="fade">
                                      <p:cBhvr>
                                        <p:cTn id="71" dur="500"/>
                                        <p:tgtEl>
                                          <p:spTgt spid="3">
                                            <p:txEl>
                                              <p:pRg st="8" end="8"/>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
                                            <p:txEl>
                                              <p:pRg st="9" end="9"/>
                                            </p:txEl>
                                          </p:spTgt>
                                        </p:tgtEl>
                                        <p:attrNameLst>
                                          <p:attrName>style.visibility</p:attrName>
                                        </p:attrNameLst>
                                      </p:cBhvr>
                                      <p:to>
                                        <p:strVal val="visible"/>
                                      </p:to>
                                    </p:set>
                                    <p:animEffect transition="in" filter="fade">
                                      <p:cBhvr>
                                        <p:cTn id="7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8" grpId="0" animBg="1"/>
      <p:bldP spid="19" grpId="0" animBg="1"/>
      <p:bldP spid="4" grpId="0"/>
      <p:bldP spid="2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2NF (Second Normal Form) </a:t>
            </a:r>
            <a:r>
              <a:rPr lang="en-US" dirty="0">
                <a:solidFill>
                  <a:schemeClr val="tx1">
                    <a:lumMod val="50000"/>
                    <a:lumOff val="50000"/>
                  </a:schemeClr>
                </a:solidFill>
              </a:rPr>
              <a:t>[Example]</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GB" dirty="0"/>
          </a:p>
          <a:p>
            <a:endParaRPr lang="en-GB" b="1" dirty="0"/>
          </a:p>
          <a:p>
            <a:r>
              <a:rPr lang="en-GB" b="1" dirty="0"/>
              <a:t>Problem: </a:t>
            </a:r>
            <a:r>
              <a:rPr lang="en-GB" dirty="0"/>
              <a:t>For example, in case of a joint account multiple (more than one) customers have common (one) accounts.</a:t>
            </a:r>
          </a:p>
          <a:p>
            <a:r>
              <a:rPr lang="en-GB" dirty="0"/>
              <a:t>If an account </a:t>
            </a:r>
            <a:r>
              <a:rPr lang="en-GB" b="1" dirty="0">
                <a:solidFill>
                  <a:schemeClr val="accent6"/>
                </a:solidFill>
              </a:rPr>
              <a:t>’A01’ is operated jointly by two customers </a:t>
            </a:r>
            <a:r>
              <a:rPr lang="en-GB" dirty="0"/>
              <a:t>says </a:t>
            </a:r>
            <a:r>
              <a:rPr lang="en-GB" b="1" dirty="0">
                <a:solidFill>
                  <a:schemeClr val="accent6"/>
                </a:solidFill>
              </a:rPr>
              <a:t>’C01’ and ’C02’</a:t>
            </a:r>
            <a:r>
              <a:rPr lang="en-GB" dirty="0"/>
              <a:t> then </a:t>
            </a:r>
            <a:r>
              <a:rPr lang="en-GB" b="1" dirty="0">
                <a:solidFill>
                  <a:schemeClr val="accent6"/>
                </a:solidFill>
              </a:rPr>
              <a:t>data</a:t>
            </a:r>
            <a:r>
              <a:rPr lang="en-GB" dirty="0"/>
              <a:t> values for attributes </a:t>
            </a:r>
            <a:r>
              <a:rPr lang="en-GB" b="1" dirty="0">
                <a:solidFill>
                  <a:schemeClr val="accent6"/>
                </a:solidFill>
              </a:rPr>
              <a:t>Balance and </a:t>
            </a:r>
            <a:r>
              <a:rPr lang="en-GB" b="1" dirty="0" err="1">
                <a:solidFill>
                  <a:schemeClr val="accent6"/>
                </a:solidFill>
              </a:rPr>
              <a:t>BranchName</a:t>
            </a:r>
            <a:r>
              <a:rPr lang="en-GB" b="1" dirty="0">
                <a:solidFill>
                  <a:schemeClr val="accent6"/>
                </a:solidFill>
              </a:rPr>
              <a:t> </a:t>
            </a:r>
            <a:r>
              <a:rPr lang="en-GB" dirty="0"/>
              <a:t>will be </a:t>
            </a:r>
            <a:r>
              <a:rPr lang="en-GB" b="1" dirty="0">
                <a:solidFill>
                  <a:schemeClr val="accent6"/>
                </a:solidFill>
              </a:rPr>
              <a:t>duplicated in two different tuples</a:t>
            </a:r>
            <a:r>
              <a:rPr lang="en-GB" dirty="0"/>
              <a:t> of customers ’C01’ and ’C02’.</a:t>
            </a:r>
          </a:p>
        </p:txBody>
      </p:sp>
      <p:graphicFrame>
        <p:nvGraphicFramePr>
          <p:cNvPr id="1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669090250"/>
              </p:ext>
            </p:extLst>
          </p:nvPr>
        </p:nvGraphicFramePr>
        <p:xfrm>
          <a:off x="280527" y="1338739"/>
          <a:ext cx="5232401" cy="205740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val="20000"/>
                    </a:ext>
                  </a:extLst>
                </a:gridCol>
                <a:gridCol w="851218">
                  <a:extLst>
                    <a:ext uri="{9D8B030D-6E8A-4147-A177-3AD203B41FA5}">
                      <a16:colId xmlns:a16="http://schemas.microsoft.com/office/drawing/2014/main" val="20001"/>
                    </a:ext>
                  </a:extLst>
                </a:gridCol>
                <a:gridCol w="1313180">
                  <a:extLst>
                    <a:ext uri="{9D8B030D-6E8A-4147-A177-3AD203B41FA5}">
                      <a16:colId xmlns:a16="http://schemas.microsoft.com/office/drawing/2014/main" val="20002"/>
                    </a:ext>
                  </a:extLst>
                </a:gridCol>
                <a:gridCol w="1071880">
                  <a:extLst>
                    <a:ext uri="{9D8B030D-6E8A-4147-A177-3AD203B41FA5}">
                      <a16:colId xmlns:a16="http://schemas.microsoft.com/office/drawing/2014/main" val="20003"/>
                    </a:ext>
                  </a:extLst>
                </a:gridCol>
                <a:gridCol w="1405255">
                  <a:extLst>
                    <a:ext uri="{9D8B030D-6E8A-4147-A177-3AD203B41FA5}">
                      <a16:colId xmlns:a16="http://schemas.microsoft.com/office/drawing/2014/main" val="20004"/>
                    </a:ext>
                  </a:extLst>
                </a:gridCol>
              </a:tblGrid>
              <a:tr h="411480">
                <a:tc>
                  <a:txBody>
                    <a:bodyPr/>
                    <a:lstStyle/>
                    <a:p>
                      <a:pPr algn="l"/>
                      <a:r>
                        <a:rPr lang="en-US" b="1" u="sng" dirty="0">
                          <a:solidFill>
                            <a:schemeClr val="tx1"/>
                          </a:solidFill>
                        </a:rPr>
                        <a:t>CID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u="sng" kern="1200" dirty="0">
                          <a:solidFill>
                            <a:schemeClr val="tx1"/>
                          </a:solidFill>
                        </a:rPr>
                        <a:t>ANO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AccessDate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BranchName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C01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01-01-2017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50000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Rajkot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C02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01-03-2017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50000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Rajkot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C01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01-05-2017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25000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a:t>C03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01-07-2017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25000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20867397"/>
              </p:ext>
            </p:extLst>
          </p:nvPr>
        </p:nvGraphicFramePr>
        <p:xfrm>
          <a:off x="279348"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6" name="Straight Connector 5"/>
          <p:cNvCxnSpPr/>
          <p:nvPr/>
        </p:nvCxnSpPr>
        <p:spPr>
          <a:xfrm flipV="1">
            <a:off x="5683553" y="919747"/>
            <a:ext cx="0" cy="2880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flipV="1">
            <a:off x="6092417" y="-2178772"/>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553716" y="1933873"/>
            <a:ext cx="756000" cy="460800"/>
          </a:xfrm>
          <a:prstGeom prst="rect">
            <a:avLst/>
          </a:prstGeom>
          <a:noFill/>
          <a:ln w="28575">
            <a:solidFill>
              <a:srgbClr val="0070C0"/>
            </a:solidFill>
          </a:ln>
        </p:spPr>
        <p:txBody>
          <a:bodyPr wrap="square" rtlCol="0">
            <a:spAutoFit/>
          </a:bodyPr>
          <a:lstStyle/>
          <a:p>
            <a:pPr algn="ctr"/>
            <a:r>
              <a:rPr lang="en-US" sz="2400" u="sng" dirty="0"/>
              <a:t>ANO</a:t>
            </a:r>
          </a:p>
        </p:txBody>
      </p:sp>
      <p:sp>
        <p:nvSpPr>
          <p:cNvPr id="11" name="TextBox 10"/>
          <p:cNvSpPr txBox="1"/>
          <p:nvPr/>
        </p:nvSpPr>
        <p:spPr>
          <a:xfrm>
            <a:off x="7310836" y="1933873"/>
            <a:ext cx="1764000" cy="460800"/>
          </a:xfrm>
          <a:prstGeom prst="rect">
            <a:avLst/>
          </a:prstGeom>
          <a:noFill/>
          <a:ln w="28575">
            <a:solidFill>
              <a:srgbClr val="0070C0"/>
            </a:solidFill>
          </a:ln>
        </p:spPr>
        <p:txBody>
          <a:bodyPr wrap="square" rtlCol="0">
            <a:spAutoFit/>
          </a:bodyPr>
          <a:lstStyle/>
          <a:p>
            <a:pPr algn="ctr"/>
            <a:r>
              <a:rPr lang="en-US" sz="2400" dirty="0" err="1"/>
              <a:t>AccesssDate</a:t>
            </a:r>
            <a:endParaRPr lang="en-US" sz="2400" dirty="0"/>
          </a:p>
        </p:txBody>
      </p:sp>
      <p:sp>
        <p:nvSpPr>
          <p:cNvPr id="12" name="TextBox 11"/>
          <p:cNvSpPr txBox="1"/>
          <p:nvPr/>
        </p:nvSpPr>
        <p:spPr>
          <a:xfrm>
            <a:off x="9074966" y="1933873"/>
            <a:ext cx="1152000" cy="461665"/>
          </a:xfrm>
          <a:prstGeom prst="rect">
            <a:avLst/>
          </a:prstGeom>
          <a:noFill/>
          <a:ln w="28575">
            <a:solidFill>
              <a:srgbClr val="0070C0"/>
            </a:solidFill>
          </a:ln>
        </p:spPr>
        <p:txBody>
          <a:bodyPr wrap="square" rtlCol="0">
            <a:spAutoFit/>
          </a:bodyPr>
          <a:lstStyle/>
          <a:p>
            <a:pPr algn="ctr"/>
            <a:r>
              <a:rPr lang="en-US" sz="2400" dirty="0"/>
              <a:t>Balance</a:t>
            </a:r>
          </a:p>
        </p:txBody>
      </p:sp>
      <p:cxnSp>
        <p:nvCxnSpPr>
          <p:cNvPr id="13" name="Straight Connector 12"/>
          <p:cNvCxnSpPr/>
          <p:nvPr/>
        </p:nvCxnSpPr>
        <p:spPr>
          <a:xfrm>
            <a:off x="6931716" y="2394673"/>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8192836"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9650966"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186754" y="2752308"/>
            <a:ext cx="4932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225986" y="1933873"/>
            <a:ext cx="1764000" cy="461665"/>
          </a:xfrm>
          <a:prstGeom prst="rect">
            <a:avLst/>
          </a:prstGeom>
          <a:noFill/>
          <a:ln w="28575">
            <a:solidFill>
              <a:srgbClr val="0070C0"/>
            </a:solidFill>
          </a:ln>
        </p:spPr>
        <p:txBody>
          <a:bodyPr wrap="square" rtlCol="0">
            <a:spAutoFit/>
          </a:bodyPr>
          <a:lstStyle/>
          <a:p>
            <a:pPr algn="ctr"/>
            <a:r>
              <a:rPr lang="en-US" sz="2400" dirty="0" err="1"/>
              <a:t>BranchName</a:t>
            </a:r>
            <a:endParaRPr lang="en-US" sz="2400" dirty="0"/>
          </a:p>
        </p:txBody>
      </p:sp>
      <p:sp>
        <p:nvSpPr>
          <p:cNvPr id="19" name="TextBox 18"/>
          <p:cNvSpPr txBox="1"/>
          <p:nvPr/>
        </p:nvSpPr>
        <p:spPr>
          <a:xfrm>
            <a:off x="5836010" y="1933873"/>
            <a:ext cx="720000" cy="460800"/>
          </a:xfrm>
          <a:prstGeom prst="rect">
            <a:avLst/>
          </a:prstGeom>
          <a:noFill/>
          <a:ln w="28575">
            <a:solidFill>
              <a:srgbClr val="0070C0"/>
            </a:solidFill>
          </a:ln>
        </p:spPr>
        <p:txBody>
          <a:bodyPr wrap="square" rtlCol="0">
            <a:spAutoFit/>
          </a:bodyPr>
          <a:lstStyle/>
          <a:p>
            <a:pPr algn="ctr"/>
            <a:r>
              <a:rPr lang="en-US" sz="2400" u="sng" dirty="0"/>
              <a:t>CID</a:t>
            </a:r>
          </a:p>
        </p:txBody>
      </p:sp>
      <p:cxnSp>
        <p:nvCxnSpPr>
          <p:cNvPr id="20" name="Straight Connector 19"/>
          <p:cNvCxnSpPr/>
          <p:nvPr/>
        </p:nvCxnSpPr>
        <p:spPr>
          <a:xfrm>
            <a:off x="6196010" y="2394673"/>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11107986"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6931716" y="1557529"/>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9650966" y="1557529"/>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921178" y="1569573"/>
            <a:ext cx="4176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1107986" y="1557529"/>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5771478" y="2073171"/>
            <a:ext cx="6156000" cy="1440000"/>
          </a:xfrm>
          <a:prstGeom prst="roundRect">
            <a:avLst>
              <a:gd name="adj" fmla="val 135"/>
            </a:avLst>
          </a:prstGeom>
          <a:noFill/>
          <a:ln w="12700">
            <a:noFill/>
          </a:ln>
        </p:spPr>
        <p:txBody>
          <a:bodyPr vert="horz" lIns="91440" tIns="91440" rIns="91440" bIns="91440" rtlCol="0" anchor="ctr">
            <a:noAutofit/>
          </a:bodyPr>
          <a:lstStyle/>
          <a:p>
            <a:pPr marL="285750" indent="-285750" algn="just">
              <a:buFont typeface="Arial" panose="020B0604020202020204" pitchFamily="34" charset="0"/>
              <a:buChar char="•"/>
            </a:pPr>
            <a:endParaRPr lang="en-GB" sz="2000" dirty="0"/>
          </a:p>
        </p:txBody>
      </p:sp>
      <p:sp>
        <p:nvSpPr>
          <p:cNvPr id="4" name="TextBox 3"/>
          <p:cNvSpPr txBox="1"/>
          <p:nvPr/>
        </p:nvSpPr>
        <p:spPr>
          <a:xfrm>
            <a:off x="6182666" y="2785272"/>
            <a:ext cx="753052" cy="461665"/>
          </a:xfrm>
          <a:prstGeom prst="rect">
            <a:avLst/>
          </a:prstGeom>
          <a:noFill/>
        </p:spPr>
        <p:txBody>
          <a:bodyPr wrap="square" rtlCol="0">
            <a:spAutoFit/>
          </a:bodyPr>
          <a:lstStyle/>
          <a:p>
            <a:pPr algn="ctr"/>
            <a:r>
              <a:rPr lang="en-GB" sz="2400" b="1" dirty="0"/>
              <a:t>FD1</a:t>
            </a:r>
          </a:p>
        </p:txBody>
      </p:sp>
      <p:sp>
        <p:nvSpPr>
          <p:cNvPr id="27" name="TextBox 26"/>
          <p:cNvSpPr txBox="1"/>
          <p:nvPr/>
        </p:nvSpPr>
        <p:spPr>
          <a:xfrm>
            <a:off x="6954039" y="1109092"/>
            <a:ext cx="753052" cy="461665"/>
          </a:xfrm>
          <a:prstGeom prst="rect">
            <a:avLst/>
          </a:prstGeom>
          <a:noFill/>
        </p:spPr>
        <p:txBody>
          <a:bodyPr wrap="square" rtlCol="0">
            <a:spAutoFit/>
          </a:bodyPr>
          <a:lstStyle/>
          <a:p>
            <a:pPr algn="ctr"/>
            <a:r>
              <a:rPr lang="en-GB" sz="2400" b="1" dirty="0"/>
              <a:t>FD2</a:t>
            </a:r>
          </a:p>
        </p:txBody>
      </p:sp>
    </p:spTree>
    <p:extLst>
      <p:ext uri="{BB962C8B-B14F-4D97-AF65-F5344CB8AC3E}">
        <p14:creationId xmlns:p14="http://schemas.microsoft.com/office/powerpoint/2010/main" val="101411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2NF (Second Normal Form) </a:t>
            </a:r>
            <a:r>
              <a:rPr lang="en-US" dirty="0">
                <a:solidFill>
                  <a:schemeClr val="tx1">
                    <a:lumMod val="50000"/>
                    <a:lumOff val="50000"/>
                  </a:schemeClr>
                </a:solidFill>
              </a:rPr>
              <a:t>[Example]</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GB" dirty="0"/>
          </a:p>
          <a:p>
            <a:endParaRPr lang="en-GB" b="1" dirty="0"/>
          </a:p>
          <a:p>
            <a:r>
              <a:rPr lang="en-GB" b="1" dirty="0"/>
              <a:t>Solution: </a:t>
            </a:r>
            <a:r>
              <a:rPr lang="en-GB" b="1" dirty="0">
                <a:solidFill>
                  <a:schemeClr val="accent6"/>
                </a:solidFill>
              </a:rPr>
              <a:t>Decompose relation </a:t>
            </a:r>
            <a:r>
              <a:rPr lang="en-GB" dirty="0"/>
              <a:t>in such a way that </a:t>
            </a:r>
            <a:r>
              <a:rPr lang="en-GB" b="1" dirty="0">
                <a:solidFill>
                  <a:schemeClr val="accent6"/>
                </a:solidFill>
              </a:rPr>
              <a:t>resultant relations do not have any partial FD</a:t>
            </a:r>
            <a:r>
              <a:rPr lang="en-GB" dirty="0"/>
              <a:t>.</a:t>
            </a:r>
          </a:p>
          <a:p>
            <a:pPr lvl="1"/>
            <a:r>
              <a:rPr lang="en-GB" b="1" dirty="0">
                <a:solidFill>
                  <a:schemeClr val="accent6"/>
                </a:solidFill>
              </a:rPr>
              <a:t>Remove partial dependent attributes </a:t>
            </a:r>
            <a:r>
              <a:rPr lang="en-GB" dirty="0"/>
              <a:t>from the relation that violets 2NF. </a:t>
            </a:r>
          </a:p>
          <a:p>
            <a:pPr lvl="1"/>
            <a:r>
              <a:rPr lang="en-GB" b="1" dirty="0">
                <a:solidFill>
                  <a:schemeClr val="accent6"/>
                </a:solidFill>
              </a:rPr>
              <a:t>Place them in separate relation </a:t>
            </a:r>
            <a:r>
              <a:rPr lang="en-GB" dirty="0"/>
              <a:t>along with the </a:t>
            </a:r>
            <a:r>
              <a:rPr lang="en-GB" b="1" dirty="0">
                <a:solidFill>
                  <a:schemeClr val="accent6"/>
                </a:solidFill>
              </a:rPr>
              <a:t>prime attribute on which they are fully dependent</a:t>
            </a:r>
            <a:r>
              <a:rPr lang="en-GB" dirty="0"/>
              <a:t>.</a:t>
            </a:r>
          </a:p>
          <a:p>
            <a:pPr lvl="1"/>
            <a:r>
              <a:rPr lang="en-GB" dirty="0"/>
              <a:t>The </a:t>
            </a:r>
            <a:r>
              <a:rPr lang="en-GB" b="1" dirty="0">
                <a:solidFill>
                  <a:schemeClr val="accent6"/>
                </a:solidFill>
              </a:rPr>
              <a:t>primary key of new relation </a:t>
            </a:r>
            <a:r>
              <a:rPr lang="en-GB" dirty="0"/>
              <a:t>will be the </a:t>
            </a:r>
            <a:r>
              <a:rPr lang="en-GB" b="1" dirty="0">
                <a:solidFill>
                  <a:schemeClr val="accent6"/>
                </a:solidFill>
              </a:rPr>
              <a:t>attribute on which it is fully dependent</a:t>
            </a:r>
            <a:r>
              <a:rPr lang="en-GB" dirty="0"/>
              <a:t>.</a:t>
            </a:r>
          </a:p>
          <a:p>
            <a:pPr lvl="1"/>
            <a:r>
              <a:rPr lang="en-GB" b="1" dirty="0">
                <a:solidFill>
                  <a:schemeClr val="accent6"/>
                </a:solidFill>
              </a:rPr>
              <a:t>Keep other attributes same </a:t>
            </a:r>
            <a:r>
              <a:rPr lang="en-GB" dirty="0"/>
              <a:t>as in that table with the </a:t>
            </a:r>
            <a:r>
              <a:rPr lang="en-GB" b="1" dirty="0">
                <a:solidFill>
                  <a:schemeClr val="accent6"/>
                </a:solidFill>
              </a:rPr>
              <a:t>same primary key</a:t>
            </a:r>
            <a:r>
              <a:rPr lang="en-GB" dirty="0"/>
              <a:t>.</a:t>
            </a:r>
          </a:p>
        </p:txBody>
      </p:sp>
      <p:graphicFrame>
        <p:nvGraphicFramePr>
          <p:cNvPr id="1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430714653"/>
              </p:ext>
            </p:extLst>
          </p:nvPr>
        </p:nvGraphicFramePr>
        <p:xfrm>
          <a:off x="280527" y="1338739"/>
          <a:ext cx="5232401" cy="205740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val="20000"/>
                    </a:ext>
                  </a:extLst>
                </a:gridCol>
                <a:gridCol w="851218">
                  <a:extLst>
                    <a:ext uri="{9D8B030D-6E8A-4147-A177-3AD203B41FA5}">
                      <a16:colId xmlns:a16="http://schemas.microsoft.com/office/drawing/2014/main" val="20001"/>
                    </a:ext>
                  </a:extLst>
                </a:gridCol>
                <a:gridCol w="1313180">
                  <a:extLst>
                    <a:ext uri="{9D8B030D-6E8A-4147-A177-3AD203B41FA5}">
                      <a16:colId xmlns:a16="http://schemas.microsoft.com/office/drawing/2014/main" val="20002"/>
                    </a:ext>
                  </a:extLst>
                </a:gridCol>
                <a:gridCol w="1071880">
                  <a:extLst>
                    <a:ext uri="{9D8B030D-6E8A-4147-A177-3AD203B41FA5}">
                      <a16:colId xmlns:a16="http://schemas.microsoft.com/office/drawing/2014/main" val="20003"/>
                    </a:ext>
                  </a:extLst>
                </a:gridCol>
                <a:gridCol w="1405255">
                  <a:extLst>
                    <a:ext uri="{9D8B030D-6E8A-4147-A177-3AD203B41FA5}">
                      <a16:colId xmlns:a16="http://schemas.microsoft.com/office/drawing/2014/main" val="20004"/>
                    </a:ext>
                  </a:extLst>
                </a:gridCol>
              </a:tblGrid>
              <a:tr h="411480">
                <a:tc>
                  <a:txBody>
                    <a:bodyPr/>
                    <a:lstStyle/>
                    <a:p>
                      <a:pPr algn="l"/>
                      <a:r>
                        <a:rPr lang="en-US" b="1" u="sng" dirty="0">
                          <a:solidFill>
                            <a:schemeClr val="tx1"/>
                          </a:solidFill>
                        </a:rPr>
                        <a:t>CID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u="sng" kern="1200" dirty="0">
                          <a:solidFill>
                            <a:schemeClr val="tx1"/>
                          </a:solidFill>
                        </a:rPr>
                        <a:t>ANO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AccessDate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BranchName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C01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01-01-2017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50000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Rajkot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C02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01-03-2017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50000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Rajkot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C01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01-05-2017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25000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a:t>C03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01-07-2017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25000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20867397"/>
              </p:ext>
            </p:extLst>
          </p:nvPr>
        </p:nvGraphicFramePr>
        <p:xfrm>
          <a:off x="279348"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8" name="Straight Connector 7"/>
          <p:cNvCxnSpPr/>
          <p:nvPr/>
        </p:nvCxnSpPr>
        <p:spPr>
          <a:xfrm rot="5400000" flipV="1">
            <a:off x="6092417" y="-2178772"/>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28"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05666835"/>
              </p:ext>
            </p:extLst>
          </p:nvPr>
        </p:nvGraphicFramePr>
        <p:xfrm>
          <a:off x="5855358" y="1343826"/>
          <a:ext cx="3328353" cy="1234440"/>
        </p:xfrm>
        <a:graphic>
          <a:graphicData uri="http://schemas.openxmlformats.org/drawingml/2006/table">
            <a:tbl>
              <a:tblPr firstRow="1" bandRow="1">
                <a:tableStyleId>{8EC20E35-A176-4012-BC5E-935CFFF8708E}</a:tableStyleId>
              </a:tblPr>
              <a:tblGrid>
                <a:gridCol w="851218">
                  <a:extLst>
                    <a:ext uri="{9D8B030D-6E8A-4147-A177-3AD203B41FA5}">
                      <a16:colId xmlns:a16="http://schemas.microsoft.com/office/drawing/2014/main" val="20000"/>
                    </a:ext>
                  </a:extLst>
                </a:gridCol>
                <a:gridCol w="1071880">
                  <a:extLst>
                    <a:ext uri="{9D8B030D-6E8A-4147-A177-3AD203B41FA5}">
                      <a16:colId xmlns:a16="http://schemas.microsoft.com/office/drawing/2014/main" val="20001"/>
                    </a:ext>
                  </a:extLst>
                </a:gridCol>
                <a:gridCol w="1405255">
                  <a:extLst>
                    <a:ext uri="{9D8B030D-6E8A-4147-A177-3AD203B41FA5}">
                      <a16:colId xmlns:a16="http://schemas.microsoft.com/office/drawing/2014/main" val="20002"/>
                    </a:ext>
                  </a:extLst>
                </a:gridCol>
              </a:tblGrid>
              <a:tr h="411480">
                <a:tc>
                  <a:txBody>
                    <a:bodyPr/>
                    <a:lstStyle/>
                    <a:p>
                      <a:pPr algn="l"/>
                      <a:r>
                        <a:rPr lang="en-US" sz="1800" u="sng" kern="1200" dirty="0">
                          <a:solidFill>
                            <a:schemeClr val="tx1"/>
                          </a:solidFill>
                        </a:rPr>
                        <a:t>ANO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BranchName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50000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Rajkot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IN" dirty="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25000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2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395863932"/>
              </p:ext>
            </p:extLst>
          </p:nvPr>
        </p:nvGraphicFramePr>
        <p:xfrm>
          <a:off x="5854179" y="976997"/>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Table-1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3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816685987"/>
              </p:ext>
            </p:extLst>
          </p:nvPr>
        </p:nvGraphicFramePr>
        <p:xfrm>
          <a:off x="9302351" y="1341946"/>
          <a:ext cx="2755266" cy="205740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val="20000"/>
                    </a:ext>
                  </a:extLst>
                </a:gridCol>
                <a:gridCol w="851218">
                  <a:extLst>
                    <a:ext uri="{9D8B030D-6E8A-4147-A177-3AD203B41FA5}">
                      <a16:colId xmlns:a16="http://schemas.microsoft.com/office/drawing/2014/main" val="20001"/>
                    </a:ext>
                  </a:extLst>
                </a:gridCol>
                <a:gridCol w="1313180">
                  <a:extLst>
                    <a:ext uri="{9D8B030D-6E8A-4147-A177-3AD203B41FA5}">
                      <a16:colId xmlns:a16="http://schemas.microsoft.com/office/drawing/2014/main" val="20002"/>
                    </a:ext>
                  </a:extLst>
                </a:gridCol>
              </a:tblGrid>
              <a:tr h="411480">
                <a:tc>
                  <a:txBody>
                    <a:bodyPr/>
                    <a:lstStyle/>
                    <a:p>
                      <a:pPr algn="l"/>
                      <a:r>
                        <a:rPr lang="en-US" b="1" u="sng" dirty="0">
                          <a:solidFill>
                            <a:schemeClr val="tx1"/>
                          </a:solidFill>
                        </a:rPr>
                        <a:t>CID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u="sng" kern="1200" dirty="0">
                          <a:solidFill>
                            <a:schemeClr val="tx1"/>
                          </a:solidFill>
                        </a:rPr>
                        <a:t>ANO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AccessDate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C01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01-01-2017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C02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01-03-2017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C01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01-05-2017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a:t>C03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01-07-2017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31"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371149703"/>
              </p:ext>
            </p:extLst>
          </p:nvPr>
        </p:nvGraphicFramePr>
        <p:xfrm>
          <a:off x="9301172" y="975117"/>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Table-2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33" name="Right Arrow 32"/>
          <p:cNvSpPr/>
          <p:nvPr/>
        </p:nvSpPr>
        <p:spPr>
          <a:xfrm>
            <a:off x="5198061" y="2577101"/>
            <a:ext cx="753979" cy="43712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13113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500"/>
                                        <p:tgtEl>
                                          <p:spTgt spid="3">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fade">
                                      <p:cBhvr>
                                        <p:cTn id="17" dur="500"/>
                                        <p:tgtEl>
                                          <p:spTgt spid="3">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500"/>
                                        <p:tgtEl>
                                          <p:spTgt spid="33"/>
                                        </p:tgtEl>
                                      </p:cBhvr>
                                    </p:animEffect>
                                  </p:childTnLst>
                                </p:cTn>
                              </p:par>
                              <p:par>
                                <p:cTn id="23" presetID="10"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fade">
                                      <p:cBhvr>
                                        <p:cTn id="33" dur="500"/>
                                        <p:tgtEl>
                                          <p:spTgt spid="3">
                                            <p:txEl>
                                              <p:pRg st="10" end="1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Normal forms </a:t>
            </a:r>
            <a:br>
              <a:rPr lang="en-US" dirty="0">
                <a:gradFill flip="none" rotWithShape="1">
                  <a:gsLst>
                    <a:gs pos="10000">
                      <a:schemeClr val="accent6">
                        <a:lumMod val="50000"/>
                      </a:schemeClr>
                    </a:gs>
                    <a:gs pos="100000">
                      <a:schemeClr val="accent6"/>
                    </a:gs>
                  </a:gsLst>
                  <a:lin ang="0" scaled="1"/>
                  <a:tileRect/>
                </a:gradFill>
              </a:rPr>
            </a:br>
            <a:r>
              <a:rPr lang="en-US" dirty="0">
                <a:solidFill>
                  <a:schemeClr val="tx2"/>
                </a:solidFill>
              </a:rPr>
              <a:t>3NF (Third Normal Form)</a:t>
            </a:r>
          </a:p>
        </p:txBody>
      </p:sp>
      <p:sp>
        <p:nvSpPr>
          <p:cNvPr id="5" name="Text Placeholder 4"/>
          <p:cNvSpPr>
            <a:spLocks noGrp="1"/>
          </p:cNvSpPr>
          <p:nvPr>
            <p:ph type="body" idx="1"/>
          </p:nvPr>
        </p:nvSpPr>
        <p:spPr/>
        <p:txBody>
          <a:bodyPr/>
          <a:lstStyle/>
          <a:p>
            <a:r>
              <a:rPr lang="en-US" dirty="0"/>
              <a:t>Section – 7.3</a:t>
            </a:r>
          </a:p>
          <a:p>
            <a:endParaRPr lang="en-US" dirty="0"/>
          </a:p>
        </p:txBody>
      </p:sp>
    </p:spTree>
    <p:extLst>
      <p:ext uri="{BB962C8B-B14F-4D97-AF65-F5344CB8AC3E}">
        <p14:creationId xmlns:p14="http://schemas.microsoft.com/office/powerpoint/2010/main" val="28298212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3NF (Third Normal Form)</a:t>
            </a:r>
          </a:p>
        </p:txBody>
      </p:sp>
      <p:sp>
        <p:nvSpPr>
          <p:cNvPr id="3" name="Content Placeholder 2"/>
          <p:cNvSpPr>
            <a:spLocks noGrp="1"/>
          </p:cNvSpPr>
          <p:nvPr>
            <p:ph idx="1"/>
          </p:nvPr>
        </p:nvSpPr>
        <p:spPr/>
        <p:txBody>
          <a:bodyPr/>
          <a:lstStyle/>
          <a:p>
            <a:r>
              <a:rPr lang="en-GB" dirty="0"/>
              <a:t>Conditions for 3NF</a:t>
            </a:r>
          </a:p>
          <a:p>
            <a:endParaRPr lang="en-GB" dirty="0"/>
          </a:p>
          <a:p>
            <a:endParaRPr lang="en-GB" dirty="0"/>
          </a:p>
          <a:p>
            <a:endParaRPr lang="en-GB" dirty="0"/>
          </a:p>
          <a:p>
            <a:endParaRPr lang="en-GB" dirty="0"/>
          </a:p>
          <a:p>
            <a:endParaRPr lang="en-GB" dirty="0"/>
          </a:p>
          <a:p>
            <a:r>
              <a:rPr lang="en-GB" dirty="0"/>
              <a:t>A relation R is in third normal form (3NF) </a:t>
            </a:r>
          </a:p>
          <a:p>
            <a:pPr lvl="1"/>
            <a:r>
              <a:rPr lang="en-GB" dirty="0"/>
              <a:t>if and only if it is in </a:t>
            </a:r>
            <a:r>
              <a:rPr lang="en-GB" b="1" dirty="0">
                <a:solidFill>
                  <a:schemeClr val="accent6"/>
                </a:solidFill>
              </a:rPr>
              <a:t>2NF </a:t>
            </a:r>
            <a:r>
              <a:rPr lang="en-GB" dirty="0"/>
              <a:t>and </a:t>
            </a:r>
          </a:p>
          <a:p>
            <a:pPr lvl="1"/>
            <a:r>
              <a:rPr lang="en-GB" b="1" dirty="0">
                <a:solidFill>
                  <a:schemeClr val="accent6"/>
                </a:solidFill>
              </a:rPr>
              <a:t>every non-key attribute is non-transitively dependent on the primary key</a:t>
            </a:r>
          </a:p>
          <a:p>
            <a:pPr marL="0" indent="0" algn="ctr">
              <a:buNone/>
            </a:pPr>
            <a:r>
              <a:rPr lang="en-GB" dirty="0"/>
              <a:t>OR</a:t>
            </a:r>
          </a:p>
          <a:p>
            <a:r>
              <a:rPr lang="en-GB" dirty="0"/>
              <a:t>A relation R is in third normal form (3NF) </a:t>
            </a:r>
          </a:p>
          <a:p>
            <a:pPr lvl="1"/>
            <a:r>
              <a:rPr lang="en-GB" dirty="0"/>
              <a:t>if and only if it is in </a:t>
            </a:r>
            <a:r>
              <a:rPr lang="en-GB" b="1" dirty="0">
                <a:solidFill>
                  <a:schemeClr val="accent6"/>
                </a:solidFill>
              </a:rPr>
              <a:t>2NF</a:t>
            </a:r>
            <a:r>
              <a:rPr lang="en-GB" dirty="0"/>
              <a:t> and </a:t>
            </a:r>
          </a:p>
          <a:p>
            <a:pPr lvl="1"/>
            <a:r>
              <a:rPr lang="en-GB" b="1" dirty="0">
                <a:solidFill>
                  <a:schemeClr val="accent6"/>
                </a:solidFill>
              </a:rPr>
              <a:t>no any non-key attribute is transitively dependent on the primary key</a:t>
            </a:r>
          </a:p>
        </p:txBody>
      </p:sp>
      <p:sp>
        <p:nvSpPr>
          <p:cNvPr id="4" name="Rounded Rectangle 3"/>
          <p:cNvSpPr/>
          <p:nvPr/>
        </p:nvSpPr>
        <p:spPr>
          <a:xfrm>
            <a:off x="503405" y="1342665"/>
            <a:ext cx="7200000" cy="72000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marL="111125" lvl="1" algn="ctr">
              <a:lnSpc>
                <a:spcPct val="90000"/>
              </a:lnSpc>
              <a:spcBef>
                <a:spcPts val="500"/>
              </a:spcBef>
              <a:buClr>
                <a:schemeClr val="accent6"/>
              </a:buClr>
            </a:pPr>
            <a:r>
              <a:rPr lang="en-GB" sz="2800" dirty="0"/>
              <a:t>It is in </a:t>
            </a:r>
            <a:r>
              <a:rPr lang="en-GB" sz="2800" dirty="0">
                <a:solidFill>
                  <a:schemeClr val="accent6"/>
                </a:solidFill>
              </a:rPr>
              <a:t>2NF</a:t>
            </a:r>
            <a:r>
              <a:rPr lang="en-GB" sz="2800" dirty="0"/>
              <a:t> and there is </a:t>
            </a:r>
            <a:r>
              <a:rPr lang="en-GB" sz="2800" dirty="0">
                <a:solidFill>
                  <a:schemeClr val="accent6"/>
                </a:solidFill>
              </a:rPr>
              <a:t>no transitive dependency</a:t>
            </a:r>
            <a:r>
              <a:rPr lang="en-GB" sz="2800" dirty="0"/>
              <a:t>.</a:t>
            </a:r>
            <a:endParaRPr lang="en-US" sz="2600" b="1" dirty="0">
              <a:solidFill>
                <a:schemeClr val="accent6"/>
              </a:solidFill>
            </a:endParaRPr>
          </a:p>
        </p:txBody>
      </p:sp>
      <p:cxnSp>
        <p:nvCxnSpPr>
          <p:cNvPr id="6" name="Straight Connector 5"/>
          <p:cNvCxnSpPr/>
          <p:nvPr/>
        </p:nvCxnSpPr>
        <p:spPr>
          <a:xfrm rot="5400000" flipV="1">
            <a:off x="6092417" y="-2571956"/>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503405" y="2371078"/>
            <a:ext cx="8100000" cy="72000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marL="111125" lvl="1" algn="ctr">
              <a:lnSpc>
                <a:spcPct val="90000"/>
              </a:lnSpc>
              <a:spcBef>
                <a:spcPts val="500"/>
              </a:spcBef>
              <a:buClr>
                <a:schemeClr val="accent6"/>
              </a:buClr>
            </a:pPr>
            <a:r>
              <a:rPr lang="en-GB" sz="2800" dirty="0"/>
              <a:t>(Transitive dependency???) </a:t>
            </a:r>
            <a:r>
              <a:rPr lang="en-GB" sz="2800" dirty="0">
                <a:solidFill>
                  <a:schemeClr val="accent6"/>
                </a:solidFill>
              </a:rPr>
              <a:t>A </a:t>
            </a:r>
            <a:r>
              <a:rPr lang="en-US" sz="2800" dirty="0">
                <a:solidFill>
                  <a:schemeClr val="accent6"/>
                </a:solidFill>
                <a:latin typeface="Calibri" panose="020F0502020204030204" pitchFamily="34" charset="0"/>
              </a:rPr>
              <a:t>→</a:t>
            </a:r>
            <a:r>
              <a:rPr lang="en-GB" sz="2800" dirty="0">
                <a:solidFill>
                  <a:schemeClr val="accent6"/>
                </a:solidFill>
              </a:rPr>
              <a:t> B &amp; B </a:t>
            </a:r>
            <a:r>
              <a:rPr lang="en-US" sz="2800" dirty="0">
                <a:solidFill>
                  <a:schemeClr val="accent6"/>
                </a:solidFill>
                <a:latin typeface="Calibri" panose="020F0502020204030204" pitchFamily="34" charset="0"/>
              </a:rPr>
              <a:t>→</a:t>
            </a:r>
            <a:r>
              <a:rPr lang="en-GB" sz="2800" dirty="0">
                <a:solidFill>
                  <a:schemeClr val="accent6"/>
                </a:solidFill>
              </a:rPr>
              <a:t> C </a:t>
            </a:r>
            <a:r>
              <a:rPr lang="en-GB" sz="2800" dirty="0"/>
              <a:t>then</a:t>
            </a:r>
            <a:r>
              <a:rPr lang="en-GB" sz="2800" dirty="0">
                <a:solidFill>
                  <a:schemeClr val="accent6"/>
                </a:solidFill>
              </a:rPr>
              <a:t> A </a:t>
            </a:r>
            <a:r>
              <a:rPr lang="en-US" sz="2800" dirty="0">
                <a:solidFill>
                  <a:schemeClr val="accent6"/>
                </a:solidFill>
                <a:latin typeface="Calibri" panose="020F0502020204030204" pitchFamily="34" charset="0"/>
              </a:rPr>
              <a:t>→</a:t>
            </a:r>
            <a:r>
              <a:rPr lang="en-GB" sz="2800" dirty="0">
                <a:solidFill>
                  <a:schemeClr val="accent6"/>
                </a:solidFill>
              </a:rPr>
              <a:t> C</a:t>
            </a:r>
            <a:endParaRPr lang="en-US" sz="2600" b="1" dirty="0">
              <a:solidFill>
                <a:schemeClr val="accent6"/>
              </a:solidFill>
            </a:endParaRPr>
          </a:p>
        </p:txBody>
      </p:sp>
    </p:spTree>
    <p:extLst>
      <p:ext uri="{BB962C8B-B14F-4D97-AF65-F5344CB8AC3E}">
        <p14:creationId xmlns:p14="http://schemas.microsoft.com/office/powerpoint/2010/main" val="208555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fade">
                                      <p:cBhvr>
                                        <p:cTn id="48" dur="500"/>
                                        <p:tgtEl>
                                          <p:spTgt spid="3">
                                            <p:txEl>
                                              <p:pRg st="11" end="1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Effect transition="in" filter="fade">
                                      <p:cBhvr>
                                        <p:cTn id="5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3NF (Third Normal Form) </a:t>
            </a:r>
            <a:r>
              <a:rPr lang="en-US" dirty="0">
                <a:solidFill>
                  <a:schemeClr val="tx1">
                    <a:lumMod val="50000"/>
                    <a:lumOff val="50000"/>
                  </a:schemeClr>
                </a:solidFill>
              </a:rPr>
              <a:t>[Example]</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GB" dirty="0"/>
          </a:p>
          <a:p>
            <a:endParaRPr lang="en-GB" b="1" dirty="0"/>
          </a:p>
          <a:p>
            <a:r>
              <a:rPr lang="en-GB" b="1" dirty="0"/>
              <a:t>FD1</a:t>
            </a:r>
            <a:r>
              <a:rPr lang="en-GB" dirty="0"/>
              <a:t>: ANO </a:t>
            </a:r>
            <a:r>
              <a:rPr lang="en-US" dirty="0">
                <a:latin typeface="Calibri" panose="020F0502020204030204" pitchFamily="34" charset="0"/>
              </a:rPr>
              <a:t>→</a:t>
            </a:r>
            <a:r>
              <a:rPr lang="en-GB" dirty="0"/>
              <a:t> {Balance, </a:t>
            </a:r>
            <a:r>
              <a:rPr lang="en-GB" dirty="0" err="1"/>
              <a:t>BranchName</a:t>
            </a:r>
            <a:r>
              <a:rPr lang="en-GB" dirty="0"/>
              <a:t>, </a:t>
            </a:r>
            <a:r>
              <a:rPr lang="en-GB" dirty="0" err="1"/>
              <a:t>BranchAddress</a:t>
            </a:r>
            <a:r>
              <a:rPr lang="en-GB" dirty="0"/>
              <a:t>}</a:t>
            </a:r>
          </a:p>
          <a:p>
            <a:r>
              <a:rPr lang="en-GB" b="1" dirty="0"/>
              <a:t>FD2</a:t>
            </a:r>
            <a:r>
              <a:rPr lang="en-GB" dirty="0"/>
              <a:t>: </a:t>
            </a:r>
            <a:r>
              <a:rPr lang="en-GB" dirty="0" err="1"/>
              <a:t>BranchName</a:t>
            </a:r>
            <a:r>
              <a:rPr lang="en-GB" dirty="0"/>
              <a:t> </a:t>
            </a:r>
            <a:r>
              <a:rPr lang="en-US" dirty="0">
                <a:latin typeface="Calibri" panose="020F0502020204030204" pitchFamily="34" charset="0"/>
              </a:rPr>
              <a:t>→</a:t>
            </a:r>
            <a:r>
              <a:rPr lang="en-GB" dirty="0"/>
              <a:t> </a:t>
            </a:r>
            <a:r>
              <a:rPr lang="en-GB" dirty="0" err="1"/>
              <a:t>BranchAddress</a:t>
            </a:r>
            <a:endParaRPr lang="en-GB" dirty="0"/>
          </a:p>
          <a:p>
            <a:r>
              <a:rPr lang="en-GB" dirty="0"/>
              <a:t>So </a:t>
            </a:r>
            <a:r>
              <a:rPr lang="en-GB" dirty="0" err="1"/>
              <a:t>AccountNO</a:t>
            </a:r>
            <a:r>
              <a:rPr lang="en-GB" dirty="0"/>
              <a:t> </a:t>
            </a:r>
            <a:r>
              <a:rPr lang="en-US" dirty="0">
                <a:latin typeface="Calibri" panose="020F0502020204030204" pitchFamily="34" charset="0"/>
              </a:rPr>
              <a:t>→ </a:t>
            </a:r>
            <a:r>
              <a:rPr lang="en-GB" dirty="0" err="1"/>
              <a:t>BranchAddress</a:t>
            </a:r>
            <a:r>
              <a:rPr lang="en-GB" dirty="0"/>
              <a:t> (Using </a:t>
            </a:r>
            <a:r>
              <a:rPr lang="en-GB" dirty="0">
                <a:solidFill>
                  <a:schemeClr val="tx2"/>
                </a:solidFill>
              </a:rPr>
              <a:t>Transitivity rule</a:t>
            </a:r>
            <a:r>
              <a:rPr lang="en-GB" dirty="0"/>
              <a:t>)</a:t>
            </a:r>
          </a:p>
          <a:p>
            <a:r>
              <a:rPr lang="en-GB" b="1" dirty="0" err="1">
                <a:solidFill>
                  <a:schemeClr val="accent6"/>
                </a:solidFill>
              </a:rPr>
              <a:t>BranchAddress</a:t>
            </a:r>
            <a:r>
              <a:rPr lang="en-GB" b="1" dirty="0">
                <a:solidFill>
                  <a:schemeClr val="accent6"/>
                </a:solidFill>
              </a:rPr>
              <a:t> is transitive depend on primary key (ANO)</a:t>
            </a:r>
            <a:r>
              <a:rPr lang="en-GB" dirty="0"/>
              <a:t>. So customer relation is not in 3NF.</a:t>
            </a:r>
          </a:p>
        </p:txBody>
      </p:sp>
      <p:graphicFrame>
        <p:nvGraphicFramePr>
          <p:cNvPr id="1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4067167362"/>
              </p:ext>
            </p:extLst>
          </p:nvPr>
        </p:nvGraphicFramePr>
        <p:xfrm>
          <a:off x="280527" y="1338739"/>
          <a:ext cx="4651058" cy="205740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val="20000"/>
                    </a:ext>
                  </a:extLst>
                </a:gridCol>
                <a:gridCol w="963930">
                  <a:extLst>
                    <a:ext uri="{9D8B030D-6E8A-4147-A177-3AD203B41FA5}">
                      <a16:colId xmlns:a16="http://schemas.microsoft.com/office/drawing/2014/main" val="20001"/>
                    </a:ext>
                  </a:extLst>
                </a:gridCol>
                <a:gridCol w="1405255">
                  <a:extLst>
                    <a:ext uri="{9D8B030D-6E8A-4147-A177-3AD203B41FA5}">
                      <a16:colId xmlns:a16="http://schemas.microsoft.com/office/drawing/2014/main" val="20002"/>
                    </a:ext>
                  </a:extLst>
                </a:gridCol>
                <a:gridCol w="1632268">
                  <a:extLst>
                    <a:ext uri="{9D8B030D-6E8A-4147-A177-3AD203B41FA5}">
                      <a16:colId xmlns:a16="http://schemas.microsoft.com/office/drawing/2014/main" val="20003"/>
                    </a:ext>
                  </a:extLst>
                </a:gridCol>
              </a:tblGrid>
              <a:tr h="411480">
                <a:tc>
                  <a:txBody>
                    <a:bodyPr/>
                    <a:lstStyle/>
                    <a:p>
                      <a:pPr algn="l"/>
                      <a:r>
                        <a:rPr lang="en-US" sz="1800" u="sng" kern="1200" dirty="0">
                          <a:solidFill>
                            <a:schemeClr val="tx1"/>
                          </a:solidFill>
                        </a:rPr>
                        <a:t>ANO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BranchName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BranchAddress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50000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Rajkot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Kalawad</a:t>
                      </a:r>
                      <a:r>
                        <a:rPr lang="en-GB" dirty="0"/>
                        <a:t> road</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IN" dirty="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40000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Rajkot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Kalawad</a:t>
                      </a:r>
                      <a:r>
                        <a:rPr lang="en-GB" baseline="0" dirty="0"/>
                        <a:t> Road</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A03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35000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C.G Road</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a:t>A04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25000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C.G Road</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285899466"/>
              </p:ext>
            </p:extLst>
          </p:nvPr>
        </p:nvGraphicFramePr>
        <p:xfrm>
          <a:off x="279348"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6" name="Straight Connector 5"/>
          <p:cNvCxnSpPr/>
          <p:nvPr/>
        </p:nvCxnSpPr>
        <p:spPr>
          <a:xfrm flipV="1">
            <a:off x="5587301" y="919747"/>
            <a:ext cx="0" cy="2880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flipV="1">
            <a:off x="6092417" y="-2178772"/>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81420" y="1933873"/>
            <a:ext cx="756000" cy="460800"/>
          </a:xfrm>
          <a:prstGeom prst="rect">
            <a:avLst/>
          </a:prstGeom>
          <a:noFill/>
          <a:ln w="28575">
            <a:solidFill>
              <a:srgbClr val="0070C0"/>
            </a:solidFill>
          </a:ln>
        </p:spPr>
        <p:txBody>
          <a:bodyPr wrap="square" rtlCol="0">
            <a:spAutoFit/>
          </a:bodyPr>
          <a:lstStyle/>
          <a:p>
            <a:pPr algn="ctr"/>
            <a:r>
              <a:rPr lang="en-US" sz="2400" u="sng" dirty="0"/>
              <a:t>ANO</a:t>
            </a:r>
          </a:p>
        </p:txBody>
      </p:sp>
      <p:sp>
        <p:nvSpPr>
          <p:cNvPr id="11" name="TextBox 10"/>
          <p:cNvSpPr txBox="1"/>
          <p:nvPr/>
        </p:nvSpPr>
        <p:spPr>
          <a:xfrm>
            <a:off x="6938540" y="1933873"/>
            <a:ext cx="1152000" cy="460800"/>
          </a:xfrm>
          <a:prstGeom prst="rect">
            <a:avLst/>
          </a:prstGeom>
          <a:noFill/>
          <a:ln w="28575">
            <a:solidFill>
              <a:srgbClr val="0070C0"/>
            </a:solidFill>
          </a:ln>
        </p:spPr>
        <p:txBody>
          <a:bodyPr wrap="square" rtlCol="0">
            <a:spAutoFit/>
          </a:bodyPr>
          <a:lstStyle/>
          <a:p>
            <a:pPr algn="ctr"/>
            <a:r>
              <a:rPr lang="en-US" sz="2400" dirty="0"/>
              <a:t>Balance</a:t>
            </a:r>
          </a:p>
        </p:txBody>
      </p:sp>
      <p:sp>
        <p:nvSpPr>
          <p:cNvPr id="12" name="TextBox 11"/>
          <p:cNvSpPr txBox="1"/>
          <p:nvPr/>
        </p:nvSpPr>
        <p:spPr>
          <a:xfrm>
            <a:off x="8087807" y="1933873"/>
            <a:ext cx="1764000" cy="460800"/>
          </a:xfrm>
          <a:prstGeom prst="rect">
            <a:avLst/>
          </a:prstGeom>
          <a:noFill/>
          <a:ln w="28575">
            <a:solidFill>
              <a:srgbClr val="0070C0"/>
            </a:solidFill>
          </a:ln>
        </p:spPr>
        <p:txBody>
          <a:bodyPr wrap="square" rtlCol="0">
            <a:spAutoFit/>
          </a:bodyPr>
          <a:lstStyle/>
          <a:p>
            <a:pPr algn="ctr"/>
            <a:r>
              <a:rPr lang="en-US" sz="2400" dirty="0" err="1"/>
              <a:t>BranchName</a:t>
            </a:r>
            <a:endParaRPr lang="en-US" sz="2400" dirty="0"/>
          </a:p>
        </p:txBody>
      </p:sp>
      <p:cxnSp>
        <p:nvCxnSpPr>
          <p:cNvPr id="13" name="Straight Connector 12"/>
          <p:cNvCxnSpPr/>
          <p:nvPr/>
        </p:nvCxnSpPr>
        <p:spPr>
          <a:xfrm>
            <a:off x="6559420" y="2394673"/>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7514540"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8969807"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544916" y="2752308"/>
            <a:ext cx="4330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853690" y="1933873"/>
            <a:ext cx="2016000" cy="460800"/>
          </a:xfrm>
          <a:prstGeom prst="rect">
            <a:avLst/>
          </a:prstGeom>
          <a:noFill/>
          <a:ln w="28575">
            <a:solidFill>
              <a:srgbClr val="0070C0"/>
            </a:solidFill>
          </a:ln>
        </p:spPr>
        <p:txBody>
          <a:bodyPr wrap="square" rtlCol="0">
            <a:spAutoFit/>
          </a:bodyPr>
          <a:lstStyle/>
          <a:p>
            <a:pPr algn="ctr"/>
            <a:r>
              <a:rPr lang="en-US" sz="2400" dirty="0" err="1"/>
              <a:t>BranchAddress</a:t>
            </a:r>
            <a:endParaRPr lang="en-US" sz="2400" dirty="0"/>
          </a:p>
        </p:txBody>
      </p:sp>
      <p:cxnSp>
        <p:nvCxnSpPr>
          <p:cNvPr id="21" name="Straight Arrow Connector 20"/>
          <p:cNvCxnSpPr/>
          <p:nvPr/>
        </p:nvCxnSpPr>
        <p:spPr>
          <a:xfrm flipV="1">
            <a:off x="10861690"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8969807" y="1557529"/>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962305" y="1569573"/>
            <a:ext cx="1908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0861690" y="1557529"/>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5771478" y="2073171"/>
            <a:ext cx="6156000" cy="1440000"/>
          </a:xfrm>
          <a:prstGeom prst="roundRect">
            <a:avLst>
              <a:gd name="adj" fmla="val 135"/>
            </a:avLst>
          </a:prstGeom>
          <a:noFill/>
          <a:ln w="12700">
            <a:noFill/>
          </a:ln>
        </p:spPr>
        <p:txBody>
          <a:bodyPr vert="horz" lIns="91440" tIns="91440" rIns="91440" bIns="91440" rtlCol="0" anchor="ctr">
            <a:noAutofit/>
          </a:bodyPr>
          <a:lstStyle/>
          <a:p>
            <a:pPr marL="285750" indent="-285750" algn="just">
              <a:buFont typeface="Arial" panose="020B0604020202020204" pitchFamily="34" charset="0"/>
              <a:buChar char="•"/>
            </a:pPr>
            <a:endParaRPr lang="en-GB" sz="2000" dirty="0"/>
          </a:p>
        </p:txBody>
      </p:sp>
      <p:sp>
        <p:nvSpPr>
          <p:cNvPr id="4" name="TextBox 3"/>
          <p:cNvSpPr txBox="1"/>
          <p:nvPr/>
        </p:nvSpPr>
        <p:spPr>
          <a:xfrm>
            <a:off x="6580386" y="2769230"/>
            <a:ext cx="753052" cy="461665"/>
          </a:xfrm>
          <a:prstGeom prst="rect">
            <a:avLst/>
          </a:prstGeom>
          <a:noFill/>
        </p:spPr>
        <p:txBody>
          <a:bodyPr wrap="square" rtlCol="0">
            <a:spAutoFit/>
          </a:bodyPr>
          <a:lstStyle/>
          <a:p>
            <a:pPr algn="ctr"/>
            <a:r>
              <a:rPr lang="en-GB" sz="2400" b="1" dirty="0"/>
              <a:t>FD1</a:t>
            </a:r>
          </a:p>
        </p:txBody>
      </p:sp>
      <p:sp>
        <p:nvSpPr>
          <p:cNvPr id="27" name="TextBox 26"/>
          <p:cNvSpPr txBox="1"/>
          <p:nvPr/>
        </p:nvSpPr>
        <p:spPr>
          <a:xfrm>
            <a:off x="8955972" y="1109092"/>
            <a:ext cx="753052" cy="461665"/>
          </a:xfrm>
          <a:prstGeom prst="rect">
            <a:avLst/>
          </a:prstGeom>
          <a:noFill/>
        </p:spPr>
        <p:txBody>
          <a:bodyPr wrap="square" rtlCol="0">
            <a:spAutoFit/>
          </a:bodyPr>
          <a:lstStyle/>
          <a:p>
            <a:pPr algn="ctr"/>
            <a:r>
              <a:rPr lang="en-GB" sz="2400" b="1" dirty="0"/>
              <a:t>FD2</a:t>
            </a:r>
          </a:p>
        </p:txBody>
      </p:sp>
    </p:spTree>
    <p:extLst>
      <p:ext uri="{BB962C8B-B14F-4D97-AF65-F5344CB8AC3E}">
        <p14:creationId xmlns:p14="http://schemas.microsoft.com/office/powerpoint/2010/main" val="2360388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par>
                                <p:cTn id="40" presetID="10" presetClass="entr" presetSubtype="0" fill="hold" nodeType="withEffect" nodePh="1">
                                  <p:stCondLst>
                                    <p:cond delay="0"/>
                                  </p:stCondLst>
                                  <p:endCondLst>
                                    <p:cond evt="begin" delay="0">
                                      <p:tn val="40"/>
                                    </p:cond>
                                  </p:endCondLst>
                                  <p:childTnLst>
                                    <p:set>
                                      <p:cBhvr>
                                        <p:cTn id="41" dur="1" fill="hold">
                                          <p:stCondLst>
                                            <p:cond delay="0"/>
                                          </p:stCondLst>
                                        </p:cTn>
                                        <p:tgtEl>
                                          <p:spTgt spid="26">
                                            <p:txEl>
                                              <p:pRg st="0" end="0"/>
                                            </p:txEl>
                                          </p:spTgt>
                                        </p:tgtEl>
                                        <p:attrNameLst>
                                          <p:attrName>style.visibility</p:attrName>
                                        </p:attrNameLst>
                                      </p:cBhvr>
                                      <p:to>
                                        <p:strVal val="visible"/>
                                      </p:to>
                                    </p:set>
                                    <p:animEffect transition="in" filter="fade">
                                      <p:cBhvr>
                                        <p:cTn id="42" dur="500"/>
                                        <p:tgtEl>
                                          <p:spTgt spid="2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500"/>
                                        <p:tgtEl>
                                          <p:spTgt spid="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Effect transition="in" filter="fade">
                                      <p:cBhvr>
                                        <p:cTn id="55" dur="500"/>
                                        <p:tgtEl>
                                          <p:spTgt spid="3">
                                            <p:txEl>
                                              <p:pRg st="7" end="7"/>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8" end="8"/>
                                            </p:txEl>
                                          </p:spTgt>
                                        </p:tgtEl>
                                        <p:attrNameLst>
                                          <p:attrName>style.visibility</p:attrName>
                                        </p:attrNameLst>
                                      </p:cBhvr>
                                      <p:to>
                                        <p:strVal val="visible"/>
                                      </p:to>
                                    </p:set>
                                    <p:animEffect transition="in" filter="fade">
                                      <p:cBhvr>
                                        <p:cTn id="65" dur="500"/>
                                        <p:tgtEl>
                                          <p:spTgt spid="3">
                                            <p:txEl>
                                              <p:pRg st="8" end="8"/>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500"/>
                                        <p:tgtEl>
                                          <p:spTgt spid="3">
                                            <p:txEl>
                                              <p:pRg st="9" end="9"/>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
                                            <p:txEl>
                                              <p:pRg st="10" end="10"/>
                                            </p:txEl>
                                          </p:spTgt>
                                        </p:tgtEl>
                                        <p:attrNameLst>
                                          <p:attrName>style.visibility</p:attrName>
                                        </p:attrNameLst>
                                      </p:cBhvr>
                                      <p:to>
                                        <p:strVal val="visible"/>
                                      </p:to>
                                    </p:set>
                                    <p:animEffect transition="in" filter="fade">
                                      <p:cBhvr>
                                        <p:cTn id="7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8" grpId="0" animBg="1"/>
      <p:bldP spid="4" grpId="0"/>
      <p:bldP spid="2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3NF (Third Normal Form) </a:t>
            </a:r>
            <a:r>
              <a:rPr lang="en-US" dirty="0">
                <a:solidFill>
                  <a:schemeClr val="tx1">
                    <a:lumMod val="50000"/>
                    <a:lumOff val="50000"/>
                  </a:schemeClr>
                </a:solidFill>
              </a:rPr>
              <a:t>[Example]</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GB" dirty="0"/>
          </a:p>
          <a:p>
            <a:endParaRPr lang="en-GB" b="1" dirty="0"/>
          </a:p>
          <a:p>
            <a:r>
              <a:rPr lang="en-GB" b="1" dirty="0"/>
              <a:t>Problem: </a:t>
            </a:r>
            <a:r>
              <a:rPr lang="en-GB" dirty="0"/>
              <a:t>In this relation, </a:t>
            </a:r>
            <a:r>
              <a:rPr lang="en-GB" b="1" dirty="0">
                <a:solidFill>
                  <a:schemeClr val="accent6"/>
                </a:solidFill>
              </a:rPr>
              <a:t>branch address will be stored repeatedly</a:t>
            </a:r>
            <a:r>
              <a:rPr lang="en-GB" dirty="0"/>
              <a:t> for each account of the same branch which </a:t>
            </a:r>
            <a:r>
              <a:rPr lang="en-GB" b="1" dirty="0">
                <a:solidFill>
                  <a:schemeClr val="accent6"/>
                </a:solidFill>
              </a:rPr>
              <a:t>occupies more space</a:t>
            </a:r>
            <a:r>
              <a:rPr lang="en-GB" dirty="0"/>
              <a:t>.</a:t>
            </a:r>
          </a:p>
        </p:txBody>
      </p:sp>
      <p:graphicFrame>
        <p:nvGraphicFramePr>
          <p:cNvPr id="1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162672721"/>
              </p:ext>
            </p:extLst>
          </p:nvPr>
        </p:nvGraphicFramePr>
        <p:xfrm>
          <a:off x="280527" y="1338739"/>
          <a:ext cx="4651058" cy="205740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val="20000"/>
                    </a:ext>
                  </a:extLst>
                </a:gridCol>
                <a:gridCol w="963930">
                  <a:extLst>
                    <a:ext uri="{9D8B030D-6E8A-4147-A177-3AD203B41FA5}">
                      <a16:colId xmlns:a16="http://schemas.microsoft.com/office/drawing/2014/main" val="20001"/>
                    </a:ext>
                  </a:extLst>
                </a:gridCol>
                <a:gridCol w="1405255">
                  <a:extLst>
                    <a:ext uri="{9D8B030D-6E8A-4147-A177-3AD203B41FA5}">
                      <a16:colId xmlns:a16="http://schemas.microsoft.com/office/drawing/2014/main" val="20002"/>
                    </a:ext>
                  </a:extLst>
                </a:gridCol>
                <a:gridCol w="1632268">
                  <a:extLst>
                    <a:ext uri="{9D8B030D-6E8A-4147-A177-3AD203B41FA5}">
                      <a16:colId xmlns:a16="http://schemas.microsoft.com/office/drawing/2014/main" val="20003"/>
                    </a:ext>
                  </a:extLst>
                </a:gridCol>
              </a:tblGrid>
              <a:tr h="411480">
                <a:tc>
                  <a:txBody>
                    <a:bodyPr/>
                    <a:lstStyle/>
                    <a:p>
                      <a:pPr algn="l"/>
                      <a:r>
                        <a:rPr lang="en-US" sz="1800" u="sng" kern="1200" dirty="0">
                          <a:solidFill>
                            <a:schemeClr val="tx1"/>
                          </a:solidFill>
                        </a:rPr>
                        <a:t>ANO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BranchName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BranchAddress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50000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Rajkot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Kalawad</a:t>
                      </a:r>
                      <a:r>
                        <a:rPr lang="en-GB" dirty="0"/>
                        <a:t> road</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IN" dirty="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40000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Rajkot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Kalawad</a:t>
                      </a:r>
                      <a:r>
                        <a:rPr lang="en-GB" baseline="0" dirty="0"/>
                        <a:t> Road</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A03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35000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C.G Road</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a:t>A04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25000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C.G Road</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285899466"/>
              </p:ext>
            </p:extLst>
          </p:nvPr>
        </p:nvGraphicFramePr>
        <p:xfrm>
          <a:off x="279348"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6" name="Straight Connector 5"/>
          <p:cNvCxnSpPr/>
          <p:nvPr/>
        </p:nvCxnSpPr>
        <p:spPr>
          <a:xfrm flipV="1">
            <a:off x="5587301" y="919747"/>
            <a:ext cx="0" cy="2880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flipV="1">
            <a:off x="6092417" y="-2178772"/>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81420" y="1933873"/>
            <a:ext cx="756000" cy="460800"/>
          </a:xfrm>
          <a:prstGeom prst="rect">
            <a:avLst/>
          </a:prstGeom>
          <a:noFill/>
          <a:ln w="28575">
            <a:solidFill>
              <a:srgbClr val="0070C0"/>
            </a:solidFill>
          </a:ln>
        </p:spPr>
        <p:txBody>
          <a:bodyPr wrap="square" rtlCol="0">
            <a:spAutoFit/>
          </a:bodyPr>
          <a:lstStyle/>
          <a:p>
            <a:pPr algn="ctr"/>
            <a:r>
              <a:rPr lang="en-US" sz="2400" u="sng" dirty="0"/>
              <a:t>ANO</a:t>
            </a:r>
          </a:p>
        </p:txBody>
      </p:sp>
      <p:sp>
        <p:nvSpPr>
          <p:cNvPr id="11" name="TextBox 10"/>
          <p:cNvSpPr txBox="1"/>
          <p:nvPr/>
        </p:nvSpPr>
        <p:spPr>
          <a:xfrm>
            <a:off x="6938540" y="1933873"/>
            <a:ext cx="1152000" cy="460800"/>
          </a:xfrm>
          <a:prstGeom prst="rect">
            <a:avLst/>
          </a:prstGeom>
          <a:noFill/>
          <a:ln w="28575">
            <a:solidFill>
              <a:srgbClr val="0070C0"/>
            </a:solidFill>
          </a:ln>
        </p:spPr>
        <p:txBody>
          <a:bodyPr wrap="square" rtlCol="0">
            <a:spAutoFit/>
          </a:bodyPr>
          <a:lstStyle/>
          <a:p>
            <a:pPr algn="ctr"/>
            <a:r>
              <a:rPr lang="en-US" sz="2400" dirty="0"/>
              <a:t>Balance</a:t>
            </a:r>
          </a:p>
        </p:txBody>
      </p:sp>
      <p:sp>
        <p:nvSpPr>
          <p:cNvPr id="12" name="TextBox 11"/>
          <p:cNvSpPr txBox="1"/>
          <p:nvPr/>
        </p:nvSpPr>
        <p:spPr>
          <a:xfrm>
            <a:off x="8087807" y="1933873"/>
            <a:ext cx="1764000" cy="460800"/>
          </a:xfrm>
          <a:prstGeom prst="rect">
            <a:avLst/>
          </a:prstGeom>
          <a:noFill/>
          <a:ln w="28575">
            <a:solidFill>
              <a:srgbClr val="0070C0"/>
            </a:solidFill>
          </a:ln>
        </p:spPr>
        <p:txBody>
          <a:bodyPr wrap="square" rtlCol="0">
            <a:spAutoFit/>
          </a:bodyPr>
          <a:lstStyle/>
          <a:p>
            <a:pPr algn="ctr"/>
            <a:r>
              <a:rPr lang="en-US" sz="2400" dirty="0" err="1"/>
              <a:t>BranchName</a:t>
            </a:r>
            <a:endParaRPr lang="en-US" sz="2400" dirty="0"/>
          </a:p>
        </p:txBody>
      </p:sp>
      <p:cxnSp>
        <p:nvCxnSpPr>
          <p:cNvPr id="13" name="Straight Connector 12"/>
          <p:cNvCxnSpPr/>
          <p:nvPr/>
        </p:nvCxnSpPr>
        <p:spPr>
          <a:xfrm>
            <a:off x="6559420" y="2394673"/>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7514540"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8969807"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544916" y="2752308"/>
            <a:ext cx="4330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853690" y="1933873"/>
            <a:ext cx="2016000" cy="460800"/>
          </a:xfrm>
          <a:prstGeom prst="rect">
            <a:avLst/>
          </a:prstGeom>
          <a:noFill/>
          <a:ln w="28575">
            <a:solidFill>
              <a:srgbClr val="0070C0"/>
            </a:solidFill>
          </a:ln>
        </p:spPr>
        <p:txBody>
          <a:bodyPr wrap="square" rtlCol="0">
            <a:spAutoFit/>
          </a:bodyPr>
          <a:lstStyle/>
          <a:p>
            <a:pPr algn="ctr"/>
            <a:r>
              <a:rPr lang="en-US" sz="2400" dirty="0" err="1"/>
              <a:t>BranchAddress</a:t>
            </a:r>
            <a:endParaRPr lang="en-US" sz="2400" dirty="0"/>
          </a:p>
        </p:txBody>
      </p:sp>
      <p:cxnSp>
        <p:nvCxnSpPr>
          <p:cNvPr id="21" name="Straight Arrow Connector 20"/>
          <p:cNvCxnSpPr/>
          <p:nvPr/>
        </p:nvCxnSpPr>
        <p:spPr>
          <a:xfrm flipV="1">
            <a:off x="10861690"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8969807" y="1557529"/>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962305" y="1569573"/>
            <a:ext cx="1908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0861690" y="1557529"/>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5771478" y="2073171"/>
            <a:ext cx="6156000" cy="1440000"/>
          </a:xfrm>
          <a:prstGeom prst="roundRect">
            <a:avLst>
              <a:gd name="adj" fmla="val 135"/>
            </a:avLst>
          </a:prstGeom>
          <a:noFill/>
          <a:ln w="12700">
            <a:noFill/>
          </a:ln>
        </p:spPr>
        <p:txBody>
          <a:bodyPr vert="horz" lIns="91440" tIns="91440" rIns="91440" bIns="91440" rtlCol="0" anchor="ctr">
            <a:noAutofit/>
          </a:bodyPr>
          <a:lstStyle/>
          <a:p>
            <a:pPr marL="285750" indent="-285750" algn="just">
              <a:buFont typeface="Arial" panose="020B0604020202020204" pitchFamily="34" charset="0"/>
              <a:buChar char="•"/>
            </a:pPr>
            <a:endParaRPr lang="en-GB" sz="2000" dirty="0"/>
          </a:p>
        </p:txBody>
      </p:sp>
      <p:sp>
        <p:nvSpPr>
          <p:cNvPr id="4" name="TextBox 3"/>
          <p:cNvSpPr txBox="1"/>
          <p:nvPr/>
        </p:nvSpPr>
        <p:spPr>
          <a:xfrm>
            <a:off x="6580386" y="2769230"/>
            <a:ext cx="753052" cy="461665"/>
          </a:xfrm>
          <a:prstGeom prst="rect">
            <a:avLst/>
          </a:prstGeom>
          <a:noFill/>
        </p:spPr>
        <p:txBody>
          <a:bodyPr wrap="square" rtlCol="0">
            <a:spAutoFit/>
          </a:bodyPr>
          <a:lstStyle/>
          <a:p>
            <a:pPr algn="ctr"/>
            <a:r>
              <a:rPr lang="en-GB" sz="2400" b="1" dirty="0"/>
              <a:t>FD1</a:t>
            </a:r>
          </a:p>
        </p:txBody>
      </p:sp>
      <p:sp>
        <p:nvSpPr>
          <p:cNvPr id="27" name="TextBox 26"/>
          <p:cNvSpPr txBox="1"/>
          <p:nvPr/>
        </p:nvSpPr>
        <p:spPr>
          <a:xfrm>
            <a:off x="8955972" y="1109092"/>
            <a:ext cx="753052" cy="461665"/>
          </a:xfrm>
          <a:prstGeom prst="rect">
            <a:avLst/>
          </a:prstGeom>
          <a:noFill/>
        </p:spPr>
        <p:txBody>
          <a:bodyPr wrap="square" rtlCol="0">
            <a:spAutoFit/>
          </a:bodyPr>
          <a:lstStyle/>
          <a:p>
            <a:pPr algn="ctr"/>
            <a:r>
              <a:rPr lang="en-GB" sz="2400" b="1" dirty="0"/>
              <a:t>FD2</a:t>
            </a:r>
          </a:p>
        </p:txBody>
      </p:sp>
    </p:spTree>
    <p:extLst>
      <p:ext uri="{BB962C8B-B14F-4D97-AF65-F5344CB8AC3E}">
        <p14:creationId xmlns:p14="http://schemas.microsoft.com/office/powerpoint/2010/main" val="281594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3NF (Third Normal Form) </a:t>
            </a:r>
            <a:r>
              <a:rPr lang="en-US" dirty="0">
                <a:solidFill>
                  <a:schemeClr val="tx1">
                    <a:lumMod val="50000"/>
                    <a:lumOff val="50000"/>
                  </a:schemeClr>
                </a:solidFill>
              </a:rPr>
              <a:t>[Example]</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GB" dirty="0"/>
          </a:p>
          <a:p>
            <a:r>
              <a:rPr lang="en-GB" b="1" dirty="0"/>
              <a:t>Solution: </a:t>
            </a:r>
            <a:r>
              <a:rPr lang="en-GB" b="1" dirty="0">
                <a:solidFill>
                  <a:schemeClr val="accent6"/>
                </a:solidFill>
              </a:rPr>
              <a:t>Decompose relation in </a:t>
            </a:r>
            <a:r>
              <a:rPr lang="en-GB" dirty="0"/>
              <a:t>such a way that </a:t>
            </a:r>
            <a:r>
              <a:rPr lang="en-GB" b="1" dirty="0">
                <a:solidFill>
                  <a:schemeClr val="accent6"/>
                </a:solidFill>
              </a:rPr>
              <a:t>resultant relations do not have any transitive FD.</a:t>
            </a:r>
            <a:endParaRPr lang="en-GB" dirty="0"/>
          </a:p>
          <a:p>
            <a:pPr lvl="1"/>
            <a:r>
              <a:rPr lang="en-GB" b="1" dirty="0">
                <a:solidFill>
                  <a:schemeClr val="accent6"/>
                </a:solidFill>
              </a:rPr>
              <a:t>Remove transitive dependent attributes </a:t>
            </a:r>
            <a:r>
              <a:rPr lang="en-GB" dirty="0"/>
              <a:t>from the relation that violets 3NF.</a:t>
            </a:r>
          </a:p>
          <a:p>
            <a:pPr lvl="1"/>
            <a:r>
              <a:rPr lang="en-GB" b="1" dirty="0">
                <a:solidFill>
                  <a:schemeClr val="accent6"/>
                </a:solidFill>
              </a:rPr>
              <a:t>Place them in a new relation along </a:t>
            </a:r>
            <a:r>
              <a:rPr lang="en-GB" dirty="0"/>
              <a:t>with the </a:t>
            </a:r>
            <a:r>
              <a:rPr lang="en-GB" b="1" dirty="0">
                <a:solidFill>
                  <a:schemeClr val="accent6"/>
                </a:solidFill>
              </a:rPr>
              <a:t>non-prime attributes due to which transitive dependency occurred</a:t>
            </a:r>
            <a:r>
              <a:rPr lang="en-GB" dirty="0"/>
              <a:t>.</a:t>
            </a:r>
          </a:p>
          <a:p>
            <a:pPr lvl="1"/>
            <a:r>
              <a:rPr lang="en-GB" dirty="0"/>
              <a:t>The </a:t>
            </a:r>
            <a:r>
              <a:rPr lang="en-GB" b="1" dirty="0">
                <a:solidFill>
                  <a:schemeClr val="accent6"/>
                </a:solidFill>
              </a:rPr>
              <a:t>primary key of the new relation</a:t>
            </a:r>
            <a:r>
              <a:rPr lang="en-GB" dirty="0"/>
              <a:t> will be </a:t>
            </a:r>
            <a:r>
              <a:rPr lang="en-GB" b="1" dirty="0">
                <a:solidFill>
                  <a:schemeClr val="accent6"/>
                </a:solidFill>
              </a:rPr>
              <a:t>non-prime attributes due to which transitive dependency occurred</a:t>
            </a:r>
            <a:r>
              <a:rPr lang="en-GB" dirty="0"/>
              <a:t>.</a:t>
            </a:r>
          </a:p>
          <a:p>
            <a:pPr lvl="1"/>
            <a:r>
              <a:rPr lang="en-GB" b="1" dirty="0">
                <a:solidFill>
                  <a:schemeClr val="accent6"/>
                </a:solidFill>
              </a:rPr>
              <a:t>Keep other attributes same as in the table </a:t>
            </a:r>
            <a:r>
              <a:rPr lang="en-GB" dirty="0"/>
              <a:t>with </a:t>
            </a:r>
            <a:r>
              <a:rPr lang="en-GB" b="1" dirty="0">
                <a:solidFill>
                  <a:schemeClr val="accent6"/>
                </a:solidFill>
              </a:rPr>
              <a:t>same primary key</a:t>
            </a:r>
            <a:r>
              <a:rPr lang="en-GB" dirty="0"/>
              <a:t> and </a:t>
            </a:r>
            <a:r>
              <a:rPr lang="en-GB" b="1" dirty="0">
                <a:solidFill>
                  <a:schemeClr val="accent6"/>
                </a:solidFill>
              </a:rPr>
              <a:t>add prime attributes of other relation into it as a foreign key</a:t>
            </a:r>
            <a:r>
              <a:rPr lang="en-GB" dirty="0"/>
              <a:t>.</a:t>
            </a:r>
          </a:p>
        </p:txBody>
      </p:sp>
      <p:graphicFrame>
        <p:nvGraphicFramePr>
          <p:cNvPr id="1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373363172"/>
              </p:ext>
            </p:extLst>
          </p:nvPr>
        </p:nvGraphicFramePr>
        <p:xfrm>
          <a:off x="280527" y="1338739"/>
          <a:ext cx="4651058" cy="205740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val="20000"/>
                    </a:ext>
                  </a:extLst>
                </a:gridCol>
                <a:gridCol w="963930">
                  <a:extLst>
                    <a:ext uri="{9D8B030D-6E8A-4147-A177-3AD203B41FA5}">
                      <a16:colId xmlns:a16="http://schemas.microsoft.com/office/drawing/2014/main" val="20001"/>
                    </a:ext>
                  </a:extLst>
                </a:gridCol>
                <a:gridCol w="1405255">
                  <a:extLst>
                    <a:ext uri="{9D8B030D-6E8A-4147-A177-3AD203B41FA5}">
                      <a16:colId xmlns:a16="http://schemas.microsoft.com/office/drawing/2014/main" val="20002"/>
                    </a:ext>
                  </a:extLst>
                </a:gridCol>
                <a:gridCol w="1632268">
                  <a:extLst>
                    <a:ext uri="{9D8B030D-6E8A-4147-A177-3AD203B41FA5}">
                      <a16:colId xmlns:a16="http://schemas.microsoft.com/office/drawing/2014/main" val="20003"/>
                    </a:ext>
                  </a:extLst>
                </a:gridCol>
              </a:tblGrid>
              <a:tr h="411480">
                <a:tc>
                  <a:txBody>
                    <a:bodyPr/>
                    <a:lstStyle/>
                    <a:p>
                      <a:pPr algn="l"/>
                      <a:r>
                        <a:rPr lang="en-US" sz="1800" u="sng" kern="1200" dirty="0">
                          <a:solidFill>
                            <a:schemeClr val="tx1"/>
                          </a:solidFill>
                        </a:rPr>
                        <a:t>ANO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BranchName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BranchAddress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50000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Rajkot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Kalawad</a:t>
                      </a:r>
                      <a:r>
                        <a:rPr lang="en-GB" dirty="0"/>
                        <a:t> road</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IN" dirty="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40000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Rajkot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Kalawad</a:t>
                      </a:r>
                      <a:r>
                        <a:rPr lang="en-GB" baseline="0" dirty="0"/>
                        <a:t> Road</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A03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35000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C.G Road</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a:t>A04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25000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C.G Road</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285899466"/>
              </p:ext>
            </p:extLst>
          </p:nvPr>
        </p:nvGraphicFramePr>
        <p:xfrm>
          <a:off x="279348"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8" name="Straight Connector 7"/>
          <p:cNvCxnSpPr/>
          <p:nvPr/>
        </p:nvCxnSpPr>
        <p:spPr>
          <a:xfrm rot="5400000" flipV="1">
            <a:off x="6092417" y="-2451486"/>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3" name="Right Arrow 22"/>
          <p:cNvSpPr/>
          <p:nvPr/>
        </p:nvSpPr>
        <p:spPr>
          <a:xfrm>
            <a:off x="5076588" y="2148878"/>
            <a:ext cx="612000" cy="43712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8"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288891684"/>
              </p:ext>
            </p:extLst>
          </p:nvPr>
        </p:nvGraphicFramePr>
        <p:xfrm>
          <a:off x="5855358" y="1343826"/>
          <a:ext cx="3037523" cy="1234440"/>
        </p:xfrm>
        <a:graphic>
          <a:graphicData uri="http://schemas.openxmlformats.org/drawingml/2006/table">
            <a:tbl>
              <a:tblPr firstRow="1" bandRow="1">
                <a:tableStyleId>{8EC20E35-A176-4012-BC5E-935CFFF8708E}</a:tableStyleId>
              </a:tblPr>
              <a:tblGrid>
                <a:gridCol w="1405255">
                  <a:extLst>
                    <a:ext uri="{9D8B030D-6E8A-4147-A177-3AD203B41FA5}">
                      <a16:colId xmlns:a16="http://schemas.microsoft.com/office/drawing/2014/main" val="20000"/>
                    </a:ext>
                  </a:extLst>
                </a:gridCol>
                <a:gridCol w="1632268">
                  <a:extLst>
                    <a:ext uri="{9D8B030D-6E8A-4147-A177-3AD203B41FA5}">
                      <a16:colId xmlns:a16="http://schemas.microsoft.com/office/drawing/2014/main" val="20001"/>
                    </a:ext>
                  </a:extLst>
                </a:gridCol>
              </a:tblGrid>
              <a:tr h="411480">
                <a:tc>
                  <a:txBody>
                    <a:bodyPr/>
                    <a:lstStyle/>
                    <a:p>
                      <a:pPr algn="l"/>
                      <a:r>
                        <a:rPr lang="en-US" sz="1800" b="1" u="sng" kern="1200" dirty="0" err="1">
                          <a:solidFill>
                            <a:schemeClr val="tx1"/>
                          </a:solidFill>
                          <a:latin typeface="+mn-lt"/>
                          <a:ea typeface="+mn-ea"/>
                          <a:cs typeface="+mn-cs"/>
                        </a:rPr>
                        <a:t>BranchName</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BranchAddress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GB" dirty="0"/>
                        <a:t>Rajkot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a:t>Kalawad</a:t>
                      </a:r>
                      <a:r>
                        <a:rPr lang="en-GB" dirty="0"/>
                        <a:t> road</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GB" dirty="0" err="1"/>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C.G Road</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2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60543000"/>
              </p:ext>
            </p:extLst>
          </p:nvPr>
        </p:nvGraphicFramePr>
        <p:xfrm>
          <a:off x="5854179" y="976997"/>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Table-1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3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568065327"/>
              </p:ext>
            </p:extLst>
          </p:nvPr>
        </p:nvGraphicFramePr>
        <p:xfrm>
          <a:off x="9013595" y="1341946"/>
          <a:ext cx="3018790" cy="205740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val="20000"/>
                    </a:ext>
                  </a:extLst>
                </a:gridCol>
                <a:gridCol w="963930">
                  <a:extLst>
                    <a:ext uri="{9D8B030D-6E8A-4147-A177-3AD203B41FA5}">
                      <a16:colId xmlns:a16="http://schemas.microsoft.com/office/drawing/2014/main" val="20001"/>
                    </a:ext>
                  </a:extLst>
                </a:gridCol>
                <a:gridCol w="1405255">
                  <a:extLst>
                    <a:ext uri="{9D8B030D-6E8A-4147-A177-3AD203B41FA5}">
                      <a16:colId xmlns:a16="http://schemas.microsoft.com/office/drawing/2014/main" val="20002"/>
                    </a:ext>
                  </a:extLst>
                </a:gridCol>
              </a:tblGrid>
              <a:tr h="411480">
                <a:tc>
                  <a:txBody>
                    <a:bodyPr/>
                    <a:lstStyle/>
                    <a:p>
                      <a:pPr algn="l"/>
                      <a:r>
                        <a:rPr lang="en-US" sz="1800" u="sng" kern="1200" dirty="0">
                          <a:solidFill>
                            <a:schemeClr val="tx1"/>
                          </a:solidFill>
                        </a:rPr>
                        <a:t>ANO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BranchName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50000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Rajkot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IN" dirty="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40000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Rajkot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A03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35000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a:t>A04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25000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31"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126397945"/>
              </p:ext>
            </p:extLst>
          </p:nvPr>
        </p:nvGraphicFramePr>
        <p:xfrm>
          <a:off x="9012416" y="975117"/>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Table-2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31669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par>
                                <p:cTn id="23" presetID="10"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500"/>
                                        <p:tgtEl>
                                          <p:spTgt spid="3">
                                            <p:txEl>
                                              <p:pRg st="10" end="1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Functional Dependency (FD)</a:t>
            </a:r>
          </a:p>
        </p:txBody>
      </p:sp>
      <p:sp>
        <p:nvSpPr>
          <p:cNvPr id="3" name="Content Placeholder 2"/>
          <p:cNvSpPr>
            <a:spLocks noGrp="1"/>
          </p:cNvSpPr>
          <p:nvPr>
            <p:ph idx="1"/>
          </p:nvPr>
        </p:nvSpPr>
        <p:spPr/>
        <p:txBody>
          <a:bodyPr/>
          <a:lstStyle/>
          <a:p>
            <a:r>
              <a:rPr lang="en-US" dirty="0"/>
              <a:t>Full Functional Dependency</a:t>
            </a:r>
          </a:p>
          <a:p>
            <a:pPr lvl="1"/>
            <a:r>
              <a:rPr lang="en-US" dirty="0"/>
              <a:t>In a relation, the attribute B is fully functional dependent on A if </a:t>
            </a:r>
            <a:r>
              <a:rPr lang="en-US" b="1" dirty="0">
                <a:solidFill>
                  <a:schemeClr val="accent6"/>
                </a:solidFill>
              </a:rPr>
              <a:t>B is functionally dependent on A, but not on any proper subset of A</a:t>
            </a:r>
            <a:r>
              <a:rPr lang="en-US" dirty="0"/>
              <a:t>.</a:t>
            </a:r>
          </a:p>
          <a:p>
            <a:pPr lvl="1"/>
            <a:r>
              <a:rPr lang="en-US" dirty="0" err="1"/>
              <a:t>Eg</a:t>
            </a:r>
            <a:r>
              <a:rPr lang="en-US" dirty="0"/>
              <a:t>. {</a:t>
            </a:r>
            <a:r>
              <a:rPr lang="en-US" dirty="0" err="1"/>
              <a:t>Roll_No</a:t>
            </a:r>
            <a:r>
              <a:rPr lang="en-US" dirty="0"/>
              <a:t>, Semester, </a:t>
            </a:r>
            <a:r>
              <a:rPr lang="en-US" dirty="0" err="1"/>
              <a:t>Department_Name</a:t>
            </a:r>
            <a:r>
              <a:rPr lang="en-US" dirty="0"/>
              <a:t>} </a:t>
            </a:r>
            <a:r>
              <a:rPr lang="en-US" dirty="0">
                <a:latin typeface="Calibri" panose="020F0502020204030204" pitchFamily="34" charset="0"/>
              </a:rPr>
              <a:t>→</a:t>
            </a:r>
            <a:r>
              <a:rPr lang="en-US" dirty="0"/>
              <a:t> SPI</a:t>
            </a:r>
          </a:p>
          <a:p>
            <a:pPr lvl="1"/>
            <a:r>
              <a:rPr lang="en-US" dirty="0"/>
              <a:t>We </a:t>
            </a:r>
            <a:r>
              <a:rPr lang="en-US" b="1" dirty="0">
                <a:solidFill>
                  <a:schemeClr val="accent6"/>
                </a:solidFill>
              </a:rPr>
              <a:t>need all three {</a:t>
            </a:r>
            <a:r>
              <a:rPr lang="en-US" b="1" dirty="0" err="1">
                <a:solidFill>
                  <a:schemeClr val="accent6"/>
                </a:solidFill>
              </a:rPr>
              <a:t>Roll_No</a:t>
            </a:r>
            <a:r>
              <a:rPr lang="en-US" b="1" dirty="0">
                <a:solidFill>
                  <a:schemeClr val="accent6"/>
                </a:solidFill>
              </a:rPr>
              <a:t>, Semester, </a:t>
            </a:r>
            <a:r>
              <a:rPr lang="en-US" b="1" dirty="0" err="1">
                <a:solidFill>
                  <a:schemeClr val="accent6"/>
                </a:solidFill>
              </a:rPr>
              <a:t>Department_Name</a:t>
            </a:r>
            <a:r>
              <a:rPr lang="en-US" b="1" dirty="0">
                <a:solidFill>
                  <a:schemeClr val="accent6"/>
                </a:solidFill>
              </a:rPr>
              <a:t>} to find SPI</a:t>
            </a:r>
            <a:r>
              <a:rPr lang="en-US" dirty="0"/>
              <a:t>.</a:t>
            </a:r>
          </a:p>
          <a:p>
            <a:r>
              <a:rPr lang="en-US" dirty="0"/>
              <a:t>Partial Functional Dependency</a:t>
            </a:r>
          </a:p>
          <a:p>
            <a:pPr lvl="1"/>
            <a:r>
              <a:rPr lang="en-US" dirty="0"/>
              <a:t>In a relation, the attribute B is partial functional dependent on A if </a:t>
            </a:r>
            <a:r>
              <a:rPr lang="en-US" b="1" dirty="0">
                <a:solidFill>
                  <a:schemeClr val="accent6"/>
                </a:solidFill>
              </a:rPr>
              <a:t>B is functionally dependent on A as well as on any proper subset of A</a:t>
            </a:r>
            <a:r>
              <a:rPr lang="en-US" dirty="0"/>
              <a:t>.</a:t>
            </a:r>
          </a:p>
          <a:p>
            <a:pPr lvl="1"/>
            <a:r>
              <a:rPr lang="en-US" dirty="0"/>
              <a:t>If there is some attribute that can be removed from A and the still dependency holds then it is partial functional </a:t>
            </a:r>
            <a:r>
              <a:rPr lang="en-US" dirty="0" err="1"/>
              <a:t>dependancy</a:t>
            </a:r>
            <a:r>
              <a:rPr lang="en-US" dirty="0"/>
              <a:t>.</a:t>
            </a:r>
          </a:p>
          <a:p>
            <a:pPr lvl="1"/>
            <a:r>
              <a:rPr lang="en-US" dirty="0" err="1"/>
              <a:t>Eg</a:t>
            </a:r>
            <a:r>
              <a:rPr lang="en-US" dirty="0"/>
              <a:t>. {</a:t>
            </a:r>
            <a:r>
              <a:rPr lang="en-US" dirty="0" err="1"/>
              <a:t>Enrollment_No</a:t>
            </a:r>
            <a:r>
              <a:rPr lang="en-US" dirty="0"/>
              <a:t>, </a:t>
            </a:r>
            <a:r>
              <a:rPr lang="en-US" dirty="0" err="1"/>
              <a:t>Department_Name</a:t>
            </a:r>
            <a:r>
              <a:rPr lang="en-US" dirty="0"/>
              <a:t>} </a:t>
            </a:r>
            <a:r>
              <a:rPr lang="en-US" dirty="0">
                <a:latin typeface="Calibri" panose="020F0502020204030204" pitchFamily="34" charset="0"/>
              </a:rPr>
              <a:t>→ </a:t>
            </a:r>
            <a:r>
              <a:rPr lang="en-US" dirty="0"/>
              <a:t>SPI</a:t>
            </a:r>
          </a:p>
          <a:p>
            <a:pPr lvl="1"/>
            <a:r>
              <a:rPr lang="en-US" b="1" dirty="0" err="1">
                <a:solidFill>
                  <a:schemeClr val="accent6"/>
                </a:solidFill>
              </a:rPr>
              <a:t>Enrollment_No</a:t>
            </a:r>
            <a:r>
              <a:rPr lang="en-US" b="1" dirty="0">
                <a:solidFill>
                  <a:schemeClr val="accent6"/>
                </a:solidFill>
              </a:rPr>
              <a:t> is sufficient to find SPI</a:t>
            </a:r>
            <a:r>
              <a:rPr lang="en-US" dirty="0"/>
              <a:t>, </a:t>
            </a:r>
            <a:r>
              <a:rPr lang="en-US" dirty="0" err="1"/>
              <a:t>Department_Name</a:t>
            </a:r>
            <a:r>
              <a:rPr lang="en-US" dirty="0"/>
              <a:t> is not required to find SPI.</a:t>
            </a:r>
          </a:p>
        </p:txBody>
      </p:sp>
    </p:spTree>
    <p:extLst>
      <p:ext uri="{BB962C8B-B14F-4D97-AF65-F5344CB8AC3E}">
        <p14:creationId xmlns:p14="http://schemas.microsoft.com/office/powerpoint/2010/main" val="1766355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Normal forms </a:t>
            </a:r>
            <a:br>
              <a:rPr lang="en-US" dirty="0">
                <a:gradFill flip="none" rotWithShape="1">
                  <a:gsLst>
                    <a:gs pos="10000">
                      <a:schemeClr val="accent6">
                        <a:lumMod val="50000"/>
                      </a:schemeClr>
                    </a:gs>
                    <a:gs pos="100000">
                      <a:schemeClr val="accent6"/>
                    </a:gs>
                  </a:gsLst>
                  <a:lin ang="0" scaled="1"/>
                  <a:tileRect/>
                </a:gradFill>
              </a:rPr>
            </a:br>
            <a:r>
              <a:rPr lang="en-US" dirty="0">
                <a:solidFill>
                  <a:schemeClr val="tx2"/>
                </a:solidFill>
              </a:rPr>
              <a:t>BCNF (Boyce-</a:t>
            </a:r>
            <a:r>
              <a:rPr lang="en-US" dirty="0" err="1">
                <a:solidFill>
                  <a:schemeClr val="tx2"/>
                </a:solidFill>
              </a:rPr>
              <a:t>Codd</a:t>
            </a:r>
            <a:r>
              <a:rPr lang="en-US" dirty="0">
                <a:solidFill>
                  <a:schemeClr val="tx2"/>
                </a:solidFill>
              </a:rPr>
              <a:t> Normal Form)</a:t>
            </a:r>
          </a:p>
        </p:txBody>
      </p:sp>
      <p:sp>
        <p:nvSpPr>
          <p:cNvPr id="5" name="Text Placeholder 4"/>
          <p:cNvSpPr>
            <a:spLocks noGrp="1"/>
          </p:cNvSpPr>
          <p:nvPr>
            <p:ph type="body" idx="1"/>
          </p:nvPr>
        </p:nvSpPr>
        <p:spPr/>
        <p:txBody>
          <a:bodyPr/>
          <a:lstStyle/>
          <a:p>
            <a:r>
              <a:rPr lang="en-US" dirty="0"/>
              <a:t>Section – 7.4</a:t>
            </a:r>
          </a:p>
          <a:p>
            <a:endParaRPr lang="en-US" dirty="0"/>
          </a:p>
        </p:txBody>
      </p:sp>
    </p:spTree>
    <p:extLst>
      <p:ext uri="{BB962C8B-B14F-4D97-AF65-F5344CB8AC3E}">
        <p14:creationId xmlns:p14="http://schemas.microsoft.com/office/powerpoint/2010/main" val="27580786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BCNF (Boyce-</a:t>
            </a:r>
            <a:r>
              <a:rPr lang="en-US" dirty="0" err="1"/>
              <a:t>Codd</a:t>
            </a:r>
            <a:r>
              <a:rPr lang="en-US" dirty="0"/>
              <a:t> Normal Form)</a:t>
            </a:r>
          </a:p>
        </p:txBody>
      </p:sp>
      <p:sp>
        <p:nvSpPr>
          <p:cNvPr id="3" name="Content Placeholder 2"/>
          <p:cNvSpPr>
            <a:spLocks noGrp="1"/>
          </p:cNvSpPr>
          <p:nvPr>
            <p:ph idx="1"/>
          </p:nvPr>
        </p:nvSpPr>
        <p:spPr/>
        <p:txBody>
          <a:bodyPr/>
          <a:lstStyle/>
          <a:p>
            <a:r>
              <a:rPr lang="en-GB" dirty="0"/>
              <a:t>Conditions for BCNF</a:t>
            </a:r>
          </a:p>
          <a:p>
            <a:endParaRPr lang="en-GB" dirty="0"/>
          </a:p>
          <a:p>
            <a:endParaRPr lang="en-GB" dirty="0"/>
          </a:p>
          <a:p>
            <a:endParaRPr lang="en-GB" dirty="0"/>
          </a:p>
          <a:p>
            <a:endParaRPr lang="en-GB" dirty="0"/>
          </a:p>
          <a:p>
            <a:r>
              <a:rPr lang="en-GB" dirty="0"/>
              <a:t>A relation R is in Boyce-</a:t>
            </a:r>
            <a:r>
              <a:rPr lang="en-GB" dirty="0" err="1"/>
              <a:t>Codd</a:t>
            </a:r>
            <a:r>
              <a:rPr lang="en-GB" dirty="0"/>
              <a:t> normal form (BCNF) </a:t>
            </a:r>
          </a:p>
          <a:p>
            <a:pPr lvl="1"/>
            <a:r>
              <a:rPr lang="en-GB" dirty="0"/>
              <a:t>if and only if it is in 3NF and </a:t>
            </a:r>
          </a:p>
          <a:p>
            <a:pPr lvl="1"/>
            <a:r>
              <a:rPr lang="en-GB" dirty="0"/>
              <a:t>for every functional dependency X </a:t>
            </a:r>
            <a:r>
              <a:rPr lang="en-US" dirty="0">
                <a:latin typeface="Calibri" panose="020F0502020204030204" pitchFamily="34" charset="0"/>
              </a:rPr>
              <a:t>→</a:t>
            </a:r>
            <a:r>
              <a:rPr lang="en-GB" dirty="0"/>
              <a:t> Y, X should be the primary key of the table.		</a:t>
            </a:r>
            <a:r>
              <a:rPr lang="en-GB" b="1" dirty="0"/>
              <a:t>OR</a:t>
            </a:r>
          </a:p>
          <a:p>
            <a:r>
              <a:rPr lang="en-GB" dirty="0"/>
              <a:t>A relation R is in Boyce-</a:t>
            </a:r>
            <a:r>
              <a:rPr lang="en-GB" dirty="0" err="1"/>
              <a:t>Codd</a:t>
            </a:r>
            <a:r>
              <a:rPr lang="en-GB" dirty="0"/>
              <a:t> normal form (BCNF) </a:t>
            </a:r>
          </a:p>
          <a:p>
            <a:pPr lvl="1"/>
            <a:r>
              <a:rPr lang="en-GB" dirty="0"/>
              <a:t>if and only if it is in 3NF and </a:t>
            </a:r>
          </a:p>
          <a:p>
            <a:pPr lvl="1"/>
            <a:r>
              <a:rPr lang="en-GB" dirty="0"/>
              <a:t>every prime key attribute is non-transitively dependent on the primary key			</a:t>
            </a:r>
            <a:r>
              <a:rPr lang="en-GB" b="1" dirty="0"/>
              <a:t>OR</a:t>
            </a:r>
          </a:p>
          <a:p>
            <a:pPr marL="255588" indent="-342900"/>
            <a:r>
              <a:rPr lang="en-GB" dirty="0"/>
              <a:t>A relation R is in Boyce-</a:t>
            </a:r>
            <a:r>
              <a:rPr lang="en-GB" dirty="0" err="1"/>
              <a:t>Codd</a:t>
            </a:r>
            <a:r>
              <a:rPr lang="en-GB" dirty="0"/>
              <a:t> normal form (BCNF) </a:t>
            </a:r>
          </a:p>
          <a:p>
            <a:pPr lvl="1"/>
            <a:r>
              <a:rPr lang="en-GB" dirty="0"/>
              <a:t>if and only if it is in 3NF and </a:t>
            </a:r>
          </a:p>
          <a:p>
            <a:pPr lvl="1"/>
            <a:r>
              <a:rPr lang="en-GB" sz="2000" dirty="0"/>
              <a:t>no any prime key attribute is transitively dependent on the primary key</a:t>
            </a:r>
          </a:p>
          <a:p>
            <a:pPr marL="255588" indent="-342900"/>
            <a:endParaRPr lang="en-GB" sz="2000" dirty="0"/>
          </a:p>
        </p:txBody>
      </p:sp>
      <p:sp>
        <p:nvSpPr>
          <p:cNvPr id="4" name="Rounded Rectangle 3"/>
          <p:cNvSpPr/>
          <p:nvPr/>
        </p:nvSpPr>
        <p:spPr>
          <a:xfrm>
            <a:off x="503405" y="1342665"/>
            <a:ext cx="6120000" cy="46800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marL="111125" lvl="1" algn="ctr">
              <a:lnSpc>
                <a:spcPct val="90000"/>
              </a:lnSpc>
              <a:spcBef>
                <a:spcPts val="500"/>
              </a:spcBef>
              <a:buClr>
                <a:schemeClr val="accent6"/>
              </a:buClr>
            </a:pPr>
            <a:r>
              <a:rPr lang="en-GB" sz="2400" dirty="0"/>
              <a:t>BCNF is </a:t>
            </a:r>
            <a:r>
              <a:rPr lang="en-GB" sz="2400" b="1" dirty="0">
                <a:solidFill>
                  <a:schemeClr val="accent6"/>
                </a:solidFill>
              </a:rPr>
              <a:t>based on the concept of a determinant</a:t>
            </a:r>
            <a:r>
              <a:rPr lang="en-GB" sz="2400" dirty="0"/>
              <a:t>.</a:t>
            </a:r>
            <a:endParaRPr lang="en-US" sz="2400" b="1" dirty="0">
              <a:solidFill>
                <a:schemeClr val="accent6"/>
              </a:solidFill>
            </a:endParaRPr>
          </a:p>
        </p:txBody>
      </p:sp>
      <p:cxnSp>
        <p:nvCxnSpPr>
          <p:cNvPr id="6" name="Straight Connector 5"/>
          <p:cNvCxnSpPr/>
          <p:nvPr/>
        </p:nvCxnSpPr>
        <p:spPr>
          <a:xfrm rot="5400000" flipV="1">
            <a:off x="6092417" y="-3032880"/>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503405" y="2003834"/>
            <a:ext cx="8388000" cy="72000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marL="111125" lvl="1" algn="ctr">
              <a:lnSpc>
                <a:spcPct val="90000"/>
              </a:lnSpc>
              <a:spcBef>
                <a:spcPts val="500"/>
              </a:spcBef>
              <a:buClr>
                <a:schemeClr val="accent6"/>
              </a:buClr>
            </a:pPr>
            <a:r>
              <a:rPr lang="en-GB" sz="2800" dirty="0"/>
              <a:t>It is in </a:t>
            </a:r>
            <a:r>
              <a:rPr lang="en-GB" sz="2800" b="1" dirty="0">
                <a:solidFill>
                  <a:schemeClr val="accent6"/>
                </a:solidFill>
              </a:rPr>
              <a:t>3NF</a:t>
            </a:r>
            <a:r>
              <a:rPr lang="en-GB" sz="2800" dirty="0"/>
              <a:t> and </a:t>
            </a:r>
            <a:r>
              <a:rPr lang="en-GB" sz="2800" b="1" dirty="0">
                <a:solidFill>
                  <a:schemeClr val="accent6"/>
                </a:solidFill>
              </a:rPr>
              <a:t>every determinant should be primary key</a:t>
            </a:r>
            <a:r>
              <a:rPr lang="en-GB" sz="2800" dirty="0"/>
              <a:t>.</a:t>
            </a:r>
            <a:endParaRPr lang="en-US" sz="2600" b="1" dirty="0">
              <a:solidFill>
                <a:schemeClr val="accent6"/>
              </a:solidFill>
            </a:endParaRPr>
          </a:p>
        </p:txBody>
      </p:sp>
      <p:sp>
        <p:nvSpPr>
          <p:cNvPr id="8" name="Rectangle 7"/>
          <p:cNvSpPr/>
          <p:nvPr/>
        </p:nvSpPr>
        <p:spPr>
          <a:xfrm>
            <a:off x="7984944" y="1326315"/>
            <a:ext cx="4104000" cy="461665"/>
          </a:xfrm>
          <a:prstGeom prst="rect">
            <a:avLst/>
          </a:prstGeom>
          <a:noFill/>
          <a:ln>
            <a:noFill/>
          </a:ln>
          <a:effectLst/>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400" dirty="0" err="1">
                <a:solidFill>
                  <a:schemeClr val="accent6"/>
                </a:solidFill>
              </a:rPr>
              <a:t>AccountNO</a:t>
            </a:r>
            <a:r>
              <a:rPr lang="en-US" sz="2400" dirty="0">
                <a:solidFill>
                  <a:schemeClr val="tx1"/>
                </a:solidFill>
              </a:rPr>
              <a:t> </a:t>
            </a:r>
            <a:r>
              <a:rPr lang="en-US" sz="2400" dirty="0">
                <a:solidFill>
                  <a:schemeClr val="tx1"/>
                </a:solidFill>
                <a:latin typeface="Calibri" panose="020F0502020204030204" pitchFamily="34" charset="0"/>
              </a:rPr>
              <a:t>→</a:t>
            </a:r>
            <a:r>
              <a:rPr lang="en-US" sz="2400" dirty="0">
                <a:solidFill>
                  <a:schemeClr val="tx1"/>
                </a:solidFill>
              </a:rPr>
              <a:t> </a:t>
            </a:r>
            <a:r>
              <a:rPr lang="en-US" sz="2400" dirty="0">
                <a:solidFill>
                  <a:schemeClr val="tx2"/>
                </a:solidFill>
              </a:rPr>
              <a:t>{Balance, Branch}</a:t>
            </a:r>
          </a:p>
        </p:txBody>
      </p:sp>
      <p:sp>
        <p:nvSpPr>
          <p:cNvPr id="9" name="TextBox 8"/>
          <p:cNvSpPr txBox="1"/>
          <p:nvPr/>
        </p:nvSpPr>
        <p:spPr>
          <a:xfrm>
            <a:off x="8335898" y="799723"/>
            <a:ext cx="1476000" cy="442674"/>
          </a:xfrm>
          <a:prstGeom prst="wedgeRoundRectCallout">
            <a:avLst>
              <a:gd name="adj1" fmla="val -20833"/>
              <a:gd name="adj2" fmla="val 103125"/>
              <a:gd name="adj3" fmla="val 16667"/>
            </a:avLst>
          </a:prstGeom>
          <a:solidFill>
            <a:schemeClr val="bg1">
              <a:lumMod val="85000"/>
            </a:schemeClr>
          </a:solidFill>
          <a:ln>
            <a:solidFill>
              <a:schemeClr val="bg1">
                <a:lumMod val="65000"/>
              </a:schemeClr>
            </a:solidFill>
          </a:ln>
          <a:effectLst/>
        </p:spPr>
        <p:style>
          <a:lnRef idx="1">
            <a:schemeClr val="dk1"/>
          </a:lnRef>
          <a:fillRef idx="2">
            <a:schemeClr val="dk1"/>
          </a:fillRef>
          <a:effectRef idx="1">
            <a:schemeClr val="dk1"/>
          </a:effectRef>
          <a:fontRef idx="minor">
            <a:schemeClr val="dk1"/>
          </a:fontRef>
        </p:style>
        <p:txBody>
          <a:bodyPr wrap="square" rtlCol="0" anchor="ctr">
            <a:spAutoFit/>
          </a:bodyPr>
          <a:lstStyle/>
          <a:p>
            <a:pPr algn="ctr"/>
            <a:r>
              <a:rPr lang="en-US" sz="2000" dirty="0">
                <a:solidFill>
                  <a:schemeClr val="accent6"/>
                </a:solidFill>
              </a:rPr>
              <a:t>Determinant</a:t>
            </a:r>
            <a:endParaRPr lang="en-US" sz="2400" dirty="0">
              <a:solidFill>
                <a:schemeClr val="accent6"/>
              </a:solidFill>
            </a:endParaRPr>
          </a:p>
        </p:txBody>
      </p:sp>
      <p:sp>
        <p:nvSpPr>
          <p:cNvPr id="10" name="TextBox 9"/>
          <p:cNvSpPr txBox="1"/>
          <p:nvPr/>
        </p:nvSpPr>
        <p:spPr>
          <a:xfrm>
            <a:off x="10559305" y="816049"/>
            <a:ext cx="1476000" cy="442674"/>
          </a:xfrm>
          <a:prstGeom prst="wedgeRoundRectCallout">
            <a:avLst>
              <a:gd name="adj1" fmla="val -20833"/>
              <a:gd name="adj2" fmla="val 103125"/>
              <a:gd name="adj3" fmla="val 16667"/>
            </a:avLst>
          </a:prstGeom>
          <a:solidFill>
            <a:schemeClr val="bg1">
              <a:lumMod val="85000"/>
            </a:schemeClr>
          </a:solidFill>
          <a:ln>
            <a:solidFill>
              <a:schemeClr val="bg1">
                <a:lumMod val="65000"/>
              </a:schemeClr>
            </a:solidFill>
          </a:ln>
          <a:effectLst/>
        </p:spPr>
        <p:style>
          <a:lnRef idx="1">
            <a:schemeClr val="dk1"/>
          </a:lnRef>
          <a:fillRef idx="2">
            <a:schemeClr val="dk1"/>
          </a:fillRef>
          <a:effectRef idx="1">
            <a:schemeClr val="dk1"/>
          </a:effectRef>
          <a:fontRef idx="minor">
            <a:schemeClr val="dk1"/>
          </a:fontRef>
        </p:style>
        <p:txBody>
          <a:bodyPr wrap="square" rtlCol="0" anchor="ctr">
            <a:spAutoFit/>
          </a:bodyPr>
          <a:lstStyle/>
          <a:p>
            <a:pPr algn="ctr"/>
            <a:r>
              <a:rPr lang="en-US" sz="2000" dirty="0">
                <a:solidFill>
                  <a:schemeClr val="tx2"/>
                </a:solidFill>
              </a:rPr>
              <a:t>Dependent</a:t>
            </a:r>
            <a:endParaRPr lang="en-US" sz="2400" dirty="0">
              <a:solidFill>
                <a:schemeClr val="tx2"/>
              </a:solidFill>
            </a:endParaRPr>
          </a:p>
        </p:txBody>
      </p:sp>
      <p:sp>
        <p:nvSpPr>
          <p:cNvPr id="11" name="TextBox 10"/>
          <p:cNvSpPr txBox="1"/>
          <p:nvPr/>
        </p:nvSpPr>
        <p:spPr>
          <a:xfrm>
            <a:off x="6705230" y="816049"/>
            <a:ext cx="1476000" cy="442674"/>
          </a:xfrm>
          <a:prstGeom prst="wedgeRoundRectCallout">
            <a:avLst>
              <a:gd name="adj1" fmla="val 20995"/>
              <a:gd name="adj2" fmla="val 49903"/>
              <a:gd name="adj3" fmla="val 16667"/>
            </a:avLst>
          </a:prstGeom>
          <a:solidFill>
            <a:schemeClr val="bg1">
              <a:lumMod val="85000"/>
            </a:schemeClr>
          </a:solidFill>
          <a:ln>
            <a:solidFill>
              <a:schemeClr val="bg1">
                <a:lumMod val="65000"/>
              </a:schemeClr>
            </a:solidFill>
          </a:ln>
          <a:effectLst/>
        </p:spPr>
        <p:style>
          <a:lnRef idx="1">
            <a:schemeClr val="dk1"/>
          </a:lnRef>
          <a:fillRef idx="2">
            <a:schemeClr val="dk1"/>
          </a:fillRef>
          <a:effectRef idx="1">
            <a:schemeClr val="dk1"/>
          </a:effectRef>
          <a:fontRef idx="minor">
            <a:schemeClr val="dk1"/>
          </a:fontRef>
        </p:style>
        <p:txBody>
          <a:bodyPr wrap="square" rtlCol="0" anchor="ctr">
            <a:spAutoFit/>
          </a:bodyPr>
          <a:lstStyle/>
          <a:p>
            <a:pPr algn="ctr"/>
            <a:r>
              <a:rPr lang="en-US" sz="2000" b="1" dirty="0">
                <a:solidFill>
                  <a:schemeClr val="accent6"/>
                </a:solidFill>
              </a:rPr>
              <a:t>Primary Key</a:t>
            </a:r>
            <a:endParaRPr lang="en-US" sz="2000" dirty="0">
              <a:solidFill>
                <a:schemeClr val="accent6"/>
              </a:solidFill>
            </a:endParaRPr>
          </a:p>
        </p:txBody>
      </p:sp>
      <p:sp>
        <p:nvSpPr>
          <p:cNvPr id="12" name="Bent Arrow 11"/>
          <p:cNvSpPr/>
          <p:nvPr/>
        </p:nvSpPr>
        <p:spPr>
          <a:xfrm flipV="1">
            <a:off x="7427256" y="1259983"/>
            <a:ext cx="651970" cy="461611"/>
          </a:xfrm>
          <a:prstGeom prst="bentArrow">
            <a:avLst>
              <a:gd name="adj1" fmla="val 13664"/>
              <a:gd name="adj2" fmla="val 25000"/>
              <a:gd name="adj3" fmla="val 26541"/>
              <a:gd name="adj4" fmla="val 41434"/>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96041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p:bldP spid="9" grpId="0" animBg="1"/>
      <p:bldP spid="10" grpId="0" animBg="1"/>
      <p:bldP spid="11" grpId="0" animBg="1"/>
      <p:bldP spid="1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BCNF (Boyce-</a:t>
            </a:r>
            <a:r>
              <a:rPr lang="en-US" dirty="0" err="1"/>
              <a:t>Codd</a:t>
            </a:r>
            <a:r>
              <a:rPr lang="en-US" dirty="0"/>
              <a:t> Normal Form) </a:t>
            </a:r>
            <a:r>
              <a:rPr lang="en-US" dirty="0">
                <a:solidFill>
                  <a:schemeClr val="tx1">
                    <a:lumMod val="50000"/>
                    <a:lumOff val="50000"/>
                  </a:schemeClr>
                </a:solidFill>
              </a:rPr>
              <a:t>[Example]</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GB" dirty="0"/>
          </a:p>
          <a:p>
            <a:pPr marL="0" indent="0">
              <a:buNone/>
            </a:pPr>
            <a:endParaRPr lang="en-GB" b="1" dirty="0"/>
          </a:p>
        </p:txBody>
      </p:sp>
      <p:graphicFrame>
        <p:nvGraphicFramePr>
          <p:cNvPr id="1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727487805"/>
              </p:ext>
            </p:extLst>
          </p:nvPr>
        </p:nvGraphicFramePr>
        <p:xfrm>
          <a:off x="280527" y="1338739"/>
          <a:ext cx="2510790" cy="370332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val="20000"/>
                    </a:ext>
                  </a:extLst>
                </a:gridCol>
                <a:gridCol w="963930">
                  <a:extLst>
                    <a:ext uri="{9D8B030D-6E8A-4147-A177-3AD203B41FA5}">
                      <a16:colId xmlns:a16="http://schemas.microsoft.com/office/drawing/2014/main" val="20001"/>
                    </a:ext>
                  </a:extLst>
                </a:gridCol>
                <a:gridCol w="897255">
                  <a:extLst>
                    <a:ext uri="{9D8B030D-6E8A-4147-A177-3AD203B41FA5}">
                      <a16:colId xmlns:a16="http://schemas.microsoft.com/office/drawing/2014/main" val="20002"/>
                    </a:ext>
                  </a:extLst>
                </a:gridCol>
              </a:tblGrid>
              <a:tr h="411480">
                <a:tc>
                  <a:txBody>
                    <a:bodyPr/>
                    <a:lstStyle/>
                    <a:p>
                      <a:pPr algn="l"/>
                      <a:r>
                        <a:rPr lang="en-US" sz="1800" u="sng" kern="1200" dirty="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a:solidFill>
                            <a:schemeClr val="tx1"/>
                          </a:solidFill>
                          <a:latin typeface="+mn-lt"/>
                          <a:ea typeface="+mn-ea"/>
                          <a:cs typeface="+mn-cs"/>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Faculty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102</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Shah</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103</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Jadeja</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104</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Dave</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105</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Shah</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102</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Patel</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Dave</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105</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err="1">
                          <a:solidFill>
                            <a:schemeClr val="dk1"/>
                          </a:solidFill>
                          <a:latin typeface="+mn-lt"/>
                          <a:ea typeface="+mn-ea"/>
                          <a:cs typeface="+mn-cs"/>
                        </a:rPr>
                        <a:t>Jadeja</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514512037"/>
              </p:ext>
            </p:extLst>
          </p:nvPr>
        </p:nvGraphicFramePr>
        <p:xfrm>
          <a:off x="279348"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6" name="Straight Connector 5"/>
          <p:cNvCxnSpPr/>
          <p:nvPr/>
        </p:nvCxnSpPr>
        <p:spPr>
          <a:xfrm flipV="1">
            <a:off x="2925743" y="919747"/>
            <a:ext cx="0" cy="4248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46325" y="1688938"/>
            <a:ext cx="756000" cy="460800"/>
          </a:xfrm>
          <a:prstGeom prst="rect">
            <a:avLst/>
          </a:prstGeom>
          <a:noFill/>
          <a:ln w="28575">
            <a:solidFill>
              <a:srgbClr val="0070C0"/>
            </a:solidFill>
          </a:ln>
        </p:spPr>
        <p:txBody>
          <a:bodyPr wrap="square" rtlCol="0">
            <a:spAutoFit/>
          </a:bodyPr>
          <a:lstStyle/>
          <a:p>
            <a:pPr algn="ctr"/>
            <a:r>
              <a:rPr lang="en-US" sz="2400" u="sng" dirty="0"/>
              <a:t>RNO</a:t>
            </a:r>
          </a:p>
        </p:txBody>
      </p:sp>
      <p:sp>
        <p:nvSpPr>
          <p:cNvPr id="11" name="TextBox 10"/>
          <p:cNvSpPr txBox="1"/>
          <p:nvPr/>
        </p:nvSpPr>
        <p:spPr>
          <a:xfrm>
            <a:off x="3803445" y="1688938"/>
            <a:ext cx="1152000" cy="460800"/>
          </a:xfrm>
          <a:prstGeom prst="rect">
            <a:avLst/>
          </a:prstGeom>
          <a:noFill/>
          <a:ln w="28575">
            <a:solidFill>
              <a:srgbClr val="0070C0"/>
            </a:solidFill>
          </a:ln>
        </p:spPr>
        <p:txBody>
          <a:bodyPr wrap="square" rtlCol="0">
            <a:spAutoFit/>
          </a:bodyPr>
          <a:lstStyle/>
          <a:p>
            <a:pPr algn="ctr"/>
            <a:r>
              <a:rPr lang="en-US" sz="2400" u="sng" dirty="0"/>
              <a:t>Subject</a:t>
            </a:r>
          </a:p>
        </p:txBody>
      </p:sp>
      <p:sp>
        <p:nvSpPr>
          <p:cNvPr id="12" name="TextBox 11"/>
          <p:cNvSpPr txBox="1"/>
          <p:nvPr/>
        </p:nvSpPr>
        <p:spPr>
          <a:xfrm>
            <a:off x="4952712" y="1688938"/>
            <a:ext cx="1080000" cy="460800"/>
          </a:xfrm>
          <a:prstGeom prst="rect">
            <a:avLst/>
          </a:prstGeom>
          <a:noFill/>
          <a:ln w="28575">
            <a:solidFill>
              <a:srgbClr val="0070C0"/>
            </a:solidFill>
          </a:ln>
        </p:spPr>
        <p:txBody>
          <a:bodyPr wrap="square" rtlCol="0">
            <a:spAutoFit/>
          </a:bodyPr>
          <a:lstStyle/>
          <a:p>
            <a:pPr algn="ctr"/>
            <a:r>
              <a:rPr lang="en-US" sz="2400" dirty="0"/>
              <a:t>Faculty</a:t>
            </a:r>
          </a:p>
        </p:txBody>
      </p:sp>
      <p:cxnSp>
        <p:nvCxnSpPr>
          <p:cNvPr id="13" name="Straight Connector 12"/>
          <p:cNvCxnSpPr/>
          <p:nvPr/>
        </p:nvCxnSpPr>
        <p:spPr>
          <a:xfrm>
            <a:off x="5492712" y="2149738"/>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4379445" y="2141613"/>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356888" y="2507373"/>
            <a:ext cx="1116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3424325" y="1312594"/>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410572" y="1324638"/>
            <a:ext cx="2088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492712" y="1312594"/>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735245" y="2524295"/>
            <a:ext cx="753052" cy="461665"/>
          </a:xfrm>
          <a:prstGeom prst="rect">
            <a:avLst/>
          </a:prstGeom>
          <a:noFill/>
        </p:spPr>
        <p:txBody>
          <a:bodyPr wrap="square" rtlCol="0">
            <a:spAutoFit/>
          </a:bodyPr>
          <a:lstStyle/>
          <a:p>
            <a:pPr algn="ctr"/>
            <a:r>
              <a:rPr lang="en-GB" sz="2400" b="1" dirty="0"/>
              <a:t>FD2</a:t>
            </a:r>
          </a:p>
        </p:txBody>
      </p:sp>
      <p:sp>
        <p:nvSpPr>
          <p:cNvPr id="27" name="TextBox 26"/>
          <p:cNvSpPr txBox="1"/>
          <p:nvPr/>
        </p:nvSpPr>
        <p:spPr>
          <a:xfrm>
            <a:off x="3436900" y="864157"/>
            <a:ext cx="753052" cy="461665"/>
          </a:xfrm>
          <a:prstGeom prst="rect">
            <a:avLst/>
          </a:prstGeom>
          <a:noFill/>
        </p:spPr>
        <p:txBody>
          <a:bodyPr wrap="square" rtlCol="0">
            <a:spAutoFit/>
          </a:bodyPr>
          <a:lstStyle/>
          <a:p>
            <a:pPr algn="ctr"/>
            <a:r>
              <a:rPr lang="en-GB" sz="2400" b="1" dirty="0"/>
              <a:t>FD1</a:t>
            </a:r>
          </a:p>
        </p:txBody>
      </p:sp>
      <p:cxnSp>
        <p:nvCxnSpPr>
          <p:cNvPr id="23" name="Straight Connector 22"/>
          <p:cNvCxnSpPr/>
          <p:nvPr/>
        </p:nvCxnSpPr>
        <p:spPr>
          <a:xfrm flipV="1">
            <a:off x="4379445" y="1312594"/>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6266765" y="1184299"/>
            <a:ext cx="5794056" cy="144000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marL="285750" indent="-285750" algn="just">
              <a:buFont typeface="Arial" panose="020B0604020202020204" pitchFamily="34" charset="0"/>
              <a:buChar char="•"/>
            </a:pPr>
            <a:r>
              <a:rPr lang="en-GB" sz="2400" b="1" dirty="0"/>
              <a:t>FD1</a:t>
            </a:r>
            <a:r>
              <a:rPr lang="en-GB" sz="2400" dirty="0"/>
              <a:t>: RNO, Subject</a:t>
            </a:r>
            <a:r>
              <a:rPr lang="en-US" sz="2400" dirty="0">
                <a:latin typeface="Calibri" panose="020F0502020204030204" pitchFamily="34" charset="0"/>
              </a:rPr>
              <a:t> → </a:t>
            </a:r>
            <a:r>
              <a:rPr lang="en-GB" sz="2400" dirty="0"/>
              <a:t>Faculty</a:t>
            </a:r>
          </a:p>
          <a:p>
            <a:pPr marL="285750" indent="-285750" algn="just">
              <a:buFont typeface="Arial" panose="020B0604020202020204" pitchFamily="34" charset="0"/>
              <a:buChar char="•"/>
            </a:pPr>
            <a:r>
              <a:rPr lang="en-GB" sz="2400" b="1" dirty="0"/>
              <a:t>FD2</a:t>
            </a:r>
            <a:r>
              <a:rPr lang="en-GB" sz="2400" dirty="0"/>
              <a:t>: Faculty </a:t>
            </a:r>
            <a:r>
              <a:rPr lang="en-US" sz="2400" dirty="0">
                <a:latin typeface="Calibri" panose="020F0502020204030204" pitchFamily="34" charset="0"/>
              </a:rPr>
              <a:t>→ </a:t>
            </a:r>
            <a:r>
              <a:rPr lang="en-GB" sz="2400" dirty="0"/>
              <a:t>Subject</a:t>
            </a:r>
          </a:p>
          <a:p>
            <a:pPr marL="285750" indent="-285750" algn="just">
              <a:buFont typeface="Arial" panose="020B0604020202020204" pitchFamily="34" charset="0"/>
              <a:buChar char="•"/>
            </a:pPr>
            <a:r>
              <a:rPr lang="en-GB" sz="2400" dirty="0"/>
              <a:t>So {RNO, Subject} </a:t>
            </a:r>
            <a:r>
              <a:rPr lang="en-US" sz="2400" dirty="0">
                <a:latin typeface="Calibri" panose="020F0502020204030204" pitchFamily="34" charset="0"/>
              </a:rPr>
              <a:t>→ </a:t>
            </a:r>
            <a:r>
              <a:rPr lang="en-GB" sz="2400" dirty="0"/>
              <a:t>Subject</a:t>
            </a:r>
            <a:r>
              <a:rPr lang="en-GB" sz="2000" dirty="0"/>
              <a:t>  (Transitivity rule)</a:t>
            </a:r>
            <a:endParaRPr lang="en-GB" sz="2400" dirty="0"/>
          </a:p>
        </p:txBody>
      </p:sp>
      <p:sp>
        <p:nvSpPr>
          <p:cNvPr id="32" name="Rounded Rectangle 31"/>
          <p:cNvSpPr/>
          <p:nvPr/>
        </p:nvSpPr>
        <p:spPr>
          <a:xfrm>
            <a:off x="279348" y="5050856"/>
            <a:ext cx="9120158" cy="1440000"/>
          </a:xfrm>
          <a:prstGeom prst="roundRect">
            <a:avLst>
              <a:gd name="adj" fmla="val 135"/>
            </a:avLst>
          </a:prstGeom>
          <a:noFill/>
          <a:ln w="12700">
            <a:noFill/>
          </a:ln>
        </p:spPr>
        <p:txBody>
          <a:bodyPr vert="horz" lIns="91440" tIns="91440" rIns="91440" bIns="91440" rtlCol="0" anchor="ctr">
            <a:noAutofit/>
          </a:bodyPr>
          <a:lstStyle/>
          <a:p>
            <a:pPr marL="342900" indent="-342900">
              <a:buFont typeface="Arial" panose="020B0604020202020204" pitchFamily="34" charset="0"/>
              <a:buChar char="•"/>
            </a:pPr>
            <a:r>
              <a:rPr lang="en-IN" sz="2400" dirty="0">
                <a:solidFill>
                  <a:schemeClr val="dk1"/>
                </a:solidFill>
              </a:rPr>
              <a:t>Here, one faculty teaches only one subject, but a subject may be taught by more than one faculty.</a:t>
            </a:r>
          </a:p>
          <a:p>
            <a:pPr marL="342900" indent="-342900">
              <a:buFont typeface="Arial" panose="020B0604020202020204" pitchFamily="34" charset="0"/>
              <a:buChar char="•"/>
            </a:pPr>
            <a:r>
              <a:rPr lang="en-IN" sz="2400" dirty="0">
                <a:solidFill>
                  <a:schemeClr val="dk1"/>
                </a:solidFill>
              </a:rPr>
              <a:t>A student can learn a subject from only one faculty.</a:t>
            </a:r>
          </a:p>
        </p:txBody>
      </p:sp>
      <p:sp>
        <p:nvSpPr>
          <p:cNvPr id="33" name="Rounded Rectangle 32"/>
          <p:cNvSpPr/>
          <p:nvPr/>
        </p:nvSpPr>
        <p:spPr>
          <a:xfrm>
            <a:off x="3046325" y="2992882"/>
            <a:ext cx="9014496" cy="863144"/>
          </a:xfrm>
          <a:prstGeom prst="roundRect">
            <a:avLst>
              <a:gd name="adj" fmla="val 6432"/>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algn="ctr"/>
            <a:r>
              <a:rPr lang="en-IN" sz="2000" dirty="0">
                <a:solidFill>
                  <a:schemeClr val="tx1"/>
                </a:solidFill>
              </a:rPr>
              <a:t>In FD2, </a:t>
            </a:r>
            <a:r>
              <a:rPr lang="en-IN" sz="2000" b="1" dirty="0">
                <a:solidFill>
                  <a:schemeClr val="accent6"/>
                </a:solidFill>
              </a:rPr>
              <a:t>determinant is Faculty which is not a primary key</a:t>
            </a:r>
            <a:r>
              <a:rPr lang="en-IN" sz="2000" dirty="0">
                <a:solidFill>
                  <a:schemeClr val="tx1"/>
                </a:solidFill>
              </a:rPr>
              <a:t>. So student table is not in BCNF.</a:t>
            </a:r>
          </a:p>
        </p:txBody>
      </p:sp>
      <p:sp>
        <p:nvSpPr>
          <p:cNvPr id="34" name="Rounded Rectangle 33"/>
          <p:cNvSpPr/>
          <p:nvPr/>
        </p:nvSpPr>
        <p:spPr>
          <a:xfrm>
            <a:off x="3051308" y="3979166"/>
            <a:ext cx="9014496" cy="1224000"/>
          </a:xfrm>
          <a:prstGeom prst="roundRect">
            <a:avLst>
              <a:gd name="adj" fmla="val 6432"/>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algn="just"/>
            <a:r>
              <a:rPr lang="en-GB" sz="2000" b="1" dirty="0"/>
              <a:t>Problem</a:t>
            </a:r>
            <a:r>
              <a:rPr lang="en-GB" sz="2000" dirty="0"/>
              <a:t>: In this relation </a:t>
            </a:r>
            <a:r>
              <a:rPr lang="en-GB" sz="2000" b="1" dirty="0">
                <a:solidFill>
                  <a:schemeClr val="accent6"/>
                </a:solidFill>
              </a:rPr>
              <a:t>one student can learn more than one subject with different faculty</a:t>
            </a:r>
            <a:r>
              <a:rPr lang="en-GB" sz="2000" dirty="0"/>
              <a:t> then</a:t>
            </a:r>
            <a:r>
              <a:rPr lang="en-GB" sz="2000" b="1" dirty="0">
                <a:solidFill>
                  <a:schemeClr val="accent6"/>
                </a:solidFill>
              </a:rPr>
              <a:t> records will be stored repeatedly for each student, language and faculty combination </a:t>
            </a:r>
            <a:r>
              <a:rPr lang="en-GB" sz="2000" dirty="0"/>
              <a:t>which </a:t>
            </a:r>
            <a:r>
              <a:rPr lang="en-GB" sz="2000" b="1" dirty="0">
                <a:solidFill>
                  <a:schemeClr val="accent6"/>
                </a:solidFill>
              </a:rPr>
              <a:t>occupies more space</a:t>
            </a:r>
            <a:r>
              <a:rPr lang="en-GB" sz="2000" dirty="0"/>
              <a:t>.</a:t>
            </a:r>
            <a:endParaRPr lang="en-IN" sz="2000" dirty="0">
              <a:solidFill>
                <a:schemeClr val="tx1"/>
              </a:solidFill>
            </a:endParaRPr>
          </a:p>
        </p:txBody>
      </p:sp>
    </p:spTree>
    <p:extLst>
      <p:ext uri="{BB962C8B-B14F-4D97-AF65-F5344CB8AC3E}">
        <p14:creationId xmlns:p14="http://schemas.microsoft.com/office/powerpoint/2010/main" val="2180132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2">
                                            <p:txEl>
                                              <p:pRg st="0" end="0"/>
                                            </p:txEl>
                                          </p:spTgt>
                                        </p:tgtEl>
                                        <p:attrNameLst>
                                          <p:attrName>style.visibility</p:attrName>
                                        </p:attrNameLst>
                                      </p:cBhvr>
                                      <p:to>
                                        <p:strVal val="visible"/>
                                      </p:to>
                                    </p:set>
                                    <p:animEffect transition="in" filter="fade">
                                      <p:cBhvr>
                                        <p:cTn id="15" dur="500"/>
                                        <p:tgtEl>
                                          <p:spTgt spid="3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2">
                                            <p:txEl>
                                              <p:pRg st="1" end="1"/>
                                            </p:txEl>
                                          </p:spTgt>
                                        </p:tgtEl>
                                        <p:attrNameLst>
                                          <p:attrName>style.visibility</p:attrName>
                                        </p:attrNameLst>
                                      </p:cBhvr>
                                      <p:to>
                                        <p:strVal val="visible"/>
                                      </p:to>
                                    </p:set>
                                    <p:animEffect transition="in" filter="fade">
                                      <p:cBhvr>
                                        <p:cTn id="18" dur="500"/>
                                        <p:tgtEl>
                                          <p:spTgt spid="3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par>
                                <p:cTn id="42" presetID="10" presetClass="entr" presetSubtype="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par>
                                <p:cTn id="45" presetID="10"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par>
                                <p:cTn id="48" presetID="10" presetClass="entr" presetSubtype="0" fill="hold"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par>
                                <p:cTn id="51" presetID="10"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500"/>
                                        <p:tgtEl>
                                          <p:spTgt spid="4"/>
                                        </p:tgtEl>
                                      </p:cBhvr>
                                    </p:animEffect>
                                  </p:childTnLst>
                                </p:cTn>
                              </p:par>
                              <p:par>
                                <p:cTn id="57" presetID="10" presetClass="entr" presetSubtype="0" fill="hold"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500"/>
                                        <p:tgtEl>
                                          <p:spTgt spid="31"/>
                                        </p:tgtEl>
                                      </p:cBhvr>
                                    </p:animEffect>
                                  </p:childTnLst>
                                </p:cTn>
                              </p:par>
                              <p:par>
                                <p:cTn id="65" presetID="10" presetClass="entr" presetSubtype="0" fill="hold" nodeType="withEffect">
                                  <p:stCondLst>
                                    <p:cond delay="0"/>
                                  </p:stCondLst>
                                  <p:childTnLst>
                                    <p:set>
                                      <p:cBhvr>
                                        <p:cTn id="66" dur="1" fill="hold">
                                          <p:stCondLst>
                                            <p:cond delay="0"/>
                                          </p:stCondLst>
                                        </p:cTn>
                                        <p:tgtEl>
                                          <p:spTgt spid="31">
                                            <p:txEl>
                                              <p:pRg st="0" end="0"/>
                                            </p:txEl>
                                          </p:spTgt>
                                        </p:tgtEl>
                                        <p:attrNameLst>
                                          <p:attrName>style.visibility</p:attrName>
                                        </p:attrNameLst>
                                      </p:cBhvr>
                                      <p:to>
                                        <p:strVal val="visible"/>
                                      </p:to>
                                    </p:set>
                                    <p:animEffect transition="in" filter="fade">
                                      <p:cBhvr>
                                        <p:cTn id="67" dur="500"/>
                                        <p:tgtEl>
                                          <p:spTgt spid="31">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1">
                                            <p:txEl>
                                              <p:pRg st="1" end="1"/>
                                            </p:txEl>
                                          </p:spTgt>
                                        </p:tgtEl>
                                        <p:attrNameLst>
                                          <p:attrName>style.visibility</p:attrName>
                                        </p:attrNameLst>
                                      </p:cBhvr>
                                      <p:to>
                                        <p:strVal val="visible"/>
                                      </p:to>
                                    </p:set>
                                    <p:animEffect transition="in" filter="fade">
                                      <p:cBhvr>
                                        <p:cTn id="72" dur="500"/>
                                        <p:tgtEl>
                                          <p:spTgt spid="31">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1">
                                            <p:txEl>
                                              <p:pRg st="2" end="2"/>
                                            </p:txEl>
                                          </p:spTgt>
                                        </p:tgtEl>
                                        <p:attrNameLst>
                                          <p:attrName>style.visibility</p:attrName>
                                        </p:attrNameLst>
                                      </p:cBhvr>
                                      <p:to>
                                        <p:strVal val="visible"/>
                                      </p:to>
                                    </p:set>
                                    <p:animEffect transition="in" filter="fade">
                                      <p:cBhvr>
                                        <p:cTn id="77" dur="500"/>
                                        <p:tgtEl>
                                          <p:spTgt spid="31">
                                            <p:txEl>
                                              <p:pRg st="2" end="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fade">
                                      <p:cBhvr>
                                        <p:cTn id="82" dur="500"/>
                                        <p:tgtEl>
                                          <p:spTgt spid="33"/>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4" grpId="0"/>
      <p:bldP spid="27" grpId="0"/>
      <p:bldP spid="31" grpId="0" animBg="1"/>
      <p:bldP spid="33" grpId="0" animBg="1"/>
      <p:bldP spid="3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BCNF (Boyce-</a:t>
            </a:r>
            <a:r>
              <a:rPr lang="en-US" dirty="0" err="1"/>
              <a:t>Codd</a:t>
            </a:r>
            <a:r>
              <a:rPr lang="en-US" dirty="0"/>
              <a:t> Normal Form) </a:t>
            </a:r>
            <a:r>
              <a:rPr lang="en-US" dirty="0">
                <a:solidFill>
                  <a:schemeClr val="tx1">
                    <a:lumMod val="50000"/>
                    <a:lumOff val="50000"/>
                  </a:schemeClr>
                </a:solidFill>
              </a:rPr>
              <a:t>[Example]</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GB" dirty="0"/>
          </a:p>
          <a:p>
            <a:pPr marL="0" indent="0">
              <a:buNone/>
            </a:pPr>
            <a:endParaRPr lang="en-GB" b="1" dirty="0"/>
          </a:p>
        </p:txBody>
      </p:sp>
      <p:graphicFrame>
        <p:nvGraphicFramePr>
          <p:cNvPr id="1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727487805"/>
              </p:ext>
            </p:extLst>
          </p:nvPr>
        </p:nvGraphicFramePr>
        <p:xfrm>
          <a:off x="280527" y="1338739"/>
          <a:ext cx="2510790" cy="370332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val="20000"/>
                    </a:ext>
                  </a:extLst>
                </a:gridCol>
                <a:gridCol w="963930">
                  <a:extLst>
                    <a:ext uri="{9D8B030D-6E8A-4147-A177-3AD203B41FA5}">
                      <a16:colId xmlns:a16="http://schemas.microsoft.com/office/drawing/2014/main" val="20001"/>
                    </a:ext>
                  </a:extLst>
                </a:gridCol>
                <a:gridCol w="897255">
                  <a:extLst>
                    <a:ext uri="{9D8B030D-6E8A-4147-A177-3AD203B41FA5}">
                      <a16:colId xmlns:a16="http://schemas.microsoft.com/office/drawing/2014/main" val="20002"/>
                    </a:ext>
                  </a:extLst>
                </a:gridCol>
              </a:tblGrid>
              <a:tr h="411480">
                <a:tc>
                  <a:txBody>
                    <a:bodyPr/>
                    <a:lstStyle/>
                    <a:p>
                      <a:pPr algn="l"/>
                      <a:r>
                        <a:rPr lang="en-US" sz="1800" u="sng" kern="1200" dirty="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a:solidFill>
                            <a:schemeClr val="tx1"/>
                          </a:solidFill>
                          <a:latin typeface="+mn-lt"/>
                          <a:ea typeface="+mn-ea"/>
                          <a:cs typeface="+mn-cs"/>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Faculty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102</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Shah</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103</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Jadeja</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104</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Dave</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105</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Shah</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102</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Patel</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Dave</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105</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err="1">
                          <a:solidFill>
                            <a:schemeClr val="dk1"/>
                          </a:solidFill>
                          <a:latin typeface="+mn-lt"/>
                          <a:ea typeface="+mn-ea"/>
                          <a:cs typeface="+mn-cs"/>
                        </a:rPr>
                        <a:t>Jadeja</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514512037"/>
              </p:ext>
            </p:extLst>
          </p:nvPr>
        </p:nvGraphicFramePr>
        <p:xfrm>
          <a:off x="279348"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32" name="Rounded Rectangle 31"/>
          <p:cNvSpPr/>
          <p:nvPr/>
        </p:nvSpPr>
        <p:spPr>
          <a:xfrm>
            <a:off x="7126256" y="913313"/>
            <a:ext cx="5006255" cy="5540695"/>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marL="342900" indent="-342900">
              <a:buFont typeface="Arial" panose="020B0604020202020204" pitchFamily="34" charset="0"/>
              <a:buChar char="•"/>
            </a:pPr>
            <a:r>
              <a:rPr lang="en-GB" sz="2400" b="1" dirty="0">
                <a:solidFill>
                  <a:schemeClr val="dk1"/>
                </a:solidFill>
              </a:rPr>
              <a:t>Solution</a:t>
            </a:r>
            <a:r>
              <a:rPr lang="en-GB" sz="2400" dirty="0">
                <a:solidFill>
                  <a:schemeClr val="dk1"/>
                </a:solidFill>
              </a:rPr>
              <a:t>: Decompose relation in such a way that resultant relations do not have any transitive FD.</a:t>
            </a:r>
          </a:p>
          <a:p>
            <a:pPr marL="800100" lvl="1" indent="-342900">
              <a:buFont typeface="Arial" panose="020B0604020202020204" pitchFamily="34" charset="0"/>
              <a:buChar char="•"/>
            </a:pPr>
            <a:r>
              <a:rPr lang="en-GB" sz="2000" dirty="0">
                <a:solidFill>
                  <a:schemeClr val="accent6"/>
                </a:solidFill>
              </a:rPr>
              <a:t>Remove transitive dependent prime attribute</a:t>
            </a:r>
            <a:r>
              <a:rPr lang="en-GB" sz="2000" dirty="0">
                <a:solidFill>
                  <a:schemeClr val="dk1"/>
                </a:solidFill>
              </a:rPr>
              <a:t> from relation that </a:t>
            </a:r>
            <a:r>
              <a:rPr lang="en-GB" sz="2000" dirty="0">
                <a:solidFill>
                  <a:schemeClr val="accent6"/>
                </a:solidFill>
              </a:rPr>
              <a:t>violets BCNF</a:t>
            </a:r>
            <a:r>
              <a:rPr lang="en-GB" sz="2000" dirty="0">
                <a:solidFill>
                  <a:schemeClr val="dk1"/>
                </a:solidFill>
              </a:rPr>
              <a:t>.</a:t>
            </a:r>
          </a:p>
          <a:p>
            <a:pPr marL="800100" lvl="1" indent="-342900">
              <a:buFont typeface="Arial" panose="020B0604020202020204" pitchFamily="34" charset="0"/>
              <a:buChar char="•"/>
            </a:pPr>
            <a:r>
              <a:rPr lang="en-GB" sz="2000" dirty="0">
                <a:solidFill>
                  <a:schemeClr val="accent6"/>
                </a:solidFill>
              </a:rPr>
              <a:t>Place them in separate new relation along </a:t>
            </a:r>
            <a:r>
              <a:rPr lang="en-GB" sz="2000" dirty="0">
                <a:solidFill>
                  <a:schemeClr val="dk1"/>
                </a:solidFill>
              </a:rPr>
              <a:t>with the </a:t>
            </a:r>
            <a:r>
              <a:rPr lang="en-GB" sz="2000" dirty="0">
                <a:solidFill>
                  <a:schemeClr val="accent6"/>
                </a:solidFill>
              </a:rPr>
              <a:t>non-prime attribute due to which transitive dependency occurred</a:t>
            </a:r>
            <a:r>
              <a:rPr lang="en-GB" sz="2000" dirty="0">
                <a:solidFill>
                  <a:schemeClr val="dk1"/>
                </a:solidFill>
              </a:rPr>
              <a:t>.</a:t>
            </a:r>
          </a:p>
          <a:p>
            <a:pPr marL="800100" lvl="1" indent="-342900">
              <a:buFont typeface="Arial" panose="020B0604020202020204" pitchFamily="34" charset="0"/>
              <a:buChar char="•"/>
            </a:pPr>
            <a:r>
              <a:rPr lang="en-GB" sz="2000" dirty="0">
                <a:solidFill>
                  <a:schemeClr val="dk1"/>
                </a:solidFill>
              </a:rPr>
              <a:t>The </a:t>
            </a:r>
            <a:r>
              <a:rPr lang="en-GB" sz="2000" dirty="0">
                <a:solidFill>
                  <a:schemeClr val="accent6"/>
                </a:solidFill>
              </a:rPr>
              <a:t>primary key</a:t>
            </a:r>
            <a:r>
              <a:rPr lang="en-GB" sz="2000" dirty="0">
                <a:solidFill>
                  <a:schemeClr val="dk1"/>
                </a:solidFill>
              </a:rPr>
              <a:t> </a:t>
            </a:r>
            <a:r>
              <a:rPr lang="en-GB" sz="2000" dirty="0">
                <a:solidFill>
                  <a:schemeClr val="accent6"/>
                </a:solidFill>
              </a:rPr>
              <a:t>of new relation </a:t>
            </a:r>
            <a:r>
              <a:rPr lang="en-GB" sz="2000" dirty="0">
                <a:solidFill>
                  <a:schemeClr val="dk1"/>
                </a:solidFill>
              </a:rPr>
              <a:t>will be this </a:t>
            </a:r>
            <a:r>
              <a:rPr lang="en-GB" sz="2000" dirty="0">
                <a:solidFill>
                  <a:schemeClr val="accent6"/>
                </a:solidFill>
              </a:rPr>
              <a:t>non-prime attribute due to which transitive dependency occurred</a:t>
            </a:r>
            <a:r>
              <a:rPr lang="en-GB" sz="2000" dirty="0">
                <a:solidFill>
                  <a:schemeClr val="dk1"/>
                </a:solidFill>
              </a:rPr>
              <a:t>.</a:t>
            </a:r>
          </a:p>
          <a:p>
            <a:pPr marL="800100" lvl="1" indent="-342900">
              <a:buFont typeface="Arial" panose="020B0604020202020204" pitchFamily="34" charset="0"/>
              <a:buChar char="•"/>
            </a:pPr>
            <a:r>
              <a:rPr lang="en-GB" sz="2000" dirty="0">
                <a:solidFill>
                  <a:schemeClr val="accent6"/>
                </a:solidFill>
              </a:rPr>
              <a:t>Keep other attributes same as in that table </a:t>
            </a:r>
            <a:r>
              <a:rPr lang="en-GB" sz="2000" dirty="0">
                <a:solidFill>
                  <a:schemeClr val="dk1"/>
                </a:solidFill>
              </a:rPr>
              <a:t>with</a:t>
            </a:r>
            <a:r>
              <a:rPr lang="en-GB" sz="2000" dirty="0">
                <a:solidFill>
                  <a:schemeClr val="accent6"/>
                </a:solidFill>
              </a:rPr>
              <a:t> same primary key </a:t>
            </a:r>
            <a:r>
              <a:rPr lang="en-GB" sz="2000" dirty="0">
                <a:solidFill>
                  <a:schemeClr val="dk1"/>
                </a:solidFill>
              </a:rPr>
              <a:t>and</a:t>
            </a:r>
            <a:r>
              <a:rPr lang="en-GB" sz="2000" dirty="0">
                <a:solidFill>
                  <a:schemeClr val="accent6"/>
                </a:solidFill>
              </a:rPr>
              <a:t> add a prime attribute of other relation into it as a foreign key</a:t>
            </a:r>
            <a:r>
              <a:rPr lang="en-GB" sz="2000" dirty="0">
                <a:solidFill>
                  <a:schemeClr val="dk1"/>
                </a:solidFill>
              </a:rPr>
              <a:t>.</a:t>
            </a:r>
            <a:endParaRPr lang="en-IN" sz="2000" dirty="0">
              <a:solidFill>
                <a:schemeClr val="dk1"/>
              </a:solidFill>
            </a:endParaRPr>
          </a:p>
        </p:txBody>
      </p:sp>
      <p:graphicFrame>
        <p:nvGraphicFramePr>
          <p:cNvPr id="26"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024878137"/>
              </p:ext>
            </p:extLst>
          </p:nvPr>
        </p:nvGraphicFramePr>
        <p:xfrm>
          <a:off x="3545562" y="1338183"/>
          <a:ext cx="1821498" cy="2057400"/>
        </p:xfrm>
        <a:graphic>
          <a:graphicData uri="http://schemas.openxmlformats.org/drawingml/2006/table">
            <a:tbl>
              <a:tblPr firstRow="1" bandRow="1">
                <a:tableStyleId>{8EC20E35-A176-4012-BC5E-935CFFF8708E}</a:tableStyleId>
              </a:tblPr>
              <a:tblGrid>
                <a:gridCol w="897255">
                  <a:extLst>
                    <a:ext uri="{9D8B030D-6E8A-4147-A177-3AD203B41FA5}">
                      <a16:colId xmlns:a16="http://schemas.microsoft.com/office/drawing/2014/main" val="20000"/>
                    </a:ext>
                  </a:extLst>
                </a:gridCol>
                <a:gridCol w="924243">
                  <a:extLst>
                    <a:ext uri="{9D8B030D-6E8A-4147-A177-3AD203B41FA5}">
                      <a16:colId xmlns:a16="http://schemas.microsoft.com/office/drawing/2014/main" val="20001"/>
                    </a:ext>
                  </a:extLst>
                </a:gridCol>
              </a:tblGrid>
              <a:tr h="411480">
                <a:tc>
                  <a:txBody>
                    <a:bodyPr/>
                    <a:lstStyle/>
                    <a:p>
                      <a:pPr algn="l"/>
                      <a:r>
                        <a:rPr lang="en-US" sz="1800" b="1" u="sng" kern="1200" dirty="0">
                          <a:solidFill>
                            <a:schemeClr val="tx1"/>
                          </a:solidFill>
                          <a:latin typeface="+mn-lt"/>
                          <a:ea typeface="+mn-ea"/>
                          <a:cs typeface="+mn-cs"/>
                        </a:rPr>
                        <a:t>Faculty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a:solidFill>
                            <a:schemeClr val="tx1"/>
                          </a:solidFill>
                          <a:latin typeface="+mn-lt"/>
                          <a:ea typeface="+mn-ea"/>
                          <a:cs typeface="+mn-cs"/>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Shah</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Jadeja</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Dave</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28"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893392528"/>
              </p:ext>
            </p:extLst>
          </p:nvPr>
        </p:nvGraphicFramePr>
        <p:xfrm>
          <a:off x="3544383" y="971354"/>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Table-1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35"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93853001"/>
              </p:ext>
            </p:extLst>
          </p:nvPr>
        </p:nvGraphicFramePr>
        <p:xfrm>
          <a:off x="5499186" y="1336374"/>
          <a:ext cx="1546860" cy="370332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val="20000"/>
                    </a:ext>
                  </a:extLst>
                </a:gridCol>
                <a:gridCol w="897255">
                  <a:extLst>
                    <a:ext uri="{9D8B030D-6E8A-4147-A177-3AD203B41FA5}">
                      <a16:colId xmlns:a16="http://schemas.microsoft.com/office/drawing/2014/main" val="20001"/>
                    </a:ext>
                  </a:extLst>
                </a:gridCol>
              </a:tblGrid>
              <a:tr h="411480">
                <a:tc>
                  <a:txBody>
                    <a:bodyPr/>
                    <a:lstStyle/>
                    <a:p>
                      <a:pPr algn="l"/>
                      <a:r>
                        <a:rPr lang="en-US" sz="1800" u="sng" kern="1200" dirty="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a:solidFill>
                            <a:schemeClr val="tx1"/>
                          </a:solidFill>
                          <a:latin typeface="+mn-lt"/>
                          <a:ea typeface="+mn-ea"/>
                          <a:cs typeface="+mn-cs"/>
                        </a:rPr>
                        <a:t>Faculty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102</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Shah</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103</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Jadeja</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104</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Dave</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105</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Shah</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102</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Patel</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Dave</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105</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err="1">
                          <a:solidFill>
                            <a:schemeClr val="dk1"/>
                          </a:solidFill>
                          <a:latin typeface="+mn-lt"/>
                          <a:ea typeface="+mn-ea"/>
                          <a:cs typeface="+mn-cs"/>
                        </a:rPr>
                        <a:t>Jadeja</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graphicFrame>
        <p:nvGraphicFramePr>
          <p:cNvPr id="3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639013001"/>
              </p:ext>
            </p:extLst>
          </p:nvPr>
        </p:nvGraphicFramePr>
        <p:xfrm>
          <a:off x="5498007" y="969545"/>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Table-2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37" name="Right Arrow 36"/>
          <p:cNvSpPr/>
          <p:nvPr/>
        </p:nvSpPr>
        <p:spPr>
          <a:xfrm>
            <a:off x="2858086" y="3110704"/>
            <a:ext cx="612000" cy="43712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29238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32">
                                            <p:txEl>
                                              <p:pRg st="0" end="0"/>
                                            </p:txEl>
                                          </p:spTgt>
                                        </p:tgtEl>
                                        <p:attrNameLst>
                                          <p:attrName>style.visibility</p:attrName>
                                        </p:attrNameLst>
                                      </p:cBhvr>
                                      <p:to>
                                        <p:strVal val="visible"/>
                                      </p:to>
                                    </p:set>
                                    <p:animEffect transition="in" filter="fade">
                                      <p:cBhvr>
                                        <p:cTn id="10" dur="500"/>
                                        <p:tgtEl>
                                          <p:spTgt spid="3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2">
                                            <p:txEl>
                                              <p:pRg st="1" end="1"/>
                                            </p:txEl>
                                          </p:spTgt>
                                        </p:tgtEl>
                                        <p:attrNameLst>
                                          <p:attrName>style.visibility</p:attrName>
                                        </p:attrNameLst>
                                      </p:cBhvr>
                                      <p:to>
                                        <p:strVal val="visible"/>
                                      </p:to>
                                    </p:set>
                                    <p:animEffect transition="in" filter="fade">
                                      <p:cBhvr>
                                        <p:cTn id="15" dur="500"/>
                                        <p:tgtEl>
                                          <p:spTgt spid="3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2">
                                            <p:txEl>
                                              <p:pRg st="2" end="2"/>
                                            </p:txEl>
                                          </p:spTgt>
                                        </p:tgtEl>
                                        <p:attrNameLst>
                                          <p:attrName>style.visibility</p:attrName>
                                        </p:attrNameLst>
                                      </p:cBhvr>
                                      <p:to>
                                        <p:strVal val="visible"/>
                                      </p:to>
                                    </p:set>
                                    <p:animEffect transition="in" filter="fade">
                                      <p:cBhvr>
                                        <p:cTn id="20" dur="500"/>
                                        <p:tgtEl>
                                          <p:spTgt spid="3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wipe(left)">
                                      <p:cBhvr>
                                        <p:cTn id="25" dur="500"/>
                                        <p:tgtEl>
                                          <p:spTgt spid="37"/>
                                        </p:tgtEl>
                                      </p:cBhvr>
                                    </p:animEffect>
                                  </p:childTnLst>
                                </p:cTn>
                              </p:par>
                              <p:par>
                                <p:cTn id="26" presetID="10" presetClass="entr" presetSubtype="0"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10"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2">
                                            <p:txEl>
                                              <p:pRg st="3" end="3"/>
                                            </p:txEl>
                                          </p:spTgt>
                                        </p:tgtEl>
                                        <p:attrNameLst>
                                          <p:attrName>style.visibility</p:attrName>
                                        </p:attrNameLst>
                                      </p:cBhvr>
                                      <p:to>
                                        <p:strVal val="visible"/>
                                      </p:to>
                                    </p:set>
                                    <p:animEffect transition="in" filter="fade">
                                      <p:cBhvr>
                                        <p:cTn id="36" dur="500"/>
                                        <p:tgtEl>
                                          <p:spTgt spid="32">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2">
                                            <p:txEl>
                                              <p:pRg st="4" end="4"/>
                                            </p:txEl>
                                          </p:spTgt>
                                        </p:tgtEl>
                                        <p:attrNameLst>
                                          <p:attrName>style.visibility</p:attrName>
                                        </p:attrNameLst>
                                      </p:cBhvr>
                                      <p:to>
                                        <p:strVal val="visible"/>
                                      </p:to>
                                    </p:set>
                                    <p:animEffect transition="in" filter="fade">
                                      <p:cBhvr>
                                        <p:cTn id="41" dur="500"/>
                                        <p:tgtEl>
                                          <p:spTgt spid="32">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500"/>
                                        <p:tgtEl>
                                          <p:spTgt spid="36"/>
                                        </p:tgtEl>
                                      </p:cBhvr>
                                    </p:animEffect>
                                  </p:childTnLst>
                                </p:cTn>
                              </p:par>
                              <p:par>
                                <p:cTn id="47" presetID="10"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Multivalued dependency (MVD)</a:t>
            </a:r>
          </a:p>
        </p:txBody>
      </p:sp>
      <p:sp>
        <p:nvSpPr>
          <p:cNvPr id="5" name="Content Placeholder 4"/>
          <p:cNvSpPr>
            <a:spLocks noGrp="1"/>
          </p:cNvSpPr>
          <p:nvPr>
            <p:ph idx="1"/>
          </p:nvPr>
        </p:nvSpPr>
        <p:spPr/>
        <p:txBody>
          <a:bodyPr/>
          <a:lstStyle/>
          <a:p>
            <a:r>
              <a:rPr lang="en-GB" dirty="0"/>
              <a:t>For a dependency X </a:t>
            </a:r>
            <a:r>
              <a:rPr lang="en-US" dirty="0">
                <a:latin typeface="Calibri" panose="020F0502020204030204" pitchFamily="34" charset="0"/>
              </a:rPr>
              <a:t>→ </a:t>
            </a:r>
            <a:r>
              <a:rPr lang="en-GB" dirty="0"/>
              <a:t>Y, if </a:t>
            </a:r>
            <a:r>
              <a:rPr lang="en-GB" b="1" dirty="0">
                <a:solidFill>
                  <a:schemeClr val="accent6"/>
                </a:solidFill>
              </a:rPr>
              <a:t>for a single value of X, multiple values of Y exists</a:t>
            </a:r>
            <a:r>
              <a:rPr lang="en-GB" dirty="0"/>
              <a:t>, then the </a:t>
            </a:r>
            <a:r>
              <a:rPr lang="en-GB" b="1" dirty="0">
                <a:solidFill>
                  <a:schemeClr val="accent6"/>
                </a:solidFill>
              </a:rPr>
              <a:t>table may have multi-valued dependency</a:t>
            </a:r>
            <a:r>
              <a:rPr lang="en-GB" dirty="0"/>
              <a:t>.</a:t>
            </a:r>
          </a:p>
          <a:p>
            <a:endParaRPr lang="en-GB" dirty="0"/>
          </a:p>
          <a:p>
            <a:endParaRPr lang="en-GB" dirty="0"/>
          </a:p>
          <a:p>
            <a:endParaRPr lang="en-GB" dirty="0"/>
          </a:p>
          <a:p>
            <a:endParaRPr lang="en-GB" dirty="0"/>
          </a:p>
          <a:p>
            <a:endParaRPr lang="en-GB" dirty="0"/>
          </a:p>
          <a:p>
            <a:endParaRPr lang="en-GB" dirty="0"/>
          </a:p>
          <a:p>
            <a:r>
              <a:rPr lang="en-GB" dirty="0"/>
              <a:t>Multivalued dependency (MVD)  is denoted by </a:t>
            </a:r>
            <a:r>
              <a:rPr lang="en-US" b="1" dirty="0">
                <a:solidFill>
                  <a:schemeClr val="accent6"/>
                </a:solidFill>
                <a:latin typeface="Calibri" panose="020F0502020204030204" pitchFamily="34" charset="0"/>
              </a:rPr>
              <a:t>→→</a:t>
            </a:r>
            <a:endParaRPr lang="en-GB" b="1" dirty="0">
              <a:solidFill>
                <a:schemeClr val="accent6"/>
              </a:solidFill>
            </a:endParaRPr>
          </a:p>
          <a:p>
            <a:r>
              <a:rPr lang="en-GB" dirty="0"/>
              <a:t>Multivalued dependency (MVD)  is represented as </a:t>
            </a:r>
            <a:r>
              <a:rPr lang="en-GB" b="1" dirty="0">
                <a:solidFill>
                  <a:schemeClr val="accent6"/>
                </a:solidFill>
              </a:rPr>
              <a:t>X </a:t>
            </a:r>
            <a:r>
              <a:rPr lang="en-US" b="1" dirty="0">
                <a:solidFill>
                  <a:schemeClr val="accent6"/>
                </a:solidFill>
                <a:latin typeface="Calibri" panose="020F0502020204030204" pitchFamily="34" charset="0"/>
              </a:rPr>
              <a:t>→→</a:t>
            </a:r>
            <a:r>
              <a:rPr lang="en-GB" b="1" dirty="0">
                <a:solidFill>
                  <a:schemeClr val="accent6"/>
                </a:solidFill>
              </a:rPr>
              <a:t> Y</a:t>
            </a:r>
          </a:p>
        </p:txBody>
      </p:sp>
      <p:graphicFrame>
        <p:nvGraphicFramePr>
          <p:cNvPr id="6"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999513583"/>
              </p:ext>
            </p:extLst>
          </p:nvPr>
        </p:nvGraphicFramePr>
        <p:xfrm>
          <a:off x="548538" y="2095489"/>
          <a:ext cx="2510790" cy="205740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val="20000"/>
                    </a:ext>
                  </a:extLst>
                </a:gridCol>
                <a:gridCol w="963930">
                  <a:extLst>
                    <a:ext uri="{9D8B030D-6E8A-4147-A177-3AD203B41FA5}">
                      <a16:colId xmlns:a16="http://schemas.microsoft.com/office/drawing/2014/main" val="20001"/>
                    </a:ext>
                  </a:extLst>
                </a:gridCol>
                <a:gridCol w="897255">
                  <a:extLst>
                    <a:ext uri="{9D8B030D-6E8A-4147-A177-3AD203B41FA5}">
                      <a16:colId xmlns:a16="http://schemas.microsoft.com/office/drawing/2014/main" val="20002"/>
                    </a:ext>
                  </a:extLst>
                </a:gridCol>
              </a:tblGrid>
              <a:tr h="411480">
                <a:tc>
                  <a:txBody>
                    <a:bodyPr/>
                    <a:lstStyle/>
                    <a:p>
                      <a:pPr algn="l"/>
                      <a:r>
                        <a:rPr lang="en-US" sz="1800" u="sng" kern="1200" dirty="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a:solidFill>
                            <a:schemeClr val="tx1"/>
                          </a:solidFill>
                          <a:latin typeface="+mn-lt"/>
                          <a:ea typeface="+mn-ea"/>
                          <a:cs typeface="+mn-cs"/>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a:solidFill>
                            <a:schemeClr val="tx1"/>
                          </a:solidFill>
                          <a:latin typeface="+mn-lt"/>
                          <a:ea typeface="+mn-ea"/>
                          <a:cs typeface="+mn-cs"/>
                        </a:rPr>
                        <a:t>Faculty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101</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DBMS</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Shah</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45613644"/>
              </p:ext>
            </p:extLst>
          </p:nvPr>
        </p:nvGraphicFramePr>
        <p:xfrm>
          <a:off x="547359" y="172866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8134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7" end="7"/>
                                            </p:txEl>
                                          </p:spTgt>
                                        </p:tgtEl>
                                        <p:attrNameLst>
                                          <p:attrName>style.visibility</p:attrName>
                                        </p:attrNameLst>
                                      </p:cBhvr>
                                      <p:to>
                                        <p:strVal val="visible"/>
                                      </p:to>
                                    </p:set>
                                    <p:animEffect transition="in" filter="fade">
                                      <p:cBhvr>
                                        <p:cTn id="20" dur="500"/>
                                        <p:tgtEl>
                                          <p:spTgt spid="5">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animEffect transition="in" filter="fade">
                                      <p:cBhvr>
                                        <p:cTn id="25"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Normal forms </a:t>
            </a:r>
            <a:br>
              <a:rPr lang="en-US" dirty="0">
                <a:gradFill flip="none" rotWithShape="1">
                  <a:gsLst>
                    <a:gs pos="10000">
                      <a:schemeClr val="accent6">
                        <a:lumMod val="50000"/>
                      </a:schemeClr>
                    </a:gs>
                    <a:gs pos="100000">
                      <a:schemeClr val="accent6"/>
                    </a:gs>
                  </a:gsLst>
                  <a:lin ang="0" scaled="1"/>
                  <a:tileRect/>
                </a:gradFill>
              </a:rPr>
            </a:br>
            <a:r>
              <a:rPr lang="en-US" dirty="0">
                <a:solidFill>
                  <a:schemeClr val="tx2"/>
                </a:solidFill>
              </a:rPr>
              <a:t>4NF (Forth Normal Form)</a:t>
            </a:r>
          </a:p>
        </p:txBody>
      </p:sp>
      <p:sp>
        <p:nvSpPr>
          <p:cNvPr id="5" name="Text Placeholder 4"/>
          <p:cNvSpPr>
            <a:spLocks noGrp="1"/>
          </p:cNvSpPr>
          <p:nvPr>
            <p:ph type="body" idx="1"/>
          </p:nvPr>
        </p:nvSpPr>
        <p:spPr/>
        <p:txBody>
          <a:bodyPr/>
          <a:lstStyle/>
          <a:p>
            <a:r>
              <a:rPr lang="en-US" dirty="0"/>
              <a:t>Section – 7.5</a:t>
            </a:r>
          </a:p>
          <a:p>
            <a:endParaRPr lang="en-US" dirty="0"/>
          </a:p>
        </p:txBody>
      </p:sp>
    </p:spTree>
    <p:extLst>
      <p:ext uri="{BB962C8B-B14F-4D97-AF65-F5344CB8AC3E}">
        <p14:creationId xmlns:p14="http://schemas.microsoft.com/office/powerpoint/2010/main" val="9861040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4NF (Forth Normal Form)</a:t>
            </a:r>
          </a:p>
        </p:txBody>
      </p:sp>
      <p:sp>
        <p:nvSpPr>
          <p:cNvPr id="3" name="Content Placeholder 2"/>
          <p:cNvSpPr>
            <a:spLocks noGrp="1"/>
          </p:cNvSpPr>
          <p:nvPr>
            <p:ph idx="1"/>
          </p:nvPr>
        </p:nvSpPr>
        <p:spPr/>
        <p:txBody>
          <a:bodyPr/>
          <a:lstStyle/>
          <a:p>
            <a:r>
              <a:rPr lang="en-GB" dirty="0"/>
              <a:t>Conditions for 4NF</a:t>
            </a:r>
          </a:p>
          <a:p>
            <a:r>
              <a:rPr lang="en-GB" dirty="0"/>
              <a:t>A relation R is in fourth normal form (4NF) </a:t>
            </a:r>
          </a:p>
          <a:p>
            <a:pPr lvl="1"/>
            <a:r>
              <a:rPr lang="en-GB" dirty="0"/>
              <a:t>if and only if it is in </a:t>
            </a:r>
            <a:r>
              <a:rPr lang="en-GB" b="1" dirty="0">
                <a:solidFill>
                  <a:schemeClr val="accent6"/>
                </a:solidFill>
              </a:rPr>
              <a:t>BCNF</a:t>
            </a:r>
            <a:r>
              <a:rPr lang="en-GB" dirty="0"/>
              <a:t> and </a:t>
            </a:r>
          </a:p>
          <a:p>
            <a:pPr lvl="1"/>
            <a:r>
              <a:rPr lang="en-GB" b="1" dirty="0">
                <a:solidFill>
                  <a:schemeClr val="accent6"/>
                </a:solidFill>
              </a:rPr>
              <a:t>has no multivalued dependencies</a:t>
            </a:r>
          </a:p>
          <a:p>
            <a:pPr marL="457200" lvl="1" indent="0">
              <a:buNone/>
            </a:pPr>
            <a:endParaRPr lang="en-GB" b="1" dirty="0">
              <a:solidFill>
                <a:schemeClr val="accent6"/>
              </a:solidFill>
            </a:endParaRPr>
          </a:p>
          <a:p>
            <a:pPr lvl="1"/>
            <a:endParaRPr lang="en-GB" b="1" dirty="0">
              <a:solidFill>
                <a:schemeClr val="accent6"/>
              </a:solidFill>
            </a:endParaRPr>
          </a:p>
          <a:p>
            <a:pPr marL="457200" lvl="1" indent="0">
              <a:buNone/>
            </a:pPr>
            <a:endParaRPr lang="en-GB" b="1" dirty="0">
              <a:solidFill>
                <a:schemeClr val="accent6"/>
              </a:solidFill>
            </a:endParaRPr>
          </a:p>
          <a:p>
            <a:endParaRPr lang="en-GB" dirty="0"/>
          </a:p>
          <a:p>
            <a:endParaRPr lang="en-GB" dirty="0"/>
          </a:p>
          <a:p>
            <a:endParaRPr lang="en-GB" dirty="0"/>
          </a:p>
          <a:p>
            <a:endParaRPr lang="en-GB" dirty="0"/>
          </a:p>
          <a:p>
            <a:r>
              <a:rPr lang="en-GB" dirty="0"/>
              <a:t>Above student table </a:t>
            </a:r>
            <a:r>
              <a:rPr lang="en-GB" b="1" dirty="0">
                <a:solidFill>
                  <a:schemeClr val="accent6"/>
                </a:solidFill>
              </a:rPr>
              <a:t>has multivalued dependency</a:t>
            </a:r>
            <a:r>
              <a:rPr lang="en-GB" dirty="0"/>
              <a:t>. So student table is </a:t>
            </a:r>
            <a:r>
              <a:rPr lang="en-GB" b="1" dirty="0">
                <a:solidFill>
                  <a:schemeClr val="accent6"/>
                </a:solidFill>
              </a:rPr>
              <a:t>not in 4NF</a:t>
            </a:r>
            <a:r>
              <a:rPr lang="en-GB" dirty="0"/>
              <a:t>.</a:t>
            </a:r>
          </a:p>
        </p:txBody>
      </p:sp>
      <p:graphicFrame>
        <p:nvGraphicFramePr>
          <p:cNvPr id="13"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745779136"/>
              </p:ext>
            </p:extLst>
          </p:nvPr>
        </p:nvGraphicFramePr>
        <p:xfrm>
          <a:off x="706198" y="3009899"/>
          <a:ext cx="2510790" cy="205740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val="20000"/>
                    </a:ext>
                  </a:extLst>
                </a:gridCol>
                <a:gridCol w="963930">
                  <a:extLst>
                    <a:ext uri="{9D8B030D-6E8A-4147-A177-3AD203B41FA5}">
                      <a16:colId xmlns:a16="http://schemas.microsoft.com/office/drawing/2014/main" val="20001"/>
                    </a:ext>
                  </a:extLst>
                </a:gridCol>
                <a:gridCol w="897255">
                  <a:extLst>
                    <a:ext uri="{9D8B030D-6E8A-4147-A177-3AD203B41FA5}">
                      <a16:colId xmlns:a16="http://schemas.microsoft.com/office/drawing/2014/main" val="20002"/>
                    </a:ext>
                  </a:extLst>
                </a:gridCol>
              </a:tblGrid>
              <a:tr h="411480">
                <a:tc>
                  <a:txBody>
                    <a:bodyPr/>
                    <a:lstStyle/>
                    <a:p>
                      <a:pPr algn="l"/>
                      <a:r>
                        <a:rPr lang="en-US" sz="1800" u="sng" kern="1200" dirty="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a:solidFill>
                            <a:schemeClr val="tx1"/>
                          </a:solidFill>
                          <a:latin typeface="+mn-lt"/>
                          <a:ea typeface="+mn-ea"/>
                          <a:cs typeface="+mn-cs"/>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a:solidFill>
                            <a:schemeClr val="tx1"/>
                          </a:solidFill>
                          <a:latin typeface="+mn-lt"/>
                          <a:ea typeface="+mn-ea"/>
                          <a:cs typeface="+mn-cs"/>
                        </a:rPr>
                        <a:t>Faculty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101</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DBMS</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Shah</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1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657510204"/>
              </p:ext>
            </p:extLst>
          </p:nvPr>
        </p:nvGraphicFramePr>
        <p:xfrm>
          <a:off x="705019" y="264307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15" name="Right Arrow 14"/>
          <p:cNvSpPr/>
          <p:nvPr/>
        </p:nvSpPr>
        <p:spPr>
          <a:xfrm>
            <a:off x="3646374" y="3836586"/>
            <a:ext cx="612000" cy="43712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6"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959578808"/>
              </p:ext>
            </p:extLst>
          </p:nvPr>
        </p:nvGraphicFramePr>
        <p:xfrm>
          <a:off x="4688939" y="3009899"/>
          <a:ext cx="1613535" cy="123444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val="20000"/>
                    </a:ext>
                  </a:extLst>
                </a:gridCol>
                <a:gridCol w="963930">
                  <a:extLst>
                    <a:ext uri="{9D8B030D-6E8A-4147-A177-3AD203B41FA5}">
                      <a16:colId xmlns:a16="http://schemas.microsoft.com/office/drawing/2014/main" val="20001"/>
                    </a:ext>
                  </a:extLst>
                </a:gridCol>
              </a:tblGrid>
              <a:tr h="411480">
                <a:tc>
                  <a:txBody>
                    <a:bodyPr/>
                    <a:lstStyle/>
                    <a:p>
                      <a:pPr algn="l"/>
                      <a:r>
                        <a:rPr lang="en-US" sz="1800" u="sng" kern="1200" dirty="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a:solidFill>
                            <a:schemeClr val="tx1"/>
                          </a:solidFill>
                          <a:latin typeface="+mn-lt"/>
                          <a:ea typeface="+mn-ea"/>
                          <a:cs typeface="+mn-cs"/>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101</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DBMS</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243168178"/>
              </p:ext>
            </p:extLst>
          </p:nvPr>
        </p:nvGraphicFramePr>
        <p:xfrm>
          <a:off x="4687760" y="264307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8"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338551872"/>
              </p:ext>
            </p:extLst>
          </p:nvPr>
        </p:nvGraphicFramePr>
        <p:xfrm>
          <a:off x="6685862" y="3037140"/>
          <a:ext cx="1546860" cy="123444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val="20000"/>
                    </a:ext>
                  </a:extLst>
                </a:gridCol>
                <a:gridCol w="897255">
                  <a:extLst>
                    <a:ext uri="{9D8B030D-6E8A-4147-A177-3AD203B41FA5}">
                      <a16:colId xmlns:a16="http://schemas.microsoft.com/office/drawing/2014/main" val="20001"/>
                    </a:ext>
                  </a:extLst>
                </a:gridCol>
              </a:tblGrid>
              <a:tr h="411480">
                <a:tc>
                  <a:txBody>
                    <a:bodyPr/>
                    <a:lstStyle/>
                    <a:p>
                      <a:pPr algn="l"/>
                      <a:r>
                        <a:rPr lang="en-US" sz="1800" u="sng" kern="1200" dirty="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a:solidFill>
                            <a:schemeClr val="tx1"/>
                          </a:solidFill>
                          <a:latin typeface="+mn-lt"/>
                          <a:ea typeface="+mn-ea"/>
                          <a:cs typeface="+mn-cs"/>
                        </a:rPr>
                        <a:t>Faculty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101</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Shah</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1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474158498"/>
              </p:ext>
            </p:extLst>
          </p:nvPr>
        </p:nvGraphicFramePr>
        <p:xfrm>
          <a:off x="6684683" y="2670311"/>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Faculty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9594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left)">
                                      <p:cBhvr>
                                        <p:cTn id="35" dur="500"/>
                                        <p:tgtEl>
                                          <p:spTgt spid="15"/>
                                        </p:tgtEl>
                                      </p:cBhvr>
                                    </p:animEffect>
                                  </p:childTnLst>
                                </p:cTn>
                              </p:par>
                              <p:par>
                                <p:cTn id="36" presetID="10" presetClass="entr" presetSubtype="0"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dependency &amp; Multivalued dependency</a:t>
            </a:r>
          </a:p>
        </p:txBody>
      </p:sp>
      <p:sp>
        <p:nvSpPr>
          <p:cNvPr id="3" name="Content Placeholder 2"/>
          <p:cNvSpPr>
            <a:spLocks noGrp="1"/>
          </p:cNvSpPr>
          <p:nvPr>
            <p:ph idx="1"/>
          </p:nvPr>
        </p:nvSpPr>
        <p:spPr/>
        <p:txBody>
          <a:bodyPr/>
          <a:lstStyle/>
          <a:p>
            <a:r>
              <a:rPr lang="en-GB" dirty="0"/>
              <a:t>A table can have both functional dependency as well as multi-valued dependency together.</a:t>
            </a:r>
          </a:p>
          <a:p>
            <a:pPr lvl="1"/>
            <a:r>
              <a:rPr lang="en-GB" dirty="0"/>
              <a:t>RNO </a:t>
            </a:r>
            <a:r>
              <a:rPr lang="en-US" dirty="0">
                <a:latin typeface="Calibri" panose="020F0502020204030204" pitchFamily="34" charset="0"/>
              </a:rPr>
              <a:t>→</a:t>
            </a:r>
            <a:r>
              <a:rPr lang="en-GB" dirty="0"/>
              <a:t> Address</a:t>
            </a:r>
          </a:p>
          <a:p>
            <a:pPr lvl="1"/>
            <a:r>
              <a:rPr lang="en-GB" dirty="0"/>
              <a:t>RNO </a:t>
            </a:r>
            <a:r>
              <a:rPr lang="en-US" dirty="0">
                <a:latin typeface="Calibri" panose="020F0502020204030204" pitchFamily="34" charset="0"/>
              </a:rPr>
              <a:t>→→ </a:t>
            </a:r>
            <a:r>
              <a:rPr lang="en-GB" dirty="0"/>
              <a:t>Subject</a:t>
            </a:r>
          </a:p>
          <a:p>
            <a:pPr lvl="1"/>
            <a:r>
              <a:rPr lang="en-GB" dirty="0"/>
              <a:t>RNO </a:t>
            </a:r>
            <a:r>
              <a:rPr lang="en-US" dirty="0">
                <a:latin typeface="Calibri" panose="020F0502020204030204" pitchFamily="34" charset="0"/>
              </a:rPr>
              <a:t>→→ </a:t>
            </a:r>
            <a:r>
              <a:rPr lang="en-GB" dirty="0"/>
              <a:t>Faculty</a:t>
            </a:r>
            <a:endParaRPr lang="en-GB" b="1" dirty="0">
              <a:solidFill>
                <a:schemeClr val="accent6"/>
              </a:solidFill>
            </a:endParaRPr>
          </a:p>
        </p:txBody>
      </p:sp>
      <p:graphicFrame>
        <p:nvGraphicFramePr>
          <p:cNvPr id="13"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188293795"/>
              </p:ext>
            </p:extLst>
          </p:nvPr>
        </p:nvGraphicFramePr>
        <p:xfrm>
          <a:off x="501244" y="2946830"/>
          <a:ext cx="4262438" cy="2057400"/>
        </p:xfrm>
        <a:graphic>
          <a:graphicData uri="http://schemas.openxmlformats.org/drawingml/2006/table">
            <a:tbl>
              <a:tblPr firstRow="1" bandRow="1">
                <a:tableStyleId>{8EC20E35-A176-4012-BC5E-935CFFF8708E}</a:tableStyleId>
              </a:tblPr>
              <a:tblGrid>
                <a:gridCol w="640080">
                  <a:extLst>
                    <a:ext uri="{9D8B030D-6E8A-4147-A177-3AD203B41FA5}">
                      <a16:colId xmlns:a16="http://schemas.microsoft.com/office/drawing/2014/main" val="20000"/>
                    </a:ext>
                  </a:extLst>
                </a:gridCol>
                <a:gridCol w="1800860">
                  <a:extLst>
                    <a:ext uri="{9D8B030D-6E8A-4147-A177-3AD203B41FA5}">
                      <a16:colId xmlns:a16="http://schemas.microsoft.com/office/drawing/2014/main" val="20001"/>
                    </a:ext>
                  </a:extLst>
                </a:gridCol>
                <a:gridCol w="924243">
                  <a:extLst>
                    <a:ext uri="{9D8B030D-6E8A-4147-A177-3AD203B41FA5}">
                      <a16:colId xmlns:a16="http://schemas.microsoft.com/office/drawing/2014/main" val="20002"/>
                    </a:ext>
                  </a:extLst>
                </a:gridCol>
                <a:gridCol w="897255">
                  <a:extLst>
                    <a:ext uri="{9D8B030D-6E8A-4147-A177-3AD203B41FA5}">
                      <a16:colId xmlns:a16="http://schemas.microsoft.com/office/drawing/2014/main" val="20003"/>
                    </a:ext>
                  </a:extLst>
                </a:gridCol>
              </a:tblGrid>
              <a:tr h="411480">
                <a:tc>
                  <a:txBody>
                    <a:bodyPr/>
                    <a:lstStyle/>
                    <a:p>
                      <a:pPr algn="l"/>
                      <a:r>
                        <a:rPr lang="en-US" sz="1800" u="sng" kern="1200" dirty="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a:solidFill>
                            <a:schemeClr val="tx1"/>
                          </a:solidFill>
                          <a:latin typeface="+mn-lt"/>
                          <a:ea typeface="+mn-ea"/>
                          <a:cs typeface="+mn-cs"/>
                        </a:rPr>
                        <a:t>Address</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a:solidFill>
                            <a:schemeClr val="tx1"/>
                          </a:solidFill>
                          <a:latin typeface="+mn-lt"/>
                          <a:ea typeface="+mn-ea"/>
                          <a:cs typeface="+mn-cs"/>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a:solidFill>
                            <a:schemeClr val="tx1"/>
                          </a:solidFill>
                          <a:latin typeface="+mn-lt"/>
                          <a:ea typeface="+mn-ea"/>
                          <a:cs typeface="+mn-cs"/>
                        </a:rPr>
                        <a:t>Faculty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C. G.</a:t>
                      </a:r>
                      <a:r>
                        <a:rPr lang="en-IN" sz="1800" kern="1200" baseline="0" dirty="0">
                          <a:solidFill>
                            <a:schemeClr val="dk1"/>
                          </a:solidFill>
                          <a:latin typeface="+mn-lt"/>
                          <a:ea typeface="+mn-ea"/>
                          <a:cs typeface="+mn-cs"/>
                        </a:rPr>
                        <a:t> Road, Rajkot</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800" kern="1200" dirty="0">
                          <a:solidFill>
                            <a:schemeClr val="dk1"/>
                          </a:solidFill>
                          <a:latin typeface="+mn-lt"/>
                          <a:ea typeface="+mn-ea"/>
                          <a:cs typeface="+mn-cs"/>
                        </a:rPr>
                        <a:t>C. G.</a:t>
                      </a:r>
                      <a:r>
                        <a:rPr lang="en-IN" sz="1800" kern="1200" baseline="0" dirty="0">
                          <a:solidFill>
                            <a:schemeClr val="dk1"/>
                          </a:solidFill>
                          <a:latin typeface="+mn-lt"/>
                          <a:ea typeface="+mn-ea"/>
                          <a:cs typeface="+mn-cs"/>
                        </a:rPr>
                        <a:t> Road, Rajkot</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800" kern="1200" dirty="0">
                          <a:solidFill>
                            <a:schemeClr val="dk1"/>
                          </a:solidFill>
                          <a:latin typeface="+mn-lt"/>
                          <a:ea typeface="+mn-ea"/>
                          <a:cs typeface="+mn-cs"/>
                        </a:rPr>
                        <a:t>C. G.</a:t>
                      </a:r>
                      <a:r>
                        <a:rPr lang="en-IN" sz="1800" kern="1200" baseline="0" dirty="0">
                          <a:solidFill>
                            <a:schemeClr val="dk1"/>
                          </a:solidFill>
                          <a:latin typeface="+mn-lt"/>
                          <a:ea typeface="+mn-ea"/>
                          <a:cs typeface="+mn-cs"/>
                        </a:rPr>
                        <a:t> Road, Rajkot</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101</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800" kern="1200" dirty="0">
                          <a:solidFill>
                            <a:schemeClr val="dk1"/>
                          </a:solidFill>
                          <a:latin typeface="+mn-lt"/>
                          <a:ea typeface="+mn-ea"/>
                          <a:cs typeface="+mn-cs"/>
                        </a:rPr>
                        <a:t>C. G.</a:t>
                      </a:r>
                      <a:r>
                        <a:rPr lang="en-IN" sz="1800" kern="1200" baseline="0" dirty="0">
                          <a:solidFill>
                            <a:schemeClr val="dk1"/>
                          </a:solidFill>
                          <a:latin typeface="+mn-lt"/>
                          <a:ea typeface="+mn-ea"/>
                          <a:cs typeface="+mn-cs"/>
                        </a:rPr>
                        <a:t> Road, Rajkot</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DBMS</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Shah</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1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88124040"/>
              </p:ext>
            </p:extLst>
          </p:nvPr>
        </p:nvGraphicFramePr>
        <p:xfrm>
          <a:off x="500065" y="2580001"/>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15" name="Right Arrow 14"/>
          <p:cNvSpPr/>
          <p:nvPr/>
        </p:nvSpPr>
        <p:spPr>
          <a:xfrm>
            <a:off x="4954912" y="3773517"/>
            <a:ext cx="612000" cy="43712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6"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583800699"/>
              </p:ext>
            </p:extLst>
          </p:nvPr>
        </p:nvGraphicFramePr>
        <p:xfrm>
          <a:off x="5760987" y="2946830"/>
          <a:ext cx="1613535" cy="123444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val="20000"/>
                    </a:ext>
                  </a:extLst>
                </a:gridCol>
                <a:gridCol w="963930">
                  <a:extLst>
                    <a:ext uri="{9D8B030D-6E8A-4147-A177-3AD203B41FA5}">
                      <a16:colId xmlns:a16="http://schemas.microsoft.com/office/drawing/2014/main" val="20001"/>
                    </a:ext>
                  </a:extLst>
                </a:gridCol>
              </a:tblGrid>
              <a:tr h="411480">
                <a:tc>
                  <a:txBody>
                    <a:bodyPr/>
                    <a:lstStyle/>
                    <a:p>
                      <a:pPr algn="l"/>
                      <a:r>
                        <a:rPr lang="en-US" sz="1800" u="sng" kern="1200" dirty="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a:solidFill>
                            <a:schemeClr val="tx1"/>
                          </a:solidFill>
                          <a:latin typeface="+mn-lt"/>
                          <a:ea typeface="+mn-ea"/>
                          <a:cs typeface="+mn-cs"/>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101</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DBMS</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654292332"/>
              </p:ext>
            </p:extLst>
          </p:nvPr>
        </p:nvGraphicFramePr>
        <p:xfrm>
          <a:off x="5759808" y="2580001"/>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8"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363735325"/>
              </p:ext>
            </p:extLst>
          </p:nvPr>
        </p:nvGraphicFramePr>
        <p:xfrm>
          <a:off x="7679080" y="2942539"/>
          <a:ext cx="1546860" cy="123444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val="20000"/>
                    </a:ext>
                  </a:extLst>
                </a:gridCol>
                <a:gridCol w="897255">
                  <a:extLst>
                    <a:ext uri="{9D8B030D-6E8A-4147-A177-3AD203B41FA5}">
                      <a16:colId xmlns:a16="http://schemas.microsoft.com/office/drawing/2014/main" val="20001"/>
                    </a:ext>
                  </a:extLst>
                </a:gridCol>
              </a:tblGrid>
              <a:tr h="411480">
                <a:tc>
                  <a:txBody>
                    <a:bodyPr/>
                    <a:lstStyle/>
                    <a:p>
                      <a:pPr algn="l"/>
                      <a:r>
                        <a:rPr lang="en-US" sz="1800" u="sng" kern="1200" dirty="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a:solidFill>
                            <a:schemeClr val="tx1"/>
                          </a:solidFill>
                          <a:latin typeface="+mn-lt"/>
                          <a:ea typeface="+mn-ea"/>
                          <a:cs typeface="+mn-cs"/>
                        </a:rPr>
                        <a:t>Faculty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101</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Shah</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1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10203995"/>
              </p:ext>
            </p:extLst>
          </p:nvPr>
        </p:nvGraphicFramePr>
        <p:xfrm>
          <a:off x="7677901" y="25757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Faculty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1"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4256760659"/>
              </p:ext>
            </p:extLst>
          </p:nvPr>
        </p:nvGraphicFramePr>
        <p:xfrm>
          <a:off x="9530856" y="2945761"/>
          <a:ext cx="2450465" cy="82296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val="20000"/>
                    </a:ext>
                  </a:extLst>
                </a:gridCol>
                <a:gridCol w="1800860">
                  <a:extLst>
                    <a:ext uri="{9D8B030D-6E8A-4147-A177-3AD203B41FA5}">
                      <a16:colId xmlns:a16="http://schemas.microsoft.com/office/drawing/2014/main" val="20001"/>
                    </a:ext>
                  </a:extLst>
                </a:gridCol>
              </a:tblGrid>
              <a:tr h="411480">
                <a:tc>
                  <a:txBody>
                    <a:bodyPr/>
                    <a:lstStyle/>
                    <a:p>
                      <a:pPr algn="l"/>
                      <a:r>
                        <a:rPr lang="en-US" sz="1800" u="sng" kern="1200" dirty="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a:solidFill>
                            <a:schemeClr val="tx1"/>
                          </a:solidFill>
                          <a:latin typeface="+mn-lt"/>
                          <a:ea typeface="+mn-ea"/>
                          <a:cs typeface="+mn-cs"/>
                        </a:rPr>
                        <a:t>Address</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800" kern="1200" dirty="0">
                          <a:solidFill>
                            <a:schemeClr val="dk1"/>
                          </a:solidFill>
                          <a:latin typeface="+mn-lt"/>
                          <a:ea typeface="+mn-ea"/>
                          <a:cs typeface="+mn-cs"/>
                        </a:rPr>
                        <a:t>C. G.</a:t>
                      </a:r>
                      <a:r>
                        <a:rPr lang="en-IN" sz="1800" kern="1200" baseline="0" dirty="0">
                          <a:solidFill>
                            <a:schemeClr val="dk1"/>
                          </a:solidFill>
                          <a:latin typeface="+mn-lt"/>
                          <a:ea typeface="+mn-ea"/>
                          <a:cs typeface="+mn-cs"/>
                        </a:rPr>
                        <a:t> Road, Rajkot</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2"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417482751"/>
              </p:ext>
            </p:extLst>
          </p:nvPr>
        </p:nvGraphicFramePr>
        <p:xfrm>
          <a:off x="9529677" y="2578932"/>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Address</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34635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left)">
                                      <p:cBhvr>
                                        <p:cTn id="35" dur="500"/>
                                        <p:tgtEl>
                                          <p:spTgt spid="15"/>
                                        </p:tgtEl>
                                      </p:cBhvr>
                                    </p:animEffect>
                                  </p:childTnLst>
                                </p:cTn>
                              </p:par>
                              <p:par>
                                <p:cTn id="36" presetID="10" presetClass="entr" presetSubtype="0"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par>
                                <p:cTn id="55" presetID="10" presetClass="entr" presetSubtype="0" fill="hold" nodeType="with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Normal forms </a:t>
            </a:r>
            <a:br>
              <a:rPr lang="en-US" dirty="0">
                <a:gradFill flip="none" rotWithShape="1">
                  <a:gsLst>
                    <a:gs pos="10000">
                      <a:schemeClr val="accent6">
                        <a:lumMod val="50000"/>
                      </a:schemeClr>
                    </a:gs>
                    <a:gs pos="100000">
                      <a:schemeClr val="accent6"/>
                    </a:gs>
                  </a:gsLst>
                  <a:lin ang="0" scaled="1"/>
                  <a:tileRect/>
                </a:gradFill>
              </a:rPr>
            </a:br>
            <a:r>
              <a:rPr lang="en-US" dirty="0">
                <a:solidFill>
                  <a:schemeClr val="tx2"/>
                </a:solidFill>
              </a:rPr>
              <a:t>5NF (Fifth Normal Form)</a:t>
            </a:r>
          </a:p>
        </p:txBody>
      </p:sp>
      <p:sp>
        <p:nvSpPr>
          <p:cNvPr id="5" name="Text Placeholder 4"/>
          <p:cNvSpPr>
            <a:spLocks noGrp="1"/>
          </p:cNvSpPr>
          <p:nvPr>
            <p:ph type="body" idx="1"/>
          </p:nvPr>
        </p:nvSpPr>
        <p:spPr/>
        <p:txBody>
          <a:bodyPr/>
          <a:lstStyle/>
          <a:p>
            <a:r>
              <a:rPr lang="en-US" dirty="0"/>
              <a:t>Section – 7.6</a:t>
            </a:r>
          </a:p>
          <a:p>
            <a:endParaRPr lang="en-US" dirty="0"/>
          </a:p>
        </p:txBody>
      </p:sp>
    </p:spTree>
    <p:extLst>
      <p:ext uri="{BB962C8B-B14F-4D97-AF65-F5344CB8AC3E}">
        <p14:creationId xmlns:p14="http://schemas.microsoft.com/office/powerpoint/2010/main" val="33862956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5NF (Fifth Normal Form)</a:t>
            </a:r>
          </a:p>
        </p:txBody>
      </p:sp>
      <p:sp>
        <p:nvSpPr>
          <p:cNvPr id="3" name="Content Placeholder 2"/>
          <p:cNvSpPr>
            <a:spLocks noGrp="1"/>
          </p:cNvSpPr>
          <p:nvPr>
            <p:ph idx="1"/>
          </p:nvPr>
        </p:nvSpPr>
        <p:spPr/>
        <p:txBody>
          <a:bodyPr/>
          <a:lstStyle/>
          <a:p>
            <a:r>
              <a:rPr lang="en-GB" dirty="0"/>
              <a:t>Conditions for 5NF</a:t>
            </a:r>
          </a:p>
          <a:p>
            <a:r>
              <a:rPr lang="en-GB" dirty="0"/>
              <a:t>A relation R is in fifth normal form (5NF) </a:t>
            </a:r>
          </a:p>
          <a:p>
            <a:pPr lvl="1"/>
            <a:r>
              <a:rPr lang="en-GB" dirty="0"/>
              <a:t>if and only if it is in </a:t>
            </a:r>
            <a:r>
              <a:rPr lang="en-GB" b="1" dirty="0">
                <a:solidFill>
                  <a:schemeClr val="accent6"/>
                </a:solidFill>
              </a:rPr>
              <a:t>4NF</a:t>
            </a:r>
            <a:r>
              <a:rPr lang="en-GB" dirty="0"/>
              <a:t> and </a:t>
            </a:r>
          </a:p>
          <a:p>
            <a:pPr lvl="1"/>
            <a:r>
              <a:rPr lang="en-GB" dirty="0"/>
              <a:t>it </a:t>
            </a:r>
            <a:r>
              <a:rPr lang="en-GB" b="1" dirty="0">
                <a:solidFill>
                  <a:schemeClr val="accent6"/>
                </a:solidFill>
              </a:rPr>
              <a:t>cannot have a lossless decomposition in to any number of smaller tables </a:t>
            </a:r>
            <a:r>
              <a:rPr lang="en-GB" dirty="0"/>
              <a:t>(relations).</a:t>
            </a:r>
            <a:endParaRPr lang="en-GB" b="1" dirty="0">
              <a:solidFill>
                <a:schemeClr val="accent6"/>
              </a:solidFill>
            </a:endParaRPr>
          </a:p>
        </p:txBody>
      </p:sp>
      <p:graphicFrame>
        <p:nvGraphicFramePr>
          <p:cNvPr id="13"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920280444"/>
              </p:ext>
            </p:extLst>
          </p:nvPr>
        </p:nvGraphicFramePr>
        <p:xfrm>
          <a:off x="706198" y="2804942"/>
          <a:ext cx="3789364" cy="3703320"/>
        </p:xfrm>
        <a:graphic>
          <a:graphicData uri="http://schemas.openxmlformats.org/drawingml/2006/table">
            <a:tbl>
              <a:tblPr firstRow="1" bandRow="1">
                <a:tableStyleId>{8EC20E35-A176-4012-BC5E-935CFFF8708E}</a:tableStyleId>
              </a:tblPr>
              <a:tblGrid>
                <a:gridCol w="552768">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857568">
                  <a:extLst>
                    <a:ext uri="{9D8B030D-6E8A-4147-A177-3AD203B41FA5}">
                      <a16:colId xmlns:a16="http://schemas.microsoft.com/office/drawing/2014/main" val="20002"/>
                    </a:ext>
                  </a:extLst>
                </a:gridCol>
                <a:gridCol w="924243">
                  <a:extLst>
                    <a:ext uri="{9D8B030D-6E8A-4147-A177-3AD203B41FA5}">
                      <a16:colId xmlns:a16="http://schemas.microsoft.com/office/drawing/2014/main" val="20003"/>
                    </a:ext>
                  </a:extLst>
                </a:gridCol>
                <a:gridCol w="814705">
                  <a:extLst>
                    <a:ext uri="{9D8B030D-6E8A-4147-A177-3AD203B41FA5}">
                      <a16:colId xmlns:a16="http://schemas.microsoft.com/office/drawing/2014/main" val="20004"/>
                    </a:ext>
                  </a:extLst>
                </a:gridCol>
              </a:tblGrid>
              <a:tr h="411480">
                <a:tc>
                  <a:txBody>
                    <a:bodyPr/>
                    <a:lstStyle/>
                    <a:p>
                      <a:pPr algn="l"/>
                      <a:r>
                        <a:rPr lang="en-US" sz="1800" b="1" u="sng" kern="1200" dirty="0">
                          <a:solidFill>
                            <a:schemeClr val="tx1"/>
                          </a:solidFill>
                          <a:latin typeface="+mn-lt"/>
                          <a:ea typeface="+mn-ea"/>
                          <a:cs typeface="+mn-cs"/>
                        </a:rPr>
                        <a:t>RID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u="none" kern="1200" dirty="0">
                          <a:solidFill>
                            <a:schemeClr val="tx1"/>
                          </a:solidFill>
                        </a:rPr>
                        <a:t>RNO</a:t>
                      </a:r>
                      <a:endParaRPr lang="en-US" sz="1800" b="1" u="none"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a:solidFill>
                            <a:schemeClr val="tx1"/>
                          </a:solidFill>
                          <a:latin typeface="+mn-lt"/>
                          <a:ea typeface="+mn-ea"/>
                          <a:cs typeface="+mn-cs"/>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a:solidFill>
                            <a:schemeClr val="tx1"/>
                          </a:solidFill>
                          <a:latin typeface="+mn-lt"/>
                          <a:ea typeface="+mn-ea"/>
                          <a:cs typeface="+mn-cs"/>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a:solidFill>
                            <a:schemeClr val="tx1"/>
                          </a:solidFill>
                          <a:latin typeface="+mn-lt"/>
                          <a:ea typeface="+mn-ea"/>
                          <a:cs typeface="+mn-cs"/>
                        </a:rPr>
                        <a:t>Result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IN" sz="1800" u="none" strike="noStrike" kern="1200" baseline="0" dirty="0"/>
                        <a:t>1</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a:t>101</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Raj</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u="none" strike="noStrike" kern="1200" baseline="0" dirty="0"/>
                        <a:t>DBMS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a:t>2</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a:t>101</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Raj</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a:t>DS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a:t>3</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a:t>101</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Raj</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a:t>DF</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a:t>4</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a:t>102</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Meet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u="none" strike="noStrike" kern="1200" baseline="0" dirty="0"/>
                        <a:t>DBMS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a:t>5</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a:t>102</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Meet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a:t>DS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Fail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Meet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DF</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DBMS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Fail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DS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graphicFrame>
        <p:nvGraphicFramePr>
          <p:cNvPr id="1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077099906"/>
              </p:ext>
            </p:extLst>
          </p:nvPr>
        </p:nvGraphicFramePr>
        <p:xfrm>
          <a:off x="705019" y="2438113"/>
          <a:ext cx="1617980" cy="365760"/>
        </p:xfrm>
        <a:graphic>
          <a:graphicData uri="http://schemas.openxmlformats.org/drawingml/2006/table">
            <a:tbl>
              <a:tblPr firstRow="1" bandRow="1">
                <a:tableStyleId>{8EC20E35-A176-4012-BC5E-935CFFF8708E}</a:tableStyleId>
              </a:tblPr>
              <a:tblGrid>
                <a:gridCol w="1617980">
                  <a:extLst>
                    <a:ext uri="{9D8B030D-6E8A-4147-A177-3AD203B41FA5}">
                      <a16:colId xmlns:a16="http://schemas.microsoft.com/office/drawing/2014/main" val="20000"/>
                    </a:ext>
                  </a:extLst>
                </a:gridCol>
              </a:tblGrid>
              <a:tr h="285488">
                <a:tc>
                  <a:txBody>
                    <a:bodyPr/>
                    <a:lstStyle/>
                    <a:p>
                      <a:pPr algn="l"/>
                      <a:r>
                        <a:rPr lang="en-US" b="1" dirty="0" err="1">
                          <a:solidFill>
                            <a:schemeClr val="tx1"/>
                          </a:solidFill>
                        </a:rPr>
                        <a:t>Student_Result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20" name="Rounded Rectangle 19"/>
          <p:cNvSpPr/>
          <p:nvPr/>
        </p:nvSpPr>
        <p:spPr>
          <a:xfrm>
            <a:off x="4761187" y="2923456"/>
            <a:ext cx="7031420" cy="1112516"/>
          </a:xfrm>
          <a:prstGeom prst="roundRect">
            <a:avLst>
              <a:gd name="adj" fmla="val 6432"/>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algn="ctr"/>
            <a:r>
              <a:rPr lang="en-GB" sz="2400" dirty="0" err="1"/>
              <a:t>Student_Result</a:t>
            </a:r>
            <a:r>
              <a:rPr lang="en-GB" sz="2400" dirty="0"/>
              <a:t> relation is </a:t>
            </a:r>
            <a:r>
              <a:rPr lang="en-GB" sz="2400" b="1" dirty="0">
                <a:solidFill>
                  <a:schemeClr val="accent6"/>
                </a:solidFill>
              </a:rPr>
              <a:t>further decomposed </a:t>
            </a:r>
            <a:r>
              <a:rPr lang="en-GB" sz="2400" dirty="0"/>
              <a:t>into sub-relations. So the above relation is </a:t>
            </a:r>
            <a:r>
              <a:rPr lang="en-GB" sz="2400" b="1" dirty="0">
                <a:solidFill>
                  <a:schemeClr val="accent6"/>
                </a:solidFill>
              </a:rPr>
              <a:t>not in 5NF</a:t>
            </a:r>
            <a:r>
              <a:rPr lang="en-GB" sz="2400" dirty="0"/>
              <a:t>.</a:t>
            </a:r>
            <a:endParaRPr lang="en-IN" sz="2400" dirty="0">
              <a:solidFill>
                <a:schemeClr val="tx1"/>
              </a:solidFill>
            </a:endParaRPr>
          </a:p>
        </p:txBody>
      </p:sp>
    </p:spTree>
    <p:extLst>
      <p:ext uri="{BB962C8B-B14F-4D97-AF65-F5344CB8AC3E}">
        <p14:creationId xmlns:p14="http://schemas.microsoft.com/office/powerpoint/2010/main" val="1143490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Functional Dependency (FD)</a:t>
            </a:r>
          </a:p>
        </p:txBody>
      </p:sp>
      <p:sp>
        <p:nvSpPr>
          <p:cNvPr id="3" name="Content Placeholder 2"/>
          <p:cNvSpPr>
            <a:spLocks noGrp="1"/>
          </p:cNvSpPr>
          <p:nvPr>
            <p:ph idx="1"/>
          </p:nvPr>
        </p:nvSpPr>
        <p:spPr/>
        <p:txBody>
          <a:bodyPr/>
          <a:lstStyle/>
          <a:p>
            <a:r>
              <a:rPr lang="en-US" dirty="0"/>
              <a:t>Transitive Functional Dependency</a:t>
            </a:r>
          </a:p>
          <a:p>
            <a:pPr lvl="1"/>
            <a:r>
              <a:rPr lang="en-US" dirty="0"/>
              <a:t>In a relation, if attribute(s) </a:t>
            </a:r>
            <a:r>
              <a:rPr lang="en-US" b="1" dirty="0">
                <a:solidFill>
                  <a:schemeClr val="accent6"/>
                </a:solidFill>
              </a:rPr>
              <a:t>A </a:t>
            </a:r>
            <a:r>
              <a:rPr lang="en-US" b="1" dirty="0">
                <a:solidFill>
                  <a:schemeClr val="accent6"/>
                </a:solidFill>
                <a:latin typeface="Calibri" panose="020F0502020204030204" pitchFamily="34" charset="0"/>
              </a:rPr>
              <a:t>→</a:t>
            </a:r>
            <a:r>
              <a:rPr lang="en-US" b="1" dirty="0">
                <a:solidFill>
                  <a:schemeClr val="accent6"/>
                </a:solidFill>
              </a:rPr>
              <a:t> B and B </a:t>
            </a:r>
            <a:r>
              <a:rPr lang="en-US" b="1" dirty="0">
                <a:solidFill>
                  <a:schemeClr val="accent6"/>
                </a:solidFill>
                <a:latin typeface="Calibri" panose="020F0502020204030204" pitchFamily="34" charset="0"/>
              </a:rPr>
              <a:t>→</a:t>
            </a:r>
            <a:r>
              <a:rPr lang="en-US" b="1" dirty="0">
                <a:solidFill>
                  <a:schemeClr val="accent6"/>
                </a:solidFill>
              </a:rPr>
              <a:t> C, then A </a:t>
            </a:r>
            <a:r>
              <a:rPr lang="en-US" b="1" dirty="0">
                <a:solidFill>
                  <a:schemeClr val="accent6"/>
                </a:solidFill>
                <a:latin typeface="Calibri" panose="020F0502020204030204" pitchFamily="34" charset="0"/>
              </a:rPr>
              <a:t>→</a:t>
            </a:r>
            <a:r>
              <a:rPr lang="en-US" b="1" dirty="0">
                <a:solidFill>
                  <a:schemeClr val="accent6"/>
                </a:solidFill>
              </a:rPr>
              <a:t> C (means C is transitively depends on A </a:t>
            </a:r>
            <a:r>
              <a:rPr lang="en-US" dirty="0"/>
              <a:t>via B).</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a:p>
            <a:pPr lvl="1"/>
            <a:r>
              <a:rPr lang="en-US" dirty="0" err="1"/>
              <a:t>Eg</a:t>
            </a:r>
            <a:r>
              <a:rPr lang="en-US" dirty="0"/>
              <a:t>. Subject </a:t>
            </a:r>
            <a:r>
              <a:rPr lang="en-US" dirty="0">
                <a:latin typeface="Calibri" panose="020F0502020204030204" pitchFamily="34" charset="0"/>
              </a:rPr>
              <a:t>→</a:t>
            </a:r>
            <a:r>
              <a:rPr lang="en-US" dirty="0"/>
              <a:t> Faculty   &amp;   Faculty </a:t>
            </a:r>
            <a:r>
              <a:rPr lang="en-US" dirty="0">
                <a:latin typeface="Calibri" panose="020F0502020204030204" pitchFamily="34" charset="0"/>
              </a:rPr>
              <a:t>→</a:t>
            </a:r>
            <a:r>
              <a:rPr lang="en-US" dirty="0"/>
              <a:t> Age     then     Subject </a:t>
            </a:r>
            <a:r>
              <a:rPr lang="en-US" dirty="0">
                <a:latin typeface="Calibri" panose="020F0502020204030204" pitchFamily="34" charset="0"/>
              </a:rPr>
              <a:t>→</a:t>
            </a:r>
            <a:r>
              <a:rPr lang="en-US" dirty="0"/>
              <a:t> Age</a:t>
            </a:r>
          </a:p>
          <a:p>
            <a:pPr lvl="1"/>
            <a:r>
              <a:rPr lang="en-US" dirty="0"/>
              <a:t>Therefore as per the rule of transitive dependency: Subject </a:t>
            </a:r>
            <a:r>
              <a:rPr lang="en-US" dirty="0">
                <a:latin typeface="Calibri" panose="020F0502020204030204" pitchFamily="34" charset="0"/>
              </a:rPr>
              <a:t>→</a:t>
            </a:r>
            <a:r>
              <a:rPr lang="en-US" dirty="0"/>
              <a:t> Age should hold, that makes sense because if we know the subject name we can know the faculty’s age.</a:t>
            </a:r>
          </a:p>
        </p:txBody>
      </p:sp>
      <p:graphicFrame>
        <p:nvGraphicFramePr>
          <p:cNvPr id="4"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981415636"/>
              </p:ext>
            </p:extLst>
          </p:nvPr>
        </p:nvGraphicFramePr>
        <p:xfrm>
          <a:off x="1027027" y="2082467"/>
          <a:ext cx="2332991" cy="1645920"/>
        </p:xfrm>
        <a:graphic>
          <a:graphicData uri="http://schemas.openxmlformats.org/drawingml/2006/table">
            <a:tbl>
              <a:tblPr firstRow="1" bandRow="1">
                <a:tableStyleId>{8EC20E35-A176-4012-BC5E-935CFFF8708E}</a:tableStyleId>
              </a:tblPr>
              <a:tblGrid>
                <a:gridCol w="924243">
                  <a:extLst>
                    <a:ext uri="{9D8B030D-6E8A-4147-A177-3AD203B41FA5}">
                      <a16:colId xmlns:a16="http://schemas.microsoft.com/office/drawing/2014/main" val="20000"/>
                    </a:ext>
                  </a:extLst>
                </a:gridCol>
                <a:gridCol w="857568">
                  <a:extLst>
                    <a:ext uri="{9D8B030D-6E8A-4147-A177-3AD203B41FA5}">
                      <a16:colId xmlns:a16="http://schemas.microsoft.com/office/drawing/2014/main" val="20001"/>
                    </a:ext>
                  </a:extLst>
                </a:gridCol>
                <a:gridCol w="551180">
                  <a:extLst>
                    <a:ext uri="{9D8B030D-6E8A-4147-A177-3AD203B41FA5}">
                      <a16:colId xmlns:a16="http://schemas.microsoft.com/office/drawing/2014/main" val="20002"/>
                    </a:ext>
                  </a:extLst>
                </a:gridCol>
              </a:tblGrid>
              <a:tr h="411480">
                <a:tc>
                  <a:txBody>
                    <a:bodyPr/>
                    <a:lstStyle/>
                    <a:p>
                      <a:pPr algn="l"/>
                      <a:r>
                        <a:rPr lang="en-US" b="1" dirty="0">
                          <a:solidFill>
                            <a:schemeClr val="tx1"/>
                          </a:solidFill>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Faculty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Age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DS</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Shah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35</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DBMS</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Patel</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DF</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Shah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228274324"/>
              </p:ext>
            </p:extLst>
          </p:nvPr>
        </p:nvGraphicFramePr>
        <p:xfrm>
          <a:off x="1025848" y="1715638"/>
          <a:ext cx="997268" cy="365760"/>
        </p:xfrm>
        <a:graphic>
          <a:graphicData uri="http://schemas.openxmlformats.org/drawingml/2006/table">
            <a:tbl>
              <a:tblPr firstRow="1" bandRow="1">
                <a:tableStyleId>{8EC20E35-A176-4012-BC5E-935CFFF8708E}</a:tableStyleId>
              </a:tblPr>
              <a:tblGrid>
                <a:gridCol w="997268">
                  <a:extLst>
                    <a:ext uri="{9D8B030D-6E8A-4147-A177-3AD203B41FA5}">
                      <a16:colId xmlns:a16="http://schemas.microsoft.com/office/drawing/2014/main" val="20000"/>
                    </a:ext>
                  </a:extLst>
                </a:gridCol>
              </a:tblGrid>
              <a:tr h="285488">
                <a:tc>
                  <a:txBody>
                    <a:bodyPr/>
                    <a:lstStyle/>
                    <a:p>
                      <a:pPr algn="l"/>
                      <a:r>
                        <a:rPr lang="en-US" b="1" dirty="0" err="1">
                          <a:solidFill>
                            <a:schemeClr val="tx1"/>
                          </a:solidFill>
                        </a:rPr>
                        <a:t>Sub_Fac</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7334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fade">
                                      <p:cBhvr>
                                        <p:cTn id="25" dur="500"/>
                                        <p:tgtEl>
                                          <p:spTgt spid="3">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5NF (Fifth Normal Form)</a:t>
            </a:r>
          </a:p>
        </p:txBody>
      </p:sp>
      <p:sp>
        <p:nvSpPr>
          <p:cNvPr id="3" name="Content Placeholder 2"/>
          <p:cNvSpPr>
            <a:spLocks noGrp="1"/>
          </p:cNvSpPr>
          <p:nvPr>
            <p:ph idx="1"/>
          </p:nvPr>
        </p:nvSpPr>
        <p:spPr/>
        <p:txBody>
          <a:bodyPr/>
          <a:lstStyle/>
          <a:p>
            <a:r>
              <a:rPr lang="en-GB" dirty="0"/>
              <a:t>Conditions for 5NF</a:t>
            </a:r>
          </a:p>
          <a:p>
            <a:r>
              <a:rPr lang="en-GB" dirty="0"/>
              <a:t>A relation R is in fifth normal form (5NF) </a:t>
            </a:r>
          </a:p>
          <a:p>
            <a:pPr lvl="1"/>
            <a:r>
              <a:rPr lang="en-GB" dirty="0"/>
              <a:t>if and only if it is in </a:t>
            </a:r>
            <a:r>
              <a:rPr lang="en-GB" b="1" dirty="0">
                <a:solidFill>
                  <a:schemeClr val="accent6"/>
                </a:solidFill>
              </a:rPr>
              <a:t>4NF</a:t>
            </a:r>
            <a:r>
              <a:rPr lang="en-GB" dirty="0"/>
              <a:t> and </a:t>
            </a:r>
          </a:p>
          <a:p>
            <a:pPr lvl="1"/>
            <a:r>
              <a:rPr lang="en-GB" dirty="0"/>
              <a:t>it </a:t>
            </a:r>
            <a:r>
              <a:rPr lang="en-GB" b="1" dirty="0">
                <a:solidFill>
                  <a:schemeClr val="accent6"/>
                </a:solidFill>
              </a:rPr>
              <a:t>cannot have a lossless decomposition in to any number of smaller tables </a:t>
            </a:r>
            <a:r>
              <a:rPr lang="en-GB" dirty="0"/>
              <a:t>(relations).</a:t>
            </a:r>
            <a:endParaRPr lang="en-GB" b="1" dirty="0">
              <a:solidFill>
                <a:schemeClr val="accent6"/>
              </a:solidFill>
            </a:endParaRPr>
          </a:p>
        </p:txBody>
      </p:sp>
      <p:graphicFrame>
        <p:nvGraphicFramePr>
          <p:cNvPr id="13"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920280444"/>
              </p:ext>
            </p:extLst>
          </p:nvPr>
        </p:nvGraphicFramePr>
        <p:xfrm>
          <a:off x="706198" y="2804942"/>
          <a:ext cx="3789364" cy="3703320"/>
        </p:xfrm>
        <a:graphic>
          <a:graphicData uri="http://schemas.openxmlformats.org/drawingml/2006/table">
            <a:tbl>
              <a:tblPr firstRow="1" bandRow="1">
                <a:tableStyleId>{8EC20E35-A176-4012-BC5E-935CFFF8708E}</a:tableStyleId>
              </a:tblPr>
              <a:tblGrid>
                <a:gridCol w="552768">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857568">
                  <a:extLst>
                    <a:ext uri="{9D8B030D-6E8A-4147-A177-3AD203B41FA5}">
                      <a16:colId xmlns:a16="http://schemas.microsoft.com/office/drawing/2014/main" val="20002"/>
                    </a:ext>
                  </a:extLst>
                </a:gridCol>
                <a:gridCol w="924243">
                  <a:extLst>
                    <a:ext uri="{9D8B030D-6E8A-4147-A177-3AD203B41FA5}">
                      <a16:colId xmlns:a16="http://schemas.microsoft.com/office/drawing/2014/main" val="20003"/>
                    </a:ext>
                  </a:extLst>
                </a:gridCol>
                <a:gridCol w="814705">
                  <a:extLst>
                    <a:ext uri="{9D8B030D-6E8A-4147-A177-3AD203B41FA5}">
                      <a16:colId xmlns:a16="http://schemas.microsoft.com/office/drawing/2014/main" val="20004"/>
                    </a:ext>
                  </a:extLst>
                </a:gridCol>
              </a:tblGrid>
              <a:tr h="411480">
                <a:tc>
                  <a:txBody>
                    <a:bodyPr/>
                    <a:lstStyle/>
                    <a:p>
                      <a:pPr algn="l"/>
                      <a:r>
                        <a:rPr lang="en-US" sz="1800" b="1" u="sng" kern="1200" dirty="0">
                          <a:solidFill>
                            <a:schemeClr val="tx1"/>
                          </a:solidFill>
                          <a:latin typeface="+mn-lt"/>
                          <a:ea typeface="+mn-ea"/>
                          <a:cs typeface="+mn-cs"/>
                        </a:rPr>
                        <a:t>RID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u="none" kern="1200" dirty="0">
                          <a:solidFill>
                            <a:schemeClr val="tx1"/>
                          </a:solidFill>
                        </a:rPr>
                        <a:t>RNO</a:t>
                      </a:r>
                      <a:endParaRPr lang="en-US" sz="1800" b="1" u="none"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a:solidFill>
                            <a:schemeClr val="tx1"/>
                          </a:solidFill>
                          <a:latin typeface="+mn-lt"/>
                          <a:ea typeface="+mn-ea"/>
                          <a:cs typeface="+mn-cs"/>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a:solidFill>
                            <a:schemeClr val="tx1"/>
                          </a:solidFill>
                          <a:latin typeface="+mn-lt"/>
                          <a:ea typeface="+mn-ea"/>
                          <a:cs typeface="+mn-cs"/>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a:solidFill>
                            <a:schemeClr val="tx1"/>
                          </a:solidFill>
                          <a:latin typeface="+mn-lt"/>
                          <a:ea typeface="+mn-ea"/>
                          <a:cs typeface="+mn-cs"/>
                        </a:rPr>
                        <a:t>Result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IN" sz="1800" u="none" strike="noStrike" kern="1200" baseline="0" dirty="0"/>
                        <a:t>1</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a:t>101</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Raj</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u="none" strike="noStrike" kern="1200" baseline="0" dirty="0"/>
                        <a:t>DBMS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a:t>2</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a:t>101</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Raj</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a:t>DS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a:t>3</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a:t>101</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Raj</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a:t>DF</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a:t>4</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a:t>102</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Meet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u="none" strike="noStrike" kern="1200" baseline="0" dirty="0"/>
                        <a:t>DBMS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a:t>5</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a:t>102</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Meet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a:t>DS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Fail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Meet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DF</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DBMS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Fail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DS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graphicFrame>
        <p:nvGraphicFramePr>
          <p:cNvPr id="1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077099906"/>
              </p:ext>
            </p:extLst>
          </p:nvPr>
        </p:nvGraphicFramePr>
        <p:xfrm>
          <a:off x="705019" y="2438113"/>
          <a:ext cx="1617980" cy="365760"/>
        </p:xfrm>
        <a:graphic>
          <a:graphicData uri="http://schemas.openxmlformats.org/drawingml/2006/table">
            <a:tbl>
              <a:tblPr firstRow="1" bandRow="1">
                <a:tableStyleId>{8EC20E35-A176-4012-BC5E-935CFFF8708E}</a:tableStyleId>
              </a:tblPr>
              <a:tblGrid>
                <a:gridCol w="1617980">
                  <a:extLst>
                    <a:ext uri="{9D8B030D-6E8A-4147-A177-3AD203B41FA5}">
                      <a16:colId xmlns:a16="http://schemas.microsoft.com/office/drawing/2014/main" val="20000"/>
                    </a:ext>
                  </a:extLst>
                </a:gridCol>
              </a:tblGrid>
              <a:tr h="285488">
                <a:tc>
                  <a:txBody>
                    <a:bodyPr/>
                    <a:lstStyle/>
                    <a:p>
                      <a:pPr algn="l"/>
                      <a:r>
                        <a:rPr lang="en-US" b="1" dirty="0" err="1">
                          <a:solidFill>
                            <a:schemeClr val="tx1"/>
                          </a:solidFill>
                        </a:rPr>
                        <a:t>Student_Result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15" name="Right Arrow 14"/>
          <p:cNvSpPr/>
          <p:nvPr/>
        </p:nvSpPr>
        <p:spPr>
          <a:xfrm>
            <a:off x="4624497" y="4796644"/>
            <a:ext cx="612000" cy="43712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6"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4093472936"/>
              </p:ext>
            </p:extLst>
          </p:nvPr>
        </p:nvGraphicFramePr>
        <p:xfrm>
          <a:off x="5382629" y="2820707"/>
          <a:ext cx="1613535" cy="164592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val="20000"/>
                    </a:ext>
                  </a:extLst>
                </a:gridCol>
                <a:gridCol w="963930">
                  <a:extLst>
                    <a:ext uri="{9D8B030D-6E8A-4147-A177-3AD203B41FA5}">
                      <a16:colId xmlns:a16="http://schemas.microsoft.com/office/drawing/2014/main" val="20001"/>
                    </a:ext>
                  </a:extLst>
                </a:gridCol>
              </a:tblGrid>
              <a:tr h="411480">
                <a:tc>
                  <a:txBody>
                    <a:bodyPr/>
                    <a:lstStyle/>
                    <a:p>
                      <a:pPr algn="l"/>
                      <a:r>
                        <a:rPr lang="en-US" sz="1800" u="sng" kern="1200" dirty="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a:solidFill>
                            <a:schemeClr val="tx1"/>
                          </a:solidFill>
                          <a:latin typeface="+mn-lt"/>
                          <a:ea typeface="+mn-ea"/>
                          <a:cs typeface="+mn-cs"/>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Raj</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102</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Meet</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103</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Suresh</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179421915"/>
              </p:ext>
            </p:extLst>
          </p:nvPr>
        </p:nvGraphicFramePr>
        <p:xfrm>
          <a:off x="5381450" y="2453878"/>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8"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42485231"/>
              </p:ext>
            </p:extLst>
          </p:nvPr>
        </p:nvGraphicFramePr>
        <p:xfrm>
          <a:off x="7379552" y="2847948"/>
          <a:ext cx="1546860" cy="164592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val="20000"/>
                    </a:ext>
                  </a:extLst>
                </a:gridCol>
                <a:gridCol w="897255">
                  <a:extLst>
                    <a:ext uri="{9D8B030D-6E8A-4147-A177-3AD203B41FA5}">
                      <a16:colId xmlns:a16="http://schemas.microsoft.com/office/drawing/2014/main" val="20001"/>
                    </a:ext>
                  </a:extLst>
                </a:gridCol>
              </a:tblGrid>
              <a:tr h="411480">
                <a:tc>
                  <a:txBody>
                    <a:bodyPr/>
                    <a:lstStyle/>
                    <a:p>
                      <a:pPr algn="l"/>
                      <a:r>
                        <a:rPr lang="en-US" sz="1800" u="sng" kern="1200" dirty="0">
                          <a:solidFill>
                            <a:schemeClr val="tx1"/>
                          </a:solidFill>
                        </a:rPr>
                        <a:t>SID</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a:solidFill>
                            <a:schemeClr val="tx1"/>
                          </a:solidFill>
                          <a:latin typeface="+mn-lt"/>
                          <a:ea typeface="+mn-ea"/>
                          <a:cs typeface="+mn-cs"/>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2</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DS</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3</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DF</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627346036"/>
              </p:ext>
            </p:extLst>
          </p:nvPr>
        </p:nvGraphicFramePr>
        <p:xfrm>
          <a:off x="7378373" y="2481119"/>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1"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3177006836"/>
              </p:ext>
            </p:extLst>
          </p:nvPr>
        </p:nvGraphicFramePr>
        <p:xfrm>
          <a:off x="9309800" y="2820707"/>
          <a:ext cx="2654301" cy="3703320"/>
        </p:xfrm>
        <a:graphic>
          <a:graphicData uri="http://schemas.openxmlformats.org/drawingml/2006/table">
            <a:tbl>
              <a:tblPr firstRow="1" bandRow="1">
                <a:tableStyleId>{8EC20E35-A176-4012-BC5E-935CFFF8708E}</a:tableStyleId>
              </a:tblPr>
              <a:tblGrid>
                <a:gridCol w="552768">
                  <a:extLst>
                    <a:ext uri="{9D8B030D-6E8A-4147-A177-3AD203B41FA5}">
                      <a16:colId xmlns:a16="http://schemas.microsoft.com/office/drawing/2014/main" val="20000"/>
                    </a:ext>
                  </a:extLst>
                </a:gridCol>
                <a:gridCol w="737235">
                  <a:extLst>
                    <a:ext uri="{9D8B030D-6E8A-4147-A177-3AD203B41FA5}">
                      <a16:colId xmlns:a16="http://schemas.microsoft.com/office/drawing/2014/main" val="20001"/>
                    </a:ext>
                  </a:extLst>
                </a:gridCol>
                <a:gridCol w="549593">
                  <a:extLst>
                    <a:ext uri="{9D8B030D-6E8A-4147-A177-3AD203B41FA5}">
                      <a16:colId xmlns:a16="http://schemas.microsoft.com/office/drawing/2014/main" val="20002"/>
                    </a:ext>
                  </a:extLst>
                </a:gridCol>
                <a:gridCol w="814705">
                  <a:extLst>
                    <a:ext uri="{9D8B030D-6E8A-4147-A177-3AD203B41FA5}">
                      <a16:colId xmlns:a16="http://schemas.microsoft.com/office/drawing/2014/main" val="20003"/>
                    </a:ext>
                  </a:extLst>
                </a:gridCol>
              </a:tblGrid>
              <a:tr h="411480">
                <a:tc>
                  <a:txBody>
                    <a:bodyPr/>
                    <a:lstStyle/>
                    <a:p>
                      <a:pPr algn="l"/>
                      <a:r>
                        <a:rPr lang="en-US" sz="1800" u="sng" kern="1200" dirty="0">
                          <a:solidFill>
                            <a:schemeClr val="tx1"/>
                          </a:solidFill>
                        </a:rPr>
                        <a:t>RID</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a:solidFill>
                            <a:schemeClr val="tx1"/>
                          </a:solidFill>
                          <a:latin typeface="+mn-lt"/>
                          <a:ea typeface="+mn-ea"/>
                          <a:cs typeface="+mn-cs"/>
                        </a:rPr>
                        <a:t>RNO</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a:solidFill>
                            <a:schemeClr val="tx1"/>
                          </a:solidFill>
                          <a:latin typeface="+mn-lt"/>
                          <a:ea typeface="+mn-ea"/>
                          <a:cs typeface="+mn-cs"/>
                        </a:rPr>
                        <a:t>SID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a:solidFill>
                            <a:schemeClr val="tx1"/>
                          </a:solidFill>
                          <a:latin typeface="+mn-lt"/>
                          <a:ea typeface="+mn-ea"/>
                          <a:cs typeface="+mn-cs"/>
                        </a:rPr>
                        <a:t>Result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a:t>101</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1</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2</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a:t>101</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2</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3</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a:t>101</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3</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4</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a:t>102</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1</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5</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a:t>102</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2</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Fail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6</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3</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7</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1</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Fail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8</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2</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graphicFrame>
        <p:nvGraphicFramePr>
          <p:cNvPr id="12"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867974336"/>
              </p:ext>
            </p:extLst>
          </p:nvPr>
        </p:nvGraphicFramePr>
        <p:xfrm>
          <a:off x="9308621" y="2453878"/>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Result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20" name="Rounded Rectangle 19"/>
          <p:cNvSpPr/>
          <p:nvPr/>
        </p:nvSpPr>
        <p:spPr>
          <a:xfrm>
            <a:off x="4624497" y="5342028"/>
            <a:ext cx="4588583" cy="1112516"/>
          </a:xfrm>
          <a:prstGeom prst="roundRect">
            <a:avLst>
              <a:gd name="adj" fmla="val 6432"/>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algn="ctr"/>
            <a:r>
              <a:rPr lang="en-GB" sz="2000" dirty="0"/>
              <a:t>None of the above relations can be further decomposed into sub-relations. So the above database is in 5NF.</a:t>
            </a:r>
            <a:endParaRPr lang="en-IN" sz="2000" dirty="0">
              <a:solidFill>
                <a:schemeClr val="tx1"/>
              </a:solidFill>
            </a:endParaRPr>
          </a:p>
        </p:txBody>
      </p:sp>
    </p:spTree>
    <p:extLst>
      <p:ext uri="{BB962C8B-B14F-4D97-AF65-F5344CB8AC3E}">
        <p14:creationId xmlns:p14="http://schemas.microsoft.com/office/powerpoint/2010/main" val="241649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0"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find key?</a:t>
            </a:r>
          </a:p>
        </p:txBody>
      </p:sp>
      <p:sp>
        <p:nvSpPr>
          <p:cNvPr id="5" name="Content Placeholder 4"/>
          <p:cNvSpPr>
            <a:spLocks noGrp="1"/>
          </p:cNvSpPr>
          <p:nvPr>
            <p:ph idx="1"/>
          </p:nvPr>
        </p:nvSpPr>
        <p:spPr/>
        <p:txBody>
          <a:bodyPr/>
          <a:lstStyle/>
          <a:p>
            <a:r>
              <a:rPr lang="en-GB" dirty="0"/>
              <a:t>Conditions to find key</a:t>
            </a:r>
          </a:p>
          <a:p>
            <a:pPr lvl="1"/>
            <a:r>
              <a:rPr lang="en-GB" dirty="0"/>
              <a:t>The attribute is a </a:t>
            </a:r>
            <a:r>
              <a:rPr lang="en-GB" b="1" dirty="0">
                <a:solidFill>
                  <a:schemeClr val="accent6"/>
                </a:solidFill>
              </a:rPr>
              <a:t>part of key</a:t>
            </a:r>
            <a:r>
              <a:rPr lang="en-GB" dirty="0"/>
              <a:t>, if it </a:t>
            </a:r>
            <a:r>
              <a:rPr lang="en-GB" b="1" dirty="0">
                <a:solidFill>
                  <a:schemeClr val="accent6"/>
                </a:solidFill>
              </a:rPr>
              <a:t>does not occur on any side of FD</a:t>
            </a:r>
          </a:p>
          <a:p>
            <a:pPr lvl="1"/>
            <a:r>
              <a:rPr lang="en-GB" dirty="0"/>
              <a:t>The attribute is a </a:t>
            </a:r>
            <a:r>
              <a:rPr lang="en-GB" b="1" dirty="0">
                <a:solidFill>
                  <a:schemeClr val="accent6"/>
                </a:solidFill>
              </a:rPr>
              <a:t>part of key</a:t>
            </a:r>
            <a:r>
              <a:rPr lang="en-GB" dirty="0"/>
              <a:t>, if it </a:t>
            </a:r>
            <a:r>
              <a:rPr lang="en-GB" b="1" dirty="0">
                <a:solidFill>
                  <a:schemeClr val="accent6"/>
                </a:solidFill>
              </a:rPr>
              <a:t>occurs on the left-hand side of an FD</a:t>
            </a:r>
            <a:r>
              <a:rPr lang="en-GB" dirty="0"/>
              <a:t>, but </a:t>
            </a:r>
            <a:r>
              <a:rPr lang="en-GB" b="1" dirty="0">
                <a:solidFill>
                  <a:schemeClr val="accent6"/>
                </a:solidFill>
              </a:rPr>
              <a:t>never occurs on the right-hand side</a:t>
            </a:r>
          </a:p>
          <a:p>
            <a:pPr lvl="1"/>
            <a:r>
              <a:rPr lang="en-GB" dirty="0"/>
              <a:t>The attribute is </a:t>
            </a:r>
            <a:r>
              <a:rPr lang="en-GB" b="1" dirty="0">
                <a:solidFill>
                  <a:schemeClr val="accent6"/>
                </a:solidFill>
              </a:rPr>
              <a:t>not a part of key</a:t>
            </a:r>
            <a:r>
              <a:rPr lang="en-GB" dirty="0"/>
              <a:t>, if it </a:t>
            </a:r>
            <a:r>
              <a:rPr lang="en-GB" b="1" dirty="0">
                <a:solidFill>
                  <a:schemeClr val="accent6"/>
                </a:solidFill>
              </a:rPr>
              <a:t>occurs on the right-hand side of an FD</a:t>
            </a:r>
            <a:r>
              <a:rPr lang="en-GB" dirty="0"/>
              <a:t>, but </a:t>
            </a:r>
            <a:r>
              <a:rPr lang="en-GB" b="1" dirty="0">
                <a:solidFill>
                  <a:schemeClr val="accent6"/>
                </a:solidFill>
              </a:rPr>
              <a:t>never occurs on the left-hand side</a:t>
            </a:r>
          </a:p>
          <a:p>
            <a:pPr lvl="1"/>
            <a:r>
              <a:rPr lang="en-GB" dirty="0"/>
              <a:t>The attribute </a:t>
            </a:r>
            <a:r>
              <a:rPr lang="en-GB" b="1" dirty="0">
                <a:solidFill>
                  <a:schemeClr val="accent6"/>
                </a:solidFill>
              </a:rPr>
              <a:t>may be a part of key or not</a:t>
            </a:r>
            <a:r>
              <a:rPr lang="en-GB" dirty="0"/>
              <a:t>, if it </a:t>
            </a:r>
            <a:r>
              <a:rPr lang="en-GB" b="1" dirty="0">
                <a:solidFill>
                  <a:schemeClr val="accent6"/>
                </a:solidFill>
              </a:rPr>
              <a:t>occurs on the both side of an FD</a:t>
            </a:r>
          </a:p>
        </p:txBody>
      </p:sp>
    </p:spTree>
    <p:extLst>
      <p:ext uri="{BB962C8B-B14F-4D97-AF65-F5344CB8AC3E}">
        <p14:creationId xmlns:p14="http://schemas.microsoft.com/office/powerpoint/2010/main" val="389590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find key? </a:t>
            </a:r>
            <a:r>
              <a:rPr lang="en-US" dirty="0">
                <a:solidFill>
                  <a:schemeClr val="tx1">
                    <a:lumMod val="50000"/>
                    <a:lumOff val="50000"/>
                  </a:schemeClr>
                </a:solidFill>
              </a:rPr>
              <a:t>[Example]</a:t>
            </a:r>
            <a:endParaRPr lang="en-GB" dirty="0"/>
          </a:p>
        </p:txBody>
      </p:sp>
      <p:sp>
        <p:nvSpPr>
          <p:cNvPr id="5" name="Content Placeholder 4"/>
          <p:cNvSpPr>
            <a:spLocks noGrp="1"/>
          </p:cNvSpPr>
          <p:nvPr>
            <p:ph idx="1"/>
          </p:nvPr>
        </p:nvSpPr>
        <p:spPr/>
        <p:txBody>
          <a:bodyPr/>
          <a:lstStyle/>
          <a:p>
            <a:r>
              <a:rPr lang="en-GB" dirty="0"/>
              <a:t>Let a relation R with attributes ABCD with FDs C </a:t>
            </a:r>
            <a:r>
              <a:rPr lang="en-US" dirty="0">
                <a:latin typeface="Calibri" panose="020F0502020204030204" pitchFamily="34" charset="0"/>
              </a:rPr>
              <a:t>→</a:t>
            </a:r>
            <a:r>
              <a:rPr lang="en-GB" dirty="0"/>
              <a:t> A, B </a:t>
            </a:r>
            <a:r>
              <a:rPr lang="en-US" dirty="0">
                <a:latin typeface="Calibri" panose="020F0502020204030204" pitchFamily="34" charset="0"/>
              </a:rPr>
              <a:t>→</a:t>
            </a:r>
            <a:r>
              <a:rPr lang="en-GB" dirty="0"/>
              <a:t> C. Find keys for relation R.</a:t>
            </a:r>
          </a:p>
          <a:p>
            <a:pPr lvl="1"/>
            <a:r>
              <a:rPr lang="en-GB" dirty="0"/>
              <a:t>attribute </a:t>
            </a:r>
            <a:r>
              <a:rPr lang="en-GB" b="1" dirty="0">
                <a:solidFill>
                  <a:schemeClr val="accent6"/>
                </a:solidFill>
              </a:rPr>
              <a:t>not occur on any side </a:t>
            </a:r>
            <a:r>
              <a:rPr lang="en-GB" dirty="0"/>
              <a:t>of FDs </a:t>
            </a:r>
            <a:r>
              <a:rPr lang="en-GB" b="1" dirty="0">
                <a:solidFill>
                  <a:schemeClr val="accent6"/>
                </a:solidFill>
              </a:rPr>
              <a:t>(D) √</a:t>
            </a:r>
          </a:p>
          <a:p>
            <a:pPr lvl="1"/>
            <a:r>
              <a:rPr lang="en-GB" dirty="0"/>
              <a:t>attribute </a:t>
            </a:r>
            <a:r>
              <a:rPr lang="en-GB" b="1" dirty="0">
                <a:solidFill>
                  <a:schemeClr val="accent6"/>
                </a:solidFill>
              </a:rPr>
              <a:t>occurs on only left-hand side </a:t>
            </a:r>
            <a:r>
              <a:rPr lang="en-GB" dirty="0"/>
              <a:t>of an FDs </a:t>
            </a:r>
            <a:r>
              <a:rPr lang="en-GB" b="1" dirty="0">
                <a:solidFill>
                  <a:schemeClr val="accent6"/>
                </a:solidFill>
              </a:rPr>
              <a:t>(B) √</a:t>
            </a:r>
          </a:p>
          <a:p>
            <a:pPr lvl="1"/>
            <a:r>
              <a:rPr lang="en-GB" dirty="0"/>
              <a:t>attribute </a:t>
            </a:r>
            <a:r>
              <a:rPr lang="en-GB" b="1" dirty="0">
                <a:solidFill>
                  <a:schemeClr val="accent6"/>
                </a:solidFill>
              </a:rPr>
              <a:t>occurs on only right-hand side</a:t>
            </a:r>
            <a:r>
              <a:rPr lang="en-GB" dirty="0"/>
              <a:t> of an FDs </a:t>
            </a:r>
            <a:r>
              <a:rPr lang="en-GB" b="1" dirty="0">
                <a:solidFill>
                  <a:schemeClr val="accent6"/>
                </a:solidFill>
              </a:rPr>
              <a:t>(A) </a:t>
            </a:r>
            <a:r>
              <a:rPr lang="en-GB" dirty="0">
                <a:solidFill>
                  <a:schemeClr val="accent6"/>
                </a:solidFill>
              </a:rPr>
              <a:t>X</a:t>
            </a:r>
          </a:p>
          <a:p>
            <a:pPr lvl="1"/>
            <a:r>
              <a:rPr lang="en-GB" dirty="0"/>
              <a:t>attribute </a:t>
            </a:r>
            <a:r>
              <a:rPr lang="en-GB" b="1" dirty="0">
                <a:solidFill>
                  <a:schemeClr val="accent6"/>
                </a:solidFill>
              </a:rPr>
              <a:t>occurs on both the sides </a:t>
            </a:r>
            <a:r>
              <a:rPr lang="en-GB" dirty="0"/>
              <a:t>of an FDs </a:t>
            </a:r>
            <a:r>
              <a:rPr lang="en-GB" b="1" dirty="0">
                <a:solidFill>
                  <a:schemeClr val="accent6"/>
                </a:solidFill>
              </a:rPr>
              <a:t>(C) </a:t>
            </a:r>
            <a:r>
              <a:rPr lang="en-GB" dirty="0">
                <a:solidFill>
                  <a:schemeClr val="accent6"/>
                </a:solidFill>
              </a:rPr>
              <a:t>?</a:t>
            </a:r>
          </a:p>
          <a:p>
            <a:r>
              <a:rPr lang="en-GB" dirty="0"/>
              <a:t>The </a:t>
            </a:r>
            <a:r>
              <a:rPr lang="en-GB" b="1" dirty="0">
                <a:solidFill>
                  <a:schemeClr val="accent6"/>
                </a:solidFill>
              </a:rPr>
              <a:t>core is BD</a:t>
            </a:r>
            <a:r>
              <a:rPr lang="en-GB" dirty="0"/>
              <a:t>. </a:t>
            </a:r>
          </a:p>
          <a:p>
            <a:r>
              <a:rPr lang="en-GB" b="1" dirty="0">
                <a:solidFill>
                  <a:schemeClr val="accent6"/>
                </a:solidFill>
              </a:rPr>
              <a:t>B determines C </a:t>
            </a:r>
            <a:r>
              <a:rPr lang="en-GB" dirty="0"/>
              <a:t>and </a:t>
            </a:r>
            <a:r>
              <a:rPr lang="en-GB" b="1" dirty="0">
                <a:solidFill>
                  <a:schemeClr val="accent6"/>
                </a:solidFill>
              </a:rPr>
              <a:t>C determines A</a:t>
            </a:r>
            <a:r>
              <a:rPr lang="en-GB" dirty="0"/>
              <a:t>, So using </a:t>
            </a:r>
            <a:r>
              <a:rPr lang="en-GB" b="1" dirty="0">
                <a:solidFill>
                  <a:schemeClr val="accent6"/>
                </a:solidFill>
              </a:rPr>
              <a:t>transitivity rule B determines A </a:t>
            </a:r>
            <a:r>
              <a:rPr lang="en-GB" dirty="0"/>
              <a:t>also.</a:t>
            </a:r>
          </a:p>
          <a:p>
            <a:r>
              <a:rPr lang="en-GB" dirty="0"/>
              <a:t>So </a:t>
            </a:r>
            <a:r>
              <a:rPr lang="en-GB" b="1" dirty="0">
                <a:solidFill>
                  <a:schemeClr val="accent6"/>
                </a:solidFill>
              </a:rPr>
              <a:t>BD is a key</a:t>
            </a:r>
            <a:r>
              <a:rPr lang="en-GB" dirty="0"/>
              <a:t>.</a:t>
            </a:r>
            <a:endParaRPr lang="en-GB" b="1" dirty="0">
              <a:solidFill>
                <a:schemeClr val="accent6"/>
              </a:solidFill>
            </a:endParaRPr>
          </a:p>
        </p:txBody>
      </p:sp>
    </p:spTree>
    <p:extLst>
      <p:ext uri="{BB962C8B-B14F-4D97-AF65-F5344CB8AC3E}">
        <p14:creationId xmlns:p14="http://schemas.microsoft.com/office/powerpoint/2010/main" val="354740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find key? </a:t>
            </a:r>
            <a:r>
              <a:rPr lang="en-US" dirty="0">
                <a:solidFill>
                  <a:schemeClr val="tx1">
                    <a:lumMod val="50000"/>
                    <a:lumOff val="50000"/>
                  </a:schemeClr>
                </a:solidFill>
              </a:rPr>
              <a:t>[Exercise]</a:t>
            </a:r>
            <a:endParaRPr lang="en-GB" dirty="0"/>
          </a:p>
        </p:txBody>
      </p:sp>
      <p:sp>
        <p:nvSpPr>
          <p:cNvPr id="5" name="Content Placeholder 4"/>
          <p:cNvSpPr>
            <a:spLocks noGrp="1"/>
          </p:cNvSpPr>
          <p:nvPr>
            <p:ph idx="1"/>
          </p:nvPr>
        </p:nvSpPr>
        <p:spPr/>
        <p:txBody>
          <a:bodyPr/>
          <a:lstStyle/>
          <a:p>
            <a:r>
              <a:rPr lang="en-GB" dirty="0"/>
              <a:t>Let a relation R with attributes ABCD with FDs C </a:t>
            </a:r>
            <a:r>
              <a:rPr lang="en-US" dirty="0">
                <a:latin typeface="Calibri" panose="020F0502020204030204" pitchFamily="34" charset="0"/>
              </a:rPr>
              <a:t>→</a:t>
            </a:r>
            <a:r>
              <a:rPr lang="en-GB" dirty="0"/>
              <a:t> D, C </a:t>
            </a:r>
            <a:r>
              <a:rPr lang="en-US" dirty="0">
                <a:latin typeface="Calibri" panose="020F0502020204030204" pitchFamily="34" charset="0"/>
              </a:rPr>
              <a:t>→</a:t>
            </a:r>
            <a:r>
              <a:rPr lang="en-GB" dirty="0"/>
              <a:t> A and B </a:t>
            </a:r>
            <a:r>
              <a:rPr lang="en-US" dirty="0">
                <a:latin typeface="Calibri" panose="020F0502020204030204" pitchFamily="34" charset="0"/>
              </a:rPr>
              <a:t>→</a:t>
            </a:r>
            <a:r>
              <a:rPr lang="en-GB" dirty="0"/>
              <a:t> C. Find keys for relation R.</a:t>
            </a:r>
          </a:p>
          <a:p>
            <a:pPr lvl="1"/>
            <a:r>
              <a:rPr lang="en-GB" dirty="0"/>
              <a:t>The core is B. B determines C which determines A and D, so </a:t>
            </a:r>
            <a:r>
              <a:rPr lang="en-GB" b="1" dirty="0">
                <a:solidFill>
                  <a:schemeClr val="accent6"/>
                </a:solidFill>
              </a:rPr>
              <a:t>B is a key</a:t>
            </a:r>
            <a:r>
              <a:rPr lang="en-GB" dirty="0"/>
              <a:t>. Therefore B is the key.</a:t>
            </a:r>
          </a:p>
          <a:p>
            <a:endParaRPr lang="en-GB" dirty="0"/>
          </a:p>
          <a:p>
            <a:r>
              <a:rPr lang="en-GB" dirty="0"/>
              <a:t>Let a relation R with attributes ABCD with FDs B </a:t>
            </a:r>
            <a:r>
              <a:rPr lang="en-US" dirty="0">
                <a:latin typeface="Calibri" panose="020F0502020204030204" pitchFamily="34" charset="0"/>
              </a:rPr>
              <a:t>→</a:t>
            </a:r>
            <a:r>
              <a:rPr lang="en-GB" dirty="0"/>
              <a:t> C, D </a:t>
            </a:r>
            <a:r>
              <a:rPr lang="en-US" dirty="0">
                <a:latin typeface="Calibri" panose="020F0502020204030204" pitchFamily="34" charset="0"/>
              </a:rPr>
              <a:t>→</a:t>
            </a:r>
            <a:r>
              <a:rPr lang="en-GB" dirty="0"/>
              <a:t> A. Find keys for relation R.</a:t>
            </a:r>
          </a:p>
          <a:p>
            <a:pPr lvl="1"/>
            <a:r>
              <a:rPr lang="en-GB" dirty="0"/>
              <a:t>The core is BD. B determines C and D determines A, so </a:t>
            </a:r>
            <a:r>
              <a:rPr lang="en-GB" b="1" dirty="0">
                <a:solidFill>
                  <a:schemeClr val="accent6"/>
                </a:solidFill>
              </a:rPr>
              <a:t>BD is a key</a:t>
            </a:r>
            <a:r>
              <a:rPr lang="en-GB" dirty="0"/>
              <a:t>. Therefore BD is the key.</a:t>
            </a:r>
          </a:p>
          <a:p>
            <a:endParaRPr lang="en-GB" dirty="0"/>
          </a:p>
          <a:p>
            <a:r>
              <a:rPr lang="en-GB" dirty="0"/>
              <a:t>Let a relation R with attributes ABCD with FDs A </a:t>
            </a:r>
            <a:r>
              <a:rPr lang="en-US" dirty="0">
                <a:latin typeface="Calibri" panose="020F0502020204030204" pitchFamily="34" charset="0"/>
              </a:rPr>
              <a:t>→</a:t>
            </a:r>
            <a:r>
              <a:rPr lang="en-GB" dirty="0"/>
              <a:t> B, BC </a:t>
            </a:r>
            <a:r>
              <a:rPr lang="en-US" dirty="0">
                <a:latin typeface="Calibri" panose="020F0502020204030204" pitchFamily="34" charset="0"/>
              </a:rPr>
              <a:t>→</a:t>
            </a:r>
            <a:r>
              <a:rPr lang="en-GB" dirty="0"/>
              <a:t> D and A </a:t>
            </a:r>
            <a:r>
              <a:rPr lang="en-US" dirty="0">
                <a:latin typeface="Calibri" panose="020F0502020204030204" pitchFamily="34" charset="0"/>
              </a:rPr>
              <a:t>→</a:t>
            </a:r>
            <a:r>
              <a:rPr lang="en-GB" dirty="0"/>
              <a:t> C. Find keys for relation R.</a:t>
            </a:r>
          </a:p>
          <a:p>
            <a:pPr lvl="1"/>
            <a:r>
              <a:rPr lang="en-GB" dirty="0"/>
              <a:t>The core is A. A determines B and C which determine D, so </a:t>
            </a:r>
            <a:r>
              <a:rPr lang="en-GB" b="1" dirty="0">
                <a:solidFill>
                  <a:schemeClr val="accent6"/>
                </a:solidFill>
              </a:rPr>
              <a:t>A is a key</a:t>
            </a:r>
            <a:r>
              <a:rPr lang="en-GB" dirty="0"/>
              <a:t>. Therefore A is the key.</a:t>
            </a:r>
            <a:endParaRPr lang="en-GB" b="1" dirty="0">
              <a:solidFill>
                <a:schemeClr val="accent6"/>
              </a:solidFill>
            </a:endParaRPr>
          </a:p>
        </p:txBody>
      </p:sp>
    </p:spTree>
    <p:extLst>
      <p:ext uri="{BB962C8B-B14F-4D97-AF65-F5344CB8AC3E}">
        <p14:creationId xmlns:p14="http://schemas.microsoft.com/office/powerpoint/2010/main" val="2566517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Find (candidate) key &amp; check for normal forms</a:t>
            </a:r>
            <a:r>
              <a:rPr lang="en-US" dirty="0"/>
              <a:t> </a:t>
            </a:r>
            <a:r>
              <a:rPr lang="en-US" dirty="0">
                <a:solidFill>
                  <a:schemeClr val="tx1">
                    <a:lumMod val="50000"/>
                    <a:lumOff val="50000"/>
                  </a:schemeClr>
                </a:solidFill>
              </a:rPr>
              <a:t>[Example]</a:t>
            </a:r>
            <a:endParaRPr lang="en-US" dirty="0"/>
          </a:p>
        </p:txBody>
      </p:sp>
      <p:sp>
        <p:nvSpPr>
          <p:cNvPr id="27" name="Content Placeholder 2"/>
          <p:cNvSpPr txBox="1">
            <a:spLocks/>
          </p:cNvSpPr>
          <p:nvPr/>
        </p:nvSpPr>
        <p:spPr>
          <a:xfrm>
            <a:off x="4656485" y="3024323"/>
            <a:ext cx="2880000" cy="6858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dirty="0"/>
              <a:t>Candidate Key is </a:t>
            </a:r>
            <a:r>
              <a:rPr lang="en-US" sz="2400" b="1" dirty="0">
                <a:solidFill>
                  <a:schemeClr val="accent6"/>
                </a:solidFill>
              </a:rPr>
              <a:t>BD</a:t>
            </a:r>
            <a:r>
              <a:rPr lang="en-US" sz="2400" b="1" baseline="30000" dirty="0">
                <a:solidFill>
                  <a:srgbClr val="C00000"/>
                </a:solidFill>
              </a:rPr>
              <a:t> </a:t>
            </a:r>
            <a:endParaRPr lang="en-US" sz="2400" dirty="0"/>
          </a:p>
        </p:txBody>
      </p:sp>
      <p:sp>
        <p:nvSpPr>
          <p:cNvPr id="8" name="Content Placeholder 2"/>
          <p:cNvSpPr txBox="1">
            <a:spLocks/>
          </p:cNvSpPr>
          <p:nvPr/>
        </p:nvSpPr>
        <p:spPr>
          <a:xfrm>
            <a:off x="130025" y="857555"/>
            <a:ext cx="11932920" cy="182880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lnSpcReduction="10000"/>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800"/>
              </a:spcBef>
            </a:pPr>
            <a:r>
              <a:rPr lang="en-GB" dirty="0"/>
              <a:t>Suppose you are given a relation R with four attributes ABCD. For each of the following sets of FDs, do the following:  </a:t>
            </a:r>
            <a:r>
              <a:rPr lang="en-US" b="1" dirty="0">
                <a:solidFill>
                  <a:schemeClr val="accent6"/>
                </a:solidFill>
              </a:rPr>
              <a:t>F = (</a:t>
            </a:r>
            <a:r>
              <a:rPr lang="pt-BR" b="1" dirty="0">
                <a:solidFill>
                  <a:schemeClr val="accent6"/>
                </a:solidFill>
              </a:rPr>
              <a:t>B </a:t>
            </a:r>
            <a:r>
              <a:rPr lang="en-US" b="1" dirty="0">
                <a:solidFill>
                  <a:schemeClr val="accent6"/>
                </a:solidFill>
                <a:latin typeface="Calibri" panose="020F0502020204030204" pitchFamily="34" charset="0"/>
              </a:rPr>
              <a:t>→</a:t>
            </a:r>
            <a:r>
              <a:rPr lang="pt-BR" b="1" dirty="0">
                <a:solidFill>
                  <a:schemeClr val="accent6"/>
                </a:solidFill>
              </a:rPr>
              <a:t> C,  D </a:t>
            </a:r>
            <a:r>
              <a:rPr lang="en-US" b="1" dirty="0">
                <a:solidFill>
                  <a:schemeClr val="accent6"/>
                </a:solidFill>
                <a:latin typeface="Calibri" panose="020F0502020204030204" pitchFamily="34" charset="0"/>
              </a:rPr>
              <a:t>→</a:t>
            </a:r>
            <a:r>
              <a:rPr lang="pt-BR" b="1" dirty="0">
                <a:solidFill>
                  <a:schemeClr val="accent6"/>
                </a:solidFill>
              </a:rPr>
              <a:t> A</a:t>
            </a:r>
            <a:r>
              <a:rPr lang="en-US" b="1" dirty="0">
                <a:solidFill>
                  <a:schemeClr val="accent6"/>
                </a:solidFill>
              </a:rPr>
              <a:t>)</a:t>
            </a:r>
            <a:endParaRPr lang="en-GB" dirty="0"/>
          </a:p>
          <a:p>
            <a:pPr lvl="1">
              <a:lnSpc>
                <a:spcPct val="100000"/>
              </a:lnSpc>
              <a:spcBef>
                <a:spcPts val="1800"/>
              </a:spcBef>
            </a:pPr>
            <a:r>
              <a:rPr lang="en-GB" dirty="0"/>
              <a:t>Identify the candidate key(s) for R.</a:t>
            </a:r>
          </a:p>
          <a:p>
            <a:pPr lvl="1">
              <a:lnSpc>
                <a:spcPct val="100000"/>
              </a:lnSpc>
              <a:spcBef>
                <a:spcPts val="1800"/>
              </a:spcBef>
            </a:pPr>
            <a:r>
              <a:rPr lang="en-GB" dirty="0"/>
              <a:t>Identify the best normal form that R satisfies (1NF, 2NF, 3NF or BCNF).</a:t>
            </a:r>
            <a:endParaRPr lang="en-US" dirty="0"/>
          </a:p>
        </p:txBody>
      </p:sp>
      <p:sp>
        <p:nvSpPr>
          <p:cNvPr id="7" name="Content Placeholder 2"/>
          <p:cNvSpPr txBox="1">
            <a:spLocks noGrp="1"/>
          </p:cNvSpPr>
          <p:nvPr>
            <p:ph idx="1"/>
          </p:nvPr>
        </p:nvSpPr>
        <p:spPr>
          <a:xfrm>
            <a:off x="131665" y="4048091"/>
            <a:ext cx="11929641" cy="17280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a:bodyPr>
          <a:lstStyle/>
          <a:p>
            <a:pPr marL="0" indent="0" algn="ctr">
              <a:lnSpc>
                <a:spcPct val="100000"/>
              </a:lnSpc>
              <a:spcBef>
                <a:spcPts val="900"/>
              </a:spcBef>
              <a:buClrTx/>
              <a:buNone/>
            </a:pPr>
            <a:r>
              <a:rPr lang="en-US" dirty="0">
                <a:latin typeface="+mj-lt"/>
                <a:ea typeface="Times New Roman" panose="02020603050405020304" pitchFamily="18" charset="0"/>
                <a:cs typeface="Times New Roman" panose="02020603050405020304" pitchFamily="18" charset="0"/>
              </a:rPr>
              <a:t>Relation R is in </a:t>
            </a:r>
            <a:r>
              <a:rPr lang="en-US" b="1" dirty="0">
                <a:solidFill>
                  <a:schemeClr val="accent6"/>
                </a:solidFill>
                <a:latin typeface="+mj-lt"/>
                <a:ea typeface="Times New Roman" panose="02020603050405020304" pitchFamily="18" charset="0"/>
                <a:cs typeface="Times New Roman" panose="02020603050405020304" pitchFamily="18" charset="0"/>
              </a:rPr>
              <a:t>1NF but not 2NF</a:t>
            </a:r>
            <a:r>
              <a:rPr lang="en-US" dirty="0">
                <a:latin typeface="+mj-lt"/>
                <a:ea typeface="Times New Roman" panose="02020603050405020304" pitchFamily="18" charset="0"/>
                <a:cs typeface="Times New Roman" panose="02020603050405020304" pitchFamily="18" charset="0"/>
              </a:rPr>
              <a:t>. In above FDs, </a:t>
            </a:r>
            <a:r>
              <a:rPr lang="en-US" b="1" dirty="0">
                <a:solidFill>
                  <a:schemeClr val="accent6"/>
                </a:solidFill>
                <a:latin typeface="+mj-lt"/>
                <a:ea typeface="Times New Roman" panose="02020603050405020304" pitchFamily="18" charset="0"/>
                <a:cs typeface="Times New Roman" panose="02020603050405020304" pitchFamily="18" charset="0"/>
              </a:rPr>
              <a:t>there is a partial dependency </a:t>
            </a:r>
          </a:p>
          <a:p>
            <a:pPr marL="0" indent="0" algn="ctr">
              <a:lnSpc>
                <a:spcPct val="100000"/>
              </a:lnSpc>
              <a:spcBef>
                <a:spcPts val="900"/>
              </a:spcBef>
              <a:buClrTx/>
              <a:buNone/>
            </a:pPr>
            <a:r>
              <a:rPr lang="en-US" dirty="0">
                <a:latin typeface="+mj-lt"/>
                <a:ea typeface="Times New Roman" panose="02020603050405020304" pitchFamily="18" charset="0"/>
                <a:cs typeface="Times New Roman" panose="02020603050405020304" pitchFamily="18" charset="0"/>
              </a:rPr>
              <a:t>(As per FD </a:t>
            </a:r>
            <a:r>
              <a:rPr lang="pt-BR" dirty="0">
                <a:latin typeface="+mj-lt"/>
                <a:ea typeface="Times New Roman" panose="02020603050405020304" pitchFamily="18" charset="0"/>
                <a:cs typeface="Times New Roman" panose="02020603050405020304" pitchFamily="18" charset="0"/>
              </a:rPr>
              <a:t>B </a:t>
            </a:r>
            <a:r>
              <a:rPr lang="en-US" dirty="0">
                <a:latin typeface="Calibri" panose="020F0502020204030204" pitchFamily="34" charset="0"/>
              </a:rPr>
              <a:t>→</a:t>
            </a:r>
            <a:r>
              <a:rPr lang="pt-BR" dirty="0">
                <a:latin typeface="+mj-lt"/>
                <a:ea typeface="Times New Roman" panose="02020603050405020304" pitchFamily="18" charset="0"/>
                <a:cs typeface="Times New Roman" panose="02020603050405020304" pitchFamily="18" charset="0"/>
              </a:rPr>
              <a:t> C, </a:t>
            </a:r>
            <a:r>
              <a:rPr lang="pt-BR" b="1" dirty="0">
                <a:solidFill>
                  <a:schemeClr val="accent6"/>
                </a:solidFill>
                <a:latin typeface="+mj-lt"/>
                <a:ea typeface="Times New Roman" panose="02020603050405020304" pitchFamily="18" charset="0"/>
                <a:cs typeface="Times New Roman" panose="02020603050405020304" pitchFamily="18" charset="0"/>
              </a:rPr>
              <a:t>C depends only on B </a:t>
            </a:r>
            <a:r>
              <a:rPr lang="en-US" dirty="0">
                <a:latin typeface="+mj-lt"/>
                <a:ea typeface="Times New Roman" panose="02020603050405020304" pitchFamily="18" charset="0"/>
                <a:cs typeface="Times New Roman" panose="02020603050405020304" pitchFamily="18" charset="0"/>
              </a:rPr>
              <a:t>but </a:t>
            </a:r>
            <a:r>
              <a:rPr lang="en-US" b="1" dirty="0">
                <a:solidFill>
                  <a:schemeClr val="accent6"/>
                </a:solidFill>
                <a:latin typeface="+mj-lt"/>
                <a:ea typeface="Times New Roman" panose="02020603050405020304" pitchFamily="18" charset="0"/>
                <a:cs typeface="Times New Roman" panose="02020603050405020304" pitchFamily="18" charset="0"/>
              </a:rPr>
              <a:t>Key is BD </a:t>
            </a:r>
            <a:r>
              <a:rPr lang="en-US" dirty="0">
                <a:latin typeface="+mj-lt"/>
                <a:ea typeface="Times New Roman" panose="02020603050405020304" pitchFamily="18" charset="0"/>
                <a:cs typeface="Times New Roman" panose="02020603050405020304" pitchFamily="18" charset="0"/>
              </a:rPr>
              <a:t>so </a:t>
            </a:r>
            <a:r>
              <a:rPr lang="en-US" b="1" dirty="0">
                <a:solidFill>
                  <a:schemeClr val="accent6"/>
                </a:solidFill>
                <a:latin typeface="+mj-lt"/>
                <a:ea typeface="Times New Roman" panose="02020603050405020304" pitchFamily="18" charset="0"/>
                <a:cs typeface="Times New Roman" panose="02020603050405020304" pitchFamily="18" charset="0"/>
              </a:rPr>
              <a:t>C is partial depends on key (BD)</a:t>
            </a:r>
            <a:r>
              <a:rPr lang="en-US" dirty="0">
                <a:latin typeface="+mj-lt"/>
                <a:ea typeface="Times New Roman" panose="02020603050405020304" pitchFamily="18" charset="0"/>
                <a:cs typeface="Times New Roman" panose="02020603050405020304" pitchFamily="18" charset="0"/>
              </a:rPr>
              <a:t>) </a:t>
            </a:r>
          </a:p>
          <a:p>
            <a:pPr marL="0" indent="0" algn="ctr">
              <a:lnSpc>
                <a:spcPct val="100000"/>
              </a:lnSpc>
              <a:spcBef>
                <a:spcPts val="900"/>
              </a:spcBef>
              <a:buClrTx/>
              <a:buNone/>
            </a:pPr>
            <a:r>
              <a:rPr lang="en-US" dirty="0">
                <a:latin typeface="+mj-lt"/>
                <a:ea typeface="Times New Roman" panose="02020603050405020304" pitchFamily="18" charset="0"/>
                <a:cs typeface="Times New Roman" panose="02020603050405020304" pitchFamily="18" charset="0"/>
              </a:rPr>
              <a:t>(As per FD </a:t>
            </a:r>
            <a:r>
              <a:rPr lang="pt-BR" dirty="0">
                <a:latin typeface="+mj-lt"/>
                <a:ea typeface="Times New Roman" panose="02020603050405020304" pitchFamily="18" charset="0"/>
                <a:cs typeface="Times New Roman" panose="02020603050405020304" pitchFamily="18" charset="0"/>
              </a:rPr>
              <a:t>D </a:t>
            </a:r>
            <a:r>
              <a:rPr lang="en-US" dirty="0">
                <a:latin typeface="Calibri" panose="020F0502020204030204" pitchFamily="34" charset="0"/>
              </a:rPr>
              <a:t>→</a:t>
            </a:r>
            <a:r>
              <a:rPr lang="pt-BR" dirty="0">
                <a:latin typeface="+mj-lt"/>
                <a:ea typeface="Times New Roman" panose="02020603050405020304" pitchFamily="18" charset="0"/>
                <a:cs typeface="Times New Roman" panose="02020603050405020304" pitchFamily="18" charset="0"/>
              </a:rPr>
              <a:t> A, </a:t>
            </a:r>
            <a:r>
              <a:rPr lang="pt-BR" b="1" dirty="0">
                <a:solidFill>
                  <a:schemeClr val="accent6"/>
                </a:solidFill>
                <a:latin typeface="+mj-lt"/>
                <a:ea typeface="Times New Roman" panose="02020603050405020304" pitchFamily="18" charset="0"/>
                <a:cs typeface="Times New Roman" panose="02020603050405020304" pitchFamily="18" charset="0"/>
              </a:rPr>
              <a:t>A depends only on D</a:t>
            </a:r>
            <a:r>
              <a:rPr lang="en-US" b="1" dirty="0">
                <a:solidFill>
                  <a:schemeClr val="accent6"/>
                </a:solidFill>
                <a:latin typeface="+mj-lt"/>
                <a:ea typeface="Times New Roman" panose="02020603050405020304" pitchFamily="18" charset="0"/>
                <a:cs typeface="Times New Roman" panose="02020603050405020304" pitchFamily="18" charset="0"/>
              </a:rPr>
              <a:t> </a:t>
            </a:r>
            <a:r>
              <a:rPr lang="en-US" dirty="0">
                <a:latin typeface="+mj-lt"/>
                <a:ea typeface="Times New Roman" panose="02020603050405020304" pitchFamily="18" charset="0"/>
                <a:cs typeface="Times New Roman" panose="02020603050405020304" pitchFamily="18" charset="0"/>
              </a:rPr>
              <a:t>but </a:t>
            </a:r>
            <a:r>
              <a:rPr lang="en-US" b="1" dirty="0">
                <a:solidFill>
                  <a:schemeClr val="accent6"/>
                </a:solidFill>
                <a:latin typeface="+mj-lt"/>
                <a:ea typeface="Times New Roman" panose="02020603050405020304" pitchFamily="18" charset="0"/>
                <a:cs typeface="Times New Roman" panose="02020603050405020304" pitchFamily="18" charset="0"/>
              </a:rPr>
              <a:t>Key is BD </a:t>
            </a:r>
            <a:r>
              <a:rPr lang="en-US" dirty="0">
                <a:latin typeface="+mj-lt"/>
                <a:ea typeface="Times New Roman" panose="02020603050405020304" pitchFamily="18" charset="0"/>
                <a:cs typeface="Times New Roman" panose="02020603050405020304" pitchFamily="18" charset="0"/>
              </a:rPr>
              <a:t>so </a:t>
            </a:r>
            <a:r>
              <a:rPr lang="en-US" b="1" dirty="0">
                <a:solidFill>
                  <a:schemeClr val="accent6"/>
                </a:solidFill>
                <a:latin typeface="+mj-lt"/>
                <a:ea typeface="Times New Roman" panose="02020603050405020304" pitchFamily="18" charset="0"/>
                <a:cs typeface="Times New Roman" panose="02020603050405020304" pitchFamily="18" charset="0"/>
              </a:rPr>
              <a:t>A is partial depends on key (BD)</a:t>
            </a:r>
            <a:r>
              <a:rPr lang="en-US" dirty="0">
                <a:latin typeface="+mj-lt"/>
                <a:ea typeface="Times New Roman" panose="02020603050405020304" pitchFamily="18" charset="0"/>
                <a:cs typeface="Times New Roman" panose="02020603050405020304" pitchFamily="18" charset="0"/>
              </a:rPr>
              <a:t>)</a:t>
            </a:r>
            <a:endParaRPr lang="pt-BR" dirty="0">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929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bg/>
                                          </p:spTgt>
                                        </p:tgtEl>
                                        <p:attrNameLst>
                                          <p:attrName>style.visibility</p:attrName>
                                        </p:attrNameLst>
                                      </p:cBhvr>
                                      <p:to>
                                        <p:strVal val="visible"/>
                                      </p:to>
                                    </p:set>
                                    <p:animEffect transition="in" filter="fade">
                                      <p:cBhvr>
                                        <p:cTn id="17" dur="500"/>
                                        <p:tgtEl>
                                          <p:spTgt spid="7">
                                            <p:bg/>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Effect transition="in" filter="fade">
                                      <p:cBhvr>
                                        <p:cTn id="25" dur="500"/>
                                        <p:tgtEl>
                                          <p:spTgt spid="7">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xEl>
                                              <p:pRg st="2" end="2"/>
                                            </p:txEl>
                                          </p:spTgt>
                                        </p:tgtEl>
                                        <p:attrNameLst>
                                          <p:attrName>style.visibility</p:attrName>
                                        </p:attrNameLst>
                                      </p:cBhvr>
                                      <p:to>
                                        <p:strVal val="visible"/>
                                      </p:to>
                                    </p:set>
                                    <p:animEffect transition="in" filter="fade">
                                      <p:cBhvr>
                                        <p:cTn id="30"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8" grpId="0" animBg="1"/>
      <p:bldP spid="7" grpId="0" uiExpand="1" build="p"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Find (candidate) key &amp; check for normal forms</a:t>
            </a:r>
            <a:r>
              <a:rPr lang="en-US" dirty="0"/>
              <a:t> </a:t>
            </a:r>
            <a:r>
              <a:rPr lang="en-US" dirty="0">
                <a:solidFill>
                  <a:schemeClr val="tx1">
                    <a:lumMod val="50000"/>
                    <a:lumOff val="50000"/>
                  </a:schemeClr>
                </a:solidFill>
              </a:rPr>
              <a:t>[Example]</a:t>
            </a:r>
            <a:endParaRPr lang="en-US" dirty="0"/>
          </a:p>
        </p:txBody>
      </p:sp>
      <p:sp>
        <p:nvSpPr>
          <p:cNvPr id="27" name="Content Placeholder 2"/>
          <p:cNvSpPr txBox="1">
            <a:spLocks/>
          </p:cNvSpPr>
          <p:nvPr/>
        </p:nvSpPr>
        <p:spPr>
          <a:xfrm>
            <a:off x="4656485" y="3024323"/>
            <a:ext cx="2880000" cy="6858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dirty="0"/>
              <a:t>Candidate Key is </a:t>
            </a:r>
            <a:r>
              <a:rPr lang="en-US" sz="2400" b="1" dirty="0">
                <a:solidFill>
                  <a:schemeClr val="accent6"/>
                </a:solidFill>
              </a:rPr>
              <a:t>B</a:t>
            </a:r>
            <a:r>
              <a:rPr lang="en-US" sz="2400" b="1" baseline="30000" dirty="0">
                <a:solidFill>
                  <a:srgbClr val="C00000"/>
                </a:solidFill>
              </a:rPr>
              <a:t> </a:t>
            </a:r>
            <a:endParaRPr lang="en-US" sz="2400" dirty="0"/>
          </a:p>
        </p:txBody>
      </p:sp>
      <p:sp>
        <p:nvSpPr>
          <p:cNvPr id="8" name="Content Placeholder 2"/>
          <p:cNvSpPr txBox="1">
            <a:spLocks/>
          </p:cNvSpPr>
          <p:nvPr/>
        </p:nvSpPr>
        <p:spPr>
          <a:xfrm>
            <a:off x="130025" y="857555"/>
            <a:ext cx="11932920" cy="182880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lnSpcReduction="10000"/>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800"/>
              </a:spcBef>
            </a:pPr>
            <a:r>
              <a:rPr lang="en-GB" dirty="0"/>
              <a:t>Suppose you are given a relation R with four attributes ABCD. For each of the following sets of FDs, do the following:  </a:t>
            </a:r>
            <a:r>
              <a:rPr lang="en-US" b="1" dirty="0">
                <a:solidFill>
                  <a:schemeClr val="accent6"/>
                </a:solidFill>
              </a:rPr>
              <a:t>F = (</a:t>
            </a:r>
            <a:r>
              <a:rPr lang="pt-BR" b="1" dirty="0">
                <a:solidFill>
                  <a:schemeClr val="accent6"/>
                </a:solidFill>
              </a:rPr>
              <a:t>C </a:t>
            </a:r>
            <a:r>
              <a:rPr lang="en-US" b="1" dirty="0">
                <a:solidFill>
                  <a:schemeClr val="accent6"/>
                </a:solidFill>
                <a:latin typeface="Calibri" panose="020F0502020204030204" pitchFamily="34" charset="0"/>
              </a:rPr>
              <a:t>→</a:t>
            </a:r>
            <a:r>
              <a:rPr lang="pt-BR" b="1" dirty="0">
                <a:solidFill>
                  <a:schemeClr val="accent6"/>
                </a:solidFill>
              </a:rPr>
              <a:t> D, C </a:t>
            </a:r>
            <a:r>
              <a:rPr lang="en-US" b="1" dirty="0">
                <a:solidFill>
                  <a:schemeClr val="accent6"/>
                </a:solidFill>
                <a:latin typeface="Calibri" panose="020F0502020204030204" pitchFamily="34" charset="0"/>
              </a:rPr>
              <a:t>→</a:t>
            </a:r>
            <a:r>
              <a:rPr lang="pt-BR" b="1" dirty="0">
                <a:solidFill>
                  <a:schemeClr val="accent6"/>
                </a:solidFill>
              </a:rPr>
              <a:t> A, B </a:t>
            </a:r>
            <a:r>
              <a:rPr lang="en-US" b="1" dirty="0">
                <a:solidFill>
                  <a:schemeClr val="accent6"/>
                </a:solidFill>
                <a:latin typeface="Calibri" panose="020F0502020204030204" pitchFamily="34" charset="0"/>
              </a:rPr>
              <a:t>→</a:t>
            </a:r>
            <a:r>
              <a:rPr lang="pt-BR" b="1" dirty="0">
                <a:solidFill>
                  <a:schemeClr val="accent6"/>
                </a:solidFill>
              </a:rPr>
              <a:t> C</a:t>
            </a:r>
            <a:r>
              <a:rPr lang="en-US" b="1" dirty="0">
                <a:solidFill>
                  <a:schemeClr val="accent6"/>
                </a:solidFill>
              </a:rPr>
              <a:t>)</a:t>
            </a:r>
            <a:endParaRPr lang="en-GB" dirty="0"/>
          </a:p>
          <a:p>
            <a:pPr lvl="1">
              <a:lnSpc>
                <a:spcPct val="100000"/>
              </a:lnSpc>
              <a:spcBef>
                <a:spcPts val="1800"/>
              </a:spcBef>
            </a:pPr>
            <a:r>
              <a:rPr lang="en-GB" dirty="0"/>
              <a:t>Identify the candidate key(s) for R.</a:t>
            </a:r>
          </a:p>
          <a:p>
            <a:pPr lvl="1">
              <a:lnSpc>
                <a:spcPct val="100000"/>
              </a:lnSpc>
              <a:spcBef>
                <a:spcPts val="1800"/>
              </a:spcBef>
            </a:pPr>
            <a:r>
              <a:rPr lang="en-GB" dirty="0"/>
              <a:t>Identify the best normal form that R satisfies (1NF, 2NF, 3NF or BCNF).</a:t>
            </a:r>
            <a:endParaRPr lang="en-US" dirty="0"/>
          </a:p>
        </p:txBody>
      </p:sp>
      <p:sp>
        <p:nvSpPr>
          <p:cNvPr id="7" name="Content Placeholder 2"/>
          <p:cNvSpPr txBox="1">
            <a:spLocks noGrp="1"/>
          </p:cNvSpPr>
          <p:nvPr>
            <p:ph idx="1"/>
          </p:nvPr>
        </p:nvSpPr>
        <p:spPr>
          <a:xfrm>
            <a:off x="131665" y="4048091"/>
            <a:ext cx="11929641" cy="17280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a:bodyPr>
          <a:lstStyle/>
          <a:p>
            <a:pPr marL="0" indent="0" algn="ctr">
              <a:lnSpc>
                <a:spcPct val="100000"/>
              </a:lnSpc>
              <a:spcBef>
                <a:spcPts val="900"/>
              </a:spcBef>
              <a:buClrTx/>
              <a:buNone/>
            </a:pPr>
            <a:r>
              <a:rPr lang="en-US" dirty="0">
                <a:latin typeface="+mj-lt"/>
                <a:ea typeface="Times New Roman" panose="02020603050405020304" pitchFamily="18" charset="0"/>
                <a:cs typeface="Times New Roman" panose="02020603050405020304" pitchFamily="18" charset="0"/>
              </a:rPr>
              <a:t>Relation R is in </a:t>
            </a:r>
            <a:r>
              <a:rPr lang="en-US" b="1" dirty="0">
                <a:solidFill>
                  <a:schemeClr val="accent6"/>
                </a:solidFill>
                <a:latin typeface="+mj-lt"/>
                <a:ea typeface="Times New Roman" panose="02020603050405020304" pitchFamily="18" charset="0"/>
                <a:cs typeface="Times New Roman" panose="02020603050405020304" pitchFamily="18" charset="0"/>
              </a:rPr>
              <a:t>2NF but not 3NF</a:t>
            </a:r>
            <a:r>
              <a:rPr lang="en-US" dirty="0">
                <a:latin typeface="+mj-lt"/>
                <a:ea typeface="Times New Roman" panose="02020603050405020304" pitchFamily="18" charset="0"/>
                <a:cs typeface="Times New Roman" panose="02020603050405020304" pitchFamily="18" charset="0"/>
              </a:rPr>
              <a:t>. In above FDs, </a:t>
            </a:r>
            <a:r>
              <a:rPr lang="en-US" b="1" dirty="0">
                <a:solidFill>
                  <a:schemeClr val="accent6"/>
                </a:solidFill>
                <a:latin typeface="+mj-lt"/>
                <a:ea typeface="Times New Roman" panose="02020603050405020304" pitchFamily="18" charset="0"/>
                <a:cs typeface="Times New Roman" panose="02020603050405020304" pitchFamily="18" charset="0"/>
              </a:rPr>
              <a:t>there is a transitive dependency </a:t>
            </a:r>
          </a:p>
          <a:p>
            <a:pPr marL="0" indent="0" algn="ctr">
              <a:lnSpc>
                <a:spcPct val="100000"/>
              </a:lnSpc>
              <a:spcBef>
                <a:spcPts val="900"/>
              </a:spcBef>
              <a:buClrTx/>
              <a:buNone/>
            </a:pPr>
            <a:r>
              <a:rPr lang="en-US" dirty="0">
                <a:latin typeface="+mj-lt"/>
                <a:ea typeface="Times New Roman" panose="02020603050405020304" pitchFamily="18" charset="0"/>
                <a:cs typeface="Times New Roman" panose="02020603050405020304" pitchFamily="18" charset="0"/>
              </a:rPr>
              <a:t>(As per FDs </a:t>
            </a:r>
            <a:r>
              <a:rPr lang="pt-BR" b="1" dirty="0">
                <a:solidFill>
                  <a:schemeClr val="accent6"/>
                </a:solidFill>
                <a:latin typeface="+mj-lt"/>
                <a:ea typeface="Times New Roman" panose="02020603050405020304" pitchFamily="18" charset="0"/>
                <a:cs typeface="Times New Roman" panose="02020603050405020304" pitchFamily="18" charset="0"/>
              </a:rPr>
              <a:t>B </a:t>
            </a:r>
            <a:r>
              <a:rPr lang="en-US" b="1" dirty="0">
                <a:solidFill>
                  <a:schemeClr val="accent6"/>
                </a:solidFill>
                <a:latin typeface="Calibri" panose="020F0502020204030204" pitchFamily="34" charset="0"/>
              </a:rPr>
              <a:t>→</a:t>
            </a:r>
            <a:r>
              <a:rPr lang="pt-BR" b="1" dirty="0">
                <a:solidFill>
                  <a:schemeClr val="accent6"/>
                </a:solidFill>
                <a:latin typeface="+mj-lt"/>
                <a:ea typeface="Times New Roman" panose="02020603050405020304" pitchFamily="18" charset="0"/>
                <a:cs typeface="Times New Roman" panose="02020603050405020304" pitchFamily="18" charset="0"/>
              </a:rPr>
              <a:t> C &amp; </a:t>
            </a:r>
            <a:r>
              <a:rPr lang="pt-BR" b="1" dirty="0">
                <a:solidFill>
                  <a:schemeClr val="accent6"/>
                </a:solidFill>
                <a:ea typeface="Times New Roman" panose="02020603050405020304" pitchFamily="18" charset="0"/>
                <a:cs typeface="Times New Roman" panose="02020603050405020304" pitchFamily="18" charset="0"/>
              </a:rPr>
              <a:t>C </a:t>
            </a:r>
            <a:r>
              <a:rPr lang="en-US" b="1" dirty="0">
                <a:solidFill>
                  <a:schemeClr val="accent6"/>
                </a:solidFill>
                <a:latin typeface="Calibri" panose="020F0502020204030204" pitchFamily="34" charset="0"/>
              </a:rPr>
              <a:t>→</a:t>
            </a:r>
            <a:r>
              <a:rPr lang="pt-BR" b="1" dirty="0">
                <a:solidFill>
                  <a:schemeClr val="accent6"/>
                </a:solidFill>
                <a:ea typeface="Times New Roman" panose="02020603050405020304" pitchFamily="18" charset="0"/>
                <a:cs typeface="Times New Roman" panose="02020603050405020304" pitchFamily="18" charset="0"/>
              </a:rPr>
              <a:t> D</a:t>
            </a:r>
            <a:r>
              <a:rPr lang="pt-BR" b="1" dirty="0">
                <a:solidFill>
                  <a:schemeClr val="accent6"/>
                </a:solidFill>
                <a:latin typeface="+mj-lt"/>
                <a:ea typeface="Times New Roman" panose="02020603050405020304" pitchFamily="18" charset="0"/>
                <a:cs typeface="Times New Roman" panose="02020603050405020304" pitchFamily="18" charset="0"/>
              </a:rPr>
              <a:t> then </a:t>
            </a:r>
            <a:r>
              <a:rPr lang="pt-BR" b="1" dirty="0">
                <a:solidFill>
                  <a:schemeClr val="accent6"/>
                </a:solidFill>
                <a:ea typeface="Times New Roman" panose="02020603050405020304" pitchFamily="18" charset="0"/>
                <a:cs typeface="Times New Roman" panose="02020603050405020304" pitchFamily="18" charset="0"/>
              </a:rPr>
              <a:t>B </a:t>
            </a:r>
            <a:r>
              <a:rPr lang="en-US" b="1" dirty="0">
                <a:solidFill>
                  <a:schemeClr val="accent6"/>
                </a:solidFill>
                <a:latin typeface="Calibri" panose="020F0502020204030204" pitchFamily="34" charset="0"/>
              </a:rPr>
              <a:t>→</a:t>
            </a:r>
            <a:r>
              <a:rPr lang="pt-BR" b="1" dirty="0">
                <a:solidFill>
                  <a:schemeClr val="accent6"/>
                </a:solidFill>
                <a:ea typeface="Times New Roman" panose="02020603050405020304" pitchFamily="18" charset="0"/>
                <a:cs typeface="Times New Roman" panose="02020603050405020304" pitchFamily="18" charset="0"/>
              </a:rPr>
              <a:t> D</a:t>
            </a:r>
            <a:r>
              <a:rPr lang="pt-BR" b="1" dirty="0">
                <a:solidFill>
                  <a:schemeClr val="accent6"/>
                </a:solidFill>
                <a:latin typeface="+mj-lt"/>
                <a:ea typeface="Times New Roman" panose="02020603050405020304" pitchFamily="18" charset="0"/>
                <a:cs typeface="Times New Roman" panose="02020603050405020304" pitchFamily="18" charset="0"/>
              </a:rPr>
              <a:t> </a:t>
            </a:r>
            <a:r>
              <a:rPr lang="en-US" dirty="0">
                <a:latin typeface="+mj-lt"/>
                <a:ea typeface="Times New Roman" panose="02020603050405020304" pitchFamily="18" charset="0"/>
                <a:cs typeface="Times New Roman" panose="02020603050405020304" pitchFamily="18" charset="0"/>
              </a:rPr>
              <a:t>so </a:t>
            </a:r>
            <a:r>
              <a:rPr lang="en-GB" b="1" dirty="0">
                <a:solidFill>
                  <a:schemeClr val="accent6"/>
                </a:solidFill>
                <a:latin typeface="+mj-lt"/>
                <a:ea typeface="Times New Roman" panose="02020603050405020304" pitchFamily="18" charset="0"/>
                <a:cs typeface="Times New Roman" panose="02020603050405020304" pitchFamily="18" charset="0"/>
              </a:rPr>
              <a:t>D is transitive depends on key (B)</a:t>
            </a:r>
            <a:r>
              <a:rPr lang="en-US" dirty="0">
                <a:latin typeface="+mj-lt"/>
                <a:ea typeface="Times New Roman" panose="02020603050405020304" pitchFamily="18" charset="0"/>
                <a:cs typeface="Times New Roman" panose="02020603050405020304" pitchFamily="18" charset="0"/>
              </a:rPr>
              <a:t>) </a:t>
            </a:r>
          </a:p>
          <a:p>
            <a:pPr marL="0" indent="0" algn="ctr">
              <a:lnSpc>
                <a:spcPct val="100000"/>
              </a:lnSpc>
              <a:spcBef>
                <a:spcPts val="900"/>
              </a:spcBef>
              <a:buClrTx/>
              <a:buNone/>
            </a:pPr>
            <a:r>
              <a:rPr lang="en-US" dirty="0">
                <a:latin typeface="+mj-lt"/>
                <a:ea typeface="Times New Roman" panose="02020603050405020304" pitchFamily="18" charset="0"/>
                <a:cs typeface="Times New Roman" panose="02020603050405020304" pitchFamily="18" charset="0"/>
              </a:rPr>
              <a:t>(As per FDs </a:t>
            </a:r>
            <a:r>
              <a:rPr lang="pt-BR" b="1" dirty="0">
                <a:solidFill>
                  <a:schemeClr val="accent6"/>
                </a:solidFill>
                <a:latin typeface="+mj-lt"/>
                <a:ea typeface="Times New Roman" panose="02020603050405020304" pitchFamily="18" charset="0"/>
                <a:cs typeface="Times New Roman" panose="02020603050405020304" pitchFamily="18" charset="0"/>
              </a:rPr>
              <a:t>B </a:t>
            </a:r>
            <a:r>
              <a:rPr lang="en-US" b="1" dirty="0">
                <a:solidFill>
                  <a:schemeClr val="accent6"/>
                </a:solidFill>
                <a:latin typeface="Calibri" panose="020F0502020204030204" pitchFamily="34" charset="0"/>
              </a:rPr>
              <a:t>→ </a:t>
            </a:r>
            <a:r>
              <a:rPr lang="pt-BR" b="1" dirty="0">
                <a:solidFill>
                  <a:schemeClr val="accent6"/>
                </a:solidFill>
                <a:latin typeface="+mj-lt"/>
                <a:ea typeface="Times New Roman" panose="02020603050405020304" pitchFamily="18" charset="0"/>
                <a:cs typeface="Times New Roman" panose="02020603050405020304" pitchFamily="18" charset="0"/>
              </a:rPr>
              <a:t>C &amp; C </a:t>
            </a:r>
            <a:r>
              <a:rPr lang="en-US" b="1" dirty="0">
                <a:solidFill>
                  <a:schemeClr val="accent6"/>
                </a:solidFill>
                <a:latin typeface="Calibri" panose="020F0502020204030204" pitchFamily="34" charset="0"/>
              </a:rPr>
              <a:t>→ </a:t>
            </a:r>
            <a:r>
              <a:rPr lang="pt-BR" b="1" dirty="0">
                <a:solidFill>
                  <a:schemeClr val="accent6"/>
                </a:solidFill>
                <a:latin typeface="+mj-lt"/>
                <a:ea typeface="Times New Roman" panose="02020603050405020304" pitchFamily="18" charset="0"/>
                <a:cs typeface="Times New Roman" panose="02020603050405020304" pitchFamily="18" charset="0"/>
              </a:rPr>
              <a:t>A then B </a:t>
            </a:r>
            <a:r>
              <a:rPr lang="en-US" b="1" dirty="0">
                <a:solidFill>
                  <a:schemeClr val="accent6"/>
                </a:solidFill>
                <a:latin typeface="+mj-lt"/>
                <a:ea typeface="Times New Roman" panose="02020603050405020304" pitchFamily="18" charset="0"/>
                <a:cs typeface="Times New Roman" panose="02020603050405020304" pitchFamily="18" charset="0"/>
              </a:rPr>
              <a:t>→</a:t>
            </a:r>
            <a:r>
              <a:rPr lang="pt-BR" b="1" dirty="0">
                <a:solidFill>
                  <a:schemeClr val="accent6"/>
                </a:solidFill>
                <a:latin typeface="+mj-lt"/>
                <a:ea typeface="Times New Roman" panose="02020603050405020304" pitchFamily="18" charset="0"/>
                <a:cs typeface="Times New Roman" panose="02020603050405020304" pitchFamily="18" charset="0"/>
              </a:rPr>
              <a:t> A </a:t>
            </a:r>
            <a:r>
              <a:rPr lang="en-US" dirty="0">
                <a:ea typeface="Times New Roman" panose="02020603050405020304" pitchFamily="18" charset="0"/>
                <a:cs typeface="Times New Roman" panose="02020603050405020304" pitchFamily="18" charset="0"/>
              </a:rPr>
              <a:t>so </a:t>
            </a:r>
            <a:r>
              <a:rPr lang="en-GB" b="1" dirty="0">
                <a:solidFill>
                  <a:schemeClr val="accent6"/>
                </a:solidFill>
                <a:ea typeface="Times New Roman" panose="02020603050405020304" pitchFamily="18" charset="0"/>
                <a:cs typeface="Times New Roman" panose="02020603050405020304" pitchFamily="18" charset="0"/>
              </a:rPr>
              <a:t>A is transitive depends on key (B)</a:t>
            </a:r>
            <a:r>
              <a:rPr lang="en-US" dirty="0">
                <a:latin typeface="+mj-lt"/>
                <a:ea typeface="Times New Roman" panose="02020603050405020304" pitchFamily="18" charset="0"/>
                <a:cs typeface="Times New Roman" panose="02020603050405020304" pitchFamily="18" charset="0"/>
              </a:rPr>
              <a:t>)</a:t>
            </a:r>
            <a:endParaRPr lang="pt-BR" dirty="0">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443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bg/>
                                          </p:spTgt>
                                        </p:tgtEl>
                                        <p:attrNameLst>
                                          <p:attrName>style.visibility</p:attrName>
                                        </p:attrNameLst>
                                      </p:cBhvr>
                                      <p:to>
                                        <p:strVal val="visible"/>
                                      </p:to>
                                    </p:set>
                                    <p:animEffect transition="in" filter="fade">
                                      <p:cBhvr>
                                        <p:cTn id="17" dur="500"/>
                                        <p:tgtEl>
                                          <p:spTgt spid="7">
                                            <p:bg/>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Effect transition="in" filter="fade">
                                      <p:cBhvr>
                                        <p:cTn id="25" dur="500"/>
                                        <p:tgtEl>
                                          <p:spTgt spid="7">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xEl>
                                              <p:pRg st="2" end="2"/>
                                            </p:txEl>
                                          </p:spTgt>
                                        </p:tgtEl>
                                        <p:attrNameLst>
                                          <p:attrName>style.visibility</p:attrName>
                                        </p:attrNameLst>
                                      </p:cBhvr>
                                      <p:to>
                                        <p:strVal val="visible"/>
                                      </p:to>
                                    </p:set>
                                    <p:animEffect transition="in" filter="fade">
                                      <p:cBhvr>
                                        <p:cTn id="30"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8" grpId="0" animBg="1"/>
      <p:bldP spid="7" grpId="0" build="p"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Find (candidate) key &amp; check for normal forms</a:t>
            </a:r>
            <a:r>
              <a:rPr lang="en-US" dirty="0"/>
              <a:t> </a:t>
            </a:r>
            <a:r>
              <a:rPr lang="en-US" dirty="0">
                <a:solidFill>
                  <a:schemeClr val="tx1">
                    <a:lumMod val="50000"/>
                    <a:lumOff val="50000"/>
                  </a:schemeClr>
                </a:solidFill>
              </a:rPr>
              <a:t>[Example]</a:t>
            </a:r>
            <a:endParaRPr lang="en-US" dirty="0"/>
          </a:p>
        </p:txBody>
      </p:sp>
      <p:sp>
        <p:nvSpPr>
          <p:cNvPr id="27" name="Content Placeholder 2"/>
          <p:cNvSpPr txBox="1">
            <a:spLocks/>
          </p:cNvSpPr>
          <p:nvPr/>
        </p:nvSpPr>
        <p:spPr>
          <a:xfrm>
            <a:off x="4656485" y="3024323"/>
            <a:ext cx="2880000" cy="6858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dirty="0"/>
              <a:t>Candidate Key is </a:t>
            </a:r>
            <a:r>
              <a:rPr lang="en-US" sz="2400" b="1" dirty="0">
                <a:solidFill>
                  <a:schemeClr val="accent6"/>
                </a:solidFill>
              </a:rPr>
              <a:t>A</a:t>
            </a:r>
            <a:r>
              <a:rPr lang="en-US" sz="2400" b="1" baseline="30000" dirty="0">
                <a:solidFill>
                  <a:srgbClr val="C00000"/>
                </a:solidFill>
              </a:rPr>
              <a:t> </a:t>
            </a:r>
            <a:endParaRPr lang="en-US" sz="2400" dirty="0"/>
          </a:p>
        </p:txBody>
      </p:sp>
      <p:sp>
        <p:nvSpPr>
          <p:cNvPr id="8" name="Content Placeholder 2"/>
          <p:cNvSpPr txBox="1">
            <a:spLocks/>
          </p:cNvSpPr>
          <p:nvPr/>
        </p:nvSpPr>
        <p:spPr>
          <a:xfrm>
            <a:off x="130025" y="857555"/>
            <a:ext cx="11932920" cy="182880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lnSpcReduction="10000"/>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800"/>
              </a:spcBef>
            </a:pPr>
            <a:r>
              <a:rPr lang="en-GB" dirty="0"/>
              <a:t>Suppose you are given a relation R with four attributes ABCD. For each of the following sets of FDs, do the following:  </a:t>
            </a:r>
            <a:r>
              <a:rPr lang="en-US" b="1" dirty="0">
                <a:solidFill>
                  <a:schemeClr val="accent6"/>
                </a:solidFill>
              </a:rPr>
              <a:t>F = (</a:t>
            </a:r>
            <a:r>
              <a:rPr lang="pt-BR" b="1" dirty="0">
                <a:solidFill>
                  <a:schemeClr val="accent6"/>
                </a:solidFill>
              </a:rPr>
              <a:t>A </a:t>
            </a:r>
            <a:r>
              <a:rPr lang="en-US" b="1" dirty="0">
                <a:solidFill>
                  <a:schemeClr val="accent6"/>
                </a:solidFill>
                <a:latin typeface="Calibri" panose="020F0502020204030204" pitchFamily="34" charset="0"/>
              </a:rPr>
              <a:t>→</a:t>
            </a:r>
            <a:r>
              <a:rPr lang="pt-BR" b="1" dirty="0">
                <a:solidFill>
                  <a:schemeClr val="accent6"/>
                </a:solidFill>
              </a:rPr>
              <a:t> B, BC </a:t>
            </a:r>
            <a:r>
              <a:rPr lang="en-US" b="1" dirty="0">
                <a:solidFill>
                  <a:schemeClr val="accent6"/>
                </a:solidFill>
                <a:latin typeface="Calibri" panose="020F0502020204030204" pitchFamily="34" charset="0"/>
              </a:rPr>
              <a:t>→</a:t>
            </a:r>
            <a:r>
              <a:rPr lang="pt-BR" b="1" dirty="0">
                <a:solidFill>
                  <a:schemeClr val="accent6"/>
                </a:solidFill>
              </a:rPr>
              <a:t> D, A </a:t>
            </a:r>
            <a:r>
              <a:rPr lang="en-US" b="1" dirty="0">
                <a:solidFill>
                  <a:schemeClr val="accent6"/>
                </a:solidFill>
                <a:latin typeface="Calibri" panose="020F0502020204030204" pitchFamily="34" charset="0"/>
              </a:rPr>
              <a:t>→</a:t>
            </a:r>
            <a:r>
              <a:rPr lang="pt-BR" b="1" dirty="0">
                <a:solidFill>
                  <a:schemeClr val="accent6"/>
                </a:solidFill>
              </a:rPr>
              <a:t> C</a:t>
            </a:r>
            <a:r>
              <a:rPr lang="en-US" b="1" dirty="0">
                <a:solidFill>
                  <a:schemeClr val="accent6"/>
                </a:solidFill>
              </a:rPr>
              <a:t>)</a:t>
            </a:r>
            <a:endParaRPr lang="en-GB" dirty="0"/>
          </a:p>
          <a:p>
            <a:pPr lvl="1">
              <a:lnSpc>
                <a:spcPct val="100000"/>
              </a:lnSpc>
              <a:spcBef>
                <a:spcPts val="1800"/>
              </a:spcBef>
            </a:pPr>
            <a:r>
              <a:rPr lang="en-GB" dirty="0"/>
              <a:t>Identify the candidate key(s) for R.</a:t>
            </a:r>
          </a:p>
          <a:p>
            <a:pPr lvl="1">
              <a:lnSpc>
                <a:spcPct val="100000"/>
              </a:lnSpc>
              <a:spcBef>
                <a:spcPts val="1800"/>
              </a:spcBef>
            </a:pPr>
            <a:r>
              <a:rPr lang="en-GB" dirty="0"/>
              <a:t>Identify the best normal form that R satisfies (1NF, 2NF, 3NF or BCNF).</a:t>
            </a:r>
            <a:endParaRPr lang="en-US" dirty="0"/>
          </a:p>
        </p:txBody>
      </p:sp>
      <p:sp>
        <p:nvSpPr>
          <p:cNvPr id="7" name="Content Placeholder 2"/>
          <p:cNvSpPr txBox="1">
            <a:spLocks noGrp="1"/>
          </p:cNvSpPr>
          <p:nvPr>
            <p:ph idx="1"/>
          </p:nvPr>
        </p:nvSpPr>
        <p:spPr>
          <a:xfrm>
            <a:off x="131665" y="4048091"/>
            <a:ext cx="11929641" cy="17280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a:bodyPr>
          <a:lstStyle/>
          <a:p>
            <a:pPr marL="0" indent="0" algn="ctr">
              <a:lnSpc>
                <a:spcPct val="100000"/>
              </a:lnSpc>
              <a:spcBef>
                <a:spcPts val="900"/>
              </a:spcBef>
              <a:buClrTx/>
              <a:buNone/>
            </a:pPr>
            <a:r>
              <a:rPr lang="en-US" dirty="0">
                <a:latin typeface="+mj-lt"/>
                <a:ea typeface="Times New Roman" panose="02020603050405020304" pitchFamily="18" charset="0"/>
                <a:cs typeface="Times New Roman" panose="02020603050405020304" pitchFamily="18" charset="0"/>
              </a:rPr>
              <a:t>Relation R is in </a:t>
            </a:r>
            <a:r>
              <a:rPr lang="en-US" b="1" dirty="0">
                <a:solidFill>
                  <a:schemeClr val="accent6"/>
                </a:solidFill>
                <a:latin typeface="+mj-lt"/>
                <a:ea typeface="Times New Roman" panose="02020603050405020304" pitchFamily="18" charset="0"/>
                <a:cs typeface="Times New Roman" panose="02020603050405020304" pitchFamily="18" charset="0"/>
              </a:rPr>
              <a:t>2NF but not 3NF</a:t>
            </a:r>
            <a:r>
              <a:rPr lang="en-US" dirty="0">
                <a:latin typeface="+mj-lt"/>
                <a:ea typeface="Times New Roman" panose="02020603050405020304" pitchFamily="18" charset="0"/>
                <a:cs typeface="Times New Roman" panose="02020603050405020304" pitchFamily="18" charset="0"/>
              </a:rPr>
              <a:t>. In above FDs, </a:t>
            </a:r>
            <a:r>
              <a:rPr lang="en-US" b="1" dirty="0">
                <a:solidFill>
                  <a:schemeClr val="accent6"/>
                </a:solidFill>
                <a:latin typeface="+mj-lt"/>
                <a:ea typeface="Times New Roman" panose="02020603050405020304" pitchFamily="18" charset="0"/>
                <a:cs typeface="Times New Roman" panose="02020603050405020304" pitchFamily="18" charset="0"/>
              </a:rPr>
              <a:t>there is a transitive dependency </a:t>
            </a:r>
          </a:p>
          <a:p>
            <a:pPr marL="0" indent="0" algn="ctr">
              <a:lnSpc>
                <a:spcPct val="100000"/>
              </a:lnSpc>
              <a:spcBef>
                <a:spcPts val="900"/>
              </a:spcBef>
              <a:buClrTx/>
              <a:buNone/>
            </a:pPr>
            <a:r>
              <a:rPr lang="en-US" dirty="0">
                <a:latin typeface="+mj-lt"/>
                <a:ea typeface="Times New Roman" panose="02020603050405020304" pitchFamily="18" charset="0"/>
                <a:cs typeface="Times New Roman" panose="02020603050405020304" pitchFamily="18" charset="0"/>
              </a:rPr>
              <a:t>(As per FDs </a:t>
            </a:r>
            <a:r>
              <a:rPr lang="pt-BR" b="1" dirty="0">
                <a:solidFill>
                  <a:schemeClr val="accent6"/>
                </a:solidFill>
                <a:latin typeface="+mj-lt"/>
                <a:ea typeface="Times New Roman" panose="02020603050405020304" pitchFamily="18" charset="0"/>
                <a:cs typeface="Times New Roman" panose="02020603050405020304" pitchFamily="18" charset="0"/>
              </a:rPr>
              <a:t>A </a:t>
            </a:r>
            <a:r>
              <a:rPr lang="en-US" b="1" dirty="0">
                <a:solidFill>
                  <a:schemeClr val="accent6"/>
                </a:solidFill>
                <a:latin typeface="Calibri" panose="020F0502020204030204" pitchFamily="34" charset="0"/>
              </a:rPr>
              <a:t>→</a:t>
            </a:r>
            <a:r>
              <a:rPr lang="pt-BR" b="1" dirty="0">
                <a:solidFill>
                  <a:schemeClr val="accent6"/>
                </a:solidFill>
                <a:latin typeface="+mj-lt"/>
                <a:ea typeface="Times New Roman" panose="02020603050405020304" pitchFamily="18" charset="0"/>
                <a:cs typeface="Times New Roman" panose="02020603050405020304" pitchFamily="18" charset="0"/>
              </a:rPr>
              <a:t> B &amp; </a:t>
            </a:r>
            <a:r>
              <a:rPr lang="pt-BR" b="1" dirty="0">
                <a:solidFill>
                  <a:schemeClr val="accent6"/>
                </a:solidFill>
                <a:ea typeface="Times New Roman" panose="02020603050405020304" pitchFamily="18" charset="0"/>
                <a:cs typeface="Times New Roman" panose="02020603050405020304" pitchFamily="18" charset="0"/>
              </a:rPr>
              <a:t>A </a:t>
            </a:r>
            <a:r>
              <a:rPr lang="en-US" b="1" dirty="0">
                <a:solidFill>
                  <a:schemeClr val="accent6"/>
                </a:solidFill>
                <a:latin typeface="Calibri" panose="020F0502020204030204" pitchFamily="34" charset="0"/>
              </a:rPr>
              <a:t>→</a:t>
            </a:r>
            <a:r>
              <a:rPr lang="pt-BR" b="1" dirty="0">
                <a:solidFill>
                  <a:schemeClr val="accent6"/>
                </a:solidFill>
                <a:ea typeface="Times New Roman" panose="02020603050405020304" pitchFamily="18" charset="0"/>
                <a:cs typeface="Times New Roman" panose="02020603050405020304" pitchFamily="18" charset="0"/>
              </a:rPr>
              <a:t> C</a:t>
            </a:r>
            <a:r>
              <a:rPr lang="pt-BR" b="1" dirty="0">
                <a:solidFill>
                  <a:schemeClr val="accent6"/>
                </a:solidFill>
                <a:latin typeface="+mj-lt"/>
                <a:ea typeface="Times New Roman" panose="02020603050405020304" pitchFamily="18" charset="0"/>
                <a:cs typeface="Times New Roman" panose="02020603050405020304" pitchFamily="18" charset="0"/>
              </a:rPr>
              <a:t> then </a:t>
            </a:r>
            <a:r>
              <a:rPr lang="pt-BR" b="1" dirty="0">
                <a:solidFill>
                  <a:schemeClr val="accent6"/>
                </a:solidFill>
                <a:ea typeface="Times New Roman" panose="02020603050405020304" pitchFamily="18" charset="0"/>
                <a:cs typeface="Times New Roman" panose="02020603050405020304" pitchFamily="18" charset="0"/>
              </a:rPr>
              <a:t>A </a:t>
            </a:r>
            <a:r>
              <a:rPr lang="en-US" b="1" dirty="0">
                <a:solidFill>
                  <a:schemeClr val="accent6"/>
                </a:solidFill>
                <a:latin typeface="Calibri" panose="020F0502020204030204" pitchFamily="34" charset="0"/>
              </a:rPr>
              <a:t>→</a:t>
            </a:r>
            <a:r>
              <a:rPr lang="pt-BR" b="1" dirty="0">
                <a:solidFill>
                  <a:schemeClr val="accent6"/>
                </a:solidFill>
                <a:ea typeface="Times New Roman" panose="02020603050405020304" pitchFamily="18" charset="0"/>
                <a:cs typeface="Times New Roman" panose="02020603050405020304" pitchFamily="18" charset="0"/>
              </a:rPr>
              <a:t> BC</a:t>
            </a:r>
            <a:r>
              <a:rPr lang="pt-BR" b="1" dirty="0">
                <a:solidFill>
                  <a:schemeClr val="accent6"/>
                </a:solidFill>
                <a:latin typeface="+mj-lt"/>
                <a:ea typeface="Times New Roman" panose="02020603050405020304" pitchFamily="18" charset="0"/>
                <a:cs typeface="Times New Roman" panose="02020603050405020304" pitchFamily="18" charset="0"/>
              </a:rPr>
              <a:t> </a:t>
            </a:r>
            <a:r>
              <a:rPr lang="en-GB" dirty="0">
                <a:latin typeface="+mj-lt"/>
                <a:ea typeface="Times New Roman" panose="02020603050405020304" pitchFamily="18" charset="0"/>
                <a:cs typeface="Times New Roman" panose="02020603050405020304" pitchFamily="18" charset="0"/>
              </a:rPr>
              <a:t>using </a:t>
            </a:r>
            <a:r>
              <a:rPr lang="en-GB" dirty="0">
                <a:solidFill>
                  <a:schemeClr val="tx2"/>
                </a:solidFill>
                <a:latin typeface="+mj-lt"/>
                <a:ea typeface="Times New Roman" panose="02020603050405020304" pitchFamily="18" charset="0"/>
                <a:cs typeface="Times New Roman" panose="02020603050405020304" pitchFamily="18" charset="0"/>
              </a:rPr>
              <a:t>union rule</a:t>
            </a:r>
            <a:r>
              <a:rPr lang="en-GB" dirty="0">
                <a:latin typeface="+mj-lt"/>
                <a:ea typeface="Times New Roman" panose="02020603050405020304" pitchFamily="18" charset="0"/>
                <a:cs typeface="Times New Roman" panose="02020603050405020304" pitchFamily="18" charset="0"/>
              </a:rPr>
              <a:t>) and</a:t>
            </a:r>
            <a:r>
              <a:rPr lang="en-US" dirty="0">
                <a:latin typeface="+mj-lt"/>
                <a:ea typeface="Times New Roman" panose="02020603050405020304" pitchFamily="18" charset="0"/>
                <a:cs typeface="Times New Roman" panose="02020603050405020304" pitchFamily="18" charset="0"/>
              </a:rPr>
              <a:t> </a:t>
            </a:r>
          </a:p>
          <a:p>
            <a:pPr marL="0" indent="0" algn="ctr">
              <a:lnSpc>
                <a:spcPct val="100000"/>
              </a:lnSpc>
              <a:spcBef>
                <a:spcPts val="900"/>
              </a:spcBef>
              <a:buClrTx/>
              <a:buNone/>
            </a:pPr>
            <a:r>
              <a:rPr lang="en-US" dirty="0">
                <a:latin typeface="+mj-lt"/>
                <a:ea typeface="Times New Roman" panose="02020603050405020304" pitchFamily="18" charset="0"/>
                <a:cs typeface="Times New Roman" panose="02020603050405020304" pitchFamily="18" charset="0"/>
              </a:rPr>
              <a:t>(As per FDs </a:t>
            </a:r>
            <a:r>
              <a:rPr lang="pt-BR" b="1" dirty="0">
                <a:solidFill>
                  <a:schemeClr val="accent6"/>
                </a:solidFill>
                <a:latin typeface="+mj-lt"/>
                <a:ea typeface="Times New Roman" panose="02020603050405020304" pitchFamily="18" charset="0"/>
                <a:cs typeface="Times New Roman" panose="02020603050405020304" pitchFamily="18" charset="0"/>
              </a:rPr>
              <a:t>A </a:t>
            </a:r>
            <a:r>
              <a:rPr lang="en-US" b="1" dirty="0">
                <a:solidFill>
                  <a:schemeClr val="accent6"/>
                </a:solidFill>
                <a:latin typeface="Calibri" panose="020F0502020204030204" pitchFamily="34" charset="0"/>
              </a:rPr>
              <a:t>→ </a:t>
            </a:r>
            <a:r>
              <a:rPr lang="pt-BR" b="1" dirty="0">
                <a:solidFill>
                  <a:schemeClr val="accent6"/>
                </a:solidFill>
                <a:latin typeface="+mj-lt"/>
                <a:ea typeface="Times New Roman" panose="02020603050405020304" pitchFamily="18" charset="0"/>
                <a:cs typeface="Times New Roman" panose="02020603050405020304" pitchFamily="18" charset="0"/>
              </a:rPr>
              <a:t>BC &amp; BC </a:t>
            </a:r>
            <a:r>
              <a:rPr lang="en-US" b="1" dirty="0">
                <a:solidFill>
                  <a:schemeClr val="accent6"/>
                </a:solidFill>
                <a:latin typeface="Calibri" panose="020F0502020204030204" pitchFamily="34" charset="0"/>
              </a:rPr>
              <a:t>→ </a:t>
            </a:r>
            <a:r>
              <a:rPr lang="pt-BR" b="1" dirty="0">
                <a:solidFill>
                  <a:schemeClr val="accent6"/>
                </a:solidFill>
                <a:latin typeface="+mj-lt"/>
                <a:ea typeface="Times New Roman" panose="02020603050405020304" pitchFamily="18" charset="0"/>
                <a:cs typeface="Times New Roman" panose="02020603050405020304" pitchFamily="18" charset="0"/>
              </a:rPr>
              <a:t>D then A </a:t>
            </a:r>
            <a:r>
              <a:rPr lang="en-US" b="1" dirty="0">
                <a:solidFill>
                  <a:schemeClr val="accent6"/>
                </a:solidFill>
                <a:latin typeface="Calibri" panose="020F0502020204030204" pitchFamily="34" charset="0"/>
              </a:rPr>
              <a:t>→ </a:t>
            </a:r>
            <a:r>
              <a:rPr lang="pt-BR" b="1" dirty="0">
                <a:solidFill>
                  <a:schemeClr val="accent6"/>
                </a:solidFill>
                <a:latin typeface="+mj-lt"/>
                <a:ea typeface="Times New Roman" panose="02020603050405020304" pitchFamily="18" charset="0"/>
                <a:cs typeface="Times New Roman" panose="02020603050405020304" pitchFamily="18" charset="0"/>
              </a:rPr>
              <a:t>D </a:t>
            </a:r>
            <a:r>
              <a:rPr lang="en-US" dirty="0">
                <a:ea typeface="Times New Roman" panose="02020603050405020304" pitchFamily="18" charset="0"/>
                <a:cs typeface="Times New Roman" panose="02020603050405020304" pitchFamily="18" charset="0"/>
              </a:rPr>
              <a:t>so </a:t>
            </a:r>
            <a:r>
              <a:rPr lang="en-GB" b="1" dirty="0">
                <a:solidFill>
                  <a:schemeClr val="accent6"/>
                </a:solidFill>
                <a:ea typeface="Times New Roman" panose="02020603050405020304" pitchFamily="18" charset="0"/>
                <a:cs typeface="Times New Roman" panose="02020603050405020304" pitchFamily="18" charset="0"/>
              </a:rPr>
              <a:t>D is transitive depends on key (A)</a:t>
            </a:r>
            <a:r>
              <a:rPr lang="en-US" dirty="0">
                <a:latin typeface="+mj-lt"/>
                <a:ea typeface="Times New Roman" panose="02020603050405020304" pitchFamily="18" charset="0"/>
                <a:cs typeface="Times New Roman" panose="02020603050405020304" pitchFamily="18" charset="0"/>
              </a:rPr>
              <a:t>)</a:t>
            </a:r>
            <a:endParaRPr lang="pt-BR" dirty="0">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0782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bg/>
                                          </p:spTgt>
                                        </p:tgtEl>
                                        <p:attrNameLst>
                                          <p:attrName>style.visibility</p:attrName>
                                        </p:attrNameLst>
                                      </p:cBhvr>
                                      <p:to>
                                        <p:strVal val="visible"/>
                                      </p:to>
                                    </p:set>
                                    <p:animEffect transition="in" filter="fade">
                                      <p:cBhvr>
                                        <p:cTn id="17" dur="500"/>
                                        <p:tgtEl>
                                          <p:spTgt spid="7">
                                            <p:bg/>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Effect transition="in" filter="fade">
                                      <p:cBhvr>
                                        <p:cTn id="25" dur="500"/>
                                        <p:tgtEl>
                                          <p:spTgt spid="7">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xEl>
                                              <p:pRg st="2" end="2"/>
                                            </p:txEl>
                                          </p:spTgt>
                                        </p:tgtEl>
                                        <p:attrNameLst>
                                          <p:attrName>style.visibility</p:attrName>
                                        </p:attrNameLst>
                                      </p:cBhvr>
                                      <p:to>
                                        <p:strVal val="visible"/>
                                      </p:to>
                                    </p:set>
                                    <p:animEffect transition="in" filter="fade">
                                      <p:cBhvr>
                                        <p:cTn id="30"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8" grpId="0" animBg="1"/>
      <p:bldP spid="7" grpId="0" build="p"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Find (candidate) key &amp; check for normal forms</a:t>
            </a:r>
            <a:r>
              <a:rPr lang="en-US" dirty="0"/>
              <a:t> </a:t>
            </a:r>
            <a:r>
              <a:rPr lang="en-US" dirty="0">
                <a:solidFill>
                  <a:schemeClr val="tx1">
                    <a:lumMod val="50000"/>
                    <a:lumOff val="50000"/>
                  </a:schemeClr>
                </a:solidFill>
              </a:rPr>
              <a:t>[Example]</a:t>
            </a:r>
            <a:endParaRPr lang="en-US" dirty="0"/>
          </a:p>
        </p:txBody>
      </p:sp>
      <p:sp>
        <p:nvSpPr>
          <p:cNvPr id="27" name="Content Placeholder 2"/>
          <p:cNvSpPr txBox="1">
            <a:spLocks/>
          </p:cNvSpPr>
          <p:nvPr/>
        </p:nvSpPr>
        <p:spPr>
          <a:xfrm>
            <a:off x="4350000" y="3024323"/>
            <a:ext cx="3492000" cy="6858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fontScale="92500"/>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dirty="0"/>
              <a:t>Candidate Key are </a:t>
            </a:r>
            <a:r>
              <a:rPr lang="en-US" sz="2400" b="1" dirty="0">
                <a:solidFill>
                  <a:schemeClr val="accent6"/>
                </a:solidFill>
              </a:rPr>
              <a:t>ABC &amp; BCD</a:t>
            </a:r>
            <a:r>
              <a:rPr lang="en-US" sz="2400" b="1" baseline="30000" dirty="0">
                <a:solidFill>
                  <a:srgbClr val="C00000"/>
                </a:solidFill>
              </a:rPr>
              <a:t> </a:t>
            </a:r>
            <a:endParaRPr lang="en-US" sz="2400" dirty="0"/>
          </a:p>
        </p:txBody>
      </p:sp>
      <p:sp>
        <p:nvSpPr>
          <p:cNvPr id="8" name="Content Placeholder 2"/>
          <p:cNvSpPr txBox="1">
            <a:spLocks/>
          </p:cNvSpPr>
          <p:nvPr/>
        </p:nvSpPr>
        <p:spPr>
          <a:xfrm>
            <a:off x="130025" y="857555"/>
            <a:ext cx="11932920" cy="182880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lnSpcReduction="10000"/>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800"/>
              </a:spcBef>
            </a:pPr>
            <a:r>
              <a:rPr lang="en-GB" dirty="0"/>
              <a:t>Suppose you are given a relation R with four attributes ABCD. For each of the following sets of FDs, do the following:  </a:t>
            </a:r>
            <a:r>
              <a:rPr lang="en-US" b="1" dirty="0">
                <a:solidFill>
                  <a:schemeClr val="accent6"/>
                </a:solidFill>
              </a:rPr>
              <a:t>F = (</a:t>
            </a:r>
            <a:r>
              <a:rPr lang="pt-BR" b="1" dirty="0">
                <a:solidFill>
                  <a:schemeClr val="accent6"/>
                </a:solidFill>
              </a:rPr>
              <a:t>ABC </a:t>
            </a:r>
            <a:r>
              <a:rPr lang="en-US" b="1" dirty="0">
                <a:solidFill>
                  <a:schemeClr val="accent6"/>
                </a:solidFill>
                <a:latin typeface="Calibri" panose="020F0502020204030204" pitchFamily="34" charset="0"/>
              </a:rPr>
              <a:t>→</a:t>
            </a:r>
            <a:r>
              <a:rPr lang="pt-BR" b="1" dirty="0">
                <a:solidFill>
                  <a:schemeClr val="accent6"/>
                </a:solidFill>
              </a:rPr>
              <a:t> D, </a:t>
            </a:r>
            <a:r>
              <a:rPr lang="en-GB" b="1" dirty="0">
                <a:solidFill>
                  <a:schemeClr val="accent6"/>
                </a:solidFill>
              </a:rPr>
              <a:t>D</a:t>
            </a:r>
            <a:r>
              <a:rPr lang="pt-BR" b="1" dirty="0">
                <a:solidFill>
                  <a:schemeClr val="accent6"/>
                </a:solidFill>
              </a:rPr>
              <a:t> </a:t>
            </a:r>
            <a:r>
              <a:rPr lang="en-US" b="1" dirty="0">
                <a:solidFill>
                  <a:schemeClr val="accent6"/>
                </a:solidFill>
                <a:latin typeface="Calibri" panose="020F0502020204030204" pitchFamily="34" charset="0"/>
              </a:rPr>
              <a:t>→</a:t>
            </a:r>
            <a:r>
              <a:rPr lang="pt-BR" b="1" dirty="0">
                <a:solidFill>
                  <a:schemeClr val="accent6"/>
                </a:solidFill>
              </a:rPr>
              <a:t> A</a:t>
            </a:r>
            <a:r>
              <a:rPr lang="en-US" b="1" dirty="0">
                <a:solidFill>
                  <a:schemeClr val="accent6"/>
                </a:solidFill>
              </a:rPr>
              <a:t>)</a:t>
            </a:r>
            <a:endParaRPr lang="en-GB" dirty="0"/>
          </a:p>
          <a:p>
            <a:pPr lvl="1">
              <a:lnSpc>
                <a:spcPct val="100000"/>
              </a:lnSpc>
              <a:spcBef>
                <a:spcPts val="1800"/>
              </a:spcBef>
            </a:pPr>
            <a:r>
              <a:rPr lang="en-GB" dirty="0"/>
              <a:t>Identify the candidate key(s) for R.</a:t>
            </a:r>
          </a:p>
          <a:p>
            <a:pPr lvl="1">
              <a:lnSpc>
                <a:spcPct val="100000"/>
              </a:lnSpc>
              <a:spcBef>
                <a:spcPts val="1800"/>
              </a:spcBef>
            </a:pPr>
            <a:r>
              <a:rPr lang="en-GB" dirty="0"/>
              <a:t>Identify the best normal form that R satisfies (1NF, 2NF, 3NF or BCNF).</a:t>
            </a:r>
            <a:endParaRPr lang="en-US" dirty="0"/>
          </a:p>
        </p:txBody>
      </p:sp>
      <p:sp>
        <p:nvSpPr>
          <p:cNvPr id="7" name="Content Placeholder 2"/>
          <p:cNvSpPr txBox="1">
            <a:spLocks noGrp="1"/>
          </p:cNvSpPr>
          <p:nvPr>
            <p:ph idx="1"/>
          </p:nvPr>
        </p:nvSpPr>
        <p:spPr>
          <a:xfrm>
            <a:off x="131665" y="4048091"/>
            <a:ext cx="11929641" cy="17280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a:bodyPr>
          <a:lstStyle/>
          <a:p>
            <a:pPr marL="0" indent="0" algn="ctr">
              <a:lnSpc>
                <a:spcPct val="100000"/>
              </a:lnSpc>
              <a:spcBef>
                <a:spcPts val="900"/>
              </a:spcBef>
              <a:buClrTx/>
              <a:buNone/>
            </a:pPr>
            <a:r>
              <a:rPr lang="en-US" dirty="0">
                <a:latin typeface="+mj-lt"/>
                <a:ea typeface="Times New Roman" panose="02020603050405020304" pitchFamily="18" charset="0"/>
                <a:cs typeface="Times New Roman" panose="02020603050405020304" pitchFamily="18" charset="0"/>
              </a:rPr>
              <a:t>Relation R is in </a:t>
            </a:r>
            <a:r>
              <a:rPr lang="en-US" b="1" dirty="0">
                <a:solidFill>
                  <a:schemeClr val="accent6"/>
                </a:solidFill>
                <a:latin typeface="+mj-lt"/>
                <a:ea typeface="Times New Roman" panose="02020603050405020304" pitchFamily="18" charset="0"/>
                <a:cs typeface="Times New Roman" panose="02020603050405020304" pitchFamily="18" charset="0"/>
              </a:rPr>
              <a:t>3NF but not BCNF</a:t>
            </a:r>
            <a:r>
              <a:rPr lang="en-US" dirty="0">
                <a:latin typeface="+mj-lt"/>
                <a:ea typeface="Times New Roman" panose="02020603050405020304" pitchFamily="18" charset="0"/>
                <a:cs typeface="Times New Roman" panose="02020603050405020304" pitchFamily="18" charset="0"/>
              </a:rPr>
              <a:t>. </a:t>
            </a:r>
          </a:p>
          <a:p>
            <a:pPr marL="0" indent="0" algn="ctr">
              <a:lnSpc>
                <a:spcPct val="100000"/>
              </a:lnSpc>
              <a:spcBef>
                <a:spcPts val="900"/>
              </a:spcBef>
              <a:buClrTx/>
              <a:buNone/>
            </a:pPr>
            <a:r>
              <a:rPr lang="en-GB" dirty="0">
                <a:latin typeface="+mj-lt"/>
                <a:ea typeface="Times New Roman" panose="02020603050405020304" pitchFamily="18" charset="0"/>
                <a:cs typeface="Times New Roman" panose="02020603050405020304" pitchFamily="18" charset="0"/>
              </a:rPr>
              <a:t>In the above FDs, both FDs have </a:t>
            </a:r>
            <a:r>
              <a:rPr lang="en-GB" b="1" dirty="0">
                <a:solidFill>
                  <a:schemeClr val="accent6"/>
                </a:solidFill>
                <a:latin typeface="+mj-lt"/>
                <a:ea typeface="Times New Roman" panose="02020603050405020304" pitchFamily="18" charset="0"/>
                <a:cs typeface="Times New Roman" panose="02020603050405020304" pitchFamily="18" charset="0"/>
              </a:rPr>
              <a:t>prime attribute (</a:t>
            </a:r>
            <a:r>
              <a:rPr lang="en-GB" b="1" dirty="0">
                <a:solidFill>
                  <a:schemeClr val="accent6"/>
                </a:solidFill>
                <a:ea typeface="Times New Roman" panose="02020603050405020304" pitchFamily="18" charset="0"/>
                <a:cs typeface="Times New Roman" panose="02020603050405020304" pitchFamily="18" charset="0"/>
              </a:rPr>
              <a:t>D and A)</a:t>
            </a:r>
            <a:r>
              <a:rPr lang="en-GB" b="1" dirty="0">
                <a:solidFill>
                  <a:schemeClr val="accent6"/>
                </a:solidFill>
                <a:latin typeface="+mj-lt"/>
                <a:ea typeface="Times New Roman" panose="02020603050405020304" pitchFamily="18" charset="0"/>
                <a:cs typeface="Times New Roman" panose="02020603050405020304" pitchFamily="18" charset="0"/>
              </a:rPr>
              <a:t> in dependent (right) side</a:t>
            </a:r>
            <a:r>
              <a:rPr lang="en-GB" dirty="0">
                <a:latin typeface="+mj-lt"/>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8299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bg/>
                                          </p:spTgt>
                                        </p:tgtEl>
                                        <p:attrNameLst>
                                          <p:attrName>style.visibility</p:attrName>
                                        </p:attrNameLst>
                                      </p:cBhvr>
                                      <p:to>
                                        <p:strVal val="visible"/>
                                      </p:to>
                                    </p:set>
                                    <p:animEffect transition="in" filter="fade">
                                      <p:cBhvr>
                                        <p:cTn id="17" dur="500"/>
                                        <p:tgtEl>
                                          <p:spTgt spid="7">
                                            <p:bg/>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Effect transition="in" filter="fade">
                                      <p:cBhvr>
                                        <p:cTn id="25"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8" grpId="0" animBg="1"/>
      <p:bldP spid="7" grpId="0" build="p"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normalize database?</a:t>
            </a:r>
          </a:p>
        </p:txBody>
      </p:sp>
      <p:sp>
        <p:nvSpPr>
          <p:cNvPr id="3" name="Content Placeholder 2"/>
          <p:cNvSpPr>
            <a:spLocks noGrp="1"/>
          </p:cNvSpPr>
          <p:nvPr>
            <p:ph idx="1"/>
          </p:nvPr>
        </p:nvSpPr>
        <p:spPr/>
        <p:txBody>
          <a:bodyPr/>
          <a:lstStyle/>
          <a:p>
            <a:r>
              <a:rPr lang="en-GB" dirty="0"/>
              <a:t>A software contract and consultancy firm maintains details of all the various projects in which its employees are currently involved. These details comprise: Employee Number, Employee Name, Date of Birth, Department Code, Department Name, Project Code, Project Description, Project Supervisor.</a:t>
            </a:r>
          </a:p>
          <a:p>
            <a:r>
              <a:rPr lang="en-GB" dirty="0"/>
              <a:t>Assume the following:</a:t>
            </a:r>
          </a:p>
          <a:p>
            <a:pPr lvl="1"/>
            <a:r>
              <a:rPr lang="en-GB" dirty="0"/>
              <a:t>Each employee number is unique.</a:t>
            </a:r>
          </a:p>
          <a:p>
            <a:pPr lvl="1"/>
            <a:r>
              <a:rPr lang="en-GB" dirty="0"/>
              <a:t>Each department has a single department code.</a:t>
            </a:r>
          </a:p>
          <a:p>
            <a:pPr lvl="1"/>
            <a:r>
              <a:rPr lang="en-GB" dirty="0"/>
              <a:t>Each project has a single code and supervisor.</a:t>
            </a:r>
          </a:p>
          <a:p>
            <a:pPr lvl="1"/>
            <a:r>
              <a:rPr lang="en-GB" dirty="0"/>
              <a:t>Each employee may work on one or more projects.</a:t>
            </a:r>
          </a:p>
          <a:p>
            <a:pPr lvl="1"/>
            <a:r>
              <a:rPr lang="en-GB" dirty="0"/>
              <a:t>Employee names need not necessarily be unique.</a:t>
            </a:r>
          </a:p>
          <a:p>
            <a:pPr lvl="1"/>
            <a:r>
              <a:rPr lang="en-GB" dirty="0"/>
              <a:t>Project Code, Project Description and Project Supervisor are repeating fields.</a:t>
            </a:r>
          </a:p>
          <a:p>
            <a:pPr lvl="1"/>
            <a:r>
              <a:rPr lang="en-GB" dirty="0"/>
              <a:t>Normalize this data to Third Normal Form.</a:t>
            </a:r>
          </a:p>
          <a:p>
            <a:endParaRPr lang="en-GB" dirty="0"/>
          </a:p>
        </p:txBody>
      </p:sp>
    </p:spTree>
    <p:extLst>
      <p:ext uri="{BB962C8B-B14F-4D97-AF65-F5344CB8AC3E}">
        <p14:creationId xmlns:p14="http://schemas.microsoft.com/office/powerpoint/2010/main" val="3378534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normalize database?</a:t>
            </a:r>
          </a:p>
        </p:txBody>
      </p:sp>
      <p:sp>
        <p:nvSpPr>
          <p:cNvPr id="3" name="Content Placeholder 2"/>
          <p:cNvSpPr>
            <a:spLocks noGrp="1"/>
          </p:cNvSpPr>
          <p:nvPr>
            <p:ph idx="1"/>
          </p:nvPr>
        </p:nvSpPr>
        <p:spPr>
          <a:xfrm>
            <a:off x="131180" y="863444"/>
            <a:ext cx="11929641" cy="5590565"/>
          </a:xfrm>
        </p:spPr>
        <p:txBody>
          <a:bodyPr/>
          <a:lstStyle/>
          <a:p>
            <a:r>
              <a:rPr lang="en-GB" dirty="0"/>
              <a:t>A software contract and consultancy firm maintains details of all the various projects in which its employees are currently involved. These details comprise: </a:t>
            </a:r>
            <a:r>
              <a:rPr lang="en-GB" dirty="0">
                <a:solidFill>
                  <a:schemeClr val="tx2"/>
                </a:solidFill>
              </a:rPr>
              <a:t>Employee Number, Employee Name, Date of Birth</a:t>
            </a:r>
            <a:r>
              <a:rPr lang="en-GB" dirty="0"/>
              <a:t>, </a:t>
            </a:r>
            <a:r>
              <a:rPr lang="en-GB" dirty="0">
                <a:solidFill>
                  <a:schemeClr val="accent6"/>
                </a:solidFill>
              </a:rPr>
              <a:t>Department Code, Department Name</a:t>
            </a:r>
            <a:r>
              <a:rPr lang="en-GB" dirty="0"/>
              <a:t>, </a:t>
            </a:r>
            <a:r>
              <a:rPr lang="en-GB" dirty="0">
                <a:solidFill>
                  <a:schemeClr val="accent4"/>
                </a:solidFill>
              </a:rPr>
              <a:t>Project Code, Project Description, Project Supervisor</a:t>
            </a:r>
            <a:r>
              <a:rPr lang="en-GB" dirty="0"/>
              <a:t>.</a:t>
            </a:r>
          </a:p>
        </p:txBody>
      </p:sp>
      <p:graphicFrame>
        <p:nvGraphicFramePr>
          <p:cNvPr id="4"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175420360"/>
              </p:ext>
            </p:extLst>
          </p:nvPr>
        </p:nvGraphicFramePr>
        <p:xfrm>
          <a:off x="493395" y="2680910"/>
          <a:ext cx="9457691" cy="2286000"/>
        </p:xfrm>
        <a:graphic>
          <a:graphicData uri="http://schemas.openxmlformats.org/drawingml/2006/table">
            <a:tbl>
              <a:tblPr firstRow="1" bandRow="1">
                <a:tableStyleId>{8EC20E35-A176-4012-BC5E-935CFFF8708E}</a:tableStyleId>
              </a:tblPr>
              <a:tblGrid>
                <a:gridCol w="1175068">
                  <a:extLst>
                    <a:ext uri="{9D8B030D-6E8A-4147-A177-3AD203B41FA5}">
                      <a16:colId xmlns:a16="http://schemas.microsoft.com/office/drawing/2014/main" val="20000"/>
                    </a:ext>
                  </a:extLst>
                </a:gridCol>
                <a:gridCol w="1175068">
                  <a:extLst>
                    <a:ext uri="{9D8B030D-6E8A-4147-A177-3AD203B41FA5}">
                      <a16:colId xmlns:a16="http://schemas.microsoft.com/office/drawing/2014/main" val="20001"/>
                    </a:ext>
                  </a:extLst>
                </a:gridCol>
                <a:gridCol w="944880">
                  <a:extLst>
                    <a:ext uri="{9D8B030D-6E8A-4147-A177-3AD203B41FA5}">
                      <a16:colId xmlns:a16="http://schemas.microsoft.com/office/drawing/2014/main" val="20002"/>
                    </a:ext>
                  </a:extLst>
                </a:gridCol>
                <a:gridCol w="1354455">
                  <a:extLst>
                    <a:ext uri="{9D8B030D-6E8A-4147-A177-3AD203B41FA5}">
                      <a16:colId xmlns:a16="http://schemas.microsoft.com/office/drawing/2014/main" val="20003"/>
                    </a:ext>
                  </a:extLst>
                </a:gridCol>
                <a:gridCol w="1354455">
                  <a:extLst>
                    <a:ext uri="{9D8B030D-6E8A-4147-A177-3AD203B41FA5}">
                      <a16:colId xmlns:a16="http://schemas.microsoft.com/office/drawing/2014/main" val="20004"/>
                    </a:ext>
                  </a:extLst>
                </a:gridCol>
                <a:gridCol w="948055">
                  <a:extLst>
                    <a:ext uri="{9D8B030D-6E8A-4147-A177-3AD203B41FA5}">
                      <a16:colId xmlns:a16="http://schemas.microsoft.com/office/drawing/2014/main" val="20005"/>
                    </a:ext>
                  </a:extLst>
                </a:gridCol>
                <a:gridCol w="1281430">
                  <a:extLst>
                    <a:ext uri="{9D8B030D-6E8A-4147-A177-3AD203B41FA5}">
                      <a16:colId xmlns:a16="http://schemas.microsoft.com/office/drawing/2014/main" val="20006"/>
                    </a:ext>
                  </a:extLst>
                </a:gridCol>
                <a:gridCol w="1224280">
                  <a:extLst>
                    <a:ext uri="{9D8B030D-6E8A-4147-A177-3AD203B41FA5}">
                      <a16:colId xmlns:a16="http://schemas.microsoft.com/office/drawing/2014/main" val="20007"/>
                    </a:ext>
                  </a:extLst>
                </a:gridCol>
              </a:tblGrid>
              <a:tr h="411480">
                <a:tc>
                  <a:txBody>
                    <a:bodyPr/>
                    <a:lstStyle/>
                    <a:p>
                      <a:pPr algn="l"/>
                      <a:r>
                        <a:rPr lang="en-US" sz="1800" u="none" kern="1200" dirty="0">
                          <a:solidFill>
                            <a:schemeClr val="tx1"/>
                          </a:solidFill>
                        </a:rPr>
                        <a:t>Employee </a:t>
                      </a:r>
                    </a:p>
                    <a:p>
                      <a:pPr algn="l"/>
                      <a:r>
                        <a:rPr lang="en-US" sz="1800" u="none" kern="1200" dirty="0">
                          <a:solidFill>
                            <a:schemeClr val="tx1"/>
                          </a:solidFill>
                        </a:rPr>
                        <a:t>Number</a:t>
                      </a:r>
                      <a:endParaRPr lang="en-US" sz="1800" b="1" u="none"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Employee </a:t>
                      </a:r>
                    </a:p>
                    <a:p>
                      <a:pPr algn="l"/>
                      <a:r>
                        <a:rPr lang="en-US" sz="1800" b="1" kern="1200" dirty="0">
                          <a:solidFill>
                            <a:schemeClr val="tx1"/>
                          </a:solidFill>
                          <a:latin typeface="+mn-lt"/>
                          <a:ea typeface="+mn-ea"/>
                          <a:cs typeface="+mn-cs"/>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Date of </a:t>
                      </a:r>
                    </a:p>
                    <a:p>
                      <a:pPr algn="l"/>
                      <a:r>
                        <a:rPr lang="en-US" sz="1800" b="1" kern="1200" dirty="0">
                          <a:solidFill>
                            <a:schemeClr val="tx1"/>
                          </a:solidFill>
                          <a:latin typeface="+mn-lt"/>
                          <a:ea typeface="+mn-ea"/>
                          <a:cs typeface="+mn-cs"/>
                        </a:rPr>
                        <a:t>Birth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Department </a:t>
                      </a:r>
                    </a:p>
                    <a:p>
                      <a:pPr algn="l"/>
                      <a:r>
                        <a:rPr lang="en-US" sz="1800" b="1" kern="1200" dirty="0">
                          <a:solidFill>
                            <a:schemeClr val="tx1"/>
                          </a:solidFill>
                          <a:latin typeface="+mn-lt"/>
                          <a:ea typeface="+mn-ea"/>
                          <a:cs typeface="+mn-cs"/>
                        </a:rPr>
                        <a:t>Code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Department </a:t>
                      </a:r>
                    </a:p>
                    <a:p>
                      <a:pPr algn="l"/>
                      <a:r>
                        <a:rPr lang="en-US" sz="1800" b="1" kern="1200" dirty="0">
                          <a:solidFill>
                            <a:schemeClr val="tx1"/>
                          </a:solidFill>
                          <a:latin typeface="+mn-lt"/>
                          <a:ea typeface="+mn-ea"/>
                          <a:cs typeface="+mn-cs"/>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Project </a:t>
                      </a:r>
                    </a:p>
                    <a:p>
                      <a:pPr algn="l"/>
                      <a:r>
                        <a:rPr lang="en-US" sz="1800" b="1" kern="1200" dirty="0">
                          <a:solidFill>
                            <a:schemeClr val="tx1"/>
                          </a:solidFill>
                          <a:latin typeface="+mn-lt"/>
                          <a:ea typeface="+mn-ea"/>
                          <a:cs typeface="+mn-cs"/>
                        </a:rPr>
                        <a:t>Code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Project </a:t>
                      </a:r>
                    </a:p>
                    <a:p>
                      <a:pPr algn="l"/>
                      <a:r>
                        <a:rPr lang="en-US" sz="1800" b="1" kern="1200" dirty="0">
                          <a:solidFill>
                            <a:schemeClr val="tx1"/>
                          </a:solidFill>
                          <a:latin typeface="+mn-lt"/>
                          <a:ea typeface="+mn-ea"/>
                          <a:cs typeface="+mn-cs"/>
                        </a:rPr>
                        <a:t>Description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Project </a:t>
                      </a:r>
                    </a:p>
                    <a:p>
                      <a:pPr algn="l"/>
                      <a:r>
                        <a:rPr lang="en-US" sz="1800" b="1" kern="1200" dirty="0">
                          <a:solidFill>
                            <a:schemeClr val="tx1"/>
                          </a:solidFill>
                          <a:latin typeface="+mn-lt"/>
                          <a:ea typeface="+mn-ea"/>
                          <a:cs typeface="+mn-cs"/>
                        </a:rPr>
                        <a:t>Supervisor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1-1-85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IOT</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IN" dirty="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Meet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4-4-86</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EC</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PHP</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2-2-85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IOT</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1-1-85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PHP</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104832513"/>
              </p:ext>
            </p:extLst>
          </p:nvPr>
        </p:nvGraphicFramePr>
        <p:xfrm>
          <a:off x="4661694" y="2298315"/>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ctr"/>
                      <a:r>
                        <a:rPr lang="en-US" b="1" dirty="0">
                          <a:solidFill>
                            <a:schemeClr val="tx1"/>
                          </a:solidFill>
                        </a:rPr>
                        <a:t>UNF</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8676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Functional Dependency (FD)</a:t>
            </a:r>
          </a:p>
        </p:txBody>
      </p:sp>
      <p:sp>
        <p:nvSpPr>
          <p:cNvPr id="3" name="Content Placeholder 2"/>
          <p:cNvSpPr>
            <a:spLocks noGrp="1"/>
          </p:cNvSpPr>
          <p:nvPr>
            <p:ph idx="1"/>
          </p:nvPr>
        </p:nvSpPr>
        <p:spPr/>
        <p:txBody>
          <a:bodyPr/>
          <a:lstStyle/>
          <a:p>
            <a:r>
              <a:rPr lang="en-US" dirty="0"/>
              <a:t>Trivial Functional Dependency</a:t>
            </a:r>
          </a:p>
          <a:p>
            <a:pPr lvl="1"/>
            <a:r>
              <a:rPr lang="en-US" dirty="0"/>
              <a:t>X </a:t>
            </a:r>
            <a:r>
              <a:rPr lang="en-US" dirty="0">
                <a:latin typeface="Calibri" panose="020F0502020204030204" pitchFamily="34" charset="0"/>
              </a:rPr>
              <a:t>→</a:t>
            </a:r>
            <a:r>
              <a:rPr lang="en-US" dirty="0"/>
              <a:t> Y is trivial FD if </a:t>
            </a:r>
            <a:r>
              <a:rPr lang="en-US" b="1" dirty="0">
                <a:solidFill>
                  <a:schemeClr val="accent6"/>
                </a:solidFill>
              </a:rPr>
              <a:t>Y is a subset of X</a:t>
            </a:r>
          </a:p>
          <a:p>
            <a:pPr lvl="1"/>
            <a:r>
              <a:rPr lang="en-US" dirty="0" err="1"/>
              <a:t>Eg</a:t>
            </a:r>
            <a:r>
              <a:rPr lang="en-US" dirty="0"/>
              <a:t>. {</a:t>
            </a:r>
            <a:r>
              <a:rPr lang="en-US" dirty="0" err="1"/>
              <a:t>Roll_No</a:t>
            </a:r>
            <a:r>
              <a:rPr lang="en-US" dirty="0"/>
              <a:t>, </a:t>
            </a:r>
            <a:r>
              <a:rPr lang="en-US" dirty="0" err="1"/>
              <a:t>Department_Name</a:t>
            </a:r>
            <a:r>
              <a:rPr lang="en-US" dirty="0"/>
              <a:t>, Semester} </a:t>
            </a:r>
            <a:r>
              <a:rPr lang="en-US" dirty="0">
                <a:latin typeface="Calibri" panose="020F0502020204030204" pitchFamily="34" charset="0"/>
              </a:rPr>
              <a:t>→</a:t>
            </a:r>
            <a:r>
              <a:rPr lang="en-US" dirty="0"/>
              <a:t> </a:t>
            </a:r>
            <a:r>
              <a:rPr lang="en-US" dirty="0" err="1"/>
              <a:t>Roll_No</a:t>
            </a:r>
            <a:endParaRPr lang="en-US" dirty="0"/>
          </a:p>
          <a:p>
            <a:r>
              <a:rPr lang="en-US" dirty="0"/>
              <a:t>Nontrivial Functional Dependency</a:t>
            </a:r>
          </a:p>
          <a:p>
            <a:pPr lvl="1"/>
            <a:r>
              <a:rPr lang="en-US" dirty="0"/>
              <a:t>X </a:t>
            </a:r>
            <a:r>
              <a:rPr lang="en-US" dirty="0">
                <a:latin typeface="Calibri" panose="020F0502020204030204" pitchFamily="34" charset="0"/>
              </a:rPr>
              <a:t>→ </a:t>
            </a:r>
            <a:r>
              <a:rPr lang="en-US" dirty="0"/>
              <a:t>Y is nontrivial FD if </a:t>
            </a:r>
            <a:r>
              <a:rPr lang="en-US" b="1" dirty="0">
                <a:solidFill>
                  <a:schemeClr val="accent6"/>
                </a:solidFill>
              </a:rPr>
              <a:t>Y is not a subset of X</a:t>
            </a:r>
          </a:p>
          <a:p>
            <a:pPr lvl="1"/>
            <a:r>
              <a:rPr lang="en-US" dirty="0" err="1"/>
              <a:t>Eg</a:t>
            </a:r>
            <a:r>
              <a:rPr lang="en-US" dirty="0"/>
              <a:t>. {</a:t>
            </a:r>
            <a:r>
              <a:rPr lang="en-US" dirty="0" err="1"/>
              <a:t>Roll_No</a:t>
            </a:r>
            <a:r>
              <a:rPr lang="en-US" dirty="0"/>
              <a:t>, </a:t>
            </a:r>
            <a:r>
              <a:rPr lang="en-US" dirty="0" err="1"/>
              <a:t>Department_Name</a:t>
            </a:r>
            <a:r>
              <a:rPr lang="en-US"/>
              <a:t>, Semester} </a:t>
            </a:r>
            <a:r>
              <a:rPr lang="en-US" dirty="0">
                <a:latin typeface="Calibri" panose="020F0502020204030204" pitchFamily="34" charset="0"/>
              </a:rPr>
              <a:t>→</a:t>
            </a:r>
            <a:r>
              <a:rPr lang="en-US" dirty="0"/>
              <a:t> </a:t>
            </a:r>
            <a:r>
              <a:rPr lang="en-US" dirty="0" err="1"/>
              <a:t>Student_Name</a:t>
            </a:r>
            <a:endParaRPr lang="en-US" dirty="0"/>
          </a:p>
        </p:txBody>
      </p:sp>
    </p:spTree>
    <p:extLst>
      <p:ext uri="{BB962C8B-B14F-4D97-AF65-F5344CB8AC3E}">
        <p14:creationId xmlns:p14="http://schemas.microsoft.com/office/powerpoint/2010/main" val="3661715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normalize database?</a:t>
            </a:r>
          </a:p>
        </p:txBody>
      </p:sp>
      <p:sp>
        <p:nvSpPr>
          <p:cNvPr id="10" name="Content Placeholder 9"/>
          <p:cNvSpPr>
            <a:spLocks noGrp="1"/>
          </p:cNvSpPr>
          <p:nvPr>
            <p:ph idx="1"/>
          </p:nvPr>
        </p:nvSpPr>
        <p:spPr/>
        <p:txBody>
          <a:bodyPr/>
          <a:lstStyle/>
          <a:p>
            <a:endParaRPr lang="en-GB" dirty="0"/>
          </a:p>
        </p:txBody>
      </p:sp>
      <p:graphicFrame>
        <p:nvGraphicFramePr>
          <p:cNvPr id="4"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3152270911"/>
              </p:ext>
            </p:extLst>
          </p:nvPr>
        </p:nvGraphicFramePr>
        <p:xfrm>
          <a:off x="168275" y="1321574"/>
          <a:ext cx="9457691" cy="2286000"/>
        </p:xfrm>
        <a:graphic>
          <a:graphicData uri="http://schemas.openxmlformats.org/drawingml/2006/table">
            <a:tbl>
              <a:tblPr firstRow="1" bandRow="1">
                <a:tableStyleId>{8EC20E35-A176-4012-BC5E-935CFFF8708E}</a:tableStyleId>
              </a:tblPr>
              <a:tblGrid>
                <a:gridCol w="1175068">
                  <a:extLst>
                    <a:ext uri="{9D8B030D-6E8A-4147-A177-3AD203B41FA5}">
                      <a16:colId xmlns:a16="http://schemas.microsoft.com/office/drawing/2014/main" val="20000"/>
                    </a:ext>
                  </a:extLst>
                </a:gridCol>
                <a:gridCol w="1175068">
                  <a:extLst>
                    <a:ext uri="{9D8B030D-6E8A-4147-A177-3AD203B41FA5}">
                      <a16:colId xmlns:a16="http://schemas.microsoft.com/office/drawing/2014/main" val="20001"/>
                    </a:ext>
                  </a:extLst>
                </a:gridCol>
                <a:gridCol w="944880">
                  <a:extLst>
                    <a:ext uri="{9D8B030D-6E8A-4147-A177-3AD203B41FA5}">
                      <a16:colId xmlns:a16="http://schemas.microsoft.com/office/drawing/2014/main" val="20002"/>
                    </a:ext>
                  </a:extLst>
                </a:gridCol>
                <a:gridCol w="1354455">
                  <a:extLst>
                    <a:ext uri="{9D8B030D-6E8A-4147-A177-3AD203B41FA5}">
                      <a16:colId xmlns:a16="http://schemas.microsoft.com/office/drawing/2014/main" val="20003"/>
                    </a:ext>
                  </a:extLst>
                </a:gridCol>
                <a:gridCol w="1354455">
                  <a:extLst>
                    <a:ext uri="{9D8B030D-6E8A-4147-A177-3AD203B41FA5}">
                      <a16:colId xmlns:a16="http://schemas.microsoft.com/office/drawing/2014/main" val="20004"/>
                    </a:ext>
                  </a:extLst>
                </a:gridCol>
                <a:gridCol w="948055">
                  <a:extLst>
                    <a:ext uri="{9D8B030D-6E8A-4147-A177-3AD203B41FA5}">
                      <a16:colId xmlns:a16="http://schemas.microsoft.com/office/drawing/2014/main" val="20005"/>
                    </a:ext>
                  </a:extLst>
                </a:gridCol>
                <a:gridCol w="1281430">
                  <a:extLst>
                    <a:ext uri="{9D8B030D-6E8A-4147-A177-3AD203B41FA5}">
                      <a16:colId xmlns:a16="http://schemas.microsoft.com/office/drawing/2014/main" val="20006"/>
                    </a:ext>
                  </a:extLst>
                </a:gridCol>
                <a:gridCol w="1224280">
                  <a:extLst>
                    <a:ext uri="{9D8B030D-6E8A-4147-A177-3AD203B41FA5}">
                      <a16:colId xmlns:a16="http://schemas.microsoft.com/office/drawing/2014/main" val="20007"/>
                    </a:ext>
                  </a:extLst>
                </a:gridCol>
              </a:tblGrid>
              <a:tr h="411480">
                <a:tc>
                  <a:txBody>
                    <a:bodyPr/>
                    <a:lstStyle/>
                    <a:p>
                      <a:pPr algn="l"/>
                      <a:r>
                        <a:rPr lang="en-US" sz="1800" u="none" kern="1200" dirty="0">
                          <a:solidFill>
                            <a:schemeClr val="tx1"/>
                          </a:solidFill>
                        </a:rPr>
                        <a:t>Employee </a:t>
                      </a:r>
                    </a:p>
                    <a:p>
                      <a:pPr algn="l"/>
                      <a:r>
                        <a:rPr lang="en-US" sz="1800" u="none" kern="1200" dirty="0">
                          <a:solidFill>
                            <a:schemeClr val="tx1"/>
                          </a:solidFill>
                        </a:rPr>
                        <a:t>Number</a:t>
                      </a:r>
                      <a:endParaRPr lang="en-US" sz="1800" b="1" u="none"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Employee </a:t>
                      </a:r>
                    </a:p>
                    <a:p>
                      <a:pPr algn="l"/>
                      <a:r>
                        <a:rPr lang="en-US" sz="1800" b="1" kern="1200" dirty="0">
                          <a:solidFill>
                            <a:schemeClr val="tx1"/>
                          </a:solidFill>
                          <a:latin typeface="+mn-lt"/>
                          <a:ea typeface="+mn-ea"/>
                          <a:cs typeface="+mn-cs"/>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Date of </a:t>
                      </a:r>
                    </a:p>
                    <a:p>
                      <a:pPr algn="l"/>
                      <a:r>
                        <a:rPr lang="en-US" sz="1800" b="1" kern="1200" dirty="0">
                          <a:solidFill>
                            <a:schemeClr val="tx1"/>
                          </a:solidFill>
                          <a:latin typeface="+mn-lt"/>
                          <a:ea typeface="+mn-ea"/>
                          <a:cs typeface="+mn-cs"/>
                        </a:rPr>
                        <a:t>Birth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Department </a:t>
                      </a:r>
                    </a:p>
                    <a:p>
                      <a:pPr algn="l"/>
                      <a:r>
                        <a:rPr lang="en-US" sz="1800" b="1" kern="1200" dirty="0">
                          <a:solidFill>
                            <a:schemeClr val="tx1"/>
                          </a:solidFill>
                          <a:latin typeface="+mn-lt"/>
                          <a:ea typeface="+mn-ea"/>
                          <a:cs typeface="+mn-cs"/>
                        </a:rPr>
                        <a:t>Code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Department </a:t>
                      </a:r>
                    </a:p>
                    <a:p>
                      <a:pPr algn="l"/>
                      <a:r>
                        <a:rPr lang="en-US" sz="1800" b="1" kern="1200" dirty="0">
                          <a:solidFill>
                            <a:schemeClr val="tx1"/>
                          </a:solidFill>
                          <a:latin typeface="+mn-lt"/>
                          <a:ea typeface="+mn-ea"/>
                          <a:cs typeface="+mn-cs"/>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Project </a:t>
                      </a:r>
                    </a:p>
                    <a:p>
                      <a:pPr algn="l"/>
                      <a:r>
                        <a:rPr lang="en-US" sz="1800" b="1" kern="1200" dirty="0">
                          <a:solidFill>
                            <a:schemeClr val="tx1"/>
                          </a:solidFill>
                          <a:latin typeface="+mn-lt"/>
                          <a:ea typeface="+mn-ea"/>
                          <a:cs typeface="+mn-cs"/>
                        </a:rPr>
                        <a:t>Code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Project </a:t>
                      </a:r>
                    </a:p>
                    <a:p>
                      <a:pPr algn="l"/>
                      <a:r>
                        <a:rPr lang="en-US" sz="1800" b="1" kern="1200" dirty="0">
                          <a:solidFill>
                            <a:schemeClr val="tx1"/>
                          </a:solidFill>
                          <a:latin typeface="+mn-lt"/>
                          <a:ea typeface="+mn-ea"/>
                          <a:cs typeface="+mn-cs"/>
                        </a:rPr>
                        <a:t>Description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Project </a:t>
                      </a:r>
                    </a:p>
                    <a:p>
                      <a:pPr algn="l"/>
                      <a:r>
                        <a:rPr lang="en-US" sz="1800" b="1" kern="1200" dirty="0">
                          <a:solidFill>
                            <a:schemeClr val="tx1"/>
                          </a:solidFill>
                          <a:latin typeface="+mn-lt"/>
                          <a:ea typeface="+mn-ea"/>
                          <a:cs typeface="+mn-cs"/>
                        </a:rPr>
                        <a:t>Supervisor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1-1-85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IOT</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IN" dirty="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Meet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4-4-86</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EC</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PHP</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2-2-85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IOT</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1-1-85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PHP</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569646572"/>
              </p:ext>
            </p:extLst>
          </p:nvPr>
        </p:nvGraphicFramePr>
        <p:xfrm>
          <a:off x="4336574" y="875915"/>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ctr"/>
                      <a:r>
                        <a:rPr lang="en-US" b="1" dirty="0">
                          <a:solidFill>
                            <a:schemeClr val="tx1"/>
                          </a:solidFill>
                        </a:rPr>
                        <a:t>UNF</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6"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951191897"/>
              </p:ext>
            </p:extLst>
          </p:nvPr>
        </p:nvGraphicFramePr>
        <p:xfrm>
          <a:off x="178435" y="4189850"/>
          <a:ext cx="6003926" cy="1874520"/>
        </p:xfrm>
        <a:graphic>
          <a:graphicData uri="http://schemas.openxmlformats.org/drawingml/2006/table">
            <a:tbl>
              <a:tblPr firstRow="1" bandRow="1">
                <a:tableStyleId>{8EC20E35-A176-4012-BC5E-935CFFF8708E}</a:tableStyleId>
              </a:tblPr>
              <a:tblGrid>
                <a:gridCol w="1175068">
                  <a:extLst>
                    <a:ext uri="{9D8B030D-6E8A-4147-A177-3AD203B41FA5}">
                      <a16:colId xmlns:a16="http://schemas.microsoft.com/office/drawing/2014/main" val="20000"/>
                    </a:ext>
                  </a:extLst>
                </a:gridCol>
                <a:gridCol w="1175068">
                  <a:extLst>
                    <a:ext uri="{9D8B030D-6E8A-4147-A177-3AD203B41FA5}">
                      <a16:colId xmlns:a16="http://schemas.microsoft.com/office/drawing/2014/main" val="20001"/>
                    </a:ext>
                  </a:extLst>
                </a:gridCol>
                <a:gridCol w="944880">
                  <a:extLst>
                    <a:ext uri="{9D8B030D-6E8A-4147-A177-3AD203B41FA5}">
                      <a16:colId xmlns:a16="http://schemas.microsoft.com/office/drawing/2014/main" val="20002"/>
                    </a:ext>
                  </a:extLst>
                </a:gridCol>
                <a:gridCol w="1354455">
                  <a:extLst>
                    <a:ext uri="{9D8B030D-6E8A-4147-A177-3AD203B41FA5}">
                      <a16:colId xmlns:a16="http://schemas.microsoft.com/office/drawing/2014/main" val="20003"/>
                    </a:ext>
                  </a:extLst>
                </a:gridCol>
                <a:gridCol w="1354455">
                  <a:extLst>
                    <a:ext uri="{9D8B030D-6E8A-4147-A177-3AD203B41FA5}">
                      <a16:colId xmlns:a16="http://schemas.microsoft.com/office/drawing/2014/main" val="20004"/>
                    </a:ext>
                  </a:extLst>
                </a:gridCol>
              </a:tblGrid>
              <a:tr h="411480">
                <a:tc>
                  <a:txBody>
                    <a:bodyPr/>
                    <a:lstStyle/>
                    <a:p>
                      <a:pPr algn="l"/>
                      <a:r>
                        <a:rPr lang="en-US" sz="1800" u="sng" kern="1200" dirty="0">
                          <a:solidFill>
                            <a:schemeClr val="tx1"/>
                          </a:solidFill>
                        </a:rPr>
                        <a:t>Employee </a:t>
                      </a:r>
                    </a:p>
                    <a:p>
                      <a:pPr algn="l"/>
                      <a:r>
                        <a:rPr lang="en-US" sz="1800" u="sng" kern="1200" dirty="0">
                          <a:solidFill>
                            <a:schemeClr val="tx1"/>
                          </a:solidFill>
                        </a:rPr>
                        <a:t>Number</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Employee </a:t>
                      </a:r>
                    </a:p>
                    <a:p>
                      <a:pPr algn="l"/>
                      <a:r>
                        <a:rPr lang="en-US" sz="1800" b="1" kern="1200" dirty="0">
                          <a:solidFill>
                            <a:schemeClr val="tx1"/>
                          </a:solidFill>
                          <a:latin typeface="+mn-lt"/>
                          <a:ea typeface="+mn-ea"/>
                          <a:cs typeface="+mn-cs"/>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Date of </a:t>
                      </a:r>
                    </a:p>
                    <a:p>
                      <a:pPr algn="l"/>
                      <a:r>
                        <a:rPr lang="en-US" sz="1800" b="1" kern="1200" dirty="0">
                          <a:solidFill>
                            <a:schemeClr val="tx1"/>
                          </a:solidFill>
                          <a:latin typeface="+mn-lt"/>
                          <a:ea typeface="+mn-ea"/>
                          <a:cs typeface="+mn-cs"/>
                        </a:rPr>
                        <a:t>Birth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Department </a:t>
                      </a:r>
                    </a:p>
                    <a:p>
                      <a:pPr algn="l"/>
                      <a:r>
                        <a:rPr lang="en-US" sz="1800" b="1" kern="1200" dirty="0">
                          <a:solidFill>
                            <a:schemeClr val="tx1"/>
                          </a:solidFill>
                          <a:latin typeface="+mn-lt"/>
                          <a:ea typeface="+mn-ea"/>
                          <a:cs typeface="+mn-cs"/>
                        </a:rPr>
                        <a:t>Code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Department </a:t>
                      </a:r>
                    </a:p>
                    <a:p>
                      <a:pPr algn="l"/>
                      <a:r>
                        <a:rPr lang="en-US" sz="1800" b="1" kern="1200" dirty="0">
                          <a:solidFill>
                            <a:schemeClr val="tx1"/>
                          </a:solidFill>
                          <a:latin typeface="+mn-lt"/>
                          <a:ea typeface="+mn-ea"/>
                          <a:cs typeface="+mn-cs"/>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1-1-85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IN" dirty="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Meet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4-4-86</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EC</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2-2-85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902974313"/>
              </p:ext>
            </p:extLst>
          </p:nvPr>
        </p:nvGraphicFramePr>
        <p:xfrm>
          <a:off x="4346734" y="3744191"/>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ctr"/>
                      <a:r>
                        <a:rPr lang="en-US" b="1" dirty="0">
                          <a:solidFill>
                            <a:schemeClr val="tx1"/>
                          </a:solidFill>
                        </a:rPr>
                        <a:t>1NF</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8"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799194986"/>
              </p:ext>
            </p:extLst>
          </p:nvPr>
        </p:nvGraphicFramePr>
        <p:xfrm>
          <a:off x="6449907" y="4173015"/>
          <a:ext cx="4628833" cy="2286000"/>
        </p:xfrm>
        <a:graphic>
          <a:graphicData uri="http://schemas.openxmlformats.org/drawingml/2006/table">
            <a:tbl>
              <a:tblPr firstRow="1" bandRow="1">
                <a:tableStyleId>{8EC20E35-A176-4012-BC5E-935CFFF8708E}</a:tableStyleId>
              </a:tblPr>
              <a:tblGrid>
                <a:gridCol w="1175068">
                  <a:extLst>
                    <a:ext uri="{9D8B030D-6E8A-4147-A177-3AD203B41FA5}">
                      <a16:colId xmlns:a16="http://schemas.microsoft.com/office/drawing/2014/main" val="20000"/>
                    </a:ext>
                  </a:extLst>
                </a:gridCol>
                <a:gridCol w="948055">
                  <a:extLst>
                    <a:ext uri="{9D8B030D-6E8A-4147-A177-3AD203B41FA5}">
                      <a16:colId xmlns:a16="http://schemas.microsoft.com/office/drawing/2014/main" val="20001"/>
                    </a:ext>
                  </a:extLst>
                </a:gridCol>
                <a:gridCol w="1281430">
                  <a:extLst>
                    <a:ext uri="{9D8B030D-6E8A-4147-A177-3AD203B41FA5}">
                      <a16:colId xmlns:a16="http://schemas.microsoft.com/office/drawing/2014/main" val="20002"/>
                    </a:ext>
                  </a:extLst>
                </a:gridCol>
                <a:gridCol w="1224280">
                  <a:extLst>
                    <a:ext uri="{9D8B030D-6E8A-4147-A177-3AD203B41FA5}">
                      <a16:colId xmlns:a16="http://schemas.microsoft.com/office/drawing/2014/main" val="20003"/>
                    </a:ext>
                  </a:extLst>
                </a:gridCol>
              </a:tblGrid>
              <a:tr h="577790">
                <a:tc>
                  <a:txBody>
                    <a:bodyPr/>
                    <a:lstStyle/>
                    <a:p>
                      <a:pPr algn="l"/>
                      <a:r>
                        <a:rPr lang="en-US" sz="1800" u="sng" kern="1200" dirty="0">
                          <a:solidFill>
                            <a:schemeClr val="tx1"/>
                          </a:solidFill>
                        </a:rPr>
                        <a:t>Employee </a:t>
                      </a:r>
                    </a:p>
                    <a:p>
                      <a:pPr algn="l"/>
                      <a:r>
                        <a:rPr lang="en-US" sz="1800" u="sng" kern="1200" dirty="0">
                          <a:solidFill>
                            <a:schemeClr val="tx1"/>
                          </a:solidFill>
                        </a:rPr>
                        <a:t>Number</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a:solidFill>
                            <a:schemeClr val="tx1"/>
                          </a:solidFill>
                          <a:latin typeface="+mn-lt"/>
                          <a:ea typeface="+mn-ea"/>
                          <a:cs typeface="+mn-cs"/>
                        </a:rPr>
                        <a:t>Project </a:t>
                      </a:r>
                    </a:p>
                    <a:p>
                      <a:pPr algn="l"/>
                      <a:r>
                        <a:rPr lang="en-US" sz="1800" b="1" u="sng" kern="1200" dirty="0">
                          <a:solidFill>
                            <a:schemeClr val="tx1"/>
                          </a:solidFill>
                          <a:latin typeface="+mn-lt"/>
                          <a:ea typeface="+mn-ea"/>
                          <a:cs typeface="+mn-cs"/>
                        </a:rPr>
                        <a:t>Code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Project </a:t>
                      </a:r>
                    </a:p>
                    <a:p>
                      <a:pPr algn="l"/>
                      <a:r>
                        <a:rPr lang="en-US" sz="1800" b="1" kern="1200" dirty="0">
                          <a:solidFill>
                            <a:schemeClr val="tx1"/>
                          </a:solidFill>
                          <a:latin typeface="+mn-lt"/>
                          <a:ea typeface="+mn-ea"/>
                          <a:cs typeface="+mn-cs"/>
                        </a:rPr>
                        <a:t>Description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Project </a:t>
                      </a:r>
                    </a:p>
                    <a:p>
                      <a:pPr algn="l"/>
                      <a:r>
                        <a:rPr lang="en-US" sz="1800" b="1" kern="1200" dirty="0">
                          <a:solidFill>
                            <a:schemeClr val="tx1"/>
                          </a:solidFill>
                          <a:latin typeface="+mn-lt"/>
                          <a:ea typeface="+mn-ea"/>
                          <a:cs typeface="+mn-cs"/>
                        </a:rPr>
                        <a:t>Supervisor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IOT</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IN" dirty="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PHP</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IOT</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PHP</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39894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normalize database?</a:t>
            </a:r>
          </a:p>
        </p:txBody>
      </p:sp>
      <p:sp>
        <p:nvSpPr>
          <p:cNvPr id="10" name="Content Placeholder 9"/>
          <p:cNvSpPr>
            <a:spLocks noGrp="1"/>
          </p:cNvSpPr>
          <p:nvPr>
            <p:ph idx="1"/>
          </p:nvPr>
        </p:nvSpPr>
        <p:spPr/>
        <p:txBody>
          <a:bodyPr/>
          <a:lstStyle/>
          <a:p>
            <a:endParaRPr lang="en-GB" dirty="0"/>
          </a:p>
        </p:txBody>
      </p:sp>
      <p:graphicFrame>
        <p:nvGraphicFramePr>
          <p:cNvPr id="6"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4234879856"/>
              </p:ext>
            </p:extLst>
          </p:nvPr>
        </p:nvGraphicFramePr>
        <p:xfrm>
          <a:off x="178435" y="1527930"/>
          <a:ext cx="6003926" cy="1874520"/>
        </p:xfrm>
        <a:graphic>
          <a:graphicData uri="http://schemas.openxmlformats.org/drawingml/2006/table">
            <a:tbl>
              <a:tblPr firstRow="1" bandRow="1">
                <a:tableStyleId>{8EC20E35-A176-4012-BC5E-935CFFF8708E}</a:tableStyleId>
              </a:tblPr>
              <a:tblGrid>
                <a:gridCol w="1175068">
                  <a:extLst>
                    <a:ext uri="{9D8B030D-6E8A-4147-A177-3AD203B41FA5}">
                      <a16:colId xmlns:a16="http://schemas.microsoft.com/office/drawing/2014/main" val="20000"/>
                    </a:ext>
                  </a:extLst>
                </a:gridCol>
                <a:gridCol w="1175068">
                  <a:extLst>
                    <a:ext uri="{9D8B030D-6E8A-4147-A177-3AD203B41FA5}">
                      <a16:colId xmlns:a16="http://schemas.microsoft.com/office/drawing/2014/main" val="20001"/>
                    </a:ext>
                  </a:extLst>
                </a:gridCol>
                <a:gridCol w="944880">
                  <a:extLst>
                    <a:ext uri="{9D8B030D-6E8A-4147-A177-3AD203B41FA5}">
                      <a16:colId xmlns:a16="http://schemas.microsoft.com/office/drawing/2014/main" val="20002"/>
                    </a:ext>
                  </a:extLst>
                </a:gridCol>
                <a:gridCol w="1354455">
                  <a:extLst>
                    <a:ext uri="{9D8B030D-6E8A-4147-A177-3AD203B41FA5}">
                      <a16:colId xmlns:a16="http://schemas.microsoft.com/office/drawing/2014/main" val="20003"/>
                    </a:ext>
                  </a:extLst>
                </a:gridCol>
                <a:gridCol w="1354455">
                  <a:extLst>
                    <a:ext uri="{9D8B030D-6E8A-4147-A177-3AD203B41FA5}">
                      <a16:colId xmlns:a16="http://schemas.microsoft.com/office/drawing/2014/main" val="20004"/>
                    </a:ext>
                  </a:extLst>
                </a:gridCol>
              </a:tblGrid>
              <a:tr h="411480">
                <a:tc>
                  <a:txBody>
                    <a:bodyPr/>
                    <a:lstStyle/>
                    <a:p>
                      <a:pPr algn="l"/>
                      <a:r>
                        <a:rPr lang="en-US" sz="1800" u="sng" kern="1200" dirty="0">
                          <a:solidFill>
                            <a:schemeClr val="tx1"/>
                          </a:solidFill>
                        </a:rPr>
                        <a:t>Employee </a:t>
                      </a:r>
                    </a:p>
                    <a:p>
                      <a:pPr algn="l"/>
                      <a:r>
                        <a:rPr lang="en-US" sz="1800" u="sng" kern="1200" dirty="0">
                          <a:solidFill>
                            <a:schemeClr val="tx1"/>
                          </a:solidFill>
                        </a:rPr>
                        <a:t>Number</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Employee </a:t>
                      </a:r>
                    </a:p>
                    <a:p>
                      <a:pPr algn="l"/>
                      <a:r>
                        <a:rPr lang="en-US" sz="1800" b="1" kern="1200" dirty="0">
                          <a:solidFill>
                            <a:schemeClr val="tx1"/>
                          </a:solidFill>
                          <a:latin typeface="+mn-lt"/>
                          <a:ea typeface="+mn-ea"/>
                          <a:cs typeface="+mn-cs"/>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Date of </a:t>
                      </a:r>
                    </a:p>
                    <a:p>
                      <a:pPr algn="l"/>
                      <a:r>
                        <a:rPr lang="en-US" sz="1800" b="1" kern="1200" dirty="0">
                          <a:solidFill>
                            <a:schemeClr val="tx1"/>
                          </a:solidFill>
                          <a:latin typeface="+mn-lt"/>
                          <a:ea typeface="+mn-ea"/>
                          <a:cs typeface="+mn-cs"/>
                        </a:rPr>
                        <a:t>Birth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Department </a:t>
                      </a:r>
                    </a:p>
                    <a:p>
                      <a:pPr algn="l"/>
                      <a:r>
                        <a:rPr lang="en-US" sz="1800" b="1" kern="1200" dirty="0">
                          <a:solidFill>
                            <a:schemeClr val="tx1"/>
                          </a:solidFill>
                          <a:latin typeface="+mn-lt"/>
                          <a:ea typeface="+mn-ea"/>
                          <a:cs typeface="+mn-cs"/>
                        </a:rPr>
                        <a:t>Code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Department </a:t>
                      </a:r>
                    </a:p>
                    <a:p>
                      <a:pPr algn="l"/>
                      <a:r>
                        <a:rPr lang="en-US" sz="1800" b="1" kern="1200" dirty="0">
                          <a:solidFill>
                            <a:schemeClr val="tx1"/>
                          </a:solidFill>
                          <a:latin typeface="+mn-lt"/>
                          <a:ea typeface="+mn-ea"/>
                          <a:cs typeface="+mn-cs"/>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1-1-85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IN" dirty="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Meet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4-4-86</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EC</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2-2-85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183713933"/>
              </p:ext>
            </p:extLst>
          </p:nvPr>
        </p:nvGraphicFramePr>
        <p:xfrm>
          <a:off x="4346734" y="1082271"/>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ctr"/>
                      <a:r>
                        <a:rPr lang="en-US" b="1" dirty="0">
                          <a:solidFill>
                            <a:schemeClr val="tx1"/>
                          </a:solidFill>
                        </a:rPr>
                        <a:t>1NF</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8"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7407805"/>
              </p:ext>
            </p:extLst>
          </p:nvPr>
        </p:nvGraphicFramePr>
        <p:xfrm>
          <a:off x="6449907" y="1511095"/>
          <a:ext cx="4628833" cy="2286000"/>
        </p:xfrm>
        <a:graphic>
          <a:graphicData uri="http://schemas.openxmlformats.org/drawingml/2006/table">
            <a:tbl>
              <a:tblPr firstRow="1" bandRow="1">
                <a:tableStyleId>{8EC20E35-A176-4012-BC5E-935CFFF8708E}</a:tableStyleId>
              </a:tblPr>
              <a:tblGrid>
                <a:gridCol w="1175068">
                  <a:extLst>
                    <a:ext uri="{9D8B030D-6E8A-4147-A177-3AD203B41FA5}">
                      <a16:colId xmlns:a16="http://schemas.microsoft.com/office/drawing/2014/main" val="20000"/>
                    </a:ext>
                  </a:extLst>
                </a:gridCol>
                <a:gridCol w="948055">
                  <a:extLst>
                    <a:ext uri="{9D8B030D-6E8A-4147-A177-3AD203B41FA5}">
                      <a16:colId xmlns:a16="http://schemas.microsoft.com/office/drawing/2014/main" val="20001"/>
                    </a:ext>
                  </a:extLst>
                </a:gridCol>
                <a:gridCol w="1281430">
                  <a:extLst>
                    <a:ext uri="{9D8B030D-6E8A-4147-A177-3AD203B41FA5}">
                      <a16:colId xmlns:a16="http://schemas.microsoft.com/office/drawing/2014/main" val="20002"/>
                    </a:ext>
                  </a:extLst>
                </a:gridCol>
                <a:gridCol w="1224280">
                  <a:extLst>
                    <a:ext uri="{9D8B030D-6E8A-4147-A177-3AD203B41FA5}">
                      <a16:colId xmlns:a16="http://schemas.microsoft.com/office/drawing/2014/main" val="20003"/>
                    </a:ext>
                  </a:extLst>
                </a:gridCol>
              </a:tblGrid>
              <a:tr h="577790">
                <a:tc>
                  <a:txBody>
                    <a:bodyPr/>
                    <a:lstStyle/>
                    <a:p>
                      <a:pPr algn="l"/>
                      <a:r>
                        <a:rPr lang="en-US" sz="1800" u="sng" kern="1200" dirty="0">
                          <a:solidFill>
                            <a:schemeClr val="tx1"/>
                          </a:solidFill>
                        </a:rPr>
                        <a:t>Employee </a:t>
                      </a:r>
                    </a:p>
                    <a:p>
                      <a:pPr algn="l"/>
                      <a:r>
                        <a:rPr lang="en-US" sz="1800" u="sng" kern="1200" dirty="0">
                          <a:solidFill>
                            <a:schemeClr val="tx1"/>
                          </a:solidFill>
                        </a:rPr>
                        <a:t>Number</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a:solidFill>
                            <a:schemeClr val="tx1"/>
                          </a:solidFill>
                          <a:latin typeface="+mn-lt"/>
                          <a:ea typeface="+mn-ea"/>
                          <a:cs typeface="+mn-cs"/>
                        </a:rPr>
                        <a:t>Project </a:t>
                      </a:r>
                    </a:p>
                    <a:p>
                      <a:pPr algn="l"/>
                      <a:r>
                        <a:rPr lang="en-US" sz="1800" b="1" u="sng" kern="1200" dirty="0">
                          <a:solidFill>
                            <a:schemeClr val="tx1"/>
                          </a:solidFill>
                          <a:latin typeface="+mn-lt"/>
                          <a:ea typeface="+mn-ea"/>
                          <a:cs typeface="+mn-cs"/>
                        </a:rPr>
                        <a:t>Code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Project </a:t>
                      </a:r>
                    </a:p>
                    <a:p>
                      <a:pPr algn="l"/>
                      <a:r>
                        <a:rPr lang="en-US" sz="1800" b="1" kern="1200" dirty="0">
                          <a:solidFill>
                            <a:schemeClr val="tx1"/>
                          </a:solidFill>
                          <a:latin typeface="+mn-lt"/>
                          <a:ea typeface="+mn-ea"/>
                          <a:cs typeface="+mn-cs"/>
                        </a:rPr>
                        <a:t>Description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Project </a:t>
                      </a:r>
                    </a:p>
                    <a:p>
                      <a:pPr algn="l"/>
                      <a:r>
                        <a:rPr lang="en-US" sz="1800" b="1" kern="1200" dirty="0">
                          <a:solidFill>
                            <a:schemeClr val="tx1"/>
                          </a:solidFill>
                          <a:latin typeface="+mn-lt"/>
                          <a:ea typeface="+mn-ea"/>
                          <a:cs typeface="+mn-cs"/>
                        </a:rPr>
                        <a:t>Supervisor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IOT</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IN" dirty="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PHP</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IOT</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PHP</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11"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780831179"/>
              </p:ext>
            </p:extLst>
          </p:nvPr>
        </p:nvGraphicFramePr>
        <p:xfrm>
          <a:off x="178435" y="4151528"/>
          <a:ext cx="6003926" cy="1874520"/>
        </p:xfrm>
        <a:graphic>
          <a:graphicData uri="http://schemas.openxmlformats.org/drawingml/2006/table">
            <a:tbl>
              <a:tblPr firstRow="1" bandRow="1">
                <a:tableStyleId>{8EC20E35-A176-4012-BC5E-935CFFF8708E}</a:tableStyleId>
              </a:tblPr>
              <a:tblGrid>
                <a:gridCol w="1175068">
                  <a:extLst>
                    <a:ext uri="{9D8B030D-6E8A-4147-A177-3AD203B41FA5}">
                      <a16:colId xmlns:a16="http://schemas.microsoft.com/office/drawing/2014/main" val="20000"/>
                    </a:ext>
                  </a:extLst>
                </a:gridCol>
                <a:gridCol w="1175068">
                  <a:extLst>
                    <a:ext uri="{9D8B030D-6E8A-4147-A177-3AD203B41FA5}">
                      <a16:colId xmlns:a16="http://schemas.microsoft.com/office/drawing/2014/main" val="20001"/>
                    </a:ext>
                  </a:extLst>
                </a:gridCol>
                <a:gridCol w="944880">
                  <a:extLst>
                    <a:ext uri="{9D8B030D-6E8A-4147-A177-3AD203B41FA5}">
                      <a16:colId xmlns:a16="http://schemas.microsoft.com/office/drawing/2014/main" val="20002"/>
                    </a:ext>
                  </a:extLst>
                </a:gridCol>
                <a:gridCol w="1354455">
                  <a:extLst>
                    <a:ext uri="{9D8B030D-6E8A-4147-A177-3AD203B41FA5}">
                      <a16:colId xmlns:a16="http://schemas.microsoft.com/office/drawing/2014/main" val="20003"/>
                    </a:ext>
                  </a:extLst>
                </a:gridCol>
                <a:gridCol w="1354455">
                  <a:extLst>
                    <a:ext uri="{9D8B030D-6E8A-4147-A177-3AD203B41FA5}">
                      <a16:colId xmlns:a16="http://schemas.microsoft.com/office/drawing/2014/main" val="20004"/>
                    </a:ext>
                  </a:extLst>
                </a:gridCol>
              </a:tblGrid>
              <a:tr h="411480">
                <a:tc>
                  <a:txBody>
                    <a:bodyPr/>
                    <a:lstStyle/>
                    <a:p>
                      <a:pPr algn="l"/>
                      <a:r>
                        <a:rPr lang="en-US" sz="1800" u="sng" kern="1200" dirty="0">
                          <a:solidFill>
                            <a:schemeClr val="tx1"/>
                          </a:solidFill>
                        </a:rPr>
                        <a:t>Employee </a:t>
                      </a:r>
                    </a:p>
                    <a:p>
                      <a:pPr algn="l"/>
                      <a:r>
                        <a:rPr lang="en-US" sz="1800" u="sng" kern="1200" dirty="0">
                          <a:solidFill>
                            <a:schemeClr val="tx1"/>
                          </a:solidFill>
                        </a:rPr>
                        <a:t>Number</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Employee </a:t>
                      </a:r>
                    </a:p>
                    <a:p>
                      <a:pPr algn="l"/>
                      <a:r>
                        <a:rPr lang="en-US" sz="1800" b="1" kern="1200" dirty="0">
                          <a:solidFill>
                            <a:schemeClr val="tx1"/>
                          </a:solidFill>
                          <a:latin typeface="+mn-lt"/>
                          <a:ea typeface="+mn-ea"/>
                          <a:cs typeface="+mn-cs"/>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Date of </a:t>
                      </a:r>
                    </a:p>
                    <a:p>
                      <a:pPr algn="l"/>
                      <a:r>
                        <a:rPr lang="en-US" sz="1800" b="1" kern="1200" dirty="0">
                          <a:solidFill>
                            <a:schemeClr val="tx1"/>
                          </a:solidFill>
                          <a:latin typeface="+mn-lt"/>
                          <a:ea typeface="+mn-ea"/>
                          <a:cs typeface="+mn-cs"/>
                        </a:rPr>
                        <a:t>Birth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Department </a:t>
                      </a:r>
                    </a:p>
                    <a:p>
                      <a:pPr algn="l"/>
                      <a:r>
                        <a:rPr lang="en-US" sz="1800" b="1" kern="1200" dirty="0">
                          <a:solidFill>
                            <a:schemeClr val="tx1"/>
                          </a:solidFill>
                          <a:latin typeface="+mn-lt"/>
                          <a:ea typeface="+mn-ea"/>
                          <a:cs typeface="+mn-cs"/>
                        </a:rPr>
                        <a:t>Code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Department </a:t>
                      </a:r>
                    </a:p>
                    <a:p>
                      <a:pPr algn="l"/>
                      <a:r>
                        <a:rPr lang="en-US" sz="1800" b="1" kern="1200" dirty="0">
                          <a:solidFill>
                            <a:schemeClr val="tx1"/>
                          </a:solidFill>
                          <a:latin typeface="+mn-lt"/>
                          <a:ea typeface="+mn-ea"/>
                          <a:cs typeface="+mn-cs"/>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1-1-85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IN" dirty="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Meet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4-4-86</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EC</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2-2-85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2"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535332863"/>
              </p:ext>
            </p:extLst>
          </p:nvPr>
        </p:nvGraphicFramePr>
        <p:xfrm>
          <a:off x="4346734" y="3705869"/>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ctr"/>
                      <a:r>
                        <a:rPr lang="en-US" b="1" dirty="0">
                          <a:solidFill>
                            <a:schemeClr val="tx1"/>
                          </a:solidFill>
                        </a:rPr>
                        <a:t>2NF</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3"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612176867"/>
              </p:ext>
            </p:extLst>
          </p:nvPr>
        </p:nvGraphicFramePr>
        <p:xfrm>
          <a:off x="6356774" y="4151528"/>
          <a:ext cx="3453765" cy="1463040"/>
        </p:xfrm>
        <a:graphic>
          <a:graphicData uri="http://schemas.openxmlformats.org/drawingml/2006/table">
            <a:tbl>
              <a:tblPr firstRow="1" bandRow="1">
                <a:tableStyleId>{8EC20E35-A176-4012-BC5E-935CFFF8708E}</a:tableStyleId>
              </a:tblPr>
              <a:tblGrid>
                <a:gridCol w="948055">
                  <a:extLst>
                    <a:ext uri="{9D8B030D-6E8A-4147-A177-3AD203B41FA5}">
                      <a16:colId xmlns:a16="http://schemas.microsoft.com/office/drawing/2014/main" val="20000"/>
                    </a:ext>
                  </a:extLst>
                </a:gridCol>
                <a:gridCol w="1281430">
                  <a:extLst>
                    <a:ext uri="{9D8B030D-6E8A-4147-A177-3AD203B41FA5}">
                      <a16:colId xmlns:a16="http://schemas.microsoft.com/office/drawing/2014/main" val="20001"/>
                    </a:ext>
                  </a:extLst>
                </a:gridCol>
                <a:gridCol w="1224280">
                  <a:extLst>
                    <a:ext uri="{9D8B030D-6E8A-4147-A177-3AD203B41FA5}">
                      <a16:colId xmlns:a16="http://schemas.microsoft.com/office/drawing/2014/main" val="20002"/>
                    </a:ext>
                  </a:extLst>
                </a:gridCol>
              </a:tblGrid>
              <a:tr h="577790">
                <a:tc>
                  <a:txBody>
                    <a:bodyPr/>
                    <a:lstStyle/>
                    <a:p>
                      <a:pPr algn="l"/>
                      <a:r>
                        <a:rPr lang="en-US" sz="1800" b="1" u="sng" kern="1200" dirty="0">
                          <a:solidFill>
                            <a:schemeClr val="tx1"/>
                          </a:solidFill>
                          <a:latin typeface="+mn-lt"/>
                          <a:ea typeface="+mn-ea"/>
                          <a:cs typeface="+mn-cs"/>
                        </a:rPr>
                        <a:t>Project </a:t>
                      </a:r>
                    </a:p>
                    <a:p>
                      <a:pPr algn="l"/>
                      <a:r>
                        <a:rPr lang="en-US" sz="1800" b="1" u="sng" kern="1200" dirty="0">
                          <a:solidFill>
                            <a:schemeClr val="tx1"/>
                          </a:solidFill>
                          <a:latin typeface="+mn-lt"/>
                          <a:ea typeface="+mn-ea"/>
                          <a:cs typeface="+mn-cs"/>
                        </a:rPr>
                        <a:t>Code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Project </a:t>
                      </a:r>
                    </a:p>
                    <a:p>
                      <a:pPr algn="l"/>
                      <a:r>
                        <a:rPr lang="en-US" sz="1800" b="1" kern="1200" dirty="0">
                          <a:solidFill>
                            <a:schemeClr val="tx1"/>
                          </a:solidFill>
                          <a:latin typeface="+mn-lt"/>
                          <a:ea typeface="+mn-ea"/>
                          <a:cs typeface="+mn-cs"/>
                        </a:rPr>
                        <a:t>Description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Project </a:t>
                      </a:r>
                    </a:p>
                    <a:p>
                      <a:pPr algn="l"/>
                      <a:r>
                        <a:rPr lang="en-US" sz="1800" b="1" kern="1200" dirty="0">
                          <a:solidFill>
                            <a:schemeClr val="tx1"/>
                          </a:solidFill>
                          <a:latin typeface="+mn-lt"/>
                          <a:ea typeface="+mn-ea"/>
                          <a:cs typeface="+mn-cs"/>
                        </a:rPr>
                        <a:t>Supervisor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IOT</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PHP</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17"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935510296"/>
              </p:ext>
            </p:extLst>
          </p:nvPr>
        </p:nvGraphicFramePr>
        <p:xfrm>
          <a:off x="9984953" y="4168009"/>
          <a:ext cx="2123123" cy="2286000"/>
        </p:xfrm>
        <a:graphic>
          <a:graphicData uri="http://schemas.openxmlformats.org/drawingml/2006/table">
            <a:tbl>
              <a:tblPr firstRow="1" bandRow="1">
                <a:tableStyleId>{8EC20E35-A176-4012-BC5E-935CFFF8708E}</a:tableStyleId>
              </a:tblPr>
              <a:tblGrid>
                <a:gridCol w="1175068">
                  <a:extLst>
                    <a:ext uri="{9D8B030D-6E8A-4147-A177-3AD203B41FA5}">
                      <a16:colId xmlns:a16="http://schemas.microsoft.com/office/drawing/2014/main" val="20000"/>
                    </a:ext>
                  </a:extLst>
                </a:gridCol>
                <a:gridCol w="948055">
                  <a:extLst>
                    <a:ext uri="{9D8B030D-6E8A-4147-A177-3AD203B41FA5}">
                      <a16:colId xmlns:a16="http://schemas.microsoft.com/office/drawing/2014/main" val="20001"/>
                    </a:ext>
                  </a:extLst>
                </a:gridCol>
              </a:tblGrid>
              <a:tr h="577790">
                <a:tc>
                  <a:txBody>
                    <a:bodyPr/>
                    <a:lstStyle/>
                    <a:p>
                      <a:pPr algn="l"/>
                      <a:r>
                        <a:rPr lang="en-US" sz="1800" u="sng" kern="1200" dirty="0">
                          <a:solidFill>
                            <a:schemeClr val="tx1"/>
                          </a:solidFill>
                        </a:rPr>
                        <a:t>Employee </a:t>
                      </a:r>
                    </a:p>
                    <a:p>
                      <a:pPr algn="l"/>
                      <a:r>
                        <a:rPr lang="en-US" sz="1800" u="sng" kern="1200" dirty="0">
                          <a:solidFill>
                            <a:schemeClr val="tx1"/>
                          </a:solidFill>
                        </a:rPr>
                        <a:t>Number</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a:solidFill>
                            <a:schemeClr val="tx1"/>
                          </a:solidFill>
                          <a:latin typeface="+mn-lt"/>
                          <a:ea typeface="+mn-ea"/>
                          <a:cs typeface="+mn-cs"/>
                        </a:rPr>
                        <a:t>Project </a:t>
                      </a:r>
                    </a:p>
                    <a:p>
                      <a:pPr algn="l"/>
                      <a:r>
                        <a:rPr lang="en-US" sz="1800" b="1" u="sng" kern="1200" dirty="0">
                          <a:solidFill>
                            <a:schemeClr val="tx1"/>
                          </a:solidFill>
                          <a:latin typeface="+mn-lt"/>
                          <a:ea typeface="+mn-ea"/>
                          <a:cs typeface="+mn-cs"/>
                        </a:rPr>
                        <a:t>Code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IN" dirty="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2842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normalize database?</a:t>
            </a:r>
          </a:p>
        </p:txBody>
      </p:sp>
      <p:sp>
        <p:nvSpPr>
          <p:cNvPr id="10" name="Content Placeholder 9"/>
          <p:cNvSpPr>
            <a:spLocks noGrp="1"/>
          </p:cNvSpPr>
          <p:nvPr>
            <p:ph idx="1"/>
          </p:nvPr>
        </p:nvSpPr>
        <p:spPr/>
        <p:txBody>
          <a:bodyPr/>
          <a:lstStyle/>
          <a:p>
            <a:endParaRPr lang="en-GB" dirty="0"/>
          </a:p>
        </p:txBody>
      </p:sp>
      <p:graphicFrame>
        <p:nvGraphicFramePr>
          <p:cNvPr id="12"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239432059"/>
              </p:ext>
            </p:extLst>
          </p:nvPr>
        </p:nvGraphicFramePr>
        <p:xfrm>
          <a:off x="4326414" y="1125229"/>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ctr"/>
                      <a:r>
                        <a:rPr lang="en-US" b="1" dirty="0">
                          <a:solidFill>
                            <a:schemeClr val="tx1"/>
                          </a:solidFill>
                        </a:rPr>
                        <a:t>3NF</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4"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3358111595"/>
              </p:ext>
            </p:extLst>
          </p:nvPr>
        </p:nvGraphicFramePr>
        <p:xfrm>
          <a:off x="168275" y="1601368"/>
          <a:ext cx="4649471" cy="1874520"/>
        </p:xfrm>
        <a:graphic>
          <a:graphicData uri="http://schemas.openxmlformats.org/drawingml/2006/table">
            <a:tbl>
              <a:tblPr firstRow="1" bandRow="1">
                <a:tableStyleId>{8EC20E35-A176-4012-BC5E-935CFFF8708E}</a:tableStyleId>
              </a:tblPr>
              <a:tblGrid>
                <a:gridCol w="1175068">
                  <a:extLst>
                    <a:ext uri="{9D8B030D-6E8A-4147-A177-3AD203B41FA5}">
                      <a16:colId xmlns:a16="http://schemas.microsoft.com/office/drawing/2014/main" val="20000"/>
                    </a:ext>
                  </a:extLst>
                </a:gridCol>
                <a:gridCol w="1175068">
                  <a:extLst>
                    <a:ext uri="{9D8B030D-6E8A-4147-A177-3AD203B41FA5}">
                      <a16:colId xmlns:a16="http://schemas.microsoft.com/office/drawing/2014/main" val="20001"/>
                    </a:ext>
                  </a:extLst>
                </a:gridCol>
                <a:gridCol w="944880">
                  <a:extLst>
                    <a:ext uri="{9D8B030D-6E8A-4147-A177-3AD203B41FA5}">
                      <a16:colId xmlns:a16="http://schemas.microsoft.com/office/drawing/2014/main" val="20002"/>
                    </a:ext>
                  </a:extLst>
                </a:gridCol>
                <a:gridCol w="1354455">
                  <a:extLst>
                    <a:ext uri="{9D8B030D-6E8A-4147-A177-3AD203B41FA5}">
                      <a16:colId xmlns:a16="http://schemas.microsoft.com/office/drawing/2014/main" val="20003"/>
                    </a:ext>
                  </a:extLst>
                </a:gridCol>
              </a:tblGrid>
              <a:tr h="411480">
                <a:tc>
                  <a:txBody>
                    <a:bodyPr/>
                    <a:lstStyle/>
                    <a:p>
                      <a:pPr algn="l"/>
                      <a:r>
                        <a:rPr lang="en-US" sz="1800" u="sng" kern="1200" dirty="0">
                          <a:solidFill>
                            <a:schemeClr val="tx1"/>
                          </a:solidFill>
                        </a:rPr>
                        <a:t>Employee </a:t>
                      </a:r>
                    </a:p>
                    <a:p>
                      <a:pPr algn="l"/>
                      <a:r>
                        <a:rPr lang="en-US" sz="1800" u="sng" kern="1200" dirty="0">
                          <a:solidFill>
                            <a:schemeClr val="tx1"/>
                          </a:solidFill>
                        </a:rPr>
                        <a:t>Number</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Employee </a:t>
                      </a:r>
                    </a:p>
                    <a:p>
                      <a:pPr algn="l"/>
                      <a:r>
                        <a:rPr lang="en-US" sz="1800" b="1" kern="1200" dirty="0">
                          <a:solidFill>
                            <a:schemeClr val="tx1"/>
                          </a:solidFill>
                          <a:latin typeface="+mn-lt"/>
                          <a:ea typeface="+mn-ea"/>
                          <a:cs typeface="+mn-cs"/>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Date of </a:t>
                      </a:r>
                    </a:p>
                    <a:p>
                      <a:pPr algn="l"/>
                      <a:r>
                        <a:rPr lang="en-US" sz="1800" b="1" kern="1200" dirty="0">
                          <a:solidFill>
                            <a:schemeClr val="tx1"/>
                          </a:solidFill>
                          <a:latin typeface="+mn-lt"/>
                          <a:ea typeface="+mn-ea"/>
                          <a:cs typeface="+mn-cs"/>
                        </a:rPr>
                        <a:t>Birth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Department </a:t>
                      </a:r>
                    </a:p>
                    <a:p>
                      <a:pPr algn="l"/>
                      <a:r>
                        <a:rPr lang="en-US" sz="1800" b="1" kern="1200" dirty="0">
                          <a:solidFill>
                            <a:schemeClr val="tx1"/>
                          </a:solidFill>
                          <a:latin typeface="+mn-lt"/>
                          <a:ea typeface="+mn-ea"/>
                          <a:cs typeface="+mn-cs"/>
                        </a:rPr>
                        <a:t>Code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1-1-85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IN" dirty="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Meet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4-4-86</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2-2-85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6"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3493736060"/>
              </p:ext>
            </p:extLst>
          </p:nvPr>
        </p:nvGraphicFramePr>
        <p:xfrm>
          <a:off x="168275" y="3929319"/>
          <a:ext cx="3453765" cy="1463040"/>
        </p:xfrm>
        <a:graphic>
          <a:graphicData uri="http://schemas.openxmlformats.org/drawingml/2006/table">
            <a:tbl>
              <a:tblPr firstRow="1" bandRow="1">
                <a:tableStyleId>{8EC20E35-A176-4012-BC5E-935CFFF8708E}</a:tableStyleId>
              </a:tblPr>
              <a:tblGrid>
                <a:gridCol w="948055">
                  <a:extLst>
                    <a:ext uri="{9D8B030D-6E8A-4147-A177-3AD203B41FA5}">
                      <a16:colId xmlns:a16="http://schemas.microsoft.com/office/drawing/2014/main" val="20000"/>
                    </a:ext>
                  </a:extLst>
                </a:gridCol>
                <a:gridCol w="1281430">
                  <a:extLst>
                    <a:ext uri="{9D8B030D-6E8A-4147-A177-3AD203B41FA5}">
                      <a16:colId xmlns:a16="http://schemas.microsoft.com/office/drawing/2014/main" val="20001"/>
                    </a:ext>
                  </a:extLst>
                </a:gridCol>
                <a:gridCol w="1224280">
                  <a:extLst>
                    <a:ext uri="{9D8B030D-6E8A-4147-A177-3AD203B41FA5}">
                      <a16:colId xmlns:a16="http://schemas.microsoft.com/office/drawing/2014/main" val="20002"/>
                    </a:ext>
                  </a:extLst>
                </a:gridCol>
              </a:tblGrid>
              <a:tr h="577790">
                <a:tc>
                  <a:txBody>
                    <a:bodyPr/>
                    <a:lstStyle/>
                    <a:p>
                      <a:pPr algn="l"/>
                      <a:r>
                        <a:rPr lang="en-US" sz="1800" b="1" u="sng" kern="1200" dirty="0">
                          <a:solidFill>
                            <a:schemeClr val="tx1"/>
                          </a:solidFill>
                          <a:latin typeface="+mn-lt"/>
                          <a:ea typeface="+mn-ea"/>
                          <a:cs typeface="+mn-cs"/>
                        </a:rPr>
                        <a:t>Project </a:t>
                      </a:r>
                    </a:p>
                    <a:p>
                      <a:pPr algn="l"/>
                      <a:r>
                        <a:rPr lang="en-US" sz="1800" b="1" u="sng" kern="1200" dirty="0">
                          <a:solidFill>
                            <a:schemeClr val="tx1"/>
                          </a:solidFill>
                          <a:latin typeface="+mn-lt"/>
                          <a:ea typeface="+mn-ea"/>
                          <a:cs typeface="+mn-cs"/>
                        </a:rPr>
                        <a:t>Code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Project </a:t>
                      </a:r>
                    </a:p>
                    <a:p>
                      <a:pPr algn="l"/>
                      <a:r>
                        <a:rPr lang="en-US" sz="1800" b="1" kern="1200" dirty="0">
                          <a:solidFill>
                            <a:schemeClr val="tx1"/>
                          </a:solidFill>
                          <a:latin typeface="+mn-lt"/>
                          <a:ea typeface="+mn-ea"/>
                          <a:cs typeface="+mn-cs"/>
                        </a:rPr>
                        <a:t>Description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Project </a:t>
                      </a:r>
                    </a:p>
                    <a:p>
                      <a:pPr algn="l"/>
                      <a:r>
                        <a:rPr lang="en-US" sz="1800" b="1" kern="1200" dirty="0">
                          <a:solidFill>
                            <a:schemeClr val="tx1"/>
                          </a:solidFill>
                          <a:latin typeface="+mn-lt"/>
                          <a:ea typeface="+mn-ea"/>
                          <a:cs typeface="+mn-cs"/>
                        </a:rPr>
                        <a:t>Supervisor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IOT</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PHP</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18"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3761619156"/>
              </p:ext>
            </p:extLst>
          </p:nvPr>
        </p:nvGraphicFramePr>
        <p:xfrm>
          <a:off x="5364586" y="3929319"/>
          <a:ext cx="2123123" cy="2286000"/>
        </p:xfrm>
        <a:graphic>
          <a:graphicData uri="http://schemas.openxmlformats.org/drawingml/2006/table">
            <a:tbl>
              <a:tblPr firstRow="1" bandRow="1">
                <a:tableStyleId>{8EC20E35-A176-4012-BC5E-935CFFF8708E}</a:tableStyleId>
              </a:tblPr>
              <a:tblGrid>
                <a:gridCol w="1175068">
                  <a:extLst>
                    <a:ext uri="{9D8B030D-6E8A-4147-A177-3AD203B41FA5}">
                      <a16:colId xmlns:a16="http://schemas.microsoft.com/office/drawing/2014/main" val="20000"/>
                    </a:ext>
                  </a:extLst>
                </a:gridCol>
                <a:gridCol w="948055">
                  <a:extLst>
                    <a:ext uri="{9D8B030D-6E8A-4147-A177-3AD203B41FA5}">
                      <a16:colId xmlns:a16="http://schemas.microsoft.com/office/drawing/2014/main" val="20001"/>
                    </a:ext>
                  </a:extLst>
                </a:gridCol>
              </a:tblGrid>
              <a:tr h="577790">
                <a:tc>
                  <a:txBody>
                    <a:bodyPr/>
                    <a:lstStyle/>
                    <a:p>
                      <a:pPr algn="l"/>
                      <a:r>
                        <a:rPr lang="en-US" sz="1800" u="sng" kern="1200" dirty="0">
                          <a:solidFill>
                            <a:schemeClr val="tx1"/>
                          </a:solidFill>
                        </a:rPr>
                        <a:t>Employee </a:t>
                      </a:r>
                    </a:p>
                    <a:p>
                      <a:pPr algn="l"/>
                      <a:r>
                        <a:rPr lang="en-US" sz="1800" u="sng" kern="1200" dirty="0">
                          <a:solidFill>
                            <a:schemeClr val="tx1"/>
                          </a:solidFill>
                        </a:rPr>
                        <a:t>Number</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a:solidFill>
                            <a:schemeClr val="tx1"/>
                          </a:solidFill>
                          <a:latin typeface="+mn-lt"/>
                          <a:ea typeface="+mn-ea"/>
                          <a:cs typeface="+mn-cs"/>
                        </a:rPr>
                        <a:t>Project </a:t>
                      </a:r>
                    </a:p>
                    <a:p>
                      <a:pPr algn="l"/>
                      <a:r>
                        <a:rPr lang="en-US" sz="1800" b="1" u="sng" kern="1200" dirty="0">
                          <a:solidFill>
                            <a:schemeClr val="tx1"/>
                          </a:solidFill>
                          <a:latin typeface="+mn-lt"/>
                          <a:ea typeface="+mn-ea"/>
                          <a:cs typeface="+mn-cs"/>
                        </a:rPr>
                        <a:t>Code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IN" dirty="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19"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069336968"/>
              </p:ext>
            </p:extLst>
          </p:nvPr>
        </p:nvGraphicFramePr>
        <p:xfrm>
          <a:off x="5364586" y="1601368"/>
          <a:ext cx="2708910" cy="1463040"/>
        </p:xfrm>
        <a:graphic>
          <a:graphicData uri="http://schemas.openxmlformats.org/drawingml/2006/table">
            <a:tbl>
              <a:tblPr firstRow="1" bandRow="1">
                <a:tableStyleId>{8EC20E35-A176-4012-BC5E-935CFFF8708E}</a:tableStyleId>
              </a:tblPr>
              <a:tblGrid>
                <a:gridCol w="1354455">
                  <a:extLst>
                    <a:ext uri="{9D8B030D-6E8A-4147-A177-3AD203B41FA5}">
                      <a16:colId xmlns:a16="http://schemas.microsoft.com/office/drawing/2014/main" val="20000"/>
                    </a:ext>
                  </a:extLst>
                </a:gridCol>
                <a:gridCol w="1354455">
                  <a:extLst>
                    <a:ext uri="{9D8B030D-6E8A-4147-A177-3AD203B41FA5}">
                      <a16:colId xmlns:a16="http://schemas.microsoft.com/office/drawing/2014/main" val="20001"/>
                    </a:ext>
                  </a:extLst>
                </a:gridCol>
              </a:tblGrid>
              <a:tr h="411480">
                <a:tc>
                  <a:txBody>
                    <a:bodyPr/>
                    <a:lstStyle/>
                    <a:p>
                      <a:pPr algn="l"/>
                      <a:r>
                        <a:rPr lang="en-US" sz="1800" b="1" u="sng" kern="1200" dirty="0">
                          <a:solidFill>
                            <a:schemeClr val="tx1"/>
                          </a:solidFill>
                          <a:latin typeface="+mn-lt"/>
                          <a:ea typeface="+mn-ea"/>
                          <a:cs typeface="+mn-cs"/>
                        </a:rPr>
                        <a:t>Department </a:t>
                      </a:r>
                    </a:p>
                    <a:p>
                      <a:pPr algn="l"/>
                      <a:r>
                        <a:rPr lang="en-US" sz="1800" b="1" u="sng" kern="1200" dirty="0">
                          <a:solidFill>
                            <a:schemeClr val="tx1"/>
                          </a:solidFill>
                          <a:latin typeface="+mn-lt"/>
                          <a:ea typeface="+mn-ea"/>
                          <a:cs typeface="+mn-cs"/>
                        </a:rPr>
                        <a:t>Code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Department </a:t>
                      </a:r>
                    </a:p>
                    <a:p>
                      <a:pPr algn="l"/>
                      <a:r>
                        <a:rPr lang="en-US" sz="1800" b="1" kern="1200" dirty="0">
                          <a:solidFill>
                            <a:schemeClr val="tx1"/>
                          </a:solidFill>
                          <a:latin typeface="+mn-lt"/>
                          <a:ea typeface="+mn-ea"/>
                          <a:cs typeface="+mn-cs"/>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EC</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23429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Bank</a:t>
            </a:r>
          </a:p>
        </p:txBody>
      </p:sp>
      <p:sp>
        <p:nvSpPr>
          <p:cNvPr id="3" name="Content Placeholder 2"/>
          <p:cNvSpPr>
            <a:spLocks noGrp="1"/>
          </p:cNvSpPr>
          <p:nvPr>
            <p:ph idx="1"/>
          </p:nvPr>
        </p:nvSpPr>
        <p:spPr/>
        <p:txBody>
          <a:bodyPr/>
          <a:lstStyle/>
          <a:p>
            <a:pPr marL="457200" indent="-457200">
              <a:buFont typeface="+mj-lt"/>
              <a:buAutoNum type="arabicPeriod"/>
            </a:pPr>
            <a:r>
              <a:rPr lang="en-US" dirty="0"/>
              <a:t>What is meant by normalization? Write its need. List and discuss various normalization forms.</a:t>
            </a:r>
          </a:p>
          <a:p>
            <a:pPr marL="457200" indent="-457200">
              <a:buFont typeface="+mj-lt"/>
              <a:buAutoNum type="arabicPeriod"/>
            </a:pPr>
            <a:r>
              <a:rPr lang="en-US" dirty="0"/>
              <a:t>Consider schema EMPLOYEE(E-ID,E-NAME,E-CITY,E-STATE) and </a:t>
            </a:r>
          </a:p>
          <a:p>
            <a:pPr marL="0" indent="0">
              <a:buNone/>
            </a:pPr>
            <a:r>
              <a:rPr lang="en-US" dirty="0"/>
              <a:t>	FD = {E-ID </a:t>
            </a:r>
            <a:r>
              <a:rPr lang="en-US" dirty="0">
                <a:latin typeface="Calibri" panose="020F0502020204030204" pitchFamily="34" charset="0"/>
              </a:rPr>
              <a:t>→</a:t>
            </a:r>
            <a:r>
              <a:rPr lang="en-US" dirty="0"/>
              <a:t> E-NAME, E-ID </a:t>
            </a:r>
            <a:r>
              <a:rPr lang="en-US" dirty="0">
                <a:latin typeface="Calibri" panose="020F0502020204030204" pitchFamily="34" charset="0"/>
              </a:rPr>
              <a:t>→</a:t>
            </a:r>
            <a:r>
              <a:rPr lang="en-US" dirty="0"/>
              <a:t> E-CITY, E-ID </a:t>
            </a:r>
            <a:r>
              <a:rPr lang="en-US" dirty="0">
                <a:latin typeface="Calibri" panose="020F0502020204030204" pitchFamily="34" charset="0"/>
              </a:rPr>
              <a:t>→</a:t>
            </a:r>
            <a:r>
              <a:rPr lang="en-US" dirty="0"/>
              <a:t> E-STATE, E-CITY </a:t>
            </a:r>
            <a:r>
              <a:rPr lang="en-US" dirty="0">
                <a:latin typeface="Calibri" panose="020F0502020204030204" pitchFamily="34" charset="0"/>
              </a:rPr>
              <a:t>→ </a:t>
            </a:r>
            <a:r>
              <a:rPr lang="en-US" dirty="0"/>
              <a:t>E-STATE}</a:t>
            </a:r>
          </a:p>
          <a:p>
            <a:pPr lvl="1">
              <a:buFont typeface="Wingdings" panose="05000000000000000000" pitchFamily="2" charset="2"/>
              <a:buChar char="§"/>
            </a:pPr>
            <a:r>
              <a:rPr lang="en-US" dirty="0"/>
              <a:t>Find attribute closure for: (E-ID)</a:t>
            </a:r>
            <a:r>
              <a:rPr lang="en-US" baseline="30000" dirty="0"/>
              <a:t>+</a:t>
            </a:r>
          </a:p>
          <a:p>
            <a:pPr marL="457200" indent="-457200">
              <a:buFont typeface="+mj-lt"/>
              <a:buAutoNum type="arabicPeriod" startAt="3"/>
            </a:pPr>
            <a:r>
              <a:rPr lang="en-US" dirty="0"/>
              <a:t>Compute the closure of the following set F of functional dependencies for relation schema R(A, B, C, D, E). </a:t>
            </a:r>
          </a:p>
          <a:p>
            <a:pPr marL="0" indent="0">
              <a:buNone/>
            </a:pPr>
            <a:r>
              <a:rPr lang="en-US" dirty="0"/>
              <a:t>	 F = { A </a:t>
            </a:r>
            <a:r>
              <a:rPr lang="en-US" dirty="0">
                <a:latin typeface="Calibri" panose="020F0502020204030204" pitchFamily="34" charset="0"/>
              </a:rPr>
              <a:t>→</a:t>
            </a:r>
            <a:r>
              <a:rPr lang="en-US" dirty="0"/>
              <a:t> BC, CD </a:t>
            </a:r>
            <a:r>
              <a:rPr lang="en-US" dirty="0">
                <a:latin typeface="Calibri" panose="020F0502020204030204" pitchFamily="34" charset="0"/>
              </a:rPr>
              <a:t>→</a:t>
            </a:r>
            <a:r>
              <a:rPr lang="en-US" dirty="0"/>
              <a:t> E, B </a:t>
            </a:r>
            <a:r>
              <a:rPr lang="en-US" dirty="0">
                <a:latin typeface="Calibri" panose="020F0502020204030204" pitchFamily="34" charset="0"/>
              </a:rPr>
              <a:t>→</a:t>
            </a:r>
            <a:r>
              <a:rPr lang="en-US" dirty="0"/>
              <a:t> D,  E </a:t>
            </a:r>
            <a:r>
              <a:rPr lang="en-US" dirty="0">
                <a:latin typeface="Calibri" panose="020F0502020204030204" pitchFamily="34" charset="0"/>
              </a:rPr>
              <a:t>→</a:t>
            </a:r>
            <a:r>
              <a:rPr lang="en-US" dirty="0"/>
              <a:t> A}</a:t>
            </a:r>
          </a:p>
          <a:p>
            <a:pPr lvl="1">
              <a:buFont typeface="Wingdings" panose="05000000000000000000" pitchFamily="2" charset="2"/>
              <a:buChar char="§"/>
            </a:pPr>
            <a:r>
              <a:rPr lang="en-US" dirty="0"/>
              <a:t>List the candidate keys for R.</a:t>
            </a:r>
          </a:p>
          <a:p>
            <a:pPr marL="457200" indent="-457200">
              <a:buFont typeface="+mj-lt"/>
              <a:buAutoNum type="arabicPeriod" startAt="4"/>
            </a:pPr>
            <a:r>
              <a:rPr lang="en-US" dirty="0"/>
              <a:t>Consider schema R = (A, B, C, G, H, I) and the set F of functional dependencies {A </a:t>
            </a:r>
            <a:r>
              <a:rPr lang="en-US" dirty="0">
                <a:latin typeface="Calibri" panose="020F0502020204030204" pitchFamily="34" charset="0"/>
              </a:rPr>
              <a:t>→</a:t>
            </a:r>
            <a:r>
              <a:rPr lang="en-US" dirty="0"/>
              <a:t> B, A </a:t>
            </a:r>
            <a:r>
              <a:rPr lang="en-US" dirty="0">
                <a:latin typeface="Calibri" panose="020F0502020204030204" pitchFamily="34" charset="0"/>
              </a:rPr>
              <a:t>→ </a:t>
            </a:r>
            <a:r>
              <a:rPr lang="en-US" dirty="0"/>
              <a:t>C, CG </a:t>
            </a:r>
            <a:r>
              <a:rPr lang="en-US" dirty="0">
                <a:latin typeface="Calibri" panose="020F0502020204030204" pitchFamily="34" charset="0"/>
              </a:rPr>
              <a:t>→ </a:t>
            </a:r>
            <a:r>
              <a:rPr lang="en-US" dirty="0"/>
              <a:t>H, CG </a:t>
            </a:r>
            <a:r>
              <a:rPr lang="en-US" dirty="0">
                <a:latin typeface="Calibri" panose="020F0502020204030204" pitchFamily="34" charset="0"/>
              </a:rPr>
              <a:t>→ </a:t>
            </a:r>
            <a:r>
              <a:rPr lang="en-US" dirty="0"/>
              <a:t>I, B </a:t>
            </a:r>
            <a:r>
              <a:rPr lang="en-US" dirty="0">
                <a:latin typeface="Calibri" panose="020F0502020204030204" pitchFamily="34" charset="0"/>
              </a:rPr>
              <a:t>→ </a:t>
            </a:r>
            <a:r>
              <a:rPr lang="en-US" dirty="0"/>
              <a:t>H}. ( Use F</a:t>
            </a:r>
            <a:r>
              <a:rPr lang="en-US" baseline="30000" dirty="0"/>
              <a:t>+</a:t>
            </a:r>
            <a:r>
              <a:rPr lang="en-US" dirty="0"/>
              <a:t> )</a:t>
            </a:r>
          </a:p>
          <a:p>
            <a:pPr lvl="1">
              <a:buFont typeface="Wingdings" panose="05000000000000000000" pitchFamily="2" charset="2"/>
              <a:buChar char="§"/>
            </a:pPr>
            <a:r>
              <a:rPr lang="en-US" dirty="0"/>
              <a:t>Prove that AG → I Holds.</a:t>
            </a:r>
          </a:p>
        </p:txBody>
      </p:sp>
    </p:spTree>
    <p:extLst>
      <p:ext uri="{BB962C8B-B14F-4D97-AF65-F5344CB8AC3E}">
        <p14:creationId xmlns:p14="http://schemas.microsoft.com/office/powerpoint/2010/main" val="363059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Bank</a:t>
            </a:r>
          </a:p>
        </p:txBody>
      </p:sp>
      <p:sp>
        <p:nvSpPr>
          <p:cNvPr id="3" name="Content Placeholder 2"/>
          <p:cNvSpPr>
            <a:spLocks noGrp="1"/>
          </p:cNvSpPr>
          <p:nvPr>
            <p:ph idx="1"/>
          </p:nvPr>
        </p:nvSpPr>
        <p:spPr/>
        <p:txBody>
          <a:bodyPr/>
          <a:lstStyle/>
          <a:p>
            <a:pPr marL="457200" indent="-457200">
              <a:buFont typeface="+mj-lt"/>
              <a:buAutoNum type="arabicPeriod" startAt="5"/>
            </a:pPr>
            <a:r>
              <a:rPr lang="en-GB" dirty="0"/>
              <a:t>In the BCNF decomposition algorithm, suppose you use a functional dependency α </a:t>
            </a:r>
            <a:r>
              <a:rPr lang="en-US" dirty="0">
                <a:latin typeface="Calibri" panose="020F0502020204030204" pitchFamily="34" charset="0"/>
              </a:rPr>
              <a:t>→ </a:t>
            </a:r>
            <a:r>
              <a:rPr lang="en-GB" dirty="0"/>
              <a:t>β to decompose a relation schema r (α, β, γ) into r1 (α, β) and r2 (α, γ).</a:t>
            </a:r>
          </a:p>
          <a:p>
            <a:pPr marL="1001712" lvl="1" indent="-457200">
              <a:buFont typeface="Wingdings" panose="05000000000000000000" pitchFamily="2" charset="2"/>
              <a:buChar char="§"/>
            </a:pPr>
            <a:r>
              <a:rPr lang="en-GB" dirty="0"/>
              <a:t>What primary and foreign-key constraint do you expect to hold on the decomposed relations?</a:t>
            </a:r>
          </a:p>
          <a:p>
            <a:pPr marL="1001712" lvl="1" indent="-457200">
              <a:buFont typeface="Wingdings" panose="05000000000000000000" pitchFamily="2" charset="2"/>
              <a:buChar char="§"/>
            </a:pPr>
            <a:r>
              <a:rPr lang="en-GB" dirty="0"/>
              <a:t>Give an example of an inconsistency that can arise due to an erroneous update, if the foreign-key constraint were not enforced on the decomposed relations above.</a:t>
            </a:r>
          </a:p>
          <a:p>
            <a:pPr marL="1001712" lvl="1" indent="-457200">
              <a:buFont typeface="Wingdings" panose="05000000000000000000" pitchFamily="2" charset="2"/>
              <a:buChar char="§"/>
            </a:pPr>
            <a:r>
              <a:rPr lang="en-GB" dirty="0"/>
              <a:t>When a relation is decomposed into 3NF, what primary and foreign key dependencies would you expect will hold on the decomposed schema?</a:t>
            </a:r>
          </a:p>
          <a:p>
            <a:pPr marL="457200" indent="-457200">
              <a:buFont typeface="+mj-lt"/>
              <a:buAutoNum type="arabicPeriod" startAt="6"/>
            </a:pPr>
            <a:r>
              <a:rPr lang="en-GB" dirty="0"/>
              <a:t>A college maintains details of its lecturers' subject area skills. These details comprise: Lecturer Number, Lecturer Name, Lecturer Grade, Department Code, Department Name, Subject Code, Subject Name, Subject Level. Assume that each lecturer may teach many subjects but may not belong to more than one department. Subject Code, Subject Name and Subject Level are repeating fields. Normalize this data to Third Normal Form.</a:t>
            </a:r>
            <a:endParaRPr lang="en-US" dirty="0"/>
          </a:p>
        </p:txBody>
      </p:sp>
    </p:spTree>
    <p:extLst>
      <p:ext uri="{BB962C8B-B14F-4D97-AF65-F5344CB8AC3E}">
        <p14:creationId xmlns:p14="http://schemas.microsoft.com/office/powerpoint/2010/main" val="120112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3413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Armstrong's axioms OR</a:t>
            </a:r>
            <a:br>
              <a:rPr lang="en-US" dirty="0">
                <a:gradFill flip="none" rotWithShape="1">
                  <a:gsLst>
                    <a:gs pos="10000">
                      <a:schemeClr val="accent6">
                        <a:lumMod val="50000"/>
                      </a:schemeClr>
                    </a:gs>
                    <a:gs pos="100000">
                      <a:schemeClr val="accent6"/>
                    </a:gs>
                  </a:gsLst>
                  <a:lin ang="0" scaled="1"/>
                  <a:tileRect/>
                </a:gradFill>
              </a:rPr>
            </a:br>
            <a:r>
              <a:rPr lang="en-US" dirty="0">
                <a:gradFill flip="none" rotWithShape="1">
                  <a:gsLst>
                    <a:gs pos="10000">
                      <a:schemeClr val="accent6">
                        <a:lumMod val="50000"/>
                      </a:schemeClr>
                    </a:gs>
                    <a:gs pos="100000">
                      <a:schemeClr val="accent6"/>
                    </a:gs>
                  </a:gsLst>
                  <a:lin ang="0" scaled="1"/>
                  <a:tileRect/>
                </a:gradFill>
              </a:rPr>
              <a:t>Inference rules</a:t>
            </a:r>
          </a:p>
        </p:txBody>
      </p:sp>
      <p:sp>
        <p:nvSpPr>
          <p:cNvPr id="5" name="Text Placeholder 4"/>
          <p:cNvSpPr>
            <a:spLocks noGrp="1"/>
          </p:cNvSpPr>
          <p:nvPr>
            <p:ph type="body" idx="1"/>
          </p:nvPr>
        </p:nvSpPr>
        <p:spPr/>
        <p:txBody>
          <a:bodyPr/>
          <a:lstStyle/>
          <a:p>
            <a:r>
              <a:rPr lang="en-US" dirty="0"/>
              <a:t>Section – 1.2</a:t>
            </a:r>
          </a:p>
          <a:p>
            <a:endParaRPr lang="en-US" dirty="0"/>
          </a:p>
        </p:txBody>
      </p:sp>
    </p:spTree>
    <p:extLst>
      <p:ext uri="{BB962C8B-B14F-4D97-AF65-F5344CB8AC3E}">
        <p14:creationId xmlns:p14="http://schemas.microsoft.com/office/powerpoint/2010/main" val="1622416029"/>
      </p:ext>
    </p:extLst>
  </p:cSld>
  <p:clrMapOvr>
    <a:masterClrMapping/>
  </p:clrMapOvr>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3A9BCE72A62844EB979624D023BE786" ma:contentTypeVersion="4" ma:contentTypeDescription="Create a new document." ma:contentTypeScope="" ma:versionID="65034039a73f5635db7e25a5a0e188c7">
  <xsd:schema xmlns:xsd="http://www.w3.org/2001/XMLSchema" xmlns:xs="http://www.w3.org/2001/XMLSchema" xmlns:p="http://schemas.microsoft.com/office/2006/metadata/properties" xmlns:ns2="dd6186b8-f5bf-4074-9b4d-fb94728aff6c" xmlns:ns3="8d0f27b0-2578-4208-a1c9-264bc4f12038" targetNamespace="http://schemas.microsoft.com/office/2006/metadata/properties" ma:root="true" ma:fieldsID="27029c4cda095572a0ef82d868a3873f" ns2:_="" ns3:_="">
    <xsd:import namespace="dd6186b8-f5bf-4074-9b4d-fb94728aff6c"/>
    <xsd:import namespace="8d0f27b0-2578-4208-a1c9-264bc4f1203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6186b8-f5bf-4074-9b4d-fb94728aff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d0f27b0-2578-4208-a1c9-264bc4f1203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BF10781-B3DF-40C0-BFF6-9822C2DF2128}"/>
</file>

<file path=customXml/itemProps2.xml><?xml version="1.0" encoding="utf-8"?>
<ds:datastoreItem xmlns:ds="http://schemas.openxmlformats.org/officeDocument/2006/customXml" ds:itemID="{A9F209C0-45FB-49EB-BBA2-46840D062B6D}"/>
</file>

<file path=customXml/itemProps3.xml><?xml version="1.0" encoding="utf-8"?>
<ds:datastoreItem xmlns:ds="http://schemas.openxmlformats.org/officeDocument/2006/customXml" ds:itemID="{9D6476DC-0B11-4300-B384-22C848D5109F}"/>
</file>

<file path=docProps/app.xml><?xml version="1.0" encoding="utf-8"?>
<Properties xmlns="http://schemas.openxmlformats.org/officeDocument/2006/extended-properties" xmlns:vt="http://schemas.openxmlformats.org/officeDocument/2006/docPropsVTypes">
  <Template/>
  <TotalTime>6275</TotalTime>
  <Words>7879</Words>
  <Application>Microsoft Office PowerPoint</Application>
  <PresentationFormat>Widescreen</PresentationFormat>
  <Paragraphs>1956</Paragraphs>
  <Slides>85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85</vt:i4>
      </vt:variant>
    </vt:vector>
  </HeadingPairs>
  <TitlesOfParts>
    <vt:vector size="93" baseType="lpstr">
      <vt:lpstr>Arial</vt:lpstr>
      <vt:lpstr>Wingdings 3</vt:lpstr>
      <vt:lpstr>Roboto Condensed Light</vt:lpstr>
      <vt:lpstr>Calibri</vt:lpstr>
      <vt:lpstr>Roboto Condensed</vt:lpstr>
      <vt:lpstr>MS LineDraw</vt:lpstr>
      <vt:lpstr>Wingdings</vt:lpstr>
      <vt:lpstr>Office Theme</vt:lpstr>
      <vt:lpstr>Unit-4  Relational Database Design</vt:lpstr>
      <vt:lpstr>PowerPoint Presentation</vt:lpstr>
      <vt:lpstr>Functional Dependency (FD) and  its types</vt:lpstr>
      <vt:lpstr>What is Functional Dependency (FD)?</vt:lpstr>
      <vt:lpstr>Diagrammatic representation of Functional Dependency (FD)</vt:lpstr>
      <vt:lpstr>Types of Functional Dependency (FD)</vt:lpstr>
      <vt:lpstr>Types of Functional Dependency (FD)</vt:lpstr>
      <vt:lpstr>Types of Functional Dependency (FD)</vt:lpstr>
      <vt:lpstr>Armstrong's axioms OR Inference rules</vt:lpstr>
      <vt:lpstr>Armstrong's axioms OR Inference rules</vt:lpstr>
      <vt:lpstr>Closure of a set of FDs</vt:lpstr>
      <vt:lpstr>What is closure of a set of FDs?</vt:lpstr>
      <vt:lpstr>Closure of a set of FDs [Example]</vt:lpstr>
      <vt:lpstr>Closure of a set of FDs [Example]</vt:lpstr>
      <vt:lpstr>Closure of a set of FDs [Example]</vt:lpstr>
      <vt:lpstr>Closure of a set of FDs [Example]</vt:lpstr>
      <vt:lpstr>Closure of a set of FDs [Example]</vt:lpstr>
      <vt:lpstr>Closure of a set of FDs [Example]</vt:lpstr>
      <vt:lpstr>Closure of a set of FDs [Example]</vt:lpstr>
      <vt:lpstr>Closure of attribute sets</vt:lpstr>
      <vt:lpstr>What is a closure of attribute sets?</vt:lpstr>
      <vt:lpstr>What is a closure of attribute sets?</vt:lpstr>
      <vt:lpstr>Closure of attribute sets [Example]</vt:lpstr>
      <vt:lpstr>Closure of attribute sets [Exercise]</vt:lpstr>
      <vt:lpstr>Canonical cover</vt:lpstr>
      <vt:lpstr>What is extraneous attributes?</vt:lpstr>
      <vt:lpstr>What is canonical cover?</vt:lpstr>
      <vt:lpstr>Algorithm to find canonical cover</vt:lpstr>
      <vt:lpstr>Canonical cover [Example]</vt:lpstr>
      <vt:lpstr>Canonical cover [Example]</vt:lpstr>
      <vt:lpstr>Decomposition</vt:lpstr>
      <vt:lpstr>What is decomposition?</vt:lpstr>
      <vt:lpstr>Lossy decomposition</vt:lpstr>
      <vt:lpstr>Lossless decomposition</vt:lpstr>
      <vt:lpstr>Anomaly and its types</vt:lpstr>
      <vt:lpstr>What is an anomaly in database design?</vt:lpstr>
      <vt:lpstr>Insert anomaly</vt:lpstr>
      <vt:lpstr>Delete anomaly</vt:lpstr>
      <vt:lpstr>Update anomaly</vt:lpstr>
      <vt:lpstr>How to deal with insert, delete and update anomaly</vt:lpstr>
      <vt:lpstr>Normalization and normal forms</vt:lpstr>
      <vt:lpstr>What is normalization?</vt:lpstr>
      <vt:lpstr>How many normal forms are there?</vt:lpstr>
      <vt:lpstr>Normal forms  1NF (First Normal Form)</vt:lpstr>
      <vt:lpstr>1NF (First Normal Form)</vt:lpstr>
      <vt:lpstr>1NF (First Normal Form) [Example - Composite attribute]</vt:lpstr>
      <vt:lpstr>1NF (First Normal Form) [Example - Composite attribute]</vt:lpstr>
      <vt:lpstr>1NF (First Normal Form) [Example - Multivalued attribute]</vt:lpstr>
      <vt:lpstr>1NF (First Normal Form) [Example - Multivalued attribute]</vt:lpstr>
      <vt:lpstr>Normal forms  2NF (Second Normal Form)</vt:lpstr>
      <vt:lpstr>2NF (Second Normal Form)</vt:lpstr>
      <vt:lpstr>2NF (Second Normal Form) [Example]</vt:lpstr>
      <vt:lpstr>2NF (Second Normal Form) [Example]</vt:lpstr>
      <vt:lpstr>2NF (Second Normal Form) [Example]</vt:lpstr>
      <vt:lpstr>Normal forms  3NF (Third Normal Form)</vt:lpstr>
      <vt:lpstr>3NF (Third Normal Form)</vt:lpstr>
      <vt:lpstr>3NF (Third Normal Form) [Example]</vt:lpstr>
      <vt:lpstr>3NF (Third Normal Form) [Example]</vt:lpstr>
      <vt:lpstr>3NF (Third Normal Form) [Example]</vt:lpstr>
      <vt:lpstr>Normal forms  BCNF (Boyce-Codd Normal Form)</vt:lpstr>
      <vt:lpstr>BCNF (Boyce-Codd Normal Form)</vt:lpstr>
      <vt:lpstr>BCNF (Boyce-Codd Normal Form) [Example]</vt:lpstr>
      <vt:lpstr>BCNF (Boyce-Codd Normal Form) [Example]</vt:lpstr>
      <vt:lpstr>Multivalued dependency (MVD)</vt:lpstr>
      <vt:lpstr>Normal forms  4NF (Forth Normal Form)</vt:lpstr>
      <vt:lpstr>4NF (Forth Normal Form)</vt:lpstr>
      <vt:lpstr>Functional dependency &amp; Multivalued dependency</vt:lpstr>
      <vt:lpstr>Normal forms  5NF (Fifth Normal Form)</vt:lpstr>
      <vt:lpstr>5NF (Fifth Normal Form)</vt:lpstr>
      <vt:lpstr>5NF (Fifth Normal Form)</vt:lpstr>
      <vt:lpstr>How to find key?</vt:lpstr>
      <vt:lpstr>How to find key? [Example]</vt:lpstr>
      <vt:lpstr>How to find key? [Exercise]</vt:lpstr>
      <vt:lpstr>Find (candidate) key &amp; check for normal forms [Example]</vt:lpstr>
      <vt:lpstr>Find (candidate) key &amp; check for normal forms [Example]</vt:lpstr>
      <vt:lpstr>Find (candidate) key &amp; check for normal forms [Example]</vt:lpstr>
      <vt:lpstr>Find (candidate) key &amp; check for normal forms [Example]</vt:lpstr>
      <vt:lpstr>How to normalize database?</vt:lpstr>
      <vt:lpstr>How to normalize database?</vt:lpstr>
      <vt:lpstr>How to normalize database?</vt:lpstr>
      <vt:lpstr>How to normalize database?</vt:lpstr>
      <vt:lpstr>How to normalize database?</vt:lpstr>
      <vt:lpstr>Question Bank</vt:lpstr>
      <vt:lpstr>Question Bank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Dr. Hitesh Chhinkaniwala</cp:lastModifiedBy>
  <cp:revision>1359</cp:revision>
  <dcterms:created xsi:type="dcterms:W3CDTF">2020-05-01T05:09:15Z</dcterms:created>
  <dcterms:modified xsi:type="dcterms:W3CDTF">2021-01-31T17:16:47Z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0x010100E3A9BCE72A62844EB979624D023BE786</vt:lpwstr>
  </property>
</Properties>
</file>