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6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33.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46.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2" r:id="rId6"/>
    <p:sldId id="260" r:id="rId7"/>
    <p:sldId id="261"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64"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36"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60F7E-1E89-459D-B840-38D9320C3B07}" type="datetimeFigureOut">
              <a:rPr lang="en-IN" smtClean="0"/>
              <a:t>06-04-2023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32B30-7089-457E-A742-581AE580FC74}" type="slidenum">
              <a:rPr lang="en-IN" smtClean="0"/>
              <a:t>‹#›</a:t>
            </a:fld>
            <a:endParaRPr lang="en-IN"/>
          </a:p>
        </p:txBody>
      </p:sp>
    </p:spTree>
    <p:extLst>
      <p:ext uri="{BB962C8B-B14F-4D97-AF65-F5344CB8AC3E}">
        <p14:creationId xmlns:p14="http://schemas.microsoft.com/office/powerpoint/2010/main" val="344168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D1C8E-6EEF-4E2B-8FA1-EB92C1E3ACE7}" type="slidenum">
              <a:rPr lang="en-US" altLang="en-US"/>
              <a:pPr/>
              <a:t>3</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897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016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d04e89697_1_0:notes"/>
          <p:cNvSpPr txBox="1">
            <a:spLocks noGrp="1"/>
          </p:cNvSpPr>
          <p:nvPr>
            <p:ph type="body" idx="1"/>
          </p:nvPr>
        </p:nvSpPr>
        <p:spPr>
          <a:xfrm>
            <a:off x="699770" y="4467781"/>
            <a:ext cx="5598160" cy="3655609"/>
          </a:xfrm>
          <a:prstGeom prst="rect">
            <a:avLst/>
          </a:prstGeom>
        </p:spPr>
        <p:txBody>
          <a:bodyPr spcFirstLastPara="1" wrap="square" lIns="93016" tIns="46495" rIns="93016" bIns="46495" anchor="t" anchorCtr="0">
            <a:noAutofit/>
          </a:bodyPr>
          <a:lstStyle/>
          <a:p>
            <a:pPr>
              <a:spcBef>
                <a:spcPts val="0"/>
              </a:spcBef>
              <a:spcAft>
                <a:spcPts val="0"/>
              </a:spcAft>
            </a:pPr>
            <a:r>
              <a:rPr lang="en-US" sz="1000" b="1">
                <a:solidFill>
                  <a:srgbClr val="000000"/>
                </a:solidFill>
                <a:latin typeface="Montserrat"/>
                <a:ea typeface="Montserrat"/>
                <a:cs typeface="Montserrat"/>
                <a:sym typeface="Montserrat"/>
              </a:rPr>
              <a:t>1</a:t>
            </a:r>
            <a:endParaRPr sz="1000" b="1">
              <a:solidFill>
                <a:srgbClr val="000000"/>
              </a:solidFill>
              <a:latin typeface="Montserrat"/>
              <a:ea typeface="Montserrat"/>
              <a:cs typeface="Montserrat"/>
              <a:sym typeface="Montserrat"/>
            </a:endParaRPr>
          </a:p>
          <a:p>
            <a:pPr>
              <a:spcBef>
                <a:spcPts val="0"/>
              </a:spcBef>
              <a:spcAft>
                <a:spcPts val="0"/>
              </a:spcAft>
            </a:pPr>
            <a:endParaRPr/>
          </a:p>
        </p:txBody>
      </p:sp>
      <p:sp>
        <p:nvSpPr>
          <p:cNvPr id="167" name="Google Shape;167;g3d04e89697_1_0:notes"/>
          <p:cNvSpPr>
            <a:spLocks noGrp="1" noRot="1" noChangeAspect="1"/>
          </p:cNvSpPr>
          <p:nvPr>
            <p:ph type="sldImg" idx="2"/>
          </p:nvPr>
        </p:nvSpPr>
        <p:spPr>
          <a:xfrm>
            <a:off x="714375" y="1160463"/>
            <a:ext cx="5568950" cy="31337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4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4265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094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62436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85733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0695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3849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8327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59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8974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8754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60148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166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4901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8166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6525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415A0-11DD-451A-AE84-DEFCBCF8F02C}" type="slidenum">
              <a:rPr lang="en-US" altLang="en-US"/>
              <a:pPr/>
              <a:t>31</a:t>
            </a:fld>
            <a:endParaRPr lang="en-US" altLang="en-US"/>
          </a:p>
        </p:txBody>
      </p:sp>
      <p:sp>
        <p:nvSpPr>
          <p:cNvPr id="55298" name="Rectangle 2"/>
          <p:cNvSpPr>
            <a:spLocks noGrp="1" noRot="1" noChangeAspect="1" noChangeArrowheads="1" noTextEdit="1"/>
          </p:cNvSpPr>
          <p:nvPr>
            <p:ph type="sldImg"/>
          </p:nvPr>
        </p:nvSpPr>
        <p:spPr>
          <a:xfrm>
            <a:off x="417513" y="703263"/>
            <a:ext cx="6164262" cy="3468687"/>
          </a:xfrm>
          <a:ln w="12700" cap="flat">
            <a:solidFill>
              <a:schemeClr val="tx1"/>
            </a:solidFill>
          </a:ln>
          <a:extLst>
            <a:ext uri="{909E8E84-426E-40DD-AFC4-6F175D3DCCD1}">
              <a14:hiddenFill xmlns:a14="http://schemas.microsoft.com/office/drawing/2010/main">
                <a:noFill/>
              </a14:hiddenFill>
            </a:ext>
          </a:extLst>
        </p:spPr>
      </p:sp>
      <p:sp>
        <p:nvSpPr>
          <p:cNvPr id="55299" name="Rectangle 3"/>
          <p:cNvSpPr>
            <a:spLocks noGrp="1" noChangeArrowheads="1"/>
          </p:cNvSpPr>
          <p:nvPr>
            <p:ph type="body" idx="1"/>
          </p:nvPr>
        </p:nvSpPr>
        <p:spPr>
          <a:xfrm>
            <a:off x="933027" y="4409758"/>
            <a:ext cx="5131647" cy="4177665"/>
          </a:xfrm>
          <a:ln/>
        </p:spPr>
        <p:txBody>
          <a:bodyPr lIns="91925" tIns="45963" rIns="91925" bIns="45963"/>
          <a:lstStyle/>
          <a:p>
            <a:endParaRPr lang="en-US" altLang="en-US"/>
          </a:p>
        </p:txBody>
      </p:sp>
    </p:spTree>
    <p:extLst>
      <p:ext uri="{BB962C8B-B14F-4D97-AF65-F5344CB8AC3E}">
        <p14:creationId xmlns:p14="http://schemas.microsoft.com/office/powerpoint/2010/main" val="325048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4943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1151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9481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FCEF8-0136-4550-8AF2-4321F43E3A0A}" type="slidenum">
              <a:rPr lang="en-US" altLang="en-US"/>
              <a:pPr/>
              <a:t>5</a:t>
            </a:fld>
            <a:endParaRPr lang="en-US" altLang="en-US"/>
          </a:p>
        </p:txBody>
      </p:sp>
      <p:sp>
        <p:nvSpPr>
          <p:cNvPr id="79874" name="Rectangle 2"/>
          <p:cNvSpPr>
            <a:spLocks noGrp="1" noChangeArrowheads="1"/>
          </p:cNvSpPr>
          <p:nvPr>
            <p:ph type="body" idx="1"/>
          </p:nvPr>
        </p:nvSpPr>
        <p:spPr>
          <a:xfrm>
            <a:off x="933450" y="4413250"/>
            <a:ext cx="5137150" cy="4179888"/>
          </a:xfrm>
          <a:ln/>
        </p:spPr>
        <p:txBody>
          <a:bodyPr lIns="91863" tIns="45126" rIns="91863" bIns="45126"/>
          <a:lstStyle/>
          <a:p>
            <a:endParaRPr lang="en-US" altLang="en-US"/>
          </a:p>
        </p:txBody>
      </p:sp>
      <p:sp>
        <p:nvSpPr>
          <p:cNvPr id="79875" name="Rectangle 3"/>
          <p:cNvSpPr>
            <a:spLocks noGrp="1" noRot="1" noChangeAspect="1" noChangeArrowheads="1" noTextEdit="1"/>
          </p:cNvSpPr>
          <p:nvPr>
            <p:ph type="sldImg"/>
          </p:nvPr>
        </p:nvSpPr>
        <p:spPr>
          <a:xfrm>
            <a:off x="415925" y="703263"/>
            <a:ext cx="6172200" cy="3471862"/>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267417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7223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0A7F5-5986-46EE-9FB0-C541F6261399}" type="slidenum">
              <a:rPr lang="en-US" altLang="en-US"/>
              <a:pPr/>
              <a:t>38</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5249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7829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E4F068-B8DA-44A6-8C7B-43D4D46DC0A1}" type="slidenum">
              <a:rPr lang="en-US" altLang="en-US" smtClean="0"/>
              <a:pPr eaLnBrk="1" hangingPunct="1">
                <a:spcBef>
                  <a:spcPct val="0"/>
                </a:spcBef>
              </a:pPr>
              <a:t>40</a:t>
            </a:fld>
            <a:endParaRPr lang="en-US" altLang="en-US" smtClean="0"/>
          </a:p>
        </p:txBody>
      </p:sp>
      <p:sp>
        <p:nvSpPr>
          <p:cNvPr id="8601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A2077E28-74E0-4F30-9FB7-E37F4D414629}" type="slidenum">
              <a:rPr lang="en-US" altLang="en-US">
                <a:latin typeface="Times New Roman" pitchFamily="18" charset="0"/>
                <a:ea typeface="ＭＳ Ｐゴシック" charset="-128"/>
              </a:rPr>
              <a:pPr algn="r">
                <a:spcBef>
                  <a:spcPct val="0"/>
                </a:spcBef>
              </a:pPr>
              <a:t>40</a:t>
            </a:fld>
            <a:endParaRPr lang="en-US" altLang="en-US">
              <a:latin typeface="Times New Roman" pitchFamily="18" charset="0"/>
              <a:ea typeface="ＭＳ Ｐゴシック" charset="-128"/>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285191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51927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4313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39950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3E7E2FF-8C17-4995-8C0D-3DAEC3060FD7}" type="slidenum">
              <a:rPr lang="en-US" altLang="en-US" smtClean="0"/>
              <a:pPr eaLnBrk="1" hangingPunct="1">
                <a:spcBef>
                  <a:spcPct val="0"/>
                </a:spcBef>
              </a:pPr>
              <a:t>44</a:t>
            </a:fld>
            <a:endParaRPr lang="en-US" altLang="en-US" smtClean="0"/>
          </a:p>
        </p:txBody>
      </p:sp>
      <p:sp>
        <p:nvSpPr>
          <p:cNvPr id="9830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AF0020EC-6D90-4105-B63E-0350D30F1DDF}" type="slidenum">
              <a:rPr lang="en-US" altLang="en-US">
                <a:latin typeface="Times New Roman" pitchFamily="18" charset="0"/>
                <a:ea typeface="ＭＳ Ｐゴシック" charset="-128"/>
              </a:rPr>
              <a:pPr algn="r">
                <a:spcBef>
                  <a:spcPct val="0"/>
                </a:spcBef>
              </a:pPr>
              <a:t>44</a:t>
            </a:fld>
            <a:endParaRPr lang="en-US" altLang="en-US">
              <a:latin typeface="Times New Roman" pitchFamily="18" charset="0"/>
              <a:ea typeface="ＭＳ Ｐゴシック" charset="-128"/>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3876427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6071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13E942-5C6E-4DEB-B604-0621F2B7D248}" type="slidenum">
              <a:rPr lang="en-US" altLang="en-US" smtClean="0"/>
              <a:pPr eaLnBrk="1" hangingPunct="1">
                <a:spcBef>
                  <a:spcPct val="0"/>
                </a:spcBef>
              </a:pPr>
              <a:t>47</a:t>
            </a:fld>
            <a:endParaRPr lang="en-US" altLang="en-US" smtClean="0"/>
          </a:p>
        </p:txBody>
      </p:sp>
      <p:sp>
        <p:nvSpPr>
          <p:cNvPr id="84995"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84996"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extLst>
      <p:ext uri="{BB962C8B-B14F-4D97-AF65-F5344CB8AC3E}">
        <p14:creationId xmlns:p14="http://schemas.microsoft.com/office/powerpoint/2010/main" val="216728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3253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87F1832-FF51-4C1C-8008-BE5F62E8156F}" type="slidenum">
              <a:rPr lang="en-US" altLang="en-US" smtClean="0"/>
              <a:pPr eaLnBrk="1" hangingPunct="1">
                <a:spcBef>
                  <a:spcPct val="0"/>
                </a:spcBef>
              </a:pPr>
              <a:t>48</a:t>
            </a:fld>
            <a:endParaRPr lang="en-US" altLang="en-US" smtClean="0"/>
          </a:p>
        </p:txBody>
      </p:sp>
      <p:sp>
        <p:nvSpPr>
          <p:cNvPr id="10137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8A425338-01C9-4D83-8A42-18204E41738A}" type="slidenum">
              <a:rPr lang="en-US" altLang="en-US">
                <a:latin typeface="Times New Roman" pitchFamily="18" charset="0"/>
                <a:ea typeface="ＭＳ Ｐゴシック" charset="-128"/>
              </a:rPr>
              <a:pPr algn="r">
                <a:spcBef>
                  <a:spcPct val="0"/>
                </a:spcBef>
              </a:pPr>
              <a:t>48</a:t>
            </a:fld>
            <a:endParaRPr lang="en-US" altLang="en-US">
              <a:latin typeface="Times New Roman" pitchFamily="18" charset="0"/>
              <a:ea typeface="ＭＳ Ｐゴシック" charset="-128"/>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1838250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DFFB17-43A5-4F04-9A68-E897B5C019A7}" type="slidenum">
              <a:rPr lang="en-US" altLang="en-US" smtClean="0"/>
              <a:pPr eaLnBrk="1" hangingPunct="1">
                <a:spcBef>
                  <a:spcPct val="0"/>
                </a:spcBef>
              </a:pPr>
              <a:t>49</a:t>
            </a:fld>
            <a:endParaRPr lang="en-US" altLang="en-US" smtClean="0"/>
          </a:p>
        </p:txBody>
      </p:sp>
      <p:sp>
        <p:nvSpPr>
          <p:cNvPr id="102403"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102404"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extLst>
      <p:ext uri="{BB962C8B-B14F-4D97-AF65-F5344CB8AC3E}">
        <p14:creationId xmlns:p14="http://schemas.microsoft.com/office/powerpoint/2010/main" val="3751099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3AF90BD-6406-42FE-8719-151AC741EDE4}" type="slidenum">
              <a:rPr lang="en-US" altLang="en-US" smtClean="0"/>
              <a:pPr eaLnBrk="1" hangingPunct="1">
                <a:spcBef>
                  <a:spcPct val="0"/>
                </a:spcBef>
              </a:pPr>
              <a:t>51</a:t>
            </a:fld>
            <a:endParaRPr lang="en-US" altLang="en-US" smtClean="0"/>
          </a:p>
        </p:txBody>
      </p:sp>
      <p:sp>
        <p:nvSpPr>
          <p:cNvPr id="10342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D1B8543D-A9DE-4A85-A2A0-D52F428CA10F}" type="slidenum">
              <a:rPr lang="en-US" altLang="en-US">
                <a:latin typeface="Times New Roman" pitchFamily="18" charset="0"/>
                <a:ea typeface="ＭＳ Ｐゴシック" charset="-128"/>
              </a:rPr>
              <a:pPr algn="r">
                <a:spcBef>
                  <a:spcPct val="0"/>
                </a:spcBef>
              </a:pPr>
              <a:t>51</a:t>
            </a:fld>
            <a:endParaRPr lang="en-US" altLang="en-US">
              <a:latin typeface="Times New Roman" pitchFamily="18" charset="0"/>
              <a:ea typeface="ＭＳ Ｐゴシック" charset="-128"/>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3196274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B5636D8-104D-4E1F-A0C2-2AA3870B20A5}" type="slidenum">
              <a:rPr lang="en-US" altLang="en-US" smtClean="0"/>
              <a:pPr eaLnBrk="1" hangingPunct="1">
                <a:spcBef>
                  <a:spcPct val="0"/>
                </a:spcBef>
              </a:pPr>
              <a:t>52</a:t>
            </a:fld>
            <a:endParaRPr lang="en-US" altLang="en-US" smtClean="0"/>
          </a:p>
        </p:txBody>
      </p:sp>
      <p:sp>
        <p:nvSpPr>
          <p:cNvPr id="104451"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104452"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extLst>
      <p:ext uri="{BB962C8B-B14F-4D97-AF65-F5344CB8AC3E}">
        <p14:creationId xmlns:p14="http://schemas.microsoft.com/office/powerpoint/2010/main" val="1322185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AF5CA5F-B48F-4A9A-A1AB-CBAEB058BA2A}" type="slidenum">
              <a:rPr lang="en-US" altLang="en-US" smtClean="0"/>
              <a:pPr eaLnBrk="1" hangingPunct="1">
                <a:spcBef>
                  <a:spcPct val="0"/>
                </a:spcBef>
              </a:pPr>
              <a:t>53</a:t>
            </a:fld>
            <a:endParaRPr lang="en-US" altLang="en-US" smtClean="0"/>
          </a:p>
        </p:txBody>
      </p:sp>
      <p:sp>
        <p:nvSpPr>
          <p:cNvPr id="105475" name="Rectangle 2"/>
          <p:cNvSpPr>
            <a:spLocks noGrp="1" noRot="1" noChangeAspect="1" noChangeArrowheads="1" noTextEdit="1"/>
          </p:cNvSpPr>
          <p:nvPr>
            <p:ph type="sldImg"/>
          </p:nvPr>
        </p:nvSpPr>
        <p:spPr>
          <a:xfrm>
            <a:off x="417513" y="703263"/>
            <a:ext cx="6164262" cy="3468687"/>
          </a:xfrm>
          <a:ln/>
        </p:spPr>
      </p:sp>
      <p:sp>
        <p:nvSpPr>
          <p:cNvPr id="105476" name="Rectangle 3"/>
          <p:cNvSpPr>
            <a:spLocks noGrp="1" noChangeArrowheads="1"/>
          </p:cNvSpPr>
          <p:nvPr>
            <p:ph type="body" idx="1"/>
          </p:nvPr>
        </p:nvSpPr>
        <p:spPr>
          <a:xfrm>
            <a:off x="933027" y="4409758"/>
            <a:ext cx="5131647" cy="4177665"/>
          </a:xfrm>
          <a:noFill/>
        </p:spPr>
        <p:txBody>
          <a:bodyPr/>
          <a:lstStyle/>
          <a:p>
            <a:pPr eaLnBrk="1" hangingPunct="1"/>
            <a:endParaRPr lang="en-US" altLang="en-US" smtClean="0"/>
          </a:p>
        </p:txBody>
      </p:sp>
    </p:spTree>
    <p:extLst>
      <p:ext uri="{BB962C8B-B14F-4D97-AF65-F5344CB8AC3E}">
        <p14:creationId xmlns:p14="http://schemas.microsoft.com/office/powerpoint/2010/main" val="2873820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3946281-2A97-4E27-8D99-C19810669DEB}" type="slidenum">
              <a:rPr lang="en-US" altLang="en-US" smtClean="0"/>
              <a:pPr eaLnBrk="1" hangingPunct="1">
                <a:spcBef>
                  <a:spcPct val="0"/>
                </a:spcBef>
              </a:pPr>
              <a:t>54</a:t>
            </a:fld>
            <a:endParaRPr lang="en-US" alt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31256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5A935FB-01F2-40F8-8E1B-6A5D07C45A77}" type="slidenum">
              <a:rPr lang="en-US" altLang="en-US" smtClean="0"/>
              <a:pPr eaLnBrk="1" hangingPunct="1">
                <a:spcBef>
                  <a:spcPct val="0"/>
                </a:spcBef>
              </a:pPr>
              <a:t>55</a:t>
            </a:fld>
            <a:endParaRPr lang="en-US" altLang="en-US" smtClean="0"/>
          </a:p>
        </p:txBody>
      </p:sp>
      <p:sp>
        <p:nvSpPr>
          <p:cNvPr id="10752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95C1ED0-B779-495A-ADBE-866BE22C538D}" type="slidenum">
              <a:rPr lang="en-US" altLang="en-US">
                <a:latin typeface="Times New Roman" pitchFamily="18" charset="0"/>
                <a:ea typeface="ＭＳ Ｐゴシック" charset="-128"/>
              </a:rPr>
              <a:pPr algn="r">
                <a:spcBef>
                  <a:spcPct val="0"/>
                </a:spcBef>
              </a:pPr>
              <a:t>55</a:t>
            </a:fld>
            <a:endParaRPr lang="en-US" altLang="en-US">
              <a:latin typeface="Times New Roman" pitchFamily="18" charset="0"/>
              <a:ea typeface="ＭＳ Ｐゴシック" charset="-128"/>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19741598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D8B5F6A-42CE-4009-AF4F-1ED91B983F22}" type="slidenum">
              <a:rPr lang="en-US" altLang="en-US" smtClean="0"/>
              <a:pPr eaLnBrk="1" hangingPunct="1">
                <a:spcBef>
                  <a:spcPct val="0"/>
                </a:spcBef>
              </a:pPr>
              <a:t>56</a:t>
            </a:fld>
            <a:endParaRPr lang="en-US" altLang="en-US" smtClean="0"/>
          </a:p>
        </p:txBody>
      </p:sp>
      <p:sp>
        <p:nvSpPr>
          <p:cNvPr id="108547"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108548"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extLst>
      <p:ext uri="{BB962C8B-B14F-4D97-AF65-F5344CB8AC3E}">
        <p14:creationId xmlns:p14="http://schemas.microsoft.com/office/powerpoint/2010/main" val="2684193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AD94AC6-24DB-4003-9B22-9489B9CBC1F1}" type="slidenum">
              <a:rPr lang="en-US" altLang="en-US" smtClean="0"/>
              <a:pPr eaLnBrk="1" hangingPunct="1">
                <a:spcBef>
                  <a:spcPct val="0"/>
                </a:spcBef>
              </a:pPr>
              <a:t>58</a:t>
            </a:fld>
            <a:endParaRPr lang="en-US" altLang="en-US" smtClean="0"/>
          </a:p>
        </p:txBody>
      </p:sp>
      <p:sp>
        <p:nvSpPr>
          <p:cNvPr id="109571"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109572"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extLst>
      <p:ext uri="{BB962C8B-B14F-4D97-AF65-F5344CB8AC3E}">
        <p14:creationId xmlns:p14="http://schemas.microsoft.com/office/powerpoint/2010/main" val="442565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477D0F2-3C2D-4092-8889-F682D7696075}" type="slidenum">
              <a:rPr lang="en-US" altLang="en-US" smtClean="0"/>
              <a:pPr eaLnBrk="1" hangingPunct="1">
                <a:spcBef>
                  <a:spcPct val="0"/>
                </a:spcBef>
              </a:pPr>
              <a:t>59</a:t>
            </a:fld>
            <a:endParaRPr lang="en-US" altLang="en-US" smtClean="0"/>
          </a:p>
        </p:txBody>
      </p:sp>
      <p:sp>
        <p:nvSpPr>
          <p:cNvPr id="11059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40A84E18-9266-41C8-B818-82B7D726FB7C}" type="slidenum">
              <a:rPr lang="en-US" altLang="en-US">
                <a:latin typeface="Times New Roman" pitchFamily="18" charset="0"/>
                <a:ea typeface="ＭＳ Ｐゴシック" charset="-128"/>
              </a:rPr>
              <a:pPr algn="r">
                <a:spcBef>
                  <a:spcPct val="0"/>
                </a:spcBef>
              </a:pPr>
              <a:t>59</a:t>
            </a:fld>
            <a:endParaRPr lang="en-US" altLang="en-US">
              <a:latin typeface="Times New Roman" pitchFamily="18" charset="0"/>
              <a:ea typeface="ＭＳ Ｐゴシック" charset="-128"/>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230210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55370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7D51ECC-9457-4780-92B8-9CCA46048D39}" type="slidenum">
              <a:rPr lang="en-US" altLang="en-US" smtClean="0"/>
              <a:pPr eaLnBrk="1" hangingPunct="1">
                <a:spcBef>
                  <a:spcPct val="0"/>
                </a:spcBef>
              </a:pPr>
              <a:t>60</a:t>
            </a:fld>
            <a:endParaRPr lang="en-US" altLang="en-US" smtClean="0"/>
          </a:p>
        </p:txBody>
      </p:sp>
      <p:sp>
        <p:nvSpPr>
          <p:cNvPr id="11161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56A2A85C-6510-4251-AE85-F65CD9EF9339}" type="slidenum">
              <a:rPr lang="en-US" altLang="en-US">
                <a:latin typeface="Times New Roman" pitchFamily="18" charset="0"/>
                <a:ea typeface="ＭＳ Ｐゴシック" charset="-128"/>
              </a:rPr>
              <a:pPr algn="r">
                <a:spcBef>
                  <a:spcPct val="0"/>
                </a:spcBef>
              </a:pPr>
              <a:t>60</a:t>
            </a:fld>
            <a:endParaRPr lang="en-US" altLang="en-US">
              <a:latin typeface="Times New Roman" pitchFamily="18" charset="0"/>
              <a:ea typeface="ＭＳ Ｐゴシック" charset="-128"/>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330532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BF59834-D16F-4EF1-8014-A61FE701B408}" type="slidenum">
              <a:rPr lang="en-US" altLang="en-US" smtClean="0"/>
              <a:pPr eaLnBrk="1" hangingPunct="1">
                <a:spcBef>
                  <a:spcPct val="0"/>
                </a:spcBef>
              </a:pPr>
              <a:t>62</a:t>
            </a:fld>
            <a:endParaRPr lang="en-US" altLang="en-US" smtClean="0"/>
          </a:p>
        </p:txBody>
      </p:sp>
      <p:sp>
        <p:nvSpPr>
          <p:cNvPr id="11264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C1B3AFBB-C202-453F-853D-FF529156C2CD}" type="slidenum">
              <a:rPr lang="en-US" altLang="en-US">
                <a:latin typeface="Times New Roman" pitchFamily="18" charset="0"/>
                <a:ea typeface="ＭＳ Ｐゴシック" charset="-128"/>
              </a:rPr>
              <a:pPr algn="r">
                <a:spcBef>
                  <a:spcPct val="0"/>
                </a:spcBef>
              </a:pPr>
              <a:t>62</a:t>
            </a:fld>
            <a:endParaRPr lang="en-US" altLang="en-US">
              <a:latin typeface="Times New Roman" pitchFamily="18" charset="0"/>
              <a:ea typeface="ＭＳ Ｐゴシック" charset="-128"/>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262737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7A161EA-3C2A-4CF5-B126-25283075A8F8}" type="slidenum">
              <a:rPr lang="en-US" altLang="en-US" smtClean="0"/>
              <a:pPr eaLnBrk="1" hangingPunct="1">
                <a:spcBef>
                  <a:spcPct val="0"/>
                </a:spcBef>
              </a:pPr>
              <a:t>64</a:t>
            </a:fld>
            <a:endParaRPr lang="en-US" altLang="en-US" smtClean="0"/>
          </a:p>
        </p:txBody>
      </p:sp>
      <p:sp>
        <p:nvSpPr>
          <p:cNvPr id="113667" name="Rectangle 2"/>
          <p:cNvSpPr>
            <a:spLocks noGrp="1" noChangeArrowheads="1"/>
          </p:cNvSpPr>
          <p:nvPr>
            <p:ph type="body" idx="1"/>
          </p:nvPr>
        </p:nvSpPr>
        <p:spPr>
          <a:xfrm>
            <a:off x="933027" y="4409758"/>
            <a:ext cx="5131647" cy="4177665"/>
          </a:xfrm>
          <a:noFill/>
        </p:spPr>
        <p:txBody>
          <a:bodyPr lIns="93511" tIns="45963" rIns="93511" bIns="45963"/>
          <a:lstStyle/>
          <a:p>
            <a:pPr eaLnBrk="1" hangingPunct="1"/>
            <a:endParaRPr lang="en-US" altLang="en-US" smtClean="0"/>
          </a:p>
        </p:txBody>
      </p:sp>
      <p:sp>
        <p:nvSpPr>
          <p:cNvPr id="113668" name="Rectangle 3"/>
          <p:cNvSpPr>
            <a:spLocks noGrp="1" noRot="1" noChangeAspect="1" noChangeArrowheads="1" noTextEdit="1"/>
          </p:cNvSpPr>
          <p:nvPr>
            <p:ph type="sldImg"/>
          </p:nvPr>
        </p:nvSpPr>
        <p:spPr>
          <a:xfrm>
            <a:off x="417513" y="703263"/>
            <a:ext cx="6164262" cy="3468687"/>
          </a:xfrm>
          <a:ln w="12700" cap="flat">
            <a:solidFill>
              <a:schemeClr val="tx1"/>
            </a:solidFill>
          </a:ln>
        </p:spPr>
      </p:sp>
    </p:spTree>
    <p:extLst>
      <p:ext uri="{BB962C8B-B14F-4D97-AF65-F5344CB8AC3E}">
        <p14:creationId xmlns:p14="http://schemas.microsoft.com/office/powerpoint/2010/main" val="2357983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823825-98EA-4FA8-BF52-D51CD8388A43}" type="slidenum">
              <a:rPr lang="en-US" altLang="en-US" smtClean="0"/>
              <a:pPr eaLnBrk="1" hangingPunct="1">
                <a:spcBef>
                  <a:spcPct val="0"/>
                </a:spcBef>
              </a:pPr>
              <a:t>65</a:t>
            </a:fld>
            <a:endParaRPr lang="en-US" altLang="en-US" smtClean="0"/>
          </a:p>
        </p:txBody>
      </p:sp>
      <p:sp>
        <p:nvSpPr>
          <p:cNvPr id="114691"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1530925-CF54-4B4A-80AD-271D33DA5378}" type="slidenum">
              <a:rPr lang="en-US" altLang="en-US">
                <a:latin typeface="Times New Roman" pitchFamily="18" charset="0"/>
                <a:ea typeface="ＭＳ Ｐゴシック" charset="-128"/>
              </a:rPr>
              <a:pPr algn="r">
                <a:spcBef>
                  <a:spcPct val="0"/>
                </a:spcBef>
              </a:pPr>
              <a:t>65</a:t>
            </a:fld>
            <a:endParaRPr lang="en-US" altLang="en-US">
              <a:latin typeface="Times New Roman" pitchFamily="18" charset="0"/>
              <a:ea typeface="ＭＳ Ｐゴシック" charset="-128"/>
            </a:endParaRPr>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42888374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CE8BE1-A584-4FBD-8CBC-4E4E7D6DD1B8}" type="slidenum">
              <a:rPr lang="en-US" altLang="en-US" smtClean="0"/>
              <a:pPr eaLnBrk="1" hangingPunct="1">
                <a:spcBef>
                  <a:spcPct val="0"/>
                </a:spcBef>
              </a:pPr>
              <a:t>66</a:t>
            </a:fld>
            <a:endParaRPr lang="en-US" alt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655312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47C9FF7-F801-4325-B0D6-3FBD945A028E}" type="slidenum">
              <a:rPr lang="en-US" altLang="en-US" smtClean="0"/>
              <a:pPr eaLnBrk="1" hangingPunct="1">
                <a:spcBef>
                  <a:spcPct val="0"/>
                </a:spcBef>
              </a:pPr>
              <a:t>67</a:t>
            </a:fld>
            <a:endParaRPr lang="en-US" altLang="en-US" smtClean="0"/>
          </a:p>
        </p:txBody>
      </p:sp>
      <p:sp>
        <p:nvSpPr>
          <p:cNvPr id="119811" name="Rectangle 2"/>
          <p:cNvSpPr>
            <a:spLocks noGrp="1" noRot="1" noChangeAspect="1" noChangeArrowheads="1" noTextEdit="1"/>
          </p:cNvSpPr>
          <p:nvPr>
            <p:ph type="sldImg"/>
          </p:nvPr>
        </p:nvSpPr>
        <p:spPr>
          <a:xfrm>
            <a:off x="417513" y="703263"/>
            <a:ext cx="6164262" cy="3468687"/>
          </a:xfrm>
          <a:ln w="12700" cap="flat">
            <a:solidFill>
              <a:schemeClr val="tx1"/>
            </a:solidFill>
          </a:ln>
        </p:spPr>
      </p:sp>
      <p:sp>
        <p:nvSpPr>
          <p:cNvPr id="119812" name="Rectangle 3"/>
          <p:cNvSpPr>
            <a:spLocks noGrp="1" noChangeArrowheads="1"/>
          </p:cNvSpPr>
          <p:nvPr>
            <p:ph type="body" idx="1"/>
          </p:nvPr>
        </p:nvSpPr>
        <p:spPr>
          <a:xfrm>
            <a:off x="933027" y="4409758"/>
            <a:ext cx="5131647" cy="4177665"/>
          </a:xfrm>
          <a:noFill/>
        </p:spPr>
        <p:txBody>
          <a:bodyPr lIns="93511" tIns="45963" rIns="93511" bIns="45963"/>
          <a:lstStyle/>
          <a:p>
            <a:pPr eaLnBrk="1" hangingPunct="1"/>
            <a:endParaRPr lang="en-US" altLang="en-US" dirty="0" smtClean="0"/>
          </a:p>
        </p:txBody>
      </p:sp>
    </p:spTree>
    <p:extLst>
      <p:ext uri="{BB962C8B-B14F-4D97-AF65-F5344CB8AC3E}">
        <p14:creationId xmlns:p14="http://schemas.microsoft.com/office/powerpoint/2010/main" val="2506122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43BE0E-4030-4670-942F-7ACE9C050936}" type="slidenum">
              <a:rPr lang="en-US" altLang="en-US" smtClean="0"/>
              <a:pPr eaLnBrk="1" hangingPunct="1">
                <a:spcBef>
                  <a:spcPct val="0"/>
                </a:spcBef>
              </a:pPr>
              <a:t>68</a:t>
            </a:fld>
            <a:endParaRPr lang="en-US" altLang="en-US" smtClean="0"/>
          </a:p>
        </p:txBody>
      </p:sp>
      <p:sp>
        <p:nvSpPr>
          <p:cNvPr id="12083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095ECD65-D6F2-496C-87D9-0F7249C1384F}" type="slidenum">
              <a:rPr lang="en-US" altLang="en-US">
                <a:latin typeface="Times New Roman" pitchFamily="18" charset="0"/>
                <a:ea typeface="ＭＳ Ｐゴシック" charset="-128"/>
              </a:rPr>
              <a:pPr algn="r">
                <a:spcBef>
                  <a:spcPct val="0"/>
                </a:spcBef>
              </a:pPr>
              <a:t>68</a:t>
            </a:fld>
            <a:endParaRPr lang="en-US" altLang="en-US">
              <a:latin typeface="Times New Roman" pitchFamily="18" charset="0"/>
              <a:ea typeface="ＭＳ Ｐゴシック" charset="-128"/>
            </a:endParaRPr>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365216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1A8F6D5-96C1-4538-BBDF-1074FBD0DCE0}" type="slidenum">
              <a:rPr lang="en-US" altLang="en-US" smtClean="0"/>
              <a:pPr eaLnBrk="1" hangingPunct="1">
                <a:spcBef>
                  <a:spcPct val="0"/>
                </a:spcBef>
              </a:pPr>
              <a:t>69</a:t>
            </a:fld>
            <a:endParaRPr lang="en-US" altLang="en-US" smtClean="0"/>
          </a:p>
        </p:txBody>
      </p:sp>
      <p:sp>
        <p:nvSpPr>
          <p:cNvPr id="12185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A7CE879-7033-42BA-93F0-E162061EEAEE}" type="slidenum">
              <a:rPr lang="en-US" altLang="en-US">
                <a:latin typeface="Times New Roman" pitchFamily="18" charset="0"/>
                <a:ea typeface="ＭＳ Ｐゴシック" charset="-128"/>
              </a:rPr>
              <a:pPr algn="r">
                <a:spcBef>
                  <a:spcPct val="0"/>
                </a:spcBef>
              </a:pPr>
              <a:t>69</a:t>
            </a:fld>
            <a:endParaRPr lang="en-US" altLang="en-US">
              <a:latin typeface="Times New Roman" pitchFamily="18" charset="0"/>
              <a:ea typeface="ＭＳ Ｐゴシック" charset="-128"/>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38621456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F549A31-81DB-49EB-B6E3-894E61A1E633}" type="slidenum">
              <a:rPr lang="en-US" altLang="en-US" smtClean="0"/>
              <a:pPr eaLnBrk="1" hangingPunct="1">
                <a:spcBef>
                  <a:spcPct val="0"/>
                </a:spcBef>
              </a:pPr>
              <a:t>70</a:t>
            </a:fld>
            <a:endParaRPr lang="en-US" altLang="en-US" smtClean="0"/>
          </a:p>
        </p:txBody>
      </p:sp>
      <p:sp>
        <p:nvSpPr>
          <p:cNvPr id="12288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33CECC9B-2AA8-4B8B-AFD2-8262CE9DE555}" type="slidenum">
              <a:rPr lang="en-US" altLang="en-US">
                <a:latin typeface="Times New Roman" pitchFamily="18" charset="0"/>
                <a:ea typeface="ＭＳ Ｐゴシック" charset="-128"/>
              </a:rPr>
              <a:pPr algn="r">
                <a:spcBef>
                  <a:spcPct val="0"/>
                </a:spcBef>
              </a:pPr>
              <a:t>70</a:t>
            </a:fld>
            <a:endParaRPr lang="en-US" altLang="en-US">
              <a:latin typeface="Times New Roman" pitchFamily="18" charset="0"/>
              <a:ea typeface="ＭＳ Ｐゴシック" charset="-128"/>
            </a:endParaRPr>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2684596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8EC6D04-BA14-4B1E-AF93-32EC37944A5F}" type="slidenum">
              <a:rPr lang="en-US" altLang="en-US" smtClean="0"/>
              <a:pPr eaLnBrk="1" hangingPunct="1">
                <a:spcBef>
                  <a:spcPct val="0"/>
                </a:spcBef>
              </a:pPr>
              <a:t>71</a:t>
            </a:fld>
            <a:endParaRPr lang="en-US" altLang="en-US" smtClean="0"/>
          </a:p>
        </p:txBody>
      </p:sp>
      <p:sp>
        <p:nvSpPr>
          <p:cNvPr id="12390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26763CAC-32A9-4138-BB57-C2C15A0D7515}" type="slidenum">
              <a:rPr lang="en-US" altLang="en-US">
                <a:latin typeface="Times New Roman" pitchFamily="18" charset="0"/>
                <a:ea typeface="ＭＳ Ｐゴシック" charset="-128"/>
              </a:rPr>
              <a:pPr algn="r">
                <a:spcBef>
                  <a:spcPct val="0"/>
                </a:spcBef>
              </a:pPr>
              <a:t>71</a:t>
            </a:fld>
            <a:endParaRPr lang="en-US" altLang="en-US">
              <a:latin typeface="Times New Roman" pitchFamily="18" charset="0"/>
              <a:ea typeface="ＭＳ Ｐゴシック" charset="-128"/>
            </a:endParaRP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141101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412694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07F21E-3117-4950-9DA6-8B2D8DA4F858}" type="slidenum">
              <a:rPr lang="en-US" altLang="en-US" smtClean="0"/>
              <a:pPr eaLnBrk="1" hangingPunct="1">
                <a:spcBef>
                  <a:spcPct val="0"/>
                </a:spcBef>
              </a:pPr>
              <a:t>72</a:t>
            </a:fld>
            <a:endParaRPr lang="en-US" altLang="en-US" smtClean="0"/>
          </a:p>
        </p:txBody>
      </p:sp>
      <p:sp>
        <p:nvSpPr>
          <p:cNvPr id="124931"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EAA640ED-A0F9-467F-8774-395B99277555}" type="slidenum">
              <a:rPr lang="en-US" altLang="en-US">
                <a:latin typeface="Times New Roman" pitchFamily="18" charset="0"/>
                <a:ea typeface="ＭＳ Ｐゴシック" charset="-128"/>
              </a:rPr>
              <a:pPr algn="r">
                <a:spcBef>
                  <a:spcPct val="0"/>
                </a:spcBef>
              </a:pPr>
              <a:t>72</a:t>
            </a:fld>
            <a:endParaRPr lang="en-US" altLang="en-US">
              <a:latin typeface="Times New Roman" pitchFamily="18" charset="0"/>
              <a:ea typeface="ＭＳ Ｐゴシック" charset="-128"/>
            </a:endParaRPr>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41970275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3AE0884-196A-4834-B92B-3B85BF7BAFE9}" type="slidenum">
              <a:rPr lang="en-US" altLang="en-US" smtClean="0"/>
              <a:pPr eaLnBrk="1" hangingPunct="1">
                <a:spcBef>
                  <a:spcPct val="0"/>
                </a:spcBef>
              </a:pPr>
              <a:t>73</a:t>
            </a:fld>
            <a:endParaRPr lang="en-US" altLang="en-US" smtClean="0"/>
          </a:p>
        </p:txBody>
      </p:sp>
      <p:sp>
        <p:nvSpPr>
          <p:cNvPr id="12595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42D7913E-2382-4CF2-86FB-079AF6117962}" type="slidenum">
              <a:rPr lang="en-US" altLang="en-US">
                <a:latin typeface="Times New Roman" pitchFamily="18" charset="0"/>
                <a:ea typeface="ＭＳ Ｐゴシック" charset="-128"/>
              </a:rPr>
              <a:pPr algn="r">
                <a:spcBef>
                  <a:spcPct val="0"/>
                </a:spcBef>
              </a:pPr>
              <a:t>73</a:t>
            </a:fld>
            <a:endParaRPr lang="en-US" altLang="en-US">
              <a:latin typeface="Times New Roman" pitchFamily="18" charset="0"/>
              <a:ea typeface="ＭＳ Ｐゴシック" charset="-128"/>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extLst>
      <p:ext uri="{BB962C8B-B14F-4D97-AF65-F5344CB8AC3E}">
        <p14:creationId xmlns:p14="http://schemas.microsoft.com/office/powerpoint/2010/main" val="2751171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A497781-9466-4C9E-B2B4-37B1B14ACDB0}" type="slidenum">
              <a:rPr lang="en-US" altLang="en-US"/>
              <a:pPr/>
              <a:t>74</a:t>
            </a:fld>
            <a:endParaRPr lang="en-US" altLang="en-US"/>
          </a:p>
        </p:txBody>
      </p:sp>
      <p:sp>
        <p:nvSpPr>
          <p:cNvPr id="120834"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F69861E1-A582-4D1C-95E0-D512C9BBD904}" type="slidenum">
              <a:rPr lang="en-US" altLang="en-US" sz="1200">
                <a:latin typeface="Times New Roman" pitchFamily="18" charset="0"/>
                <a:ea typeface="ＭＳ Ｐゴシック" charset="-128"/>
              </a:rPr>
              <a:pPr algn="r" eaLnBrk="0" hangingPunct="0"/>
              <a:t>74</a:t>
            </a:fld>
            <a:endParaRPr lang="en-US" altLang="en-US" sz="1200">
              <a:latin typeface="Times New Roman" pitchFamily="18" charset="0"/>
              <a:ea typeface="ＭＳ Ｐゴシック" charset="-128"/>
            </a:endParaRPr>
          </a:p>
        </p:txBody>
      </p:sp>
      <p:sp>
        <p:nvSpPr>
          <p:cNvPr id="120835" name="Rectangle 2"/>
          <p:cNvSpPr>
            <a:spLocks noGrp="1" noRot="1" noChangeAspect="1" noChangeArrowheads="1" noTextEdit="1"/>
          </p:cNvSpPr>
          <p:nvPr>
            <p:ph type="sldImg"/>
          </p:nvPr>
        </p:nvSpPr>
        <p:spPr>
          <a:xfrm>
            <a:off x="404813" y="696913"/>
            <a:ext cx="6188075" cy="3481387"/>
          </a:xfrm>
          <a:ln/>
        </p:spPr>
      </p:sp>
      <p:sp>
        <p:nvSpPr>
          <p:cNvPr id="120836"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extLst>
      <p:ext uri="{BB962C8B-B14F-4D97-AF65-F5344CB8AC3E}">
        <p14:creationId xmlns:p14="http://schemas.microsoft.com/office/powerpoint/2010/main" val="35576409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E825CF3-ADF7-4CDE-8A1F-3BCB6CF6AED4}" type="slidenum">
              <a:rPr lang="en-US" altLang="en-US"/>
              <a:pPr/>
              <a:t>75</a:t>
            </a:fld>
            <a:endParaRPr lang="en-US" altLang="en-US"/>
          </a:p>
        </p:txBody>
      </p:sp>
      <p:sp>
        <p:nvSpPr>
          <p:cNvPr id="122882"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8CBFBFC3-F892-40A1-B404-51EFCC1258BE}" type="slidenum">
              <a:rPr lang="en-US" altLang="en-US" sz="1200">
                <a:latin typeface="Times New Roman" pitchFamily="18" charset="0"/>
                <a:ea typeface="ＭＳ Ｐゴシック" charset="-128"/>
              </a:rPr>
              <a:pPr algn="r" eaLnBrk="0" hangingPunct="0"/>
              <a:t>75</a:t>
            </a:fld>
            <a:endParaRPr lang="en-US" altLang="en-US" sz="1200">
              <a:latin typeface="Times New Roman" pitchFamily="18" charset="0"/>
              <a:ea typeface="ＭＳ Ｐゴシック" charset="-128"/>
            </a:endParaRPr>
          </a:p>
        </p:txBody>
      </p:sp>
      <p:sp>
        <p:nvSpPr>
          <p:cNvPr id="122883" name="Rectangle 2"/>
          <p:cNvSpPr>
            <a:spLocks noGrp="1" noRot="1" noChangeAspect="1" noChangeArrowheads="1" noTextEdit="1"/>
          </p:cNvSpPr>
          <p:nvPr>
            <p:ph type="sldImg"/>
          </p:nvPr>
        </p:nvSpPr>
        <p:spPr>
          <a:xfrm>
            <a:off x="404813" y="696913"/>
            <a:ext cx="6188075" cy="3481387"/>
          </a:xfrm>
          <a:ln/>
        </p:spPr>
      </p:sp>
      <p:sp>
        <p:nvSpPr>
          <p:cNvPr id="122884"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extLst>
      <p:ext uri="{BB962C8B-B14F-4D97-AF65-F5344CB8AC3E}">
        <p14:creationId xmlns:p14="http://schemas.microsoft.com/office/powerpoint/2010/main" val="18151409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80F28C-2846-46AA-9D30-45AFEC053739}" type="slidenum">
              <a:rPr lang="en-US" altLang="en-US"/>
              <a:pPr/>
              <a:t>76</a:t>
            </a:fld>
            <a:endParaRPr lang="en-US" altLang="en-US"/>
          </a:p>
        </p:txBody>
      </p:sp>
      <p:sp>
        <p:nvSpPr>
          <p:cNvPr id="124930"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77C13860-DA17-477A-B3C2-B685E53AD02C}" type="slidenum">
              <a:rPr lang="en-US" altLang="en-US" sz="1200">
                <a:latin typeface="Times New Roman" pitchFamily="18" charset="0"/>
                <a:ea typeface="ＭＳ Ｐゴシック" charset="-128"/>
              </a:rPr>
              <a:pPr algn="r" eaLnBrk="0" hangingPunct="0"/>
              <a:t>76</a:t>
            </a:fld>
            <a:endParaRPr lang="en-US" altLang="en-US" sz="1200">
              <a:latin typeface="Times New Roman" pitchFamily="18" charset="0"/>
              <a:ea typeface="ＭＳ Ｐゴシック" charset="-128"/>
            </a:endParaRPr>
          </a:p>
        </p:txBody>
      </p:sp>
      <p:sp>
        <p:nvSpPr>
          <p:cNvPr id="124931" name="Rectangle 2"/>
          <p:cNvSpPr>
            <a:spLocks noGrp="1" noRot="1" noChangeAspect="1" noChangeArrowheads="1" noTextEdit="1"/>
          </p:cNvSpPr>
          <p:nvPr>
            <p:ph type="sldImg"/>
          </p:nvPr>
        </p:nvSpPr>
        <p:spPr>
          <a:xfrm>
            <a:off x="404813" y="696913"/>
            <a:ext cx="6188075" cy="3481387"/>
          </a:xfrm>
          <a:ln/>
        </p:spPr>
      </p:sp>
      <p:sp>
        <p:nvSpPr>
          <p:cNvPr id="124932"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extLst>
      <p:ext uri="{BB962C8B-B14F-4D97-AF65-F5344CB8AC3E}">
        <p14:creationId xmlns:p14="http://schemas.microsoft.com/office/powerpoint/2010/main" val="19337033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C1A800-A8EF-4D9F-AEDD-56B485ECAA8B}" type="slidenum">
              <a:rPr lang="en-US" altLang="en-US"/>
              <a:pPr/>
              <a:t>77</a:t>
            </a:fld>
            <a:endParaRPr lang="en-US" altLang="en-US"/>
          </a:p>
        </p:txBody>
      </p:sp>
      <p:sp>
        <p:nvSpPr>
          <p:cNvPr id="126978"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4A5897EE-9335-40DB-A590-43391EE10C9A}" type="slidenum">
              <a:rPr lang="en-US" altLang="en-US" sz="1200">
                <a:latin typeface="Times New Roman" pitchFamily="18" charset="0"/>
                <a:ea typeface="ＭＳ Ｐゴシック" charset="-128"/>
              </a:rPr>
              <a:pPr algn="r" eaLnBrk="0" hangingPunct="0"/>
              <a:t>77</a:t>
            </a:fld>
            <a:endParaRPr lang="en-US" altLang="en-US" sz="1200">
              <a:latin typeface="Times New Roman" pitchFamily="18" charset="0"/>
              <a:ea typeface="ＭＳ Ｐゴシック" charset="-128"/>
            </a:endParaRPr>
          </a:p>
        </p:txBody>
      </p:sp>
      <p:sp>
        <p:nvSpPr>
          <p:cNvPr id="126979" name="Rectangle 2"/>
          <p:cNvSpPr>
            <a:spLocks noGrp="1" noRot="1" noChangeAspect="1" noChangeArrowheads="1" noTextEdit="1"/>
          </p:cNvSpPr>
          <p:nvPr>
            <p:ph type="sldImg"/>
          </p:nvPr>
        </p:nvSpPr>
        <p:spPr>
          <a:xfrm>
            <a:off x="404813" y="696913"/>
            <a:ext cx="6188075" cy="3481387"/>
          </a:xfrm>
          <a:ln/>
        </p:spPr>
      </p:sp>
      <p:sp>
        <p:nvSpPr>
          <p:cNvPr id="126980"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extLst>
      <p:ext uri="{BB962C8B-B14F-4D97-AF65-F5344CB8AC3E}">
        <p14:creationId xmlns:p14="http://schemas.microsoft.com/office/powerpoint/2010/main" val="65109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408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460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257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198190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300025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365463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101259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15507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153735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65057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335869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144754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419876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D31B5-075E-472C-B718-6D501B45EC0D}" type="slidenum">
              <a:rPr lang="en-IN" smtClean="0"/>
              <a:t>‹#›</a:t>
            </a:fld>
            <a:endParaRPr lang="en-IN"/>
          </a:p>
        </p:txBody>
      </p:sp>
    </p:spTree>
    <p:extLst>
      <p:ext uri="{BB962C8B-B14F-4D97-AF65-F5344CB8AC3E}">
        <p14:creationId xmlns:p14="http://schemas.microsoft.com/office/powerpoint/2010/main" val="73891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31B5-075E-472C-B718-6D501B45EC0D}" type="slidenum">
              <a:rPr lang="en-IN" smtClean="0"/>
              <a:t>‹#›</a:t>
            </a:fld>
            <a:endParaRPr lang="en-IN"/>
          </a:p>
        </p:txBody>
      </p:sp>
    </p:spTree>
    <p:extLst>
      <p:ext uri="{BB962C8B-B14F-4D97-AF65-F5344CB8AC3E}">
        <p14:creationId xmlns:p14="http://schemas.microsoft.com/office/powerpoint/2010/main" val="2718995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2100"/>
            <a:ext cx="9039497" cy="1864677"/>
          </a:xfrm>
        </p:spPr>
        <p:txBody>
          <a:bodyPr>
            <a:normAutofit/>
          </a:bodyPr>
          <a:lstStyle/>
          <a:p>
            <a:r>
              <a:rPr lang="en-IN" sz="4800" b="1" dirty="0" smtClean="0"/>
              <a:t>Transaction Management </a:t>
            </a:r>
            <a:br>
              <a:rPr lang="en-IN" sz="4800" b="1" dirty="0" smtClean="0"/>
            </a:br>
            <a:r>
              <a:rPr lang="en-IN" sz="3200" b="1" dirty="0" smtClean="0"/>
              <a:t>Concurrency Control</a:t>
            </a:r>
            <a:endParaRPr lang="en-IN" sz="3200" b="1" dirty="0"/>
          </a:p>
        </p:txBody>
      </p:sp>
      <p:sp>
        <p:nvSpPr>
          <p:cNvPr id="3" name="Subtitle 2"/>
          <p:cNvSpPr>
            <a:spLocks noGrp="1"/>
          </p:cNvSpPr>
          <p:nvPr>
            <p:ph type="subTitle" idx="1"/>
          </p:nvPr>
        </p:nvSpPr>
        <p:spPr>
          <a:xfrm>
            <a:off x="1524000" y="3854587"/>
            <a:ext cx="9144000" cy="1655762"/>
          </a:xfrm>
        </p:spPr>
        <p:txBody>
          <a:bodyPr>
            <a:normAutofit lnSpcReduction="10000"/>
          </a:bodyPr>
          <a:lstStyle/>
          <a:p>
            <a:r>
              <a:rPr lang="en-IN" b="1" dirty="0" err="1" smtClean="0">
                <a:solidFill>
                  <a:srgbClr val="0070C0"/>
                </a:solidFill>
              </a:rPr>
              <a:t>Minal</a:t>
            </a:r>
            <a:r>
              <a:rPr lang="en-IN" b="1" dirty="0" smtClean="0">
                <a:solidFill>
                  <a:srgbClr val="0070C0"/>
                </a:solidFill>
              </a:rPr>
              <a:t> </a:t>
            </a:r>
            <a:r>
              <a:rPr lang="en-IN" b="1" dirty="0" err="1" smtClean="0">
                <a:solidFill>
                  <a:srgbClr val="0070C0"/>
                </a:solidFill>
              </a:rPr>
              <a:t>Bhise</a:t>
            </a:r>
            <a:endParaRPr lang="en-IN" b="1" dirty="0" smtClean="0">
              <a:solidFill>
                <a:srgbClr val="0070C0"/>
              </a:solidFill>
            </a:endParaRPr>
          </a:p>
          <a:p>
            <a:r>
              <a:rPr lang="en-IN" sz="2000" dirty="0" smtClean="0"/>
              <a:t>Distributed Databases Research Group</a:t>
            </a:r>
          </a:p>
          <a:p>
            <a:r>
              <a:rPr lang="en-IN" dirty="0" smtClean="0"/>
              <a:t>DA-IICT, Gandhinagar</a:t>
            </a:r>
          </a:p>
          <a:p>
            <a:r>
              <a:rPr lang="en-IN" sz="2000" dirty="0"/>
              <a:t>m</a:t>
            </a:r>
            <a:r>
              <a:rPr lang="en-IN" sz="2000" dirty="0" smtClean="0"/>
              <a:t>inal_bhise@daiict.ac.in</a:t>
            </a:r>
            <a:endParaRPr lang="en-IN" sz="2000" dirty="0"/>
          </a:p>
        </p:txBody>
      </p:sp>
      <p:sp>
        <p:nvSpPr>
          <p:cNvPr id="4" name="Slide Number Placeholder 3"/>
          <p:cNvSpPr>
            <a:spLocks noGrp="1"/>
          </p:cNvSpPr>
          <p:nvPr>
            <p:ph type="sldNum" sz="quarter" idx="12"/>
          </p:nvPr>
        </p:nvSpPr>
        <p:spPr/>
        <p:txBody>
          <a:bodyPr/>
          <a:lstStyle/>
          <a:p>
            <a:fld id="{B55D31B5-075E-472C-B718-6D501B45EC0D}" type="slidenum">
              <a:rPr lang="en-IN" smtClean="0"/>
              <a:t>1</a:t>
            </a:fld>
            <a:endParaRPr lang="en-IN"/>
          </a:p>
        </p:txBody>
      </p:sp>
    </p:spTree>
    <p:extLst>
      <p:ext uri="{BB962C8B-B14F-4D97-AF65-F5344CB8AC3E}">
        <p14:creationId xmlns:p14="http://schemas.microsoft.com/office/powerpoint/2010/main" val="262932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838200" y="365125"/>
            <a:ext cx="10395857" cy="659007"/>
          </a:xfrm>
        </p:spPr>
        <p:txBody>
          <a:bodyPr>
            <a:normAutofit fontScale="90000"/>
          </a:bodyPr>
          <a:lstStyle/>
          <a:p>
            <a:pPr>
              <a:defRPr/>
            </a:pPr>
            <a:r>
              <a:rPr lang="en-US" b="1" dirty="0">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838200" y="1224429"/>
            <a:ext cx="9008721" cy="5370362"/>
          </a:xfrm>
        </p:spPr>
        <p:txBody>
          <a:bodyPr>
            <a:normAutofit/>
          </a:bodyPr>
          <a:lstStyle/>
          <a:p>
            <a:r>
              <a:rPr lang="en-US" altLang="en-US" sz="2400" b="1" dirty="0">
                <a:solidFill>
                  <a:srgbClr val="000099"/>
                </a:solidFill>
              </a:rPr>
              <a:t>Atomicity</a:t>
            </a:r>
            <a:r>
              <a:rPr lang="en-US" altLang="en-US" sz="2400" b="1" dirty="0"/>
              <a:t>. </a:t>
            </a:r>
            <a:r>
              <a:rPr lang="en-US" altLang="en-US" sz="2400" dirty="0"/>
              <a:t> Either all operations of the transaction are properly reflected in the database or none are.</a:t>
            </a:r>
          </a:p>
          <a:p>
            <a:r>
              <a:rPr lang="en-US" altLang="en-US" sz="2400" b="1" dirty="0">
                <a:solidFill>
                  <a:srgbClr val="000099"/>
                </a:solidFill>
              </a:rPr>
              <a:t>Consistency</a:t>
            </a:r>
            <a:r>
              <a:rPr lang="en-US" altLang="en-US" sz="2400" b="1" dirty="0"/>
              <a:t>.</a:t>
            </a:r>
            <a:r>
              <a:rPr lang="en-US" altLang="en-US" sz="2400" dirty="0"/>
              <a:t>  Execution of a transaction in isolation preserves the consistency of the database.</a:t>
            </a:r>
          </a:p>
          <a:p>
            <a:r>
              <a:rPr lang="en-US" altLang="en-US" sz="2400" b="1" dirty="0">
                <a:solidFill>
                  <a:srgbClr val="000099"/>
                </a:solidFill>
              </a:rPr>
              <a:t>Isolation</a:t>
            </a:r>
            <a:r>
              <a:rPr lang="en-US" altLang="en-US" sz="2400" b="1" dirty="0"/>
              <a:t>.</a:t>
            </a:r>
            <a:r>
              <a:rPr lang="en-US" altLang="en-US" sz="2400" dirty="0"/>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dirty="0"/>
              <a:t>That is, for every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i="1" dirty="0"/>
              <a:t>, </a:t>
            </a:r>
            <a:r>
              <a:rPr lang="en-US" altLang="en-US" dirty="0"/>
              <a:t>it appears to </a:t>
            </a:r>
            <a:r>
              <a:rPr lang="en-US" altLang="en-US" i="1" dirty="0"/>
              <a:t>T</a:t>
            </a:r>
            <a:r>
              <a:rPr lang="en-US" altLang="en-US" i="1" baseline="-25000" dirty="0"/>
              <a:t>i</a:t>
            </a:r>
            <a:r>
              <a:rPr lang="en-US" altLang="en-US" i="1" dirty="0"/>
              <a:t> </a:t>
            </a:r>
            <a:r>
              <a:rPr lang="en-US" altLang="en-US" dirty="0"/>
              <a:t>that either </a:t>
            </a:r>
            <a:r>
              <a:rPr lang="en-US" altLang="en-US" i="1" dirty="0"/>
              <a:t>T</a:t>
            </a:r>
            <a:r>
              <a:rPr lang="en-US" altLang="en-US" i="1" baseline="-25000" dirty="0"/>
              <a:t>j</a:t>
            </a:r>
            <a:r>
              <a:rPr lang="en-US" altLang="en-US" i="1" dirty="0"/>
              <a:t>, </a:t>
            </a:r>
            <a:r>
              <a:rPr lang="en-US" altLang="en-US" dirty="0"/>
              <a:t>finished execution before </a:t>
            </a:r>
            <a:r>
              <a:rPr lang="en-US" altLang="en-US" i="1" dirty="0"/>
              <a:t>T</a:t>
            </a:r>
            <a:r>
              <a:rPr lang="en-US" altLang="en-US" i="1" baseline="-25000" dirty="0"/>
              <a:t>i</a:t>
            </a:r>
            <a:r>
              <a:rPr lang="en-US" altLang="en-US" dirty="0"/>
              <a:t> started, or </a:t>
            </a:r>
            <a:r>
              <a:rPr lang="en-US" altLang="en-US" i="1" dirty="0"/>
              <a:t>T</a:t>
            </a:r>
            <a:r>
              <a:rPr lang="en-US" altLang="en-US" i="1" baseline="-25000" dirty="0"/>
              <a:t>j</a:t>
            </a:r>
            <a:r>
              <a:rPr lang="en-US" altLang="en-US" dirty="0"/>
              <a:t> started execution after </a:t>
            </a:r>
            <a:r>
              <a:rPr lang="en-US" altLang="en-US" i="1" dirty="0"/>
              <a:t>T</a:t>
            </a:r>
            <a:r>
              <a:rPr lang="en-US" altLang="en-US" i="1" baseline="-25000" dirty="0"/>
              <a:t>i</a:t>
            </a:r>
            <a:r>
              <a:rPr lang="en-US" altLang="en-US" dirty="0"/>
              <a:t> finished.</a:t>
            </a:r>
          </a:p>
          <a:p>
            <a:r>
              <a:rPr lang="en-US" altLang="en-US" sz="2400" b="1" dirty="0">
                <a:solidFill>
                  <a:srgbClr val="000099"/>
                </a:solidFill>
              </a:rPr>
              <a:t>Durability</a:t>
            </a:r>
            <a:r>
              <a:rPr lang="en-US" altLang="en-US" sz="2400" b="1" dirty="0"/>
              <a:t>.  </a:t>
            </a:r>
            <a:r>
              <a:rPr lang="en-US" altLang="en-US" sz="2400" dirty="0"/>
              <a:t>After a transaction completes successfully, the changes it has made to the database persist, even if there are system failures. </a:t>
            </a:r>
            <a:endParaRPr lang="en-US" altLang="en-US" sz="2400" i="1" dirty="0"/>
          </a:p>
        </p:txBody>
      </p:sp>
    </p:spTree>
    <p:extLst>
      <p:ext uri="{BB962C8B-B14F-4D97-AF65-F5344CB8AC3E}">
        <p14:creationId xmlns:p14="http://schemas.microsoft.com/office/powerpoint/2010/main" val="30105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838200" y="365126"/>
            <a:ext cx="10038806" cy="653778"/>
          </a:xfrm>
        </p:spPr>
        <p:txBody>
          <a:bodyPr>
            <a:normAutofit fontScale="90000"/>
          </a:bodyPr>
          <a:lstStyle/>
          <a:p>
            <a:pPr>
              <a:defRPr/>
            </a:pPr>
            <a:r>
              <a:rPr lang="en-US" b="1" dirty="0">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1018903" y="1102497"/>
            <a:ext cx="8903374" cy="5367972"/>
          </a:xfrm>
        </p:spPr>
        <p:txBody>
          <a:bodyPr>
            <a:noAutofit/>
          </a:bodyPr>
          <a:lstStyle/>
          <a:p>
            <a:r>
              <a:rPr lang="en-US" altLang="en-US" sz="2400" b="1" dirty="0">
                <a:solidFill>
                  <a:srgbClr val="000099"/>
                </a:solidFill>
              </a:rPr>
              <a:t>Active</a:t>
            </a:r>
            <a:r>
              <a:rPr lang="en-US" altLang="en-US" sz="2400" b="1" dirty="0">
                <a:solidFill>
                  <a:schemeClr val="tx2"/>
                </a:solidFill>
              </a:rPr>
              <a:t> </a:t>
            </a:r>
            <a:r>
              <a:rPr lang="en-US" altLang="en-US" sz="2400" dirty="0"/>
              <a:t>–</a:t>
            </a:r>
            <a:r>
              <a:rPr lang="en-US" altLang="en-US" sz="2400" b="1" dirty="0">
                <a:solidFill>
                  <a:schemeClr val="tx2"/>
                </a:solidFill>
              </a:rPr>
              <a:t> </a:t>
            </a:r>
            <a:r>
              <a:rPr lang="en-US" altLang="en-US" sz="2400" dirty="0"/>
              <a:t>the initial state; the transaction stays in this state while it is executing</a:t>
            </a:r>
          </a:p>
          <a:p>
            <a:r>
              <a:rPr lang="en-US" altLang="en-US" sz="2400" b="1" dirty="0">
                <a:solidFill>
                  <a:srgbClr val="000099"/>
                </a:solidFill>
              </a:rPr>
              <a:t>Partially committed</a:t>
            </a:r>
            <a:r>
              <a:rPr lang="en-US" altLang="en-US" sz="2400" b="1" dirty="0">
                <a:solidFill>
                  <a:schemeClr val="tx2"/>
                </a:solidFill>
              </a:rPr>
              <a:t> </a:t>
            </a:r>
            <a:r>
              <a:rPr lang="en-US" altLang="en-US" sz="2400" dirty="0"/>
              <a:t>–</a:t>
            </a:r>
            <a:r>
              <a:rPr lang="en-US" altLang="en-US" sz="2400" b="1" dirty="0">
                <a:solidFill>
                  <a:schemeClr val="tx2"/>
                </a:solidFill>
              </a:rPr>
              <a:t> </a:t>
            </a:r>
            <a:r>
              <a:rPr lang="en-US" altLang="en-US" sz="2400" dirty="0"/>
              <a:t>after the final statement has been executed.</a:t>
            </a:r>
          </a:p>
          <a:p>
            <a:r>
              <a:rPr lang="en-US" altLang="en-US" sz="2400" b="1" dirty="0">
                <a:solidFill>
                  <a:srgbClr val="000099"/>
                </a:solidFill>
              </a:rPr>
              <a:t>Failed</a:t>
            </a:r>
            <a:r>
              <a:rPr lang="en-US" altLang="en-US" sz="2400" b="1" dirty="0">
                <a:solidFill>
                  <a:schemeClr val="tx2"/>
                </a:solidFill>
              </a:rPr>
              <a:t> </a:t>
            </a:r>
            <a:r>
              <a:rPr lang="en-US" altLang="en-US" sz="2400" b="1" dirty="0"/>
              <a:t>-- </a:t>
            </a:r>
            <a:r>
              <a:rPr lang="en-US" altLang="en-US" sz="2400" dirty="0"/>
              <a:t>after the discovery that normal execution can no longer proceed.</a:t>
            </a:r>
          </a:p>
          <a:p>
            <a:r>
              <a:rPr lang="en-US" altLang="en-US" sz="2400" b="1" dirty="0">
                <a:solidFill>
                  <a:srgbClr val="000099"/>
                </a:solidFill>
              </a:rPr>
              <a:t>Aborted</a:t>
            </a:r>
            <a:r>
              <a:rPr lang="en-US" altLang="en-US" sz="2400" b="1" dirty="0">
                <a:solidFill>
                  <a:schemeClr val="tx2"/>
                </a:solidFill>
              </a:rPr>
              <a:t> </a:t>
            </a:r>
            <a:r>
              <a:rPr lang="en-US" altLang="en-US" sz="2400" dirty="0"/>
              <a:t>– after the transaction has been rolled back and the database restored to its state prior to the start of the transaction.  Two options after it has been aborted:</a:t>
            </a:r>
          </a:p>
          <a:p>
            <a:pPr lvl="1"/>
            <a:r>
              <a:rPr lang="en-US" altLang="en-US" dirty="0"/>
              <a:t>R</a:t>
            </a:r>
            <a:r>
              <a:rPr lang="en-US" altLang="en-US" dirty="0" smtClean="0"/>
              <a:t>estart </a:t>
            </a:r>
            <a:r>
              <a:rPr lang="en-US" altLang="en-US" dirty="0"/>
              <a:t>the transaction</a:t>
            </a:r>
          </a:p>
          <a:p>
            <a:pPr lvl="2"/>
            <a:r>
              <a:rPr lang="en-US" altLang="en-US" sz="2400" dirty="0"/>
              <a:t> </a:t>
            </a:r>
            <a:r>
              <a:rPr lang="en-US" altLang="en-US" sz="2400" dirty="0" smtClean="0"/>
              <a:t>Can </a:t>
            </a:r>
            <a:r>
              <a:rPr lang="en-US" altLang="en-US" sz="2400" dirty="0"/>
              <a:t>be done only if no internal logical error</a:t>
            </a:r>
          </a:p>
          <a:p>
            <a:pPr lvl="1"/>
            <a:r>
              <a:rPr lang="en-US" altLang="en-US" dirty="0"/>
              <a:t>K</a:t>
            </a:r>
            <a:r>
              <a:rPr lang="en-US" altLang="en-US" dirty="0" smtClean="0"/>
              <a:t>ill </a:t>
            </a:r>
            <a:r>
              <a:rPr lang="en-US" altLang="en-US" dirty="0"/>
              <a:t>the transaction</a:t>
            </a:r>
          </a:p>
          <a:p>
            <a:r>
              <a:rPr lang="en-US" altLang="en-US" sz="2400" b="1" dirty="0">
                <a:solidFill>
                  <a:srgbClr val="000099"/>
                </a:solidFill>
              </a:rPr>
              <a:t>Committed</a:t>
            </a:r>
            <a:r>
              <a:rPr lang="en-US" altLang="en-US" sz="2400" b="1" dirty="0">
                <a:solidFill>
                  <a:schemeClr val="tx2"/>
                </a:solidFill>
              </a:rPr>
              <a:t> </a:t>
            </a:r>
            <a:r>
              <a:rPr lang="en-US" altLang="en-US" sz="2400" dirty="0"/>
              <a:t>– after successful completion.</a:t>
            </a:r>
          </a:p>
        </p:txBody>
      </p:sp>
    </p:spTree>
    <p:extLst>
      <p:ext uri="{BB962C8B-B14F-4D97-AF65-F5344CB8AC3E}">
        <p14:creationId xmlns:p14="http://schemas.microsoft.com/office/powerpoint/2010/main" val="387373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838200" y="365125"/>
            <a:ext cx="10282646" cy="1002121"/>
          </a:xfrm>
        </p:spPr>
        <p:txBody>
          <a:bodyPr>
            <a:normAutofit/>
          </a:bodyPr>
          <a:lstStyle/>
          <a:p>
            <a:pPr>
              <a:defRPr/>
            </a:pPr>
            <a:r>
              <a:rPr lang="en-US" sz="4000" b="1" dirty="0">
                <a:effectLst>
                  <a:outerShdw blurRad="38100" dist="38100" dir="2700000" algn="tl">
                    <a:srgbClr val="C0C0C0"/>
                  </a:outerShdw>
                </a:effectLst>
              </a:rPr>
              <a:t>Transaction </a:t>
            </a:r>
            <a:r>
              <a:rPr lang="en-US" sz="4000" b="1" dirty="0" smtClean="0">
                <a:effectLst>
                  <a:outerShdw blurRad="38100" dist="38100" dir="2700000" algn="tl">
                    <a:srgbClr val="C0C0C0"/>
                  </a:outerShdw>
                </a:effectLst>
              </a:rPr>
              <a:t>State</a:t>
            </a:r>
            <a:endParaRPr lang="en-US" sz="4000" b="1" dirty="0">
              <a:effectLst>
                <a:outerShdw blurRad="38100" dist="38100" dir="2700000" algn="tl">
                  <a:srgbClr val="C0C0C0"/>
                </a:outerShdw>
              </a:effectLst>
            </a:endParaRP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160" y="1690688"/>
            <a:ext cx="9361714" cy="446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02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838200" y="365126"/>
            <a:ext cx="10308771" cy="737372"/>
          </a:xfrm>
        </p:spPr>
        <p:txBody>
          <a:bodyPr>
            <a:normAutofit/>
          </a:bodyPr>
          <a:lstStyle/>
          <a:p>
            <a:pPr>
              <a:defRPr/>
            </a:pPr>
            <a:r>
              <a:rPr lang="en-US" sz="4000" b="1" dirty="0">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931817" y="1102497"/>
            <a:ext cx="8981582" cy="5367972"/>
          </a:xfrm>
        </p:spPr>
        <p:txBody>
          <a:bodyPr>
            <a:normAutofit/>
          </a:bodyPr>
          <a:lstStyle/>
          <a:p>
            <a:r>
              <a:rPr lang="en-US" altLang="en-US" sz="2400" dirty="0"/>
              <a:t>Multiple transactions are allowed to run concurrently in the system. </a:t>
            </a:r>
            <a:endParaRPr lang="en-US" altLang="en-US" sz="2400" dirty="0" smtClean="0"/>
          </a:p>
          <a:p>
            <a:pPr lvl="1"/>
            <a:r>
              <a:rPr lang="en-US" altLang="en-US" b="1" dirty="0" smtClean="0"/>
              <a:t>Increased </a:t>
            </a:r>
            <a:r>
              <a:rPr lang="en-US" altLang="en-US" b="1" dirty="0"/>
              <a:t>processor and disk </a:t>
            </a:r>
            <a:r>
              <a:rPr lang="en-US" altLang="en-US" b="1" dirty="0" smtClean="0"/>
              <a:t>utilization</a:t>
            </a:r>
            <a:r>
              <a:rPr lang="en-US" altLang="en-US" dirty="0" smtClean="0"/>
              <a:t> </a:t>
            </a:r>
            <a:r>
              <a:rPr lang="en-US" altLang="en-US" dirty="0"/>
              <a:t>leading to better transaction </a:t>
            </a:r>
            <a:r>
              <a:rPr lang="en-US" altLang="en-US" i="1" dirty="0"/>
              <a:t>throughput</a:t>
            </a:r>
          </a:p>
          <a:p>
            <a:pPr lvl="2"/>
            <a:r>
              <a:rPr lang="en-US" altLang="en-US" sz="2400" dirty="0"/>
              <a:t>E</a:t>
            </a:r>
            <a:r>
              <a:rPr lang="en-US" altLang="en-US" sz="2400" dirty="0" smtClean="0"/>
              <a:t>.g</a:t>
            </a:r>
            <a:r>
              <a:rPr lang="en-US" altLang="en-US" sz="2400" dirty="0"/>
              <a:t>., one transaction can be using the CPU while another is reading from or writing to the disk</a:t>
            </a:r>
          </a:p>
          <a:p>
            <a:pPr lvl="1"/>
            <a:r>
              <a:rPr lang="en-US" altLang="en-US" b="1" dirty="0"/>
              <a:t>Reduced average response time</a:t>
            </a:r>
            <a:r>
              <a:rPr lang="en-US" altLang="en-US" dirty="0"/>
              <a:t> for transactions: short transactions need not wait behind long ones.</a:t>
            </a:r>
          </a:p>
          <a:p>
            <a:r>
              <a:rPr lang="en-US" altLang="en-US" sz="2400" b="1" dirty="0">
                <a:solidFill>
                  <a:srgbClr val="000099"/>
                </a:solidFill>
              </a:rPr>
              <a:t>Concurrency control schemes</a:t>
            </a:r>
            <a:r>
              <a:rPr lang="en-US" altLang="en-US" sz="2400" i="1" dirty="0"/>
              <a:t> </a:t>
            </a:r>
            <a:r>
              <a:rPr lang="en-US" altLang="en-US" sz="2400" dirty="0"/>
              <a:t>– mechanisms  to achieve isolation</a:t>
            </a:r>
          </a:p>
          <a:p>
            <a:pPr lvl="1"/>
            <a:r>
              <a:rPr lang="en-US" altLang="en-US" dirty="0"/>
              <a:t>That is, to control the interaction among the concurrent transactions in order to prevent them from destroying the consistency of the </a:t>
            </a:r>
            <a:r>
              <a:rPr lang="en-US" altLang="en-US" dirty="0" smtClean="0"/>
              <a:t>database</a:t>
            </a:r>
            <a:endParaRPr lang="en-US" altLang="en-US" dirty="0"/>
          </a:p>
        </p:txBody>
      </p:sp>
    </p:spTree>
    <p:extLst>
      <p:ext uri="{BB962C8B-B14F-4D97-AF65-F5344CB8AC3E}">
        <p14:creationId xmlns:p14="http://schemas.microsoft.com/office/powerpoint/2010/main" val="72785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972965" y="374900"/>
            <a:ext cx="8246100" cy="6226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3240"/>
            </a:pPr>
            <a:r>
              <a:rPr lang="en-US" sz="4000" b="1" dirty="0">
                <a:latin typeface="+mn-lt"/>
                <a:ea typeface="Montserrat"/>
                <a:cs typeface="Montserrat"/>
                <a:sym typeface="Montserrat"/>
              </a:rPr>
              <a:t>Disk </a:t>
            </a:r>
            <a:r>
              <a:rPr lang="en-US" sz="4000" b="1" dirty="0" smtClean="0">
                <a:latin typeface="+mn-lt"/>
                <a:ea typeface="Montserrat"/>
                <a:cs typeface="Montserrat"/>
                <a:sym typeface="Montserrat"/>
              </a:rPr>
              <a:t>Structure</a:t>
            </a:r>
            <a:endParaRPr sz="4000" b="1" dirty="0">
              <a:latin typeface="+mn-lt"/>
              <a:ea typeface="Montserrat"/>
              <a:cs typeface="Montserrat"/>
              <a:sym typeface="Montserrat"/>
            </a:endParaRPr>
          </a:p>
        </p:txBody>
      </p:sp>
      <p:sp>
        <p:nvSpPr>
          <p:cNvPr id="170" name="Google Shape;170;p18"/>
          <p:cNvSpPr txBox="1">
            <a:spLocks noGrp="1"/>
          </p:cNvSpPr>
          <p:nvPr>
            <p:ph type="body" idx="1"/>
          </p:nvPr>
        </p:nvSpPr>
        <p:spPr>
          <a:xfrm>
            <a:off x="1972966" y="1292473"/>
            <a:ext cx="8246100" cy="4682800"/>
          </a:xfrm>
          <a:prstGeom prst="rect">
            <a:avLst/>
          </a:prstGeom>
          <a:noFill/>
          <a:ln>
            <a:noFill/>
          </a:ln>
        </p:spPr>
        <p:txBody>
          <a:bodyPr spcFirstLastPara="1" vert="horz" wrap="square" lIns="91425" tIns="45700" rIns="91425" bIns="45700" rtlCol="0" anchor="t" anchorCtr="0">
            <a:noAutofit/>
          </a:bodyPr>
          <a:lstStyle/>
          <a:p>
            <a:pPr marL="0" indent="0" algn="just">
              <a:lnSpc>
                <a:spcPct val="115000"/>
              </a:lnSpc>
              <a:spcBef>
                <a:spcPts val="0"/>
              </a:spcBef>
              <a:buNone/>
            </a:pPr>
            <a:endParaRPr sz="1800" b="1" dirty="0">
              <a:solidFill>
                <a:srgbClr val="E69138"/>
              </a:solidFill>
              <a:latin typeface="Montserrat"/>
              <a:ea typeface="Montserrat"/>
              <a:cs typeface="Montserrat"/>
              <a:sym typeface="Montserrat"/>
            </a:endParaRPr>
          </a:p>
          <a:p>
            <a:pPr marL="0" indent="0">
              <a:lnSpc>
                <a:spcPct val="115000"/>
              </a:lnSpc>
              <a:spcBef>
                <a:spcPts val="0"/>
              </a:spcBef>
              <a:buNone/>
            </a:pPr>
            <a:endParaRPr sz="1800" b="1" dirty="0">
              <a:solidFill>
                <a:srgbClr val="C00000"/>
              </a:solidFill>
              <a:latin typeface="Montserrat"/>
              <a:ea typeface="Montserrat"/>
              <a:cs typeface="Montserrat"/>
              <a:sym typeface="Montserrat"/>
            </a:endParaRPr>
          </a:p>
          <a:p>
            <a:pPr marL="0" indent="0">
              <a:lnSpc>
                <a:spcPct val="115000"/>
              </a:lnSpc>
              <a:spcBef>
                <a:spcPts val="0"/>
              </a:spcBef>
              <a:buClr>
                <a:schemeClr val="dk1"/>
              </a:buClr>
              <a:buSzPts val="1100"/>
              <a:buNone/>
            </a:pPr>
            <a:r>
              <a:rPr lang="en-US" sz="1800" b="1" dirty="0">
                <a:solidFill>
                  <a:srgbClr val="C00000"/>
                </a:solidFill>
                <a:latin typeface="Montserrat"/>
                <a:ea typeface="Montserrat"/>
                <a:cs typeface="Montserrat"/>
                <a:sym typeface="Montserrat"/>
              </a:rPr>
              <a:t>	 	 	 	</a:t>
            </a:r>
            <a:endParaRPr sz="1800" b="1" dirty="0">
              <a:solidFill>
                <a:srgbClr val="C00000"/>
              </a:solidFill>
              <a:latin typeface="Montserrat"/>
              <a:ea typeface="Montserrat"/>
              <a:cs typeface="Montserrat"/>
              <a:sym typeface="Montserrat"/>
            </a:endParaRPr>
          </a:p>
          <a:p>
            <a:pPr marL="0" indent="0">
              <a:lnSpc>
                <a:spcPct val="115000"/>
              </a:lnSpc>
              <a:spcBef>
                <a:spcPts val="0"/>
              </a:spcBef>
              <a:buNone/>
            </a:pPr>
            <a:endParaRPr sz="1800" b="1" dirty="0">
              <a:solidFill>
                <a:srgbClr val="C00000"/>
              </a:solidFill>
              <a:latin typeface="Montserrat"/>
              <a:ea typeface="Montserrat"/>
              <a:cs typeface="Montserrat"/>
              <a:sym typeface="Montserrat"/>
            </a:endParaRPr>
          </a:p>
          <a:p>
            <a:pPr marL="0" indent="0">
              <a:lnSpc>
                <a:spcPct val="115000"/>
              </a:lnSpc>
              <a:spcBef>
                <a:spcPts val="560"/>
              </a:spcBef>
              <a:buNone/>
            </a:pPr>
            <a:endParaRPr sz="1800" dirty="0">
              <a:solidFill>
                <a:srgbClr val="C00000"/>
              </a:solidFill>
              <a:latin typeface="Calibri"/>
              <a:ea typeface="Calibri"/>
              <a:cs typeface="Calibri"/>
              <a:sym typeface="Calibri"/>
            </a:endParaRPr>
          </a:p>
        </p:txBody>
      </p:sp>
      <p:pic>
        <p:nvPicPr>
          <p:cNvPr id="171" name="Google Shape;171;p18" descr="Image result for data stored on disk architecture"/>
          <p:cNvPicPr preferRelativeResize="0"/>
          <p:nvPr/>
        </p:nvPicPr>
        <p:blipFill>
          <a:blip r:embed="rId3">
            <a:alphaModFix/>
          </a:blip>
          <a:stretch>
            <a:fillRect/>
          </a:stretch>
        </p:blipFill>
        <p:spPr>
          <a:xfrm>
            <a:off x="1645921" y="1292473"/>
            <a:ext cx="8573144" cy="4977698"/>
          </a:xfrm>
          <a:prstGeom prst="rect">
            <a:avLst/>
          </a:prstGeom>
          <a:noFill/>
          <a:ln>
            <a:noFill/>
          </a:ln>
        </p:spPr>
      </p:pic>
      <p:sp>
        <p:nvSpPr>
          <p:cNvPr id="173" name="Google Shape;173;p18"/>
          <p:cNvSpPr txBox="1"/>
          <p:nvPr/>
        </p:nvSpPr>
        <p:spPr>
          <a:xfrm>
            <a:off x="1524000" y="6425000"/>
            <a:ext cx="9023100" cy="365200"/>
          </a:xfrm>
          <a:prstGeom prst="rect">
            <a:avLst/>
          </a:prstGeom>
          <a:noFill/>
          <a:ln>
            <a:noFill/>
          </a:ln>
        </p:spPr>
        <p:txBody>
          <a:bodyPr spcFirstLastPara="1" wrap="square" lIns="91425" tIns="91425" rIns="91425" bIns="91425" anchor="ctr" anchorCtr="0">
            <a:noAutofit/>
          </a:bodyPr>
          <a:lstStyle/>
          <a:p>
            <a:r>
              <a:rPr lang="en-US" sz="1000" b="1">
                <a:solidFill>
                  <a:schemeClr val="accent6"/>
                </a:solidFill>
                <a:latin typeface="Montserrat"/>
                <a:ea typeface="Montserrat"/>
                <a:cs typeface="Montserrat"/>
                <a:sym typeface="Montserrat"/>
              </a:rPr>
              <a:t>[1] http://casem3.blogspot.com/2016/10/magnetic-disk-primary-computer-storage.html</a:t>
            </a:r>
            <a:endParaRPr sz="1000" b="1">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407686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838200" y="365126"/>
            <a:ext cx="10239103" cy="737372"/>
          </a:xfrm>
        </p:spPr>
        <p:txBody>
          <a:bodyPr>
            <a:normAutofit/>
          </a:bodyPr>
          <a:lstStyle/>
          <a:p>
            <a:pPr>
              <a:defRPr/>
            </a:pPr>
            <a:r>
              <a:rPr lang="en-US" sz="4000" b="1"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940527" y="1102497"/>
            <a:ext cx="9052772" cy="5367972"/>
          </a:xfrm>
        </p:spPr>
        <p:txBody>
          <a:bodyPr>
            <a:normAutofit/>
          </a:bodyPr>
          <a:lstStyle/>
          <a:p>
            <a:r>
              <a:rPr lang="en-US" altLang="en-US" sz="2400" dirty="0" smtClean="0"/>
              <a:t>Sequences </a:t>
            </a:r>
            <a:r>
              <a:rPr lang="en-US" altLang="en-US" sz="2400" dirty="0"/>
              <a:t>of instructions that specify the chronological order in which instructions of concurrent transactions are executed</a:t>
            </a:r>
          </a:p>
          <a:p>
            <a:pPr lvl="1"/>
            <a:r>
              <a:rPr lang="en-US" altLang="en-US" dirty="0"/>
              <a:t>A schedule for a set of transactions must consist of all instructions of those transactions</a:t>
            </a:r>
          </a:p>
          <a:p>
            <a:pPr lvl="1"/>
            <a:r>
              <a:rPr lang="en-US" altLang="en-US" dirty="0"/>
              <a:t>Must preserve the order in which the instructions appear in each individual transaction.</a:t>
            </a:r>
          </a:p>
          <a:p>
            <a:r>
              <a:rPr lang="en-US" altLang="en-US" sz="2400" dirty="0"/>
              <a:t>A transaction that successfully completes its execution will have a commit instructions as the last statement </a:t>
            </a:r>
          </a:p>
          <a:p>
            <a:pPr lvl="1"/>
            <a:r>
              <a:rPr lang="en-US" altLang="en-US" dirty="0"/>
              <a:t>By default transaction assumed to execute commit instruction as its last step</a:t>
            </a:r>
          </a:p>
          <a:p>
            <a:r>
              <a:rPr lang="en-US" altLang="en-US" sz="2400" dirty="0"/>
              <a:t>A transaction that fails to successfully complete its execution will have an abort instruction as the last statement </a:t>
            </a:r>
          </a:p>
        </p:txBody>
      </p:sp>
    </p:spTree>
    <p:extLst>
      <p:ext uri="{BB962C8B-B14F-4D97-AF65-F5344CB8AC3E}">
        <p14:creationId xmlns:p14="http://schemas.microsoft.com/office/powerpoint/2010/main" val="399744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838200" y="365126"/>
            <a:ext cx="10334897" cy="737372"/>
          </a:xfrm>
        </p:spPr>
        <p:txBody>
          <a:bodyPr>
            <a:normAutofit/>
          </a:bodyPr>
          <a:lstStyle/>
          <a:p>
            <a:pPr>
              <a:defRPr/>
            </a:pPr>
            <a:r>
              <a:rPr lang="en-US" sz="4000" b="1" dirty="0">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1018903" y="1102497"/>
            <a:ext cx="8716943" cy="5367972"/>
          </a:xfrm>
        </p:spPr>
        <p:txBody>
          <a:bodyPr/>
          <a:lstStyle/>
          <a:p>
            <a:pPr>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endParaRPr lang="en-US" altLang="en-US" sz="2000" dirty="0" smtClean="0"/>
          </a:p>
          <a:p>
            <a:pPr>
              <a:tabLst>
                <a:tab pos="1947863" algn="l"/>
                <a:tab pos="2684463" algn="l"/>
                <a:tab pos="3594100" algn="l"/>
                <a:tab pos="4286250" algn="l"/>
              </a:tabLst>
            </a:pPr>
            <a:r>
              <a:rPr lang="en-US" altLang="en-US" sz="2000" b="1" dirty="0" smtClean="0">
                <a:solidFill>
                  <a:srgbClr val="00B0F0"/>
                </a:solidFill>
              </a:rPr>
              <a:t>At  t=0, </a:t>
            </a:r>
            <a:r>
              <a:rPr lang="en-US" altLang="en-US" sz="2000" b="1" dirty="0" smtClean="0">
                <a:solidFill>
                  <a:srgbClr val="00B0F0"/>
                </a:solidFill>
              </a:rPr>
              <a:t>A=1000, B=2000</a:t>
            </a:r>
            <a:r>
              <a:rPr lang="en-US" altLang="en-US" sz="2000" b="1" dirty="0" smtClean="0">
                <a:solidFill>
                  <a:srgbClr val="00B0F0"/>
                </a:solidFill>
              </a:rPr>
              <a:t>, A+B= </a:t>
            </a:r>
            <a:r>
              <a:rPr lang="en-US" altLang="en-US" sz="2000" b="1" dirty="0" smtClean="0">
                <a:solidFill>
                  <a:srgbClr val="00B0F0"/>
                </a:solidFill>
              </a:rPr>
              <a:t>3000</a:t>
            </a:r>
            <a:r>
              <a:rPr lang="en-US" altLang="en-US" sz="2000" b="1" dirty="0" smtClean="0">
                <a:solidFill>
                  <a:srgbClr val="00B0F0"/>
                </a:solidFill>
              </a:rPr>
              <a:t>,  </a:t>
            </a:r>
            <a:r>
              <a:rPr lang="en-US" altLang="en-US" sz="2000" b="1" dirty="0" smtClean="0">
                <a:solidFill>
                  <a:srgbClr val="00B050"/>
                </a:solidFill>
              </a:rPr>
              <a:t>A=855, B=2145</a:t>
            </a:r>
            <a:endParaRPr lang="en-US" altLang="en-US" sz="2000" b="1" dirty="0">
              <a:solidFill>
                <a:srgbClr val="00B050"/>
              </a:solidFill>
            </a:endParaRPr>
          </a:p>
          <a:p>
            <a:pPr>
              <a:lnSpc>
                <a:spcPct val="80000"/>
              </a:lnSpc>
              <a:tabLst>
                <a:tab pos="1947863" algn="l"/>
                <a:tab pos="2684463" algn="l"/>
                <a:tab pos="3594100" algn="l"/>
                <a:tab pos="4286250" algn="l"/>
              </a:tabLst>
            </a:pPr>
            <a:r>
              <a:rPr lang="en-US" altLang="en-US" sz="2000" dirty="0"/>
              <a:t>A </a:t>
            </a:r>
            <a:r>
              <a:rPr lang="en-US" altLang="en-US" sz="2000" dirty="0">
                <a:solidFill>
                  <a:srgbClr val="000099"/>
                </a:solidFill>
              </a:rPr>
              <a:t>serial </a:t>
            </a:r>
            <a:r>
              <a:rPr lang="en-US" altLang="en-US" sz="2000" dirty="0"/>
              <a:t>schedule in which </a:t>
            </a:r>
            <a:r>
              <a:rPr lang="en-US" altLang="en-US" sz="2000" i="1" dirty="0"/>
              <a:t>T</a:t>
            </a:r>
            <a:r>
              <a:rPr lang="en-US" altLang="en-US" sz="2000" baseline="-25000" dirty="0"/>
              <a:t>1</a:t>
            </a:r>
            <a:r>
              <a:rPr lang="en-US" altLang="en-US" sz="2000" dirty="0"/>
              <a:t> is followed by </a:t>
            </a:r>
            <a:r>
              <a:rPr lang="en-US" altLang="en-US" sz="2000" i="1" dirty="0"/>
              <a:t>T</a:t>
            </a:r>
            <a:r>
              <a:rPr lang="en-US" altLang="en-US" sz="2000" baseline="-25000" dirty="0"/>
              <a:t>2</a:t>
            </a:r>
            <a:r>
              <a:rPr lang="en-US" altLang="en-US" sz="2000" dirty="0"/>
              <a:t> :</a:t>
            </a:r>
          </a:p>
          <a:p>
            <a:pPr>
              <a:lnSpc>
                <a:spcPct val="80000"/>
              </a:lnSpc>
              <a:buNone/>
              <a:tabLst>
                <a:tab pos="1947863" algn="l"/>
                <a:tab pos="2684463" algn="l"/>
                <a:tab pos="3594100" algn="l"/>
                <a:tab pos="4286250" algn="l"/>
              </a:tabLst>
            </a:pPr>
            <a:r>
              <a:rPr lang="en-US" altLang="en-US" sz="14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674" y="2334253"/>
            <a:ext cx="3875315" cy="400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215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838200" y="365126"/>
            <a:ext cx="10256520" cy="557984"/>
          </a:xfrm>
        </p:spPr>
        <p:txBody>
          <a:bodyPr>
            <a:normAutofit fontScale="90000"/>
          </a:bodyPr>
          <a:lstStyle/>
          <a:p>
            <a:pPr>
              <a:defRPr/>
            </a:pPr>
            <a:r>
              <a:rPr lang="en-US" b="1"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905918" y="1102497"/>
            <a:ext cx="9463859" cy="5367972"/>
          </a:xfrm>
          <a:noFill/>
        </p:spPr>
        <p:txBody>
          <a:bodyPr/>
          <a:lstStyle/>
          <a:p>
            <a:pPr>
              <a:tabLst>
                <a:tab pos="1947863" algn="l"/>
                <a:tab pos="2684463" algn="l"/>
                <a:tab pos="3594100" algn="l"/>
                <a:tab pos="4286250" algn="l"/>
              </a:tabLst>
            </a:pPr>
            <a:r>
              <a:rPr lang="en-US" altLang="en-US" sz="2400" dirty="0"/>
              <a:t>A serial schedule where </a:t>
            </a:r>
            <a:r>
              <a:rPr lang="en-US" altLang="en-US" sz="2400" i="1" dirty="0"/>
              <a:t>T</a:t>
            </a:r>
            <a:r>
              <a:rPr lang="en-US" altLang="en-US" sz="2400" i="1" baseline="-25000" dirty="0"/>
              <a:t>2</a:t>
            </a:r>
            <a:r>
              <a:rPr lang="en-US" altLang="en-US" sz="2400" dirty="0"/>
              <a:t> is followed by </a:t>
            </a:r>
            <a:r>
              <a:rPr lang="en-US" altLang="en-US" sz="2400" i="1" dirty="0" smtClean="0"/>
              <a:t>T</a:t>
            </a:r>
            <a:r>
              <a:rPr lang="en-US" altLang="en-US" sz="2400" baseline="-25000" dirty="0" smtClean="0"/>
              <a:t>1</a:t>
            </a:r>
            <a:endParaRPr lang="en-US" altLang="en-US" sz="2400" baseline="-25000" dirty="0"/>
          </a:p>
          <a:p>
            <a:pPr>
              <a:tabLst>
                <a:tab pos="1947863" algn="l"/>
                <a:tab pos="2684463" algn="l"/>
                <a:tab pos="3594100" algn="l"/>
                <a:tab pos="4286250" algn="l"/>
              </a:tabLst>
            </a:pPr>
            <a:r>
              <a:rPr lang="en-US" altLang="en-US" sz="1800" b="1" dirty="0">
                <a:solidFill>
                  <a:srgbClr val="00B0F0"/>
                </a:solidFill>
              </a:rPr>
              <a:t>At  t=0, </a:t>
            </a:r>
            <a:r>
              <a:rPr lang="en-US" altLang="en-US" sz="1800" b="1" dirty="0" smtClean="0">
                <a:solidFill>
                  <a:srgbClr val="00B0F0"/>
                </a:solidFill>
              </a:rPr>
              <a:t>A=1000, B=2000</a:t>
            </a:r>
            <a:r>
              <a:rPr lang="en-US" altLang="en-US" sz="1800" b="1" dirty="0">
                <a:solidFill>
                  <a:srgbClr val="00B0F0"/>
                </a:solidFill>
              </a:rPr>
              <a:t>, A+B= </a:t>
            </a:r>
            <a:r>
              <a:rPr lang="en-US" altLang="en-US" sz="1800" b="1" dirty="0" smtClean="0">
                <a:solidFill>
                  <a:srgbClr val="00B0F0"/>
                </a:solidFill>
              </a:rPr>
              <a:t>3000</a:t>
            </a:r>
            <a:r>
              <a:rPr lang="en-US" altLang="en-US" sz="1800" b="1" dirty="0">
                <a:solidFill>
                  <a:srgbClr val="00B0F0"/>
                </a:solidFill>
              </a:rPr>
              <a:t>,  </a:t>
            </a:r>
            <a:r>
              <a:rPr lang="en-US" altLang="en-US" sz="1800" b="1" dirty="0" smtClean="0">
                <a:solidFill>
                  <a:srgbClr val="00B050"/>
                </a:solidFill>
              </a:rPr>
              <a:t>A=850, B=2150</a:t>
            </a:r>
            <a:endParaRPr lang="en-US" altLang="en-US" sz="1800" b="1" dirty="0">
              <a:solidFill>
                <a:srgbClr val="00B050"/>
              </a:solidFill>
            </a:endParaRPr>
          </a:p>
          <a:p>
            <a:pPr>
              <a:tabLst>
                <a:tab pos="1947863" algn="l"/>
                <a:tab pos="2684463" algn="l"/>
                <a:tab pos="3594100" algn="l"/>
                <a:tab pos="4286250" algn="l"/>
              </a:tabLst>
            </a:pPr>
            <a:endParaRPr lang="en-US" altLang="en-US" dirty="0"/>
          </a:p>
          <a:p>
            <a:pPr>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834" y="2058239"/>
            <a:ext cx="3927566" cy="424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20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838200" y="365126"/>
            <a:ext cx="10230394" cy="601525"/>
          </a:xfrm>
        </p:spPr>
        <p:txBody>
          <a:bodyPr>
            <a:normAutofit fontScale="90000"/>
          </a:bodyPr>
          <a:lstStyle/>
          <a:p>
            <a:pPr>
              <a:defRPr/>
            </a:pPr>
            <a:r>
              <a:rPr lang="en-US" b="1" dirty="0">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949234" y="1102497"/>
            <a:ext cx="9123962" cy="5367972"/>
          </a:xfrm>
          <a:noFill/>
        </p:spPr>
        <p:txBody>
          <a:bodyPr>
            <a:normAutofit fontScale="77500" lnSpcReduction="20000"/>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a:t>
            </a:r>
            <a:r>
              <a:rPr lang="en-US" altLang="en-US" dirty="0" smtClean="0"/>
              <a:t>1</a:t>
            </a:r>
            <a:endParaRPr lang="en-US" altLang="en-US" dirty="0"/>
          </a:p>
          <a:p>
            <a:pPr>
              <a:tabLst>
                <a:tab pos="1947863" algn="l"/>
                <a:tab pos="2684463" algn="l"/>
                <a:tab pos="3594100" algn="l"/>
                <a:tab pos="4286250" algn="l"/>
              </a:tabLst>
            </a:pPr>
            <a:r>
              <a:rPr lang="en-US" altLang="en-US" b="1" dirty="0">
                <a:solidFill>
                  <a:srgbClr val="00B0F0"/>
                </a:solidFill>
              </a:rPr>
              <a:t>At  t=0, A=1000, B=2000, A+B= 3000,  </a:t>
            </a:r>
            <a:r>
              <a:rPr lang="en-US" altLang="en-US" b="1" dirty="0">
                <a:solidFill>
                  <a:srgbClr val="00B050"/>
                </a:solidFill>
              </a:rPr>
              <a:t>A=855, B=2145</a:t>
            </a:r>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r>
              <a:rPr lang="en-US" altLang="en-US" sz="1600" dirty="0">
                <a:latin typeface="Arial" panose="020B0604020202020204" pitchFamily="34" charset="0"/>
              </a:rPr>
              <a:t>In </a:t>
            </a:r>
            <a:r>
              <a:rPr lang="en-US" altLang="en-US" sz="1600" dirty="0">
                <a:latin typeface="Arial" panose="020B0604020202020204" pitchFamily="34" charset="0"/>
              </a:rPr>
              <a:t>Schedules 1, 2 and 3, the sum A + B is preserved</a:t>
            </a:r>
            <a:r>
              <a:rPr lang="en-US" altLang="en-US" dirty="0" smtClean="0"/>
              <a:t>.</a:t>
            </a:r>
            <a:endParaRPr lang="en-US" altLang="en-US" dirty="0"/>
          </a:p>
          <a:p>
            <a:pPr>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95" y="2305596"/>
            <a:ext cx="4695507" cy="41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15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838200" y="365125"/>
            <a:ext cx="10273937" cy="713185"/>
          </a:xfrm>
        </p:spPr>
        <p:txBody>
          <a:bodyPr>
            <a:normAutofit/>
          </a:bodyPr>
          <a:lstStyle/>
          <a:p>
            <a:pPr>
              <a:defRPr/>
            </a:pPr>
            <a:r>
              <a:rPr lang="en-US" sz="4000" b="1" dirty="0">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984069" y="1102497"/>
            <a:ext cx="10206445" cy="5367972"/>
          </a:xfrm>
          <a:noFill/>
        </p:spPr>
        <p:txBody>
          <a:bodyPr/>
          <a:lstStyle/>
          <a:p>
            <a:pPr>
              <a:tabLst>
                <a:tab pos="1947863" algn="l"/>
                <a:tab pos="2684463" algn="l"/>
                <a:tab pos="3594100" algn="l"/>
                <a:tab pos="4286250" algn="l"/>
              </a:tabLst>
            </a:pPr>
            <a:r>
              <a:rPr lang="en-US" altLang="en-US" sz="2400" dirty="0"/>
              <a:t>The following concurrent schedule does not preserve the value of (</a:t>
            </a:r>
            <a:r>
              <a:rPr lang="en-US" altLang="en-US" sz="2400" i="1" dirty="0"/>
              <a:t>A </a:t>
            </a:r>
            <a:r>
              <a:rPr lang="en-US" altLang="en-US" sz="2400" dirty="0"/>
              <a:t>+ </a:t>
            </a:r>
            <a:r>
              <a:rPr lang="en-US" altLang="en-US" sz="2400" i="1" dirty="0"/>
              <a:t>B</a:t>
            </a:r>
            <a:r>
              <a:rPr lang="en-US" altLang="en-US" sz="2400" dirty="0"/>
              <a:t> </a:t>
            </a:r>
            <a:r>
              <a:rPr lang="en-US" altLang="en-US" sz="2400" i="1" dirty="0" smtClean="0"/>
              <a:t>)</a:t>
            </a:r>
          </a:p>
          <a:p>
            <a:pPr marL="0" indent="0">
              <a:buNone/>
              <a:tabLst>
                <a:tab pos="1947863" algn="l"/>
                <a:tab pos="2684463" algn="l"/>
                <a:tab pos="3594100" algn="l"/>
                <a:tab pos="4286250" algn="l"/>
              </a:tabLst>
            </a:pPr>
            <a:r>
              <a:rPr lang="en-US" altLang="en-US" sz="2000" b="1" dirty="0">
                <a:solidFill>
                  <a:srgbClr val="00B0F0"/>
                </a:solidFill>
              </a:rPr>
              <a:t>At  t=0, A=1000, B=2000, A+B= 3000,  </a:t>
            </a:r>
            <a:r>
              <a:rPr lang="en-US" altLang="en-US" sz="2000" b="1" dirty="0" smtClean="0">
                <a:solidFill>
                  <a:srgbClr val="00B050"/>
                </a:solidFill>
              </a:rPr>
              <a:t>A=950, B=2100</a:t>
            </a:r>
            <a:endParaRPr lang="en-US" altLang="en-US" sz="2000" b="1" dirty="0">
              <a:solidFill>
                <a:srgbClr val="00B050"/>
              </a:solidFill>
            </a:endParaRPr>
          </a:p>
          <a:p>
            <a:pPr marL="0" indent="0">
              <a:buNone/>
              <a:tabLst>
                <a:tab pos="1947863" algn="l"/>
                <a:tab pos="2684463" algn="l"/>
                <a:tab pos="3594100" algn="l"/>
                <a:tab pos="4286250" algn="l"/>
              </a:tabLst>
            </a:pP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933" y="2244654"/>
            <a:ext cx="4005942" cy="416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4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39400" cy="906326"/>
          </a:xfrm>
        </p:spPr>
        <p:txBody>
          <a:bodyPr>
            <a:normAutofit/>
          </a:bodyPr>
          <a:lstStyle/>
          <a:p>
            <a:r>
              <a:rPr lang="en-IN" sz="4000" b="1" dirty="0" smtClean="0"/>
              <a:t>Outline</a:t>
            </a:r>
            <a:endParaRPr lang="en-IN" sz="4000" b="1" dirty="0"/>
          </a:p>
        </p:txBody>
      </p:sp>
      <p:sp>
        <p:nvSpPr>
          <p:cNvPr id="3" name="Content Placeholder 2"/>
          <p:cNvSpPr>
            <a:spLocks noGrp="1"/>
          </p:cNvSpPr>
          <p:nvPr>
            <p:ph idx="1"/>
          </p:nvPr>
        </p:nvSpPr>
        <p:spPr>
          <a:xfrm>
            <a:off x="838200" y="1271452"/>
            <a:ext cx="10515600" cy="4905511"/>
          </a:xfrm>
        </p:spPr>
        <p:txBody>
          <a:bodyPr>
            <a:normAutofit/>
          </a:bodyPr>
          <a:lstStyle/>
          <a:p>
            <a:pPr marL="0" indent="0">
              <a:buNone/>
            </a:pPr>
            <a:r>
              <a:rPr lang="en-IN" sz="2400" dirty="0" smtClean="0"/>
              <a:t>Definition</a:t>
            </a:r>
          </a:p>
          <a:p>
            <a:pPr marL="0" indent="0">
              <a:buNone/>
            </a:pPr>
            <a:r>
              <a:rPr lang="en-IN" sz="2400" dirty="0" smtClean="0"/>
              <a:t>ACID properties</a:t>
            </a:r>
          </a:p>
          <a:p>
            <a:pPr marL="0" indent="0">
              <a:buNone/>
            </a:pPr>
            <a:r>
              <a:rPr lang="en-IN" sz="2400" dirty="0" smtClean="0"/>
              <a:t>Transaction states</a:t>
            </a:r>
          </a:p>
          <a:p>
            <a:pPr marL="0" indent="0">
              <a:buNone/>
            </a:pPr>
            <a:r>
              <a:rPr lang="en-IN" sz="2400" dirty="0" smtClean="0"/>
              <a:t>Schedule: Serial, Interleaved, equivalent</a:t>
            </a:r>
          </a:p>
          <a:p>
            <a:pPr marL="0" indent="0">
              <a:buNone/>
            </a:pPr>
            <a:r>
              <a:rPr lang="en-IN" sz="2400" dirty="0" err="1" smtClean="0"/>
              <a:t>Serializability</a:t>
            </a:r>
            <a:endParaRPr lang="en-IN" sz="2400" dirty="0" smtClean="0"/>
          </a:p>
          <a:p>
            <a:pPr marL="0" indent="0">
              <a:buNone/>
            </a:pPr>
            <a:r>
              <a:rPr lang="en-IN" sz="2400" dirty="0" smtClean="0"/>
              <a:t>Concurrency </a:t>
            </a:r>
            <a:r>
              <a:rPr lang="en-IN" sz="2400" dirty="0" smtClean="0"/>
              <a:t>Control Protocols: </a:t>
            </a:r>
            <a:r>
              <a:rPr lang="en-IN" sz="2400" dirty="0" smtClean="0"/>
              <a:t> </a:t>
            </a:r>
          </a:p>
          <a:p>
            <a:pPr marL="0" indent="0">
              <a:buNone/>
            </a:pPr>
            <a:r>
              <a:rPr lang="en-IN" sz="2400" dirty="0" smtClean="0"/>
              <a:t>Lock based Protocols: </a:t>
            </a:r>
            <a:r>
              <a:rPr lang="en-IN" sz="2000" dirty="0" smtClean="0"/>
              <a:t>Two </a:t>
            </a:r>
            <a:r>
              <a:rPr lang="en-IN" sz="2000" dirty="0" smtClean="0"/>
              <a:t>Phase Locking, Time stamp based, deadlock detection, prevention, </a:t>
            </a:r>
            <a:r>
              <a:rPr lang="en-IN" sz="2000" dirty="0" smtClean="0"/>
              <a:t>recovery </a:t>
            </a:r>
          </a:p>
          <a:p>
            <a:pPr marL="0" indent="0">
              <a:buNone/>
            </a:pPr>
            <a:r>
              <a:rPr lang="en-IN" sz="2000" dirty="0" smtClean="0">
                <a:solidFill>
                  <a:srgbClr val="FF0000"/>
                </a:solidFill>
              </a:rPr>
              <a:t>Time Stamp based Protocols, Validation based Protocols</a:t>
            </a:r>
          </a:p>
          <a:p>
            <a:pPr marL="0" indent="0">
              <a:buNone/>
            </a:pPr>
            <a:r>
              <a:rPr lang="en-IN" sz="2400" dirty="0" smtClean="0">
                <a:solidFill>
                  <a:srgbClr val="FF0000"/>
                </a:solidFill>
              </a:rPr>
              <a:t>Crash Recovery Protocol </a:t>
            </a:r>
          </a:p>
          <a:p>
            <a:pPr marL="0" indent="0">
              <a:buNone/>
            </a:pPr>
            <a:r>
              <a:rPr lang="en-US" sz="1700" dirty="0" smtClean="0">
                <a:solidFill>
                  <a:srgbClr val="FF0000"/>
                </a:solidFill>
              </a:rPr>
              <a:t>Algorithm </a:t>
            </a:r>
            <a:r>
              <a:rPr lang="en-US" sz="1700" dirty="0">
                <a:solidFill>
                  <a:srgbClr val="FF0000"/>
                </a:solidFill>
              </a:rPr>
              <a:t>for Recovery and Isolation Exploiting Semantics </a:t>
            </a:r>
            <a:r>
              <a:rPr lang="en-US" sz="1700" dirty="0" smtClean="0">
                <a:solidFill>
                  <a:srgbClr val="FF0000"/>
                </a:solidFill>
              </a:rPr>
              <a:t>ARIES</a:t>
            </a:r>
            <a:endParaRPr lang="en-IN" sz="1500" dirty="0" smtClean="0">
              <a:solidFill>
                <a:srgbClr val="FF0000"/>
              </a:solidFill>
            </a:endParaRPr>
          </a:p>
          <a:p>
            <a:pPr marL="0" indent="0">
              <a:buNone/>
            </a:pPr>
            <a:endParaRPr lang="en-IN" sz="2000" dirty="0"/>
          </a:p>
          <a:p>
            <a:pPr marL="0" indent="0">
              <a:buNone/>
            </a:pPr>
            <a:endParaRPr lang="en-IN" dirty="0"/>
          </a:p>
        </p:txBody>
      </p:sp>
      <p:sp>
        <p:nvSpPr>
          <p:cNvPr id="4" name="Slide Number Placeholder 3"/>
          <p:cNvSpPr>
            <a:spLocks noGrp="1"/>
          </p:cNvSpPr>
          <p:nvPr>
            <p:ph type="sldNum" sz="quarter" idx="12"/>
          </p:nvPr>
        </p:nvSpPr>
        <p:spPr/>
        <p:txBody>
          <a:bodyPr/>
          <a:lstStyle/>
          <a:p>
            <a:fld id="{B55D31B5-075E-472C-B718-6D501B45EC0D}" type="slidenum">
              <a:rPr lang="en-IN" smtClean="0"/>
              <a:t>2</a:t>
            </a:fld>
            <a:endParaRPr lang="en-IN"/>
          </a:p>
        </p:txBody>
      </p:sp>
    </p:spTree>
    <p:extLst>
      <p:ext uri="{BB962C8B-B14F-4D97-AF65-F5344CB8AC3E}">
        <p14:creationId xmlns:p14="http://schemas.microsoft.com/office/powerpoint/2010/main" val="274096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838201" y="365126"/>
            <a:ext cx="10378440" cy="627651"/>
          </a:xfrm>
        </p:spPr>
        <p:txBody>
          <a:bodyPr>
            <a:noAutofit/>
          </a:bodyPr>
          <a:lstStyle/>
          <a:p>
            <a:pPr>
              <a:defRPr/>
            </a:pPr>
            <a:r>
              <a:rPr lang="en-US" sz="4000" b="1"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740229" y="1581468"/>
            <a:ext cx="9574395" cy="5367972"/>
          </a:xfrm>
        </p:spPr>
        <p:txBody>
          <a:bodyPr>
            <a:normAutofit/>
          </a:bodyPr>
          <a:lstStyle/>
          <a:p>
            <a:r>
              <a:rPr lang="en-US" altLang="en-US" sz="2400" dirty="0" smtClean="0"/>
              <a:t>Each </a:t>
            </a:r>
            <a:r>
              <a:rPr lang="en-US" altLang="en-US" sz="2400" dirty="0"/>
              <a:t>transaction preserves database consistency.</a:t>
            </a:r>
          </a:p>
          <a:p>
            <a:r>
              <a:rPr lang="en-US" altLang="en-US" sz="2400" dirty="0"/>
              <a:t>Thus, serial execution of a set of transactions preserves database consistency.</a:t>
            </a:r>
          </a:p>
          <a:p>
            <a:r>
              <a:rPr lang="en-US" altLang="en-US" sz="2400" dirty="0"/>
              <a:t>A (possibly concurrent) schedule is serializable if it is equivalent to a serial schedule.  </a:t>
            </a:r>
          </a:p>
        </p:txBody>
      </p:sp>
    </p:spTree>
    <p:extLst>
      <p:ext uri="{BB962C8B-B14F-4D97-AF65-F5344CB8AC3E}">
        <p14:creationId xmlns:p14="http://schemas.microsoft.com/office/powerpoint/2010/main" val="14503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838200" y="365126"/>
            <a:ext cx="10361023" cy="627652"/>
          </a:xfrm>
        </p:spPr>
        <p:txBody>
          <a:bodyPr>
            <a:normAutofit fontScale="90000"/>
          </a:bodyPr>
          <a:lstStyle/>
          <a:p>
            <a:pPr>
              <a:defRPr/>
            </a:pPr>
            <a:r>
              <a:rPr lang="en-US" b="1" dirty="0">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838200" y="1207000"/>
            <a:ext cx="9234997" cy="5367972"/>
          </a:xfrm>
        </p:spPr>
        <p:txBody>
          <a:bodyPr>
            <a:normAutofit/>
          </a:bodyPr>
          <a:lstStyle/>
          <a:p>
            <a:r>
              <a:rPr lang="en-US" altLang="en-US" sz="2400" dirty="0" smtClean="0"/>
              <a:t>simplified </a:t>
            </a:r>
            <a:r>
              <a:rPr lang="en-US" altLang="en-US" sz="2400" dirty="0"/>
              <a:t>schedules consist of only </a:t>
            </a:r>
            <a:r>
              <a:rPr lang="en-US" altLang="en-US" sz="2400" b="1" dirty="0"/>
              <a:t>read</a:t>
            </a:r>
            <a:r>
              <a:rPr lang="en-US" altLang="en-US" sz="2400" dirty="0"/>
              <a:t> and </a:t>
            </a:r>
            <a:r>
              <a:rPr lang="en-US" altLang="en-US" sz="2400" b="1" dirty="0"/>
              <a:t>write </a:t>
            </a:r>
            <a:r>
              <a:rPr lang="en-US" altLang="en-US" sz="2400" dirty="0"/>
              <a:t>instructions</a:t>
            </a:r>
            <a:r>
              <a:rPr lang="en-US" altLang="en-US" sz="2400" dirty="0" smtClean="0"/>
              <a:t>.</a:t>
            </a:r>
          </a:p>
          <a:p>
            <a:endParaRPr lang="en-US" altLang="en-US" sz="2400" dirty="0"/>
          </a:p>
          <a:p>
            <a:r>
              <a:rPr lang="en-US" sz="2400" b="1" dirty="0"/>
              <a:t>read(</a:t>
            </a:r>
            <a:r>
              <a:rPr lang="en-US" sz="2400" b="1" i="1" dirty="0"/>
              <a:t>X</a:t>
            </a:r>
            <a:r>
              <a:rPr lang="en-US" sz="2400" b="1" dirty="0" smtClean="0"/>
              <a:t>)</a:t>
            </a:r>
            <a:r>
              <a:rPr lang="en-US" sz="2400" dirty="0" smtClean="0"/>
              <a:t> transfers </a:t>
            </a:r>
            <a:r>
              <a:rPr lang="en-US" sz="2400" dirty="0"/>
              <a:t>the data item </a:t>
            </a:r>
            <a:r>
              <a:rPr lang="en-US" sz="2400" i="1" dirty="0"/>
              <a:t>X </a:t>
            </a:r>
            <a:r>
              <a:rPr lang="en-US" sz="2400" dirty="0"/>
              <a:t>from the database to a variable, </a:t>
            </a:r>
            <a:r>
              <a:rPr lang="en-US" sz="2400" dirty="0" smtClean="0"/>
              <a:t>also called </a:t>
            </a:r>
            <a:r>
              <a:rPr lang="en-US" sz="2400" i="1" dirty="0"/>
              <a:t>X</a:t>
            </a:r>
            <a:r>
              <a:rPr lang="en-US" sz="2400" dirty="0"/>
              <a:t>, in a buffer in main memory belonging to the transaction that </a:t>
            </a:r>
            <a:r>
              <a:rPr lang="en-US" sz="2400" dirty="0" smtClean="0"/>
              <a:t>executed the </a:t>
            </a:r>
            <a:r>
              <a:rPr lang="en-US" sz="2400" dirty="0"/>
              <a:t>read operation.</a:t>
            </a:r>
          </a:p>
          <a:p>
            <a:r>
              <a:rPr lang="en-US" sz="2400" b="1" dirty="0" smtClean="0"/>
              <a:t>write(</a:t>
            </a:r>
            <a:r>
              <a:rPr lang="en-US" sz="2400" b="1" i="1" dirty="0" smtClean="0"/>
              <a:t>X</a:t>
            </a:r>
            <a:r>
              <a:rPr lang="en-US" sz="2400" b="1" dirty="0" smtClean="0"/>
              <a:t>) </a:t>
            </a:r>
            <a:r>
              <a:rPr lang="en-US" sz="2400" dirty="0" smtClean="0"/>
              <a:t>transfers </a:t>
            </a:r>
            <a:r>
              <a:rPr lang="en-US" sz="2400" dirty="0"/>
              <a:t>the value in the variable </a:t>
            </a:r>
            <a:r>
              <a:rPr lang="en-US" sz="2400" i="1" dirty="0"/>
              <a:t>X </a:t>
            </a:r>
            <a:r>
              <a:rPr lang="en-US" sz="2400" dirty="0"/>
              <a:t>in the main-memory </a:t>
            </a:r>
            <a:r>
              <a:rPr lang="en-US" sz="2400" dirty="0" smtClean="0"/>
              <a:t>buffer of </a:t>
            </a:r>
            <a:r>
              <a:rPr lang="en-US" sz="2400" dirty="0"/>
              <a:t>the transaction that executed the write to the data item </a:t>
            </a:r>
            <a:r>
              <a:rPr lang="en-US" sz="2400" i="1" dirty="0"/>
              <a:t>X </a:t>
            </a:r>
            <a:r>
              <a:rPr lang="en-US" sz="2400" dirty="0"/>
              <a:t>in the database.</a:t>
            </a:r>
            <a:endParaRPr lang="en-US" altLang="en-US" sz="2400" dirty="0"/>
          </a:p>
        </p:txBody>
      </p:sp>
    </p:spTree>
    <p:extLst>
      <p:ext uri="{BB962C8B-B14F-4D97-AF65-F5344CB8AC3E}">
        <p14:creationId xmlns:p14="http://schemas.microsoft.com/office/powerpoint/2010/main" val="250447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838200" y="365125"/>
            <a:ext cx="10160726" cy="523149"/>
          </a:xfrm>
        </p:spPr>
        <p:txBody>
          <a:bodyPr>
            <a:normAutofit fontScale="90000"/>
          </a:bodyPr>
          <a:lstStyle/>
          <a:p>
            <a:pPr>
              <a:defRPr/>
            </a:pPr>
            <a:r>
              <a:rPr lang="en-US" b="1" dirty="0">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838200" y="1102497"/>
            <a:ext cx="9128464" cy="5367972"/>
          </a:xfrm>
        </p:spPr>
        <p:txBody>
          <a:bodyPr>
            <a:normAutofit/>
          </a:bodyPr>
          <a:lstStyle/>
          <a:p>
            <a:r>
              <a:rPr lang="en-US" altLang="en-US" sz="2400" dirty="0"/>
              <a:t>Instructions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of transactions </a:t>
            </a:r>
            <a:r>
              <a:rPr lang="en-US" altLang="en-US" sz="2400" i="1" dirty="0"/>
              <a:t>T</a:t>
            </a:r>
            <a:r>
              <a:rPr lang="en-US" altLang="en-US" sz="2400" i="1" baseline="-25000" dirty="0"/>
              <a:t>i</a:t>
            </a:r>
            <a:r>
              <a:rPr lang="en-US" altLang="en-US" sz="2400" dirty="0"/>
              <a:t> and </a:t>
            </a:r>
            <a:r>
              <a:rPr lang="en-US" altLang="en-US" sz="2400" i="1" dirty="0"/>
              <a:t>T</a:t>
            </a:r>
            <a:r>
              <a:rPr lang="en-US" altLang="en-US" sz="2400" i="1" baseline="-25000" dirty="0"/>
              <a:t>j</a:t>
            </a:r>
            <a:r>
              <a:rPr lang="en-US" altLang="en-US" sz="2400" dirty="0"/>
              <a:t> respectively, </a:t>
            </a:r>
            <a:r>
              <a:rPr lang="en-US" altLang="en-US" sz="2400" b="1" dirty="0">
                <a:solidFill>
                  <a:srgbClr val="000099"/>
                </a:solidFill>
              </a:rPr>
              <a:t>conflict</a:t>
            </a:r>
            <a:r>
              <a:rPr lang="en-US" altLang="en-US" sz="2400" dirty="0"/>
              <a:t> if and only if there exists some item </a:t>
            </a:r>
            <a:r>
              <a:rPr lang="en-US" altLang="en-US" sz="2400" i="1" dirty="0"/>
              <a:t>Q</a:t>
            </a:r>
            <a:r>
              <a:rPr lang="en-US" altLang="en-US" sz="2400" dirty="0"/>
              <a:t> accessed by both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and at least one of these instructions wrote </a:t>
            </a:r>
            <a:r>
              <a:rPr lang="en-US" altLang="en-US" sz="2400" i="1" dirty="0" smtClean="0"/>
              <a:t>Q</a:t>
            </a:r>
            <a:endParaRPr lang="en-US" altLang="en-US" sz="2400" dirty="0"/>
          </a:p>
          <a:p>
            <a:pPr>
              <a:buFont typeface="Monotype Sorts" charset="2"/>
              <a:buNone/>
            </a:pPr>
            <a:r>
              <a:rPr lang="en-US" altLang="en-US" sz="2400" dirty="0"/>
              <a:t>	   1.   </a:t>
            </a:r>
            <a:r>
              <a:rPr lang="en-US" altLang="en-US" sz="2400" i="1" dirty="0"/>
              <a:t>l</a:t>
            </a:r>
            <a:r>
              <a:rPr lang="en-US" altLang="en-US" sz="2400" i="1" baseline="-25000" dirty="0"/>
              <a:t>i</a:t>
            </a:r>
            <a:r>
              <a:rPr lang="en-US" altLang="en-US" sz="2400" dirty="0"/>
              <a:t> = </a:t>
            </a:r>
            <a:r>
              <a:rPr lang="en-US" altLang="en-US" sz="2400" b="1" dirty="0"/>
              <a:t>read</a:t>
            </a:r>
            <a:r>
              <a:rPr lang="en-US" altLang="en-US" sz="2400" dirty="0"/>
              <a:t>(</a:t>
            </a:r>
            <a:r>
              <a:rPr lang="en-US" altLang="en-US" sz="2400" i="1" dirty="0"/>
              <a:t>Q), </a:t>
            </a:r>
            <a:r>
              <a:rPr lang="en-US" altLang="en-US" sz="2400" i="1" dirty="0" err="1"/>
              <a:t>l</a:t>
            </a:r>
            <a:r>
              <a:rPr lang="en-US" altLang="en-US" sz="2400" i="1" baseline="-25000" dirty="0" err="1"/>
              <a:t>j</a:t>
            </a:r>
            <a:r>
              <a:rPr lang="en-US" altLang="en-US" sz="2400" i="1" dirty="0"/>
              <a:t> = </a:t>
            </a:r>
            <a:r>
              <a:rPr lang="en-US" altLang="en-US" sz="2400" b="1" dirty="0"/>
              <a:t>read</a:t>
            </a:r>
            <a:r>
              <a:rPr lang="en-US" altLang="en-US" sz="2400" dirty="0"/>
              <a:t>(</a:t>
            </a:r>
            <a:r>
              <a:rPr lang="en-US" altLang="en-US" sz="2400" i="1" dirty="0"/>
              <a:t>Q</a:t>
            </a:r>
            <a:r>
              <a:rPr lang="en-US" altLang="en-US" sz="2400" dirty="0"/>
              <a:t>).   </a:t>
            </a:r>
            <a:r>
              <a:rPr lang="en-US" altLang="en-US" sz="2400" i="1" dirty="0">
                <a:solidFill>
                  <a:srgbClr val="0070C0"/>
                </a:solidFill>
              </a:rPr>
              <a:t>l</a:t>
            </a:r>
            <a:r>
              <a:rPr lang="en-US" altLang="en-US" sz="2400" i="1" baseline="-25000" dirty="0">
                <a:solidFill>
                  <a:srgbClr val="0070C0"/>
                </a:solidFill>
              </a:rPr>
              <a:t>i</a:t>
            </a:r>
            <a:r>
              <a:rPr lang="en-US" altLang="en-US" sz="2400" dirty="0">
                <a:solidFill>
                  <a:srgbClr val="0070C0"/>
                </a:solidFill>
              </a:rPr>
              <a:t> and </a:t>
            </a:r>
            <a:r>
              <a:rPr lang="en-US" altLang="en-US" sz="2400" i="1" dirty="0" err="1">
                <a:solidFill>
                  <a:srgbClr val="0070C0"/>
                </a:solidFill>
              </a:rPr>
              <a:t>l</a:t>
            </a:r>
            <a:r>
              <a:rPr lang="en-US" altLang="en-US" sz="2400" i="1" baseline="-25000" dirty="0" err="1">
                <a:solidFill>
                  <a:srgbClr val="0070C0"/>
                </a:solidFill>
              </a:rPr>
              <a:t>j</a:t>
            </a:r>
            <a:r>
              <a:rPr lang="en-US" altLang="en-US" sz="2400" i="1" dirty="0">
                <a:solidFill>
                  <a:srgbClr val="0070C0"/>
                </a:solidFill>
              </a:rPr>
              <a:t> </a:t>
            </a:r>
            <a:r>
              <a:rPr lang="en-US" altLang="en-US" sz="2400" dirty="0">
                <a:solidFill>
                  <a:srgbClr val="0070C0"/>
                </a:solidFill>
              </a:rPr>
              <a:t>don</a:t>
            </a:r>
            <a:r>
              <a:rPr lang="ja-JP" altLang="en-US" sz="2400" dirty="0">
                <a:solidFill>
                  <a:srgbClr val="0070C0"/>
                </a:solidFill>
              </a:rPr>
              <a:t>’</a:t>
            </a:r>
            <a:r>
              <a:rPr lang="en-US" altLang="ja-JP" sz="2400" dirty="0">
                <a:solidFill>
                  <a:srgbClr val="0070C0"/>
                </a:solidFill>
              </a:rPr>
              <a:t>t </a:t>
            </a:r>
            <a:r>
              <a:rPr lang="en-US" altLang="ja-JP" sz="2400" dirty="0" smtClean="0">
                <a:solidFill>
                  <a:srgbClr val="0070C0"/>
                </a:solidFill>
              </a:rPr>
              <a:t>conflict</a:t>
            </a:r>
            <a:r>
              <a:rPr lang="en-US" altLang="ja-JP" sz="2400" dirty="0">
                <a:solidFill>
                  <a:srgbClr val="0070C0"/>
                </a:solidFill>
              </a:rPr>
              <a:t/>
            </a:r>
            <a:br>
              <a:rPr lang="en-US" altLang="ja-JP" sz="2400" dirty="0">
                <a:solidFill>
                  <a:srgbClr val="0070C0"/>
                </a:solidFill>
              </a:rPr>
            </a:br>
            <a:r>
              <a:rPr lang="en-US" altLang="ja-JP" sz="2400" dirty="0"/>
              <a:t>   2.   </a:t>
            </a:r>
            <a:r>
              <a:rPr lang="en-US" altLang="ja-JP" sz="2400" i="1" dirty="0"/>
              <a:t>l</a:t>
            </a:r>
            <a:r>
              <a:rPr lang="en-US" altLang="ja-JP" sz="2400" i="1" baseline="-25000" dirty="0"/>
              <a:t>i</a:t>
            </a:r>
            <a:r>
              <a:rPr lang="en-US" altLang="ja-JP" sz="2400" dirty="0"/>
              <a:t> = </a:t>
            </a:r>
            <a:r>
              <a:rPr lang="en-US" altLang="ja-JP" sz="2400" b="1" dirty="0"/>
              <a:t>read</a:t>
            </a:r>
            <a:r>
              <a:rPr lang="en-US" altLang="ja-JP" sz="2400" dirty="0"/>
              <a:t>(</a:t>
            </a:r>
            <a:r>
              <a:rPr lang="en-US" altLang="ja-JP" sz="2400" i="1" dirty="0"/>
              <a:t>Q),  </a:t>
            </a:r>
            <a:r>
              <a:rPr lang="en-US" altLang="ja-JP" sz="2400" i="1" dirty="0" err="1"/>
              <a:t>l</a:t>
            </a:r>
            <a:r>
              <a:rPr lang="en-US" altLang="ja-JP" sz="2400" i="1" baseline="-25000" dirty="0" err="1"/>
              <a:t>j</a:t>
            </a:r>
            <a:r>
              <a:rPr lang="en-US" altLang="ja-JP" sz="2400" i="1" dirty="0"/>
              <a:t> = </a:t>
            </a:r>
            <a:r>
              <a:rPr lang="en-US" altLang="ja-JP" sz="2400" b="1" dirty="0"/>
              <a:t>write</a:t>
            </a:r>
            <a:r>
              <a:rPr lang="en-US" altLang="ja-JP" sz="2400" dirty="0"/>
              <a:t>(</a:t>
            </a:r>
            <a:r>
              <a:rPr lang="en-US" altLang="ja-JP" sz="2400" i="1" dirty="0"/>
              <a:t>Q</a:t>
            </a:r>
            <a:r>
              <a:rPr lang="en-US" altLang="ja-JP" sz="2400" dirty="0"/>
              <a:t>).  </a:t>
            </a:r>
            <a:r>
              <a:rPr lang="en-US" altLang="ja-JP" sz="2400" dirty="0">
                <a:solidFill>
                  <a:srgbClr val="FF0000"/>
                </a:solidFill>
              </a:rPr>
              <a:t>They </a:t>
            </a:r>
            <a:r>
              <a:rPr lang="en-US" altLang="ja-JP" sz="2400" dirty="0" smtClean="0">
                <a:solidFill>
                  <a:srgbClr val="FF0000"/>
                </a:solidFill>
              </a:rPr>
              <a:t>conflict</a:t>
            </a:r>
            <a:r>
              <a:rPr lang="en-US" altLang="ja-JP" sz="2400" dirty="0">
                <a:solidFill>
                  <a:srgbClr val="FF0000"/>
                </a:solidFill>
              </a:rPr>
              <a:t/>
            </a:r>
            <a:br>
              <a:rPr lang="en-US" altLang="ja-JP" sz="2400" dirty="0">
                <a:solidFill>
                  <a:srgbClr val="FF0000"/>
                </a:solidFill>
              </a:rPr>
            </a:br>
            <a:r>
              <a:rPr lang="en-US" altLang="ja-JP" sz="2400" dirty="0"/>
              <a:t>   3.   </a:t>
            </a:r>
            <a:r>
              <a:rPr lang="en-US" altLang="ja-JP" sz="2400" i="1" dirty="0"/>
              <a:t>l</a:t>
            </a:r>
            <a:r>
              <a:rPr lang="en-US" altLang="ja-JP" sz="2400" i="1" baseline="-25000" dirty="0"/>
              <a:t>i</a:t>
            </a:r>
            <a:r>
              <a:rPr lang="en-US" altLang="ja-JP" sz="2400" dirty="0"/>
              <a:t> = </a:t>
            </a:r>
            <a:r>
              <a:rPr lang="en-US" altLang="ja-JP" sz="2400" b="1" dirty="0"/>
              <a:t>write</a:t>
            </a:r>
            <a:r>
              <a:rPr lang="en-US" altLang="ja-JP" sz="2400" dirty="0"/>
              <a:t>(</a:t>
            </a:r>
            <a:r>
              <a:rPr lang="en-US" altLang="ja-JP" sz="2400" i="1" dirty="0"/>
              <a:t>Q), </a:t>
            </a:r>
            <a:r>
              <a:rPr lang="en-US" altLang="ja-JP" sz="2400" i="1" dirty="0" err="1"/>
              <a:t>l</a:t>
            </a:r>
            <a:r>
              <a:rPr lang="en-US" altLang="ja-JP" sz="2400" i="1" baseline="-25000" dirty="0" err="1"/>
              <a:t>j</a:t>
            </a:r>
            <a:r>
              <a:rPr lang="en-US" altLang="ja-JP" sz="2400" i="1" dirty="0"/>
              <a:t> = </a:t>
            </a:r>
            <a:r>
              <a:rPr lang="en-US" altLang="ja-JP" sz="2400" b="1" dirty="0"/>
              <a:t>read</a:t>
            </a:r>
            <a:r>
              <a:rPr lang="en-US" altLang="ja-JP" sz="2400" dirty="0"/>
              <a:t>(</a:t>
            </a:r>
            <a:r>
              <a:rPr lang="en-US" altLang="ja-JP" sz="2400" i="1" dirty="0"/>
              <a:t>Q</a:t>
            </a:r>
            <a:r>
              <a:rPr lang="en-US" altLang="ja-JP" sz="2400" dirty="0"/>
              <a:t>).   </a:t>
            </a:r>
            <a:r>
              <a:rPr lang="en-US" altLang="ja-JP" sz="2400" dirty="0">
                <a:solidFill>
                  <a:srgbClr val="FF0000"/>
                </a:solidFill>
              </a:rPr>
              <a:t>They</a:t>
            </a:r>
            <a:r>
              <a:rPr lang="en-US" altLang="ja-JP" sz="2400" dirty="0"/>
              <a:t> </a:t>
            </a:r>
            <a:r>
              <a:rPr lang="en-US" altLang="ja-JP" sz="2400" dirty="0">
                <a:solidFill>
                  <a:srgbClr val="FF0000"/>
                </a:solidFill>
              </a:rPr>
              <a:t>conflict</a:t>
            </a:r>
            <a:r>
              <a:rPr lang="en-US" altLang="ja-JP" sz="2400" dirty="0"/>
              <a:t/>
            </a:r>
            <a:br>
              <a:rPr lang="en-US" altLang="ja-JP" sz="2400" dirty="0"/>
            </a:br>
            <a:r>
              <a:rPr lang="en-US" altLang="ja-JP" sz="2400" dirty="0"/>
              <a:t>   4.   </a:t>
            </a:r>
            <a:r>
              <a:rPr lang="en-US" altLang="ja-JP" sz="2400" i="1" dirty="0"/>
              <a:t>l</a:t>
            </a:r>
            <a:r>
              <a:rPr lang="en-US" altLang="ja-JP" sz="2400" i="1" baseline="-25000" dirty="0"/>
              <a:t>i</a:t>
            </a:r>
            <a:r>
              <a:rPr lang="en-US" altLang="ja-JP" sz="2400" dirty="0"/>
              <a:t> = </a:t>
            </a:r>
            <a:r>
              <a:rPr lang="en-US" altLang="ja-JP" sz="2400" b="1" dirty="0"/>
              <a:t>write</a:t>
            </a:r>
            <a:r>
              <a:rPr lang="en-US" altLang="ja-JP" sz="2400" dirty="0"/>
              <a:t>(</a:t>
            </a:r>
            <a:r>
              <a:rPr lang="en-US" altLang="ja-JP" sz="2400" i="1" dirty="0"/>
              <a:t>Q), </a:t>
            </a:r>
            <a:r>
              <a:rPr lang="en-US" altLang="ja-JP" sz="2400" i="1" dirty="0" err="1"/>
              <a:t>l</a:t>
            </a:r>
            <a:r>
              <a:rPr lang="en-US" altLang="ja-JP" sz="2400" i="1" baseline="-25000" dirty="0" err="1"/>
              <a:t>j</a:t>
            </a:r>
            <a:r>
              <a:rPr lang="en-US" altLang="ja-JP" sz="2400" i="1" dirty="0"/>
              <a:t> = </a:t>
            </a:r>
            <a:r>
              <a:rPr lang="en-US" altLang="ja-JP" sz="2400" b="1" dirty="0"/>
              <a:t>write</a:t>
            </a:r>
            <a:r>
              <a:rPr lang="en-US" altLang="ja-JP" sz="2400" dirty="0"/>
              <a:t>(</a:t>
            </a:r>
            <a:r>
              <a:rPr lang="en-US" altLang="ja-JP" sz="2400" i="1" dirty="0"/>
              <a:t>Q</a:t>
            </a:r>
            <a:r>
              <a:rPr lang="en-US" altLang="ja-JP" sz="2400" dirty="0"/>
              <a:t>).  </a:t>
            </a:r>
            <a:r>
              <a:rPr lang="en-US" altLang="ja-JP" sz="2400" dirty="0">
                <a:solidFill>
                  <a:srgbClr val="FF0000"/>
                </a:solidFill>
              </a:rPr>
              <a:t>They conflict</a:t>
            </a:r>
          </a:p>
          <a:p>
            <a:r>
              <a:rPr lang="en-US" altLang="en-US" sz="2400" dirty="0"/>
              <a:t>Intuitively, a conflict between </a:t>
            </a:r>
            <a:r>
              <a:rPr lang="en-US" altLang="en-US" sz="2400" i="1" dirty="0"/>
              <a:t>l</a:t>
            </a:r>
            <a:r>
              <a:rPr lang="en-US" altLang="en-US" sz="2400" i="1" baseline="-25000" dirty="0"/>
              <a:t>i</a:t>
            </a:r>
            <a:r>
              <a:rPr lang="en-US" altLang="en-US" sz="2400" i="1" dirty="0"/>
              <a:t> </a:t>
            </a:r>
            <a:r>
              <a:rPr lang="en-US" altLang="en-US" sz="2400" dirty="0"/>
              <a:t>and </a:t>
            </a:r>
            <a:r>
              <a:rPr lang="en-US" altLang="en-US" sz="2400" i="1" dirty="0" err="1"/>
              <a:t>l</a:t>
            </a:r>
            <a:r>
              <a:rPr lang="en-US" altLang="en-US" sz="2400" i="1" baseline="-25000" dirty="0" err="1"/>
              <a:t>j</a:t>
            </a:r>
            <a:r>
              <a:rPr lang="en-US" altLang="en-US" sz="2400" dirty="0"/>
              <a:t> forces a (logical) temporal order between </a:t>
            </a:r>
            <a:r>
              <a:rPr lang="en-US" altLang="en-US" sz="2400" dirty="0" smtClean="0"/>
              <a:t>them</a:t>
            </a:r>
            <a:endParaRPr lang="en-US" altLang="en-US" sz="2400" dirty="0"/>
          </a:p>
          <a:p>
            <a:r>
              <a:rPr lang="en-US" altLang="en-US" sz="2400" dirty="0" smtClean="0"/>
              <a:t>If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are consecutive in a schedule and they do not conflict, their results would remain the same even if they had been interchanged in the </a:t>
            </a:r>
            <a:r>
              <a:rPr lang="en-US" altLang="en-US" sz="2400" dirty="0" smtClean="0"/>
              <a:t>schedule</a:t>
            </a:r>
            <a:endParaRPr lang="en-US" altLang="en-US" sz="2400" dirty="0"/>
          </a:p>
        </p:txBody>
      </p:sp>
    </p:spTree>
    <p:extLst>
      <p:ext uri="{BB962C8B-B14F-4D97-AF65-F5344CB8AC3E}">
        <p14:creationId xmlns:p14="http://schemas.microsoft.com/office/powerpoint/2010/main" val="275049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838200" y="365125"/>
            <a:ext cx="10395857" cy="610235"/>
          </a:xfrm>
        </p:spPr>
        <p:txBody>
          <a:bodyPr>
            <a:normAutofit fontScale="90000"/>
          </a:bodyPr>
          <a:lstStyle/>
          <a:p>
            <a:pPr>
              <a:defRPr/>
            </a:pPr>
            <a:r>
              <a:rPr lang="en-US" b="1"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838200" y="1337628"/>
            <a:ext cx="10395857" cy="5367972"/>
          </a:xfrm>
        </p:spPr>
        <p:txBody>
          <a:bodyPr/>
          <a:lstStyle/>
          <a:p>
            <a:pPr>
              <a:tabLst>
                <a:tab pos="2222500" algn="l"/>
                <a:tab pos="2568575" algn="l"/>
                <a:tab pos="3319463" algn="l"/>
                <a:tab pos="3594100" algn="l"/>
              </a:tabLst>
            </a:pPr>
            <a:r>
              <a:rPr lang="en-US" altLang="en-US" dirty="0"/>
              <a:t>If a schedule </a:t>
            </a:r>
            <a:r>
              <a:rPr lang="en-US" altLang="en-US" i="1" dirty="0"/>
              <a:t>S</a:t>
            </a:r>
            <a:r>
              <a:rPr lang="en-US" altLang="en-US" dirty="0"/>
              <a:t> can be transformed into a schedule </a:t>
            </a:r>
            <a:r>
              <a:rPr lang="en-US" altLang="en-US" i="1" dirty="0"/>
              <a:t>S’ </a:t>
            </a:r>
            <a:r>
              <a:rPr lang="en-US" altLang="en-US" dirty="0"/>
              <a:t>by a series of swaps of non-conflicting instructions, we say that </a:t>
            </a:r>
            <a:r>
              <a:rPr lang="en-US" altLang="en-US" i="1" dirty="0"/>
              <a:t>S</a:t>
            </a:r>
            <a:r>
              <a:rPr lang="en-US" altLang="en-US" dirty="0"/>
              <a:t> and </a:t>
            </a:r>
            <a:r>
              <a:rPr lang="en-US" altLang="en-US" i="1" dirty="0"/>
              <a:t>S’ </a:t>
            </a:r>
            <a:r>
              <a:rPr lang="en-US" altLang="en-US" dirty="0"/>
              <a:t>are </a:t>
            </a:r>
            <a:r>
              <a:rPr lang="en-US" altLang="en-US" b="1" dirty="0">
                <a:solidFill>
                  <a:srgbClr val="000099"/>
                </a:solidFill>
              </a:rPr>
              <a:t>conflict equivalent</a:t>
            </a:r>
            <a:r>
              <a:rPr lang="en-US" altLang="en-US" i="1" dirty="0"/>
              <a:t>.</a:t>
            </a:r>
            <a:endParaRPr lang="en-US" altLang="en-US" dirty="0"/>
          </a:p>
          <a:p>
            <a:pPr>
              <a:tabLst>
                <a:tab pos="2222500" algn="l"/>
                <a:tab pos="2568575" algn="l"/>
                <a:tab pos="3319463" algn="l"/>
                <a:tab pos="3594100" algn="l"/>
              </a:tabLst>
            </a:pPr>
            <a:r>
              <a:rPr lang="en-US" altLang="en-US" dirty="0"/>
              <a:t>We say that a schedule </a:t>
            </a:r>
            <a:r>
              <a:rPr lang="en-US" altLang="en-US" i="1" dirty="0"/>
              <a:t>S</a:t>
            </a:r>
            <a:r>
              <a:rPr lang="en-US" altLang="en-US" dirty="0"/>
              <a:t> is </a:t>
            </a:r>
            <a:r>
              <a:rPr lang="en-US" altLang="en-US" b="1" dirty="0">
                <a:solidFill>
                  <a:srgbClr val="000099"/>
                </a:solidFill>
              </a:rPr>
              <a:t>conflict serializable</a:t>
            </a:r>
            <a:r>
              <a:rPr lang="en-US" altLang="en-US" dirty="0"/>
              <a:t> if it is conflict equivalent to a serial schedule</a:t>
            </a:r>
          </a:p>
        </p:txBody>
      </p:sp>
    </p:spTree>
    <p:extLst>
      <p:ext uri="{BB962C8B-B14F-4D97-AF65-F5344CB8AC3E}">
        <p14:creationId xmlns:p14="http://schemas.microsoft.com/office/powerpoint/2010/main" val="3554755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838200" y="365125"/>
            <a:ext cx="10413274" cy="641449"/>
          </a:xfrm>
        </p:spPr>
        <p:txBody>
          <a:bodyPr>
            <a:normAutofit fontScale="90000"/>
          </a:bodyPr>
          <a:lstStyle/>
          <a:p>
            <a:pPr>
              <a:defRPr/>
            </a:pPr>
            <a:r>
              <a:rPr lang="en-US" b="1" dirty="0">
                <a:effectLst>
                  <a:outerShdw blurRad="38100" dist="38100" dir="2700000" algn="tl">
                    <a:srgbClr val="C0C0C0"/>
                  </a:outerShdw>
                </a:effectLst>
              </a:rPr>
              <a:t>Conflict </a:t>
            </a:r>
            <a:r>
              <a:rPr lang="en-US" b="1" dirty="0" err="1" smtClean="0">
                <a:effectLst>
                  <a:outerShdw blurRad="38100" dist="38100" dir="2700000" algn="tl">
                    <a:srgbClr val="C0C0C0"/>
                  </a:outerShdw>
                </a:effectLst>
              </a:rPr>
              <a:t>Serializability</a:t>
            </a:r>
            <a:endParaRPr lang="en-US" b="1" dirty="0">
              <a:effectLst>
                <a:outerShdw blurRad="38100" dist="38100" dir="2700000" algn="tl">
                  <a:srgbClr val="C0C0C0"/>
                </a:outerShdw>
              </a:effectLst>
            </a:endParaRPr>
          </a:p>
        </p:txBody>
      </p:sp>
      <p:sp>
        <p:nvSpPr>
          <p:cNvPr id="23555" name="Rectangle 3"/>
          <p:cNvSpPr>
            <a:spLocks noGrp="1" noChangeArrowheads="1"/>
          </p:cNvSpPr>
          <p:nvPr>
            <p:ph idx="1"/>
          </p:nvPr>
        </p:nvSpPr>
        <p:spPr>
          <a:xfrm>
            <a:off x="966651" y="1102497"/>
            <a:ext cx="9402899" cy="5367972"/>
          </a:xfrm>
        </p:spPr>
        <p:txBody>
          <a:bodyPr>
            <a:normAutofit/>
          </a:bodyPr>
          <a:lstStyle/>
          <a:p>
            <a:pPr marL="0" indent="0">
              <a:buNone/>
              <a:tabLst>
                <a:tab pos="2063750" algn="l"/>
                <a:tab pos="2511425" algn="l"/>
                <a:tab pos="3262313" algn="l"/>
                <a:tab pos="3881438" algn="l"/>
              </a:tabLst>
            </a:pPr>
            <a:r>
              <a:rPr lang="en-US" altLang="en-US" sz="2400" dirty="0"/>
              <a:t>Schedule 3 can be transformed into Schedule 6, a serial schedule where </a:t>
            </a:r>
            <a:r>
              <a:rPr lang="en-US" altLang="en-US" sz="2400" i="1" dirty="0"/>
              <a:t>T</a:t>
            </a:r>
            <a:r>
              <a:rPr lang="en-US" altLang="en-US" sz="2400" baseline="-25000" dirty="0"/>
              <a:t>2</a:t>
            </a:r>
            <a:r>
              <a:rPr lang="en-US" altLang="en-US" sz="2400" dirty="0"/>
              <a:t> follows </a:t>
            </a:r>
            <a:r>
              <a:rPr lang="en-US" altLang="en-US" sz="2400" i="1" dirty="0"/>
              <a:t>T</a:t>
            </a:r>
            <a:r>
              <a:rPr lang="en-US" altLang="en-US" sz="2400" baseline="-25000" dirty="0"/>
              <a:t>1</a:t>
            </a:r>
            <a:r>
              <a:rPr lang="en-US" altLang="en-US" sz="2400" dirty="0"/>
              <a:t>, by series of swaps of non-conflicting instructions.  Therefore Schedule 3 is conflict </a:t>
            </a:r>
            <a:r>
              <a:rPr lang="en-US" altLang="en-US" sz="2400" dirty="0" smtClean="0"/>
              <a:t>serializable</a:t>
            </a:r>
            <a:endParaRPr lang="en-US" altLang="en-US" sz="2400" dirty="0"/>
          </a:p>
        </p:txBody>
      </p:sp>
      <p:sp>
        <p:nvSpPr>
          <p:cNvPr id="23556" name="Text Box 11"/>
          <p:cNvSpPr txBox="1">
            <a:spLocks noChangeArrowheads="1"/>
          </p:cNvSpPr>
          <p:nvPr/>
        </p:nvSpPr>
        <p:spPr bwMode="auto">
          <a:xfrm>
            <a:off x="2340437" y="5927004"/>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7368277" y="5922180"/>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163" y="2412274"/>
            <a:ext cx="3040063" cy="341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531" y="2382022"/>
            <a:ext cx="3111500" cy="33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97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838200" y="365126"/>
            <a:ext cx="10474234" cy="737372"/>
          </a:xfrm>
        </p:spPr>
        <p:txBody>
          <a:bodyPr>
            <a:normAutofit/>
          </a:bodyPr>
          <a:lstStyle/>
          <a:p>
            <a:pPr>
              <a:defRPr/>
            </a:pPr>
            <a:r>
              <a:rPr lang="en-US" sz="4000" b="1" dirty="0">
                <a:effectLst>
                  <a:outerShdw blurRad="38100" dist="38100" dir="2700000" algn="tl">
                    <a:srgbClr val="C0C0C0"/>
                  </a:outerShdw>
                </a:effectLst>
              </a:rPr>
              <a:t>Conflict </a:t>
            </a:r>
            <a:r>
              <a:rPr lang="en-US" sz="4000" b="1" dirty="0" err="1" smtClean="0">
                <a:effectLst>
                  <a:outerShdw blurRad="38100" dist="38100" dir="2700000" algn="tl">
                    <a:srgbClr val="C0C0C0"/>
                  </a:outerShdw>
                </a:effectLst>
              </a:rPr>
              <a:t>Serializability</a:t>
            </a:r>
            <a:endParaRPr lang="en-US" sz="4000" b="1" dirty="0">
              <a:effectLst>
                <a:outerShdw blurRad="38100" dist="38100" dir="2700000" algn="tl">
                  <a:srgbClr val="C0C0C0"/>
                </a:outerShdw>
              </a:effectLst>
            </a:endParaRPr>
          </a:p>
        </p:txBody>
      </p:sp>
      <p:sp>
        <p:nvSpPr>
          <p:cNvPr id="24579" name="Rectangle 3"/>
          <p:cNvSpPr>
            <a:spLocks noGrp="1" noChangeArrowheads="1"/>
          </p:cNvSpPr>
          <p:nvPr>
            <p:ph idx="1"/>
          </p:nvPr>
        </p:nvSpPr>
        <p:spPr>
          <a:xfrm>
            <a:off x="1027611" y="1102497"/>
            <a:ext cx="8885787" cy="5367972"/>
          </a:xfrm>
        </p:spPr>
        <p:txBody>
          <a:bodyPr/>
          <a:lstStyle/>
          <a:p>
            <a:pPr>
              <a:tabLst>
                <a:tab pos="2222500" algn="l"/>
                <a:tab pos="2568575" algn="l"/>
                <a:tab pos="3319463" algn="l"/>
                <a:tab pos="3594100" algn="l"/>
              </a:tabLst>
            </a:pPr>
            <a:r>
              <a:rPr lang="en-US" altLang="en-US" sz="2400" dirty="0" smtClean="0"/>
              <a:t>a </a:t>
            </a:r>
            <a:r>
              <a:rPr lang="en-US" altLang="en-US" sz="2400" dirty="0"/>
              <a:t>schedule that is not conflict serializable:</a:t>
            </a:r>
            <a:br>
              <a:rPr lang="en-US" altLang="en-US" sz="2400"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smtClean="0"/>
          </a:p>
          <a:p>
            <a:pPr>
              <a:tabLst>
                <a:tab pos="2222500" algn="l"/>
                <a:tab pos="2568575" algn="l"/>
                <a:tab pos="3319463" algn="l"/>
                <a:tab pos="3594100" algn="l"/>
              </a:tabLst>
            </a:pPr>
            <a:endParaRPr lang="en-US" altLang="en-US" dirty="0"/>
          </a:p>
          <a:p>
            <a:pPr>
              <a:tabLst>
                <a:tab pos="2222500" algn="l"/>
                <a:tab pos="2568575" algn="l"/>
                <a:tab pos="3319463" algn="l"/>
                <a:tab pos="3594100" algn="l"/>
              </a:tabLst>
            </a:pPr>
            <a:endParaRPr lang="en-US" altLang="en-US" dirty="0"/>
          </a:p>
          <a:p>
            <a:pPr>
              <a:tabLst>
                <a:tab pos="2222500" algn="l"/>
                <a:tab pos="2568575" algn="l"/>
                <a:tab pos="3319463" algn="l"/>
                <a:tab pos="3594100" algn="l"/>
              </a:tabLst>
            </a:pPr>
            <a:r>
              <a:rPr lang="en-US" altLang="en-US" sz="2400" dirty="0"/>
              <a:t>We are unable to swap instructions in the above schedule to obtain either the serial schedule </a:t>
            </a:r>
            <a:r>
              <a:rPr lang="en-US" altLang="en-US" sz="2400" dirty="0" smtClean="0"/>
              <a:t>&lt;</a:t>
            </a:r>
            <a:r>
              <a:rPr lang="en-US" altLang="en-US" sz="2400" i="1" dirty="0" smtClean="0"/>
              <a:t>T</a:t>
            </a:r>
            <a:r>
              <a:rPr lang="en-US" altLang="en-US" sz="2400" baseline="-25000" dirty="0" smtClean="0"/>
              <a:t>3</a:t>
            </a:r>
            <a:r>
              <a:rPr lang="en-US" altLang="en-US" sz="2400" dirty="0"/>
              <a:t>, </a:t>
            </a:r>
            <a:r>
              <a:rPr lang="en-US" altLang="en-US" sz="2400" i="1" dirty="0"/>
              <a:t>T</a:t>
            </a:r>
            <a:r>
              <a:rPr lang="en-US" altLang="en-US" sz="2400" baseline="-25000" dirty="0"/>
              <a:t>4</a:t>
            </a:r>
            <a:r>
              <a:rPr lang="en-US" altLang="en-US" sz="2400" dirty="0"/>
              <a:t> &gt;, or the serial schedule &lt; </a:t>
            </a:r>
            <a:r>
              <a:rPr lang="en-US" altLang="en-US" sz="2400" i="1" dirty="0"/>
              <a:t>T</a:t>
            </a:r>
            <a:r>
              <a:rPr lang="en-US" altLang="en-US" sz="2400" baseline="-25000" dirty="0"/>
              <a:t>4</a:t>
            </a:r>
            <a:r>
              <a:rPr lang="en-US" altLang="en-US" sz="2400" dirty="0"/>
              <a:t>, </a:t>
            </a:r>
            <a:r>
              <a:rPr lang="en-US" altLang="en-US" sz="2400" i="1" dirty="0"/>
              <a:t>T</a:t>
            </a:r>
            <a:r>
              <a:rPr lang="en-US" altLang="en-US" sz="2400" baseline="-25000" dirty="0"/>
              <a:t>3</a:t>
            </a:r>
            <a:r>
              <a:rPr lang="en-US" altLang="en-US" sz="2400"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381" y="1557336"/>
            <a:ext cx="3422339" cy="237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74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838200" y="365126"/>
            <a:ext cx="10195560" cy="497024"/>
          </a:xfrm>
        </p:spPr>
        <p:txBody>
          <a:bodyPr>
            <a:normAutofit fontScale="90000"/>
          </a:bodyPr>
          <a:lstStyle/>
          <a:p>
            <a:pPr>
              <a:defRPr/>
            </a:pPr>
            <a:r>
              <a:rPr lang="en-US" b="1" dirty="0">
                <a:effectLst>
                  <a:outerShdw blurRad="38100" dist="38100" dir="2700000" algn="tl">
                    <a:srgbClr val="C0C0C0"/>
                  </a:outerShdw>
                </a:effectLst>
              </a:rPr>
              <a:t>View Serializability</a:t>
            </a:r>
          </a:p>
        </p:txBody>
      </p:sp>
      <p:sp>
        <p:nvSpPr>
          <p:cNvPr id="25603" name="Rectangle 3"/>
          <p:cNvSpPr>
            <a:spLocks noGrp="1" noChangeArrowheads="1"/>
          </p:cNvSpPr>
          <p:nvPr>
            <p:ph idx="1"/>
          </p:nvPr>
        </p:nvSpPr>
        <p:spPr>
          <a:xfrm>
            <a:off x="838200" y="1102497"/>
            <a:ext cx="10195560" cy="5367972"/>
          </a:xfrm>
        </p:spPr>
        <p:txBody>
          <a:bodyPr>
            <a:normAutofit/>
          </a:bodyPr>
          <a:lstStyle/>
          <a:p>
            <a:pPr>
              <a:defRPr/>
            </a:pPr>
            <a:r>
              <a:rPr lang="en-US" sz="2400" dirty="0"/>
              <a:t>Let </a:t>
            </a:r>
            <a:r>
              <a:rPr lang="en-US" sz="2400" i="1" dirty="0"/>
              <a:t>S</a:t>
            </a:r>
            <a:r>
              <a:rPr lang="en-US" sz="2400" dirty="0"/>
              <a:t> and </a:t>
            </a:r>
            <a:r>
              <a:rPr lang="en-US" sz="2400" i="1" dirty="0"/>
              <a:t>S’</a:t>
            </a:r>
            <a:r>
              <a:rPr lang="en-IN" sz="2400" dirty="0"/>
              <a:t> </a:t>
            </a:r>
            <a:r>
              <a:rPr lang="en-US" sz="2400" dirty="0"/>
              <a:t>be two schedules with the same set of transactions.  </a:t>
            </a:r>
            <a:r>
              <a:rPr lang="en-US" sz="2400" i="1" dirty="0"/>
              <a:t>S</a:t>
            </a:r>
            <a:r>
              <a:rPr lang="en-US" sz="2400" dirty="0"/>
              <a:t> and </a:t>
            </a:r>
            <a:r>
              <a:rPr lang="en-US" sz="2400" i="1" dirty="0"/>
              <a:t>S’ </a:t>
            </a:r>
            <a:r>
              <a:rPr lang="en-US" sz="2400" dirty="0"/>
              <a:t>are </a:t>
            </a:r>
            <a:r>
              <a:rPr lang="en-US" sz="2400" b="1" dirty="0">
                <a:solidFill>
                  <a:srgbClr val="000099"/>
                </a:solidFill>
              </a:rPr>
              <a:t>view equivalent</a:t>
            </a:r>
            <a:r>
              <a:rPr lang="en-US" sz="2400" i="1" dirty="0"/>
              <a:t> </a:t>
            </a:r>
            <a:r>
              <a:rPr lang="en-US" sz="2400" dirty="0"/>
              <a:t>if the following three conditions are met, for each data item </a:t>
            </a:r>
            <a:r>
              <a:rPr lang="en-US" sz="2400" i="1" dirty="0"/>
              <a:t>Q,</a:t>
            </a:r>
            <a:r>
              <a:rPr lang="en-US" sz="2400" dirty="0"/>
              <a:t> </a:t>
            </a:r>
          </a:p>
          <a:p>
            <a:pPr marL="457200" lvl="1" indent="0">
              <a:spcBef>
                <a:spcPts val="0"/>
              </a:spcBef>
              <a:buNone/>
              <a:defRPr/>
            </a:pPr>
            <a:r>
              <a:rPr lang="en-US" dirty="0">
                <a:solidFill>
                  <a:srgbClr val="FF9900"/>
                </a:solidFill>
              </a:rPr>
              <a:t>1.   </a:t>
            </a:r>
            <a:r>
              <a:rPr lang="en-US" dirty="0"/>
              <a:t>If in schedule S, transaction </a:t>
            </a:r>
            <a:r>
              <a:rPr lang="en-US" i="1" dirty="0"/>
              <a:t>T</a:t>
            </a:r>
            <a:r>
              <a:rPr lang="en-US" i="1" baseline="-25000" dirty="0"/>
              <a:t>i</a:t>
            </a:r>
            <a:r>
              <a:rPr lang="en-US" i="1" dirty="0"/>
              <a:t> </a:t>
            </a:r>
            <a:r>
              <a:rPr lang="en-US" dirty="0"/>
              <a:t>reads the initial value of </a:t>
            </a:r>
            <a:r>
              <a:rPr lang="en-US" i="1" dirty="0"/>
              <a:t>Q</a:t>
            </a:r>
            <a:r>
              <a:rPr lang="en-US" dirty="0"/>
              <a:t>, then in </a:t>
            </a:r>
          </a:p>
          <a:p>
            <a:pPr marL="457200" lvl="1" indent="0">
              <a:spcBef>
                <a:spcPts val="0"/>
              </a:spcBef>
              <a:buNone/>
              <a:defRPr/>
            </a:pPr>
            <a:r>
              <a:rPr lang="en-US" dirty="0"/>
              <a:t>      schedule </a:t>
            </a:r>
            <a:r>
              <a:rPr lang="en-US" i="1" dirty="0"/>
              <a:t>S</a:t>
            </a:r>
            <a:r>
              <a:rPr lang="en-IN" i="1" dirty="0"/>
              <a:t>’</a:t>
            </a:r>
            <a:r>
              <a:rPr lang="en-US" altLang="ja-JP" dirty="0"/>
              <a:t> also transaction </a:t>
            </a:r>
            <a:r>
              <a:rPr lang="en-US" altLang="ja-JP" i="1" dirty="0"/>
              <a:t>T</a:t>
            </a:r>
            <a:r>
              <a:rPr lang="en-US" altLang="ja-JP" i="1" baseline="-25000" dirty="0"/>
              <a:t>i</a:t>
            </a:r>
            <a:r>
              <a:rPr lang="en-US" altLang="ja-JP" i="1" dirty="0"/>
              <a:t> </a:t>
            </a:r>
            <a:r>
              <a:rPr lang="en-US" altLang="ja-JP" dirty="0"/>
              <a:t> must read the initial value of </a:t>
            </a:r>
            <a:r>
              <a:rPr lang="en-US" altLang="ja-JP" i="1" dirty="0"/>
              <a:t>Q.</a:t>
            </a:r>
          </a:p>
          <a:p>
            <a:pPr marL="457200" lvl="1" indent="0">
              <a:spcBef>
                <a:spcPts val="0"/>
              </a:spcBef>
              <a:buNone/>
              <a:defRPr/>
            </a:pPr>
            <a:r>
              <a:rPr lang="en-US" dirty="0">
                <a:solidFill>
                  <a:srgbClr val="FF9900"/>
                </a:solidFill>
              </a:rPr>
              <a:t>2.</a:t>
            </a:r>
            <a:r>
              <a:rPr lang="en-US" dirty="0"/>
              <a:t>   If in schedule S transaction </a:t>
            </a:r>
            <a:r>
              <a:rPr lang="en-US" i="1" dirty="0"/>
              <a:t>T</a:t>
            </a:r>
            <a:r>
              <a:rPr lang="en-US" i="1" baseline="-25000" dirty="0"/>
              <a:t>i</a:t>
            </a:r>
            <a:r>
              <a:rPr lang="en-US" i="1" dirty="0"/>
              <a:t> </a:t>
            </a:r>
            <a:r>
              <a:rPr lang="en-US" dirty="0"/>
              <a:t>executes </a:t>
            </a:r>
            <a:r>
              <a:rPr lang="en-US" b="1" dirty="0"/>
              <a:t>read</a:t>
            </a:r>
            <a:r>
              <a:rPr lang="en-US" dirty="0"/>
              <a:t>(</a:t>
            </a:r>
            <a:r>
              <a:rPr lang="en-US" i="1" dirty="0"/>
              <a:t>Q)</a:t>
            </a:r>
            <a:r>
              <a:rPr lang="en-US" dirty="0"/>
              <a:t>, and that value was </a:t>
            </a:r>
          </a:p>
          <a:p>
            <a:pPr marL="457200" lvl="1" indent="0">
              <a:spcBef>
                <a:spcPts val="0"/>
              </a:spcBef>
              <a:buNone/>
              <a:defRPr/>
            </a:pPr>
            <a:r>
              <a:rPr lang="en-US" dirty="0"/>
              <a:t>      produced by transaction </a:t>
            </a:r>
            <a:r>
              <a:rPr lang="en-US" i="1" dirty="0"/>
              <a:t>T</a:t>
            </a:r>
            <a:r>
              <a:rPr lang="en-US" i="1" baseline="-25000" dirty="0"/>
              <a:t>j</a:t>
            </a:r>
            <a:r>
              <a:rPr lang="en-US" dirty="0"/>
              <a:t> </a:t>
            </a:r>
            <a:r>
              <a:rPr lang="en-US" i="1" dirty="0"/>
              <a:t> </a:t>
            </a:r>
            <a:r>
              <a:rPr lang="en-US" dirty="0"/>
              <a:t>(if any), then in schedule </a:t>
            </a:r>
            <a:r>
              <a:rPr lang="en-US" i="1" dirty="0"/>
              <a:t>S</a:t>
            </a:r>
            <a:r>
              <a:rPr lang="en-IN" i="1" dirty="0"/>
              <a:t>’</a:t>
            </a:r>
            <a:r>
              <a:rPr lang="en-US" altLang="ja-JP" dirty="0"/>
              <a:t> also </a:t>
            </a:r>
          </a:p>
          <a:p>
            <a:pPr marL="457200" lvl="1" indent="0">
              <a:spcBef>
                <a:spcPts val="0"/>
              </a:spcBef>
              <a:buNone/>
              <a:defRPr/>
            </a:pPr>
            <a:r>
              <a:rPr lang="en-US" altLang="ja-JP" dirty="0"/>
              <a:t>      transaction </a:t>
            </a:r>
            <a:r>
              <a:rPr lang="en-US" altLang="ja-JP" i="1" dirty="0"/>
              <a:t>T</a:t>
            </a:r>
            <a:r>
              <a:rPr lang="en-US" altLang="ja-JP" i="1" baseline="-25000" dirty="0"/>
              <a:t>i</a:t>
            </a:r>
            <a:r>
              <a:rPr lang="en-US" altLang="ja-JP" dirty="0"/>
              <a:t> must read the value of </a:t>
            </a:r>
            <a:r>
              <a:rPr lang="en-US" altLang="ja-JP" i="1" dirty="0"/>
              <a:t>Q</a:t>
            </a:r>
            <a:r>
              <a:rPr lang="en-US" altLang="ja-JP" dirty="0"/>
              <a:t> that was produced by the </a:t>
            </a:r>
          </a:p>
          <a:p>
            <a:pPr marL="457200" lvl="1" indent="0">
              <a:spcBef>
                <a:spcPts val="0"/>
              </a:spcBef>
              <a:buNone/>
              <a:defRPr/>
            </a:pPr>
            <a:r>
              <a:rPr lang="en-US" altLang="ja-JP" dirty="0"/>
              <a:t>      same </a:t>
            </a:r>
            <a:r>
              <a:rPr lang="en-US" altLang="ja-JP" b="1" dirty="0"/>
              <a:t>write</a:t>
            </a:r>
            <a:r>
              <a:rPr lang="en-US" altLang="ja-JP" dirty="0"/>
              <a:t>(Q) operation of transaction </a:t>
            </a:r>
            <a:r>
              <a:rPr lang="en-US" altLang="ja-JP" i="1" dirty="0"/>
              <a:t>T</a:t>
            </a:r>
            <a:r>
              <a:rPr lang="en-US" altLang="ja-JP" i="1" baseline="-25000" dirty="0"/>
              <a:t>j</a:t>
            </a:r>
            <a:r>
              <a:rPr lang="en-US" altLang="ja-JP" dirty="0"/>
              <a:t> .</a:t>
            </a:r>
          </a:p>
          <a:p>
            <a:pPr marL="457200" lvl="1" indent="0">
              <a:spcBef>
                <a:spcPts val="0"/>
              </a:spcBef>
              <a:buNone/>
              <a:defRPr/>
            </a:pPr>
            <a:r>
              <a:rPr lang="en-US" dirty="0">
                <a:solidFill>
                  <a:srgbClr val="FF9900"/>
                </a:solidFill>
              </a:rPr>
              <a:t>3.   </a:t>
            </a:r>
            <a:r>
              <a:rPr lang="en-US" dirty="0"/>
              <a:t>The transaction (if any) that performs the final </a:t>
            </a:r>
            <a:r>
              <a:rPr lang="en-US" b="1" dirty="0"/>
              <a:t>write</a:t>
            </a:r>
            <a:r>
              <a:rPr lang="en-US" dirty="0"/>
              <a:t>(</a:t>
            </a:r>
            <a:r>
              <a:rPr lang="en-US" i="1" dirty="0"/>
              <a:t>Q</a:t>
            </a:r>
            <a:r>
              <a:rPr lang="en-US" dirty="0"/>
              <a:t>) operation in </a:t>
            </a:r>
          </a:p>
          <a:p>
            <a:pPr marL="457200" lvl="1" indent="0">
              <a:spcBef>
                <a:spcPts val="0"/>
              </a:spcBef>
              <a:buNone/>
              <a:defRPr/>
            </a:pPr>
            <a:r>
              <a:rPr lang="en-US" dirty="0"/>
              <a:t>      schedule </a:t>
            </a:r>
            <a:r>
              <a:rPr lang="en-US" i="1" dirty="0"/>
              <a:t>S </a:t>
            </a:r>
            <a:r>
              <a:rPr lang="en-US" dirty="0"/>
              <a:t>must also perform the final</a:t>
            </a:r>
            <a:r>
              <a:rPr lang="en-US" i="1" dirty="0"/>
              <a:t> </a:t>
            </a:r>
            <a:r>
              <a:rPr lang="en-US" b="1" dirty="0"/>
              <a:t>write</a:t>
            </a:r>
            <a:r>
              <a:rPr lang="en-US" dirty="0"/>
              <a:t>(</a:t>
            </a:r>
            <a:r>
              <a:rPr lang="en-US" i="1" dirty="0"/>
              <a:t>Q</a:t>
            </a:r>
            <a:r>
              <a:rPr lang="en-US" dirty="0"/>
              <a:t>) operation in schedule </a:t>
            </a:r>
            <a:r>
              <a:rPr lang="en-US" i="1" dirty="0"/>
              <a:t>S</a:t>
            </a:r>
            <a:r>
              <a:rPr lang="en-IN" altLang="ja-JP" i="1" dirty="0"/>
              <a:t>’</a:t>
            </a:r>
            <a:r>
              <a:rPr lang="en-US" altLang="ja-JP" i="1" dirty="0"/>
              <a:t>.</a:t>
            </a:r>
          </a:p>
          <a:p>
            <a:pPr marL="400050">
              <a:defRPr/>
            </a:pPr>
            <a:r>
              <a:rPr lang="en-US" sz="2400" dirty="0"/>
              <a:t>As can be seen, view equivalence is also based purely on </a:t>
            </a:r>
            <a:r>
              <a:rPr lang="en-US" sz="2400" b="1" dirty="0"/>
              <a:t>reads </a:t>
            </a:r>
            <a:r>
              <a:rPr lang="en-US" sz="2400" dirty="0"/>
              <a:t>and </a:t>
            </a:r>
            <a:r>
              <a:rPr lang="en-US" sz="2400" b="1" dirty="0"/>
              <a:t>writes</a:t>
            </a:r>
            <a:r>
              <a:rPr lang="en-US" sz="2400" dirty="0"/>
              <a:t> alone.</a:t>
            </a:r>
          </a:p>
        </p:txBody>
      </p:sp>
    </p:spTree>
    <p:extLst>
      <p:ext uri="{BB962C8B-B14F-4D97-AF65-F5344CB8AC3E}">
        <p14:creationId xmlns:p14="http://schemas.microsoft.com/office/powerpoint/2010/main" val="384302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838200" y="365126"/>
            <a:ext cx="10361023" cy="557984"/>
          </a:xfrm>
        </p:spPr>
        <p:txBody>
          <a:bodyPr>
            <a:normAutofit fontScale="90000"/>
          </a:bodyPr>
          <a:lstStyle/>
          <a:p>
            <a:pPr>
              <a:defRPr/>
            </a:pPr>
            <a:r>
              <a:rPr lang="en-US" b="1" dirty="0">
                <a:effectLst>
                  <a:outerShdw blurRad="38100" dist="38100" dir="2700000" algn="tl">
                    <a:srgbClr val="C0C0C0"/>
                  </a:outerShdw>
                </a:effectLst>
              </a:rPr>
              <a:t>View </a:t>
            </a:r>
            <a:r>
              <a:rPr lang="en-US" b="1" dirty="0" err="1" smtClean="0">
                <a:effectLst>
                  <a:outerShdw blurRad="38100" dist="38100" dir="2700000" algn="tl">
                    <a:srgbClr val="C0C0C0"/>
                  </a:outerShdw>
                </a:effectLst>
              </a:rPr>
              <a:t>Serializability</a:t>
            </a:r>
            <a:endParaRPr lang="en-US" b="1" dirty="0">
              <a:effectLst>
                <a:outerShdw blurRad="38100" dist="38100" dir="2700000" algn="tl">
                  <a:srgbClr val="C0C0C0"/>
                </a:outerShdw>
              </a:effectLst>
            </a:endParaRPr>
          </a:p>
        </p:txBody>
      </p:sp>
      <p:sp>
        <p:nvSpPr>
          <p:cNvPr id="26627" name="Rectangle 3"/>
          <p:cNvSpPr>
            <a:spLocks noGrp="1" noChangeArrowheads="1"/>
          </p:cNvSpPr>
          <p:nvPr>
            <p:ph idx="1"/>
          </p:nvPr>
        </p:nvSpPr>
        <p:spPr>
          <a:xfrm>
            <a:off x="992777" y="1102497"/>
            <a:ext cx="10101943" cy="5367972"/>
          </a:xfrm>
        </p:spPr>
        <p:txBody>
          <a:bodyPr>
            <a:normAutofit lnSpcReduction="10000"/>
          </a:bodyPr>
          <a:lstStyle/>
          <a:p>
            <a:pPr>
              <a:tabLst>
                <a:tab pos="1890713" algn="l"/>
                <a:tab pos="2338388" algn="l"/>
                <a:tab pos="2914650" algn="l"/>
                <a:tab pos="3203575" algn="l"/>
                <a:tab pos="3881438" algn="l"/>
                <a:tab pos="4286250" algn="l"/>
              </a:tabLst>
            </a:pPr>
            <a:r>
              <a:rPr lang="en-US" altLang="en-US" sz="2400" dirty="0"/>
              <a:t>A schedule </a:t>
            </a:r>
            <a:r>
              <a:rPr lang="en-US" altLang="en-US" sz="2400" i="1" dirty="0"/>
              <a:t>S</a:t>
            </a:r>
            <a:r>
              <a:rPr lang="en-US" altLang="en-US" sz="2400" dirty="0"/>
              <a:t> is </a:t>
            </a:r>
            <a:r>
              <a:rPr lang="en-US" altLang="en-US" sz="2400" b="1" dirty="0">
                <a:solidFill>
                  <a:srgbClr val="000099"/>
                </a:solidFill>
              </a:rPr>
              <a:t>view serializable</a:t>
            </a:r>
            <a:r>
              <a:rPr lang="en-US" altLang="en-US" sz="2400" i="1" dirty="0"/>
              <a:t> </a:t>
            </a:r>
            <a:r>
              <a:rPr lang="en-US" altLang="en-US" sz="2400" dirty="0"/>
              <a:t>if it is view equivalent to a serial schedule.</a:t>
            </a:r>
          </a:p>
          <a:p>
            <a:pPr>
              <a:tabLst>
                <a:tab pos="1890713" algn="l"/>
                <a:tab pos="2338388" algn="l"/>
                <a:tab pos="2914650" algn="l"/>
                <a:tab pos="3203575" algn="l"/>
                <a:tab pos="3881438" algn="l"/>
                <a:tab pos="4286250" algn="l"/>
              </a:tabLst>
            </a:pPr>
            <a:r>
              <a:rPr lang="en-US" altLang="en-US" sz="2400" dirty="0"/>
              <a:t>Every conflict serializable schedule is also view serializable.</a:t>
            </a:r>
          </a:p>
          <a:p>
            <a:pPr>
              <a:tabLst>
                <a:tab pos="1890713" algn="l"/>
                <a:tab pos="2338388" algn="l"/>
                <a:tab pos="2914650" algn="l"/>
                <a:tab pos="3203575" algn="l"/>
                <a:tab pos="3881438" algn="l"/>
                <a:tab pos="4286250" algn="l"/>
              </a:tabLst>
            </a:pPr>
            <a:r>
              <a:rPr lang="en-US" altLang="en-US" sz="2400" dirty="0"/>
              <a:t>Below is a schedule which is view-serializable but </a:t>
            </a:r>
            <a:r>
              <a:rPr lang="en-US" altLang="en-US" sz="2400" i="1" dirty="0"/>
              <a:t>not </a:t>
            </a:r>
            <a:r>
              <a:rPr lang="en-US" altLang="en-US" sz="2400" dirty="0"/>
              <a:t>conflict serializable.</a:t>
            </a:r>
            <a:br>
              <a:rPr lang="en-US" altLang="en-US" sz="2400" dirty="0"/>
            </a:br>
            <a:endParaRPr lang="en-US" altLang="en-US" sz="2400" dirty="0"/>
          </a:p>
          <a:p>
            <a:pPr>
              <a:buNone/>
              <a:tabLst>
                <a:tab pos="1890713" algn="l"/>
                <a:tab pos="2338388" algn="l"/>
                <a:tab pos="2914650" algn="l"/>
                <a:tab pos="3203575" algn="l"/>
                <a:tab pos="3881438" algn="l"/>
                <a:tab pos="4286250" algn="l"/>
              </a:tabLst>
            </a:pPr>
            <a:r>
              <a:rPr lang="en-US" altLang="en-US" dirty="0"/>
              <a:t>		</a:t>
            </a:r>
          </a:p>
          <a:p>
            <a:pPr>
              <a:buNone/>
              <a:tabLst>
                <a:tab pos="1890713" algn="l"/>
                <a:tab pos="2338388" algn="l"/>
                <a:tab pos="2914650" algn="l"/>
                <a:tab pos="3203575" algn="l"/>
                <a:tab pos="3881438" algn="l"/>
                <a:tab pos="4286250" algn="l"/>
              </a:tabLst>
            </a:pPr>
            <a:endParaRPr lang="en-US" altLang="en-US" dirty="0"/>
          </a:p>
          <a:p>
            <a:pPr>
              <a:tabLst>
                <a:tab pos="1890713" algn="l"/>
                <a:tab pos="2338388" algn="l"/>
                <a:tab pos="2914650" algn="l"/>
                <a:tab pos="3203575" algn="l"/>
                <a:tab pos="3881438" algn="l"/>
                <a:tab pos="4286250" algn="l"/>
              </a:tabLst>
            </a:pPr>
            <a:endParaRPr lang="en-US" altLang="en-US" dirty="0"/>
          </a:p>
          <a:p>
            <a:pPr>
              <a:buNone/>
              <a:tabLst>
                <a:tab pos="1890713" algn="l"/>
                <a:tab pos="2338388" algn="l"/>
                <a:tab pos="2914650" algn="l"/>
                <a:tab pos="3203575" algn="l"/>
                <a:tab pos="3881438" algn="l"/>
                <a:tab pos="4286250" algn="l"/>
              </a:tabLst>
            </a:pPr>
            <a:endParaRPr lang="en-US" altLang="en-US" dirty="0"/>
          </a:p>
          <a:p>
            <a:pPr>
              <a:tabLst>
                <a:tab pos="1890713" algn="l"/>
                <a:tab pos="2338388" algn="l"/>
                <a:tab pos="2914650" algn="l"/>
                <a:tab pos="3203575" algn="l"/>
                <a:tab pos="3881438" algn="l"/>
                <a:tab pos="4286250" algn="l"/>
              </a:tabLst>
            </a:pPr>
            <a:endParaRPr lang="en-US" altLang="en-US" sz="2400" dirty="0" smtClean="0"/>
          </a:p>
          <a:p>
            <a:pPr>
              <a:tabLst>
                <a:tab pos="1890713" algn="l"/>
                <a:tab pos="2338388" algn="l"/>
                <a:tab pos="2914650" algn="l"/>
                <a:tab pos="3203575" algn="l"/>
                <a:tab pos="3881438" algn="l"/>
                <a:tab pos="4286250" algn="l"/>
              </a:tabLst>
            </a:pPr>
            <a:endParaRPr lang="en-US" altLang="en-US" sz="2400" dirty="0"/>
          </a:p>
          <a:p>
            <a:pPr>
              <a:tabLst>
                <a:tab pos="1890713" algn="l"/>
                <a:tab pos="2338388" algn="l"/>
                <a:tab pos="2914650" algn="l"/>
                <a:tab pos="3203575" algn="l"/>
                <a:tab pos="3881438" algn="l"/>
                <a:tab pos="4286250" algn="l"/>
              </a:tabLst>
            </a:pPr>
            <a:r>
              <a:rPr lang="en-US" altLang="en-US" sz="2400" dirty="0" smtClean="0"/>
              <a:t>What </a:t>
            </a:r>
            <a:r>
              <a:rPr lang="en-US" altLang="en-US" sz="2400" dirty="0"/>
              <a:t>serial schedule is above equivalent to?</a:t>
            </a:r>
          </a:p>
          <a:p>
            <a:pPr>
              <a:tabLst>
                <a:tab pos="1890713" algn="l"/>
                <a:tab pos="2338388" algn="l"/>
                <a:tab pos="2914650" algn="l"/>
                <a:tab pos="3203575" algn="l"/>
                <a:tab pos="3881438" algn="l"/>
                <a:tab pos="4286250" algn="l"/>
              </a:tabLst>
            </a:pPr>
            <a:r>
              <a:rPr lang="en-US" altLang="en-US" sz="2400" dirty="0"/>
              <a:t>Every view serializable schedule that is not conflict serializable has </a:t>
            </a:r>
            <a:r>
              <a:rPr lang="en-US" altLang="en-US" sz="2400" b="1" dirty="0">
                <a:solidFill>
                  <a:srgbClr val="000099"/>
                </a:solidFill>
              </a:rPr>
              <a:t>blind writes</a:t>
            </a:r>
            <a:r>
              <a:rPr lang="en-US" altLang="en-US" sz="2400" b="1" dirty="0"/>
              <a:t>.</a:t>
            </a:r>
          </a:p>
        </p:txBody>
      </p:sp>
      <p:pic>
        <p:nvPicPr>
          <p:cNvPr id="2662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7043" y="2414333"/>
            <a:ext cx="3674843" cy="292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0240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838200" y="365126"/>
            <a:ext cx="10186851" cy="540566"/>
          </a:xfrm>
        </p:spPr>
        <p:txBody>
          <a:bodyPr>
            <a:normAutofit fontScale="90000"/>
          </a:bodyPr>
          <a:lstStyle/>
          <a:p>
            <a:pPr>
              <a:defRPr/>
            </a:pPr>
            <a:r>
              <a:rPr lang="en-US" b="1" dirty="0" smtClean="0">
                <a:effectLst>
                  <a:outerShdw blurRad="38100" dist="38100" dir="2700000" algn="tl">
                    <a:srgbClr val="C0C0C0"/>
                  </a:outerShdw>
                </a:effectLst>
              </a:rPr>
              <a:t>Testing for Serializability </a:t>
            </a:r>
            <a:endParaRPr lang="en-US" b="1" dirty="0">
              <a:effectLst>
                <a:outerShdw blurRad="38100" dist="38100" dir="2700000" algn="tl">
                  <a:srgbClr val="C0C0C0"/>
                </a:outerShdw>
              </a:effectLst>
            </a:endParaRPr>
          </a:p>
        </p:txBody>
      </p:sp>
      <p:sp>
        <p:nvSpPr>
          <p:cNvPr id="28675" name="Rectangle 3"/>
          <p:cNvSpPr>
            <a:spLocks noGrp="1" noChangeArrowheads="1"/>
          </p:cNvSpPr>
          <p:nvPr>
            <p:ph idx="1"/>
          </p:nvPr>
        </p:nvSpPr>
        <p:spPr>
          <a:xfrm>
            <a:off x="914401" y="1102497"/>
            <a:ext cx="10110650" cy="5367972"/>
          </a:xfrm>
        </p:spPr>
        <p:txBody>
          <a:bodyPr>
            <a:normAutofit/>
          </a:bodyPr>
          <a:lstStyle/>
          <a:p>
            <a:r>
              <a:rPr lang="en-US" altLang="en-US" sz="2400" dirty="0"/>
              <a:t>Consider some schedule of a set of transactions </a:t>
            </a:r>
            <a:r>
              <a:rPr lang="en-US" altLang="en-US" sz="2400" i="1" dirty="0"/>
              <a:t>T</a:t>
            </a:r>
            <a:r>
              <a:rPr lang="en-US" altLang="en-US" sz="2400" baseline="-25000" dirty="0"/>
              <a:t>1</a:t>
            </a:r>
            <a:r>
              <a:rPr lang="en-US" altLang="en-US" sz="2400" dirty="0"/>
              <a:t>, </a:t>
            </a:r>
            <a:r>
              <a:rPr lang="en-US" altLang="en-US" sz="2400" i="1" dirty="0"/>
              <a:t>T</a:t>
            </a:r>
            <a:r>
              <a:rPr lang="en-US" altLang="en-US" sz="2400" baseline="-25000" dirty="0"/>
              <a:t>2</a:t>
            </a:r>
            <a:r>
              <a:rPr lang="en-US" altLang="en-US" sz="2400" dirty="0"/>
              <a:t>, ..., </a:t>
            </a:r>
            <a:r>
              <a:rPr lang="en-US" altLang="en-US" sz="2400" i="1" dirty="0"/>
              <a:t>T</a:t>
            </a:r>
            <a:r>
              <a:rPr lang="en-US" altLang="en-US" sz="2400" i="1" baseline="-25000" dirty="0"/>
              <a:t>n</a:t>
            </a:r>
            <a:endParaRPr lang="en-US" altLang="en-US" sz="2400" dirty="0"/>
          </a:p>
          <a:p>
            <a:r>
              <a:rPr lang="en-US" altLang="en-US" sz="2400" b="1" dirty="0">
                <a:solidFill>
                  <a:srgbClr val="000099"/>
                </a:solidFill>
              </a:rPr>
              <a:t>Precedence graph</a:t>
            </a:r>
            <a:r>
              <a:rPr lang="en-US" altLang="en-US" sz="2400" i="1" dirty="0"/>
              <a:t> </a:t>
            </a:r>
            <a:r>
              <a:rPr lang="en-US" altLang="en-US" sz="2400" dirty="0"/>
              <a:t>— a </a:t>
            </a:r>
            <a:r>
              <a:rPr lang="en-US" altLang="en-US" sz="2400" dirty="0" smtClean="0"/>
              <a:t>directed </a:t>
            </a:r>
            <a:r>
              <a:rPr lang="en-US" altLang="en-US" sz="2400" dirty="0"/>
              <a:t>graph where the vertices are the transactions (names</a:t>
            </a:r>
            <a:r>
              <a:rPr lang="en-US" altLang="en-US" sz="2400" dirty="0" smtClean="0"/>
              <a:t>)</a:t>
            </a:r>
            <a:endParaRPr lang="en-US" altLang="en-US" sz="2400" dirty="0"/>
          </a:p>
          <a:p>
            <a:r>
              <a:rPr lang="en-US" altLang="en-US" sz="2400" dirty="0"/>
              <a:t>We draw an arc from </a:t>
            </a:r>
            <a:r>
              <a:rPr lang="en-US" altLang="en-US" sz="2400" i="1" dirty="0"/>
              <a:t>T</a:t>
            </a:r>
            <a:r>
              <a:rPr lang="en-US" altLang="en-US" sz="2400" i="1" baseline="-25000" dirty="0"/>
              <a:t>i</a:t>
            </a:r>
            <a:r>
              <a:rPr lang="en-US" altLang="en-US" sz="2400" i="1" dirty="0"/>
              <a:t> </a:t>
            </a:r>
            <a:r>
              <a:rPr lang="en-US" altLang="en-US" sz="2400" dirty="0"/>
              <a:t>to </a:t>
            </a:r>
            <a:r>
              <a:rPr lang="en-US" altLang="en-US" sz="2400" i="1" dirty="0"/>
              <a:t>T</a:t>
            </a:r>
            <a:r>
              <a:rPr lang="en-US" altLang="en-US" sz="2400" i="1" baseline="-25000" dirty="0"/>
              <a:t>j</a:t>
            </a:r>
            <a:r>
              <a:rPr lang="en-US" altLang="en-US" sz="2400" i="1" dirty="0"/>
              <a:t> </a:t>
            </a:r>
            <a:r>
              <a:rPr lang="en-US" altLang="en-US" sz="2400" dirty="0"/>
              <a:t>if the two transaction conflict, and </a:t>
            </a:r>
            <a:r>
              <a:rPr lang="en-US" altLang="en-US" sz="2400" i="1" dirty="0"/>
              <a:t>T</a:t>
            </a:r>
            <a:r>
              <a:rPr lang="en-US" altLang="en-US" sz="2400" i="1" baseline="-25000" dirty="0"/>
              <a:t>i</a:t>
            </a:r>
            <a:r>
              <a:rPr lang="en-US" altLang="en-US" sz="2400" i="1" dirty="0"/>
              <a:t> </a:t>
            </a:r>
            <a:r>
              <a:rPr lang="en-US" altLang="en-US" sz="2400" dirty="0"/>
              <a:t>accessed the data item on which the conflict arose </a:t>
            </a:r>
            <a:r>
              <a:rPr lang="en-US" altLang="en-US" sz="2400" dirty="0" smtClean="0"/>
              <a:t>earlier</a:t>
            </a:r>
            <a:endParaRPr lang="en-US" altLang="en-US" sz="2400" dirty="0"/>
          </a:p>
          <a:p>
            <a:r>
              <a:rPr lang="en-US" altLang="en-US" sz="2400" dirty="0"/>
              <a:t>We may label the arc by the item that was </a:t>
            </a:r>
            <a:r>
              <a:rPr lang="en-US" altLang="en-US" sz="2400" dirty="0" smtClean="0"/>
              <a:t>accessed</a:t>
            </a:r>
            <a:endParaRPr lang="en-US" altLang="en-US" sz="2400" dirty="0"/>
          </a:p>
          <a:p>
            <a:r>
              <a:rPr lang="en-US" altLang="en-US" sz="2400" dirty="0"/>
              <a:t>Example</a:t>
            </a:r>
            <a:r>
              <a:rPr lang="en-US" altLang="en-US" sz="2400" b="1" dirty="0"/>
              <a:t> </a:t>
            </a:r>
            <a:r>
              <a:rPr lang="en-US" altLang="en-US" sz="2400" dirty="0" smtClean="0"/>
              <a:t>of a precedence graph</a:t>
            </a:r>
            <a:endParaRPr lang="en-US" altLang="en-US" sz="2400" dirty="0"/>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71" y="3933421"/>
            <a:ext cx="3440512" cy="215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90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smtClean="0"/>
              <a:t>Example</a:t>
            </a:r>
            <a:endParaRPr lang="en-IN" b="1" dirty="0"/>
          </a:p>
        </p:txBody>
      </p:sp>
      <p:sp>
        <p:nvSpPr>
          <p:cNvPr id="4" name="Slide Number Placeholder 3"/>
          <p:cNvSpPr>
            <a:spLocks noGrp="1"/>
          </p:cNvSpPr>
          <p:nvPr>
            <p:ph type="sldNum" sz="quarter" idx="12"/>
          </p:nvPr>
        </p:nvSpPr>
        <p:spPr/>
        <p:txBody>
          <a:bodyPr/>
          <a:lstStyle/>
          <a:p>
            <a:fld id="{B55D31B5-075E-472C-B718-6D501B45EC0D}" type="slidenum">
              <a:rPr lang="en-IN" smtClean="0"/>
              <a:t>29</a:t>
            </a:fld>
            <a:endParaRPr lang="en-IN"/>
          </a:p>
        </p:txBody>
      </p:sp>
      <p:pic>
        <p:nvPicPr>
          <p:cNvPr id="5" name="Picture 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234" y="1907177"/>
            <a:ext cx="2944803" cy="4110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44" y="3071273"/>
            <a:ext cx="3440512" cy="215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18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8E4854-E97F-4C27-A5CE-6A1921A3E2E0}" type="slidenum">
              <a:rPr lang="en-US" altLang="en-US"/>
              <a:pPr/>
              <a:t>3</a:t>
            </a:fld>
            <a:endParaRPr lang="en-US" altLang="en-US"/>
          </a:p>
        </p:txBody>
      </p:sp>
      <p:sp>
        <p:nvSpPr>
          <p:cNvPr id="9218" name="Rectangle 2"/>
          <p:cNvSpPr>
            <a:spLocks noGrp="1" noChangeArrowheads="1"/>
          </p:cNvSpPr>
          <p:nvPr>
            <p:ph type="title"/>
          </p:nvPr>
        </p:nvSpPr>
        <p:spPr>
          <a:xfrm>
            <a:off x="838200" y="365126"/>
            <a:ext cx="10143309" cy="923744"/>
          </a:xfrm>
        </p:spPr>
        <p:txBody>
          <a:bodyPr>
            <a:normAutofit/>
          </a:bodyPr>
          <a:lstStyle/>
          <a:p>
            <a:r>
              <a:rPr lang="en-US" altLang="en-US" sz="4000" b="1" dirty="0"/>
              <a:t>Transaction</a:t>
            </a:r>
          </a:p>
        </p:txBody>
      </p:sp>
      <p:sp>
        <p:nvSpPr>
          <p:cNvPr id="9219" name="Rectangle 3"/>
          <p:cNvSpPr>
            <a:spLocks noGrp="1" noChangeArrowheads="1"/>
          </p:cNvSpPr>
          <p:nvPr>
            <p:ph type="body" idx="1"/>
          </p:nvPr>
        </p:nvSpPr>
        <p:spPr>
          <a:xfrm>
            <a:off x="716280" y="1690688"/>
            <a:ext cx="10515600" cy="4351338"/>
          </a:xfrm>
        </p:spPr>
        <p:txBody>
          <a:bodyPr/>
          <a:lstStyle/>
          <a:p>
            <a:r>
              <a:rPr lang="en-US" altLang="en-US" sz="2400" b="1" dirty="0"/>
              <a:t>Transaction</a:t>
            </a:r>
            <a:r>
              <a:rPr lang="en-US" altLang="en-US" sz="2400" dirty="0"/>
              <a:t> is a logical unit of work that contains one or more SQL statements. A transaction is an atomic unit. The effects of all the SQL statements in a transaction can be either all </a:t>
            </a:r>
            <a:r>
              <a:rPr lang="en-US" altLang="en-US" sz="2400" b="1" dirty="0"/>
              <a:t>committed</a:t>
            </a:r>
            <a:r>
              <a:rPr lang="en-US" altLang="en-US" sz="2400" dirty="0"/>
              <a:t> (applied to the database) or all </a:t>
            </a:r>
            <a:r>
              <a:rPr lang="en-US" altLang="en-US" sz="2400" b="1" dirty="0"/>
              <a:t>rolled back</a:t>
            </a:r>
            <a:r>
              <a:rPr lang="en-US" altLang="en-US" sz="2400" dirty="0"/>
              <a:t> (undone from the database)</a:t>
            </a:r>
          </a:p>
          <a:p>
            <a:endParaRPr lang="en-US" altLang="en-US" sz="2400" dirty="0"/>
          </a:p>
          <a:p>
            <a:endParaRPr lang="en-US" altLang="en-US" sz="2400" dirty="0"/>
          </a:p>
          <a:p>
            <a:r>
              <a:rPr lang="en-US" altLang="en-US" sz="2400" dirty="0"/>
              <a:t>A user’s program may carry out many operations on the data retrieved from the database, but the DBMS is only concerned about what data is read/written from/to the database</a:t>
            </a:r>
          </a:p>
          <a:p>
            <a:r>
              <a:rPr lang="en-US" altLang="en-US" sz="2400" dirty="0"/>
              <a:t>A transaction is the DBMS’s abstract view of a user program:  a sequence of reads and writes</a:t>
            </a:r>
          </a:p>
          <a:p>
            <a:pPr>
              <a:buFontTx/>
              <a:buNone/>
            </a:pPr>
            <a:endParaRPr lang="en-US" altLang="en-US" sz="2400" dirty="0"/>
          </a:p>
          <a:p>
            <a:pPr>
              <a:buFontTx/>
              <a:buNone/>
            </a:pPr>
            <a:endParaRPr lang="en-US" altLang="en-US" sz="2400" dirty="0"/>
          </a:p>
          <a:p>
            <a:endParaRPr lang="en-US" altLang="en-US" sz="1800" dirty="0"/>
          </a:p>
        </p:txBody>
      </p:sp>
    </p:spTree>
    <p:extLst>
      <p:ext uri="{BB962C8B-B14F-4D97-AF65-F5344CB8AC3E}">
        <p14:creationId xmlns:p14="http://schemas.microsoft.com/office/powerpoint/2010/main" val="3677371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5560" cy="697321"/>
          </a:xfrm>
        </p:spPr>
        <p:txBody>
          <a:bodyPr>
            <a:normAutofit/>
          </a:bodyPr>
          <a:lstStyle/>
          <a:p>
            <a:r>
              <a:rPr lang="en-IN" sz="4000" b="1" dirty="0" smtClean="0"/>
              <a:t>Precedence Graph</a:t>
            </a:r>
            <a:endParaRPr lang="en-IN" sz="4000" b="1" dirty="0"/>
          </a:p>
        </p:txBody>
      </p:sp>
      <p:sp>
        <p:nvSpPr>
          <p:cNvPr id="3" name="Content Placeholder 2"/>
          <p:cNvSpPr>
            <a:spLocks noGrp="1"/>
          </p:cNvSpPr>
          <p:nvPr>
            <p:ph idx="1"/>
          </p:nvPr>
        </p:nvSpPr>
        <p:spPr>
          <a:xfrm>
            <a:off x="838200" y="1271451"/>
            <a:ext cx="10515600" cy="4905512"/>
          </a:xfrm>
        </p:spPr>
        <p:txBody>
          <a:bodyPr>
            <a:normAutofit/>
          </a:bodyPr>
          <a:lstStyle/>
          <a:p>
            <a:r>
              <a:rPr lang="en-US" sz="2400" dirty="0"/>
              <a:t>This graph consists of a pair </a:t>
            </a:r>
            <a:r>
              <a:rPr lang="en-US" sz="2400" i="1" dirty="0"/>
              <a:t>G </a:t>
            </a:r>
            <a:r>
              <a:rPr lang="en-US" sz="2400" dirty="0"/>
              <a:t>= (</a:t>
            </a:r>
            <a:r>
              <a:rPr lang="en-US" sz="2400" i="1" dirty="0"/>
              <a:t>V, E</a:t>
            </a:r>
            <a:r>
              <a:rPr lang="en-US" sz="2400" dirty="0"/>
              <a:t>), where </a:t>
            </a:r>
            <a:r>
              <a:rPr lang="en-US" sz="2400" i="1" dirty="0"/>
              <a:t>V </a:t>
            </a:r>
            <a:r>
              <a:rPr lang="en-US" sz="2400" dirty="0"/>
              <a:t>is a </a:t>
            </a:r>
            <a:r>
              <a:rPr lang="en-US" sz="2400" dirty="0" smtClean="0"/>
              <a:t>set of </a:t>
            </a:r>
            <a:r>
              <a:rPr lang="en-US" sz="2400" dirty="0"/>
              <a:t>vertices and </a:t>
            </a:r>
            <a:r>
              <a:rPr lang="en-US" sz="2400" i="1" dirty="0"/>
              <a:t>E </a:t>
            </a:r>
            <a:r>
              <a:rPr lang="en-US" sz="2400" dirty="0"/>
              <a:t>is a set of edges. </a:t>
            </a:r>
            <a:endParaRPr lang="en-US" sz="2400" dirty="0" smtClean="0"/>
          </a:p>
          <a:p>
            <a:r>
              <a:rPr lang="en-US" sz="2400" dirty="0" smtClean="0"/>
              <a:t>The </a:t>
            </a:r>
            <a:r>
              <a:rPr lang="en-US" sz="2400" dirty="0"/>
              <a:t>set of vertices consists of all the </a:t>
            </a:r>
            <a:r>
              <a:rPr lang="en-US" sz="2400" dirty="0" smtClean="0"/>
              <a:t>transactions participating </a:t>
            </a:r>
            <a:r>
              <a:rPr lang="en-US" sz="2400" dirty="0"/>
              <a:t>in the schedule. The set of edges consists of all edges </a:t>
            </a:r>
            <a:r>
              <a:rPr lang="en-US" sz="2400" i="1" dirty="0" err="1"/>
              <a:t>Ti</a:t>
            </a:r>
            <a:r>
              <a:rPr lang="en-US" sz="2400" i="1" dirty="0"/>
              <a:t> </a:t>
            </a:r>
            <a:r>
              <a:rPr lang="en-US" sz="2400" dirty="0"/>
              <a:t>→ </a:t>
            </a:r>
            <a:r>
              <a:rPr lang="en-US" sz="2400" i="1" dirty="0" err="1"/>
              <a:t>Tj</a:t>
            </a:r>
            <a:r>
              <a:rPr lang="en-US" sz="2400" i="1" dirty="0"/>
              <a:t> </a:t>
            </a:r>
            <a:r>
              <a:rPr lang="en-US" sz="2400" dirty="0"/>
              <a:t>for </a:t>
            </a:r>
            <a:r>
              <a:rPr lang="en-US" sz="2400" dirty="0" smtClean="0"/>
              <a:t>which one </a:t>
            </a:r>
            <a:r>
              <a:rPr lang="en-US" sz="2400" dirty="0"/>
              <a:t>of three conditions holds:</a:t>
            </a:r>
          </a:p>
          <a:p>
            <a:pPr lvl="1"/>
            <a:r>
              <a:rPr lang="en-US" sz="2000" dirty="0"/>
              <a:t>1. </a:t>
            </a:r>
            <a:r>
              <a:rPr lang="en-US" sz="2000" i="1" dirty="0" err="1"/>
              <a:t>Ti</a:t>
            </a:r>
            <a:r>
              <a:rPr lang="en-US" sz="2000" i="1" dirty="0"/>
              <a:t> </a:t>
            </a:r>
            <a:r>
              <a:rPr lang="en-US" sz="2000" dirty="0"/>
              <a:t>executes write(</a:t>
            </a:r>
            <a:r>
              <a:rPr lang="en-US" sz="2000" i="1" dirty="0"/>
              <a:t>Q</a:t>
            </a:r>
            <a:r>
              <a:rPr lang="en-US" sz="2000" dirty="0"/>
              <a:t>) before </a:t>
            </a:r>
            <a:r>
              <a:rPr lang="en-US" sz="2000" i="1" dirty="0" err="1"/>
              <a:t>Tj</a:t>
            </a:r>
            <a:r>
              <a:rPr lang="en-US" sz="2000" i="1" dirty="0"/>
              <a:t> </a:t>
            </a:r>
            <a:r>
              <a:rPr lang="en-US" sz="2000" dirty="0"/>
              <a:t>executes read(</a:t>
            </a:r>
            <a:r>
              <a:rPr lang="en-US" sz="2000" i="1" dirty="0"/>
              <a:t>Q</a:t>
            </a:r>
            <a:r>
              <a:rPr lang="en-US" sz="2000" dirty="0"/>
              <a:t>).</a:t>
            </a:r>
          </a:p>
          <a:p>
            <a:pPr lvl="1"/>
            <a:r>
              <a:rPr lang="en-US" sz="2000" dirty="0"/>
              <a:t>2. </a:t>
            </a:r>
            <a:r>
              <a:rPr lang="en-US" sz="2000" i="1" dirty="0" err="1"/>
              <a:t>Ti</a:t>
            </a:r>
            <a:r>
              <a:rPr lang="en-US" sz="2000" i="1" dirty="0"/>
              <a:t> </a:t>
            </a:r>
            <a:r>
              <a:rPr lang="en-US" sz="2000" dirty="0"/>
              <a:t>executes read(</a:t>
            </a:r>
            <a:r>
              <a:rPr lang="en-US" sz="2000" i="1" dirty="0"/>
              <a:t>Q</a:t>
            </a:r>
            <a:r>
              <a:rPr lang="en-US" sz="2000" dirty="0"/>
              <a:t>) before </a:t>
            </a:r>
            <a:r>
              <a:rPr lang="en-US" sz="2000" i="1" dirty="0" err="1"/>
              <a:t>Tj</a:t>
            </a:r>
            <a:r>
              <a:rPr lang="en-US" sz="2000" i="1" dirty="0"/>
              <a:t> </a:t>
            </a:r>
            <a:r>
              <a:rPr lang="en-US" sz="2000" dirty="0"/>
              <a:t>executes write(</a:t>
            </a:r>
            <a:r>
              <a:rPr lang="en-US" sz="2000" i="1" dirty="0"/>
              <a:t>Q</a:t>
            </a:r>
            <a:r>
              <a:rPr lang="en-US" sz="2000" dirty="0"/>
              <a:t>).</a:t>
            </a:r>
          </a:p>
          <a:p>
            <a:pPr lvl="1"/>
            <a:r>
              <a:rPr lang="en-US" sz="2000" dirty="0"/>
              <a:t>3. </a:t>
            </a:r>
            <a:r>
              <a:rPr lang="en-US" sz="2000" i="1" dirty="0" err="1"/>
              <a:t>Ti</a:t>
            </a:r>
            <a:r>
              <a:rPr lang="en-US" sz="2000" i="1" dirty="0"/>
              <a:t> </a:t>
            </a:r>
            <a:r>
              <a:rPr lang="en-US" sz="2000" dirty="0"/>
              <a:t>executes write(</a:t>
            </a:r>
            <a:r>
              <a:rPr lang="en-US" sz="2000" i="1" dirty="0"/>
              <a:t>Q</a:t>
            </a:r>
            <a:r>
              <a:rPr lang="en-US" sz="2000" dirty="0"/>
              <a:t>) before </a:t>
            </a:r>
            <a:r>
              <a:rPr lang="en-US" sz="2000" i="1" dirty="0" err="1"/>
              <a:t>Tj</a:t>
            </a:r>
            <a:r>
              <a:rPr lang="en-US" sz="2000" i="1" dirty="0"/>
              <a:t> </a:t>
            </a:r>
            <a:r>
              <a:rPr lang="en-US" sz="2000" dirty="0"/>
              <a:t>executes write(</a:t>
            </a:r>
            <a:r>
              <a:rPr lang="en-US" sz="2000" i="1" dirty="0"/>
              <a:t>Q</a:t>
            </a:r>
            <a:r>
              <a:rPr lang="en-US" sz="2000" dirty="0" smtClean="0"/>
              <a:t>).</a:t>
            </a:r>
          </a:p>
          <a:p>
            <a:r>
              <a:rPr lang="en-US" sz="2400" dirty="0"/>
              <a:t>If an edge </a:t>
            </a:r>
            <a:r>
              <a:rPr lang="en-US" sz="2400" i="1" dirty="0" err="1"/>
              <a:t>Ti</a:t>
            </a:r>
            <a:r>
              <a:rPr lang="en-US" sz="2400" i="1" dirty="0"/>
              <a:t> </a:t>
            </a:r>
            <a:r>
              <a:rPr lang="en-US" sz="2400" dirty="0"/>
              <a:t>→</a:t>
            </a:r>
            <a:r>
              <a:rPr lang="en-US" sz="2400" i="1" dirty="0" err="1"/>
              <a:t>Tj</a:t>
            </a:r>
            <a:r>
              <a:rPr lang="en-US" sz="2400" i="1" dirty="0"/>
              <a:t> </a:t>
            </a:r>
            <a:r>
              <a:rPr lang="en-US" sz="2400" dirty="0"/>
              <a:t>exists in the precedence graph, then, in any serial schedule </a:t>
            </a:r>
            <a:r>
              <a:rPr lang="en-US" sz="2400" i="1" dirty="0"/>
              <a:t>S</a:t>
            </a:r>
            <a:r>
              <a:rPr lang="en-US" sz="2400" dirty="0"/>
              <a:t>′ </a:t>
            </a:r>
            <a:r>
              <a:rPr lang="en-US" sz="2400" dirty="0" smtClean="0"/>
              <a:t>equivalent to </a:t>
            </a:r>
            <a:r>
              <a:rPr lang="en-US" sz="2400" i="1" dirty="0"/>
              <a:t>S</a:t>
            </a:r>
            <a:r>
              <a:rPr lang="en-US" sz="2400" dirty="0"/>
              <a:t>, </a:t>
            </a:r>
            <a:r>
              <a:rPr lang="en-US" sz="2400" i="1" dirty="0" err="1"/>
              <a:t>Ti</a:t>
            </a:r>
            <a:r>
              <a:rPr lang="en-US" sz="2400" i="1" dirty="0"/>
              <a:t> </a:t>
            </a:r>
            <a:r>
              <a:rPr lang="en-US" sz="2400" dirty="0"/>
              <a:t>must appear before </a:t>
            </a:r>
            <a:r>
              <a:rPr lang="en-US" sz="2400" i="1" dirty="0" err="1"/>
              <a:t>Tj</a:t>
            </a:r>
            <a:r>
              <a:rPr lang="en-US" sz="2400" dirty="0"/>
              <a:t>.</a:t>
            </a:r>
            <a:endParaRPr lang="en-IN" sz="2400" dirty="0"/>
          </a:p>
        </p:txBody>
      </p:sp>
      <p:sp>
        <p:nvSpPr>
          <p:cNvPr id="4" name="Slide Number Placeholder 3"/>
          <p:cNvSpPr>
            <a:spLocks noGrp="1"/>
          </p:cNvSpPr>
          <p:nvPr>
            <p:ph type="sldNum" sz="quarter" idx="12"/>
          </p:nvPr>
        </p:nvSpPr>
        <p:spPr/>
        <p:txBody>
          <a:bodyPr/>
          <a:lstStyle/>
          <a:p>
            <a:fld id="{B55D31B5-075E-472C-B718-6D501B45EC0D}" type="slidenum">
              <a:rPr lang="en-IN" smtClean="0"/>
              <a:t>30</a:t>
            </a:fld>
            <a:endParaRPr lang="en-IN"/>
          </a:p>
        </p:txBody>
      </p:sp>
    </p:spTree>
    <p:extLst>
      <p:ext uri="{BB962C8B-B14F-4D97-AF65-F5344CB8AC3E}">
        <p14:creationId xmlns:p14="http://schemas.microsoft.com/office/powerpoint/2010/main" val="1594017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65126"/>
            <a:ext cx="10282646" cy="771178"/>
          </a:xfrm>
          <a:noFill/>
          <a:ln/>
        </p:spPr>
        <p:txBody>
          <a:bodyPr vert="horz" lIns="90488" tIns="44450" rIns="90488" bIns="44450" rtlCol="0" anchor="ctr">
            <a:normAutofit/>
          </a:bodyPr>
          <a:lstStyle/>
          <a:p>
            <a:r>
              <a:rPr lang="en-US" altLang="en-US" sz="4000" b="1" dirty="0"/>
              <a:t>Example</a:t>
            </a:r>
          </a:p>
        </p:txBody>
      </p:sp>
      <p:sp>
        <p:nvSpPr>
          <p:cNvPr id="54275" name="Rectangle 3"/>
          <p:cNvSpPr>
            <a:spLocks noGrp="1" noChangeArrowheads="1"/>
          </p:cNvSpPr>
          <p:nvPr>
            <p:ph type="body" idx="1"/>
          </p:nvPr>
        </p:nvSpPr>
        <p:spPr>
          <a:xfrm>
            <a:off x="838199" y="1136304"/>
            <a:ext cx="9969137" cy="5188297"/>
          </a:xfrm>
          <a:noFill/>
          <a:ln/>
        </p:spPr>
        <p:txBody>
          <a:bodyPr vert="horz" lIns="90488" tIns="44450" rIns="90488" bIns="44450" rtlCol="0">
            <a:normAutofit lnSpcReduction="10000"/>
          </a:bodyPr>
          <a:lstStyle/>
          <a:p>
            <a:pPr>
              <a:lnSpc>
                <a:spcPct val="90000"/>
              </a:lnSpc>
            </a:pPr>
            <a:r>
              <a:rPr lang="en-US" altLang="en-US" sz="2000" dirty="0"/>
              <a:t>A schedule that is not conflict serializable:</a:t>
            </a:r>
          </a:p>
          <a:p>
            <a:pPr>
              <a:lnSpc>
                <a:spcPct val="90000"/>
              </a:lnSpc>
              <a:buFontTx/>
              <a:buNone/>
            </a:pPr>
            <a:endParaRPr lang="en-US" altLang="en-US" sz="2000" dirty="0"/>
          </a:p>
          <a:p>
            <a:pPr>
              <a:lnSpc>
                <a:spcPct val="90000"/>
              </a:lnSpc>
              <a:buFontTx/>
              <a:buNone/>
            </a:pPr>
            <a:endParaRPr lang="en-US" altLang="en-US" dirty="0"/>
          </a:p>
          <a:p>
            <a:pPr>
              <a:lnSpc>
                <a:spcPct val="90000"/>
              </a:lnSpc>
              <a:buFontTx/>
              <a:buNone/>
            </a:pPr>
            <a:endParaRPr lang="en-US" altLang="en-US" dirty="0"/>
          </a:p>
          <a:p>
            <a:pPr>
              <a:lnSpc>
                <a:spcPct val="90000"/>
              </a:lnSpc>
            </a:pPr>
            <a:r>
              <a:rPr lang="en-US" altLang="en-US" sz="2000" b="1" dirty="0"/>
              <a:t>One node per </a:t>
            </a:r>
            <a:r>
              <a:rPr lang="en-US" altLang="en-US" sz="2000" b="1" dirty="0"/>
              <a:t>transaction; </a:t>
            </a:r>
            <a:r>
              <a:rPr lang="en-US" altLang="en-US" sz="2000" b="1" dirty="0"/>
              <a:t>edge from </a:t>
            </a:r>
            <a:r>
              <a:rPr lang="en-US" altLang="en-US" sz="2000" b="1" i="1" dirty="0" err="1"/>
              <a:t>Ti</a:t>
            </a:r>
            <a:r>
              <a:rPr lang="en-US" altLang="en-US" sz="2000" b="1" i="1" dirty="0"/>
              <a:t> </a:t>
            </a:r>
            <a:r>
              <a:rPr lang="en-US" altLang="en-US" sz="2000" b="1" dirty="0"/>
              <a:t>to </a:t>
            </a:r>
            <a:r>
              <a:rPr lang="en-US" altLang="en-US" sz="2000" b="1" i="1" dirty="0" err="1"/>
              <a:t>Tj</a:t>
            </a:r>
            <a:r>
              <a:rPr lang="en-US" altLang="en-US" sz="2000" b="1" dirty="0"/>
              <a:t> if actions of </a:t>
            </a:r>
            <a:r>
              <a:rPr lang="en-US" altLang="en-US" sz="2000" b="1" dirty="0" err="1"/>
              <a:t>Ti</a:t>
            </a:r>
            <a:r>
              <a:rPr lang="en-US" altLang="en-US" sz="2000" b="1" dirty="0"/>
              <a:t> precedes and conflicts with one of </a:t>
            </a:r>
            <a:r>
              <a:rPr lang="en-US" altLang="en-US" sz="2000" b="1" dirty="0" err="1"/>
              <a:t>Tj’s</a:t>
            </a:r>
            <a:r>
              <a:rPr lang="en-US" altLang="en-US" sz="2000" b="1" dirty="0"/>
              <a:t> </a:t>
            </a:r>
            <a:r>
              <a:rPr lang="en-US" altLang="en-US" sz="2000" b="1" dirty="0"/>
              <a:t>actions</a:t>
            </a:r>
          </a:p>
          <a:p>
            <a:pPr>
              <a:lnSpc>
                <a:spcPct val="90000"/>
              </a:lnSpc>
            </a:pPr>
            <a:r>
              <a:rPr lang="en-US" altLang="en-US" sz="2000" b="1" dirty="0"/>
              <a:t>The </a:t>
            </a:r>
            <a:r>
              <a:rPr lang="en-US" altLang="en-US" sz="2000" b="1" dirty="0"/>
              <a:t>cycle in the graph G (V,E) reveals the problem. The output of T1 depends on T2, and vice-versa</a:t>
            </a:r>
          </a:p>
          <a:p>
            <a:pPr>
              <a:lnSpc>
                <a:spcPct val="90000"/>
              </a:lnSpc>
              <a:buFontTx/>
              <a:buNone/>
            </a:pPr>
            <a:endParaRPr lang="en-US" altLang="en-US" sz="2000" dirty="0"/>
          </a:p>
          <a:p>
            <a:pPr>
              <a:lnSpc>
                <a:spcPct val="90000"/>
              </a:lnSpc>
              <a:buFontTx/>
              <a:buNone/>
            </a:pPr>
            <a:endParaRPr lang="en-US" altLang="en-US" dirty="0"/>
          </a:p>
          <a:p>
            <a:pPr marL="0" indent="0">
              <a:lnSpc>
                <a:spcPct val="90000"/>
              </a:lnSpc>
              <a:buNone/>
            </a:pPr>
            <a:endParaRPr lang="en-US" altLang="en-US" sz="2000" dirty="0"/>
          </a:p>
          <a:p>
            <a:pPr>
              <a:lnSpc>
                <a:spcPct val="90000"/>
              </a:lnSpc>
            </a:pPr>
            <a:endParaRPr lang="en-US" altLang="en-US" sz="1600" b="1" dirty="0">
              <a:solidFill>
                <a:srgbClr val="FF0000"/>
              </a:solidFill>
            </a:endParaRPr>
          </a:p>
          <a:p>
            <a:pPr>
              <a:lnSpc>
                <a:spcPct val="90000"/>
              </a:lnSpc>
            </a:pPr>
            <a:endParaRPr lang="en-US" altLang="en-US" sz="1600" b="1" dirty="0">
              <a:solidFill>
                <a:srgbClr val="FF0000"/>
              </a:solidFill>
            </a:endParaRPr>
          </a:p>
          <a:p>
            <a:pPr>
              <a:lnSpc>
                <a:spcPct val="90000"/>
              </a:lnSpc>
            </a:pPr>
            <a:r>
              <a:rPr lang="en-US" altLang="en-US" sz="1600" b="1" dirty="0">
                <a:solidFill>
                  <a:srgbClr val="FF0000"/>
                </a:solidFill>
              </a:rPr>
              <a:t>Schedule </a:t>
            </a:r>
            <a:r>
              <a:rPr lang="en-US" altLang="en-US" sz="1600" b="1" dirty="0">
                <a:solidFill>
                  <a:srgbClr val="FF0000"/>
                </a:solidFill>
              </a:rPr>
              <a:t>is conflict serializable if and only if its precedence graph is acyclic</a:t>
            </a:r>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p:txBody>
      </p:sp>
      <p:sp>
        <p:nvSpPr>
          <p:cNvPr id="54276" name="Rectangle 4"/>
          <p:cNvSpPr>
            <a:spLocks noChangeArrowheads="1"/>
          </p:cNvSpPr>
          <p:nvPr/>
        </p:nvSpPr>
        <p:spPr bwMode="auto">
          <a:xfrm>
            <a:off x="1105989" y="2065338"/>
            <a:ext cx="9196251" cy="6437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dirty="0">
                <a:latin typeface="Book Antiqua" pitchFamily="18" charset="0"/>
              </a:rPr>
              <a:t>T1:	 </a:t>
            </a:r>
            <a:r>
              <a:rPr lang="en-US" altLang="en-US" dirty="0">
                <a:solidFill>
                  <a:srgbClr val="00B050"/>
                </a:solidFill>
                <a:latin typeface="Book Antiqua" pitchFamily="18" charset="0"/>
              </a:rPr>
              <a:t>R(A), W(A),   		     	       </a:t>
            </a:r>
            <a:r>
              <a:rPr lang="en-US" altLang="en-US" dirty="0" smtClean="0">
                <a:solidFill>
                  <a:srgbClr val="00B050"/>
                </a:solidFill>
                <a:latin typeface="Book Antiqua" pitchFamily="18" charset="0"/>
              </a:rPr>
              <a:t>   R(B</a:t>
            </a:r>
            <a:r>
              <a:rPr lang="en-US" altLang="en-US" dirty="0">
                <a:solidFill>
                  <a:srgbClr val="00B050"/>
                </a:solidFill>
                <a:latin typeface="Book Antiqua" pitchFamily="18" charset="0"/>
              </a:rPr>
              <a:t>), W(B)</a:t>
            </a:r>
          </a:p>
          <a:p>
            <a:pPr eaLnBrk="0" hangingPunct="0"/>
            <a:r>
              <a:rPr lang="en-US" altLang="en-US" dirty="0">
                <a:latin typeface="Book Antiqua" pitchFamily="18" charset="0"/>
              </a:rPr>
              <a:t>T2:	   		</a:t>
            </a:r>
            <a:r>
              <a:rPr lang="en-US" altLang="en-US" dirty="0">
                <a:solidFill>
                  <a:srgbClr val="00B0F0"/>
                </a:solidFill>
                <a:latin typeface="Book Antiqua" pitchFamily="18" charset="0"/>
              </a:rPr>
              <a:t>R(A), W(A), R(B), W(B)</a:t>
            </a:r>
          </a:p>
        </p:txBody>
      </p:sp>
      <p:sp>
        <p:nvSpPr>
          <p:cNvPr id="54277" name="Oval 5"/>
          <p:cNvSpPr>
            <a:spLocks noChangeArrowheads="1"/>
          </p:cNvSpPr>
          <p:nvPr/>
        </p:nvSpPr>
        <p:spPr bwMode="auto">
          <a:xfrm>
            <a:off x="30686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Oval 6"/>
          <p:cNvSpPr>
            <a:spLocks noChangeArrowheads="1"/>
          </p:cNvSpPr>
          <p:nvPr/>
        </p:nvSpPr>
        <p:spPr bwMode="auto">
          <a:xfrm>
            <a:off x="59642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9" name="Rectangle 7"/>
          <p:cNvSpPr>
            <a:spLocks noChangeArrowheads="1"/>
          </p:cNvSpPr>
          <p:nvPr/>
        </p:nvSpPr>
        <p:spPr bwMode="auto">
          <a:xfrm>
            <a:off x="3124200" y="4114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solidFill>
                  <a:srgbClr val="00B050"/>
                </a:solidFill>
                <a:latin typeface="Book Antiqua" pitchFamily="18" charset="0"/>
              </a:rPr>
              <a:t>T1</a:t>
            </a:r>
          </a:p>
        </p:txBody>
      </p:sp>
      <p:sp>
        <p:nvSpPr>
          <p:cNvPr id="54280" name="Rectangle 8"/>
          <p:cNvSpPr>
            <a:spLocks noChangeArrowheads="1"/>
          </p:cNvSpPr>
          <p:nvPr/>
        </p:nvSpPr>
        <p:spPr bwMode="auto">
          <a:xfrm>
            <a:off x="6019800" y="4114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solidFill>
                  <a:srgbClr val="00B0F0"/>
                </a:solidFill>
                <a:latin typeface="Book Antiqua" pitchFamily="18" charset="0"/>
              </a:rPr>
              <a:t>T2</a:t>
            </a:r>
          </a:p>
        </p:txBody>
      </p:sp>
      <p:sp>
        <p:nvSpPr>
          <p:cNvPr id="54281" name="Line 9"/>
          <p:cNvSpPr>
            <a:spLocks noChangeShapeType="1"/>
          </p:cNvSpPr>
          <p:nvPr/>
        </p:nvSpPr>
        <p:spPr bwMode="auto">
          <a:xfrm>
            <a:off x="3671888" y="4510088"/>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 name="Line 10"/>
          <p:cNvSpPr>
            <a:spLocks noChangeShapeType="1"/>
          </p:cNvSpPr>
          <p:nvPr/>
        </p:nvSpPr>
        <p:spPr bwMode="auto">
          <a:xfrm>
            <a:off x="3671888" y="4129088"/>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3" name="Line 11"/>
          <p:cNvSpPr>
            <a:spLocks noChangeShapeType="1"/>
          </p:cNvSpPr>
          <p:nvPr/>
        </p:nvSpPr>
        <p:spPr bwMode="auto">
          <a:xfrm>
            <a:off x="5805488" y="40528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4" name="Line 12"/>
          <p:cNvSpPr>
            <a:spLocks noChangeShapeType="1"/>
          </p:cNvSpPr>
          <p:nvPr/>
        </p:nvSpPr>
        <p:spPr bwMode="auto">
          <a:xfrm flipV="1">
            <a:off x="5805488" y="41290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5" name="Line 13"/>
          <p:cNvSpPr>
            <a:spLocks noChangeShapeType="1"/>
          </p:cNvSpPr>
          <p:nvPr/>
        </p:nvSpPr>
        <p:spPr bwMode="auto">
          <a:xfrm>
            <a:off x="3671888" y="45100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6" name="Line 14"/>
          <p:cNvSpPr>
            <a:spLocks noChangeShapeType="1"/>
          </p:cNvSpPr>
          <p:nvPr/>
        </p:nvSpPr>
        <p:spPr bwMode="auto">
          <a:xfrm flipV="1">
            <a:off x="3671888" y="44338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Rectangle 15"/>
          <p:cNvSpPr>
            <a:spLocks noChangeArrowheads="1"/>
          </p:cNvSpPr>
          <p:nvPr/>
        </p:nvSpPr>
        <p:spPr bwMode="auto">
          <a:xfrm>
            <a:off x="4648201" y="3733800"/>
            <a:ext cx="42159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rgbClr val="FF0000"/>
                </a:solidFill>
                <a:latin typeface="Book Antiqua" pitchFamily="18" charset="0"/>
              </a:rPr>
              <a:t>A</a:t>
            </a:r>
          </a:p>
        </p:txBody>
      </p:sp>
      <p:sp>
        <p:nvSpPr>
          <p:cNvPr id="54288" name="Rectangle 16"/>
          <p:cNvSpPr>
            <a:spLocks noChangeArrowheads="1"/>
          </p:cNvSpPr>
          <p:nvPr/>
        </p:nvSpPr>
        <p:spPr bwMode="auto">
          <a:xfrm>
            <a:off x="4648200" y="46482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rgbClr val="FF0000"/>
                </a:solidFill>
                <a:latin typeface="Book Antiqua" pitchFamily="18" charset="0"/>
              </a:rPr>
              <a:t>B</a:t>
            </a:r>
          </a:p>
        </p:txBody>
      </p:sp>
    </p:spTree>
    <p:extLst>
      <p:ext uri="{BB962C8B-B14F-4D97-AF65-F5344CB8AC3E}">
        <p14:creationId xmlns:p14="http://schemas.microsoft.com/office/powerpoint/2010/main" val="3985199022"/>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838200" y="365125"/>
            <a:ext cx="10160726" cy="488315"/>
          </a:xfrm>
        </p:spPr>
        <p:txBody>
          <a:bodyPr>
            <a:normAutofit fontScale="90000"/>
          </a:bodyPr>
          <a:lstStyle/>
          <a:p>
            <a:pPr>
              <a:defRPr/>
            </a:pPr>
            <a:r>
              <a:rPr lang="en-US" b="1" dirty="0">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992777" y="1114697"/>
            <a:ext cx="9009400" cy="5355771"/>
          </a:xfrm>
        </p:spPr>
        <p:txBody>
          <a:bodyPr>
            <a:normAutofit/>
          </a:bodyPr>
          <a:lstStyle/>
          <a:p>
            <a:pPr>
              <a:tabLst>
                <a:tab pos="2395538" algn="l"/>
                <a:tab pos="2857500" algn="l"/>
                <a:tab pos="3549650" algn="l"/>
                <a:tab pos="3997325" algn="l"/>
              </a:tabLst>
            </a:pPr>
            <a:r>
              <a:rPr lang="en-US" altLang="en-US" sz="2400" dirty="0" smtClean="0"/>
              <a:t>if </a:t>
            </a:r>
            <a:r>
              <a:rPr lang="en-US" altLang="en-US" sz="2400" dirty="0"/>
              <a:t>a transaction </a:t>
            </a:r>
            <a:r>
              <a:rPr lang="en-US" altLang="en-US" sz="2400" i="1" dirty="0"/>
              <a:t>T</a:t>
            </a:r>
            <a:r>
              <a:rPr lang="en-US" altLang="en-US" sz="2400" i="1" baseline="-25000" dirty="0"/>
              <a:t>j</a:t>
            </a:r>
            <a:r>
              <a:rPr lang="en-US" altLang="en-US" sz="2400" dirty="0"/>
              <a:t> reads a data item previously written by a transaction </a:t>
            </a:r>
            <a:r>
              <a:rPr lang="en-US" altLang="en-US" sz="2400" i="1" dirty="0"/>
              <a:t>T</a:t>
            </a:r>
            <a:r>
              <a:rPr lang="en-US" altLang="en-US" sz="2400" i="1" baseline="-25000" dirty="0"/>
              <a:t>i </a:t>
            </a:r>
            <a:r>
              <a:rPr lang="en-US" altLang="en-US" sz="2400" dirty="0"/>
              <a:t>, then the commit operation of </a:t>
            </a:r>
            <a:r>
              <a:rPr lang="en-US" altLang="en-US" sz="2400" i="1" dirty="0"/>
              <a:t>T</a:t>
            </a:r>
            <a:r>
              <a:rPr lang="en-US" altLang="en-US" sz="2400" i="1" baseline="-25000" dirty="0"/>
              <a:t>i</a:t>
            </a:r>
            <a:r>
              <a:rPr lang="en-US" altLang="en-US" sz="2400" i="1" dirty="0"/>
              <a:t> </a:t>
            </a:r>
            <a:r>
              <a:rPr lang="en-US" altLang="en-US" sz="2400" dirty="0"/>
              <a:t> appears before the commit operation of </a:t>
            </a:r>
            <a:r>
              <a:rPr lang="en-US" altLang="en-US" sz="2400" i="1" dirty="0" err="1" smtClean="0"/>
              <a:t>T</a:t>
            </a:r>
            <a:r>
              <a:rPr lang="en-US" altLang="en-US" sz="2400" i="1" baseline="-25000" dirty="0" err="1" smtClean="0"/>
              <a:t>j</a:t>
            </a:r>
            <a:endParaRPr lang="en-US" altLang="en-US" sz="2400" dirty="0"/>
          </a:p>
          <a:p>
            <a:pPr>
              <a:tabLst>
                <a:tab pos="2395538" algn="l"/>
                <a:tab pos="2857500" algn="l"/>
                <a:tab pos="3549650" algn="l"/>
                <a:tab pos="3997325" algn="l"/>
              </a:tabLst>
            </a:pPr>
            <a:r>
              <a:rPr lang="en-US" altLang="en-US" sz="2400" dirty="0"/>
              <a:t>The following schedule (Schedule 11) is not recoverable</a:t>
            </a:r>
            <a:br>
              <a:rPr lang="en-US" altLang="en-US" sz="2400" dirty="0"/>
            </a:br>
            <a:r>
              <a:rPr lang="en-US" altLang="en-US" dirty="0"/>
              <a:t>		</a:t>
            </a:r>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marL="0" indent="0">
              <a:buNone/>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r>
              <a:rPr lang="en-US" altLang="en-US" sz="2400" dirty="0"/>
              <a:t>If </a:t>
            </a:r>
            <a:r>
              <a:rPr lang="en-US" altLang="en-US" sz="2400" i="1" dirty="0"/>
              <a:t>T</a:t>
            </a:r>
            <a:r>
              <a:rPr lang="en-US" altLang="en-US" sz="2400" baseline="-25000" dirty="0"/>
              <a:t>8</a:t>
            </a:r>
            <a:r>
              <a:rPr lang="en-US" altLang="en-US" sz="2400" dirty="0"/>
              <a:t> </a:t>
            </a:r>
            <a:r>
              <a:rPr lang="en-US" altLang="en-US" sz="2400" dirty="0"/>
              <a:t>should abort, </a:t>
            </a:r>
            <a:r>
              <a:rPr lang="en-US" altLang="en-US" sz="2400" i="1" dirty="0"/>
              <a:t>T</a:t>
            </a:r>
            <a:r>
              <a:rPr lang="en-US" altLang="en-US" sz="2400" baseline="-25000" dirty="0"/>
              <a:t>9</a:t>
            </a:r>
            <a:r>
              <a:rPr lang="en-US" altLang="en-US" sz="2400" dirty="0"/>
              <a:t> would have read (and possibly shown to the user) an inconsistent database state.  Hence, database must ensure that schedules are </a:t>
            </a:r>
            <a:r>
              <a:rPr lang="en-US" altLang="en-US" sz="2400" dirty="0" smtClean="0"/>
              <a:t>recoverable</a:t>
            </a:r>
            <a:endParaRPr lang="en-US" altLang="en-US" dirty="0"/>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15" y="2971607"/>
            <a:ext cx="3886431" cy="201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912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838200" y="365126"/>
            <a:ext cx="10273937" cy="627652"/>
          </a:xfrm>
        </p:spPr>
        <p:txBody>
          <a:bodyPr>
            <a:normAutofit fontScale="90000"/>
          </a:bodyPr>
          <a:lstStyle/>
          <a:p>
            <a:pPr>
              <a:defRPr/>
            </a:pPr>
            <a:r>
              <a:rPr lang="en-US" b="1" dirty="0">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838200" y="1102497"/>
            <a:ext cx="9943011" cy="5367972"/>
          </a:xfrm>
        </p:spPr>
        <p:txBody>
          <a:bodyPr>
            <a:normAutofit/>
          </a:bodyPr>
          <a:lstStyle/>
          <a:p>
            <a:pPr>
              <a:tabLst>
                <a:tab pos="1658938" algn="l"/>
                <a:tab pos="2120900" algn="l"/>
                <a:tab pos="2684463" algn="l"/>
                <a:tab pos="3030538" algn="l"/>
                <a:tab pos="3767138" algn="l"/>
                <a:tab pos="4056063" algn="l"/>
              </a:tabLst>
            </a:pPr>
            <a:r>
              <a:rPr lang="en-US" altLang="en-US" sz="2400" dirty="0" smtClean="0"/>
              <a:t>a </a:t>
            </a:r>
            <a:r>
              <a:rPr lang="en-US" altLang="en-US" sz="2400" dirty="0"/>
              <a:t>single transaction failure leads to a series of transaction rollbacks.  Consider the following schedule where none of the transactions has yet committed (so the schedule is recoverable)</a:t>
            </a:r>
            <a:br>
              <a:rPr lang="en-US" altLang="en-US" sz="2400"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sz="2400" dirty="0"/>
              <a:t>If </a:t>
            </a:r>
            <a:r>
              <a:rPr lang="en-US" altLang="en-US" sz="2400" i="1" dirty="0"/>
              <a:t>T</a:t>
            </a:r>
            <a:r>
              <a:rPr lang="en-US" altLang="en-US" sz="2400" baseline="-25000" dirty="0"/>
              <a:t>10</a:t>
            </a:r>
            <a:r>
              <a:rPr lang="en-US" altLang="en-US" sz="2400" dirty="0"/>
              <a:t> fails, </a:t>
            </a:r>
            <a:r>
              <a:rPr lang="en-US" altLang="en-US" sz="2400" i="1" dirty="0"/>
              <a:t>T</a:t>
            </a:r>
            <a:r>
              <a:rPr lang="en-US" altLang="en-US" sz="2400" baseline="-25000" dirty="0"/>
              <a:t>11</a:t>
            </a:r>
            <a:r>
              <a:rPr lang="en-US" altLang="en-US" sz="2400" dirty="0"/>
              <a:t> and </a:t>
            </a:r>
            <a:r>
              <a:rPr lang="en-US" altLang="en-US" sz="2400" i="1" dirty="0"/>
              <a:t>T</a:t>
            </a:r>
            <a:r>
              <a:rPr lang="en-US" altLang="en-US" sz="2400" baseline="-25000" dirty="0"/>
              <a:t>12</a:t>
            </a:r>
            <a:r>
              <a:rPr lang="en-US" altLang="en-US" sz="2400" dirty="0"/>
              <a:t> must also be rolled back.</a:t>
            </a:r>
          </a:p>
          <a:p>
            <a:pPr>
              <a:tabLst>
                <a:tab pos="1658938" algn="l"/>
                <a:tab pos="2120900" algn="l"/>
                <a:tab pos="2684463" algn="l"/>
                <a:tab pos="3030538" algn="l"/>
                <a:tab pos="3767138" algn="l"/>
                <a:tab pos="4056063" algn="l"/>
              </a:tabLst>
            </a:pPr>
            <a:r>
              <a:rPr lang="en-US" altLang="en-US" sz="2400"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699" y="2383654"/>
            <a:ext cx="4740844" cy="266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832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838200" y="365126"/>
            <a:ext cx="10134600" cy="531858"/>
          </a:xfrm>
        </p:spPr>
        <p:txBody>
          <a:bodyPr>
            <a:normAutofit fontScale="90000"/>
          </a:bodyPr>
          <a:lstStyle/>
          <a:p>
            <a:pPr>
              <a:defRPr/>
            </a:pPr>
            <a:r>
              <a:rPr lang="en-US" b="1" dirty="0">
                <a:effectLst>
                  <a:outerShdw blurRad="38100" dist="38100" dir="2700000" algn="tl">
                    <a:srgbClr val="C0C0C0"/>
                  </a:outerShdw>
                </a:effectLst>
              </a:rPr>
              <a:t>Cascadeless Schedules</a:t>
            </a:r>
          </a:p>
        </p:txBody>
      </p:sp>
      <p:sp>
        <p:nvSpPr>
          <p:cNvPr id="33795" name="Rectangle 3"/>
          <p:cNvSpPr>
            <a:spLocks noGrp="1" noChangeArrowheads="1"/>
          </p:cNvSpPr>
          <p:nvPr>
            <p:ph idx="1"/>
          </p:nvPr>
        </p:nvSpPr>
        <p:spPr>
          <a:xfrm>
            <a:off x="1001485" y="1259251"/>
            <a:ext cx="10267406" cy="5367972"/>
          </a:xfrm>
        </p:spPr>
        <p:txBody>
          <a:bodyPr>
            <a:normAutofit/>
          </a:bodyPr>
          <a:lstStyle/>
          <a:p>
            <a:r>
              <a:rPr lang="en-US" altLang="en-US" sz="2400" dirty="0" smtClean="0"/>
              <a:t>cascading </a:t>
            </a:r>
            <a:r>
              <a:rPr lang="en-US" altLang="en-US" sz="2400" dirty="0"/>
              <a:t>rollbacks cannot </a:t>
            </a:r>
            <a:r>
              <a:rPr lang="en-US" altLang="en-US" sz="2400" dirty="0" smtClean="0"/>
              <a:t>occur</a:t>
            </a:r>
            <a:endParaRPr lang="en-US" altLang="en-US" sz="2400" dirty="0"/>
          </a:p>
          <a:p>
            <a:pPr lvl="1"/>
            <a:r>
              <a:rPr lang="en-US" altLang="en-US" dirty="0"/>
              <a:t>For each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dirty="0"/>
              <a:t> such that </a:t>
            </a:r>
            <a:r>
              <a:rPr lang="en-US" altLang="en-US" i="1" dirty="0"/>
              <a:t>T</a:t>
            </a:r>
            <a:r>
              <a:rPr lang="en-US" altLang="en-US" i="1" baseline="-25000" dirty="0"/>
              <a:t>j</a:t>
            </a:r>
            <a:r>
              <a:rPr lang="en-US" altLang="en-US" dirty="0"/>
              <a:t>  reads a data item previously written by </a:t>
            </a:r>
            <a:r>
              <a:rPr lang="en-US" altLang="en-US" i="1" dirty="0"/>
              <a:t>T</a:t>
            </a:r>
            <a:r>
              <a:rPr lang="en-US" altLang="en-US" i="1" baseline="-25000" dirty="0"/>
              <a:t>i</a:t>
            </a:r>
            <a:r>
              <a:rPr lang="en-US" altLang="en-US" dirty="0"/>
              <a:t>, the commit operation of </a:t>
            </a:r>
            <a:r>
              <a:rPr lang="en-US" altLang="en-US" i="1" dirty="0"/>
              <a:t>T</a:t>
            </a:r>
            <a:r>
              <a:rPr lang="en-US" altLang="en-US" i="1" baseline="-25000" dirty="0"/>
              <a:t>i</a:t>
            </a:r>
            <a:r>
              <a:rPr lang="en-US" altLang="en-US" i="1" dirty="0"/>
              <a:t> </a:t>
            </a:r>
            <a:r>
              <a:rPr lang="en-US" altLang="en-US" dirty="0"/>
              <a:t> appears before the read operation of </a:t>
            </a:r>
            <a:r>
              <a:rPr lang="en-US" altLang="en-US" i="1" dirty="0"/>
              <a:t>T</a:t>
            </a:r>
            <a:r>
              <a:rPr lang="en-US" altLang="en-US" i="1" baseline="-25000" dirty="0"/>
              <a:t>j</a:t>
            </a:r>
            <a:r>
              <a:rPr lang="en-US" altLang="en-US" dirty="0"/>
              <a:t>.</a:t>
            </a:r>
          </a:p>
          <a:p>
            <a:r>
              <a:rPr lang="en-US" altLang="en-US" sz="2400" dirty="0"/>
              <a:t>Every </a:t>
            </a:r>
            <a:r>
              <a:rPr lang="en-US" altLang="en-US" sz="2400" dirty="0" smtClean="0"/>
              <a:t>Cascadeless </a:t>
            </a:r>
            <a:r>
              <a:rPr lang="en-US" altLang="en-US" sz="2400" dirty="0"/>
              <a:t>schedule is also recoverable</a:t>
            </a:r>
          </a:p>
          <a:p>
            <a:r>
              <a:rPr lang="en-US" altLang="en-US" sz="2400" dirty="0"/>
              <a:t>It is desirable to restrict the schedules to those that are cascadeless</a:t>
            </a:r>
          </a:p>
        </p:txBody>
      </p:sp>
    </p:spTree>
    <p:extLst>
      <p:ext uri="{BB962C8B-B14F-4D97-AF65-F5344CB8AC3E}">
        <p14:creationId xmlns:p14="http://schemas.microsoft.com/office/powerpoint/2010/main" val="3515596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838200" y="365125"/>
            <a:ext cx="10134600" cy="584109"/>
          </a:xfrm>
        </p:spPr>
        <p:txBody>
          <a:bodyPr>
            <a:normAutofit fontScale="90000"/>
          </a:bodyPr>
          <a:lstStyle/>
          <a:p>
            <a:pPr>
              <a:defRPr/>
            </a:pPr>
            <a:r>
              <a:rPr lang="en-US" b="1" dirty="0">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966653" y="1250542"/>
            <a:ext cx="9052772" cy="5367972"/>
          </a:xfrm>
        </p:spPr>
        <p:txBody>
          <a:bodyPr>
            <a:normAutofit/>
          </a:bodyPr>
          <a:lstStyle/>
          <a:p>
            <a:r>
              <a:rPr lang="en-US" altLang="en-US" sz="2400" dirty="0"/>
              <a:t>A database must provide a mechanism that will ensure that all possible schedules are </a:t>
            </a:r>
          </a:p>
          <a:p>
            <a:pPr lvl="1"/>
            <a:r>
              <a:rPr lang="en-US" altLang="en-US" dirty="0" smtClean="0">
                <a:solidFill>
                  <a:srgbClr val="00B0F0"/>
                </a:solidFill>
              </a:rPr>
              <a:t>serializable</a:t>
            </a:r>
            <a:r>
              <a:rPr lang="en-US" altLang="en-US" dirty="0">
                <a:solidFill>
                  <a:srgbClr val="00B0F0"/>
                </a:solidFill>
              </a:rPr>
              <a:t>, and </a:t>
            </a:r>
          </a:p>
          <a:p>
            <a:pPr lvl="1"/>
            <a:r>
              <a:rPr lang="en-US" altLang="en-US" dirty="0">
                <a:solidFill>
                  <a:srgbClr val="00B0F0"/>
                </a:solidFill>
              </a:rPr>
              <a:t>are recoverable and preferably cascadeless</a:t>
            </a:r>
          </a:p>
          <a:p>
            <a:r>
              <a:rPr lang="en-US" altLang="en-US" sz="2400" dirty="0"/>
              <a:t>A policy in which only one transaction can execute at a time generates serial schedules, but provides a poor degree of </a:t>
            </a:r>
            <a:r>
              <a:rPr lang="en-US" altLang="en-US" sz="2400" dirty="0" smtClean="0"/>
              <a:t>concurrency</a:t>
            </a:r>
            <a:endParaRPr lang="en-US" altLang="en-US" dirty="0"/>
          </a:p>
          <a:p>
            <a:r>
              <a:rPr lang="en-US" altLang="en-US" sz="2400" dirty="0"/>
              <a:t>Testing a schedule for serializability </a:t>
            </a:r>
            <a:r>
              <a:rPr lang="en-US" altLang="en-US" sz="2400" i="1" dirty="0"/>
              <a:t>after</a:t>
            </a:r>
            <a:r>
              <a:rPr lang="en-US" altLang="en-US" sz="2400" dirty="0"/>
              <a:t> it has executed is a little too late!</a:t>
            </a:r>
          </a:p>
          <a:p>
            <a:r>
              <a:rPr lang="en-US" altLang="en-US" sz="2400" dirty="0" smtClean="0"/>
              <a:t>to </a:t>
            </a:r>
            <a:r>
              <a:rPr lang="en-US" altLang="en-US" sz="2400" dirty="0"/>
              <a:t>develop concurrency control protocols that will assure serializability.</a:t>
            </a:r>
          </a:p>
        </p:txBody>
      </p:sp>
    </p:spTree>
    <p:extLst>
      <p:ext uri="{BB962C8B-B14F-4D97-AF65-F5344CB8AC3E}">
        <p14:creationId xmlns:p14="http://schemas.microsoft.com/office/powerpoint/2010/main" val="338405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38200" y="365125"/>
            <a:ext cx="10282646" cy="645069"/>
          </a:xfrm>
        </p:spPr>
        <p:txBody>
          <a:bodyPr>
            <a:normAutofit/>
          </a:bodyPr>
          <a:lstStyle/>
          <a:p>
            <a:r>
              <a:rPr lang="en-US" altLang="en-US" sz="4000" b="1" dirty="0"/>
              <a:t>Concurrency Control</a:t>
            </a:r>
            <a:endParaRPr lang="en-US" altLang="en-US" sz="4000" b="1" dirty="0"/>
          </a:p>
        </p:txBody>
      </p:sp>
      <p:sp>
        <p:nvSpPr>
          <p:cNvPr id="116739" name="Rectangle 3"/>
          <p:cNvSpPr>
            <a:spLocks noGrp="1" noChangeArrowheads="1"/>
          </p:cNvSpPr>
          <p:nvPr>
            <p:ph type="body" idx="1"/>
          </p:nvPr>
        </p:nvSpPr>
        <p:spPr>
          <a:xfrm>
            <a:off x="721723" y="1442448"/>
            <a:ext cx="10515600" cy="4351338"/>
          </a:xfrm>
        </p:spPr>
        <p:txBody>
          <a:bodyPr/>
          <a:lstStyle/>
          <a:p>
            <a:r>
              <a:rPr lang="en-US" altLang="en-US" sz="2400" dirty="0"/>
              <a:t>A policy in which only one transaction can execute at a time generates serial schedules, but provides a poor degree of concurrency.</a:t>
            </a:r>
          </a:p>
          <a:p>
            <a:r>
              <a:rPr lang="en-US" altLang="en-US" sz="2400" dirty="0"/>
              <a:t>Concurrency-control schemes tradeoff between the amount of concurrency they allow and the amount of overhead that they incur.</a:t>
            </a:r>
          </a:p>
          <a:p>
            <a:endParaRPr lang="en-US" altLang="en-US" sz="1800" dirty="0"/>
          </a:p>
        </p:txBody>
      </p:sp>
    </p:spTree>
    <p:extLst>
      <p:ext uri="{BB962C8B-B14F-4D97-AF65-F5344CB8AC3E}">
        <p14:creationId xmlns:p14="http://schemas.microsoft.com/office/powerpoint/2010/main" val="2362535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365125"/>
            <a:ext cx="10515600" cy="758281"/>
          </a:xfrm>
        </p:spPr>
        <p:txBody>
          <a:bodyPr>
            <a:normAutofit/>
          </a:bodyPr>
          <a:lstStyle/>
          <a:p>
            <a:r>
              <a:rPr lang="en-US" altLang="en-US" sz="4000" b="1" dirty="0"/>
              <a:t>Concurrency Control Protocols</a:t>
            </a:r>
          </a:p>
        </p:txBody>
      </p:sp>
      <p:sp>
        <p:nvSpPr>
          <p:cNvPr id="99331" name="Rectangle 3"/>
          <p:cNvSpPr>
            <a:spLocks noGrp="1" noChangeArrowheads="1"/>
          </p:cNvSpPr>
          <p:nvPr>
            <p:ph type="body" idx="1"/>
          </p:nvPr>
        </p:nvSpPr>
        <p:spPr>
          <a:xfrm>
            <a:off x="838200" y="1497874"/>
            <a:ext cx="10515600" cy="4679089"/>
          </a:xfrm>
        </p:spPr>
        <p:txBody>
          <a:bodyPr>
            <a:normAutofit/>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err="1"/>
              <a:t>Multiversion</a:t>
            </a:r>
            <a:r>
              <a:rPr lang="en-US" altLang="en-US" sz="2400" dirty="0"/>
              <a:t> Schemes</a:t>
            </a:r>
          </a:p>
          <a:p>
            <a:r>
              <a:rPr lang="en-US" altLang="en-US" sz="2400" dirty="0"/>
              <a:t>Insert and Delete Operations</a:t>
            </a:r>
          </a:p>
          <a:p>
            <a:r>
              <a:rPr lang="en-US" altLang="en-US" sz="2400" dirty="0"/>
              <a:t>Concurrency in Index Structures</a:t>
            </a:r>
          </a:p>
          <a:p>
            <a:pPr marL="0" indent="0">
              <a:buNone/>
            </a:pPr>
            <a:endParaRPr lang="en-US" altLang="en-US" sz="2400" dirty="0"/>
          </a:p>
        </p:txBody>
      </p:sp>
    </p:spTree>
    <p:extLst>
      <p:ext uri="{BB962C8B-B14F-4D97-AF65-F5344CB8AC3E}">
        <p14:creationId xmlns:p14="http://schemas.microsoft.com/office/powerpoint/2010/main" val="1148760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65125"/>
            <a:ext cx="10334897" cy="888909"/>
          </a:xfrm>
        </p:spPr>
        <p:txBody>
          <a:bodyPr>
            <a:normAutofit/>
          </a:bodyPr>
          <a:lstStyle/>
          <a:p>
            <a:r>
              <a:rPr lang="en-US" altLang="en-US" sz="4000" b="1" dirty="0"/>
              <a:t>Lock Based CC</a:t>
            </a:r>
          </a:p>
        </p:txBody>
      </p:sp>
      <p:sp>
        <p:nvSpPr>
          <p:cNvPr id="62467" name="Rectangle 3"/>
          <p:cNvSpPr>
            <a:spLocks noGrp="1" noChangeArrowheads="1"/>
          </p:cNvSpPr>
          <p:nvPr>
            <p:ph type="body" idx="1"/>
          </p:nvPr>
        </p:nvSpPr>
        <p:spPr>
          <a:xfrm>
            <a:off x="838200" y="1454331"/>
            <a:ext cx="10515600" cy="4722632"/>
          </a:xfrm>
        </p:spPr>
        <p:txBody>
          <a:bodyPr/>
          <a:lstStyle/>
          <a:p>
            <a:r>
              <a:rPr lang="en-US" altLang="en-US" sz="2400" dirty="0"/>
              <a:t>Only serializable, recoverable schedules are allowed, no actions of committed transactions are lost while undoing aborted transactions</a:t>
            </a:r>
          </a:p>
          <a:p>
            <a:r>
              <a:rPr lang="en-US" altLang="en-US" sz="2400" dirty="0"/>
              <a:t>Use of locks</a:t>
            </a:r>
          </a:p>
          <a:p>
            <a:r>
              <a:rPr lang="en-US" altLang="en-US" sz="2400" dirty="0"/>
              <a:t>Locking protocol is a set of rules to be followed by each transaction to ensure that net effect of interleaved transactions is identical to some serial execution</a:t>
            </a:r>
          </a:p>
          <a:p>
            <a:pPr>
              <a:buFontTx/>
              <a:buNone/>
            </a:pPr>
            <a:endParaRPr lang="en-US" altLang="en-US" sz="2400" dirty="0"/>
          </a:p>
          <a:p>
            <a:endParaRPr lang="en-US" altLang="en-US" sz="2000" dirty="0"/>
          </a:p>
          <a:p>
            <a:endParaRPr lang="en-US" altLang="en-US" sz="2000" dirty="0"/>
          </a:p>
          <a:p>
            <a:pPr marL="0" indent="0">
              <a:buNone/>
            </a:pPr>
            <a:endParaRPr lang="en-US" altLang="en-US" sz="2000" dirty="0"/>
          </a:p>
        </p:txBody>
      </p:sp>
    </p:spTree>
    <p:extLst>
      <p:ext uri="{BB962C8B-B14F-4D97-AF65-F5344CB8AC3E}">
        <p14:creationId xmlns:p14="http://schemas.microsoft.com/office/powerpoint/2010/main" val="1486330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65126"/>
            <a:ext cx="10474234" cy="737372"/>
          </a:xfrm>
        </p:spPr>
        <p:txBody>
          <a:bodyPr>
            <a:normAutofit/>
          </a:bodyPr>
          <a:lstStyle/>
          <a:p>
            <a:pPr>
              <a:defRPr/>
            </a:pPr>
            <a:r>
              <a:rPr lang="en-US" sz="4000" b="1" dirty="0">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838200" y="1311503"/>
            <a:ext cx="10728960" cy="5367972"/>
          </a:xfrm>
        </p:spPr>
        <p:txBody>
          <a:bodyPr>
            <a:normAutofit/>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B0F0"/>
                </a:solidFill>
              </a:rPr>
              <a:t>exclusive</a:t>
            </a:r>
            <a:r>
              <a:rPr lang="en-US" altLang="en-US" sz="2400" i="1" dirty="0">
                <a:solidFill>
                  <a:srgbClr val="00B0F0"/>
                </a:solidFill>
              </a:rPr>
              <a:t> </a:t>
            </a:r>
            <a:r>
              <a:rPr lang="en-US" altLang="en-US" sz="2400" i="1" dirty="0"/>
              <a:t>(</a:t>
            </a:r>
            <a:r>
              <a:rPr lang="en-US" altLang="en-US" sz="2400" b="1" dirty="0">
                <a:solidFill>
                  <a:srgbClr val="FF0000"/>
                </a:solidFill>
              </a:rPr>
              <a:t>X</a:t>
            </a:r>
            <a:r>
              <a:rPr lang="en-US" altLang="en-US" sz="2400" i="1" dirty="0"/>
              <a:t>) mode</a:t>
            </a:r>
            <a:r>
              <a:rPr lang="en-US" altLang="en-US" sz="2400" dirty="0"/>
              <a:t>. Data item can be both read as well  as   </a:t>
            </a:r>
          </a:p>
          <a:p>
            <a:pPr>
              <a:lnSpc>
                <a:spcPct val="60000"/>
              </a:lnSpc>
              <a:buFont typeface="Monotype Sorts" charset="2"/>
              <a:buNone/>
            </a:pPr>
            <a:r>
              <a:rPr lang="en-US" altLang="en-US" sz="2400" dirty="0"/>
              <a:t>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solidFill>
                  <a:srgbClr val="00B0F0"/>
                </a:solidFill>
              </a:rPr>
              <a:t>.  </a:t>
            </a:r>
            <a:r>
              <a:rPr lang="en-US" altLang="en-US" sz="2400" b="1" dirty="0">
                <a:solidFill>
                  <a:srgbClr val="00B0F0"/>
                </a:solidFill>
              </a:rPr>
              <a:t>shared</a:t>
            </a:r>
            <a:r>
              <a:rPr lang="en-US" altLang="en-US" sz="2400" i="1" dirty="0">
                <a:solidFill>
                  <a:srgbClr val="00B0F0"/>
                </a:solidFill>
              </a:rPr>
              <a:t> </a:t>
            </a:r>
            <a:r>
              <a:rPr lang="en-US" altLang="en-US" sz="2400" i="1" dirty="0"/>
              <a:t>(</a:t>
            </a:r>
            <a:r>
              <a:rPr lang="en-US" altLang="en-US" sz="2400" b="1" dirty="0">
                <a:solidFill>
                  <a:srgbClr val="FF0000"/>
                </a:solidFill>
              </a:rPr>
              <a:t>S</a:t>
            </a:r>
            <a:r>
              <a:rPr lang="en-US" altLang="en-US" sz="2400" i="1" dirty="0"/>
              <a:t>)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extLst>
      <p:ext uri="{BB962C8B-B14F-4D97-AF65-F5344CB8AC3E}">
        <p14:creationId xmlns:p14="http://schemas.microsoft.com/office/powerpoint/2010/main" val="22607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838200" y="365126"/>
            <a:ext cx="10361023" cy="737372"/>
          </a:xfrm>
        </p:spPr>
        <p:txBody>
          <a:bodyPr>
            <a:normAutofit/>
          </a:bodyPr>
          <a:lstStyle/>
          <a:p>
            <a:pPr>
              <a:defRPr/>
            </a:pPr>
            <a:r>
              <a:rPr lang="en-US" sz="4000" b="1" dirty="0">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923108" y="1419497"/>
            <a:ext cx="9096821" cy="5050972"/>
          </a:xfrm>
        </p:spPr>
        <p:txBody>
          <a:bodyPr>
            <a:normAutofit/>
          </a:bodyPr>
          <a:lstStyle/>
          <a:p>
            <a:r>
              <a:rPr lang="en-US" altLang="en-US" sz="2400" dirty="0"/>
              <a:t>A </a:t>
            </a:r>
            <a:r>
              <a:rPr lang="en-US" altLang="en-US" sz="2400" b="1" dirty="0"/>
              <a:t>transaction</a:t>
            </a:r>
            <a:r>
              <a:rPr lang="en-US" altLang="en-US" sz="2400" i="1" dirty="0"/>
              <a:t> </a:t>
            </a:r>
            <a:r>
              <a:rPr lang="en-US" altLang="en-US" sz="2400" dirty="0"/>
              <a:t>is a </a:t>
            </a:r>
            <a:r>
              <a:rPr lang="en-US" altLang="en-US" sz="2400" i="1" dirty="0"/>
              <a:t>unit </a:t>
            </a:r>
            <a:r>
              <a:rPr lang="en-US" altLang="en-US" sz="2400" dirty="0"/>
              <a:t>of program execution that accesses and  possibly updates various data items.</a:t>
            </a:r>
          </a:p>
          <a:p>
            <a:r>
              <a:rPr lang="en-US" altLang="en-US" sz="2400" dirty="0"/>
              <a:t>E.g</a:t>
            </a:r>
            <a:r>
              <a:rPr lang="en-US" altLang="en-US" sz="2400" dirty="0" smtClean="0"/>
              <a:t>., </a:t>
            </a:r>
            <a:r>
              <a:rPr lang="en-US" altLang="en-US" sz="2400" dirty="0"/>
              <a:t>transaction to transfer $50 from account A to account B:</a:t>
            </a:r>
          </a:p>
          <a:p>
            <a:pPr lvl="1">
              <a:buFont typeface="Monotype Sorts" charset="2"/>
              <a:buNone/>
            </a:pPr>
            <a:r>
              <a:rPr lang="en-US" altLang="en-US" sz="1800" b="1" dirty="0">
                <a:solidFill>
                  <a:srgbClr val="0070C0"/>
                </a:solidFill>
              </a:rPr>
              <a:t>1.	read(</a:t>
            </a:r>
            <a:r>
              <a:rPr lang="en-US" altLang="en-US" sz="1800" b="1" i="1" dirty="0">
                <a:solidFill>
                  <a:srgbClr val="0070C0"/>
                </a:solidFill>
              </a:rPr>
              <a:t>A</a:t>
            </a:r>
            <a:r>
              <a:rPr lang="en-US" altLang="en-US" sz="1800" b="1" dirty="0">
                <a:solidFill>
                  <a:srgbClr val="0070C0"/>
                </a:solidFill>
              </a:rPr>
              <a:t>)</a:t>
            </a:r>
          </a:p>
          <a:p>
            <a:pPr lvl="1">
              <a:buFont typeface="Monotype Sorts" charset="2"/>
              <a:buNone/>
            </a:pPr>
            <a:r>
              <a:rPr lang="en-US" altLang="en-US" sz="1800" b="1" dirty="0">
                <a:solidFill>
                  <a:srgbClr val="0070C0"/>
                </a:solidFill>
              </a:rPr>
              <a:t>2.	</a:t>
            </a:r>
            <a:r>
              <a:rPr lang="en-US" altLang="en-US" sz="1800" b="1" i="1" dirty="0">
                <a:solidFill>
                  <a:srgbClr val="0070C0"/>
                </a:solidFill>
              </a:rPr>
              <a:t>A</a:t>
            </a:r>
            <a:r>
              <a:rPr lang="en-US" altLang="en-US" sz="1800" b="1" dirty="0">
                <a:solidFill>
                  <a:srgbClr val="0070C0"/>
                </a:solidFill>
              </a:rPr>
              <a:t> := </a:t>
            </a:r>
            <a:r>
              <a:rPr lang="en-US" altLang="en-US" sz="1800" b="1" i="1" dirty="0">
                <a:solidFill>
                  <a:srgbClr val="0070C0"/>
                </a:solidFill>
              </a:rPr>
              <a:t>A – </a:t>
            </a:r>
            <a:r>
              <a:rPr lang="en-US" altLang="en-US" sz="1800" b="1" dirty="0">
                <a:solidFill>
                  <a:srgbClr val="0070C0"/>
                </a:solidFill>
              </a:rPr>
              <a:t>50</a:t>
            </a:r>
          </a:p>
          <a:p>
            <a:pPr lvl="1">
              <a:buFont typeface="Monotype Sorts" charset="2"/>
              <a:buNone/>
            </a:pPr>
            <a:r>
              <a:rPr lang="en-US" altLang="en-US" sz="1800" b="1" dirty="0">
                <a:solidFill>
                  <a:srgbClr val="0070C0"/>
                </a:solidFill>
              </a:rPr>
              <a:t>3.	write(</a:t>
            </a:r>
            <a:r>
              <a:rPr lang="en-US" altLang="en-US" sz="1800" b="1" i="1" dirty="0">
                <a:solidFill>
                  <a:srgbClr val="0070C0"/>
                </a:solidFill>
              </a:rPr>
              <a:t>A</a:t>
            </a:r>
            <a:r>
              <a:rPr lang="en-US" altLang="en-US" sz="1800" b="1" dirty="0">
                <a:solidFill>
                  <a:srgbClr val="0070C0"/>
                </a:solidFill>
              </a:rPr>
              <a:t>)</a:t>
            </a:r>
          </a:p>
          <a:p>
            <a:pPr lvl="1">
              <a:buFont typeface="Monotype Sorts" charset="2"/>
              <a:buNone/>
            </a:pPr>
            <a:r>
              <a:rPr lang="en-US" altLang="en-US" sz="1800" b="1" dirty="0">
                <a:solidFill>
                  <a:srgbClr val="0070C0"/>
                </a:solidFill>
              </a:rPr>
              <a:t>4.	read(</a:t>
            </a:r>
            <a:r>
              <a:rPr lang="en-US" altLang="en-US" sz="1800" b="1" i="1" dirty="0">
                <a:solidFill>
                  <a:srgbClr val="0070C0"/>
                </a:solidFill>
              </a:rPr>
              <a:t>B</a:t>
            </a:r>
            <a:r>
              <a:rPr lang="en-US" altLang="en-US" sz="1800" b="1" dirty="0">
                <a:solidFill>
                  <a:srgbClr val="0070C0"/>
                </a:solidFill>
              </a:rPr>
              <a:t>)</a:t>
            </a:r>
          </a:p>
          <a:p>
            <a:pPr lvl="1">
              <a:buFont typeface="Monotype Sorts" charset="2"/>
              <a:buNone/>
            </a:pPr>
            <a:r>
              <a:rPr lang="en-US" altLang="en-US" sz="1800" b="1" dirty="0">
                <a:solidFill>
                  <a:srgbClr val="0070C0"/>
                </a:solidFill>
              </a:rPr>
              <a:t>5.	</a:t>
            </a:r>
            <a:r>
              <a:rPr lang="en-US" altLang="en-US" sz="1800" b="1" i="1" dirty="0">
                <a:solidFill>
                  <a:srgbClr val="0070C0"/>
                </a:solidFill>
              </a:rPr>
              <a:t>B</a:t>
            </a:r>
            <a:r>
              <a:rPr lang="en-US" altLang="en-US" sz="1800" b="1" dirty="0">
                <a:solidFill>
                  <a:srgbClr val="0070C0"/>
                </a:solidFill>
              </a:rPr>
              <a:t> := </a:t>
            </a:r>
            <a:r>
              <a:rPr lang="en-US" altLang="en-US" sz="1800" b="1" i="1" dirty="0">
                <a:solidFill>
                  <a:srgbClr val="0070C0"/>
                </a:solidFill>
              </a:rPr>
              <a:t>B + </a:t>
            </a:r>
            <a:r>
              <a:rPr lang="en-US" altLang="en-US" sz="1800" b="1" dirty="0">
                <a:solidFill>
                  <a:srgbClr val="0070C0"/>
                </a:solidFill>
              </a:rPr>
              <a:t>50</a:t>
            </a:r>
          </a:p>
          <a:p>
            <a:pPr lvl="1">
              <a:buFont typeface="Monotype Sorts" charset="2"/>
              <a:buNone/>
            </a:pPr>
            <a:r>
              <a:rPr lang="en-US" altLang="en-US" sz="1800" b="1" dirty="0">
                <a:solidFill>
                  <a:srgbClr val="0070C0"/>
                </a:solidFill>
              </a:rPr>
              <a:t>6.	write(</a:t>
            </a:r>
            <a:r>
              <a:rPr lang="en-US" altLang="en-US" sz="1800" b="1" i="1" dirty="0">
                <a:solidFill>
                  <a:srgbClr val="0070C0"/>
                </a:solidFill>
              </a:rPr>
              <a:t>B)</a:t>
            </a:r>
            <a:endParaRPr lang="en-US" altLang="en-US" sz="2800" b="1" dirty="0">
              <a:solidFill>
                <a:srgbClr val="0070C0"/>
              </a:solidFill>
            </a:endParaRPr>
          </a:p>
          <a:p>
            <a:r>
              <a:rPr lang="en-US" altLang="en-US" dirty="0"/>
              <a:t>Two main issues to deal with:</a:t>
            </a:r>
          </a:p>
          <a:p>
            <a:pPr lvl="1"/>
            <a:r>
              <a:rPr lang="en-US" altLang="en-US" dirty="0"/>
              <a:t>Failures of various kinds, such as hardware failures and system crashes</a:t>
            </a:r>
          </a:p>
          <a:p>
            <a:pPr lvl="1"/>
            <a:r>
              <a:rPr lang="en-US" altLang="en-US" dirty="0"/>
              <a:t>Concurrent execution of multiple transactions</a:t>
            </a:r>
          </a:p>
        </p:txBody>
      </p:sp>
    </p:spTree>
    <p:extLst>
      <p:ext uri="{BB962C8B-B14F-4D97-AF65-F5344CB8AC3E}">
        <p14:creationId xmlns:p14="http://schemas.microsoft.com/office/powerpoint/2010/main" val="2910089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541417" y="274638"/>
            <a:ext cx="8288383" cy="487362"/>
          </a:xfrm>
        </p:spPr>
        <p:txBody>
          <a:bodyPr anchor="b">
            <a:noAutofit/>
          </a:bodyPr>
          <a:lstStyle/>
          <a:p>
            <a:pPr eaLnBrk="1" hangingPunct="1">
              <a:defRPr/>
            </a:pPr>
            <a:r>
              <a:rPr lang="en-US" altLang="en-US" sz="4000" b="1" dirty="0">
                <a:effectLst>
                  <a:outerShdw blurRad="38100" dist="38100" dir="2700000" algn="tl">
                    <a:srgbClr val="C0C0C0"/>
                  </a:outerShdw>
                </a:effectLst>
              </a:rPr>
              <a:t>Lock-Based Protocols </a:t>
            </a:r>
          </a:p>
        </p:txBody>
      </p:sp>
      <p:sp>
        <p:nvSpPr>
          <p:cNvPr id="21508" name="Rectangle 3"/>
          <p:cNvSpPr>
            <a:spLocks noGrp="1" noChangeArrowheads="1"/>
          </p:cNvSpPr>
          <p:nvPr>
            <p:ph type="body" idx="4294967295"/>
          </p:nvPr>
        </p:nvSpPr>
        <p:spPr>
          <a:xfrm>
            <a:off x="1375955" y="1053737"/>
            <a:ext cx="9753600" cy="5207725"/>
          </a:xfrm>
        </p:spPr>
        <p:txBody>
          <a:bodyPr>
            <a:normAutofit lnSpcReduction="10000"/>
          </a:bodyPr>
          <a:lstStyle/>
          <a:p>
            <a:pPr eaLnBrk="1" hangingPunct="1">
              <a:lnSpc>
                <a:spcPct val="80000"/>
              </a:lnSpc>
            </a:pPr>
            <a:r>
              <a:rPr lang="en-US" altLang="en-US" sz="2000" b="1" dirty="0"/>
              <a:t>Lock-compatibility matrix</a:t>
            </a:r>
          </a:p>
          <a:p>
            <a:pPr eaLnBrk="1" hangingPunct="1">
              <a:lnSpc>
                <a:spcPct val="80000"/>
              </a:lnSpc>
            </a:pPr>
            <a:endParaRPr lang="en-US" altLang="en-US" sz="2000" b="1" dirty="0"/>
          </a:p>
          <a:p>
            <a:pPr eaLnBrk="1" hangingPunct="1">
              <a:lnSpc>
                <a:spcPct val="80000"/>
              </a:lnSpc>
            </a:pPr>
            <a:endParaRPr lang="en-US" altLang="en-US" dirty="0"/>
          </a:p>
          <a:p>
            <a:pPr eaLnBrk="1" hangingPunct="1">
              <a:lnSpc>
                <a:spcPct val="80000"/>
              </a:lnSpc>
            </a:pPr>
            <a:endParaRPr lang="en-US" altLang="en-US" dirty="0"/>
          </a:p>
          <a:p>
            <a:pPr eaLnBrk="1" hangingPunct="1">
              <a:lnSpc>
                <a:spcPct val="80000"/>
              </a:lnSpc>
              <a:buFontTx/>
              <a:buNone/>
            </a:pPr>
            <a:endParaRPr lang="en-US" altLang="en-US" dirty="0"/>
          </a:p>
          <a:p>
            <a:pPr eaLnBrk="1" hangingPunct="1">
              <a:lnSpc>
                <a:spcPct val="80000"/>
              </a:lnSpc>
              <a:buFontTx/>
              <a:buNone/>
            </a:pPr>
            <a:endParaRPr lang="en-US" altLang="en-US" dirty="0"/>
          </a:p>
          <a:p>
            <a:pPr eaLnBrk="1" hangingPunct="1">
              <a:lnSpc>
                <a:spcPct val="80000"/>
              </a:lnSpc>
            </a:pPr>
            <a:r>
              <a:rPr lang="en-US" altLang="en-US" sz="2400" dirty="0"/>
              <a:t>A transaction may be granted a lock on an item if the requested lock is compatible with locks already held on the item by other transactions.</a:t>
            </a:r>
          </a:p>
          <a:p>
            <a:pPr eaLnBrk="1" hangingPunct="1">
              <a:lnSpc>
                <a:spcPct val="80000"/>
              </a:lnSpc>
            </a:pPr>
            <a:r>
              <a:rPr lang="en-US" altLang="en-US" sz="2400" dirty="0"/>
              <a:t>Any number of transactions can hold </a:t>
            </a:r>
            <a:r>
              <a:rPr lang="en-US" altLang="en-US" sz="2400" dirty="0">
                <a:solidFill>
                  <a:srgbClr val="FF0000"/>
                </a:solidFill>
              </a:rPr>
              <a:t>shared</a:t>
            </a:r>
            <a:r>
              <a:rPr lang="en-US" altLang="en-US" sz="2400" dirty="0"/>
              <a:t> locks on an item, </a:t>
            </a:r>
          </a:p>
          <a:p>
            <a:pPr lvl="1" eaLnBrk="1" hangingPunct="1">
              <a:lnSpc>
                <a:spcPct val="80000"/>
              </a:lnSpc>
            </a:pPr>
            <a:r>
              <a:rPr lang="en-US" altLang="en-US" dirty="0"/>
              <a:t>but if any transaction holds an </a:t>
            </a:r>
            <a:r>
              <a:rPr lang="en-US" altLang="en-US" dirty="0">
                <a:solidFill>
                  <a:srgbClr val="FF0000"/>
                </a:solidFill>
              </a:rPr>
              <a:t>exclusive</a:t>
            </a:r>
            <a:r>
              <a:rPr lang="en-US" altLang="en-US" dirty="0"/>
              <a:t> lock on the item no other transaction may hold any lock on the item.</a:t>
            </a:r>
          </a:p>
          <a:p>
            <a:pPr eaLnBrk="1" hangingPunct="1">
              <a:lnSpc>
                <a:spcPct val="80000"/>
              </a:lnSpc>
            </a:pPr>
            <a:r>
              <a:rPr lang="en-US" altLang="en-US" sz="2400" dirty="0"/>
              <a:t>If a lock cannot be granted, the requesting transaction is made to wait till all incompatible locks held by other transactions have been released.  The lock is then granted.</a:t>
            </a:r>
          </a:p>
        </p:txBody>
      </p:sp>
      <p:pic>
        <p:nvPicPr>
          <p:cNvPr id="2150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1323703"/>
            <a:ext cx="4352109" cy="170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771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94657" y="148292"/>
            <a:ext cx="10413274" cy="592818"/>
          </a:xfrm>
        </p:spPr>
        <p:txBody>
          <a:bodyPr>
            <a:normAutofit fontScale="90000"/>
          </a:bodyPr>
          <a:lstStyle/>
          <a:p>
            <a:pPr>
              <a:defRPr/>
            </a:pPr>
            <a:r>
              <a:rPr lang="en-US" b="1"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923109" y="792480"/>
            <a:ext cx="10929257" cy="5677989"/>
          </a:xfrm>
        </p:spPr>
        <p:txBody>
          <a:bodyPr>
            <a:normAutofit fontScale="25000" lnSpcReduction="20000"/>
          </a:bodyPr>
          <a:lstStyle/>
          <a:p>
            <a:pPr>
              <a:lnSpc>
                <a:spcPct val="90000"/>
              </a:lnSpc>
            </a:pPr>
            <a:r>
              <a:rPr lang="en-US" altLang="en-US" sz="9600" dirty="0"/>
              <a:t>Consider the partial schedule</a:t>
            </a:r>
          </a:p>
          <a:p>
            <a:pPr>
              <a:lnSpc>
                <a:spcPct val="90000"/>
              </a:lnSpc>
            </a:pPr>
            <a:endParaRPr lang="en-US" altLang="en-US" sz="8000" dirty="0"/>
          </a:p>
          <a:p>
            <a:pPr>
              <a:lnSpc>
                <a:spcPct val="90000"/>
              </a:lnSpc>
            </a:pPr>
            <a:endParaRPr lang="en-US" altLang="en-US" dirty="0"/>
          </a:p>
          <a:p>
            <a:pPr>
              <a:lnSpc>
                <a:spcPct val="90000"/>
              </a:lnSpc>
            </a:pPr>
            <a:endParaRPr lang="en-US" altLang="en-US" dirty="0"/>
          </a:p>
          <a:p>
            <a:pPr>
              <a:lnSpc>
                <a:spcPct val="90000"/>
              </a:lnSpc>
              <a:buFont typeface="Monotype Sorts" charset="2"/>
              <a:buNone/>
            </a:pPr>
            <a:r>
              <a:rPr lang="en-US" altLang="en-US" dirty="0"/>
              <a:t/>
            </a:r>
            <a:br>
              <a:rPr lang="en-US" altLang="en-US" dirty="0"/>
            </a:br>
            <a:endParaRPr lang="en-US" altLang="en-US" dirty="0"/>
          </a:p>
          <a:p>
            <a:pPr marL="0" indent="0">
              <a:buNone/>
            </a:pPr>
            <a:endParaRPr lang="en-US" altLang="en-US" dirty="0"/>
          </a:p>
          <a:p>
            <a:pPr>
              <a:lnSpc>
                <a:spcPct val="90000"/>
              </a:lnSpc>
              <a:buFont typeface="Monotype Sorts" charset="2"/>
              <a:buNone/>
            </a:pPr>
            <a:endParaRPr lang="en-US" altLang="en-US" dirty="0"/>
          </a:p>
          <a:p>
            <a:pPr>
              <a:lnSpc>
                <a:spcPct val="90000"/>
              </a:lnSpc>
              <a:buFont typeface="Monotype Sorts" charset="2"/>
              <a:buNone/>
            </a:pPr>
            <a:endParaRPr lang="en-US" altLang="en-US" dirty="0"/>
          </a:p>
          <a:p>
            <a:pPr>
              <a:lnSpc>
                <a:spcPct val="90000"/>
              </a:lnSpc>
            </a:pPr>
            <a:endParaRPr lang="en-US" altLang="en-US" sz="5100" dirty="0" smtClean="0"/>
          </a:p>
          <a:p>
            <a:pPr>
              <a:lnSpc>
                <a:spcPct val="90000"/>
              </a:lnSpc>
            </a:pPr>
            <a:endParaRPr lang="en-US" altLang="en-US" sz="5100" dirty="0" smtClean="0"/>
          </a:p>
          <a:p>
            <a:pPr>
              <a:lnSpc>
                <a:spcPct val="90000"/>
              </a:lnSpc>
            </a:pPr>
            <a:endParaRPr lang="en-US" altLang="en-US" sz="5100" dirty="0"/>
          </a:p>
          <a:p>
            <a:pPr>
              <a:lnSpc>
                <a:spcPct val="90000"/>
              </a:lnSpc>
            </a:pPr>
            <a:endParaRPr lang="en-US" altLang="en-US" sz="5100" dirty="0"/>
          </a:p>
          <a:p>
            <a:pPr>
              <a:lnSpc>
                <a:spcPct val="90000"/>
              </a:lnSpc>
            </a:pPr>
            <a:r>
              <a:rPr lang="en-US" altLang="en-US" sz="9600" dirty="0" smtClean="0"/>
              <a:t>Neither </a:t>
            </a:r>
            <a:r>
              <a:rPr lang="en-US" altLang="en-US" sz="9600" i="1" dirty="0"/>
              <a:t>T</a:t>
            </a:r>
            <a:r>
              <a:rPr lang="en-US" altLang="en-US" sz="9600" i="1" baseline="-25000" dirty="0"/>
              <a:t>3</a:t>
            </a:r>
            <a:r>
              <a:rPr lang="en-US" altLang="en-US" sz="9600" dirty="0"/>
              <a:t> nor </a:t>
            </a:r>
            <a:r>
              <a:rPr lang="en-US" altLang="en-US" sz="9600" i="1" dirty="0"/>
              <a:t>T</a:t>
            </a:r>
            <a:r>
              <a:rPr lang="en-US" altLang="en-US" sz="9600" i="1" baseline="-25000" dirty="0"/>
              <a:t>4</a:t>
            </a:r>
            <a:r>
              <a:rPr lang="en-US" altLang="en-US" sz="9600" dirty="0"/>
              <a:t> can make progress — executing  </a:t>
            </a:r>
            <a:r>
              <a:rPr lang="en-US" altLang="en-US" sz="9600" b="1" dirty="0"/>
              <a:t>lock-S</a:t>
            </a:r>
            <a:r>
              <a:rPr lang="en-US" altLang="en-US" sz="9600" i="1" dirty="0"/>
              <a:t>(B)</a:t>
            </a:r>
            <a:r>
              <a:rPr lang="en-US" altLang="en-US" sz="9600" dirty="0"/>
              <a:t> causes </a:t>
            </a:r>
            <a:r>
              <a:rPr lang="en-US" altLang="en-US" sz="9600" i="1" dirty="0"/>
              <a:t>T</a:t>
            </a:r>
            <a:r>
              <a:rPr lang="en-US" altLang="en-US" sz="9600" i="1" baseline="-25000" dirty="0"/>
              <a:t>4</a:t>
            </a:r>
            <a:r>
              <a:rPr lang="en-US" altLang="en-US" sz="9600" dirty="0"/>
              <a:t> to wait for </a:t>
            </a:r>
            <a:r>
              <a:rPr lang="en-US" altLang="en-US" sz="9600" i="1" dirty="0"/>
              <a:t>T</a:t>
            </a:r>
            <a:r>
              <a:rPr lang="en-US" altLang="en-US" sz="9600" i="1" baseline="-25000" dirty="0"/>
              <a:t>3</a:t>
            </a:r>
            <a:r>
              <a:rPr lang="en-US" altLang="en-US" sz="9600" dirty="0"/>
              <a:t> to release its lock on </a:t>
            </a:r>
            <a:r>
              <a:rPr lang="en-US" altLang="en-US" sz="9600" i="1" dirty="0"/>
              <a:t>B</a:t>
            </a:r>
            <a:r>
              <a:rPr lang="en-US" altLang="en-US" sz="9600" dirty="0"/>
              <a:t>, while executing  </a:t>
            </a:r>
            <a:r>
              <a:rPr lang="en-US" altLang="en-US" sz="9600" b="1" dirty="0"/>
              <a:t>lock-X</a:t>
            </a:r>
            <a:r>
              <a:rPr lang="en-US" altLang="en-US" sz="9600" i="1" dirty="0"/>
              <a:t>(A)</a:t>
            </a:r>
            <a:r>
              <a:rPr lang="en-US" altLang="en-US" sz="9600" dirty="0"/>
              <a:t> causes </a:t>
            </a:r>
            <a:r>
              <a:rPr lang="en-US" altLang="en-US" sz="9600" i="1" dirty="0"/>
              <a:t>T</a:t>
            </a:r>
            <a:r>
              <a:rPr lang="en-US" altLang="en-US" sz="9600" i="1" baseline="-25000" dirty="0"/>
              <a:t>3</a:t>
            </a:r>
            <a:r>
              <a:rPr lang="en-US" altLang="en-US" sz="9600" i="1" dirty="0"/>
              <a:t> </a:t>
            </a:r>
            <a:r>
              <a:rPr lang="en-US" altLang="en-US" sz="9600" dirty="0"/>
              <a:t> to wait for </a:t>
            </a:r>
            <a:r>
              <a:rPr lang="en-US" altLang="en-US" sz="9600" i="1" dirty="0"/>
              <a:t>T</a:t>
            </a:r>
            <a:r>
              <a:rPr lang="en-US" altLang="en-US" sz="9600" i="1" baseline="-25000" dirty="0"/>
              <a:t>4</a:t>
            </a:r>
            <a:r>
              <a:rPr lang="en-US" altLang="en-US" sz="9600" dirty="0"/>
              <a:t> to release its lock on </a:t>
            </a:r>
            <a:r>
              <a:rPr lang="en-US" altLang="en-US" sz="9600" i="1" dirty="0" smtClean="0"/>
              <a:t>A</a:t>
            </a:r>
            <a:endParaRPr lang="en-US" altLang="en-US" sz="9600" dirty="0"/>
          </a:p>
          <a:p>
            <a:r>
              <a:rPr lang="en-US" sz="9600" dirty="0"/>
              <a:t>Two-phase locking does </a:t>
            </a:r>
            <a:r>
              <a:rPr lang="en-US" sz="9600" i="1" dirty="0"/>
              <a:t>not </a:t>
            </a:r>
            <a:r>
              <a:rPr lang="en-US" sz="9600" dirty="0"/>
              <a:t>ensure freedom from deadlock. </a:t>
            </a:r>
            <a:r>
              <a:rPr lang="en-US" sz="9600" dirty="0"/>
              <a:t>Observe that </a:t>
            </a:r>
            <a:r>
              <a:rPr lang="en-US" sz="9600" dirty="0" smtClean="0"/>
              <a:t>transactions </a:t>
            </a:r>
            <a:r>
              <a:rPr lang="en-US" sz="9600" i="1" dirty="0" smtClean="0"/>
              <a:t>T</a:t>
            </a:r>
            <a:r>
              <a:rPr lang="en-US" sz="9600" dirty="0" smtClean="0"/>
              <a:t>3 </a:t>
            </a:r>
            <a:r>
              <a:rPr lang="en-US" sz="9600" dirty="0"/>
              <a:t>and </a:t>
            </a:r>
            <a:r>
              <a:rPr lang="en-US" sz="9600" i="1" dirty="0"/>
              <a:t>T</a:t>
            </a:r>
            <a:r>
              <a:rPr lang="en-US" sz="9600" dirty="0"/>
              <a:t>4 are two phase</a:t>
            </a:r>
            <a:endParaRPr lang="en-US" altLang="en-US" sz="9600" dirty="0"/>
          </a:p>
          <a:p>
            <a:r>
              <a:rPr lang="en-US" altLang="en-US" sz="9600" dirty="0" smtClean="0"/>
              <a:t>To </a:t>
            </a:r>
            <a:r>
              <a:rPr lang="en-US" altLang="en-US" sz="9600" dirty="0"/>
              <a:t>handle a deadlock one of </a:t>
            </a:r>
            <a:r>
              <a:rPr lang="en-US" altLang="en-US" sz="9600" i="1" dirty="0"/>
              <a:t>T</a:t>
            </a:r>
            <a:r>
              <a:rPr lang="en-US" altLang="en-US" sz="9600" i="1" baseline="-25000" dirty="0"/>
              <a:t>3</a:t>
            </a:r>
            <a:r>
              <a:rPr lang="en-US" altLang="en-US" sz="9600" dirty="0"/>
              <a:t> or </a:t>
            </a:r>
            <a:r>
              <a:rPr lang="en-US" altLang="en-US" sz="9600" i="1" dirty="0"/>
              <a:t>T</a:t>
            </a:r>
            <a:r>
              <a:rPr lang="en-US" altLang="en-US" sz="9600" i="1" baseline="-25000" dirty="0"/>
              <a:t>4</a:t>
            </a:r>
            <a:r>
              <a:rPr lang="en-US" altLang="en-US" sz="9600" dirty="0"/>
              <a:t> must be rolled back </a:t>
            </a:r>
            <a:br>
              <a:rPr lang="en-US" altLang="en-US" sz="9600" dirty="0"/>
            </a:br>
            <a:r>
              <a:rPr lang="en-US" altLang="en-US" sz="9600" dirty="0"/>
              <a:t>and its locks released</a:t>
            </a:r>
            <a:r>
              <a:rPr lang="en-US" altLang="en-US" sz="8400" dirty="0"/>
              <a:t>.</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358744" y="897546"/>
            <a:ext cx="3579222" cy="2632587"/>
          </a:xfrm>
          <a:prstGeom prst="rect">
            <a:avLst/>
          </a:prstGeom>
        </p:spPr>
      </p:pic>
    </p:spTree>
    <p:extLst>
      <p:ext uri="{BB962C8B-B14F-4D97-AF65-F5344CB8AC3E}">
        <p14:creationId xmlns:p14="http://schemas.microsoft.com/office/powerpoint/2010/main" val="1003144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308771" cy="453481"/>
          </a:xfrm>
        </p:spPr>
        <p:txBody>
          <a:bodyPr>
            <a:normAutofit fontScale="90000"/>
          </a:bodyPr>
          <a:lstStyle/>
          <a:p>
            <a:pPr>
              <a:defRPr/>
            </a:pPr>
            <a:r>
              <a:rPr lang="en-US" b="1" dirty="0" smtClean="0">
                <a:effectLst>
                  <a:outerShdw blurRad="38100" dist="38100" dir="2700000" algn="tl">
                    <a:srgbClr val="C0C0C0"/>
                  </a:outerShdw>
                </a:effectLst>
              </a:rPr>
              <a:t>Deadlock</a:t>
            </a:r>
            <a:endParaRPr lang="en-US" b="1" dirty="0">
              <a:effectLst>
                <a:outerShdw blurRad="38100" dist="38100" dir="2700000" algn="tl">
                  <a:srgbClr val="C0C0C0"/>
                </a:outerShdw>
              </a:effectLst>
            </a:endParaRPr>
          </a:p>
        </p:txBody>
      </p:sp>
      <p:sp>
        <p:nvSpPr>
          <p:cNvPr id="10243" name="Rectangle 3"/>
          <p:cNvSpPr>
            <a:spLocks noGrp="1" noChangeArrowheads="1"/>
          </p:cNvSpPr>
          <p:nvPr>
            <p:ph idx="1"/>
          </p:nvPr>
        </p:nvSpPr>
        <p:spPr>
          <a:xfrm>
            <a:off x="838200" y="1102497"/>
            <a:ext cx="9075198" cy="5367972"/>
          </a:xfrm>
        </p:spPr>
        <p:txBody>
          <a:bodyPr>
            <a:normAutofit/>
          </a:bodyPr>
          <a:lstStyle/>
          <a:p>
            <a:r>
              <a:rPr lang="en-US" altLang="en-US" sz="2400" dirty="0"/>
              <a:t>The potential for deadlock exists in most locking protocols. Deadlocks are a necessary evil.</a:t>
            </a:r>
          </a:p>
          <a:p>
            <a:r>
              <a:rPr lang="en-US" altLang="en-US" sz="2400" b="1" dirty="0">
                <a:solidFill>
                  <a:srgbClr val="002060"/>
                </a:solidFill>
              </a:rPr>
              <a:t>Starvation</a:t>
            </a:r>
            <a:r>
              <a:rPr lang="en-US" altLang="en-US" sz="2400" dirty="0"/>
              <a:t> is also possible if concurrency control manager is badly designed. For example:</a:t>
            </a:r>
          </a:p>
          <a:p>
            <a:pPr lvl="1"/>
            <a:r>
              <a:rPr lang="en-US" altLang="en-US" dirty="0"/>
              <a:t>A transaction may be waiting for an X-lock on an item, while a sequence of other transactions request and are granted an S-lock on the same item.  </a:t>
            </a:r>
          </a:p>
          <a:p>
            <a:pPr lvl="1"/>
            <a:r>
              <a:rPr lang="en-US" altLang="en-US" dirty="0"/>
              <a:t>The same transaction is repeatedly rolled back due to deadlocks.</a:t>
            </a:r>
          </a:p>
          <a:p>
            <a:r>
              <a:rPr lang="en-US" altLang="en-US" sz="2400" dirty="0"/>
              <a:t>Concurrency control manager can be designed to prevent starvation.</a:t>
            </a:r>
          </a:p>
        </p:txBody>
      </p:sp>
    </p:spTree>
    <p:extLst>
      <p:ext uri="{BB962C8B-B14F-4D97-AF65-F5344CB8AC3E}">
        <p14:creationId xmlns:p14="http://schemas.microsoft.com/office/powerpoint/2010/main" val="371353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365126"/>
            <a:ext cx="10204269" cy="414200"/>
          </a:xfrm>
        </p:spPr>
        <p:txBody>
          <a:bodyPr>
            <a:normAutofit fontScale="90000"/>
          </a:bodyPr>
          <a:lstStyle/>
          <a:p>
            <a:pPr>
              <a:defRPr/>
            </a:pPr>
            <a:r>
              <a:rPr lang="en-US" b="1" dirty="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010194" y="1102497"/>
            <a:ext cx="5989915" cy="5367972"/>
          </a:xfrm>
        </p:spPr>
        <p:txBody>
          <a:bodyPr>
            <a:normAutofit fontScale="92500" lnSpcReduction="10000"/>
          </a:bodyPr>
          <a:lstStyle/>
          <a:p>
            <a:r>
              <a:rPr lang="en-US" altLang="en-US" dirty="0"/>
              <a:t>A protocol which ensures conflict-serializable schedules.</a:t>
            </a:r>
          </a:p>
          <a:p>
            <a:r>
              <a:rPr lang="en-US" altLang="en-US" dirty="0"/>
              <a:t>Phase 1: </a:t>
            </a:r>
            <a:r>
              <a:rPr lang="en-US" altLang="en-US" b="1" dirty="0">
                <a:solidFill>
                  <a:srgbClr val="002060"/>
                </a:solidFill>
              </a:rPr>
              <a:t>Growing Phase</a:t>
            </a:r>
          </a:p>
          <a:p>
            <a:pPr lvl="1"/>
            <a:r>
              <a:rPr lang="en-US" altLang="en-US" dirty="0"/>
              <a:t>Transaction may obtain locks </a:t>
            </a:r>
          </a:p>
          <a:p>
            <a:pPr lvl="1"/>
            <a:r>
              <a:rPr lang="en-US" altLang="en-US" dirty="0"/>
              <a:t>Transaction may not release locks</a:t>
            </a:r>
          </a:p>
          <a:p>
            <a:r>
              <a:rPr lang="en-US" altLang="en-US" dirty="0"/>
              <a:t>Phase 2: </a:t>
            </a:r>
            <a:r>
              <a:rPr lang="en-US" altLang="en-US" b="1" dirty="0">
                <a:solidFill>
                  <a:srgbClr val="002060"/>
                </a:solidFill>
              </a:rPr>
              <a:t>Shrinking Phase</a:t>
            </a:r>
          </a:p>
          <a:p>
            <a:pPr lvl="1"/>
            <a:r>
              <a:rPr lang="en-US" altLang="en-US" dirty="0"/>
              <a:t>Transaction may release locks</a:t>
            </a:r>
          </a:p>
          <a:p>
            <a:pPr lvl="1"/>
            <a:r>
              <a:rPr lang="en-US" altLang="en-US" dirty="0"/>
              <a:t>Transaction may not obtain locks</a:t>
            </a:r>
          </a:p>
          <a:p>
            <a:pPr>
              <a:lnSpc>
                <a:spcPct val="120000"/>
              </a:lnSpc>
            </a:pPr>
            <a:r>
              <a:rPr lang="en-US" altLang="en-US" dirty="0"/>
              <a:t>The protocol assures serializability. It can be proved that the transactions can be serialized in the order of their </a:t>
            </a:r>
            <a:r>
              <a:rPr lang="en-US" altLang="en-US" b="1" dirty="0">
                <a:solidFill>
                  <a:srgbClr val="002060"/>
                </a:solidFill>
              </a:rPr>
              <a:t>lock points</a:t>
            </a:r>
            <a:r>
              <a:rPr lang="en-US" altLang="en-US" i="1" dirty="0">
                <a:solidFill>
                  <a:srgbClr val="002060"/>
                </a:solidFill>
              </a:rPr>
              <a:t> </a:t>
            </a:r>
            <a:r>
              <a:rPr lang="en-US" altLang="en-US" dirty="0">
                <a:solidFill>
                  <a:srgbClr val="002060"/>
                </a:solidFill>
              </a:rPr>
              <a:t> </a:t>
            </a:r>
            <a:r>
              <a:rPr lang="en-US" altLang="en-US"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7092602" y="1941817"/>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5199017" y="2070165"/>
            <a:ext cx="3012955" cy="40069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5390606" y="2583953"/>
            <a:ext cx="3808926" cy="533716"/>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6897189" y="2825357"/>
            <a:ext cx="1837132" cy="2147237"/>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3473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615350" y="326571"/>
            <a:ext cx="8331926" cy="918754"/>
          </a:xfrm>
        </p:spPr>
        <p:txBody>
          <a:bodyPr anchor="b">
            <a:normAutofit/>
          </a:bodyPr>
          <a:lstStyle/>
          <a:p>
            <a:pPr eaLnBrk="1" hangingPunct="1">
              <a:defRPr/>
            </a:pPr>
            <a:r>
              <a:rPr lang="en-US" altLang="en-US" sz="4000" b="1" dirty="0">
                <a:effectLst>
                  <a:outerShdw blurRad="38100" dist="38100" dir="2700000" algn="tl">
                    <a:srgbClr val="C0C0C0"/>
                  </a:outerShdw>
                </a:effectLst>
              </a:rPr>
              <a:t>The Two-Phase Locking Protocols</a:t>
            </a:r>
          </a:p>
        </p:txBody>
      </p:sp>
      <p:sp>
        <p:nvSpPr>
          <p:cNvPr id="35844" name="Rectangle 3"/>
          <p:cNvSpPr>
            <a:spLocks noGrp="1" noChangeArrowheads="1"/>
          </p:cNvSpPr>
          <p:nvPr>
            <p:ph type="body" idx="4294967295"/>
          </p:nvPr>
        </p:nvSpPr>
        <p:spPr>
          <a:xfrm>
            <a:off x="1458597" y="1584960"/>
            <a:ext cx="9104900" cy="4293326"/>
          </a:xfrm>
        </p:spPr>
        <p:txBody>
          <a:bodyPr>
            <a:normAutofit/>
          </a:bodyPr>
          <a:lstStyle/>
          <a:p>
            <a:pPr eaLnBrk="1" hangingPunct="1"/>
            <a:r>
              <a:rPr lang="en-US" altLang="en-US" sz="2400" dirty="0"/>
              <a:t>Two-phase locking </a:t>
            </a:r>
            <a:r>
              <a:rPr lang="en-US" altLang="en-US" sz="2400" i="1" dirty="0"/>
              <a:t>does not</a:t>
            </a:r>
            <a:r>
              <a:rPr lang="en-US" altLang="en-US" sz="2400" dirty="0"/>
              <a:t> ensure freedom from deadlocks.</a:t>
            </a:r>
          </a:p>
          <a:p>
            <a:pPr eaLnBrk="1" hangingPunct="1">
              <a:lnSpc>
                <a:spcPct val="110000"/>
              </a:lnSpc>
            </a:pPr>
            <a:r>
              <a:rPr lang="en-US" altLang="en-US" sz="2400" dirty="0"/>
              <a:t>Cascading roll-back is possible under two-phase locking. To avoid this, follow a modified protocol called strict two-phase locking. Here a transaction must hold all its exclusive locks till it commits/aborts.</a:t>
            </a:r>
          </a:p>
          <a:p>
            <a:pPr eaLnBrk="1" hangingPunct="1">
              <a:lnSpc>
                <a:spcPct val="110000"/>
              </a:lnSpc>
            </a:pPr>
            <a:r>
              <a:rPr lang="en-US" altLang="en-US" sz="2400" dirty="0"/>
              <a:t>Rigorous two-phase locking is even stricter: here </a:t>
            </a:r>
            <a:r>
              <a:rPr lang="en-US" altLang="en-US" sz="2400" i="1" dirty="0"/>
              <a:t>all </a:t>
            </a:r>
            <a:r>
              <a:rPr lang="en-US" altLang="en-US" sz="2400" dirty="0"/>
              <a:t>locks are held till commit/abort. In this protocol transactions can be serialized in the order in which they commit. </a:t>
            </a:r>
          </a:p>
        </p:txBody>
      </p:sp>
    </p:spTree>
    <p:extLst>
      <p:ext uri="{BB962C8B-B14F-4D97-AF65-F5344CB8AC3E}">
        <p14:creationId xmlns:p14="http://schemas.microsoft.com/office/powerpoint/2010/main" val="1563632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6"/>
            <a:ext cx="10256520" cy="566692"/>
          </a:xfrm>
        </p:spPr>
        <p:txBody>
          <a:bodyPr>
            <a:normAutofit fontScale="90000"/>
          </a:bodyPr>
          <a:lstStyle/>
          <a:p>
            <a:pPr>
              <a:defRPr/>
            </a:pPr>
            <a:r>
              <a:rPr lang="en-US" b="1" dirty="0">
                <a:effectLst>
                  <a:outerShdw blurRad="38100" dist="38100" dir="2700000" algn="tl">
                    <a:srgbClr val="C0C0C0"/>
                  </a:outerShdw>
                </a:effectLst>
              </a:rPr>
              <a:t>The Two-Phase Locking </a:t>
            </a:r>
            <a:r>
              <a:rPr lang="en-US" b="1" dirty="0" smtClean="0">
                <a:effectLst>
                  <a:outerShdw blurRad="38100" dist="38100" dir="2700000" algn="tl">
                    <a:srgbClr val="C0C0C0"/>
                  </a:outerShdw>
                </a:effectLst>
              </a:rPr>
              <a:t>Protocols</a:t>
            </a:r>
            <a:endParaRPr lang="en-US" b="1" dirty="0">
              <a:effectLst>
                <a:outerShdw blurRad="38100" dist="38100" dir="2700000" algn="tl">
                  <a:srgbClr val="C0C0C0"/>
                </a:outerShdw>
              </a:effectLst>
            </a:endParaRPr>
          </a:p>
        </p:txBody>
      </p:sp>
      <p:sp>
        <p:nvSpPr>
          <p:cNvPr id="12291" name="Rectangle 3"/>
          <p:cNvSpPr>
            <a:spLocks noGrp="1" noChangeArrowheads="1"/>
          </p:cNvSpPr>
          <p:nvPr>
            <p:ph idx="1"/>
          </p:nvPr>
        </p:nvSpPr>
        <p:spPr>
          <a:xfrm>
            <a:off x="838200" y="1102497"/>
            <a:ext cx="10256520" cy="5367972"/>
          </a:xfrm>
        </p:spPr>
        <p:txBody>
          <a:bodyPr>
            <a:normAutofit/>
          </a:bodyPr>
          <a:lstStyle/>
          <a:p>
            <a:r>
              <a:rPr lang="en-US" altLang="en-US" sz="2400" dirty="0"/>
              <a:t>Two-phase locking </a:t>
            </a:r>
            <a:r>
              <a:rPr lang="en-US" altLang="en-US" sz="2400" i="1" dirty="0"/>
              <a:t>does not</a:t>
            </a:r>
            <a:r>
              <a:rPr lang="en-US" altLang="en-US" sz="2400" dirty="0"/>
              <a:t> ensure freedom from deadlocks</a:t>
            </a:r>
          </a:p>
          <a:p>
            <a:pPr>
              <a:lnSpc>
                <a:spcPct val="110000"/>
              </a:lnSpc>
            </a:pPr>
            <a:r>
              <a:rPr lang="en-US" altLang="en-US" sz="2400" dirty="0"/>
              <a:t>Extensions to basic two-phase locking needed to ensure recoverability of freedom from cascading roll-back</a:t>
            </a:r>
          </a:p>
          <a:p>
            <a:pPr lvl="1">
              <a:lnSpc>
                <a:spcPct val="110000"/>
              </a:lnSpc>
            </a:pPr>
            <a:r>
              <a:rPr lang="en-US" altLang="en-US" b="1" dirty="0">
                <a:solidFill>
                  <a:srgbClr val="002060"/>
                </a:solidFill>
              </a:rPr>
              <a:t>Strict two-phase locking</a:t>
            </a:r>
            <a:r>
              <a:rPr lang="en-US" altLang="en-US" b="1" dirty="0">
                <a:solidFill>
                  <a:srgbClr val="FF0000"/>
                </a:solidFill>
              </a:rPr>
              <a:t>: </a:t>
            </a:r>
            <a:r>
              <a:rPr lang="en-US" altLang="en-US" dirty="0">
                <a:solidFill>
                  <a:srgbClr val="FF0000"/>
                </a:solidFill>
              </a:rPr>
              <a:t>a transaction must hold all its exclusive locks till it commits/aborts.</a:t>
            </a:r>
          </a:p>
          <a:p>
            <a:pPr lvl="2">
              <a:lnSpc>
                <a:spcPct val="110000"/>
              </a:lnSpc>
            </a:pPr>
            <a:r>
              <a:rPr lang="en-US" altLang="en-US" sz="2400" dirty="0"/>
              <a:t>Ensures recoverability and avoids cascading roll-backs</a:t>
            </a:r>
          </a:p>
          <a:p>
            <a:pPr lvl="1">
              <a:lnSpc>
                <a:spcPct val="110000"/>
              </a:lnSpc>
            </a:pPr>
            <a:r>
              <a:rPr lang="en-US" altLang="en-US" b="1" dirty="0">
                <a:solidFill>
                  <a:srgbClr val="002060"/>
                </a:solidFill>
              </a:rPr>
              <a:t>Rigorous two-phase </a:t>
            </a:r>
            <a:r>
              <a:rPr lang="en-US" altLang="en-US" b="1" dirty="0" smtClean="0">
                <a:solidFill>
                  <a:srgbClr val="002060"/>
                </a:solidFill>
              </a:rPr>
              <a:t>locking/ Two-phase locking</a:t>
            </a:r>
            <a:r>
              <a:rPr lang="en-US" altLang="en-US" dirty="0" smtClean="0"/>
              <a:t>: </a:t>
            </a:r>
            <a:r>
              <a:rPr lang="en-US" altLang="en-US" dirty="0">
                <a:solidFill>
                  <a:srgbClr val="FF0000"/>
                </a:solidFill>
              </a:rPr>
              <a:t>a transaction must hold </a:t>
            </a:r>
            <a:r>
              <a:rPr lang="en-US" altLang="en-US" i="1" dirty="0">
                <a:solidFill>
                  <a:srgbClr val="FF0000"/>
                </a:solidFill>
              </a:rPr>
              <a:t>all </a:t>
            </a:r>
            <a:r>
              <a:rPr lang="en-US" altLang="en-US" dirty="0">
                <a:solidFill>
                  <a:srgbClr val="FF0000"/>
                </a:solidFill>
              </a:rPr>
              <a:t>locks till commit/abort. </a:t>
            </a:r>
          </a:p>
          <a:p>
            <a:pPr lvl="2">
              <a:lnSpc>
                <a:spcPct val="110000"/>
              </a:lnSpc>
            </a:pPr>
            <a:r>
              <a:rPr lang="en-US" altLang="en-US" sz="2400" dirty="0"/>
              <a:t>Transactions can be serialized in the order in which they commit.</a:t>
            </a:r>
          </a:p>
          <a:p>
            <a:pPr>
              <a:lnSpc>
                <a:spcPct val="110000"/>
              </a:lnSpc>
            </a:pPr>
            <a:r>
              <a:rPr lang="en-US" altLang="en-US" sz="2400" dirty="0"/>
              <a:t>Most databases implement rigorous two-phase locking, </a:t>
            </a:r>
            <a:r>
              <a:rPr lang="en-US" altLang="en-US" sz="2400" i="1" dirty="0"/>
              <a:t>but refer to it as simply two-phase </a:t>
            </a:r>
            <a:r>
              <a:rPr lang="en-US" altLang="en-US" sz="2400" i="1" dirty="0" smtClean="0"/>
              <a:t>locking</a:t>
            </a:r>
          </a:p>
          <a:p>
            <a:pPr>
              <a:lnSpc>
                <a:spcPct val="110000"/>
              </a:lnSpc>
            </a:pPr>
            <a:endParaRPr lang="en-US" altLang="en-US" sz="2400" i="1" dirty="0"/>
          </a:p>
          <a:p>
            <a:pPr>
              <a:lnSpc>
                <a:spcPct val="110000"/>
              </a:lnSpc>
            </a:pPr>
            <a:endParaRPr lang="en-US" altLang="en-US" i="1" dirty="0"/>
          </a:p>
        </p:txBody>
      </p:sp>
    </p:spTree>
    <p:extLst>
      <p:ext uri="{BB962C8B-B14F-4D97-AF65-F5344CB8AC3E}">
        <p14:creationId xmlns:p14="http://schemas.microsoft.com/office/powerpoint/2010/main" val="4239434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a:bodyPr>
          <a:lstStyle/>
          <a:p>
            <a:r>
              <a:rPr lang="en-US" sz="4000" b="1" dirty="0" smtClean="0"/>
              <a:t>Locking in Commercial Databases</a:t>
            </a:r>
            <a:endParaRPr lang="en-US" sz="4000" b="1" dirty="0"/>
          </a:p>
        </p:txBody>
      </p:sp>
      <p:sp>
        <p:nvSpPr>
          <p:cNvPr id="3" name="Content Placeholder 2"/>
          <p:cNvSpPr>
            <a:spLocks noGrp="1"/>
          </p:cNvSpPr>
          <p:nvPr>
            <p:ph idx="1"/>
          </p:nvPr>
        </p:nvSpPr>
        <p:spPr>
          <a:xfrm>
            <a:off x="838200" y="1280160"/>
            <a:ext cx="10515600" cy="4896803"/>
          </a:xfrm>
        </p:spPr>
        <p:txBody>
          <a:bodyPr>
            <a:normAutofit/>
          </a:bodyPr>
          <a:lstStyle/>
          <a:p>
            <a:r>
              <a:rPr lang="en-US" sz="2400" dirty="0"/>
              <a:t>When a transaction </a:t>
            </a:r>
            <a:r>
              <a:rPr lang="en-US" sz="2400" i="1" dirty="0" err="1"/>
              <a:t>Ti</a:t>
            </a:r>
            <a:r>
              <a:rPr lang="en-US" sz="2400" i="1" dirty="0"/>
              <a:t> </a:t>
            </a:r>
            <a:r>
              <a:rPr lang="en-US" sz="2400" dirty="0"/>
              <a:t>issues a read(</a:t>
            </a:r>
            <a:r>
              <a:rPr lang="en-US" sz="2400" i="1" dirty="0"/>
              <a:t>Q</a:t>
            </a:r>
            <a:r>
              <a:rPr lang="en-US" sz="2400" dirty="0"/>
              <a:t>) operation, the system issues a lock-S(</a:t>
            </a:r>
            <a:r>
              <a:rPr lang="en-US" sz="2400" i="1" dirty="0"/>
              <a:t>Q</a:t>
            </a:r>
            <a:r>
              <a:rPr lang="en-US" sz="2400" dirty="0"/>
              <a:t>)</a:t>
            </a:r>
          </a:p>
          <a:p>
            <a:pPr marL="400050" lvl="1" indent="0">
              <a:buNone/>
            </a:pPr>
            <a:r>
              <a:rPr lang="en-US" dirty="0"/>
              <a:t>instruction followed by the read(</a:t>
            </a:r>
            <a:r>
              <a:rPr lang="en-US" i="1" dirty="0"/>
              <a:t>Q</a:t>
            </a:r>
            <a:r>
              <a:rPr lang="en-US" dirty="0"/>
              <a:t>) instruction.</a:t>
            </a:r>
          </a:p>
          <a:p>
            <a:r>
              <a:rPr lang="en-US" sz="2400" dirty="0" smtClean="0"/>
              <a:t>When </a:t>
            </a:r>
            <a:r>
              <a:rPr lang="en-US" sz="2400" i="1" dirty="0" err="1"/>
              <a:t>Ti</a:t>
            </a:r>
            <a:r>
              <a:rPr lang="en-US" sz="2400" i="1" dirty="0"/>
              <a:t> </a:t>
            </a:r>
            <a:r>
              <a:rPr lang="en-US" sz="2400" dirty="0"/>
              <a:t>issues a write(</a:t>
            </a:r>
            <a:r>
              <a:rPr lang="en-US" sz="2400" i="1" dirty="0"/>
              <a:t>Q</a:t>
            </a:r>
            <a:r>
              <a:rPr lang="en-US" sz="2400" dirty="0"/>
              <a:t>) operation, the system checks to see whether </a:t>
            </a:r>
            <a:r>
              <a:rPr lang="en-US" sz="2400" i="1" dirty="0" err="1"/>
              <a:t>Ti</a:t>
            </a:r>
            <a:r>
              <a:rPr lang="en-US" sz="2400" i="1" dirty="0"/>
              <a:t> </a:t>
            </a:r>
            <a:r>
              <a:rPr lang="en-US" sz="2400" dirty="0"/>
              <a:t>already</a:t>
            </a:r>
          </a:p>
          <a:p>
            <a:pPr marL="400050" lvl="1" indent="0">
              <a:buNone/>
            </a:pPr>
            <a:r>
              <a:rPr lang="en-US" dirty="0"/>
              <a:t>holds a shared lock on </a:t>
            </a:r>
            <a:r>
              <a:rPr lang="en-US" i="1" dirty="0"/>
              <a:t>Q</a:t>
            </a:r>
            <a:r>
              <a:rPr lang="en-US" dirty="0"/>
              <a:t>. If it does, then the system issues an upgrade(</a:t>
            </a:r>
            <a:r>
              <a:rPr lang="en-US" i="1" dirty="0"/>
              <a:t>Q</a:t>
            </a:r>
            <a:r>
              <a:rPr lang="en-US" dirty="0"/>
              <a:t>) </a:t>
            </a:r>
            <a:r>
              <a:rPr lang="en-US" dirty="0" smtClean="0"/>
              <a:t>instruction, followed </a:t>
            </a:r>
            <a:r>
              <a:rPr lang="en-US" dirty="0"/>
              <a:t>by the write(</a:t>
            </a:r>
            <a:r>
              <a:rPr lang="en-US" i="1" dirty="0"/>
              <a:t>Q</a:t>
            </a:r>
            <a:r>
              <a:rPr lang="en-US" dirty="0"/>
              <a:t>) instruction. Otherwise, the system issues a</a:t>
            </a:r>
          </a:p>
          <a:p>
            <a:pPr marL="400050" lvl="1" indent="0">
              <a:buNone/>
            </a:pPr>
            <a:r>
              <a:rPr lang="en-US" dirty="0"/>
              <a:t>lock-X(</a:t>
            </a:r>
            <a:r>
              <a:rPr lang="en-US" i="1" dirty="0"/>
              <a:t>Q</a:t>
            </a:r>
            <a:r>
              <a:rPr lang="en-US" dirty="0"/>
              <a:t>) instruction, followed by the write(</a:t>
            </a:r>
            <a:r>
              <a:rPr lang="en-US" i="1" dirty="0"/>
              <a:t>Q</a:t>
            </a:r>
            <a:r>
              <a:rPr lang="en-US" dirty="0"/>
              <a:t>) instruction.</a:t>
            </a:r>
          </a:p>
          <a:p>
            <a:r>
              <a:rPr lang="en-US" sz="2400" dirty="0" smtClean="0"/>
              <a:t>All </a:t>
            </a:r>
            <a:r>
              <a:rPr lang="en-US" sz="2400" dirty="0"/>
              <a:t>locks obtained by a transaction are unlocked after that transaction commits </a:t>
            </a:r>
            <a:r>
              <a:rPr lang="en-US" sz="2400" dirty="0" smtClean="0"/>
              <a:t>or aborts</a:t>
            </a:r>
            <a:r>
              <a:rPr lang="en-US" sz="2400" dirty="0"/>
              <a:t>.</a:t>
            </a:r>
          </a:p>
        </p:txBody>
      </p:sp>
    </p:spTree>
    <p:extLst>
      <p:ext uri="{BB962C8B-B14F-4D97-AF65-F5344CB8AC3E}">
        <p14:creationId xmlns:p14="http://schemas.microsoft.com/office/powerpoint/2010/main" val="3513222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0" y="365126"/>
            <a:ext cx="10387149" cy="784406"/>
          </a:xfrm>
          <a:noFill/>
        </p:spPr>
        <p:txBody>
          <a:bodyPr vert="horz" lIns="90488" tIns="44450" rIns="90488" bIns="44450" rtlCol="0" anchor="ctr">
            <a:normAutofit/>
          </a:bodyPr>
          <a:lstStyle/>
          <a:p>
            <a:pPr eaLnBrk="1" hangingPunct="1"/>
            <a:r>
              <a:rPr lang="en-US" altLang="en-US" sz="4000" b="1" dirty="0"/>
              <a:t>Lock Management</a:t>
            </a:r>
          </a:p>
        </p:txBody>
      </p:sp>
      <p:sp>
        <p:nvSpPr>
          <p:cNvPr id="20484" name="Rectangle 3"/>
          <p:cNvSpPr>
            <a:spLocks noGrp="1" noChangeArrowheads="1"/>
          </p:cNvSpPr>
          <p:nvPr>
            <p:ph type="body" idx="1"/>
          </p:nvPr>
        </p:nvSpPr>
        <p:spPr>
          <a:xfrm>
            <a:off x="838200" y="1288869"/>
            <a:ext cx="10515600" cy="5103222"/>
          </a:xfrm>
          <a:noFill/>
        </p:spPr>
        <p:txBody>
          <a:bodyPr vert="horz" lIns="90488" tIns="44450" rIns="90488" bIns="44450" rtlCol="0">
            <a:noAutofit/>
          </a:bodyPr>
          <a:lstStyle/>
          <a:p>
            <a:pPr eaLnBrk="1" hangingPunct="1"/>
            <a:r>
              <a:rPr lang="en-US" altLang="en-US" sz="2400" dirty="0"/>
              <a:t>Lock and unlock requests are handled by the lock manager</a:t>
            </a:r>
          </a:p>
          <a:p>
            <a:pPr eaLnBrk="1" hangingPunct="1"/>
            <a:r>
              <a:rPr lang="en-US" altLang="en-US" sz="2400" dirty="0"/>
              <a:t>Maintains Lock table entry:</a:t>
            </a:r>
          </a:p>
          <a:p>
            <a:pPr lvl="1" eaLnBrk="1" hangingPunct="1">
              <a:buSzPct val="75000"/>
            </a:pPr>
            <a:r>
              <a:rPr lang="en-US" altLang="en-US" dirty="0"/>
              <a:t>Number of transactions currently holding a lock</a:t>
            </a:r>
          </a:p>
          <a:p>
            <a:pPr lvl="1" eaLnBrk="1" hangingPunct="1">
              <a:buSzPct val="75000"/>
            </a:pPr>
            <a:r>
              <a:rPr lang="en-US" altLang="en-US" dirty="0"/>
              <a:t>Type of lock held (shared or exclusive)</a:t>
            </a:r>
          </a:p>
          <a:p>
            <a:pPr lvl="1" eaLnBrk="1" hangingPunct="1">
              <a:buSzPct val="75000"/>
            </a:pPr>
            <a:r>
              <a:rPr lang="en-US" altLang="en-US" dirty="0"/>
              <a:t>Pointer to queue of lock requests</a:t>
            </a:r>
          </a:p>
          <a:p>
            <a:pPr eaLnBrk="1" hangingPunct="1"/>
            <a:r>
              <a:rPr lang="en-US" altLang="en-US" sz="2400" dirty="0"/>
              <a:t>Locking and unlocking have to be atomic operations</a:t>
            </a:r>
          </a:p>
          <a:p>
            <a:pPr eaLnBrk="1" hangingPunct="1"/>
            <a:r>
              <a:rPr lang="en-US" altLang="en-US" sz="2400" dirty="0"/>
              <a:t>Lock upgrade: transaction that holds a shared lock can be upgraded to hold an exclusive lock</a:t>
            </a:r>
          </a:p>
          <a:p>
            <a:pPr eaLnBrk="1" hangingPunct="1"/>
            <a:r>
              <a:rPr lang="en-US" altLang="en-US" sz="2400" dirty="0"/>
              <a:t>Descriptive entry in transaction table for each transaction</a:t>
            </a:r>
          </a:p>
          <a:p>
            <a:pPr eaLnBrk="1" hangingPunct="1"/>
            <a:r>
              <a:rPr lang="en-US" altLang="en-US" sz="2400" dirty="0"/>
              <a:t>Entry contains pointer to a list of locks held by the transaction</a:t>
            </a:r>
          </a:p>
          <a:p>
            <a:pPr eaLnBrk="1" hangingPunct="1"/>
            <a:r>
              <a:rPr lang="en-US" altLang="en-US" sz="2400" dirty="0"/>
              <a:t>This list is checked before requesting a lock to ensure that a transaction does not request the same lock twice</a:t>
            </a:r>
          </a:p>
        </p:txBody>
      </p:sp>
    </p:spTree>
    <p:extLst>
      <p:ext uri="{BB962C8B-B14F-4D97-AF65-F5344CB8AC3E}">
        <p14:creationId xmlns:p14="http://schemas.microsoft.com/office/powerpoint/2010/main" val="2777638277"/>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27611" y="457200"/>
            <a:ext cx="9335589" cy="609600"/>
          </a:xfrm>
        </p:spPr>
        <p:txBody>
          <a:bodyPr anchor="b">
            <a:noAutofit/>
          </a:bodyPr>
          <a:lstStyle/>
          <a:p>
            <a:pPr eaLnBrk="1" hangingPunct="1">
              <a:defRPr/>
            </a:pPr>
            <a:r>
              <a:rPr lang="en-US" altLang="en-US" sz="4000" b="1" dirty="0">
                <a:effectLst>
                  <a:outerShdw blurRad="38100" dist="38100" dir="2700000" algn="tl">
                    <a:srgbClr val="C0C0C0"/>
                  </a:outerShdw>
                </a:effectLst>
              </a:rPr>
              <a:t>Pitfalls of Lock-Based Protocols</a:t>
            </a:r>
          </a:p>
        </p:txBody>
      </p:sp>
      <p:sp>
        <p:nvSpPr>
          <p:cNvPr id="38916" name="Rectangle 3"/>
          <p:cNvSpPr>
            <a:spLocks noGrp="1" noChangeArrowheads="1"/>
          </p:cNvSpPr>
          <p:nvPr>
            <p:ph type="body" idx="4294967295"/>
          </p:nvPr>
        </p:nvSpPr>
        <p:spPr>
          <a:xfrm>
            <a:off x="1027611" y="1447800"/>
            <a:ext cx="9335589" cy="4535488"/>
          </a:xfrm>
        </p:spPr>
        <p:txBody>
          <a:bodyPr>
            <a:normAutofit/>
          </a:bodyPr>
          <a:lstStyle/>
          <a:p>
            <a:pPr eaLnBrk="1" hangingPunct="1"/>
            <a:r>
              <a:rPr lang="en-US" altLang="en-US" sz="2400" dirty="0"/>
              <a:t>Starvation is also possible if concurrency control manager is badly designed. </a:t>
            </a:r>
            <a:endParaRPr lang="en-US" altLang="en-US" sz="2400" dirty="0" smtClean="0"/>
          </a:p>
          <a:p>
            <a:pPr eaLnBrk="1" hangingPunct="1"/>
            <a:r>
              <a:rPr lang="en-US" altLang="en-US" sz="2400" dirty="0" smtClean="0"/>
              <a:t>A </a:t>
            </a:r>
            <a:r>
              <a:rPr lang="en-US" altLang="en-US" sz="2400" dirty="0"/>
              <a:t>transaction may be waiting for an X-lock on an item, while a sequence of other transactions request and are granted an S-lock on the same item</a:t>
            </a:r>
            <a:r>
              <a:rPr lang="en-US" altLang="en-US" dirty="0"/>
              <a:t>.  </a:t>
            </a:r>
          </a:p>
          <a:p>
            <a:r>
              <a:rPr lang="en-US" altLang="en-US" sz="2400" dirty="0"/>
              <a:t>The same transaction is repeatedly rolled back due to deadlocks.</a:t>
            </a:r>
          </a:p>
          <a:p>
            <a:pPr eaLnBrk="1" hangingPunct="1"/>
            <a:r>
              <a:rPr lang="en-US" altLang="en-US" sz="2400" dirty="0"/>
              <a:t>Concurrency control manager can be designed to prevent starvation.</a:t>
            </a:r>
          </a:p>
        </p:txBody>
      </p:sp>
    </p:spTree>
    <p:extLst>
      <p:ext uri="{BB962C8B-B14F-4D97-AF65-F5344CB8AC3E}">
        <p14:creationId xmlns:p14="http://schemas.microsoft.com/office/powerpoint/2010/main" val="2760294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838200" y="365126"/>
            <a:ext cx="10448109" cy="801824"/>
          </a:xfrm>
          <a:noFill/>
        </p:spPr>
        <p:txBody>
          <a:bodyPr vert="horz" lIns="90488" tIns="44450" rIns="90488" bIns="44450" rtlCol="0" anchor="ctr">
            <a:normAutofit/>
          </a:bodyPr>
          <a:lstStyle/>
          <a:p>
            <a:pPr eaLnBrk="1" hangingPunct="1"/>
            <a:r>
              <a:rPr lang="en-US" altLang="en-US" sz="4000" b="1" dirty="0"/>
              <a:t>Deadlocks</a:t>
            </a:r>
          </a:p>
        </p:txBody>
      </p:sp>
      <p:sp>
        <p:nvSpPr>
          <p:cNvPr id="39940" name="Rectangle 3"/>
          <p:cNvSpPr>
            <a:spLocks noGrp="1" noChangeArrowheads="1"/>
          </p:cNvSpPr>
          <p:nvPr>
            <p:ph type="body" idx="1"/>
          </p:nvPr>
        </p:nvSpPr>
        <p:spPr>
          <a:xfrm>
            <a:off x="914400" y="1323703"/>
            <a:ext cx="10439400" cy="4853260"/>
          </a:xfrm>
          <a:noFill/>
        </p:spPr>
        <p:txBody>
          <a:bodyPr vert="horz" lIns="90488" tIns="44450" rIns="90488" bIns="44450" rtlCol="0">
            <a:normAutofit/>
          </a:bodyPr>
          <a:lstStyle/>
          <a:p>
            <a:pPr eaLnBrk="1" hangingPunct="1"/>
            <a:r>
              <a:rPr lang="en-US" altLang="en-US" sz="2400" dirty="0"/>
              <a:t>Deadlock: Cycle of transactions waiting for locks to be released by each other.</a:t>
            </a:r>
          </a:p>
          <a:p>
            <a:pPr eaLnBrk="1" hangingPunct="1"/>
            <a:r>
              <a:rPr lang="en-US" altLang="en-US" sz="2400" dirty="0"/>
              <a:t>Two ways of dealing with deadlocks:</a:t>
            </a:r>
          </a:p>
          <a:p>
            <a:pPr lvl="1" eaLnBrk="1" hangingPunct="1">
              <a:buSzPct val="75000"/>
            </a:pPr>
            <a:r>
              <a:rPr lang="en-US" altLang="en-US" dirty="0"/>
              <a:t>Deadlock prevention </a:t>
            </a:r>
          </a:p>
          <a:p>
            <a:pPr lvl="1" eaLnBrk="1" hangingPunct="1">
              <a:buSzPct val="75000"/>
            </a:pPr>
            <a:r>
              <a:rPr lang="en-US" altLang="en-US" dirty="0"/>
              <a:t>Deadlock detection</a:t>
            </a:r>
          </a:p>
          <a:p>
            <a:pPr eaLnBrk="1" hangingPunct="1">
              <a:buSzPct val="75000"/>
            </a:pPr>
            <a:r>
              <a:rPr lang="en-US" altLang="en-US" sz="2400" dirty="0"/>
              <a:t>Identification of deadlocks using timeout mechanism: transaction waiting for too long…assuming it is a deadlock …abort it</a:t>
            </a:r>
          </a:p>
          <a:p>
            <a:pPr eaLnBrk="1" hangingPunct="1">
              <a:buSzPct val="75000"/>
            </a:pPr>
            <a:r>
              <a:rPr lang="en-US" altLang="en-US" sz="2400" dirty="0"/>
              <a:t>Blocking : blocked transactions may hold other locks that force other transactions to wait </a:t>
            </a:r>
          </a:p>
          <a:p>
            <a:pPr eaLnBrk="1" hangingPunct="1">
              <a:buSzPct val="75000"/>
            </a:pPr>
            <a:r>
              <a:rPr lang="en-US" altLang="en-US" sz="2400" dirty="0"/>
              <a:t>Aborting and restarting: wastes the work done</a:t>
            </a:r>
          </a:p>
          <a:p>
            <a:pPr marL="0" indent="0" eaLnBrk="1" hangingPunct="1">
              <a:buSzPct val="75000"/>
              <a:buNone/>
            </a:pPr>
            <a:endParaRPr lang="en-US" altLang="en-US" sz="2400" dirty="0"/>
          </a:p>
          <a:p>
            <a:pPr eaLnBrk="1" hangingPunct="1">
              <a:buSzPct val="75000"/>
            </a:pPr>
            <a:endParaRPr lang="en-US" altLang="en-US" sz="2400" dirty="0"/>
          </a:p>
          <a:p>
            <a:pPr eaLnBrk="1" hangingPunct="1">
              <a:buFont typeface="Wingdings" pitchFamily="2" charset="2"/>
              <a:buChar char="§"/>
            </a:pPr>
            <a:endParaRPr lang="en-US" altLang="en-US" sz="2400" dirty="0"/>
          </a:p>
        </p:txBody>
      </p:sp>
    </p:spTree>
    <p:extLst>
      <p:ext uri="{BB962C8B-B14F-4D97-AF65-F5344CB8AC3E}">
        <p14:creationId xmlns:p14="http://schemas.microsoft.com/office/powerpoint/2010/main" val="30227777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6A97476-8736-493C-BC30-1AC09BE00F28}" type="slidenum">
              <a:rPr lang="en-US" altLang="en-US"/>
              <a:pPr/>
              <a:t>5</a:t>
            </a:fld>
            <a:endParaRPr lang="en-US" altLang="en-US"/>
          </a:p>
        </p:txBody>
      </p:sp>
      <p:sp>
        <p:nvSpPr>
          <p:cNvPr id="7885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2" name="Rectangle 4"/>
          <p:cNvSpPr>
            <a:spLocks noGrp="1" noChangeArrowheads="1"/>
          </p:cNvSpPr>
          <p:nvPr>
            <p:ph type="title"/>
          </p:nvPr>
        </p:nvSpPr>
        <p:spPr>
          <a:noFill/>
          <a:ln/>
        </p:spPr>
        <p:txBody>
          <a:bodyPr vert="horz" lIns="90488" tIns="44450" rIns="90488" bIns="44450" rtlCol="0" anchor="ctr">
            <a:normAutofit/>
          </a:bodyPr>
          <a:lstStyle/>
          <a:p>
            <a:r>
              <a:rPr lang="en-US" altLang="en-US" sz="4000" b="1" dirty="0" smtClean="0">
                <a:solidFill>
                  <a:schemeClr val="accent5"/>
                </a:solidFill>
              </a:rPr>
              <a:t>ACID</a:t>
            </a:r>
            <a:r>
              <a:rPr lang="en-US" altLang="en-US" sz="4000" b="1" dirty="0" smtClean="0"/>
              <a:t> </a:t>
            </a:r>
            <a:r>
              <a:rPr lang="en-US" altLang="en-US" sz="4000" b="1" dirty="0"/>
              <a:t>properties</a:t>
            </a:r>
          </a:p>
        </p:txBody>
      </p:sp>
      <p:sp>
        <p:nvSpPr>
          <p:cNvPr id="78853" name="Rectangle 5"/>
          <p:cNvSpPr>
            <a:spLocks noGrp="1" noChangeArrowheads="1"/>
          </p:cNvSpPr>
          <p:nvPr>
            <p:ph type="body" idx="1"/>
          </p:nvPr>
        </p:nvSpPr>
        <p:spPr>
          <a:xfrm>
            <a:off x="838200" y="1828800"/>
            <a:ext cx="9677400" cy="4648200"/>
          </a:xfrm>
          <a:noFill/>
          <a:ln/>
        </p:spPr>
        <p:txBody>
          <a:bodyPr vert="horz" lIns="90488" tIns="44450" rIns="90488" bIns="44450" rtlCol="0">
            <a:normAutofit lnSpcReduction="10000"/>
          </a:bodyPr>
          <a:lstStyle/>
          <a:p>
            <a:pPr marL="0" indent="0">
              <a:buSzPct val="60000"/>
              <a:buNone/>
            </a:pPr>
            <a:r>
              <a:rPr lang="en-US" altLang="en-US" sz="3200" b="1" dirty="0">
                <a:solidFill>
                  <a:schemeClr val="accent5"/>
                </a:solidFill>
                <a:effectLst>
                  <a:outerShdw blurRad="38100" dist="38100" dir="2700000" algn="tl">
                    <a:srgbClr val="C0C0C0"/>
                  </a:outerShdw>
                </a:effectLst>
              </a:rPr>
              <a:t>A</a:t>
            </a:r>
            <a:r>
              <a:rPr lang="en-US" altLang="en-US" dirty="0"/>
              <a:t> </a:t>
            </a:r>
            <a:r>
              <a:rPr lang="en-US" altLang="en-US" dirty="0" err="1"/>
              <a:t>tomicity</a:t>
            </a:r>
            <a:r>
              <a:rPr lang="en-US" altLang="en-US" dirty="0"/>
              <a:t>:  All actions in the </a:t>
            </a:r>
            <a:r>
              <a:rPr lang="en-US" altLang="en-US" dirty="0" smtClean="0"/>
              <a:t>transaction </a:t>
            </a:r>
            <a:r>
              <a:rPr lang="en-US" altLang="en-US" dirty="0"/>
              <a:t>happen, or none </a:t>
            </a:r>
            <a:r>
              <a:rPr lang="en-US" altLang="en-US" dirty="0" smtClean="0"/>
              <a:t>  happen</a:t>
            </a:r>
          </a:p>
          <a:p>
            <a:pPr marL="0" indent="0">
              <a:buSzPct val="60000"/>
              <a:buNone/>
            </a:pPr>
            <a:endParaRPr lang="en-US" altLang="en-US" dirty="0"/>
          </a:p>
          <a:p>
            <a:pPr marL="0" indent="0">
              <a:buSzPct val="60000"/>
              <a:buNone/>
            </a:pPr>
            <a:r>
              <a:rPr lang="en-US" altLang="en-US" sz="3200" b="1" dirty="0">
                <a:solidFill>
                  <a:schemeClr val="accent5"/>
                </a:solidFill>
                <a:effectLst>
                  <a:outerShdw blurRad="38100" dist="38100" dir="2700000" algn="tl">
                    <a:srgbClr val="C0C0C0"/>
                  </a:outerShdw>
                </a:effectLst>
              </a:rPr>
              <a:t>C</a:t>
            </a:r>
            <a:r>
              <a:rPr lang="en-US" altLang="en-US" sz="3200" b="1" dirty="0">
                <a:solidFill>
                  <a:schemeClr val="accent5"/>
                </a:solidFill>
              </a:rPr>
              <a:t> </a:t>
            </a:r>
            <a:r>
              <a:rPr lang="en-US" altLang="en-US" dirty="0" err="1"/>
              <a:t>onsistency</a:t>
            </a:r>
            <a:r>
              <a:rPr lang="en-US" altLang="en-US" dirty="0"/>
              <a:t>:  If each </a:t>
            </a:r>
            <a:r>
              <a:rPr lang="en-US" altLang="en-US" dirty="0" smtClean="0"/>
              <a:t>transaction </a:t>
            </a:r>
            <a:r>
              <a:rPr lang="en-US" altLang="en-US" dirty="0"/>
              <a:t>is consistent, and the </a:t>
            </a:r>
            <a:r>
              <a:rPr lang="en-US" altLang="en-US" dirty="0" smtClean="0"/>
              <a:t>database </a:t>
            </a:r>
            <a:r>
              <a:rPr lang="en-US" altLang="en-US" dirty="0"/>
              <a:t>starts consistent, it ends up </a:t>
            </a:r>
            <a:r>
              <a:rPr lang="en-US" altLang="en-US" dirty="0" smtClean="0"/>
              <a:t>consistent</a:t>
            </a:r>
          </a:p>
          <a:p>
            <a:pPr marL="0" indent="0">
              <a:buSzPct val="60000"/>
              <a:buNone/>
            </a:pPr>
            <a:endParaRPr lang="en-US" altLang="en-US" dirty="0"/>
          </a:p>
          <a:p>
            <a:pPr marL="0" indent="0">
              <a:buNone/>
            </a:pPr>
            <a:r>
              <a:rPr lang="en-US" altLang="en-US" b="1" dirty="0">
                <a:effectLst>
                  <a:outerShdw blurRad="38100" dist="38100" dir="2700000" algn="tl">
                    <a:srgbClr val="C0C0C0"/>
                  </a:outerShdw>
                </a:effectLst>
              </a:rPr>
              <a:t> </a:t>
            </a:r>
            <a:r>
              <a:rPr lang="en-US" altLang="en-US" sz="3200" b="1" dirty="0">
                <a:solidFill>
                  <a:schemeClr val="accent5"/>
                </a:solidFill>
                <a:effectLst>
                  <a:outerShdw blurRad="38100" dist="38100" dir="2700000" algn="tl">
                    <a:srgbClr val="C0C0C0"/>
                  </a:outerShdw>
                </a:effectLst>
              </a:rPr>
              <a:t>I</a:t>
            </a:r>
            <a:r>
              <a:rPr lang="en-US" altLang="en-US" dirty="0">
                <a:solidFill>
                  <a:schemeClr val="accent5"/>
                </a:solidFill>
              </a:rPr>
              <a:t> </a:t>
            </a:r>
            <a:r>
              <a:rPr lang="en-US" altLang="en-US" dirty="0"/>
              <a:t>solation:  Execution of one </a:t>
            </a:r>
            <a:r>
              <a:rPr lang="en-US" altLang="en-US" dirty="0" smtClean="0"/>
              <a:t>transaction </a:t>
            </a:r>
            <a:r>
              <a:rPr lang="en-US" altLang="en-US" dirty="0"/>
              <a:t>is isolated from that of other </a:t>
            </a:r>
            <a:r>
              <a:rPr lang="en-US" altLang="en-US" dirty="0" smtClean="0"/>
              <a:t>transactions</a:t>
            </a:r>
          </a:p>
          <a:p>
            <a:pPr marL="0" indent="0">
              <a:buNone/>
            </a:pPr>
            <a:endParaRPr lang="en-US" altLang="en-US" dirty="0"/>
          </a:p>
          <a:p>
            <a:pPr marL="0" indent="0">
              <a:buSzPct val="60000"/>
              <a:buNone/>
            </a:pPr>
            <a:r>
              <a:rPr lang="en-US" altLang="en-US" sz="3200" b="1" dirty="0">
                <a:solidFill>
                  <a:schemeClr val="accent5"/>
                </a:solidFill>
                <a:effectLst>
                  <a:outerShdw blurRad="38100" dist="38100" dir="2700000" algn="tl">
                    <a:srgbClr val="C0C0C0"/>
                  </a:outerShdw>
                </a:effectLst>
              </a:rPr>
              <a:t>D</a:t>
            </a:r>
            <a:r>
              <a:rPr lang="en-US" altLang="en-US" dirty="0">
                <a:effectLst>
                  <a:outerShdw blurRad="38100" dist="38100" dir="2700000" algn="tl">
                    <a:srgbClr val="C0C0C0"/>
                  </a:outerShdw>
                </a:effectLst>
              </a:rPr>
              <a:t> </a:t>
            </a:r>
            <a:r>
              <a:rPr lang="en-US" altLang="en-US" dirty="0" err="1"/>
              <a:t>urability</a:t>
            </a:r>
            <a:r>
              <a:rPr lang="en-US" altLang="en-US" dirty="0"/>
              <a:t>:  If a </a:t>
            </a:r>
            <a:r>
              <a:rPr lang="en-US" altLang="en-US" dirty="0" smtClean="0"/>
              <a:t>transaction </a:t>
            </a:r>
            <a:r>
              <a:rPr lang="en-US" altLang="en-US" dirty="0"/>
              <a:t>commits, its effects persist</a:t>
            </a:r>
          </a:p>
          <a:p>
            <a:pPr marL="0" indent="0">
              <a:buSzPct val="60000"/>
              <a:buNone/>
            </a:pPr>
            <a:endParaRPr lang="en-US" altLang="en-US" dirty="0"/>
          </a:p>
          <a:p>
            <a:pPr>
              <a:buSzPct val="60000"/>
            </a:pPr>
            <a:endParaRPr lang="en-US" altLang="en-US" dirty="0"/>
          </a:p>
          <a:p>
            <a:pPr>
              <a:buSzPct val="60000"/>
            </a:pPr>
            <a:endParaRPr lang="en-US" altLang="en-US" sz="2000" dirty="0"/>
          </a:p>
          <a:p>
            <a:pPr>
              <a:buFontTx/>
              <a:buNone/>
            </a:pPr>
            <a:endParaRPr lang="en-US" altLang="en-US" sz="2000" dirty="0"/>
          </a:p>
          <a:p>
            <a:pPr>
              <a:buFontTx/>
              <a:buNone/>
            </a:pPr>
            <a:endParaRPr lang="en-US" altLang="en-US" sz="2000" dirty="0"/>
          </a:p>
        </p:txBody>
      </p:sp>
    </p:spTree>
    <p:extLst>
      <p:ext uri="{BB962C8B-B14F-4D97-AF65-F5344CB8AC3E}">
        <p14:creationId xmlns:p14="http://schemas.microsoft.com/office/powerpoint/2010/main" val="419173212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838200" y="365125"/>
            <a:ext cx="10413274" cy="915035"/>
          </a:xfrm>
        </p:spPr>
        <p:txBody>
          <a:bodyPr>
            <a:normAutofit/>
          </a:bodyPr>
          <a:lstStyle/>
          <a:p>
            <a:pPr eaLnBrk="1" hangingPunct="1"/>
            <a:r>
              <a:rPr lang="en-US" altLang="en-US" sz="4000" b="1" dirty="0"/>
              <a:t>Deadlock prevention</a:t>
            </a:r>
          </a:p>
        </p:txBody>
      </p:sp>
      <p:sp>
        <p:nvSpPr>
          <p:cNvPr id="40964" name="Rectangle 3"/>
          <p:cNvSpPr>
            <a:spLocks noGrp="1" noChangeArrowheads="1"/>
          </p:cNvSpPr>
          <p:nvPr>
            <p:ph type="body" idx="1"/>
          </p:nvPr>
        </p:nvSpPr>
        <p:spPr>
          <a:xfrm>
            <a:off x="838200" y="1541417"/>
            <a:ext cx="10515600" cy="4635546"/>
          </a:xfrm>
        </p:spPr>
        <p:txBody>
          <a:bodyPr>
            <a:normAutofit/>
          </a:bodyPr>
          <a:lstStyle/>
          <a:p>
            <a:pPr eaLnBrk="1" hangingPunct="1">
              <a:lnSpc>
                <a:spcPct val="90000"/>
              </a:lnSpc>
            </a:pPr>
            <a:r>
              <a:rPr lang="en-US" altLang="en-US" sz="2400" dirty="0"/>
              <a:t>protocols ensure that the system will </a:t>
            </a:r>
            <a:r>
              <a:rPr lang="en-US" altLang="en-US" sz="2400" i="1" dirty="0"/>
              <a:t>never</a:t>
            </a:r>
            <a:r>
              <a:rPr lang="en-US" altLang="en-US" sz="2400" dirty="0"/>
              <a:t> enter into a deadlock state. Some prevention strategies:</a:t>
            </a:r>
          </a:p>
          <a:p>
            <a:pPr eaLnBrk="1" hangingPunct="1">
              <a:lnSpc>
                <a:spcPct val="90000"/>
              </a:lnSpc>
              <a:buFontTx/>
              <a:buNone/>
            </a:pPr>
            <a:endParaRPr lang="en-US" altLang="en-US" sz="2400" dirty="0"/>
          </a:p>
          <a:p>
            <a:pPr lvl="1" eaLnBrk="1" hangingPunct="1">
              <a:lnSpc>
                <a:spcPct val="90000"/>
              </a:lnSpc>
            </a:pPr>
            <a:r>
              <a:rPr lang="en-US" altLang="en-US" dirty="0"/>
              <a:t>Require that each transaction locks all its data items before it begins execution (</a:t>
            </a:r>
            <a:r>
              <a:rPr lang="en-US" altLang="en-US" dirty="0" err="1"/>
              <a:t>predeclaration</a:t>
            </a:r>
            <a:r>
              <a:rPr lang="en-US" altLang="en-US" dirty="0"/>
              <a:t>).</a:t>
            </a:r>
          </a:p>
          <a:p>
            <a:pPr lvl="1" eaLnBrk="1" hangingPunct="1">
              <a:lnSpc>
                <a:spcPct val="90000"/>
              </a:lnSpc>
            </a:pPr>
            <a:r>
              <a:rPr lang="en-US" altLang="en-US" dirty="0"/>
              <a:t>Impose partial ordering of all data items and require that a transaction can lock data items only in the order specified by the partial order (graph-based protocol).</a:t>
            </a:r>
          </a:p>
        </p:txBody>
      </p:sp>
    </p:spTree>
    <p:extLst>
      <p:ext uri="{BB962C8B-B14F-4D97-AF65-F5344CB8AC3E}">
        <p14:creationId xmlns:p14="http://schemas.microsoft.com/office/powerpoint/2010/main" val="3624470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a:xfrm>
            <a:off x="838200" y="365125"/>
            <a:ext cx="10343606" cy="706029"/>
          </a:xfrm>
        </p:spPr>
        <p:txBody>
          <a:bodyPr anchor="b">
            <a:normAutofit/>
          </a:bodyPr>
          <a:lstStyle/>
          <a:p>
            <a:pPr eaLnBrk="1" hangingPunct="1">
              <a:defRPr/>
            </a:pPr>
            <a:r>
              <a:rPr lang="en-US" altLang="en-US" sz="4000" b="1" dirty="0">
                <a:effectLst>
                  <a:outerShdw blurRad="38100" dist="38100" dir="2700000" algn="tl">
                    <a:srgbClr val="C0C0C0"/>
                  </a:outerShdw>
                </a:effectLst>
              </a:rPr>
              <a:t>Deadlock Prevention Strategies</a:t>
            </a:r>
          </a:p>
        </p:txBody>
      </p:sp>
      <p:sp>
        <p:nvSpPr>
          <p:cNvPr id="41988" name="Rectangle 3"/>
          <p:cNvSpPr>
            <a:spLocks noGrp="1" noChangeArrowheads="1"/>
          </p:cNvSpPr>
          <p:nvPr>
            <p:ph type="body" idx="4294967295"/>
          </p:nvPr>
        </p:nvSpPr>
        <p:spPr>
          <a:xfrm>
            <a:off x="838200" y="1447800"/>
            <a:ext cx="9144000" cy="4508500"/>
          </a:xfrm>
        </p:spPr>
        <p:txBody>
          <a:bodyPr/>
          <a:lstStyle/>
          <a:p>
            <a:pPr eaLnBrk="1" hangingPunct="1"/>
            <a:r>
              <a:rPr lang="en-US" altLang="en-US" sz="2400" dirty="0"/>
              <a:t>Following schemes use transaction timestamps for the sake of deadlock prevention alone.  </a:t>
            </a:r>
            <a:endParaRPr lang="en-US" altLang="en-US" sz="2000" dirty="0"/>
          </a:p>
          <a:p>
            <a:pPr eaLnBrk="1" hangingPunct="1"/>
            <a:r>
              <a:rPr lang="en-US" altLang="en-US" sz="2400" b="1" dirty="0">
                <a:solidFill>
                  <a:srgbClr val="FF0000"/>
                </a:solidFill>
              </a:rPr>
              <a:t>TS(T</a:t>
            </a:r>
            <a:r>
              <a:rPr lang="en-US" altLang="en-US" sz="1100" b="1" dirty="0">
                <a:solidFill>
                  <a:srgbClr val="FF0000"/>
                </a:solidFill>
              </a:rPr>
              <a:t>1</a:t>
            </a:r>
            <a:r>
              <a:rPr lang="en-US" altLang="en-US" sz="2400" b="1" dirty="0">
                <a:solidFill>
                  <a:srgbClr val="FF0000"/>
                </a:solidFill>
              </a:rPr>
              <a:t>) &lt; TS (T</a:t>
            </a:r>
            <a:r>
              <a:rPr lang="en-US" altLang="en-US" sz="1100" b="1" dirty="0">
                <a:solidFill>
                  <a:srgbClr val="FF0000"/>
                </a:solidFill>
              </a:rPr>
              <a:t>2</a:t>
            </a:r>
            <a:r>
              <a:rPr lang="en-US" altLang="en-US" sz="2400" b="1" dirty="0">
                <a:solidFill>
                  <a:srgbClr val="FF0000"/>
                </a:solidFill>
              </a:rPr>
              <a:t>)</a:t>
            </a:r>
          </a:p>
          <a:p>
            <a:pPr eaLnBrk="1" hangingPunct="1"/>
            <a:r>
              <a:rPr lang="en-US" altLang="en-US" sz="2400" b="1" dirty="0"/>
              <a:t>wait-die scheme </a:t>
            </a:r>
          </a:p>
          <a:p>
            <a:pPr lvl="1" eaLnBrk="1" hangingPunct="1"/>
            <a:r>
              <a:rPr lang="en-US" altLang="en-US" sz="2000" dirty="0"/>
              <a:t>older transaction may wait for younger one to release data item. Younger transactions never wait for older ones; they are rolled back instead.</a:t>
            </a:r>
          </a:p>
          <a:p>
            <a:pPr lvl="1" eaLnBrk="1" hangingPunct="1"/>
            <a:r>
              <a:rPr lang="en-US" altLang="en-US" sz="2000" dirty="0"/>
              <a:t>a transaction may die several times before acquiring needed data item</a:t>
            </a:r>
          </a:p>
          <a:p>
            <a:pPr eaLnBrk="1" hangingPunct="1"/>
            <a:r>
              <a:rPr lang="en-US" altLang="en-US" sz="2400" b="1" dirty="0"/>
              <a:t>wound-wait scheme </a:t>
            </a:r>
          </a:p>
          <a:p>
            <a:pPr lvl="1" eaLnBrk="1" hangingPunct="1"/>
            <a:r>
              <a:rPr lang="en-US" altLang="en-US" sz="2000" dirty="0"/>
              <a:t>older transaction </a:t>
            </a:r>
            <a:r>
              <a:rPr lang="en-US" altLang="en-US" sz="2000" i="1" dirty="0"/>
              <a:t>wounds</a:t>
            </a:r>
            <a:r>
              <a:rPr lang="en-US" altLang="en-US" sz="2000" dirty="0"/>
              <a:t> (forces rollback) of younger transaction instead of waiting for it. Younger transactions may wait for older ones.</a:t>
            </a:r>
          </a:p>
          <a:p>
            <a:pPr lvl="1" eaLnBrk="1" hangingPunct="1"/>
            <a:r>
              <a:rPr lang="en-US" altLang="en-US" sz="2000" dirty="0"/>
              <a:t>may be fewer rollbacks than </a:t>
            </a:r>
            <a:r>
              <a:rPr lang="en-US" altLang="en-US" sz="2000" i="1" dirty="0"/>
              <a:t>wait-die</a:t>
            </a:r>
            <a:r>
              <a:rPr lang="en-US" altLang="en-US" sz="2000" dirty="0"/>
              <a:t> scheme</a:t>
            </a:r>
          </a:p>
        </p:txBody>
      </p:sp>
    </p:spTree>
    <p:extLst>
      <p:ext uri="{BB962C8B-B14F-4D97-AF65-F5344CB8AC3E}">
        <p14:creationId xmlns:p14="http://schemas.microsoft.com/office/powerpoint/2010/main" val="35636739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838200" y="365126"/>
            <a:ext cx="10387149" cy="906326"/>
          </a:xfrm>
          <a:noFill/>
        </p:spPr>
        <p:txBody>
          <a:bodyPr vert="horz" lIns="90488" tIns="44450" rIns="90488" bIns="44450" rtlCol="0" anchor="ctr">
            <a:normAutofit/>
          </a:bodyPr>
          <a:lstStyle/>
          <a:p>
            <a:pPr eaLnBrk="1" hangingPunct="1"/>
            <a:r>
              <a:rPr lang="en-US" altLang="en-US" sz="4000" b="1" dirty="0"/>
              <a:t>Deadlock Prevention</a:t>
            </a:r>
          </a:p>
        </p:txBody>
      </p:sp>
      <p:sp>
        <p:nvSpPr>
          <p:cNvPr id="43012" name="Rectangle 3"/>
          <p:cNvSpPr>
            <a:spLocks noGrp="1" noChangeArrowheads="1"/>
          </p:cNvSpPr>
          <p:nvPr>
            <p:ph type="body" idx="1"/>
          </p:nvPr>
        </p:nvSpPr>
        <p:spPr>
          <a:xfrm>
            <a:off x="838200" y="1375954"/>
            <a:ext cx="10515600" cy="4801009"/>
          </a:xfrm>
          <a:noFill/>
        </p:spPr>
        <p:txBody>
          <a:bodyPr vert="horz" lIns="90488" tIns="44450" rIns="90488" bIns="44450" rtlCol="0">
            <a:normAutofit/>
          </a:bodyPr>
          <a:lstStyle/>
          <a:p>
            <a:pPr eaLnBrk="1" hangingPunct="1"/>
            <a:r>
              <a:rPr lang="en-US" altLang="en-US" sz="2400" dirty="0"/>
              <a:t>Assign priorities based on timestamps. Assume </a:t>
            </a:r>
            <a:r>
              <a:rPr lang="en-US" altLang="en-US" sz="2400" dirty="0" err="1"/>
              <a:t>Ti</a:t>
            </a:r>
            <a:r>
              <a:rPr lang="en-US" altLang="en-US" sz="2400" dirty="0"/>
              <a:t> wants a lock that </a:t>
            </a:r>
            <a:r>
              <a:rPr lang="en-US" altLang="en-US" sz="2400" dirty="0" err="1"/>
              <a:t>Tj</a:t>
            </a:r>
            <a:r>
              <a:rPr lang="en-US" altLang="en-US" sz="2400" dirty="0"/>
              <a:t> holds. Two policies are possible:</a:t>
            </a:r>
          </a:p>
          <a:p>
            <a:pPr lvl="1" eaLnBrk="1" hangingPunct="1">
              <a:buSzPct val="75000"/>
            </a:pPr>
            <a:r>
              <a:rPr lang="en-US" altLang="en-US" dirty="0"/>
              <a:t>Wait-Die: It </a:t>
            </a:r>
            <a:r>
              <a:rPr lang="en-US" altLang="en-US" dirty="0" err="1"/>
              <a:t>Ti</a:t>
            </a:r>
            <a:r>
              <a:rPr lang="en-US" altLang="en-US" dirty="0"/>
              <a:t> has higher priority, </a:t>
            </a:r>
            <a:r>
              <a:rPr lang="en-US" altLang="en-US" dirty="0" err="1"/>
              <a:t>Ti</a:t>
            </a:r>
            <a:r>
              <a:rPr lang="en-US" altLang="en-US" dirty="0"/>
              <a:t> waits for </a:t>
            </a:r>
            <a:r>
              <a:rPr lang="en-US" altLang="en-US" dirty="0" err="1"/>
              <a:t>Tj</a:t>
            </a:r>
            <a:r>
              <a:rPr lang="en-US" altLang="en-US" dirty="0"/>
              <a:t>; otherwise </a:t>
            </a:r>
            <a:r>
              <a:rPr lang="en-US" altLang="en-US" dirty="0" err="1"/>
              <a:t>Ti</a:t>
            </a:r>
            <a:r>
              <a:rPr lang="en-US" altLang="en-US" dirty="0"/>
              <a:t> aborts</a:t>
            </a:r>
          </a:p>
          <a:p>
            <a:pPr lvl="1" eaLnBrk="1" hangingPunct="1">
              <a:buSzPct val="75000"/>
            </a:pPr>
            <a:r>
              <a:rPr lang="en-US" altLang="en-US" dirty="0"/>
              <a:t>Wound-wait: If </a:t>
            </a:r>
            <a:r>
              <a:rPr lang="en-US" altLang="en-US" dirty="0" err="1"/>
              <a:t>Ti</a:t>
            </a:r>
            <a:r>
              <a:rPr lang="en-US" altLang="en-US" dirty="0"/>
              <a:t> has higher priority, </a:t>
            </a:r>
            <a:r>
              <a:rPr lang="en-US" altLang="en-US" dirty="0" err="1"/>
              <a:t>Tj</a:t>
            </a:r>
            <a:r>
              <a:rPr lang="en-US" altLang="en-US" dirty="0"/>
              <a:t> aborts; otherwise </a:t>
            </a:r>
            <a:r>
              <a:rPr lang="en-US" altLang="en-US" dirty="0" err="1"/>
              <a:t>Ti</a:t>
            </a:r>
            <a:r>
              <a:rPr lang="en-US" altLang="en-US" dirty="0"/>
              <a:t> waits</a:t>
            </a:r>
          </a:p>
          <a:p>
            <a:pPr lvl="1" eaLnBrk="1" hangingPunct="1">
              <a:buSzPct val="75000"/>
            </a:pPr>
            <a:endParaRPr lang="en-US" altLang="en-US" dirty="0"/>
          </a:p>
          <a:p>
            <a:pPr lvl="1" eaLnBrk="1" hangingPunct="1">
              <a:buSzPct val="75000"/>
            </a:pPr>
            <a:r>
              <a:rPr lang="en-US" altLang="en-US" dirty="0"/>
              <a:t>Fewer rollbacks in wound-wait</a:t>
            </a:r>
          </a:p>
          <a:p>
            <a:pPr lvl="1" eaLnBrk="1" hangingPunct="1">
              <a:buSzPct val="75000"/>
            </a:pPr>
            <a:endParaRPr lang="en-US" altLang="en-US" dirty="0"/>
          </a:p>
          <a:p>
            <a:pPr eaLnBrk="1" hangingPunct="1"/>
            <a:r>
              <a:rPr lang="en-US" altLang="en-US" sz="2400" dirty="0"/>
              <a:t>If a transaction re-starts, make sure it has its original timestamp</a:t>
            </a:r>
          </a:p>
          <a:p>
            <a:pPr eaLnBrk="1" hangingPunct="1"/>
            <a:endParaRPr lang="en-US" altLang="en-US" sz="1800" dirty="0"/>
          </a:p>
        </p:txBody>
      </p:sp>
    </p:spTree>
    <p:extLst>
      <p:ext uri="{BB962C8B-B14F-4D97-AF65-F5344CB8AC3E}">
        <p14:creationId xmlns:p14="http://schemas.microsoft.com/office/powerpoint/2010/main" val="3246458366"/>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pPr eaLnBrk="1" hangingPunct="1"/>
            <a:r>
              <a:rPr lang="en-US" altLang="en-US" sz="4000" b="1" dirty="0" smtClean="0"/>
              <a:t>Wait-Die Scheme</a:t>
            </a:r>
            <a:endParaRPr lang="en-US" altLang="en-US" sz="4000" b="1" dirty="0"/>
          </a:p>
        </p:txBody>
      </p:sp>
      <p:sp>
        <p:nvSpPr>
          <p:cNvPr id="44036" name="Rectangle 3"/>
          <p:cNvSpPr>
            <a:spLocks noGrp="1" noChangeArrowheads="1"/>
          </p:cNvSpPr>
          <p:nvPr>
            <p:ph type="body" idx="1"/>
          </p:nvPr>
        </p:nvSpPr>
        <p:spPr>
          <a:xfrm>
            <a:off x="838200" y="1497874"/>
            <a:ext cx="10515600" cy="4679089"/>
          </a:xfrm>
        </p:spPr>
        <p:txBody>
          <a:bodyPr>
            <a:normAutofit/>
          </a:bodyPr>
          <a:lstStyle/>
          <a:p>
            <a:pPr>
              <a:buSzPct val="75000"/>
            </a:pPr>
            <a:r>
              <a:rPr lang="en-US" altLang="en-US" sz="2400" dirty="0"/>
              <a:t>Lower the timestamp, higher the priority</a:t>
            </a:r>
          </a:p>
          <a:p>
            <a:pPr>
              <a:buSzPct val="75000"/>
            </a:pPr>
            <a:r>
              <a:rPr lang="en-US" altLang="en-US" sz="2400" dirty="0"/>
              <a:t>If </a:t>
            </a:r>
            <a:r>
              <a:rPr lang="en-US" altLang="en-US" sz="2400" dirty="0" err="1"/>
              <a:t>Ti</a:t>
            </a:r>
            <a:r>
              <a:rPr lang="en-US" altLang="en-US" sz="2400" dirty="0"/>
              <a:t> has higher priority, </a:t>
            </a:r>
            <a:r>
              <a:rPr lang="en-US" altLang="en-US" sz="2400" dirty="0" err="1"/>
              <a:t>Ti</a:t>
            </a:r>
            <a:r>
              <a:rPr lang="en-US" altLang="en-US" sz="2400" dirty="0"/>
              <a:t> waits for </a:t>
            </a:r>
            <a:r>
              <a:rPr lang="en-US" altLang="en-US" sz="2400" dirty="0" err="1"/>
              <a:t>Tj</a:t>
            </a:r>
            <a:r>
              <a:rPr lang="en-US" altLang="en-US" sz="2400" dirty="0"/>
              <a:t>; otherwise </a:t>
            </a:r>
            <a:r>
              <a:rPr lang="en-US" altLang="en-US" sz="2400" dirty="0" err="1"/>
              <a:t>Ti</a:t>
            </a:r>
            <a:r>
              <a:rPr lang="en-US" altLang="en-US" sz="2400" dirty="0"/>
              <a:t> aborts</a:t>
            </a:r>
          </a:p>
          <a:p>
            <a:pPr>
              <a:buSzPct val="75000"/>
            </a:pPr>
            <a:r>
              <a:rPr lang="en-US" altLang="en-US" sz="2400" dirty="0"/>
              <a:t>Lower priority transactions can never wait for higher priority transactions</a:t>
            </a:r>
          </a:p>
          <a:p>
            <a:r>
              <a:rPr lang="en-US" altLang="en-US" sz="2400" dirty="0"/>
              <a:t>To ensure that no transaction is  repeatedly aborted, when a transaction is aborted and hence restarted, it will be given the original timestamp it had</a:t>
            </a:r>
          </a:p>
          <a:p>
            <a:r>
              <a:rPr lang="en-US" altLang="en-US" sz="2400" dirty="0"/>
              <a:t>Only a transaction requesting  a lock can be aborted</a:t>
            </a:r>
          </a:p>
          <a:p>
            <a:r>
              <a:rPr lang="en-US" altLang="en-US" sz="2400" dirty="0"/>
              <a:t>As the transaction grows older, it tends to wait for more and more younger transactions. The conflicting younger transaction may be repeatedly aborted. But a transaction having all the locks will never be aborted.</a:t>
            </a:r>
          </a:p>
          <a:p>
            <a:pPr lvl="1" eaLnBrk="1" hangingPunct="1">
              <a:lnSpc>
                <a:spcPct val="90000"/>
              </a:lnSpc>
              <a:buFontTx/>
              <a:buNone/>
            </a:pPr>
            <a:endParaRPr lang="en-US" altLang="en-US" sz="2000" dirty="0"/>
          </a:p>
        </p:txBody>
      </p:sp>
    </p:spTree>
    <p:extLst>
      <p:ext uri="{BB962C8B-B14F-4D97-AF65-F5344CB8AC3E}">
        <p14:creationId xmlns:p14="http://schemas.microsoft.com/office/powerpoint/2010/main" val="16034478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838200" y="365125"/>
            <a:ext cx="10448109" cy="941161"/>
          </a:xfrm>
        </p:spPr>
        <p:txBody>
          <a:bodyPr>
            <a:normAutofit/>
          </a:bodyPr>
          <a:lstStyle/>
          <a:p>
            <a:pPr eaLnBrk="1" hangingPunct="1"/>
            <a:r>
              <a:rPr lang="en-US" altLang="en-US" sz="4000" b="1" dirty="0" smtClean="0"/>
              <a:t>Wound-Wait Scheme</a:t>
            </a:r>
            <a:endParaRPr lang="en-US" altLang="en-US" sz="4000" b="1" dirty="0"/>
          </a:p>
        </p:txBody>
      </p:sp>
      <p:sp>
        <p:nvSpPr>
          <p:cNvPr id="45060" name="Rectangle 3"/>
          <p:cNvSpPr>
            <a:spLocks noGrp="1" noChangeArrowheads="1"/>
          </p:cNvSpPr>
          <p:nvPr>
            <p:ph type="body" idx="1"/>
          </p:nvPr>
        </p:nvSpPr>
        <p:spPr>
          <a:xfrm>
            <a:off x="838200" y="1602377"/>
            <a:ext cx="10515600" cy="4574586"/>
          </a:xfrm>
        </p:spPr>
        <p:txBody>
          <a:bodyPr/>
          <a:lstStyle/>
          <a:p>
            <a:pPr eaLnBrk="1" hangingPunct="1"/>
            <a:r>
              <a:rPr lang="en-US" altLang="en-US" sz="2400" dirty="0"/>
              <a:t>If </a:t>
            </a:r>
            <a:r>
              <a:rPr lang="en-US" altLang="en-US" sz="2400" dirty="0" err="1"/>
              <a:t>Ti</a:t>
            </a:r>
            <a:r>
              <a:rPr lang="en-US" altLang="en-US" sz="2400" dirty="0"/>
              <a:t> has higher priority, </a:t>
            </a:r>
            <a:r>
              <a:rPr lang="en-US" altLang="en-US" sz="2400" dirty="0" err="1"/>
              <a:t>Tj</a:t>
            </a:r>
            <a:r>
              <a:rPr lang="en-US" altLang="en-US" sz="2400" dirty="0"/>
              <a:t> aborts; otherwise </a:t>
            </a:r>
            <a:r>
              <a:rPr lang="en-US" altLang="en-US" sz="2400" dirty="0" err="1"/>
              <a:t>Ti</a:t>
            </a:r>
            <a:r>
              <a:rPr lang="en-US" altLang="en-US" sz="2400" dirty="0"/>
              <a:t> waits</a:t>
            </a:r>
          </a:p>
          <a:p>
            <a:pPr eaLnBrk="1" hangingPunct="1"/>
            <a:r>
              <a:rPr lang="en-US" altLang="en-US" sz="2400" dirty="0"/>
              <a:t>A transaction that has all the locks it needs may get aborted </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p:txBody>
      </p:sp>
    </p:spTree>
    <p:extLst>
      <p:ext uri="{BB962C8B-B14F-4D97-AF65-F5344CB8AC3E}">
        <p14:creationId xmlns:p14="http://schemas.microsoft.com/office/powerpoint/2010/main" val="1421265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a:xfrm>
            <a:off x="838200" y="365126"/>
            <a:ext cx="10439400" cy="784405"/>
          </a:xfrm>
        </p:spPr>
        <p:txBody>
          <a:bodyPr anchor="b">
            <a:normAutofit/>
          </a:bodyPr>
          <a:lstStyle/>
          <a:p>
            <a:pPr eaLnBrk="1" hangingPunct="1">
              <a:defRPr/>
            </a:pPr>
            <a:r>
              <a:rPr lang="en-US" altLang="en-US" sz="4000" b="1" dirty="0">
                <a:effectLst>
                  <a:outerShdw blurRad="38100" dist="38100" dir="2700000" algn="tl">
                    <a:srgbClr val="C0C0C0"/>
                  </a:outerShdw>
                </a:effectLst>
              </a:rPr>
              <a:t>Deadlock prevention</a:t>
            </a:r>
          </a:p>
        </p:txBody>
      </p:sp>
      <p:sp>
        <p:nvSpPr>
          <p:cNvPr id="46084" name="Rectangle 3"/>
          <p:cNvSpPr>
            <a:spLocks noGrp="1" noChangeArrowheads="1"/>
          </p:cNvSpPr>
          <p:nvPr>
            <p:ph type="body" idx="4294967295"/>
          </p:nvPr>
        </p:nvSpPr>
        <p:spPr>
          <a:xfrm>
            <a:off x="838200" y="1750423"/>
            <a:ext cx="10515600" cy="4426540"/>
          </a:xfrm>
        </p:spPr>
        <p:txBody>
          <a:bodyPr>
            <a:normAutofit/>
          </a:bodyPr>
          <a:lstStyle/>
          <a:p>
            <a:pPr eaLnBrk="1" hangingPunct="1"/>
            <a:r>
              <a:rPr lang="en-US" altLang="en-US" sz="2400" dirty="0"/>
              <a:t>Both in </a:t>
            </a:r>
            <a:r>
              <a:rPr lang="en-US" altLang="en-US" sz="2400" i="1" dirty="0"/>
              <a:t>wait-die</a:t>
            </a:r>
            <a:r>
              <a:rPr lang="en-US" altLang="en-US" sz="2400" dirty="0"/>
              <a:t> and in </a:t>
            </a:r>
            <a:r>
              <a:rPr lang="en-US" altLang="en-US" sz="2400" i="1" dirty="0"/>
              <a:t>wound-wait</a:t>
            </a:r>
            <a:r>
              <a:rPr lang="en-US" altLang="en-US" sz="2400" dirty="0"/>
              <a:t> schemes, a rolled back transactions is restarted with its original timestamp. Older transactions thus have precedence over newer ones, thus starvation is avoided</a:t>
            </a:r>
          </a:p>
          <a:p>
            <a:pPr eaLnBrk="1" hangingPunct="1"/>
            <a:r>
              <a:rPr lang="en-US" altLang="en-US" sz="2400" b="1" dirty="0"/>
              <a:t>Timeout-Based Schemes</a:t>
            </a:r>
            <a:r>
              <a:rPr lang="en-US" altLang="en-US" sz="2400" dirty="0"/>
              <a:t>:</a:t>
            </a:r>
          </a:p>
          <a:p>
            <a:pPr lvl="1" eaLnBrk="1" hangingPunct="1"/>
            <a:r>
              <a:rPr lang="en-US" altLang="en-US" dirty="0"/>
              <a:t>a transaction waits for a lock only for a specified amount of time. After that, the wait times out and the transaction is rolled back.</a:t>
            </a:r>
          </a:p>
          <a:p>
            <a:pPr lvl="1" eaLnBrk="1" hangingPunct="1"/>
            <a:r>
              <a:rPr lang="en-US" altLang="en-US" dirty="0"/>
              <a:t>thus deadlocks are not possible</a:t>
            </a:r>
          </a:p>
          <a:p>
            <a:pPr lvl="1" eaLnBrk="1" hangingPunct="1"/>
            <a:r>
              <a:rPr lang="en-US" altLang="en-US" dirty="0"/>
              <a:t>simple to implement; but starvation is possible. Also difficult to determine good value of the timeout interval.</a:t>
            </a:r>
          </a:p>
        </p:txBody>
      </p:sp>
    </p:spTree>
    <p:extLst>
      <p:ext uri="{BB962C8B-B14F-4D97-AF65-F5344CB8AC3E}">
        <p14:creationId xmlns:p14="http://schemas.microsoft.com/office/powerpoint/2010/main" val="29270112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838200" y="312873"/>
            <a:ext cx="10515600" cy="1325563"/>
          </a:xfrm>
          <a:noFill/>
        </p:spPr>
        <p:txBody>
          <a:bodyPr vert="horz" lIns="90488" tIns="44450" rIns="90488" bIns="44450" rtlCol="0" anchor="ctr">
            <a:normAutofit/>
          </a:bodyPr>
          <a:lstStyle/>
          <a:p>
            <a:pPr eaLnBrk="1" hangingPunct="1"/>
            <a:r>
              <a:rPr lang="en-US" altLang="en-US" sz="4000" b="1" dirty="0"/>
              <a:t>Deadlock Detection</a:t>
            </a:r>
          </a:p>
        </p:txBody>
      </p:sp>
      <p:sp>
        <p:nvSpPr>
          <p:cNvPr id="47108" name="Rectangle 3"/>
          <p:cNvSpPr>
            <a:spLocks noGrp="1" noChangeArrowheads="1"/>
          </p:cNvSpPr>
          <p:nvPr>
            <p:ph type="body" idx="1"/>
          </p:nvPr>
        </p:nvSpPr>
        <p:spPr>
          <a:noFill/>
        </p:spPr>
        <p:txBody>
          <a:bodyPr vert="horz" lIns="90488" tIns="44450" rIns="90488" bIns="44450" rtlCol="0">
            <a:normAutofit/>
          </a:bodyPr>
          <a:lstStyle/>
          <a:p>
            <a:pPr eaLnBrk="1" hangingPunct="1"/>
            <a:r>
              <a:rPr lang="en-US" altLang="en-US" sz="2400" dirty="0"/>
              <a:t>Create a </a:t>
            </a:r>
            <a:r>
              <a:rPr lang="en-US" altLang="en-US" sz="2400" dirty="0">
                <a:solidFill>
                  <a:schemeClr val="accent2"/>
                </a:solidFill>
              </a:rPr>
              <a:t>wait-for graph</a:t>
            </a:r>
            <a:r>
              <a:rPr lang="en-US" altLang="en-US" sz="2400" dirty="0"/>
              <a:t>:</a:t>
            </a:r>
          </a:p>
          <a:p>
            <a:pPr lvl="1" eaLnBrk="1" hangingPunct="1">
              <a:buSzPct val="75000"/>
            </a:pPr>
            <a:r>
              <a:rPr lang="en-US" altLang="en-US" dirty="0"/>
              <a:t>Nodes are transactions</a:t>
            </a:r>
          </a:p>
          <a:p>
            <a:pPr lvl="1" eaLnBrk="1" hangingPunct="1">
              <a:buSzPct val="75000"/>
            </a:pPr>
            <a:r>
              <a:rPr lang="en-US" altLang="en-US" dirty="0"/>
              <a:t>There is an edge from </a:t>
            </a:r>
            <a:r>
              <a:rPr lang="en-US" altLang="en-US" dirty="0" err="1"/>
              <a:t>Ti</a:t>
            </a:r>
            <a:r>
              <a:rPr lang="en-US" altLang="en-US" dirty="0"/>
              <a:t> to </a:t>
            </a:r>
            <a:r>
              <a:rPr lang="en-US" altLang="en-US" dirty="0" err="1"/>
              <a:t>Tj</a:t>
            </a:r>
            <a:r>
              <a:rPr lang="en-US" altLang="en-US" dirty="0"/>
              <a:t> if </a:t>
            </a:r>
            <a:r>
              <a:rPr lang="en-US" altLang="en-US" dirty="0" err="1"/>
              <a:t>Ti</a:t>
            </a:r>
            <a:r>
              <a:rPr lang="en-US" altLang="en-US" dirty="0"/>
              <a:t> is waiting for </a:t>
            </a:r>
            <a:r>
              <a:rPr lang="en-US" altLang="en-US" dirty="0" err="1"/>
              <a:t>Tj</a:t>
            </a:r>
            <a:r>
              <a:rPr lang="en-US" altLang="en-US" dirty="0"/>
              <a:t> to release a lock</a:t>
            </a:r>
          </a:p>
          <a:p>
            <a:pPr eaLnBrk="1" hangingPunct="1"/>
            <a:r>
              <a:rPr lang="en-US" altLang="en-US" sz="2400" dirty="0"/>
              <a:t>Periodically check for cycles in the waits-for graph</a:t>
            </a:r>
          </a:p>
        </p:txBody>
      </p:sp>
    </p:spTree>
    <p:extLst>
      <p:ext uri="{BB962C8B-B14F-4D97-AF65-F5344CB8AC3E}">
        <p14:creationId xmlns:p14="http://schemas.microsoft.com/office/powerpoint/2010/main" val="2171414843"/>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altLang="en-US" sz="4000" b="1" dirty="0"/>
              <a:t>Schedule</a:t>
            </a:r>
          </a:p>
        </p:txBody>
      </p:sp>
      <p:sp>
        <p:nvSpPr>
          <p:cNvPr id="48132" name="Rectangle 3"/>
          <p:cNvSpPr>
            <a:spLocks noGrp="1" noChangeArrowheads="1"/>
          </p:cNvSpPr>
          <p:nvPr>
            <p:ph type="body" idx="1"/>
          </p:nvPr>
        </p:nvSpPr>
        <p:spPr/>
        <p:txBody>
          <a:bodyPr/>
          <a:lstStyle/>
          <a:p>
            <a:pPr eaLnBrk="1" hangingPunct="1">
              <a:spcBef>
                <a:spcPct val="0"/>
              </a:spcBef>
              <a:buFontTx/>
              <a:buNone/>
            </a:pPr>
            <a:endParaRPr lang="en-US" altLang="en-US" sz="2000" dirty="0"/>
          </a:p>
          <a:p>
            <a:pPr eaLnBrk="1" hangingPunct="1">
              <a:spcBef>
                <a:spcPct val="0"/>
              </a:spcBef>
              <a:buFontTx/>
              <a:buNone/>
            </a:pPr>
            <a:r>
              <a:rPr lang="en-US" altLang="en-US" sz="2000" b="1" dirty="0"/>
              <a:t>T1:  S(A), R(A),	         S(B)</a:t>
            </a:r>
          </a:p>
          <a:p>
            <a:pPr eaLnBrk="1" hangingPunct="1">
              <a:spcBef>
                <a:spcPct val="0"/>
              </a:spcBef>
              <a:buFontTx/>
              <a:buNone/>
            </a:pPr>
            <a:r>
              <a:rPr lang="en-US" altLang="en-US" sz="2000" b="1" dirty="0"/>
              <a:t>T2:	   	   X(B),W(B)		          X(C)</a:t>
            </a:r>
          </a:p>
          <a:p>
            <a:pPr eaLnBrk="1" hangingPunct="1">
              <a:spcBef>
                <a:spcPct val="0"/>
              </a:spcBef>
              <a:buFontTx/>
              <a:buNone/>
            </a:pPr>
            <a:r>
              <a:rPr lang="en-US" altLang="en-US" sz="2000" b="1" dirty="0"/>
              <a:t>T3:				    S(C), R(C)		    </a:t>
            </a:r>
            <a:r>
              <a:rPr lang="en-US" altLang="en-US" sz="2000" b="1" dirty="0">
                <a:solidFill>
                  <a:schemeClr val="accent2"/>
                </a:solidFill>
              </a:rPr>
              <a:t>X(A)</a:t>
            </a:r>
          </a:p>
          <a:p>
            <a:pPr eaLnBrk="1" hangingPunct="1">
              <a:spcBef>
                <a:spcPct val="0"/>
              </a:spcBef>
              <a:buFontTx/>
              <a:buNone/>
            </a:pPr>
            <a:r>
              <a:rPr lang="en-US" altLang="en-US" sz="2000" b="1" dirty="0"/>
              <a:t>T4:						       X(B)</a:t>
            </a:r>
          </a:p>
          <a:p>
            <a:pPr eaLnBrk="1" hangingPunct="1"/>
            <a:endParaRPr lang="en-US" altLang="en-US" sz="1800" b="1" dirty="0"/>
          </a:p>
          <a:p>
            <a:pPr eaLnBrk="1" hangingPunct="1"/>
            <a:endParaRPr lang="en-US" altLang="en-US" sz="1800" b="1" dirty="0"/>
          </a:p>
          <a:p>
            <a:pPr eaLnBrk="1" hangingPunct="1"/>
            <a:endParaRPr lang="en-US" altLang="en-US" sz="1800" dirty="0"/>
          </a:p>
          <a:p>
            <a:pPr eaLnBrk="1" hangingPunct="1"/>
            <a:r>
              <a:rPr lang="en-US" altLang="en-US" sz="2400" dirty="0"/>
              <a:t>S1(A), R1(A), X2(B), S1(B),W2(B), S3(C),R3(C), X2(C), X4(B), X3(A)</a:t>
            </a:r>
          </a:p>
        </p:txBody>
      </p:sp>
    </p:spTree>
    <p:extLst>
      <p:ext uri="{BB962C8B-B14F-4D97-AF65-F5344CB8AC3E}">
        <p14:creationId xmlns:p14="http://schemas.microsoft.com/office/powerpoint/2010/main" val="21682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vert="horz" lIns="90488" tIns="44450" rIns="90488" bIns="44450" rtlCol="0" anchor="ctr">
            <a:normAutofit/>
          </a:bodyPr>
          <a:lstStyle/>
          <a:p>
            <a:pPr eaLnBrk="1" hangingPunct="1"/>
            <a:r>
              <a:rPr lang="en-US" altLang="en-US" sz="4000" b="1" dirty="0"/>
              <a:t>Deadlock </a:t>
            </a:r>
            <a:r>
              <a:rPr lang="en-US" altLang="en-US" sz="4000" b="1" dirty="0" smtClean="0"/>
              <a:t>Detection</a:t>
            </a:r>
            <a:endParaRPr lang="en-US" altLang="en-US" sz="4000" b="1" dirty="0"/>
          </a:p>
        </p:txBody>
      </p:sp>
      <p:sp>
        <p:nvSpPr>
          <p:cNvPr id="49156" name="Rectangle 3"/>
          <p:cNvSpPr>
            <a:spLocks noGrp="1" noChangeArrowheads="1"/>
          </p:cNvSpPr>
          <p:nvPr>
            <p:ph type="body" idx="1"/>
          </p:nvPr>
        </p:nvSpPr>
        <p:spPr>
          <a:xfrm>
            <a:off x="838200" y="1752600"/>
            <a:ext cx="9296400" cy="1993900"/>
          </a:xfrm>
          <a:noFill/>
        </p:spPr>
        <p:txBody>
          <a:bodyPr vert="horz" lIns="90488" tIns="44450" rIns="90488" bIns="44450" rtlCol="0">
            <a:normAutofit/>
          </a:bodyPr>
          <a:lstStyle/>
          <a:p>
            <a:pPr eaLnBrk="1" hangingPunct="1">
              <a:spcBef>
                <a:spcPct val="0"/>
              </a:spcBef>
              <a:buFontTx/>
              <a:buNone/>
            </a:pPr>
            <a:r>
              <a:rPr lang="en-US" altLang="en-US" sz="2000" dirty="0"/>
              <a:t>Example:</a:t>
            </a:r>
          </a:p>
          <a:p>
            <a:pPr eaLnBrk="1" hangingPunct="1">
              <a:spcBef>
                <a:spcPct val="0"/>
              </a:spcBef>
              <a:buFontTx/>
              <a:buNone/>
            </a:pPr>
            <a:endParaRPr lang="en-US" altLang="en-US" sz="2000" dirty="0"/>
          </a:p>
          <a:p>
            <a:pPr eaLnBrk="1" hangingPunct="1">
              <a:spcBef>
                <a:spcPct val="0"/>
              </a:spcBef>
              <a:buFontTx/>
              <a:buNone/>
            </a:pPr>
            <a:r>
              <a:rPr lang="en-US" altLang="en-US" sz="2000" b="1" dirty="0"/>
              <a:t>T1:  S(A), R(A),	         S(B)</a:t>
            </a:r>
          </a:p>
          <a:p>
            <a:pPr eaLnBrk="1" hangingPunct="1">
              <a:spcBef>
                <a:spcPct val="0"/>
              </a:spcBef>
              <a:buFontTx/>
              <a:buNone/>
            </a:pPr>
            <a:r>
              <a:rPr lang="en-US" altLang="en-US" sz="2000" b="1" dirty="0"/>
              <a:t>T2:	   	   X(B),W(B)		          X(C)</a:t>
            </a:r>
          </a:p>
          <a:p>
            <a:pPr eaLnBrk="1" hangingPunct="1">
              <a:spcBef>
                <a:spcPct val="0"/>
              </a:spcBef>
              <a:buFontTx/>
              <a:buNone/>
            </a:pPr>
            <a:r>
              <a:rPr lang="en-US" altLang="en-US" sz="2000" b="1" dirty="0"/>
              <a:t>T3:				    S(C), R(C)		    </a:t>
            </a:r>
            <a:r>
              <a:rPr lang="en-US" altLang="en-US" sz="2000" b="1" dirty="0">
                <a:solidFill>
                  <a:schemeClr val="accent2"/>
                </a:solidFill>
              </a:rPr>
              <a:t>X(A)</a:t>
            </a:r>
          </a:p>
          <a:p>
            <a:pPr eaLnBrk="1" hangingPunct="1">
              <a:spcBef>
                <a:spcPct val="0"/>
              </a:spcBef>
              <a:buFontTx/>
              <a:buNone/>
            </a:pPr>
            <a:r>
              <a:rPr lang="en-US" altLang="en-US" sz="2000" b="1" dirty="0"/>
              <a:t>T4:						       X(B)</a:t>
            </a:r>
          </a:p>
          <a:p>
            <a:pPr eaLnBrk="1" hangingPunct="1">
              <a:spcBef>
                <a:spcPct val="0"/>
              </a:spcBef>
              <a:buFontTx/>
              <a:buNone/>
            </a:pPr>
            <a:endParaRPr lang="en-US" altLang="en-US" sz="2000" dirty="0"/>
          </a:p>
          <a:p>
            <a:pPr eaLnBrk="1" hangingPunct="1">
              <a:spcBef>
                <a:spcPct val="0"/>
              </a:spcBef>
              <a:buFontTx/>
              <a:buNone/>
            </a:pPr>
            <a:endParaRPr lang="en-US" altLang="en-US" sz="2000" dirty="0"/>
          </a:p>
        </p:txBody>
      </p:sp>
      <p:sp>
        <p:nvSpPr>
          <p:cNvPr id="49157" name="Oval 4"/>
          <p:cNvSpPr>
            <a:spLocks noChangeArrowheads="1"/>
          </p:cNvSpPr>
          <p:nvPr/>
        </p:nvSpPr>
        <p:spPr bwMode="auto">
          <a:xfrm>
            <a:off x="2514600" y="42672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58" name="Oval 5"/>
          <p:cNvSpPr>
            <a:spLocks noChangeArrowheads="1"/>
          </p:cNvSpPr>
          <p:nvPr/>
        </p:nvSpPr>
        <p:spPr bwMode="auto">
          <a:xfrm>
            <a:off x="4648200" y="42672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59" name="Oval 6"/>
          <p:cNvSpPr>
            <a:spLocks noChangeArrowheads="1"/>
          </p:cNvSpPr>
          <p:nvPr/>
        </p:nvSpPr>
        <p:spPr bwMode="auto">
          <a:xfrm>
            <a:off x="2514600" y="56388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0" name="Oval 7"/>
          <p:cNvSpPr>
            <a:spLocks noChangeArrowheads="1"/>
          </p:cNvSpPr>
          <p:nvPr/>
        </p:nvSpPr>
        <p:spPr bwMode="auto">
          <a:xfrm>
            <a:off x="4572000" y="56388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1" name="Rectangle 8"/>
          <p:cNvSpPr>
            <a:spLocks noChangeArrowheads="1"/>
          </p:cNvSpPr>
          <p:nvPr/>
        </p:nvSpPr>
        <p:spPr bwMode="auto">
          <a:xfrm>
            <a:off x="2590800" y="44196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T1</a:t>
            </a:r>
          </a:p>
        </p:txBody>
      </p:sp>
      <p:sp>
        <p:nvSpPr>
          <p:cNvPr id="49162" name="Rectangle 9"/>
          <p:cNvSpPr>
            <a:spLocks noChangeArrowheads="1"/>
          </p:cNvSpPr>
          <p:nvPr/>
        </p:nvSpPr>
        <p:spPr bwMode="auto">
          <a:xfrm>
            <a:off x="4724400" y="44196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T2</a:t>
            </a:r>
          </a:p>
        </p:txBody>
      </p:sp>
      <p:sp>
        <p:nvSpPr>
          <p:cNvPr id="49163" name="Rectangle 10"/>
          <p:cNvSpPr>
            <a:spLocks noChangeArrowheads="1"/>
          </p:cNvSpPr>
          <p:nvPr/>
        </p:nvSpPr>
        <p:spPr bwMode="auto">
          <a:xfrm>
            <a:off x="2590800" y="57912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T4</a:t>
            </a:r>
          </a:p>
        </p:txBody>
      </p:sp>
      <p:sp>
        <p:nvSpPr>
          <p:cNvPr id="49164" name="Rectangle 11"/>
          <p:cNvSpPr>
            <a:spLocks noChangeArrowheads="1"/>
          </p:cNvSpPr>
          <p:nvPr/>
        </p:nvSpPr>
        <p:spPr bwMode="auto">
          <a:xfrm>
            <a:off x="4648200" y="57912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65" name="Line 12"/>
          <p:cNvSpPr>
            <a:spLocks noChangeShapeType="1"/>
          </p:cNvSpPr>
          <p:nvPr/>
        </p:nvSpPr>
        <p:spPr bwMode="auto">
          <a:xfrm>
            <a:off x="3200400" y="4572000"/>
            <a:ext cx="14478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3"/>
          <p:cNvSpPr>
            <a:spLocks noChangeShapeType="1"/>
          </p:cNvSpPr>
          <p:nvPr/>
        </p:nvSpPr>
        <p:spPr bwMode="auto">
          <a:xfrm>
            <a:off x="4953000" y="49530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4"/>
          <p:cNvSpPr>
            <a:spLocks noChangeShapeType="1"/>
          </p:cNvSpPr>
          <p:nvPr/>
        </p:nvSpPr>
        <p:spPr bwMode="auto">
          <a:xfrm flipV="1">
            <a:off x="3124200" y="4724400"/>
            <a:ext cx="1600200" cy="990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Oval 15"/>
          <p:cNvSpPr>
            <a:spLocks noChangeArrowheads="1"/>
          </p:cNvSpPr>
          <p:nvPr/>
        </p:nvSpPr>
        <p:spPr bwMode="auto">
          <a:xfrm>
            <a:off x="6858000" y="43434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9" name="Oval 16"/>
          <p:cNvSpPr>
            <a:spLocks noChangeArrowheads="1"/>
          </p:cNvSpPr>
          <p:nvPr/>
        </p:nvSpPr>
        <p:spPr bwMode="auto">
          <a:xfrm>
            <a:off x="8991600" y="43434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0" name="Oval 17"/>
          <p:cNvSpPr>
            <a:spLocks noChangeArrowheads="1"/>
          </p:cNvSpPr>
          <p:nvPr/>
        </p:nvSpPr>
        <p:spPr bwMode="auto">
          <a:xfrm>
            <a:off x="6858000" y="57150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1" name="Oval 18"/>
          <p:cNvSpPr>
            <a:spLocks noChangeArrowheads="1"/>
          </p:cNvSpPr>
          <p:nvPr/>
        </p:nvSpPr>
        <p:spPr bwMode="auto">
          <a:xfrm>
            <a:off x="8915400" y="57150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2" name="Rectangle 19"/>
          <p:cNvSpPr>
            <a:spLocks noChangeArrowheads="1"/>
          </p:cNvSpPr>
          <p:nvPr/>
        </p:nvSpPr>
        <p:spPr bwMode="auto">
          <a:xfrm>
            <a:off x="6934200" y="4495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T1</a:t>
            </a:r>
          </a:p>
        </p:txBody>
      </p:sp>
      <p:sp>
        <p:nvSpPr>
          <p:cNvPr id="49173" name="Rectangle 20"/>
          <p:cNvSpPr>
            <a:spLocks noChangeArrowheads="1"/>
          </p:cNvSpPr>
          <p:nvPr/>
        </p:nvSpPr>
        <p:spPr bwMode="auto">
          <a:xfrm>
            <a:off x="9067800" y="4495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T2</a:t>
            </a:r>
          </a:p>
        </p:txBody>
      </p:sp>
      <p:sp>
        <p:nvSpPr>
          <p:cNvPr id="49174" name="Rectangle 21"/>
          <p:cNvSpPr>
            <a:spLocks noChangeArrowheads="1"/>
          </p:cNvSpPr>
          <p:nvPr/>
        </p:nvSpPr>
        <p:spPr bwMode="auto">
          <a:xfrm>
            <a:off x="6934200" y="58674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75" name="Rectangle 22"/>
          <p:cNvSpPr>
            <a:spLocks noChangeArrowheads="1"/>
          </p:cNvSpPr>
          <p:nvPr/>
        </p:nvSpPr>
        <p:spPr bwMode="auto">
          <a:xfrm>
            <a:off x="8991600" y="58674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76" name="Line 23"/>
          <p:cNvSpPr>
            <a:spLocks noChangeShapeType="1"/>
          </p:cNvSpPr>
          <p:nvPr/>
        </p:nvSpPr>
        <p:spPr bwMode="auto">
          <a:xfrm>
            <a:off x="7543800" y="4648200"/>
            <a:ext cx="14478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Line 24"/>
          <p:cNvSpPr>
            <a:spLocks noChangeShapeType="1"/>
          </p:cNvSpPr>
          <p:nvPr/>
        </p:nvSpPr>
        <p:spPr bwMode="auto">
          <a:xfrm>
            <a:off x="9296400" y="50292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Line 25"/>
          <p:cNvSpPr>
            <a:spLocks noChangeShapeType="1"/>
          </p:cNvSpPr>
          <p:nvPr/>
        </p:nvSpPr>
        <p:spPr bwMode="auto">
          <a:xfrm flipH="1" flipV="1">
            <a:off x="7467600" y="4953000"/>
            <a:ext cx="1524000" cy="914400"/>
          </a:xfrm>
          <a:prstGeom prst="line">
            <a:avLst/>
          </a:prstGeom>
          <a:noFill/>
          <a:ln w="5080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Line 26"/>
          <p:cNvSpPr>
            <a:spLocks noChangeShapeType="1"/>
          </p:cNvSpPr>
          <p:nvPr/>
        </p:nvSpPr>
        <p:spPr bwMode="auto">
          <a:xfrm flipV="1">
            <a:off x="7467600" y="4800600"/>
            <a:ext cx="1600200" cy="990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5088115"/>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838200" y="365125"/>
            <a:ext cx="10152017" cy="766989"/>
          </a:xfrm>
        </p:spPr>
        <p:txBody>
          <a:bodyPr anchor="b">
            <a:normAutofit/>
          </a:bodyPr>
          <a:lstStyle/>
          <a:p>
            <a:pPr eaLnBrk="1" hangingPunct="1">
              <a:defRPr/>
            </a:pPr>
            <a:r>
              <a:rPr lang="en-US" altLang="en-US" sz="4000" b="1" dirty="0">
                <a:effectLst>
                  <a:outerShdw blurRad="38100" dist="38100" dir="2700000" algn="tl">
                    <a:srgbClr val="C0C0C0"/>
                  </a:outerShdw>
                </a:effectLst>
              </a:rPr>
              <a:t>Deadlock Detection</a:t>
            </a:r>
          </a:p>
        </p:txBody>
      </p:sp>
      <p:sp>
        <p:nvSpPr>
          <p:cNvPr id="50180" name="Rectangle 3"/>
          <p:cNvSpPr>
            <a:spLocks noGrp="1" noChangeArrowheads="1"/>
          </p:cNvSpPr>
          <p:nvPr>
            <p:ph type="body" idx="4294967295"/>
          </p:nvPr>
        </p:nvSpPr>
        <p:spPr>
          <a:xfrm>
            <a:off x="838200" y="1515291"/>
            <a:ext cx="10515600" cy="4661672"/>
          </a:xfrm>
        </p:spPr>
        <p:txBody>
          <a:bodyPr>
            <a:normAutofit/>
          </a:bodyPr>
          <a:lstStyle/>
          <a:p>
            <a:pPr eaLnBrk="1" hangingPunct="1"/>
            <a:r>
              <a:rPr lang="en-US" altLang="en-US" sz="2400" dirty="0"/>
              <a:t>Deadlocks can be described as a </a:t>
            </a:r>
            <a:r>
              <a:rPr lang="en-US" altLang="en-US" sz="2400" b="1" i="1" dirty="0"/>
              <a:t>wait-for</a:t>
            </a:r>
            <a:r>
              <a:rPr lang="en-US" altLang="en-US" sz="2400" i="1" dirty="0"/>
              <a:t> graph</a:t>
            </a:r>
            <a:r>
              <a:rPr lang="en-US" altLang="en-US" sz="2400" dirty="0"/>
              <a:t>, which consists of a pair </a:t>
            </a:r>
            <a:r>
              <a:rPr lang="en-US" altLang="en-US" sz="2400" i="1" dirty="0"/>
              <a:t>G</a:t>
            </a:r>
            <a:r>
              <a:rPr lang="en-US" altLang="en-US" sz="2400" dirty="0"/>
              <a:t> = (</a:t>
            </a:r>
            <a:r>
              <a:rPr lang="en-US" altLang="en-US" sz="2400" i="1" dirty="0"/>
              <a:t>V</a:t>
            </a:r>
            <a:r>
              <a:rPr lang="en-US" altLang="en-US" sz="2400" dirty="0"/>
              <a:t>,</a:t>
            </a:r>
            <a:r>
              <a:rPr lang="en-US" altLang="en-US" sz="2400" i="1" dirty="0"/>
              <a:t>E</a:t>
            </a:r>
            <a:r>
              <a:rPr lang="en-US" altLang="en-US" sz="2400" dirty="0"/>
              <a:t>), </a:t>
            </a:r>
          </a:p>
          <a:p>
            <a:pPr lvl="1" eaLnBrk="1" hangingPunct="1"/>
            <a:r>
              <a:rPr lang="en-US" altLang="en-US" i="1" dirty="0"/>
              <a:t>V</a:t>
            </a:r>
            <a:r>
              <a:rPr lang="en-US" altLang="en-US" dirty="0"/>
              <a:t> is a set of vertices (all the transactions in the system)</a:t>
            </a:r>
          </a:p>
          <a:p>
            <a:pPr lvl="1" eaLnBrk="1" hangingPunct="1"/>
            <a:r>
              <a:rPr lang="en-US" altLang="en-US" i="1" dirty="0"/>
              <a:t>E</a:t>
            </a:r>
            <a:r>
              <a:rPr lang="en-US" altLang="en-US" dirty="0"/>
              <a:t> is a set of edges; each element is an ordered pair </a:t>
            </a:r>
            <a:r>
              <a:rPr lang="en-US" altLang="en-US" i="1" dirty="0" err="1"/>
              <a:t>T</a:t>
            </a:r>
            <a:r>
              <a:rPr lang="en-US" altLang="en-US" i="1" baseline="-25000" dirty="0" err="1"/>
              <a:t>i</a:t>
            </a:r>
            <a:r>
              <a:rPr lang="en-US" altLang="en-US" dirty="0"/>
              <a:t> </a:t>
            </a:r>
            <a:r>
              <a:rPr lang="en-US" altLang="en-US" dirty="0">
                <a:sym typeface="Symbol" pitchFamily="18" charset="2"/>
              </a:rPr>
              <a:t></a:t>
            </a:r>
            <a:r>
              <a:rPr lang="en-US" altLang="en-US" i="1" dirty="0" err="1"/>
              <a:t>T</a:t>
            </a:r>
            <a:r>
              <a:rPr lang="en-US" altLang="en-US" i="1" baseline="-25000" dirty="0" err="1"/>
              <a:t>j</a:t>
            </a:r>
            <a:r>
              <a:rPr lang="en-US" altLang="en-US" dirty="0"/>
              <a:t>.  </a:t>
            </a:r>
          </a:p>
          <a:p>
            <a:pPr eaLnBrk="1" hangingPunct="1"/>
            <a:r>
              <a:rPr lang="en-US" altLang="en-US" sz="2400" dirty="0"/>
              <a:t>If </a:t>
            </a:r>
            <a:r>
              <a:rPr lang="en-US" altLang="en-US" sz="2400" i="1" dirty="0" err="1"/>
              <a:t>T</a:t>
            </a:r>
            <a:r>
              <a:rPr lang="en-US" altLang="en-US" sz="2400" i="1" baseline="-25000" dirty="0" err="1"/>
              <a:t>i</a:t>
            </a:r>
            <a:r>
              <a:rPr lang="en-US" altLang="en-US" sz="2400" i="1" baseline="-25000" dirty="0"/>
              <a:t> </a:t>
            </a:r>
            <a:r>
              <a:rPr lang="en-US" altLang="en-US" sz="2400" i="1" dirty="0">
                <a:sym typeface="Symbol" pitchFamily="18" charset="2"/>
              </a:rPr>
              <a:t></a:t>
            </a:r>
            <a:r>
              <a:rPr lang="en-US" altLang="en-US" sz="2400" dirty="0"/>
              <a:t>  </a:t>
            </a:r>
            <a:r>
              <a:rPr lang="en-US" altLang="en-US" sz="2400" i="1" dirty="0" err="1"/>
              <a:t>T</a:t>
            </a:r>
            <a:r>
              <a:rPr lang="en-US" altLang="en-US" sz="2400" i="1" baseline="-25000" dirty="0" err="1"/>
              <a:t>j</a:t>
            </a:r>
            <a:r>
              <a:rPr lang="en-US" altLang="en-US" sz="2400" baseline="-25000" dirty="0"/>
              <a:t> </a:t>
            </a:r>
            <a:r>
              <a:rPr lang="en-US" altLang="en-US" sz="2400" dirty="0"/>
              <a:t>is in </a:t>
            </a:r>
            <a:r>
              <a:rPr lang="en-US" altLang="en-US" sz="2400" i="1" dirty="0"/>
              <a:t>E</a:t>
            </a:r>
            <a:r>
              <a:rPr lang="en-US" altLang="en-US" sz="2400" dirty="0"/>
              <a:t>, then there is a directed edge from </a:t>
            </a:r>
            <a:r>
              <a:rPr lang="en-US" altLang="en-US" sz="2400" i="1" dirty="0" err="1"/>
              <a:t>T</a:t>
            </a:r>
            <a:r>
              <a:rPr lang="en-US" altLang="en-US" sz="2400" i="1" baseline="-25000" dirty="0" err="1"/>
              <a:t>i</a:t>
            </a:r>
            <a:r>
              <a:rPr lang="en-US" altLang="en-US" sz="2400" dirty="0"/>
              <a:t> to </a:t>
            </a:r>
            <a:r>
              <a:rPr lang="en-US" altLang="en-US" sz="2400" i="1" dirty="0" err="1"/>
              <a:t>T</a:t>
            </a:r>
            <a:r>
              <a:rPr lang="en-US" altLang="en-US" sz="2400" i="1" baseline="-25000" dirty="0" err="1"/>
              <a:t>j</a:t>
            </a:r>
            <a:r>
              <a:rPr lang="en-US" altLang="en-US" sz="2400" dirty="0"/>
              <a:t>, implying that </a:t>
            </a:r>
            <a:r>
              <a:rPr lang="en-US" altLang="en-US" sz="2400" i="1" dirty="0" err="1"/>
              <a:t>T</a:t>
            </a:r>
            <a:r>
              <a:rPr lang="en-US" altLang="en-US" sz="2400" i="1" baseline="-25000" dirty="0" err="1"/>
              <a:t>i</a:t>
            </a:r>
            <a:r>
              <a:rPr lang="en-US" altLang="en-US" sz="2400" dirty="0"/>
              <a:t> is waiting for </a:t>
            </a:r>
            <a:r>
              <a:rPr lang="en-US" altLang="en-US" sz="2400" i="1" dirty="0" err="1"/>
              <a:t>T</a:t>
            </a:r>
            <a:r>
              <a:rPr lang="en-US" altLang="en-US" sz="2400" i="1" baseline="-25000" dirty="0" err="1"/>
              <a:t>j</a:t>
            </a:r>
            <a:r>
              <a:rPr lang="en-US" altLang="en-US" sz="2400" dirty="0"/>
              <a:t> to release a data item.</a:t>
            </a:r>
          </a:p>
          <a:p>
            <a:pPr eaLnBrk="1" hangingPunct="1"/>
            <a:r>
              <a:rPr lang="en-US" altLang="en-US" sz="2400" dirty="0"/>
              <a:t>When </a:t>
            </a:r>
            <a:r>
              <a:rPr lang="en-US" altLang="en-US" sz="2400" i="1" dirty="0" err="1"/>
              <a:t>T</a:t>
            </a:r>
            <a:r>
              <a:rPr lang="en-US" altLang="en-US" sz="2400" i="1" baseline="-25000" dirty="0" err="1"/>
              <a:t>i</a:t>
            </a:r>
            <a:r>
              <a:rPr lang="en-US" altLang="en-US" sz="2400" dirty="0"/>
              <a:t> requests a data item currently being held by </a:t>
            </a:r>
            <a:r>
              <a:rPr lang="en-US" altLang="en-US" sz="2400" i="1" dirty="0" err="1"/>
              <a:t>T</a:t>
            </a:r>
            <a:r>
              <a:rPr lang="en-US" altLang="en-US" sz="2400" i="1" baseline="-25000" dirty="0" err="1"/>
              <a:t>j</a:t>
            </a:r>
            <a:r>
              <a:rPr lang="en-US" altLang="en-US" sz="2400" dirty="0"/>
              <a:t>, then the edge </a:t>
            </a:r>
            <a:r>
              <a:rPr lang="en-US" altLang="en-US" sz="2400" i="1" dirty="0" err="1"/>
              <a:t>T</a:t>
            </a:r>
            <a:r>
              <a:rPr lang="en-US" altLang="en-US" sz="2400" i="1" baseline="-25000" dirty="0" err="1"/>
              <a:t>i</a:t>
            </a:r>
            <a:r>
              <a:rPr lang="en-US" altLang="en-US" sz="2400" dirty="0"/>
              <a:t>  </a:t>
            </a:r>
            <a:r>
              <a:rPr lang="en-US" altLang="en-US" sz="2400" i="1" dirty="0" err="1"/>
              <a:t>T</a:t>
            </a:r>
            <a:r>
              <a:rPr lang="en-US" altLang="en-US" sz="2400" i="1" baseline="-25000" dirty="0" err="1"/>
              <a:t>j</a:t>
            </a:r>
            <a:r>
              <a:rPr lang="en-US" altLang="en-US" sz="2400" dirty="0"/>
              <a:t> is inserted in the wait-for graph. This edge is removed only when </a:t>
            </a:r>
            <a:r>
              <a:rPr lang="en-US" altLang="en-US" sz="2400" i="1" dirty="0" err="1"/>
              <a:t>T</a:t>
            </a:r>
            <a:r>
              <a:rPr lang="en-US" altLang="en-US" sz="2400" i="1" baseline="-25000" dirty="0" err="1"/>
              <a:t>j</a:t>
            </a:r>
            <a:r>
              <a:rPr lang="en-US" altLang="en-US" sz="2400" dirty="0"/>
              <a:t> is no longer holding a data item needed by </a:t>
            </a:r>
            <a:r>
              <a:rPr lang="en-US" altLang="en-US" sz="2400" i="1" dirty="0" err="1"/>
              <a:t>T</a:t>
            </a:r>
            <a:r>
              <a:rPr lang="en-US" altLang="en-US" sz="2400" i="1" baseline="-25000" dirty="0" err="1"/>
              <a:t>i</a:t>
            </a:r>
            <a:r>
              <a:rPr lang="en-US" altLang="en-US" sz="2400" dirty="0"/>
              <a:t>.</a:t>
            </a:r>
          </a:p>
          <a:p>
            <a:pPr eaLnBrk="1" hangingPunct="1"/>
            <a:r>
              <a:rPr lang="en-US" altLang="en-US" sz="2400" dirty="0"/>
              <a:t>The system is in a deadlock state if and only if the wait-for graph has a cycle.  Must invoke a deadlock-detection algorithm periodically to look for cycles.</a:t>
            </a:r>
          </a:p>
        </p:txBody>
      </p:sp>
    </p:spTree>
    <p:extLst>
      <p:ext uri="{BB962C8B-B14F-4D97-AF65-F5344CB8AC3E}">
        <p14:creationId xmlns:p14="http://schemas.microsoft.com/office/powerpoint/2010/main" val="3317263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838200" y="365126"/>
            <a:ext cx="10308771" cy="737372"/>
          </a:xfrm>
        </p:spPr>
        <p:txBody>
          <a:bodyPr>
            <a:normAutofit/>
          </a:bodyPr>
          <a:lstStyle/>
          <a:p>
            <a:pPr>
              <a:defRPr/>
            </a:pPr>
            <a:r>
              <a:rPr lang="en-US" sz="4000" b="1" dirty="0" smtClean="0">
                <a:effectLst>
                  <a:outerShdw blurRad="38100" dist="38100" dir="2700000" algn="tl">
                    <a:srgbClr val="C0C0C0"/>
                  </a:outerShdw>
                </a:effectLst>
              </a:rPr>
              <a:t>Atomicity</a:t>
            </a:r>
            <a:endParaRPr lang="en-US" sz="4000" b="1" dirty="0">
              <a:effectLst>
                <a:outerShdw blurRad="38100" dist="38100" dir="2700000" algn="tl">
                  <a:srgbClr val="C0C0C0"/>
                </a:outerShdw>
              </a:effectLst>
            </a:endParaRPr>
          </a:p>
        </p:txBody>
      </p:sp>
      <p:sp>
        <p:nvSpPr>
          <p:cNvPr id="7171" name="Rectangle 3"/>
          <p:cNvSpPr>
            <a:spLocks noGrp="1" noChangeArrowheads="1"/>
          </p:cNvSpPr>
          <p:nvPr>
            <p:ph idx="1"/>
          </p:nvPr>
        </p:nvSpPr>
        <p:spPr>
          <a:xfrm>
            <a:off x="1105990" y="1276668"/>
            <a:ext cx="9061650" cy="5367972"/>
          </a:xfrm>
        </p:spPr>
        <p:txBody>
          <a:bodyPr>
            <a:noAutofit/>
          </a:bodyPr>
          <a:lstStyle/>
          <a:p>
            <a:r>
              <a:rPr lang="en-US" altLang="en-US" sz="2000" dirty="0"/>
              <a:t>Transaction to transfer $50 from account A to account B.  </a:t>
            </a:r>
            <a:r>
              <a:rPr lang="en-US" altLang="en-US" sz="2000" b="1" dirty="0">
                <a:solidFill>
                  <a:srgbClr val="FF0000"/>
                </a:solidFill>
              </a:rPr>
              <a:t>t=0, A=B=100</a:t>
            </a:r>
            <a:endParaRPr lang="en-US" altLang="en-US" sz="1800" b="1" dirty="0">
              <a:solidFill>
                <a:srgbClr val="FF0000"/>
              </a:solidFill>
            </a:endParaRPr>
          </a:p>
          <a:p>
            <a:pPr lvl="1">
              <a:buFont typeface="Monotype Sorts" charset="2"/>
              <a:buNone/>
            </a:pPr>
            <a:r>
              <a:rPr lang="en-US" altLang="en-US" sz="2000" dirty="0">
                <a:solidFill>
                  <a:srgbClr val="0070C0"/>
                </a:solidFill>
              </a:rPr>
              <a:t>1.	</a:t>
            </a:r>
            <a:r>
              <a:rPr lang="en-US" altLang="en-US" sz="2000" b="1" dirty="0">
                <a:solidFill>
                  <a:srgbClr val="0070C0"/>
                </a:solidFill>
              </a:rPr>
              <a:t>read</a:t>
            </a:r>
            <a:r>
              <a:rPr lang="en-US" altLang="en-US" sz="2000" dirty="0">
                <a:solidFill>
                  <a:srgbClr val="0070C0"/>
                </a:solidFill>
              </a:rPr>
              <a:t>(</a:t>
            </a:r>
            <a:r>
              <a:rPr lang="en-US" altLang="en-US" sz="2000" i="1" dirty="0">
                <a:solidFill>
                  <a:srgbClr val="0070C0"/>
                </a:solidFill>
              </a:rPr>
              <a:t>A</a:t>
            </a:r>
            <a:r>
              <a:rPr lang="en-US" altLang="en-US" sz="2000" dirty="0">
                <a:solidFill>
                  <a:srgbClr val="0070C0"/>
                </a:solidFill>
              </a:rPr>
              <a:t>)</a:t>
            </a:r>
          </a:p>
          <a:p>
            <a:pPr lvl="1">
              <a:buFont typeface="Monotype Sorts" charset="2"/>
              <a:buNone/>
            </a:pPr>
            <a:r>
              <a:rPr lang="en-US" altLang="en-US" sz="2000" dirty="0">
                <a:solidFill>
                  <a:srgbClr val="0070C0"/>
                </a:solidFill>
              </a:rPr>
              <a:t>2.	</a:t>
            </a:r>
            <a:r>
              <a:rPr lang="en-US" altLang="en-US" sz="2000" i="1" dirty="0">
                <a:solidFill>
                  <a:srgbClr val="0070C0"/>
                </a:solidFill>
              </a:rPr>
              <a:t>A</a:t>
            </a:r>
            <a:r>
              <a:rPr lang="en-US" altLang="en-US" sz="2000" dirty="0">
                <a:solidFill>
                  <a:srgbClr val="0070C0"/>
                </a:solidFill>
              </a:rPr>
              <a:t> := </a:t>
            </a:r>
            <a:r>
              <a:rPr lang="en-US" altLang="en-US" sz="2000" i="1" dirty="0">
                <a:solidFill>
                  <a:srgbClr val="0070C0"/>
                </a:solidFill>
              </a:rPr>
              <a:t>A – </a:t>
            </a:r>
            <a:r>
              <a:rPr lang="en-US" altLang="en-US" sz="2000" dirty="0">
                <a:solidFill>
                  <a:srgbClr val="0070C0"/>
                </a:solidFill>
              </a:rPr>
              <a:t>50</a:t>
            </a:r>
          </a:p>
          <a:p>
            <a:pPr lvl="1">
              <a:buFont typeface="Monotype Sorts" charset="2"/>
              <a:buNone/>
            </a:pPr>
            <a:r>
              <a:rPr lang="en-US" altLang="en-US" sz="2000" dirty="0">
                <a:solidFill>
                  <a:srgbClr val="0070C0"/>
                </a:solidFill>
              </a:rPr>
              <a:t>3.	</a:t>
            </a:r>
            <a:r>
              <a:rPr lang="en-US" altLang="en-US" sz="2000" b="1" dirty="0">
                <a:solidFill>
                  <a:srgbClr val="0070C0"/>
                </a:solidFill>
              </a:rPr>
              <a:t>write</a:t>
            </a:r>
            <a:r>
              <a:rPr lang="en-US" altLang="en-US" sz="2000" dirty="0">
                <a:solidFill>
                  <a:srgbClr val="0070C0"/>
                </a:solidFill>
              </a:rPr>
              <a:t>(</a:t>
            </a:r>
            <a:r>
              <a:rPr lang="en-US" altLang="en-US" sz="2000" i="1" dirty="0">
                <a:solidFill>
                  <a:srgbClr val="0070C0"/>
                </a:solidFill>
              </a:rPr>
              <a:t>A</a:t>
            </a:r>
            <a:r>
              <a:rPr lang="en-US" altLang="en-US" sz="2000" dirty="0">
                <a:solidFill>
                  <a:srgbClr val="0070C0"/>
                </a:solidFill>
              </a:rPr>
              <a:t>)</a:t>
            </a:r>
          </a:p>
          <a:p>
            <a:pPr lvl="1">
              <a:buFont typeface="Monotype Sorts" charset="2"/>
              <a:buNone/>
            </a:pPr>
            <a:r>
              <a:rPr lang="en-US" altLang="en-US" sz="2000" dirty="0">
                <a:solidFill>
                  <a:srgbClr val="0070C0"/>
                </a:solidFill>
              </a:rPr>
              <a:t>4.	</a:t>
            </a:r>
            <a:r>
              <a:rPr lang="en-US" altLang="en-US" sz="2000" b="1" dirty="0">
                <a:solidFill>
                  <a:srgbClr val="0070C0"/>
                </a:solidFill>
              </a:rPr>
              <a:t>read</a:t>
            </a:r>
            <a:r>
              <a:rPr lang="en-US" altLang="en-US" sz="2000" dirty="0">
                <a:solidFill>
                  <a:srgbClr val="0070C0"/>
                </a:solidFill>
              </a:rPr>
              <a:t>(</a:t>
            </a:r>
            <a:r>
              <a:rPr lang="en-US" altLang="en-US" sz="2000" i="1" dirty="0">
                <a:solidFill>
                  <a:srgbClr val="0070C0"/>
                </a:solidFill>
              </a:rPr>
              <a:t>B</a:t>
            </a:r>
            <a:r>
              <a:rPr lang="en-US" altLang="en-US" sz="2000" dirty="0">
                <a:solidFill>
                  <a:srgbClr val="0070C0"/>
                </a:solidFill>
              </a:rPr>
              <a:t>)</a:t>
            </a:r>
          </a:p>
          <a:p>
            <a:pPr lvl="1">
              <a:buFont typeface="Monotype Sorts" charset="2"/>
              <a:buNone/>
            </a:pPr>
            <a:r>
              <a:rPr lang="en-US" altLang="en-US" sz="2000" dirty="0">
                <a:solidFill>
                  <a:srgbClr val="0070C0"/>
                </a:solidFill>
              </a:rPr>
              <a:t>5.	</a:t>
            </a:r>
            <a:r>
              <a:rPr lang="en-US" altLang="en-US" sz="2000" i="1" dirty="0">
                <a:solidFill>
                  <a:srgbClr val="0070C0"/>
                </a:solidFill>
              </a:rPr>
              <a:t>B</a:t>
            </a:r>
            <a:r>
              <a:rPr lang="en-US" altLang="en-US" sz="2000" dirty="0">
                <a:solidFill>
                  <a:srgbClr val="0070C0"/>
                </a:solidFill>
              </a:rPr>
              <a:t> := </a:t>
            </a:r>
            <a:r>
              <a:rPr lang="en-US" altLang="en-US" sz="2000" i="1" dirty="0">
                <a:solidFill>
                  <a:srgbClr val="0070C0"/>
                </a:solidFill>
              </a:rPr>
              <a:t>B + </a:t>
            </a:r>
            <a:r>
              <a:rPr lang="en-US" altLang="en-US" sz="2000" dirty="0">
                <a:solidFill>
                  <a:srgbClr val="0070C0"/>
                </a:solidFill>
              </a:rPr>
              <a:t>50</a:t>
            </a:r>
          </a:p>
          <a:p>
            <a:pPr marL="914400" lvl="1" indent="-457200">
              <a:buFont typeface="Monotype Sorts" charset="2"/>
              <a:buAutoNum type="arabicPeriod" startAt="6"/>
            </a:pPr>
            <a:r>
              <a:rPr lang="en-US" altLang="en-US" sz="2000" b="1" dirty="0" smtClean="0">
                <a:solidFill>
                  <a:srgbClr val="0070C0"/>
                </a:solidFill>
              </a:rPr>
              <a:t>write</a:t>
            </a:r>
            <a:r>
              <a:rPr lang="en-US" altLang="en-US" sz="2000" dirty="0" smtClean="0">
                <a:solidFill>
                  <a:srgbClr val="0070C0"/>
                </a:solidFill>
              </a:rPr>
              <a:t>(</a:t>
            </a:r>
            <a:r>
              <a:rPr lang="en-US" altLang="en-US" sz="2000" i="1" dirty="0" smtClean="0">
                <a:solidFill>
                  <a:srgbClr val="0070C0"/>
                </a:solidFill>
              </a:rPr>
              <a:t>B)</a:t>
            </a:r>
          </a:p>
          <a:p>
            <a:pPr marL="457200" lvl="1" indent="0">
              <a:buNone/>
            </a:pPr>
            <a:endParaRPr lang="en-US" altLang="en-US" sz="2000" i="1" dirty="0">
              <a:solidFill>
                <a:srgbClr val="0070C0"/>
              </a:solidFill>
            </a:endParaRPr>
          </a:p>
          <a:p>
            <a:pPr marL="0" indent="0">
              <a:buNone/>
            </a:pPr>
            <a:r>
              <a:rPr lang="en-US" altLang="en-US" sz="2400" dirty="0" smtClean="0"/>
              <a:t>If </a:t>
            </a:r>
            <a:r>
              <a:rPr lang="en-US" altLang="en-US" sz="2400" dirty="0"/>
              <a:t>the transaction fails after step 3 and before step 6, money will be </a:t>
            </a:r>
            <a:r>
              <a:rPr lang="ja-JP" altLang="en-US" sz="2400" dirty="0"/>
              <a:t>“</a:t>
            </a:r>
            <a:r>
              <a:rPr lang="en-US" altLang="ja-JP" sz="2400" dirty="0"/>
              <a:t>lost</a:t>
            </a:r>
            <a:r>
              <a:rPr lang="ja-JP" altLang="en-US" sz="2400" dirty="0"/>
              <a:t>”</a:t>
            </a:r>
            <a:r>
              <a:rPr lang="en-US" altLang="ja-JP" sz="2400" dirty="0"/>
              <a:t> leading to an inconsistent database state</a:t>
            </a:r>
          </a:p>
          <a:p>
            <a:pPr lvl="1"/>
            <a:r>
              <a:rPr lang="en-US" altLang="en-US" sz="2000" dirty="0"/>
              <a:t>Failure could be due to software or hardware</a:t>
            </a:r>
          </a:p>
          <a:p>
            <a:pPr lvl="1"/>
            <a:r>
              <a:rPr lang="en-US" altLang="en-US" sz="2000" dirty="0"/>
              <a:t>The system should ensure that updates of a partially executed transaction are not reflected in the </a:t>
            </a:r>
            <a:r>
              <a:rPr lang="en-US" altLang="en-US" sz="2000" dirty="0" smtClean="0"/>
              <a:t>database</a:t>
            </a:r>
            <a:endParaRPr lang="en-US" altLang="en-US" sz="2000" dirty="0"/>
          </a:p>
        </p:txBody>
      </p:sp>
    </p:spTree>
    <p:extLst>
      <p:ext uri="{BB962C8B-B14F-4D97-AF65-F5344CB8AC3E}">
        <p14:creationId xmlns:p14="http://schemas.microsoft.com/office/powerpoint/2010/main" val="1485560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838200" y="365126"/>
            <a:ext cx="10515600" cy="958578"/>
          </a:xfrm>
        </p:spPr>
        <p:txBody>
          <a:bodyPr anchor="b">
            <a:normAutofit/>
          </a:bodyPr>
          <a:lstStyle/>
          <a:p>
            <a:pPr eaLnBrk="1" hangingPunct="1">
              <a:defRPr/>
            </a:pPr>
            <a:r>
              <a:rPr lang="en-US" altLang="en-US" sz="4000" b="1" dirty="0">
                <a:effectLst>
                  <a:outerShdw blurRad="38100" dist="38100" dir="2700000" algn="tl">
                    <a:srgbClr val="C0C0C0"/>
                  </a:outerShdw>
                </a:effectLst>
              </a:rPr>
              <a:t>Deadlock Recovery</a:t>
            </a:r>
          </a:p>
        </p:txBody>
      </p:sp>
      <p:sp>
        <p:nvSpPr>
          <p:cNvPr id="51204" name="Rectangle 3"/>
          <p:cNvSpPr>
            <a:spLocks noGrp="1" noChangeArrowheads="1"/>
          </p:cNvSpPr>
          <p:nvPr>
            <p:ph type="body" idx="4294967295"/>
          </p:nvPr>
        </p:nvSpPr>
        <p:spPr>
          <a:xfrm>
            <a:off x="838200" y="1576251"/>
            <a:ext cx="10515600" cy="4600712"/>
          </a:xfrm>
        </p:spPr>
        <p:txBody>
          <a:bodyPr/>
          <a:lstStyle/>
          <a:p>
            <a:pPr marL="0" indent="0">
              <a:buNone/>
            </a:pPr>
            <a:r>
              <a:rPr lang="en-US" altLang="en-US" sz="2400" dirty="0"/>
              <a:t>When deadlock is detected: Selection of victim, rollback, starvation</a:t>
            </a:r>
          </a:p>
          <a:p>
            <a:pPr marL="0" indent="0">
              <a:buNone/>
            </a:pPr>
            <a:endParaRPr lang="en-US" altLang="en-US" sz="2400" dirty="0"/>
          </a:p>
          <a:p>
            <a:r>
              <a:rPr lang="en-US" altLang="en-US" sz="2400" b="1" dirty="0"/>
              <a:t>Selection of victim:</a:t>
            </a:r>
            <a:r>
              <a:rPr lang="en-US" altLang="en-US" sz="2400" dirty="0"/>
              <a:t> </a:t>
            </a:r>
            <a:endParaRPr lang="en-US" altLang="en-US" sz="2400" dirty="0" smtClean="0"/>
          </a:p>
          <a:p>
            <a:r>
              <a:rPr lang="en-US" altLang="en-US" sz="2400" dirty="0" smtClean="0"/>
              <a:t>Select </a:t>
            </a:r>
            <a:r>
              <a:rPr lang="en-US" altLang="en-US" sz="2400" dirty="0"/>
              <a:t>that transaction as victim that will incur minimum </a:t>
            </a:r>
            <a:r>
              <a:rPr lang="en-US" altLang="en-US" sz="2400" dirty="0" smtClean="0"/>
              <a:t>cost</a:t>
            </a:r>
            <a:endParaRPr lang="en-US" altLang="en-US" sz="2400" dirty="0"/>
          </a:p>
          <a:p>
            <a:pPr lvl="2">
              <a:buFont typeface="Arial" panose="020B0604020202020204" pitchFamily="34" charset="0"/>
              <a:buChar char="•"/>
            </a:pPr>
            <a:r>
              <a:rPr lang="en-US" altLang="en-US" sz="2400" dirty="0"/>
              <a:t>How long it has computed and how long is still to go?</a:t>
            </a:r>
          </a:p>
          <a:p>
            <a:pPr lvl="2">
              <a:buFont typeface="Arial" panose="020B0604020202020204" pitchFamily="34" charset="0"/>
              <a:buChar char="•"/>
            </a:pPr>
            <a:r>
              <a:rPr lang="en-US" altLang="en-US" sz="2400" dirty="0"/>
              <a:t>Number of data items already used by it</a:t>
            </a:r>
          </a:p>
          <a:p>
            <a:pPr lvl="2">
              <a:buFont typeface="Arial" panose="020B0604020202020204" pitchFamily="34" charset="0"/>
              <a:buChar char="•"/>
            </a:pPr>
            <a:r>
              <a:rPr lang="en-US" altLang="en-US" sz="2400" dirty="0"/>
              <a:t>Number of data items to be used further by it</a:t>
            </a:r>
          </a:p>
          <a:p>
            <a:pPr lvl="2">
              <a:buFont typeface="Arial" panose="020B0604020202020204" pitchFamily="34" charset="0"/>
              <a:buChar char="•"/>
            </a:pPr>
            <a:r>
              <a:rPr lang="en-US" altLang="en-US" sz="2400" dirty="0"/>
              <a:t>Number of transactions involved in rollback</a:t>
            </a:r>
          </a:p>
        </p:txBody>
      </p:sp>
    </p:spTree>
    <p:extLst>
      <p:ext uri="{BB962C8B-B14F-4D97-AF65-F5344CB8AC3E}">
        <p14:creationId xmlns:p14="http://schemas.microsoft.com/office/powerpoint/2010/main" val="30243154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838200" y="365125"/>
            <a:ext cx="10108474" cy="575401"/>
          </a:xfrm>
        </p:spPr>
        <p:txBody>
          <a:bodyPr>
            <a:noAutofit/>
          </a:bodyPr>
          <a:lstStyle/>
          <a:p>
            <a:pPr eaLnBrk="1" hangingPunct="1"/>
            <a:r>
              <a:rPr lang="en-US" altLang="en-US" sz="4000" b="1" dirty="0"/>
              <a:t>Deadlock Recovery</a:t>
            </a:r>
          </a:p>
        </p:txBody>
      </p:sp>
      <p:sp>
        <p:nvSpPr>
          <p:cNvPr id="52228" name="Rectangle 3"/>
          <p:cNvSpPr>
            <a:spLocks noGrp="1" noChangeArrowheads="1"/>
          </p:cNvSpPr>
          <p:nvPr>
            <p:ph type="body" idx="1"/>
          </p:nvPr>
        </p:nvSpPr>
        <p:spPr>
          <a:xfrm>
            <a:off x="838200" y="1201784"/>
            <a:ext cx="10515600" cy="4975180"/>
          </a:xfrm>
        </p:spPr>
        <p:txBody>
          <a:bodyPr>
            <a:noAutofit/>
          </a:bodyPr>
          <a:lstStyle/>
          <a:p>
            <a:pPr marL="590550" indent="-533400">
              <a:lnSpc>
                <a:spcPct val="80000"/>
              </a:lnSpc>
            </a:pPr>
            <a:r>
              <a:rPr lang="en-US" altLang="en-US" sz="2000" b="1" dirty="0"/>
              <a:t>Rollback</a:t>
            </a:r>
            <a:r>
              <a:rPr lang="en-US" altLang="en-US" sz="2000" dirty="0"/>
              <a:t> -- determine how far to roll back transaction</a:t>
            </a:r>
          </a:p>
          <a:p>
            <a:pPr marL="1371600" lvl="2" indent="-457200">
              <a:lnSpc>
                <a:spcPct val="80000"/>
              </a:lnSpc>
              <a:buNone/>
            </a:pPr>
            <a:r>
              <a:rPr lang="en-US" altLang="en-US" b="1" dirty="0"/>
              <a:t>Total rollback</a:t>
            </a:r>
            <a:r>
              <a:rPr lang="en-US" altLang="en-US" dirty="0"/>
              <a:t>: Abort the transaction and then restart it.</a:t>
            </a:r>
          </a:p>
          <a:p>
            <a:pPr marL="1371600" lvl="2" indent="-457200">
              <a:lnSpc>
                <a:spcPct val="80000"/>
              </a:lnSpc>
              <a:buNone/>
            </a:pPr>
            <a:r>
              <a:rPr lang="en-US" altLang="en-US" b="1" dirty="0"/>
              <a:t>Partial rollback:</a:t>
            </a:r>
            <a:r>
              <a:rPr lang="en-US" altLang="en-US" dirty="0"/>
              <a:t> More effective to roll back transaction only as far as necessary      to break deadlock.</a:t>
            </a:r>
          </a:p>
          <a:p>
            <a:pPr marL="1657350" lvl="3" indent="-285750">
              <a:lnSpc>
                <a:spcPct val="80000"/>
              </a:lnSpc>
              <a:buClr>
                <a:srgbClr val="00B050"/>
              </a:buClr>
            </a:pPr>
            <a:r>
              <a:rPr lang="en-US" altLang="en-US" sz="2000" dirty="0"/>
              <a:t>Needs to keep additional information like state of all running , </a:t>
            </a:r>
          </a:p>
          <a:p>
            <a:pPr marL="2095500" lvl="4" indent="-381000">
              <a:lnSpc>
                <a:spcPct val="80000"/>
              </a:lnSpc>
              <a:buClr>
                <a:srgbClr val="00B050"/>
              </a:buClr>
              <a:buNone/>
            </a:pPr>
            <a:r>
              <a:rPr lang="en-US" altLang="en-US" sz="2000" dirty="0"/>
              <a:t>s</a:t>
            </a:r>
            <a:r>
              <a:rPr lang="en-US" altLang="en-US" sz="2000" dirty="0"/>
              <a:t>equence of lock request/grants and updates performed by </a:t>
            </a:r>
          </a:p>
          <a:p>
            <a:pPr marL="2095500" lvl="4" indent="-381000">
              <a:lnSpc>
                <a:spcPct val="80000"/>
              </a:lnSpc>
              <a:buClr>
                <a:srgbClr val="00B050"/>
              </a:buClr>
              <a:buNone/>
            </a:pPr>
            <a:r>
              <a:rPr lang="en-US" altLang="en-US" sz="2000" dirty="0"/>
              <a:t>transactions</a:t>
            </a:r>
          </a:p>
          <a:p>
            <a:pPr marL="1752600" lvl="3" indent="-381000">
              <a:lnSpc>
                <a:spcPct val="80000"/>
              </a:lnSpc>
              <a:buClr>
                <a:srgbClr val="00B050"/>
              </a:buClr>
            </a:pPr>
            <a:r>
              <a:rPr lang="en-US" altLang="en-US" sz="2000" dirty="0"/>
              <a:t>Detection mechanism should decide which locks the selected</a:t>
            </a:r>
          </a:p>
          <a:p>
            <a:pPr marL="2095500" lvl="4" indent="-381000">
              <a:lnSpc>
                <a:spcPct val="80000"/>
              </a:lnSpc>
              <a:buClr>
                <a:srgbClr val="00B050"/>
              </a:buClr>
              <a:buNone/>
            </a:pPr>
            <a:r>
              <a:rPr lang="en-US" altLang="en-US" sz="2000" dirty="0"/>
              <a:t>t</a:t>
            </a:r>
            <a:r>
              <a:rPr lang="en-US" altLang="en-US" sz="2000" dirty="0"/>
              <a:t>ransactions needs to release to break the deadlock</a:t>
            </a:r>
          </a:p>
          <a:p>
            <a:pPr marL="1752600" lvl="3" indent="-381000">
              <a:lnSpc>
                <a:spcPct val="80000"/>
              </a:lnSpc>
              <a:buClr>
                <a:srgbClr val="00B050"/>
              </a:buClr>
            </a:pPr>
            <a:r>
              <a:rPr lang="en-US" altLang="en-US" sz="2000" dirty="0"/>
              <a:t>The selected transaction must be rolled back to the point where it obtained first of these locks, undoing all actions it took after that</a:t>
            </a:r>
          </a:p>
          <a:p>
            <a:pPr marL="2095500" lvl="4" indent="-381000">
              <a:lnSpc>
                <a:spcPct val="80000"/>
              </a:lnSpc>
              <a:buClr>
                <a:srgbClr val="00B050"/>
              </a:buClr>
              <a:buNone/>
            </a:pPr>
            <a:r>
              <a:rPr lang="en-US" altLang="en-US" sz="2000" dirty="0"/>
              <a:t> point </a:t>
            </a:r>
          </a:p>
          <a:p>
            <a:pPr marL="590550" indent="-533400">
              <a:lnSpc>
                <a:spcPct val="80000"/>
              </a:lnSpc>
            </a:pPr>
            <a:r>
              <a:rPr lang="en-US" altLang="en-US" sz="2000" b="1" dirty="0"/>
              <a:t>Starvation</a:t>
            </a:r>
            <a:r>
              <a:rPr lang="en-US" altLang="en-US" sz="2000" dirty="0"/>
              <a:t> </a:t>
            </a:r>
          </a:p>
          <a:p>
            <a:pPr lvl="4" indent="-285750">
              <a:lnSpc>
                <a:spcPct val="80000"/>
              </a:lnSpc>
              <a:buClr>
                <a:srgbClr val="00B050"/>
              </a:buClr>
            </a:pPr>
            <a:r>
              <a:rPr lang="en-US" altLang="en-US" sz="2000" dirty="0"/>
              <a:t>happens if same transaction is always chosen as victim. </a:t>
            </a:r>
          </a:p>
          <a:p>
            <a:pPr lvl="4" indent="-285750">
              <a:lnSpc>
                <a:spcPct val="80000"/>
              </a:lnSpc>
              <a:buClr>
                <a:srgbClr val="00B050"/>
              </a:buClr>
            </a:pPr>
            <a:r>
              <a:rPr lang="en-US" altLang="en-US" sz="2000" dirty="0" smtClean="0"/>
              <a:t>Include the number of rollbacks in the cost factor to avoid starvation</a:t>
            </a:r>
          </a:p>
          <a:p>
            <a:pPr>
              <a:lnSpc>
                <a:spcPct val="80000"/>
              </a:lnSpc>
            </a:pPr>
            <a:endParaRPr lang="en-US" altLang="en-US" sz="2000" dirty="0"/>
          </a:p>
        </p:txBody>
      </p:sp>
    </p:spTree>
    <p:extLst>
      <p:ext uri="{BB962C8B-B14F-4D97-AF65-F5344CB8AC3E}">
        <p14:creationId xmlns:p14="http://schemas.microsoft.com/office/powerpoint/2010/main" val="322023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838200" y="217080"/>
            <a:ext cx="10448109" cy="1237252"/>
          </a:xfrm>
        </p:spPr>
        <p:txBody>
          <a:bodyPr anchor="b">
            <a:normAutofit/>
          </a:bodyPr>
          <a:lstStyle/>
          <a:p>
            <a:pPr eaLnBrk="1" hangingPunct="1">
              <a:defRPr/>
            </a:pPr>
            <a:r>
              <a:rPr lang="en-US" altLang="en-US" sz="4000" b="1" dirty="0">
                <a:effectLst>
                  <a:outerShdw blurRad="38100" dist="38100" dir="2700000" algn="tl">
                    <a:srgbClr val="C0C0C0"/>
                  </a:outerShdw>
                </a:effectLst>
              </a:rPr>
              <a:t>Multiple Granularity</a:t>
            </a:r>
          </a:p>
        </p:txBody>
      </p:sp>
      <p:sp>
        <p:nvSpPr>
          <p:cNvPr id="53252" name="Rectangle 3"/>
          <p:cNvSpPr>
            <a:spLocks noGrp="1" noChangeArrowheads="1"/>
          </p:cNvSpPr>
          <p:nvPr>
            <p:ph type="body" idx="4294967295"/>
          </p:nvPr>
        </p:nvSpPr>
        <p:spPr/>
        <p:txBody>
          <a:bodyPr>
            <a:normAutofit/>
          </a:bodyPr>
          <a:lstStyle/>
          <a:p>
            <a:pPr eaLnBrk="1" hangingPunct="1"/>
            <a:r>
              <a:rPr lang="en-US" altLang="en-US" sz="2400" dirty="0"/>
              <a:t>Allow data items to be of various sizes and define a hierarchy of data granularities, where the small granularities are nested within larger ones.</a:t>
            </a:r>
          </a:p>
          <a:p>
            <a:pPr eaLnBrk="1" hangingPunct="1"/>
            <a:r>
              <a:rPr lang="en-US" altLang="en-US" sz="2400" dirty="0"/>
              <a:t>Can be represented graphically as a tree (but don't confuse with tree-locking protocol)</a:t>
            </a:r>
          </a:p>
          <a:p>
            <a:pPr eaLnBrk="1" hangingPunct="1"/>
            <a:r>
              <a:rPr lang="en-US" altLang="en-US" sz="2400" dirty="0"/>
              <a:t>When a transaction locks a node in the tree </a:t>
            </a:r>
            <a:r>
              <a:rPr lang="en-US" altLang="en-US" sz="2400" i="1" dirty="0"/>
              <a:t>explicitly</a:t>
            </a:r>
            <a:r>
              <a:rPr lang="en-US" altLang="en-US" sz="2400" dirty="0"/>
              <a:t>, it </a:t>
            </a:r>
            <a:r>
              <a:rPr lang="en-US" altLang="en-US" sz="2400" i="1" dirty="0"/>
              <a:t>implicitly</a:t>
            </a:r>
            <a:r>
              <a:rPr lang="en-US" altLang="en-US" sz="2400" dirty="0"/>
              <a:t> locks all the node's </a:t>
            </a:r>
            <a:r>
              <a:rPr lang="en-US" altLang="en-US" sz="2400" dirty="0" err="1"/>
              <a:t>descendents</a:t>
            </a:r>
            <a:r>
              <a:rPr lang="en-US" altLang="en-US" sz="2400" dirty="0"/>
              <a:t> in the same mode.</a:t>
            </a:r>
          </a:p>
          <a:p>
            <a:pPr eaLnBrk="1" hangingPunct="1"/>
            <a:r>
              <a:rPr lang="en-US" altLang="en-US" sz="2400" b="1" dirty="0"/>
              <a:t>Granularity of locking</a:t>
            </a:r>
            <a:r>
              <a:rPr lang="en-US" altLang="en-US" sz="2400" dirty="0"/>
              <a:t> (level in tree where locking is done):</a:t>
            </a:r>
          </a:p>
          <a:p>
            <a:pPr lvl="1" eaLnBrk="1" hangingPunct="1"/>
            <a:r>
              <a:rPr lang="en-US" altLang="en-US" b="1" dirty="0"/>
              <a:t>fine granularity</a:t>
            </a:r>
            <a:r>
              <a:rPr lang="en-US" altLang="en-US" dirty="0"/>
              <a:t> (lower in tree): high concurrency, high locking overhead</a:t>
            </a:r>
          </a:p>
          <a:p>
            <a:pPr lvl="1" eaLnBrk="1" hangingPunct="1"/>
            <a:r>
              <a:rPr lang="en-US" altLang="en-US" b="1" dirty="0"/>
              <a:t>coarse granularity</a:t>
            </a:r>
            <a:r>
              <a:rPr lang="en-US" altLang="en-US" i="1" dirty="0"/>
              <a:t> </a:t>
            </a:r>
            <a:r>
              <a:rPr lang="en-US" altLang="en-US" dirty="0"/>
              <a:t> (higher in tree): low locking overhead, low concurrency</a:t>
            </a:r>
          </a:p>
        </p:txBody>
      </p:sp>
    </p:spTree>
    <p:extLst>
      <p:ext uri="{BB962C8B-B14F-4D97-AF65-F5344CB8AC3E}">
        <p14:creationId xmlns:p14="http://schemas.microsoft.com/office/powerpoint/2010/main" val="8218519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838200" y="461554"/>
            <a:ext cx="9220200" cy="956084"/>
          </a:xfrm>
        </p:spPr>
        <p:txBody>
          <a:bodyPr>
            <a:normAutofit fontScale="90000"/>
          </a:bodyPr>
          <a:lstStyle/>
          <a:p>
            <a:pPr eaLnBrk="1" hangingPunct="1"/>
            <a:r>
              <a:rPr lang="en-US" altLang="en-US" b="1" dirty="0"/>
              <a:t>Granularity</a:t>
            </a:r>
            <a:r>
              <a:rPr lang="en-US" altLang="en-US" sz="4000" dirty="0"/>
              <a:t/>
            </a:r>
            <a:br>
              <a:rPr lang="en-US" altLang="en-US" sz="4000" dirty="0"/>
            </a:br>
            <a:endParaRPr lang="en-US" altLang="en-US" sz="4000" dirty="0"/>
          </a:p>
        </p:txBody>
      </p:sp>
      <p:sp>
        <p:nvSpPr>
          <p:cNvPr id="54276" name="Rectangle 3"/>
          <p:cNvSpPr>
            <a:spLocks noGrp="1" noChangeArrowheads="1"/>
          </p:cNvSpPr>
          <p:nvPr>
            <p:ph type="body" idx="1"/>
          </p:nvPr>
        </p:nvSpPr>
        <p:spPr/>
        <p:txBody>
          <a:bodyPr/>
          <a:lstStyle/>
          <a:p>
            <a:pPr eaLnBrk="1" hangingPunct="1"/>
            <a:r>
              <a:rPr lang="en-US" altLang="en-US" sz="2400" dirty="0"/>
              <a:t>Data items are of various sizes</a:t>
            </a:r>
          </a:p>
          <a:p>
            <a:pPr eaLnBrk="1" hangingPunct="1"/>
            <a:r>
              <a:rPr lang="en-US" altLang="en-US" sz="2400" dirty="0"/>
              <a:t>Defining hierarchy of data granularities where small granularities are nested within larger ones </a:t>
            </a:r>
          </a:p>
          <a:p>
            <a:pPr eaLnBrk="1" hangingPunct="1"/>
            <a:r>
              <a:rPr lang="en-US" altLang="en-US" sz="2400" dirty="0"/>
              <a:t>Tree</a:t>
            </a:r>
          </a:p>
          <a:p>
            <a:pPr eaLnBrk="1" hangingPunct="1"/>
            <a:r>
              <a:rPr lang="en-US" altLang="en-US" sz="2400" dirty="0"/>
              <a:t>A </a:t>
            </a:r>
            <a:r>
              <a:rPr lang="en-US" altLang="en-US" sz="2400" dirty="0" err="1"/>
              <a:t>nonleaf</a:t>
            </a:r>
            <a:r>
              <a:rPr lang="en-US" altLang="en-US" sz="2400" dirty="0"/>
              <a:t> node of multi granularity tree represents data associated with its descendants</a:t>
            </a:r>
          </a:p>
          <a:p>
            <a:pPr eaLnBrk="1" hangingPunct="1"/>
            <a:endParaRPr lang="en-US" altLang="en-US" sz="2400" dirty="0"/>
          </a:p>
          <a:p>
            <a:pPr eaLnBrk="1" hangingPunct="1"/>
            <a:endParaRPr lang="en-US" altLang="en-US" sz="2000" dirty="0"/>
          </a:p>
          <a:p>
            <a:pPr eaLnBrk="1" hangingPunct="1"/>
            <a:endParaRPr lang="en-US" altLang="en-US" sz="2000" dirty="0"/>
          </a:p>
          <a:p>
            <a:pPr eaLnBrk="1" hangingPunct="1"/>
            <a:endParaRPr lang="en-US" altLang="en-US" sz="2000" dirty="0"/>
          </a:p>
        </p:txBody>
      </p:sp>
    </p:spTree>
    <p:extLst>
      <p:ext uri="{BB962C8B-B14F-4D97-AF65-F5344CB8AC3E}">
        <p14:creationId xmlns:p14="http://schemas.microsoft.com/office/powerpoint/2010/main" val="39066775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5300" name="Rectangle 3"/>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sz="4000" b="1" dirty="0"/>
              <a:t>Multiple-Granularity Locks</a:t>
            </a:r>
          </a:p>
        </p:txBody>
      </p:sp>
      <p:sp>
        <p:nvSpPr>
          <p:cNvPr id="55301" name="Rectangle 4"/>
          <p:cNvSpPr>
            <a:spLocks noGrp="1" noChangeArrowheads="1"/>
          </p:cNvSpPr>
          <p:nvPr>
            <p:ph type="body" idx="1"/>
          </p:nvPr>
        </p:nvSpPr>
        <p:spPr>
          <a:xfrm>
            <a:off x="838200" y="1480457"/>
            <a:ext cx="9296400" cy="4767943"/>
          </a:xfrm>
          <a:noFill/>
        </p:spPr>
        <p:txBody>
          <a:bodyPr vert="horz" lIns="92075" tIns="46038" rIns="92075" bIns="46038" rtlCol="0">
            <a:normAutofit/>
          </a:bodyPr>
          <a:lstStyle/>
          <a:p>
            <a:pPr eaLnBrk="1" hangingPunct="1"/>
            <a:r>
              <a:rPr lang="en-US" altLang="en-US" sz="2400" dirty="0"/>
              <a:t>Hard to decide what granularity to lock (tuples vs. pages vs. tables).</a:t>
            </a:r>
          </a:p>
          <a:p>
            <a:pPr eaLnBrk="1" hangingPunct="1"/>
            <a:r>
              <a:rPr lang="en-US" altLang="en-US" sz="2400" dirty="0"/>
              <a:t>Shouldn’t have to decide!</a:t>
            </a:r>
          </a:p>
          <a:p>
            <a:pPr eaLnBrk="1" hangingPunct="1"/>
            <a:r>
              <a:rPr lang="en-US" altLang="en-US" sz="2400" dirty="0"/>
              <a:t>Data “containers” are </a:t>
            </a:r>
            <a:r>
              <a:rPr lang="en-US" altLang="en-US" sz="2400" dirty="0" smtClean="0"/>
              <a:t>nested</a:t>
            </a:r>
            <a:endParaRPr lang="en-US" altLang="en-US" sz="2400" dirty="0"/>
          </a:p>
        </p:txBody>
      </p:sp>
      <p:sp>
        <p:nvSpPr>
          <p:cNvPr id="55302" name="Rectangle 5"/>
          <p:cNvSpPr>
            <a:spLocks noChangeArrowheads="1"/>
          </p:cNvSpPr>
          <p:nvPr/>
        </p:nvSpPr>
        <p:spPr bwMode="auto">
          <a:xfrm>
            <a:off x="47244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grpSp>
        <p:nvGrpSpPr>
          <p:cNvPr id="55303" name="Group 6"/>
          <p:cNvGrpSpPr>
            <a:grpSpLocks/>
          </p:cNvGrpSpPr>
          <p:nvPr/>
        </p:nvGrpSpPr>
        <p:grpSpPr bwMode="auto">
          <a:xfrm>
            <a:off x="5638802" y="3352802"/>
            <a:ext cx="1435101" cy="2462213"/>
            <a:chOff x="2582" y="2519"/>
            <a:chExt cx="904" cy="1551"/>
          </a:xfrm>
        </p:grpSpPr>
        <p:sp>
          <p:nvSpPr>
            <p:cNvPr id="55306" name="Rectangle 7"/>
            <p:cNvSpPr>
              <a:spLocks noChangeArrowheads="1"/>
            </p:cNvSpPr>
            <p:nvPr/>
          </p:nvSpPr>
          <p:spPr bwMode="auto">
            <a:xfrm>
              <a:off x="2633" y="3779"/>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Tuples</a:t>
              </a:r>
            </a:p>
          </p:txBody>
        </p:sp>
        <p:sp>
          <p:nvSpPr>
            <p:cNvPr id="55307" name="Rectangle 8"/>
            <p:cNvSpPr>
              <a:spLocks noChangeArrowheads="1"/>
            </p:cNvSpPr>
            <p:nvPr/>
          </p:nvSpPr>
          <p:spPr bwMode="auto">
            <a:xfrm>
              <a:off x="2678" y="2951"/>
              <a:ext cx="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Files</a:t>
              </a:r>
            </a:p>
          </p:txBody>
        </p:sp>
        <p:sp>
          <p:nvSpPr>
            <p:cNvPr id="55308" name="Rectangle 9"/>
            <p:cNvSpPr>
              <a:spLocks noChangeArrowheads="1"/>
            </p:cNvSpPr>
            <p:nvPr/>
          </p:nvSpPr>
          <p:spPr bwMode="auto">
            <a:xfrm>
              <a:off x="2696" y="3311"/>
              <a:ext cx="6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Pages</a:t>
              </a:r>
            </a:p>
          </p:txBody>
        </p:sp>
        <p:sp>
          <p:nvSpPr>
            <p:cNvPr id="55309" name="Line 10"/>
            <p:cNvSpPr>
              <a:spLocks noChangeShapeType="1"/>
            </p:cNvSpPr>
            <p:nvPr/>
          </p:nvSpPr>
          <p:spPr bwMode="auto">
            <a:xfrm>
              <a:off x="2979" y="3183"/>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1"/>
            <p:cNvSpPr>
              <a:spLocks noChangeShapeType="1"/>
            </p:cNvSpPr>
            <p:nvPr/>
          </p:nvSpPr>
          <p:spPr bwMode="auto">
            <a:xfrm>
              <a:off x="2985" y="3579"/>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Rectangle 12"/>
            <p:cNvSpPr>
              <a:spLocks noChangeArrowheads="1"/>
            </p:cNvSpPr>
            <p:nvPr/>
          </p:nvSpPr>
          <p:spPr bwMode="auto">
            <a:xfrm>
              <a:off x="2582" y="2519"/>
              <a:ext cx="9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Database</a:t>
              </a:r>
            </a:p>
          </p:txBody>
        </p:sp>
        <p:sp>
          <p:nvSpPr>
            <p:cNvPr id="55312" name="Line 13"/>
            <p:cNvSpPr>
              <a:spLocks noChangeShapeType="1"/>
            </p:cNvSpPr>
            <p:nvPr/>
          </p:nvSpPr>
          <p:spPr bwMode="auto">
            <a:xfrm>
              <a:off x="2979" y="2751"/>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304" name="Line 14"/>
          <p:cNvSpPr>
            <a:spLocks noChangeShapeType="1"/>
          </p:cNvSpPr>
          <p:nvPr/>
        </p:nvSpPr>
        <p:spPr bwMode="auto">
          <a:xfrm>
            <a:off x="5257800" y="4343400"/>
            <a:ext cx="0" cy="15240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Rectangle 15"/>
          <p:cNvSpPr>
            <a:spLocks noChangeArrowheads="1"/>
          </p:cNvSpPr>
          <p:nvPr/>
        </p:nvSpPr>
        <p:spPr bwMode="auto">
          <a:xfrm>
            <a:off x="3733800" y="3962401"/>
            <a:ext cx="132408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contains</a:t>
            </a:r>
          </a:p>
        </p:txBody>
      </p:sp>
    </p:spTree>
    <p:extLst>
      <p:ext uri="{BB962C8B-B14F-4D97-AF65-F5344CB8AC3E}">
        <p14:creationId xmlns:p14="http://schemas.microsoft.com/office/powerpoint/2010/main" val="1210986337"/>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838200" y="365125"/>
            <a:ext cx="10160726" cy="633681"/>
          </a:xfrm>
        </p:spPr>
        <p:txBody>
          <a:bodyPr anchor="b">
            <a:noAutofit/>
          </a:bodyPr>
          <a:lstStyle/>
          <a:p>
            <a:pPr eaLnBrk="1" hangingPunct="1">
              <a:defRPr/>
            </a:pPr>
            <a:r>
              <a:rPr lang="en-US" altLang="en-US" sz="4000" b="1" dirty="0">
                <a:effectLst>
                  <a:outerShdw blurRad="38100" dist="38100" dir="2700000" algn="tl">
                    <a:srgbClr val="C0C0C0"/>
                  </a:outerShdw>
                </a:effectLst>
              </a:rPr>
              <a:t>Example of Granularity Hierarchy</a:t>
            </a:r>
          </a:p>
        </p:txBody>
      </p:sp>
      <p:sp>
        <p:nvSpPr>
          <p:cNvPr id="56324" name="Rectangle 3"/>
          <p:cNvSpPr>
            <a:spLocks noGrp="1" noChangeArrowheads="1"/>
          </p:cNvSpPr>
          <p:nvPr>
            <p:ph type="body" idx="4294967295"/>
          </p:nvPr>
        </p:nvSpPr>
        <p:spPr>
          <a:xfrm>
            <a:off x="923109" y="998806"/>
            <a:ext cx="9971314" cy="5478194"/>
          </a:xfrm>
        </p:spPr>
        <p:txBody>
          <a:bodyPr>
            <a:normAutofit fontScale="92500" lnSpcReduction="10000"/>
          </a:bodyPr>
          <a:lstStyle/>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buFontTx/>
              <a:buNone/>
            </a:pPr>
            <a:r>
              <a:rPr lang="en-US" altLang="en-US" dirty="0" smtClean="0"/>
              <a:t>    </a:t>
            </a:r>
          </a:p>
          <a:p>
            <a:pPr eaLnBrk="1" hangingPunct="1">
              <a:lnSpc>
                <a:spcPct val="90000"/>
              </a:lnSpc>
              <a:buFontTx/>
              <a:buNone/>
            </a:pPr>
            <a:endParaRPr lang="en-US" altLang="en-US" dirty="0"/>
          </a:p>
          <a:p>
            <a:pPr eaLnBrk="1" hangingPunct="1">
              <a:lnSpc>
                <a:spcPct val="90000"/>
              </a:lnSpc>
              <a:buFontTx/>
              <a:buNone/>
            </a:pPr>
            <a:r>
              <a:rPr lang="en-US" altLang="en-US" dirty="0" smtClean="0"/>
              <a:t> </a:t>
            </a:r>
          </a:p>
          <a:p>
            <a:pPr eaLnBrk="1" hangingPunct="1">
              <a:lnSpc>
                <a:spcPct val="90000"/>
              </a:lnSpc>
              <a:buFontTx/>
              <a:buNone/>
            </a:pPr>
            <a:r>
              <a:rPr lang="en-US" altLang="en-US" dirty="0" smtClean="0"/>
              <a:t> </a:t>
            </a:r>
            <a:r>
              <a:rPr lang="en-US" altLang="en-US" sz="2600" dirty="0"/>
              <a:t>The levels, starting from the coarsest (top) level are:</a:t>
            </a:r>
          </a:p>
          <a:p>
            <a:pPr lvl="1" eaLnBrk="1" hangingPunct="1">
              <a:lnSpc>
                <a:spcPct val="90000"/>
              </a:lnSpc>
            </a:pPr>
            <a:r>
              <a:rPr lang="en-US" altLang="en-US" sz="2600" i="1" dirty="0"/>
              <a:t>database</a:t>
            </a:r>
          </a:p>
          <a:p>
            <a:pPr lvl="1" eaLnBrk="1" hangingPunct="1">
              <a:lnSpc>
                <a:spcPct val="90000"/>
              </a:lnSpc>
            </a:pPr>
            <a:r>
              <a:rPr lang="en-US" altLang="en-US" sz="2600" i="1" dirty="0"/>
              <a:t>file</a:t>
            </a:r>
            <a:endParaRPr lang="en-US" altLang="en-US" sz="2600" dirty="0"/>
          </a:p>
          <a:p>
            <a:pPr lvl="1" eaLnBrk="1" hangingPunct="1">
              <a:lnSpc>
                <a:spcPct val="90000"/>
              </a:lnSpc>
            </a:pPr>
            <a:r>
              <a:rPr lang="en-US" altLang="en-US" sz="2600" i="1" dirty="0"/>
              <a:t>record</a:t>
            </a:r>
            <a:r>
              <a:rPr lang="en-US" altLang="en-US" sz="2600" dirty="0"/>
              <a:t> </a:t>
            </a:r>
          </a:p>
        </p:txBody>
      </p:sp>
      <p:pic>
        <p:nvPicPr>
          <p:cNvPr id="5632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914" y="1114865"/>
            <a:ext cx="7671582" cy="351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915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rmAutofit/>
          </a:bodyPr>
          <a:lstStyle/>
          <a:p>
            <a:pPr eaLnBrk="1" hangingPunct="1"/>
            <a:r>
              <a:rPr lang="en-US" altLang="en-US" sz="4000" b="1" dirty="0"/>
              <a:t>Writer Starvation Problem</a:t>
            </a:r>
          </a:p>
        </p:txBody>
      </p:sp>
      <p:sp>
        <p:nvSpPr>
          <p:cNvPr id="62468" name="Rectangle 3"/>
          <p:cNvSpPr>
            <a:spLocks noGrp="1" noChangeArrowheads="1"/>
          </p:cNvSpPr>
          <p:nvPr>
            <p:ph type="body" idx="1"/>
          </p:nvPr>
        </p:nvSpPr>
        <p:spPr/>
        <p:txBody>
          <a:bodyPr/>
          <a:lstStyle/>
          <a:p>
            <a:pPr eaLnBrk="1" hangingPunct="1">
              <a:lnSpc>
                <a:spcPct val="90000"/>
              </a:lnSpc>
            </a:pPr>
            <a:r>
              <a:rPr lang="en-US" altLang="en-US" sz="2000" dirty="0"/>
              <a:t>If several READ requests are compatible, immediately grant the lock request. Such policy may cause writer starvation problem if there are a large number of read requests. If a reader was granted a read lock, then fellow readers can immediately join in. However, writers will be blocked out, until all readers have finished. In fact, some unlucky writers may get blocked indefinitely. </a:t>
            </a:r>
          </a:p>
          <a:p>
            <a:pPr eaLnBrk="1" hangingPunct="1">
              <a:lnSpc>
                <a:spcPct val="90000"/>
              </a:lnSpc>
            </a:pPr>
            <a:r>
              <a:rPr lang="en-US" altLang="en-US" sz="2000" dirty="0"/>
              <a:t>A solution is to use FIFO (first in, first out) policy to queue up the requests. Only requests at the front of the queue can try to get the lock. However, concurrency and efficiency may be negatively impacted. Some opportunities for parallel access will be lost as queue processing is serial in nature. </a:t>
            </a:r>
          </a:p>
        </p:txBody>
      </p:sp>
    </p:spTree>
    <p:extLst>
      <p:ext uri="{BB962C8B-B14F-4D97-AF65-F5344CB8AC3E}">
        <p14:creationId xmlns:p14="http://schemas.microsoft.com/office/powerpoint/2010/main" val="7209492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838200" y="365126"/>
            <a:ext cx="10387149" cy="652966"/>
          </a:xfrm>
          <a:noFill/>
        </p:spPr>
        <p:txBody>
          <a:bodyPr vert="horz" lIns="92075" tIns="46038" rIns="92075" bIns="46038" rtlCol="0" anchor="ctr">
            <a:normAutofit/>
          </a:bodyPr>
          <a:lstStyle/>
          <a:p>
            <a:pPr eaLnBrk="1" hangingPunct="1"/>
            <a:r>
              <a:rPr lang="en-US" altLang="en-US" sz="4000" b="1" dirty="0"/>
              <a:t>Optimistic CC </a:t>
            </a:r>
          </a:p>
        </p:txBody>
      </p:sp>
      <p:sp>
        <p:nvSpPr>
          <p:cNvPr id="63492" name="Rectangle 3"/>
          <p:cNvSpPr>
            <a:spLocks noGrp="1" noChangeArrowheads="1"/>
          </p:cNvSpPr>
          <p:nvPr>
            <p:ph type="body" idx="1"/>
          </p:nvPr>
        </p:nvSpPr>
        <p:spPr>
          <a:xfrm>
            <a:off x="984069" y="1201783"/>
            <a:ext cx="9441752" cy="5184280"/>
          </a:xfrm>
          <a:noFill/>
        </p:spPr>
        <p:txBody>
          <a:bodyPr vert="horz" lIns="92075" tIns="46038" rIns="92075" bIns="46038" rtlCol="0">
            <a:normAutofit/>
          </a:bodyPr>
          <a:lstStyle/>
          <a:p>
            <a:pPr eaLnBrk="1" hangingPunct="1"/>
            <a:r>
              <a:rPr lang="en-US" altLang="en-US" sz="2400" dirty="0"/>
              <a:t>Locking is a conservative approach in which conflicts are prevented. Disadvantages:</a:t>
            </a:r>
          </a:p>
          <a:p>
            <a:pPr lvl="1" eaLnBrk="1" hangingPunct="1"/>
            <a:r>
              <a:rPr lang="en-US" altLang="en-US" dirty="0"/>
              <a:t>Lock management overhead</a:t>
            </a:r>
          </a:p>
          <a:p>
            <a:pPr lvl="1" eaLnBrk="1" hangingPunct="1"/>
            <a:r>
              <a:rPr lang="en-US" altLang="en-US" dirty="0"/>
              <a:t>Deadlock detection/resolution</a:t>
            </a:r>
          </a:p>
          <a:p>
            <a:pPr lvl="1" eaLnBrk="1" hangingPunct="1"/>
            <a:r>
              <a:rPr lang="en-US" altLang="en-US" dirty="0"/>
              <a:t>Lock contention for heavily used objects</a:t>
            </a:r>
          </a:p>
          <a:p>
            <a:pPr eaLnBrk="1" hangingPunct="1"/>
            <a:r>
              <a:rPr lang="en-US" altLang="en-US" sz="2400" dirty="0"/>
              <a:t>If conflicts are rare, we might be able to gain concurrency by not locking, and instead checking for </a:t>
            </a:r>
            <a:r>
              <a:rPr lang="en-US" altLang="en-US" sz="2400" dirty="0" err="1"/>
              <a:t>conflits</a:t>
            </a:r>
            <a:r>
              <a:rPr lang="en-US" altLang="en-US" sz="2400" dirty="0"/>
              <a:t> before </a:t>
            </a:r>
            <a:r>
              <a:rPr lang="en-US" altLang="en-US" sz="2400" dirty="0" smtClean="0"/>
              <a:t>transactions </a:t>
            </a:r>
            <a:r>
              <a:rPr lang="en-US" altLang="en-US" sz="2400" dirty="0"/>
              <a:t>commit</a:t>
            </a:r>
          </a:p>
        </p:txBody>
      </p:sp>
    </p:spTree>
    <p:extLst>
      <p:ext uri="{BB962C8B-B14F-4D97-AF65-F5344CB8AC3E}">
        <p14:creationId xmlns:p14="http://schemas.microsoft.com/office/powerpoint/2010/main" val="24964844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38200" y="365126"/>
            <a:ext cx="10082349" cy="714738"/>
          </a:xfrm>
        </p:spPr>
        <p:txBody>
          <a:bodyPr anchor="b">
            <a:normAutofit/>
          </a:bodyPr>
          <a:lstStyle/>
          <a:p>
            <a:pPr eaLnBrk="1" hangingPunct="1">
              <a:defRPr/>
            </a:pPr>
            <a:r>
              <a:rPr lang="en-US" altLang="en-US" sz="4000" b="1" dirty="0">
                <a:effectLst>
                  <a:outerShdw blurRad="38100" dist="38100" dir="2700000" algn="tl">
                    <a:srgbClr val="C0C0C0"/>
                  </a:outerShdw>
                </a:effectLst>
              </a:rPr>
              <a:t>Timestamp-Based Protocols</a:t>
            </a:r>
          </a:p>
        </p:txBody>
      </p:sp>
      <p:sp>
        <p:nvSpPr>
          <p:cNvPr id="64516" name="Rectangle 3"/>
          <p:cNvSpPr>
            <a:spLocks noGrp="1" noChangeArrowheads="1"/>
          </p:cNvSpPr>
          <p:nvPr>
            <p:ph type="body" idx="4294967295"/>
          </p:nvPr>
        </p:nvSpPr>
        <p:spPr>
          <a:xfrm>
            <a:off x="914400" y="1316219"/>
            <a:ext cx="10067109" cy="4910410"/>
          </a:xfrm>
        </p:spPr>
        <p:txBody>
          <a:bodyPr>
            <a:noAutofit/>
          </a:bodyPr>
          <a:lstStyle/>
          <a:p>
            <a:pPr eaLnBrk="1" hangingPunct="1">
              <a:lnSpc>
                <a:spcPct val="110000"/>
              </a:lnSpc>
            </a:pPr>
            <a:r>
              <a:rPr lang="en-US" altLang="en-US" sz="2400" dirty="0"/>
              <a:t>Each transaction is issued a timestamp when it enters the system. If an old transaction </a:t>
            </a:r>
            <a:r>
              <a:rPr lang="en-US" altLang="en-US" sz="2400" i="1" dirty="0" err="1"/>
              <a:t>T</a:t>
            </a:r>
            <a:r>
              <a:rPr lang="en-US" altLang="en-US" sz="2400" i="1" baseline="-25000" dirty="0" err="1"/>
              <a:t>i</a:t>
            </a:r>
            <a:r>
              <a:rPr lang="en-US" altLang="en-US" sz="2400" dirty="0"/>
              <a:t> has time-stamp TS(</a:t>
            </a:r>
            <a:r>
              <a:rPr lang="en-US" altLang="en-US" sz="2400" i="1" dirty="0" err="1"/>
              <a:t>T</a:t>
            </a:r>
            <a:r>
              <a:rPr lang="en-US" altLang="en-US" sz="2400" i="1" baseline="-25000" dirty="0" err="1"/>
              <a:t>i</a:t>
            </a:r>
            <a:r>
              <a:rPr lang="en-US" altLang="en-US" sz="2400" dirty="0"/>
              <a:t>), a new transaction </a:t>
            </a:r>
            <a:r>
              <a:rPr lang="en-US" altLang="en-US" sz="2400" i="1" dirty="0" err="1"/>
              <a:t>T</a:t>
            </a:r>
            <a:r>
              <a:rPr lang="en-US" altLang="en-US" sz="2400" i="1" baseline="-25000" dirty="0" err="1"/>
              <a:t>j</a:t>
            </a:r>
            <a:r>
              <a:rPr lang="en-US" altLang="en-US" sz="2400" dirty="0"/>
              <a:t> is assigned time-stamp TS(</a:t>
            </a:r>
            <a:r>
              <a:rPr lang="en-US" altLang="en-US" sz="2400" i="1" dirty="0" err="1"/>
              <a:t>T</a:t>
            </a:r>
            <a:r>
              <a:rPr lang="en-US" altLang="en-US" sz="2400" i="1" baseline="-25000" dirty="0" err="1"/>
              <a:t>j</a:t>
            </a:r>
            <a:r>
              <a:rPr lang="en-US" altLang="en-US" sz="2400" dirty="0"/>
              <a:t>) such that TS(</a:t>
            </a:r>
            <a:r>
              <a:rPr lang="en-US" altLang="en-US" sz="2400" i="1" dirty="0" err="1"/>
              <a:t>T</a:t>
            </a:r>
            <a:r>
              <a:rPr lang="en-US" altLang="en-US" sz="2400" i="1" baseline="-25000" dirty="0" err="1"/>
              <a:t>i</a:t>
            </a:r>
            <a:r>
              <a:rPr lang="en-US" altLang="en-US" sz="2400" dirty="0"/>
              <a:t>) &lt;TS(</a:t>
            </a:r>
            <a:r>
              <a:rPr lang="en-US" altLang="en-US" sz="2400" i="1" dirty="0" err="1"/>
              <a:t>T</a:t>
            </a:r>
            <a:r>
              <a:rPr lang="en-US" altLang="en-US" sz="2400" i="1" baseline="-25000" dirty="0" err="1"/>
              <a:t>j</a:t>
            </a:r>
            <a:r>
              <a:rPr lang="en-US" altLang="en-US" sz="2400" dirty="0"/>
              <a:t>). </a:t>
            </a:r>
          </a:p>
          <a:p>
            <a:pPr eaLnBrk="1" hangingPunct="1">
              <a:lnSpc>
                <a:spcPct val="110000"/>
              </a:lnSpc>
            </a:pPr>
            <a:r>
              <a:rPr lang="en-US" altLang="en-US" sz="2400" dirty="0"/>
              <a:t>The protocol manages concurrent execution such that the time-stamps determine the </a:t>
            </a:r>
            <a:r>
              <a:rPr lang="en-US" altLang="en-US" sz="2400" dirty="0" err="1"/>
              <a:t>serializability</a:t>
            </a:r>
            <a:r>
              <a:rPr lang="en-US" altLang="en-US" sz="2400" dirty="0"/>
              <a:t> order.</a:t>
            </a:r>
          </a:p>
          <a:p>
            <a:pPr eaLnBrk="1" hangingPunct="1">
              <a:lnSpc>
                <a:spcPct val="110000"/>
              </a:lnSpc>
            </a:pPr>
            <a:r>
              <a:rPr lang="en-US" altLang="en-US" sz="2400" dirty="0"/>
              <a:t>In order to assure such behavior, the protocol maintains for each data </a:t>
            </a:r>
            <a:r>
              <a:rPr lang="en-US" altLang="en-US" sz="2400" i="1" dirty="0"/>
              <a:t>Q </a:t>
            </a:r>
            <a:r>
              <a:rPr lang="en-US" altLang="en-US" sz="2400" dirty="0"/>
              <a:t>two timestamp values:</a:t>
            </a:r>
          </a:p>
          <a:p>
            <a:pPr lvl="1" eaLnBrk="1" hangingPunct="1">
              <a:lnSpc>
                <a:spcPct val="110000"/>
              </a:lnSpc>
            </a:pPr>
            <a:r>
              <a:rPr lang="en-US" altLang="en-US" b="1" dirty="0"/>
              <a:t>W-timestamp</a:t>
            </a:r>
            <a:r>
              <a:rPr lang="en-US" altLang="en-US" dirty="0"/>
              <a:t>(</a:t>
            </a:r>
            <a:r>
              <a:rPr lang="en-US" altLang="en-US" i="1" dirty="0"/>
              <a:t>Q</a:t>
            </a:r>
            <a:r>
              <a:rPr lang="en-US" altLang="en-US" dirty="0"/>
              <a:t>) is the largest time-stamp of any transaction that executed </a:t>
            </a:r>
            <a:r>
              <a:rPr lang="en-US" altLang="en-US" b="1" dirty="0"/>
              <a:t>write</a:t>
            </a:r>
            <a:r>
              <a:rPr lang="en-US" altLang="en-US" dirty="0"/>
              <a:t>(</a:t>
            </a:r>
            <a:r>
              <a:rPr lang="en-US" altLang="en-US" i="1" dirty="0"/>
              <a:t>Q</a:t>
            </a:r>
            <a:r>
              <a:rPr lang="en-US" altLang="en-US" dirty="0"/>
              <a:t>) successfully.</a:t>
            </a:r>
          </a:p>
          <a:p>
            <a:pPr lvl="1" eaLnBrk="1" hangingPunct="1">
              <a:lnSpc>
                <a:spcPct val="110000"/>
              </a:lnSpc>
            </a:pPr>
            <a:r>
              <a:rPr lang="en-US" altLang="en-US" b="1" dirty="0"/>
              <a:t>R-timestamp</a:t>
            </a:r>
            <a:r>
              <a:rPr lang="en-US" altLang="en-US" dirty="0"/>
              <a:t>(</a:t>
            </a:r>
            <a:r>
              <a:rPr lang="en-US" altLang="en-US" i="1" dirty="0"/>
              <a:t>Q</a:t>
            </a:r>
            <a:r>
              <a:rPr lang="en-US" altLang="en-US" dirty="0"/>
              <a:t>) is the largest time-stamp of any transaction that executed </a:t>
            </a:r>
            <a:r>
              <a:rPr lang="en-US" altLang="en-US" b="1" dirty="0"/>
              <a:t>read</a:t>
            </a:r>
            <a:r>
              <a:rPr lang="en-US" altLang="en-US" dirty="0"/>
              <a:t>(</a:t>
            </a:r>
            <a:r>
              <a:rPr lang="en-US" altLang="en-US" i="1" dirty="0"/>
              <a:t>Q</a:t>
            </a:r>
            <a:r>
              <a:rPr lang="en-US" altLang="en-US" dirty="0"/>
              <a:t>) successfully.</a:t>
            </a:r>
          </a:p>
        </p:txBody>
      </p:sp>
    </p:spTree>
    <p:extLst>
      <p:ext uri="{BB962C8B-B14F-4D97-AF65-F5344CB8AC3E}">
        <p14:creationId xmlns:p14="http://schemas.microsoft.com/office/powerpoint/2010/main" val="3416397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896983" y="381000"/>
            <a:ext cx="9237617" cy="609600"/>
          </a:xfrm>
        </p:spPr>
        <p:txBody>
          <a:bodyPr anchor="b">
            <a:noAutofit/>
          </a:bodyPr>
          <a:lstStyle/>
          <a:p>
            <a:pPr eaLnBrk="1" hangingPunct="1">
              <a:defRPr/>
            </a:pPr>
            <a:r>
              <a:rPr lang="en-US" altLang="en-US" sz="4000" b="1" dirty="0">
                <a:effectLst>
                  <a:outerShdw blurRad="38100" dist="38100" dir="2700000" algn="tl">
                    <a:srgbClr val="C0C0C0"/>
                  </a:outerShdw>
                </a:effectLst>
              </a:rPr>
              <a:t>Timestamp-Based </a:t>
            </a:r>
            <a:r>
              <a:rPr lang="en-US" altLang="en-US" sz="4000" b="1" dirty="0" smtClean="0">
                <a:effectLst>
                  <a:outerShdw blurRad="38100" dist="38100" dir="2700000" algn="tl">
                    <a:srgbClr val="C0C0C0"/>
                  </a:outerShdw>
                </a:effectLst>
              </a:rPr>
              <a:t>Protocols</a:t>
            </a:r>
            <a:endParaRPr lang="en-US" altLang="en-US" sz="4000" b="1" dirty="0">
              <a:effectLst>
                <a:outerShdw blurRad="38100" dist="38100" dir="2700000" algn="tl">
                  <a:srgbClr val="C0C0C0"/>
                </a:outerShdw>
              </a:effectLst>
            </a:endParaRPr>
          </a:p>
        </p:txBody>
      </p:sp>
      <p:sp>
        <p:nvSpPr>
          <p:cNvPr id="65540" name="Rectangle 3"/>
          <p:cNvSpPr>
            <a:spLocks noGrp="1" noChangeArrowheads="1"/>
          </p:cNvSpPr>
          <p:nvPr>
            <p:ph type="body" idx="4294967295"/>
          </p:nvPr>
        </p:nvSpPr>
        <p:spPr>
          <a:xfrm>
            <a:off x="1027611" y="1314994"/>
            <a:ext cx="8995865" cy="4728755"/>
          </a:xfrm>
        </p:spPr>
        <p:txBody>
          <a:bodyPr>
            <a:normAutofit/>
          </a:bodyPr>
          <a:lstStyle/>
          <a:p>
            <a:pPr eaLnBrk="1" hangingPunct="1"/>
            <a:r>
              <a:rPr lang="en-US" altLang="en-US" sz="2400" dirty="0"/>
              <a:t>The timestamp ordering protocol ensures that any conflicting </a:t>
            </a:r>
            <a:r>
              <a:rPr lang="en-US" altLang="en-US" sz="2400" b="1" dirty="0"/>
              <a:t>read</a:t>
            </a:r>
            <a:r>
              <a:rPr lang="en-US" altLang="en-US" sz="2400" dirty="0"/>
              <a:t> and </a:t>
            </a:r>
            <a:r>
              <a:rPr lang="en-US" altLang="en-US" sz="2400" b="1" dirty="0"/>
              <a:t>write</a:t>
            </a:r>
            <a:r>
              <a:rPr lang="en-US" altLang="en-US" sz="2400" dirty="0"/>
              <a:t> operations are executed in timestamp order.</a:t>
            </a:r>
          </a:p>
          <a:p>
            <a:pPr eaLnBrk="1" hangingPunct="1"/>
            <a:r>
              <a:rPr lang="en-US" altLang="en-US" sz="2400" dirty="0"/>
              <a:t>Suppose a transaction </a:t>
            </a:r>
            <a:r>
              <a:rPr lang="en-US" altLang="en-US" sz="2400" dirty="0" err="1"/>
              <a:t>T</a:t>
            </a:r>
            <a:r>
              <a:rPr lang="en-US" altLang="en-US" sz="2400" baseline="-25000" dirty="0" err="1"/>
              <a:t>i</a:t>
            </a:r>
            <a:r>
              <a:rPr lang="en-US" altLang="en-US" sz="2400" dirty="0"/>
              <a:t> issues a </a:t>
            </a:r>
            <a:r>
              <a:rPr lang="en-US" altLang="en-US" sz="2400" b="1" dirty="0"/>
              <a:t>read</a:t>
            </a:r>
            <a:r>
              <a:rPr lang="en-US" altLang="en-US" sz="2400" dirty="0"/>
              <a:t>(Q):</a:t>
            </a:r>
          </a:p>
          <a:p>
            <a:pPr marL="800100" lvl="1"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 </a:t>
            </a:r>
            <a:r>
              <a:rPr lang="en-US" altLang="en-US" dirty="0">
                <a:sym typeface="Symbol" pitchFamily="18" charset="2"/>
              </a:rPr>
              <a:t></a:t>
            </a:r>
            <a:r>
              <a:rPr lang="en-US" altLang="en-US" dirty="0"/>
              <a:t> </a:t>
            </a:r>
            <a:r>
              <a:rPr lang="en-US" altLang="en-US" b="1" dirty="0"/>
              <a:t>W</a:t>
            </a:r>
            <a:r>
              <a:rPr lang="en-US" altLang="en-US" dirty="0"/>
              <a:t>-timestamp(Q), then </a:t>
            </a:r>
            <a:r>
              <a:rPr lang="en-US" altLang="en-US" dirty="0" err="1"/>
              <a:t>T</a:t>
            </a:r>
            <a:r>
              <a:rPr lang="en-US" altLang="en-US" baseline="-25000" dirty="0" err="1"/>
              <a:t>i</a:t>
            </a:r>
            <a:r>
              <a:rPr lang="en-US" altLang="en-US" dirty="0"/>
              <a:t> needs to read a value of Q that was already overwritten.</a:t>
            </a:r>
          </a:p>
          <a:p>
            <a:pPr marL="1200150" lvl="2" indent="-342900"/>
            <a:r>
              <a:rPr lang="en-US" altLang="en-US" sz="2400" dirty="0"/>
              <a:t>Hence, the </a:t>
            </a:r>
            <a:r>
              <a:rPr lang="en-US" altLang="en-US" sz="2400" b="1" dirty="0"/>
              <a:t>read</a:t>
            </a:r>
            <a:r>
              <a:rPr lang="en-US" altLang="en-US" sz="2400" dirty="0"/>
              <a:t> operation is rejected, and </a:t>
            </a:r>
            <a:r>
              <a:rPr lang="en-US" altLang="en-US" sz="2400" dirty="0" err="1"/>
              <a:t>T</a:t>
            </a:r>
            <a:r>
              <a:rPr lang="en-US" altLang="en-US" sz="2400" baseline="-25000" dirty="0" err="1"/>
              <a:t>i</a:t>
            </a:r>
            <a:r>
              <a:rPr lang="en-US" altLang="en-US" sz="2400" dirty="0"/>
              <a:t>  is rolled back.</a:t>
            </a:r>
          </a:p>
          <a:p>
            <a:pPr marL="800100" lvl="1"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a:t>
            </a:r>
            <a:r>
              <a:rPr lang="en-US" altLang="en-US" dirty="0">
                <a:sym typeface="Symbol" pitchFamily="18" charset="2"/>
              </a:rPr>
              <a:t></a:t>
            </a:r>
            <a:r>
              <a:rPr lang="en-US" altLang="en-US" dirty="0"/>
              <a:t> </a:t>
            </a:r>
            <a:r>
              <a:rPr lang="en-US" altLang="en-US" b="1" dirty="0"/>
              <a:t>W</a:t>
            </a:r>
            <a:r>
              <a:rPr lang="en-US" altLang="en-US" dirty="0"/>
              <a:t>-timestamp(Q), then the </a:t>
            </a:r>
            <a:r>
              <a:rPr lang="en-US" altLang="en-US" b="1" dirty="0"/>
              <a:t>read</a:t>
            </a:r>
            <a:r>
              <a:rPr lang="en-US" altLang="en-US" dirty="0"/>
              <a:t> operation is executed, and R-timestamp(Q) is set to </a:t>
            </a:r>
            <a:r>
              <a:rPr lang="en-US" altLang="en-US" b="1" dirty="0" smtClean="0"/>
              <a:t>mx</a:t>
            </a:r>
            <a:r>
              <a:rPr lang="en-US" altLang="en-US" dirty="0" smtClean="0"/>
              <a:t>(R-timestamp(Q</a:t>
            </a:r>
            <a:r>
              <a:rPr lang="en-US" altLang="en-US" dirty="0"/>
              <a:t>), TS(</a:t>
            </a:r>
            <a:r>
              <a:rPr lang="en-US" altLang="en-US" dirty="0" err="1"/>
              <a:t>T</a:t>
            </a:r>
            <a:r>
              <a:rPr lang="en-US" altLang="en-US" baseline="-25000" dirty="0" err="1"/>
              <a:t>i</a:t>
            </a:r>
            <a:r>
              <a:rPr lang="en-US" altLang="en-US" dirty="0"/>
              <a:t>)).</a:t>
            </a:r>
          </a:p>
        </p:txBody>
      </p:sp>
    </p:spTree>
    <p:extLst>
      <p:ext uri="{BB962C8B-B14F-4D97-AF65-F5344CB8AC3E}">
        <p14:creationId xmlns:p14="http://schemas.microsoft.com/office/powerpoint/2010/main" val="229305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Durability</a:t>
            </a:r>
            <a:endParaRPr lang="en-IN" sz="4000" b="1" dirty="0"/>
          </a:p>
        </p:txBody>
      </p:sp>
      <p:sp>
        <p:nvSpPr>
          <p:cNvPr id="3" name="Content Placeholder 2"/>
          <p:cNvSpPr>
            <a:spLocks noGrp="1"/>
          </p:cNvSpPr>
          <p:nvPr>
            <p:ph idx="1"/>
          </p:nvPr>
        </p:nvSpPr>
        <p:spPr>
          <a:xfrm>
            <a:off x="838200" y="1480457"/>
            <a:ext cx="10515600" cy="4696506"/>
          </a:xfrm>
        </p:spPr>
        <p:txBody>
          <a:bodyPr>
            <a:normAutofit/>
          </a:bodyPr>
          <a:lstStyle/>
          <a:p>
            <a:pPr marL="0" indent="0">
              <a:buNone/>
            </a:pPr>
            <a:r>
              <a:rPr lang="en-US" altLang="en-US" sz="2400" dirty="0" smtClean="0"/>
              <a:t>Transaction to transfer $50 from account A to account B.  </a:t>
            </a:r>
            <a:r>
              <a:rPr lang="en-US" altLang="en-US" sz="2400" b="1" dirty="0" smtClean="0">
                <a:solidFill>
                  <a:srgbClr val="FF0000"/>
                </a:solidFill>
              </a:rPr>
              <a:t>t=0, A=B=100</a:t>
            </a:r>
          </a:p>
          <a:p>
            <a:pPr lvl="1">
              <a:buFont typeface="Monotype Sorts" charset="2"/>
              <a:buNone/>
            </a:pPr>
            <a:r>
              <a:rPr lang="en-US" altLang="en-US" dirty="0" smtClean="0">
                <a:solidFill>
                  <a:srgbClr val="0070C0"/>
                </a:solidFill>
              </a:rPr>
              <a:t>1.	</a:t>
            </a:r>
            <a:r>
              <a:rPr lang="en-US" altLang="en-US" b="1" dirty="0" smtClean="0">
                <a:solidFill>
                  <a:srgbClr val="0070C0"/>
                </a:solidFill>
              </a:rPr>
              <a:t>read</a:t>
            </a:r>
            <a:r>
              <a:rPr lang="en-US" altLang="en-US" dirty="0" smtClean="0">
                <a:solidFill>
                  <a:srgbClr val="0070C0"/>
                </a:solidFill>
              </a:rPr>
              <a:t>(</a:t>
            </a:r>
            <a:r>
              <a:rPr lang="en-US" altLang="en-US" i="1" dirty="0" smtClean="0">
                <a:solidFill>
                  <a:srgbClr val="0070C0"/>
                </a:solidFill>
              </a:rPr>
              <a:t>A</a:t>
            </a:r>
            <a:r>
              <a:rPr lang="en-US" altLang="en-US" dirty="0" smtClean="0">
                <a:solidFill>
                  <a:srgbClr val="0070C0"/>
                </a:solidFill>
              </a:rPr>
              <a:t>)</a:t>
            </a:r>
          </a:p>
          <a:p>
            <a:pPr lvl="1">
              <a:buFont typeface="Monotype Sorts" charset="2"/>
              <a:buNone/>
            </a:pPr>
            <a:r>
              <a:rPr lang="en-US" altLang="en-US" dirty="0" smtClean="0">
                <a:solidFill>
                  <a:srgbClr val="0070C0"/>
                </a:solidFill>
              </a:rPr>
              <a:t>2.	</a:t>
            </a:r>
            <a:r>
              <a:rPr lang="en-US" altLang="en-US" i="1" dirty="0" smtClean="0">
                <a:solidFill>
                  <a:srgbClr val="0070C0"/>
                </a:solidFill>
              </a:rPr>
              <a:t>A</a:t>
            </a:r>
            <a:r>
              <a:rPr lang="en-US" altLang="en-US" dirty="0" smtClean="0">
                <a:solidFill>
                  <a:srgbClr val="0070C0"/>
                </a:solidFill>
              </a:rPr>
              <a:t> := </a:t>
            </a:r>
            <a:r>
              <a:rPr lang="en-US" altLang="en-US" i="1" dirty="0" smtClean="0">
                <a:solidFill>
                  <a:srgbClr val="0070C0"/>
                </a:solidFill>
              </a:rPr>
              <a:t>A – </a:t>
            </a:r>
            <a:r>
              <a:rPr lang="en-US" altLang="en-US" dirty="0" smtClean="0">
                <a:solidFill>
                  <a:srgbClr val="0070C0"/>
                </a:solidFill>
              </a:rPr>
              <a:t>50</a:t>
            </a:r>
          </a:p>
          <a:p>
            <a:pPr lvl="1">
              <a:buFont typeface="Monotype Sorts" charset="2"/>
              <a:buNone/>
            </a:pPr>
            <a:r>
              <a:rPr lang="en-US" altLang="en-US" dirty="0" smtClean="0">
                <a:solidFill>
                  <a:srgbClr val="0070C0"/>
                </a:solidFill>
              </a:rPr>
              <a:t>3.	</a:t>
            </a:r>
            <a:r>
              <a:rPr lang="en-US" altLang="en-US" b="1" dirty="0" smtClean="0">
                <a:solidFill>
                  <a:srgbClr val="0070C0"/>
                </a:solidFill>
              </a:rPr>
              <a:t>write</a:t>
            </a:r>
            <a:r>
              <a:rPr lang="en-US" altLang="en-US" dirty="0" smtClean="0">
                <a:solidFill>
                  <a:srgbClr val="0070C0"/>
                </a:solidFill>
              </a:rPr>
              <a:t>(</a:t>
            </a:r>
            <a:r>
              <a:rPr lang="en-US" altLang="en-US" i="1" dirty="0" smtClean="0">
                <a:solidFill>
                  <a:srgbClr val="0070C0"/>
                </a:solidFill>
              </a:rPr>
              <a:t>A</a:t>
            </a:r>
            <a:r>
              <a:rPr lang="en-US" altLang="en-US" dirty="0" smtClean="0">
                <a:solidFill>
                  <a:srgbClr val="0070C0"/>
                </a:solidFill>
              </a:rPr>
              <a:t>)</a:t>
            </a:r>
          </a:p>
          <a:p>
            <a:pPr lvl="1">
              <a:buFont typeface="Monotype Sorts" charset="2"/>
              <a:buNone/>
            </a:pPr>
            <a:r>
              <a:rPr lang="en-US" altLang="en-US" dirty="0" smtClean="0">
                <a:solidFill>
                  <a:srgbClr val="0070C0"/>
                </a:solidFill>
              </a:rPr>
              <a:t>4.	</a:t>
            </a:r>
            <a:r>
              <a:rPr lang="en-US" altLang="en-US" b="1" dirty="0" smtClean="0">
                <a:solidFill>
                  <a:srgbClr val="0070C0"/>
                </a:solidFill>
              </a:rPr>
              <a:t>read</a:t>
            </a:r>
            <a:r>
              <a:rPr lang="en-US" altLang="en-US" dirty="0" smtClean="0">
                <a:solidFill>
                  <a:srgbClr val="0070C0"/>
                </a:solidFill>
              </a:rPr>
              <a:t>(</a:t>
            </a:r>
            <a:r>
              <a:rPr lang="en-US" altLang="en-US" i="1" dirty="0" smtClean="0">
                <a:solidFill>
                  <a:srgbClr val="0070C0"/>
                </a:solidFill>
              </a:rPr>
              <a:t>B</a:t>
            </a:r>
            <a:r>
              <a:rPr lang="en-US" altLang="en-US" dirty="0" smtClean="0">
                <a:solidFill>
                  <a:srgbClr val="0070C0"/>
                </a:solidFill>
              </a:rPr>
              <a:t>)</a:t>
            </a:r>
          </a:p>
          <a:p>
            <a:pPr lvl="1">
              <a:buFont typeface="Monotype Sorts" charset="2"/>
              <a:buNone/>
            </a:pPr>
            <a:r>
              <a:rPr lang="en-US" altLang="en-US" dirty="0" smtClean="0">
                <a:solidFill>
                  <a:srgbClr val="0070C0"/>
                </a:solidFill>
              </a:rPr>
              <a:t>5.	</a:t>
            </a:r>
            <a:r>
              <a:rPr lang="en-US" altLang="en-US" i="1" dirty="0" smtClean="0">
                <a:solidFill>
                  <a:srgbClr val="0070C0"/>
                </a:solidFill>
              </a:rPr>
              <a:t>B</a:t>
            </a:r>
            <a:r>
              <a:rPr lang="en-US" altLang="en-US" dirty="0" smtClean="0">
                <a:solidFill>
                  <a:srgbClr val="0070C0"/>
                </a:solidFill>
              </a:rPr>
              <a:t> := </a:t>
            </a:r>
            <a:r>
              <a:rPr lang="en-US" altLang="en-US" i="1" dirty="0" smtClean="0">
                <a:solidFill>
                  <a:srgbClr val="0070C0"/>
                </a:solidFill>
              </a:rPr>
              <a:t>B + </a:t>
            </a:r>
            <a:r>
              <a:rPr lang="en-US" altLang="en-US" dirty="0" smtClean="0">
                <a:solidFill>
                  <a:srgbClr val="0070C0"/>
                </a:solidFill>
              </a:rPr>
              <a:t>50</a:t>
            </a:r>
          </a:p>
          <a:p>
            <a:pPr lvl="1">
              <a:buFont typeface="Monotype Sorts" charset="2"/>
              <a:buNone/>
            </a:pPr>
            <a:r>
              <a:rPr lang="en-US" altLang="en-US" dirty="0" smtClean="0">
                <a:solidFill>
                  <a:srgbClr val="0070C0"/>
                </a:solidFill>
              </a:rPr>
              <a:t>6.	</a:t>
            </a:r>
            <a:r>
              <a:rPr lang="en-US" altLang="en-US" b="1" dirty="0" smtClean="0">
                <a:solidFill>
                  <a:srgbClr val="0070C0"/>
                </a:solidFill>
              </a:rPr>
              <a:t>write</a:t>
            </a:r>
            <a:r>
              <a:rPr lang="en-US" altLang="en-US" dirty="0" smtClean="0">
                <a:solidFill>
                  <a:srgbClr val="0070C0"/>
                </a:solidFill>
              </a:rPr>
              <a:t>(</a:t>
            </a:r>
            <a:r>
              <a:rPr lang="en-US" altLang="en-US" i="1" dirty="0" smtClean="0">
                <a:solidFill>
                  <a:srgbClr val="0070C0"/>
                </a:solidFill>
              </a:rPr>
              <a:t>B)</a:t>
            </a:r>
          </a:p>
          <a:p>
            <a:pPr marL="0" indent="0">
              <a:buNone/>
            </a:pPr>
            <a:endParaRPr lang="en-US" altLang="en-US" b="1" dirty="0">
              <a:solidFill>
                <a:srgbClr val="000099"/>
              </a:solidFill>
            </a:endParaRPr>
          </a:p>
          <a:p>
            <a:r>
              <a:rPr lang="en-US" altLang="en-US" sz="2400" dirty="0"/>
              <a:t>O</a:t>
            </a:r>
            <a:r>
              <a:rPr lang="en-US" altLang="en-US" sz="2400" dirty="0" smtClean="0"/>
              <a:t>nce </a:t>
            </a:r>
            <a:r>
              <a:rPr lang="en-US" altLang="en-US" sz="2400" dirty="0"/>
              <a:t>the user has been notified that the transaction has completed (i.e., the transfer of the $50 has taken place), the updates to the database by the transaction must persist even if there are software or hardware failures.</a:t>
            </a:r>
            <a:endParaRPr lang="en-IN" sz="2400" dirty="0"/>
          </a:p>
        </p:txBody>
      </p:sp>
      <p:sp>
        <p:nvSpPr>
          <p:cNvPr id="4" name="Slide Number Placeholder 3"/>
          <p:cNvSpPr>
            <a:spLocks noGrp="1"/>
          </p:cNvSpPr>
          <p:nvPr>
            <p:ph type="sldNum" sz="quarter" idx="12"/>
          </p:nvPr>
        </p:nvSpPr>
        <p:spPr/>
        <p:txBody>
          <a:bodyPr/>
          <a:lstStyle/>
          <a:p>
            <a:fld id="{B55D31B5-075E-472C-B718-6D501B45EC0D}" type="slidenum">
              <a:rPr lang="en-IN" smtClean="0"/>
              <a:t>7</a:t>
            </a:fld>
            <a:endParaRPr lang="en-IN"/>
          </a:p>
        </p:txBody>
      </p:sp>
    </p:spTree>
    <p:extLst>
      <p:ext uri="{BB962C8B-B14F-4D97-AF65-F5344CB8AC3E}">
        <p14:creationId xmlns:p14="http://schemas.microsoft.com/office/powerpoint/2010/main" val="3534837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838200" y="365126"/>
            <a:ext cx="10343606" cy="897618"/>
          </a:xfrm>
        </p:spPr>
        <p:txBody>
          <a:bodyPr anchor="b">
            <a:normAutofit/>
          </a:bodyPr>
          <a:lstStyle/>
          <a:p>
            <a:pPr eaLnBrk="1" hangingPunct="1">
              <a:defRPr/>
            </a:pPr>
            <a:r>
              <a:rPr lang="en-US" altLang="en-US" sz="4000" b="1" dirty="0">
                <a:effectLst>
                  <a:outerShdw blurRad="38100" dist="38100" dir="2700000" algn="tl">
                    <a:srgbClr val="C0C0C0"/>
                  </a:outerShdw>
                </a:effectLst>
              </a:rPr>
              <a:t>Timestamp-Based Protocols </a:t>
            </a:r>
          </a:p>
        </p:txBody>
      </p:sp>
      <p:sp>
        <p:nvSpPr>
          <p:cNvPr id="66564" name="Rectangle 3"/>
          <p:cNvSpPr>
            <a:spLocks noGrp="1" noChangeArrowheads="1"/>
          </p:cNvSpPr>
          <p:nvPr>
            <p:ph type="body" idx="4294967295"/>
          </p:nvPr>
        </p:nvSpPr>
        <p:spPr>
          <a:xfrm>
            <a:off x="838200" y="1600201"/>
            <a:ext cx="9478108" cy="4012809"/>
          </a:xfrm>
        </p:spPr>
        <p:txBody>
          <a:bodyPr>
            <a:normAutofit/>
          </a:bodyPr>
          <a:lstStyle/>
          <a:p>
            <a:pPr eaLnBrk="1" hangingPunct="1"/>
            <a:r>
              <a:rPr lang="en-US" altLang="en-US" sz="2400" dirty="0"/>
              <a:t>Suppose that transaction </a:t>
            </a:r>
            <a:r>
              <a:rPr lang="en-US" altLang="en-US" sz="2400" dirty="0" err="1"/>
              <a:t>T</a:t>
            </a:r>
            <a:r>
              <a:rPr lang="en-US" altLang="en-US" sz="2400" baseline="-25000" dirty="0" err="1"/>
              <a:t>i</a:t>
            </a:r>
            <a:r>
              <a:rPr lang="en-US" altLang="en-US" sz="2400" dirty="0"/>
              <a:t> issues </a:t>
            </a:r>
            <a:r>
              <a:rPr lang="en-US" altLang="en-US" sz="2400" b="1" dirty="0"/>
              <a:t>write </a:t>
            </a:r>
            <a:r>
              <a:rPr lang="en-US" altLang="en-US" sz="2400" dirty="0"/>
              <a:t>(Q</a:t>
            </a:r>
            <a:r>
              <a:rPr lang="en-US" altLang="en-US" sz="2400" dirty="0" smtClean="0"/>
              <a:t>):</a:t>
            </a:r>
            <a:endParaRPr lang="en-US" altLang="en-US" sz="2400" dirty="0"/>
          </a:p>
          <a:p>
            <a:pPr marL="800100" lvl="1"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 &lt; R-timestamp (Q), then the value of Q that </a:t>
            </a:r>
            <a:r>
              <a:rPr lang="en-US" altLang="en-US" dirty="0" err="1"/>
              <a:t>T</a:t>
            </a:r>
            <a:r>
              <a:rPr lang="en-US" altLang="en-US" baseline="-25000" dirty="0" err="1"/>
              <a:t>i</a:t>
            </a:r>
            <a:r>
              <a:rPr lang="en-US" altLang="en-US" dirty="0"/>
              <a:t> is producing was needed previously, and the system assumed that that value would never be produced. </a:t>
            </a:r>
          </a:p>
          <a:p>
            <a:pPr marL="1200150" lvl="2" indent="-342900"/>
            <a:r>
              <a:rPr lang="en-US" altLang="en-US" sz="2400" dirty="0"/>
              <a:t>Hence, the </a:t>
            </a:r>
            <a:r>
              <a:rPr lang="en-US" altLang="en-US" sz="2400" b="1" dirty="0"/>
              <a:t>write</a:t>
            </a:r>
            <a:r>
              <a:rPr lang="en-US" altLang="en-US" sz="2400" dirty="0"/>
              <a:t> operation is rejected, and </a:t>
            </a:r>
            <a:r>
              <a:rPr lang="en-US" altLang="en-US" sz="2400" dirty="0" err="1"/>
              <a:t>T</a:t>
            </a:r>
            <a:r>
              <a:rPr lang="en-US" altLang="en-US" sz="2400" baseline="-25000" dirty="0" err="1"/>
              <a:t>i</a:t>
            </a:r>
            <a:r>
              <a:rPr lang="en-US" altLang="en-US" sz="2400" dirty="0"/>
              <a:t> is rolled back.</a:t>
            </a:r>
          </a:p>
          <a:p>
            <a:pPr marL="800100" lvl="1"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 &lt; W-timestamp (Q), then </a:t>
            </a:r>
            <a:r>
              <a:rPr lang="en-US" altLang="en-US" dirty="0" err="1"/>
              <a:t>T</a:t>
            </a:r>
            <a:r>
              <a:rPr lang="en-US" altLang="en-US" baseline="-25000" dirty="0" err="1"/>
              <a:t>i</a:t>
            </a:r>
            <a:r>
              <a:rPr lang="en-US" altLang="en-US" dirty="0"/>
              <a:t> is attempting to write an obsolete value of Q. </a:t>
            </a:r>
          </a:p>
          <a:p>
            <a:pPr marL="1200150" lvl="2" indent="-342900"/>
            <a:r>
              <a:rPr lang="en-US" altLang="en-US" sz="2400" dirty="0"/>
              <a:t>Hence, this </a:t>
            </a:r>
            <a:r>
              <a:rPr lang="en-US" altLang="en-US" sz="2400" b="1" dirty="0"/>
              <a:t>write</a:t>
            </a:r>
            <a:r>
              <a:rPr lang="en-US" altLang="en-US" sz="2400" dirty="0"/>
              <a:t> operation is rejected, and </a:t>
            </a:r>
            <a:r>
              <a:rPr lang="en-US" altLang="en-US" sz="2400" dirty="0" err="1"/>
              <a:t>T</a:t>
            </a:r>
            <a:r>
              <a:rPr lang="en-US" altLang="en-US" sz="2400" baseline="-25000" dirty="0" err="1"/>
              <a:t>i</a:t>
            </a:r>
            <a:r>
              <a:rPr lang="en-US" altLang="en-US" sz="2400" dirty="0"/>
              <a:t> is rolled back.</a:t>
            </a:r>
          </a:p>
          <a:p>
            <a:pPr marL="800100" lvl="1" indent="-342900">
              <a:buFont typeface="Monotype Sorts" charset="2"/>
              <a:buAutoNum type="arabicPeriod"/>
            </a:pPr>
            <a:r>
              <a:rPr lang="en-US" altLang="en-US" dirty="0"/>
              <a:t>Otherwise, the </a:t>
            </a:r>
            <a:r>
              <a:rPr lang="en-US" altLang="en-US" b="1" dirty="0"/>
              <a:t> write</a:t>
            </a:r>
            <a:r>
              <a:rPr lang="en-US" altLang="en-US" dirty="0"/>
              <a:t> operation is executed, and W-timestamp(Q) is set to TS(</a:t>
            </a:r>
            <a:r>
              <a:rPr lang="en-US" altLang="en-US" dirty="0" err="1"/>
              <a:t>T</a:t>
            </a:r>
            <a:r>
              <a:rPr lang="en-US" altLang="en-US" baseline="-25000" dirty="0" err="1"/>
              <a:t>i</a:t>
            </a:r>
            <a:r>
              <a:rPr lang="en-US" altLang="en-US" dirty="0"/>
              <a:t>).</a:t>
            </a:r>
          </a:p>
        </p:txBody>
      </p:sp>
    </p:spTree>
    <p:extLst>
      <p:ext uri="{BB962C8B-B14F-4D97-AF65-F5344CB8AC3E}">
        <p14:creationId xmlns:p14="http://schemas.microsoft.com/office/powerpoint/2010/main" val="32482832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a:xfrm>
            <a:off x="1271451" y="174171"/>
            <a:ext cx="9135291" cy="816429"/>
          </a:xfrm>
        </p:spPr>
        <p:txBody>
          <a:bodyPr anchor="b">
            <a:noAutofit/>
          </a:bodyPr>
          <a:lstStyle/>
          <a:p>
            <a:pPr eaLnBrk="1" hangingPunct="1">
              <a:defRPr/>
            </a:pPr>
            <a:r>
              <a:rPr lang="en-US" altLang="en-US" sz="4000" b="1" dirty="0" smtClean="0">
                <a:effectLst>
                  <a:outerShdw blurRad="38100" dist="38100" dir="2700000" algn="tl">
                    <a:srgbClr val="C0C0C0"/>
                  </a:outerShdw>
                </a:effectLst>
              </a:rPr>
              <a:t>Timestamp-Ordering </a:t>
            </a:r>
            <a:r>
              <a:rPr lang="en-US" altLang="en-US" sz="4000" b="1" dirty="0">
                <a:effectLst>
                  <a:outerShdw blurRad="38100" dist="38100" dir="2700000" algn="tl">
                    <a:srgbClr val="C0C0C0"/>
                  </a:outerShdw>
                </a:effectLst>
              </a:rPr>
              <a:t>Protocol</a:t>
            </a:r>
          </a:p>
        </p:txBody>
      </p:sp>
      <p:sp>
        <p:nvSpPr>
          <p:cNvPr id="67588" name="Rectangle 3"/>
          <p:cNvSpPr>
            <a:spLocks noGrp="1" noChangeArrowheads="1"/>
          </p:cNvSpPr>
          <p:nvPr>
            <p:ph type="body" idx="4294967295"/>
          </p:nvPr>
        </p:nvSpPr>
        <p:spPr>
          <a:xfrm>
            <a:off x="1166949" y="1295401"/>
            <a:ext cx="9884228" cy="5070475"/>
          </a:xfrm>
        </p:spPr>
        <p:txBody>
          <a:bodyPr>
            <a:normAutofit/>
          </a:bodyPr>
          <a:lstStyle/>
          <a:p>
            <a:pPr eaLnBrk="1" hangingPunct="1"/>
            <a:endParaRPr lang="en-US" altLang="en-US" sz="1800" dirty="0"/>
          </a:p>
          <a:p>
            <a:pPr eaLnBrk="1" hangingPunct="1"/>
            <a:r>
              <a:rPr lang="en-US" altLang="en-US" sz="2400" dirty="0"/>
              <a:t>The timestamp-ordering protocol guarantees </a:t>
            </a:r>
            <a:r>
              <a:rPr lang="en-US" altLang="en-US" sz="2400" dirty="0" err="1"/>
              <a:t>serializability</a:t>
            </a:r>
            <a:r>
              <a:rPr lang="en-US" altLang="en-US" sz="2400" dirty="0"/>
              <a:t> since all the arcs in the precedence graph are of the form:</a:t>
            </a:r>
          </a:p>
          <a:p>
            <a:pPr eaLnBrk="1" hangingPunct="1">
              <a:buFontTx/>
              <a:buNone/>
            </a:pPr>
            <a:r>
              <a:rPr lang="en-US" altLang="en-US" sz="2400" dirty="0"/>
              <a:t>    </a:t>
            </a:r>
          </a:p>
          <a:p>
            <a:pPr eaLnBrk="1" hangingPunct="1">
              <a:buFontTx/>
              <a:buNone/>
            </a:pPr>
            <a:endParaRPr lang="en-US" altLang="en-US" sz="1800" dirty="0"/>
          </a:p>
          <a:p>
            <a:pPr eaLnBrk="1" hangingPunct="1">
              <a:buFontTx/>
              <a:buNone/>
            </a:pPr>
            <a:endParaRPr lang="en-US" altLang="en-US" dirty="0" smtClean="0"/>
          </a:p>
          <a:p>
            <a:pPr eaLnBrk="1" hangingPunct="1">
              <a:buFontTx/>
              <a:buNone/>
            </a:pPr>
            <a:endParaRPr lang="en-US" altLang="en-US" dirty="0" smtClean="0"/>
          </a:p>
          <a:p>
            <a:pPr eaLnBrk="1" hangingPunct="1">
              <a:buFontTx/>
              <a:buNone/>
            </a:pPr>
            <a:r>
              <a:rPr lang="en-US" altLang="en-US" sz="2400" dirty="0" smtClean="0"/>
              <a:t>     </a:t>
            </a:r>
            <a:r>
              <a:rPr lang="en-US" altLang="en-US" sz="2400" dirty="0"/>
              <a:t>Thus, there will be no cycles in the precedence graph.</a:t>
            </a:r>
          </a:p>
          <a:p>
            <a:pPr eaLnBrk="1" hangingPunct="1">
              <a:lnSpc>
                <a:spcPct val="90000"/>
              </a:lnSpc>
            </a:pPr>
            <a:r>
              <a:rPr lang="en-US" altLang="en-US" sz="2400" dirty="0"/>
              <a:t>Timestamp protocol ensures freedom from deadlock as no transaction ever waits.  </a:t>
            </a:r>
          </a:p>
          <a:p>
            <a:pPr eaLnBrk="1" hangingPunct="1">
              <a:lnSpc>
                <a:spcPct val="90000"/>
              </a:lnSpc>
            </a:pPr>
            <a:r>
              <a:rPr lang="en-US" altLang="en-US" sz="2400" dirty="0"/>
              <a:t>But the schedule may not be cascade-free, and may not even be recoverable.</a:t>
            </a:r>
          </a:p>
        </p:txBody>
      </p:sp>
      <p:pic>
        <p:nvPicPr>
          <p:cNvPr id="6758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464" y="2621281"/>
            <a:ext cx="4945063"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7569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853440" y="274638"/>
            <a:ext cx="9052560" cy="563562"/>
          </a:xfrm>
        </p:spPr>
        <p:txBody>
          <a:bodyPr anchor="b">
            <a:noAutofit/>
          </a:bodyPr>
          <a:lstStyle/>
          <a:p>
            <a:pPr eaLnBrk="1" hangingPunct="1">
              <a:defRPr/>
            </a:pPr>
            <a:r>
              <a:rPr lang="en-US" altLang="en-US" sz="4000" b="1" dirty="0">
                <a:effectLst>
                  <a:outerShdw blurRad="38100" dist="38100" dir="2700000" algn="tl">
                    <a:srgbClr val="C0C0C0"/>
                  </a:outerShdw>
                </a:effectLst>
              </a:rPr>
              <a:t>Recoverability and Cascade Freedom</a:t>
            </a:r>
          </a:p>
        </p:txBody>
      </p:sp>
      <p:sp>
        <p:nvSpPr>
          <p:cNvPr id="68612" name="Rectangle 3"/>
          <p:cNvSpPr>
            <a:spLocks noGrp="1" noChangeArrowheads="1"/>
          </p:cNvSpPr>
          <p:nvPr>
            <p:ph type="body" idx="4294967295"/>
          </p:nvPr>
        </p:nvSpPr>
        <p:spPr>
          <a:xfrm>
            <a:off x="461554" y="1093790"/>
            <a:ext cx="9444446" cy="5289594"/>
          </a:xfrm>
        </p:spPr>
        <p:txBody>
          <a:bodyPr>
            <a:noAutofit/>
          </a:bodyPr>
          <a:lstStyle/>
          <a:p>
            <a:pPr eaLnBrk="1" hangingPunct="1">
              <a:lnSpc>
                <a:spcPct val="90000"/>
              </a:lnSpc>
            </a:pPr>
            <a:r>
              <a:rPr lang="en-US" altLang="en-US" sz="2000" dirty="0"/>
              <a:t>Problem with timestamp-ordering protocol:</a:t>
            </a:r>
          </a:p>
          <a:p>
            <a:pPr lvl="1" eaLnBrk="1" hangingPunct="1">
              <a:lnSpc>
                <a:spcPct val="90000"/>
              </a:lnSpc>
            </a:pPr>
            <a:r>
              <a:rPr lang="en-US" altLang="en-US" sz="2000" dirty="0"/>
              <a:t>Suppose </a:t>
            </a:r>
            <a:r>
              <a:rPr lang="en-US" altLang="en-US" sz="2000" i="1" dirty="0" err="1"/>
              <a:t>T</a:t>
            </a:r>
            <a:r>
              <a:rPr lang="en-US" altLang="en-US" sz="2000" i="1" baseline="-25000" dirty="0" err="1"/>
              <a:t>i</a:t>
            </a:r>
            <a:r>
              <a:rPr lang="en-US" altLang="en-US" sz="2000" dirty="0"/>
              <a:t> aborts, but </a:t>
            </a:r>
            <a:r>
              <a:rPr lang="en-US" altLang="en-US" sz="2000" i="1" dirty="0" err="1"/>
              <a:t>T</a:t>
            </a:r>
            <a:r>
              <a:rPr lang="en-US" altLang="en-US" sz="2000" i="1" baseline="-25000" dirty="0" err="1"/>
              <a:t>j</a:t>
            </a:r>
            <a:r>
              <a:rPr lang="en-US" altLang="en-US" sz="2000" dirty="0"/>
              <a:t> has read a data item written by  </a:t>
            </a:r>
            <a:r>
              <a:rPr lang="en-US" altLang="en-US" sz="2000" i="1" dirty="0" err="1"/>
              <a:t>T</a:t>
            </a:r>
            <a:r>
              <a:rPr lang="en-US" altLang="en-US" sz="2000" i="1" baseline="-25000" dirty="0" err="1"/>
              <a:t>i</a:t>
            </a:r>
            <a:endParaRPr lang="en-US" altLang="en-US" sz="2000" dirty="0"/>
          </a:p>
          <a:p>
            <a:pPr lvl="1" eaLnBrk="1" hangingPunct="1">
              <a:lnSpc>
                <a:spcPct val="90000"/>
              </a:lnSpc>
            </a:pPr>
            <a:r>
              <a:rPr lang="en-US" altLang="en-US" sz="2000" dirty="0"/>
              <a:t>Then </a:t>
            </a:r>
            <a:r>
              <a:rPr lang="en-US" altLang="en-US" sz="2000" i="1" dirty="0" err="1"/>
              <a:t>T</a:t>
            </a:r>
            <a:r>
              <a:rPr lang="en-US" altLang="en-US" sz="2000" i="1" baseline="-25000" dirty="0" err="1"/>
              <a:t>j</a:t>
            </a:r>
            <a:r>
              <a:rPr lang="en-US" altLang="en-US" sz="2000" i="1" dirty="0"/>
              <a:t> </a:t>
            </a:r>
            <a:r>
              <a:rPr lang="en-US" altLang="en-US" sz="2000" dirty="0"/>
              <a:t>must abort; if </a:t>
            </a:r>
            <a:r>
              <a:rPr lang="en-US" altLang="en-US" sz="2000" i="1" dirty="0" err="1"/>
              <a:t>T</a:t>
            </a:r>
            <a:r>
              <a:rPr lang="en-US" altLang="en-US" sz="2000" i="1" baseline="-25000" dirty="0" err="1"/>
              <a:t>j</a:t>
            </a:r>
            <a:r>
              <a:rPr lang="en-US" altLang="en-US" sz="2000" i="1" dirty="0"/>
              <a:t> </a:t>
            </a:r>
            <a:r>
              <a:rPr lang="en-US" altLang="en-US" sz="2000" dirty="0"/>
              <a:t>had been allowed to commit earlier, the schedule is not recoverable.</a:t>
            </a:r>
          </a:p>
          <a:p>
            <a:pPr lvl="1" eaLnBrk="1" hangingPunct="1">
              <a:lnSpc>
                <a:spcPct val="90000"/>
              </a:lnSpc>
            </a:pPr>
            <a:r>
              <a:rPr lang="en-US" altLang="en-US" sz="2000" dirty="0"/>
              <a:t>Further, any transaction that has read a data item written by </a:t>
            </a:r>
            <a:r>
              <a:rPr lang="en-US" altLang="en-US" sz="2000" i="1" dirty="0" err="1"/>
              <a:t>T</a:t>
            </a:r>
            <a:r>
              <a:rPr lang="en-US" altLang="en-US" sz="2000" i="1" baseline="-25000" dirty="0" err="1"/>
              <a:t>j</a:t>
            </a:r>
            <a:r>
              <a:rPr lang="en-US" altLang="en-US" sz="2000" dirty="0"/>
              <a:t> must abort</a:t>
            </a:r>
          </a:p>
          <a:p>
            <a:pPr lvl="1" eaLnBrk="1" hangingPunct="1">
              <a:lnSpc>
                <a:spcPct val="90000"/>
              </a:lnSpc>
            </a:pPr>
            <a:r>
              <a:rPr lang="en-US" altLang="en-US" sz="2000" dirty="0"/>
              <a:t>This can lead to cascading rollback --- that is, a chain of rollbacks </a:t>
            </a:r>
          </a:p>
          <a:p>
            <a:pPr eaLnBrk="1" hangingPunct="1">
              <a:lnSpc>
                <a:spcPct val="90000"/>
              </a:lnSpc>
            </a:pPr>
            <a:r>
              <a:rPr lang="en-US" altLang="en-US" sz="2000" dirty="0"/>
              <a:t> Solution 1:</a:t>
            </a:r>
          </a:p>
          <a:p>
            <a:pPr lvl="1" eaLnBrk="1" hangingPunct="1">
              <a:lnSpc>
                <a:spcPct val="90000"/>
              </a:lnSpc>
            </a:pPr>
            <a:r>
              <a:rPr lang="en-US" altLang="en-US" sz="2000" dirty="0"/>
              <a:t>A transaction is structured such that its writes are all performed at the end of its processing</a:t>
            </a:r>
          </a:p>
          <a:p>
            <a:pPr lvl="1" eaLnBrk="1" hangingPunct="1">
              <a:lnSpc>
                <a:spcPct val="90000"/>
              </a:lnSpc>
            </a:pPr>
            <a:r>
              <a:rPr lang="en-US" altLang="en-US" sz="2000" dirty="0"/>
              <a:t>All writes of a transaction form an atomic action; no transaction may execute while a transaction is being written</a:t>
            </a:r>
          </a:p>
          <a:p>
            <a:pPr lvl="1" eaLnBrk="1" hangingPunct="1">
              <a:lnSpc>
                <a:spcPct val="90000"/>
              </a:lnSpc>
            </a:pPr>
            <a:r>
              <a:rPr lang="en-US" altLang="en-US" sz="2000" dirty="0"/>
              <a:t>A transaction that aborts is restarted with a new timestamp</a:t>
            </a:r>
          </a:p>
          <a:p>
            <a:pPr eaLnBrk="1" hangingPunct="1">
              <a:lnSpc>
                <a:spcPct val="90000"/>
              </a:lnSpc>
            </a:pPr>
            <a:r>
              <a:rPr lang="en-US" altLang="en-US" sz="2000" dirty="0"/>
              <a:t>Solution 2: Limited form of locking: wait for data to be committed before reading it</a:t>
            </a:r>
          </a:p>
          <a:p>
            <a:pPr eaLnBrk="1" hangingPunct="1">
              <a:lnSpc>
                <a:spcPct val="90000"/>
              </a:lnSpc>
            </a:pPr>
            <a:r>
              <a:rPr lang="en-US" altLang="en-US" sz="2000" dirty="0"/>
              <a:t>Solution 3: Use commit dependencies to ensure recoverability</a:t>
            </a:r>
          </a:p>
        </p:txBody>
      </p:sp>
    </p:spTree>
    <p:extLst>
      <p:ext uri="{BB962C8B-B14F-4D97-AF65-F5344CB8AC3E}">
        <p14:creationId xmlns:p14="http://schemas.microsoft.com/office/powerpoint/2010/main" val="27010496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38200" y="365126"/>
            <a:ext cx="10378440" cy="801824"/>
          </a:xfrm>
        </p:spPr>
        <p:txBody>
          <a:bodyPr anchor="b">
            <a:normAutofit/>
          </a:bodyPr>
          <a:lstStyle/>
          <a:p>
            <a:pPr eaLnBrk="1" hangingPunct="1">
              <a:defRPr/>
            </a:pPr>
            <a:r>
              <a:rPr lang="en-US" altLang="en-US" sz="4000" b="1" dirty="0">
                <a:effectLst>
                  <a:outerShdw blurRad="38100" dist="38100" dir="2700000" algn="tl">
                    <a:srgbClr val="C0C0C0"/>
                  </a:outerShdw>
                </a:effectLst>
              </a:rPr>
              <a:t>Thomas’ Write Rule</a:t>
            </a:r>
          </a:p>
        </p:txBody>
      </p:sp>
      <p:sp>
        <p:nvSpPr>
          <p:cNvPr id="69636" name="Rectangle 3"/>
          <p:cNvSpPr>
            <a:spLocks noGrp="1" noChangeArrowheads="1"/>
          </p:cNvSpPr>
          <p:nvPr>
            <p:ph type="body" idx="4294967295"/>
          </p:nvPr>
        </p:nvSpPr>
        <p:spPr>
          <a:xfrm>
            <a:off x="838200" y="1419497"/>
            <a:ext cx="10515600" cy="4757466"/>
          </a:xfrm>
        </p:spPr>
        <p:txBody>
          <a:bodyPr>
            <a:normAutofit/>
          </a:bodyPr>
          <a:lstStyle/>
          <a:p>
            <a:pPr eaLnBrk="1" hangingPunct="1"/>
            <a:r>
              <a:rPr lang="en-US" altLang="en-US" sz="2400" dirty="0"/>
              <a:t>Modified version of the timestamp-ordering protocol in which obsolete </a:t>
            </a:r>
            <a:r>
              <a:rPr lang="en-US" altLang="en-US" sz="2400" b="1" dirty="0"/>
              <a:t> write</a:t>
            </a:r>
            <a:r>
              <a:rPr lang="en-US" altLang="en-US" sz="2400" dirty="0"/>
              <a:t> operations may be ignored under certain circumstances.</a:t>
            </a:r>
          </a:p>
          <a:p>
            <a:pPr eaLnBrk="1" hangingPunct="1">
              <a:lnSpc>
                <a:spcPct val="110000"/>
              </a:lnSpc>
            </a:pPr>
            <a:r>
              <a:rPr lang="en-US" altLang="en-US" sz="2400" dirty="0"/>
              <a:t>When </a:t>
            </a:r>
            <a:r>
              <a:rPr lang="en-US" altLang="en-US" sz="2400" dirty="0" err="1"/>
              <a:t>T</a:t>
            </a:r>
            <a:r>
              <a:rPr lang="en-US" altLang="en-US" sz="2400" baseline="-25000" dirty="0" err="1"/>
              <a:t>i</a:t>
            </a:r>
            <a:r>
              <a:rPr lang="en-US" altLang="en-US" sz="2400" dirty="0"/>
              <a:t> attempts to write data item Q, if TS(</a:t>
            </a:r>
            <a:r>
              <a:rPr lang="en-US" altLang="en-US" sz="2400" dirty="0" err="1"/>
              <a:t>T</a:t>
            </a:r>
            <a:r>
              <a:rPr lang="en-US" altLang="en-US" sz="2400" baseline="-25000" dirty="0" err="1"/>
              <a:t>i</a:t>
            </a:r>
            <a:r>
              <a:rPr lang="en-US" altLang="en-US" sz="2400" dirty="0"/>
              <a:t>) &lt; W-timestamp(Q), then </a:t>
            </a:r>
            <a:r>
              <a:rPr lang="en-US" altLang="en-US" sz="2400" dirty="0" err="1"/>
              <a:t>T</a:t>
            </a:r>
            <a:r>
              <a:rPr lang="en-US" altLang="en-US" sz="2400" baseline="-25000" dirty="0" err="1"/>
              <a:t>i</a:t>
            </a:r>
            <a:r>
              <a:rPr lang="en-US" altLang="en-US" sz="2400" dirty="0"/>
              <a:t> is attempting to write an obsolete value of {Q}. </a:t>
            </a:r>
          </a:p>
          <a:p>
            <a:pPr lvl="1" eaLnBrk="1" hangingPunct="1">
              <a:lnSpc>
                <a:spcPct val="110000"/>
              </a:lnSpc>
            </a:pPr>
            <a:r>
              <a:rPr lang="en-US" altLang="en-US" dirty="0"/>
              <a:t>Rather than rolling back </a:t>
            </a:r>
            <a:r>
              <a:rPr lang="en-US" altLang="en-US" dirty="0" err="1"/>
              <a:t>T</a:t>
            </a:r>
            <a:r>
              <a:rPr lang="en-US" altLang="en-US" baseline="-25000" dirty="0" err="1"/>
              <a:t>i</a:t>
            </a:r>
            <a:r>
              <a:rPr lang="en-US" altLang="en-US" dirty="0"/>
              <a:t> as the timestamp ordering protocol would have done, this {</a:t>
            </a:r>
            <a:r>
              <a:rPr lang="en-US" altLang="en-US" b="1" dirty="0"/>
              <a:t>write</a:t>
            </a:r>
            <a:r>
              <a:rPr lang="en-US" altLang="en-US" dirty="0"/>
              <a:t>} operation can be ignored.</a:t>
            </a:r>
          </a:p>
          <a:p>
            <a:pPr eaLnBrk="1" hangingPunct="1"/>
            <a:r>
              <a:rPr lang="en-US" altLang="en-US" sz="2400" dirty="0"/>
              <a:t>Otherwise this protocol is the same as the timestamp ordering protocol.</a:t>
            </a:r>
          </a:p>
          <a:p>
            <a:pPr eaLnBrk="1" hangingPunct="1">
              <a:lnSpc>
                <a:spcPct val="120000"/>
              </a:lnSpc>
            </a:pPr>
            <a:r>
              <a:rPr lang="en-US" altLang="en-US" sz="2400" dirty="0"/>
              <a:t>Thomas' Write Rule allows greater potential concurrency. </a:t>
            </a:r>
          </a:p>
        </p:txBody>
      </p:sp>
    </p:spTree>
    <p:extLst>
      <p:ext uri="{BB962C8B-B14F-4D97-AF65-F5344CB8AC3E}">
        <p14:creationId xmlns:p14="http://schemas.microsoft.com/office/powerpoint/2010/main" val="30172768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838200" y="222387"/>
            <a:ext cx="7924800" cy="639762"/>
          </a:xfrm>
        </p:spPr>
        <p:txBody>
          <a:bodyPr anchor="b">
            <a:noAutofit/>
          </a:bodyPr>
          <a:lstStyle/>
          <a:p>
            <a:r>
              <a:rPr lang="en-US" altLang="en-US" sz="4000" b="1" dirty="0" err="1">
                <a:effectLst>
                  <a:outerShdw blurRad="38100" dist="38100" dir="2700000" algn="tl">
                    <a:srgbClr val="C0C0C0"/>
                  </a:outerShdw>
                </a:effectLst>
              </a:rPr>
              <a:t>Multiversion</a:t>
            </a:r>
            <a:r>
              <a:rPr lang="en-US" altLang="en-US" sz="4000" b="1" dirty="0">
                <a:effectLst>
                  <a:outerShdw blurRad="38100" dist="38100" dir="2700000" algn="tl">
                    <a:srgbClr val="C0C0C0"/>
                  </a:outerShdw>
                </a:effectLst>
              </a:rPr>
              <a:t> Timestamp Protocol</a:t>
            </a:r>
          </a:p>
        </p:txBody>
      </p:sp>
      <p:sp>
        <p:nvSpPr>
          <p:cNvPr id="119811" name="Rectangle 3"/>
          <p:cNvSpPr>
            <a:spLocks noGrp="1" noChangeArrowheads="1"/>
          </p:cNvSpPr>
          <p:nvPr>
            <p:ph type="body" idx="4294967295"/>
          </p:nvPr>
        </p:nvSpPr>
        <p:spPr>
          <a:xfrm>
            <a:off x="777240" y="1216025"/>
            <a:ext cx="10515600" cy="4351338"/>
          </a:xfrm>
        </p:spPr>
        <p:txBody>
          <a:bodyPr>
            <a:normAutofit/>
          </a:bodyPr>
          <a:lstStyle/>
          <a:p>
            <a:r>
              <a:rPr lang="en-US" altLang="en-US" sz="2400" dirty="0" err="1"/>
              <a:t>Multiversion</a:t>
            </a:r>
            <a:r>
              <a:rPr lang="en-US" altLang="en-US" sz="2400" dirty="0"/>
              <a:t> schemes keep old versions of data item to increase concurrency.</a:t>
            </a:r>
          </a:p>
          <a:p>
            <a:r>
              <a:rPr lang="en-US" altLang="en-US" sz="2400" dirty="0"/>
              <a:t>Each successful </a:t>
            </a:r>
            <a:r>
              <a:rPr lang="en-US" altLang="en-US" sz="2400" b="1" dirty="0"/>
              <a:t>write</a:t>
            </a:r>
            <a:r>
              <a:rPr lang="en-US" altLang="en-US" sz="2400" dirty="0"/>
              <a:t> results in the creation of a new version of the data item written.</a:t>
            </a:r>
          </a:p>
          <a:p>
            <a:r>
              <a:rPr lang="en-US" altLang="en-US" sz="2400" dirty="0"/>
              <a:t>Use timestamps to label versions.</a:t>
            </a:r>
          </a:p>
          <a:p>
            <a:r>
              <a:rPr lang="en-US" altLang="en-US" sz="2400" dirty="0"/>
              <a:t>When a </a:t>
            </a:r>
            <a:r>
              <a:rPr lang="en-US" altLang="en-US" sz="2400" b="1" dirty="0"/>
              <a:t>read</a:t>
            </a:r>
            <a:r>
              <a:rPr lang="en-US" altLang="en-US" sz="2400" dirty="0"/>
              <a:t>(Q) operation is issued, select an appropriate version of Q based on the timestamp of the transaction, and return the value of the selected version.  </a:t>
            </a:r>
          </a:p>
          <a:p>
            <a:r>
              <a:rPr lang="en-US" altLang="en-US" sz="2400" b="1" dirty="0"/>
              <a:t>read</a:t>
            </a:r>
            <a:r>
              <a:rPr lang="en-US" altLang="en-US" sz="2400" dirty="0"/>
              <a:t>s never have to wait as an appropriate version is returned immediately.</a:t>
            </a:r>
          </a:p>
        </p:txBody>
      </p:sp>
    </p:spTree>
    <p:extLst>
      <p:ext uri="{BB962C8B-B14F-4D97-AF65-F5344CB8AC3E}">
        <p14:creationId xmlns:p14="http://schemas.microsoft.com/office/powerpoint/2010/main" val="862605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838200" y="365126"/>
            <a:ext cx="10239103" cy="531858"/>
          </a:xfrm>
        </p:spPr>
        <p:txBody>
          <a:bodyPr anchor="b">
            <a:noAutofit/>
          </a:bodyPr>
          <a:lstStyle/>
          <a:p>
            <a:r>
              <a:rPr lang="en-US" altLang="en-US" sz="4000" b="1" dirty="0" err="1">
                <a:effectLst>
                  <a:outerShdw blurRad="38100" dist="38100" dir="2700000" algn="tl">
                    <a:srgbClr val="C0C0C0"/>
                  </a:outerShdw>
                </a:effectLst>
              </a:rPr>
              <a:t>Multiversion</a:t>
            </a:r>
            <a:r>
              <a:rPr lang="en-US" altLang="en-US" sz="4000" b="1" dirty="0">
                <a:effectLst>
                  <a:outerShdw blurRad="38100" dist="38100" dir="2700000" algn="tl">
                    <a:srgbClr val="C0C0C0"/>
                  </a:outerShdw>
                </a:effectLst>
              </a:rPr>
              <a:t> Timestamp Ordering</a:t>
            </a:r>
          </a:p>
        </p:txBody>
      </p:sp>
      <p:sp>
        <p:nvSpPr>
          <p:cNvPr id="121859" name="Rectangle 3"/>
          <p:cNvSpPr>
            <a:spLocks noGrp="1" noChangeArrowheads="1"/>
          </p:cNvSpPr>
          <p:nvPr>
            <p:ph type="body" idx="4294967295"/>
          </p:nvPr>
        </p:nvSpPr>
        <p:spPr>
          <a:xfrm>
            <a:off x="838200" y="1193074"/>
            <a:ext cx="10515600" cy="4983889"/>
          </a:xfrm>
        </p:spPr>
        <p:txBody>
          <a:bodyPr>
            <a:normAutofit/>
          </a:bodyPr>
          <a:lstStyle/>
          <a:p>
            <a:r>
              <a:rPr lang="en-US" altLang="en-US" sz="2400" dirty="0"/>
              <a:t>Each data item Q has a sequence of versions &lt;Q</a:t>
            </a:r>
            <a:r>
              <a:rPr lang="en-US" altLang="en-US" sz="2400" baseline="-25000" dirty="0"/>
              <a:t>1</a:t>
            </a:r>
            <a:r>
              <a:rPr lang="en-US" altLang="en-US" sz="2400" dirty="0"/>
              <a:t>, Q</a:t>
            </a:r>
            <a:r>
              <a:rPr lang="en-US" altLang="en-US" sz="2400" baseline="-25000" dirty="0"/>
              <a:t>2</a:t>
            </a:r>
            <a:r>
              <a:rPr lang="en-US" altLang="en-US" sz="2400" dirty="0"/>
              <a:t>,...., </a:t>
            </a:r>
            <a:r>
              <a:rPr lang="en-US" altLang="en-US" sz="2400" dirty="0" err="1"/>
              <a:t>Q</a:t>
            </a:r>
            <a:r>
              <a:rPr lang="en-US" altLang="en-US" sz="2400" baseline="-25000" dirty="0" err="1"/>
              <a:t>m</a:t>
            </a:r>
            <a:r>
              <a:rPr lang="en-US" altLang="en-US" sz="2400" dirty="0"/>
              <a:t>&gt;. Each version </a:t>
            </a:r>
            <a:r>
              <a:rPr lang="en-US" altLang="en-US" sz="2400" dirty="0" err="1"/>
              <a:t>Q</a:t>
            </a:r>
            <a:r>
              <a:rPr lang="en-US" altLang="en-US" sz="2400" baseline="-25000" dirty="0" err="1"/>
              <a:t>k</a:t>
            </a:r>
            <a:r>
              <a:rPr lang="en-US" altLang="en-US" sz="2400" dirty="0"/>
              <a:t> contains three data fields:</a:t>
            </a:r>
          </a:p>
          <a:p>
            <a:pPr lvl="1"/>
            <a:r>
              <a:rPr lang="en-US" altLang="en-US" b="1" dirty="0"/>
              <a:t>Content</a:t>
            </a:r>
            <a:r>
              <a:rPr lang="en-US" altLang="en-US" dirty="0"/>
              <a:t> -- the value of version </a:t>
            </a:r>
            <a:r>
              <a:rPr lang="en-US" altLang="en-US" dirty="0" err="1"/>
              <a:t>Q</a:t>
            </a:r>
            <a:r>
              <a:rPr lang="en-US" altLang="en-US" baseline="-25000" dirty="0" err="1"/>
              <a:t>k</a:t>
            </a:r>
            <a:r>
              <a:rPr lang="en-US" altLang="en-US" dirty="0"/>
              <a:t>.</a:t>
            </a:r>
          </a:p>
          <a:p>
            <a:pPr lvl="1"/>
            <a:r>
              <a:rPr lang="en-US" altLang="en-US" b="1" dirty="0"/>
              <a:t>W-timestamp</a:t>
            </a:r>
            <a:r>
              <a:rPr lang="en-US" altLang="en-US" dirty="0"/>
              <a:t>(</a:t>
            </a:r>
            <a:r>
              <a:rPr lang="en-US" altLang="en-US" dirty="0" err="1"/>
              <a:t>Q</a:t>
            </a:r>
            <a:r>
              <a:rPr lang="en-US" altLang="en-US" baseline="-25000" dirty="0" err="1"/>
              <a:t>k</a:t>
            </a:r>
            <a:r>
              <a:rPr lang="en-US" altLang="en-US" dirty="0"/>
              <a:t>) -- timestamp of the transaction that created (wrote) version </a:t>
            </a:r>
            <a:r>
              <a:rPr lang="en-US" altLang="en-US" dirty="0" err="1"/>
              <a:t>Q</a:t>
            </a:r>
            <a:r>
              <a:rPr lang="en-US" altLang="en-US" baseline="-25000" dirty="0" err="1"/>
              <a:t>k</a:t>
            </a:r>
            <a:endParaRPr lang="en-US" altLang="en-US" dirty="0"/>
          </a:p>
          <a:p>
            <a:pPr lvl="1"/>
            <a:r>
              <a:rPr lang="en-US" altLang="en-US" b="1" dirty="0"/>
              <a:t>R-timestamp</a:t>
            </a:r>
            <a:r>
              <a:rPr lang="en-US" altLang="en-US" dirty="0"/>
              <a:t>(</a:t>
            </a:r>
            <a:r>
              <a:rPr lang="en-US" altLang="en-US" dirty="0" err="1"/>
              <a:t>Q</a:t>
            </a:r>
            <a:r>
              <a:rPr lang="en-US" altLang="en-US" baseline="-25000" dirty="0" err="1"/>
              <a:t>k</a:t>
            </a:r>
            <a:r>
              <a:rPr lang="en-US" altLang="en-US" dirty="0"/>
              <a:t>) -- largest timestamp of a transaction that successfully read version </a:t>
            </a:r>
            <a:r>
              <a:rPr lang="en-US" altLang="en-US" dirty="0" err="1"/>
              <a:t>Q</a:t>
            </a:r>
            <a:r>
              <a:rPr lang="en-US" altLang="en-US" baseline="-25000" dirty="0" err="1"/>
              <a:t>k</a:t>
            </a:r>
            <a:endParaRPr lang="en-US" altLang="en-US" dirty="0"/>
          </a:p>
          <a:p>
            <a:r>
              <a:rPr lang="en-US" altLang="en-US" sz="2400" dirty="0"/>
              <a:t>when a transaction </a:t>
            </a:r>
            <a:r>
              <a:rPr lang="en-US" altLang="en-US" sz="2400" dirty="0" err="1"/>
              <a:t>T</a:t>
            </a:r>
            <a:r>
              <a:rPr lang="en-US" altLang="en-US" sz="2400" baseline="-25000" dirty="0" err="1"/>
              <a:t>i</a:t>
            </a:r>
            <a:r>
              <a:rPr lang="en-US" altLang="en-US" sz="2400" dirty="0"/>
              <a:t> creates a new version </a:t>
            </a:r>
            <a:r>
              <a:rPr lang="en-US" altLang="en-US" sz="2400" dirty="0" err="1"/>
              <a:t>Q</a:t>
            </a:r>
            <a:r>
              <a:rPr lang="en-US" altLang="en-US" sz="2400" baseline="-25000" dirty="0" err="1"/>
              <a:t>k</a:t>
            </a:r>
            <a:r>
              <a:rPr lang="en-US" altLang="en-US" sz="2400" dirty="0"/>
              <a:t> of Q, </a:t>
            </a:r>
            <a:r>
              <a:rPr lang="en-US" altLang="en-US" sz="2400" dirty="0" err="1"/>
              <a:t>Q</a:t>
            </a:r>
            <a:r>
              <a:rPr lang="en-US" altLang="en-US" sz="2400" baseline="-25000" dirty="0" err="1"/>
              <a:t>k</a:t>
            </a:r>
            <a:r>
              <a:rPr lang="en-US" altLang="en-US" sz="2400" dirty="0" err="1"/>
              <a:t>'s</a:t>
            </a:r>
            <a:r>
              <a:rPr lang="en-US" altLang="en-US" sz="2400" dirty="0"/>
              <a:t> W-timestamp and R-timestamp are initialized to TS(</a:t>
            </a:r>
            <a:r>
              <a:rPr lang="en-US" altLang="en-US" sz="2400" dirty="0" err="1"/>
              <a:t>T</a:t>
            </a:r>
            <a:r>
              <a:rPr lang="en-US" altLang="en-US" sz="2400" baseline="-25000" dirty="0" err="1"/>
              <a:t>i</a:t>
            </a:r>
            <a:r>
              <a:rPr lang="en-US" altLang="en-US" sz="2400" dirty="0"/>
              <a:t>). </a:t>
            </a:r>
          </a:p>
          <a:p>
            <a:r>
              <a:rPr lang="en-US" altLang="en-US" sz="2400" dirty="0"/>
              <a:t>R-timestamp of </a:t>
            </a:r>
            <a:r>
              <a:rPr lang="en-US" altLang="en-US" sz="2400" dirty="0" err="1"/>
              <a:t>Q</a:t>
            </a:r>
            <a:r>
              <a:rPr lang="en-US" altLang="en-US" sz="2400" baseline="-25000" dirty="0" err="1"/>
              <a:t>k</a:t>
            </a:r>
            <a:r>
              <a:rPr lang="en-US" altLang="en-US" sz="2400" dirty="0"/>
              <a:t> is updated whenever a transaction </a:t>
            </a:r>
            <a:r>
              <a:rPr lang="en-US" altLang="en-US" sz="2400" dirty="0" err="1"/>
              <a:t>T</a:t>
            </a:r>
            <a:r>
              <a:rPr lang="en-US" altLang="en-US" sz="2400" baseline="-25000" dirty="0" err="1"/>
              <a:t>j</a:t>
            </a:r>
            <a:r>
              <a:rPr lang="en-US" altLang="en-US" sz="2400" dirty="0"/>
              <a:t> reads </a:t>
            </a:r>
            <a:r>
              <a:rPr lang="en-US" altLang="en-US" sz="2400" dirty="0" err="1"/>
              <a:t>Q</a:t>
            </a:r>
            <a:r>
              <a:rPr lang="en-US" altLang="en-US" sz="2400" baseline="-25000" dirty="0" err="1"/>
              <a:t>k</a:t>
            </a:r>
            <a:r>
              <a:rPr lang="en-US" altLang="en-US" sz="2400" dirty="0"/>
              <a:t>, and TS(</a:t>
            </a:r>
            <a:r>
              <a:rPr lang="en-US" altLang="en-US" sz="2400" dirty="0" err="1"/>
              <a:t>T</a:t>
            </a:r>
            <a:r>
              <a:rPr lang="en-US" altLang="en-US" sz="2400" baseline="-25000" dirty="0" err="1"/>
              <a:t>j</a:t>
            </a:r>
            <a:r>
              <a:rPr lang="en-US" altLang="en-US" sz="2400" dirty="0"/>
              <a:t>) &gt; R-timestamp(</a:t>
            </a:r>
            <a:r>
              <a:rPr lang="en-US" altLang="en-US" sz="2400" dirty="0" err="1"/>
              <a:t>Q</a:t>
            </a:r>
            <a:r>
              <a:rPr lang="en-US" altLang="en-US" sz="2400" baseline="-25000" dirty="0" err="1"/>
              <a:t>k</a:t>
            </a:r>
            <a:r>
              <a:rPr lang="en-US" altLang="en-US" sz="2400" dirty="0"/>
              <a:t>).</a:t>
            </a:r>
          </a:p>
        </p:txBody>
      </p:sp>
    </p:spTree>
    <p:extLst>
      <p:ext uri="{BB962C8B-B14F-4D97-AF65-F5344CB8AC3E}">
        <p14:creationId xmlns:p14="http://schemas.microsoft.com/office/powerpoint/2010/main" val="7251768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162595" y="326890"/>
            <a:ext cx="7772400" cy="487362"/>
          </a:xfrm>
        </p:spPr>
        <p:txBody>
          <a:bodyPr anchor="b">
            <a:noAutofit/>
          </a:bodyPr>
          <a:lstStyle/>
          <a:p>
            <a:r>
              <a:rPr lang="en-US" altLang="en-US" sz="4000" b="1" dirty="0" err="1">
                <a:effectLst>
                  <a:outerShdw blurRad="38100" dist="38100" dir="2700000" algn="tl">
                    <a:srgbClr val="C0C0C0"/>
                  </a:outerShdw>
                </a:effectLst>
              </a:rPr>
              <a:t>Multiversion</a:t>
            </a:r>
            <a:r>
              <a:rPr lang="en-US" altLang="en-US" sz="4000" b="1" dirty="0">
                <a:effectLst>
                  <a:outerShdw blurRad="38100" dist="38100" dir="2700000" algn="tl">
                    <a:srgbClr val="C0C0C0"/>
                  </a:outerShdw>
                </a:effectLst>
              </a:rPr>
              <a:t> Timestamp </a:t>
            </a:r>
            <a:r>
              <a:rPr lang="en-US" altLang="en-US" sz="4000" b="1" dirty="0" smtClean="0">
                <a:effectLst>
                  <a:outerShdw blurRad="38100" dist="38100" dir="2700000" algn="tl">
                    <a:srgbClr val="C0C0C0"/>
                  </a:outerShdw>
                </a:effectLst>
              </a:rPr>
              <a:t>Ordering</a:t>
            </a:r>
            <a:endParaRPr lang="en-US" altLang="en-US" sz="4000" b="1" dirty="0">
              <a:effectLst>
                <a:outerShdw blurRad="38100" dist="38100" dir="2700000" algn="tl">
                  <a:srgbClr val="C0C0C0"/>
                </a:outerShdw>
              </a:effectLst>
            </a:endParaRPr>
          </a:p>
        </p:txBody>
      </p:sp>
      <p:sp>
        <p:nvSpPr>
          <p:cNvPr id="123907" name="Rectangle 3"/>
          <p:cNvSpPr>
            <a:spLocks noGrp="1" noChangeArrowheads="1"/>
          </p:cNvSpPr>
          <p:nvPr>
            <p:ph type="body" idx="4294967295"/>
          </p:nvPr>
        </p:nvSpPr>
        <p:spPr>
          <a:xfrm>
            <a:off x="1162595" y="1079500"/>
            <a:ext cx="9073605" cy="5194300"/>
          </a:xfrm>
        </p:spPr>
        <p:txBody>
          <a:bodyPr>
            <a:normAutofit/>
          </a:bodyPr>
          <a:lstStyle/>
          <a:p>
            <a:r>
              <a:rPr lang="en-US" altLang="en-US" sz="2000" dirty="0"/>
              <a:t>Suppose that transaction </a:t>
            </a:r>
            <a:r>
              <a:rPr lang="en-US" altLang="en-US" sz="2000" dirty="0" err="1"/>
              <a:t>T</a:t>
            </a:r>
            <a:r>
              <a:rPr lang="en-US" altLang="en-US" sz="2000" baseline="-25000" dirty="0" err="1"/>
              <a:t>i</a:t>
            </a:r>
            <a:r>
              <a:rPr lang="en-US" altLang="en-US" sz="2000" dirty="0"/>
              <a:t> issues a </a:t>
            </a:r>
            <a:r>
              <a:rPr lang="en-US" altLang="en-US" sz="2000" b="1" dirty="0"/>
              <a:t>read</a:t>
            </a:r>
            <a:r>
              <a:rPr lang="en-US" altLang="en-US" sz="2000" dirty="0"/>
              <a:t>(Q) or </a:t>
            </a:r>
            <a:r>
              <a:rPr lang="en-US" altLang="en-US" sz="2000" b="1" dirty="0" err="1"/>
              <a:t>wrie</a:t>
            </a:r>
            <a:r>
              <a:rPr lang="en-US" altLang="en-US" sz="2000" dirty="0"/>
              <a:t>(Q</a:t>
            </a:r>
            <a:r>
              <a:rPr lang="en-US" altLang="en-US" sz="2000" dirty="0"/>
              <a:t>) operation.  Let </a:t>
            </a:r>
            <a:r>
              <a:rPr lang="en-US" altLang="en-US" sz="2000" dirty="0" err="1"/>
              <a:t>Q</a:t>
            </a:r>
            <a:r>
              <a:rPr lang="en-US" altLang="en-US" sz="2000" baseline="-25000" dirty="0" err="1"/>
              <a:t>k</a:t>
            </a:r>
            <a:r>
              <a:rPr lang="en-US" altLang="en-US" sz="2000" dirty="0"/>
              <a:t> denote the version of Q whose write timestamp is the largest write timestamp less than or equal to TS(</a:t>
            </a:r>
            <a:r>
              <a:rPr lang="en-US" altLang="en-US" sz="2000" dirty="0" err="1"/>
              <a:t>T</a:t>
            </a:r>
            <a:r>
              <a:rPr lang="en-US" altLang="en-US" sz="2000" baseline="-25000" dirty="0" err="1"/>
              <a:t>i</a:t>
            </a:r>
            <a:r>
              <a:rPr lang="en-US" altLang="en-US" sz="2000" dirty="0"/>
              <a:t>).</a:t>
            </a:r>
          </a:p>
          <a:p>
            <a:pPr marL="800100" lvl="1" indent="-342900">
              <a:buFont typeface="Monotype Sorts" charset="2"/>
              <a:buAutoNum type="arabicPeriod"/>
            </a:pPr>
            <a:r>
              <a:rPr lang="en-US" altLang="en-US" sz="2000" dirty="0"/>
              <a:t>If transaction </a:t>
            </a:r>
            <a:r>
              <a:rPr lang="en-US" altLang="en-US" sz="2000" dirty="0" err="1"/>
              <a:t>T</a:t>
            </a:r>
            <a:r>
              <a:rPr lang="en-US" altLang="en-US" sz="2000" baseline="-25000" dirty="0" err="1"/>
              <a:t>i</a:t>
            </a:r>
            <a:r>
              <a:rPr lang="en-US" altLang="en-US" sz="2000" dirty="0"/>
              <a:t> issues a </a:t>
            </a:r>
            <a:r>
              <a:rPr lang="en-US" altLang="en-US" sz="2000" b="1" dirty="0"/>
              <a:t>read</a:t>
            </a:r>
            <a:r>
              <a:rPr lang="en-US" altLang="en-US" sz="2000" dirty="0"/>
              <a:t>(Q), then the value returned is the       content of version </a:t>
            </a:r>
            <a:r>
              <a:rPr lang="en-US" altLang="en-US" sz="2000" dirty="0" err="1"/>
              <a:t>Q</a:t>
            </a:r>
            <a:r>
              <a:rPr lang="en-US" altLang="en-US" sz="2000" baseline="-25000" dirty="0" err="1"/>
              <a:t>k</a:t>
            </a:r>
            <a:r>
              <a:rPr lang="en-US" altLang="en-US" sz="2000" dirty="0"/>
              <a:t>.</a:t>
            </a:r>
          </a:p>
          <a:p>
            <a:pPr marL="800100" lvl="1" indent="-342900">
              <a:buFont typeface="Monotype Sorts" charset="2"/>
              <a:buAutoNum type="arabicPeriod"/>
            </a:pPr>
            <a:r>
              <a:rPr lang="en-US" altLang="en-US" sz="2000" dirty="0"/>
              <a:t>If transaction </a:t>
            </a:r>
            <a:r>
              <a:rPr lang="en-US" altLang="en-US" sz="2000" dirty="0" err="1"/>
              <a:t>T</a:t>
            </a:r>
            <a:r>
              <a:rPr lang="en-US" altLang="en-US" sz="2000" baseline="-25000" dirty="0" err="1"/>
              <a:t>i</a:t>
            </a:r>
            <a:r>
              <a:rPr lang="en-US" altLang="en-US" sz="2000" dirty="0"/>
              <a:t> issues a </a:t>
            </a:r>
            <a:r>
              <a:rPr lang="en-US" altLang="en-US" sz="2000" b="1" dirty="0"/>
              <a:t> write</a:t>
            </a:r>
            <a:r>
              <a:rPr lang="en-US" altLang="en-US" sz="2000" dirty="0"/>
              <a:t>(Q)</a:t>
            </a:r>
          </a:p>
          <a:p>
            <a:pPr marL="1200150" lvl="2"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 &lt; R-timestamp(</a:t>
            </a:r>
            <a:r>
              <a:rPr lang="en-US" altLang="en-US" dirty="0" err="1"/>
              <a:t>Q</a:t>
            </a:r>
            <a:r>
              <a:rPr lang="en-US" altLang="en-US" baseline="-25000" dirty="0" err="1"/>
              <a:t>k</a:t>
            </a:r>
            <a:r>
              <a:rPr lang="en-US" altLang="en-US" dirty="0"/>
              <a:t>), then transaction </a:t>
            </a:r>
            <a:r>
              <a:rPr lang="en-US" altLang="en-US" dirty="0" err="1"/>
              <a:t>T</a:t>
            </a:r>
            <a:r>
              <a:rPr lang="en-US" altLang="en-US" baseline="-25000" dirty="0" err="1"/>
              <a:t>i</a:t>
            </a:r>
            <a:r>
              <a:rPr lang="en-US" altLang="en-US" dirty="0"/>
              <a:t> is rolled back. </a:t>
            </a:r>
          </a:p>
          <a:p>
            <a:pPr marL="1200150" lvl="2" indent="-342900">
              <a:buFont typeface="Monotype Sorts" charset="2"/>
              <a:buAutoNum type="arabicPeriod"/>
            </a:pPr>
            <a:r>
              <a:rPr lang="en-US" altLang="en-US" dirty="0"/>
              <a:t>if TS(</a:t>
            </a:r>
            <a:r>
              <a:rPr lang="en-US" altLang="en-US" dirty="0" err="1"/>
              <a:t>T</a:t>
            </a:r>
            <a:r>
              <a:rPr lang="en-US" altLang="en-US" baseline="-25000" dirty="0" err="1"/>
              <a:t>i</a:t>
            </a:r>
            <a:r>
              <a:rPr lang="en-US" altLang="en-US" dirty="0"/>
              <a:t>) = W-timestamp(</a:t>
            </a:r>
            <a:r>
              <a:rPr lang="en-US" altLang="en-US" dirty="0" err="1"/>
              <a:t>Q</a:t>
            </a:r>
            <a:r>
              <a:rPr lang="en-US" altLang="en-US" baseline="-25000" dirty="0" err="1"/>
              <a:t>k</a:t>
            </a:r>
            <a:r>
              <a:rPr lang="en-US" altLang="en-US" dirty="0"/>
              <a:t>), the contents of </a:t>
            </a:r>
            <a:r>
              <a:rPr lang="en-US" altLang="en-US" dirty="0" err="1"/>
              <a:t>Q</a:t>
            </a:r>
            <a:r>
              <a:rPr lang="en-US" altLang="en-US" baseline="-25000" dirty="0" err="1"/>
              <a:t>k</a:t>
            </a:r>
            <a:r>
              <a:rPr lang="en-US" altLang="en-US" dirty="0"/>
              <a:t> are overwritten</a:t>
            </a:r>
          </a:p>
          <a:p>
            <a:pPr marL="1200150" lvl="2" indent="-342900">
              <a:buFont typeface="Monotype Sorts" charset="2"/>
              <a:buAutoNum type="arabicPeriod"/>
            </a:pPr>
            <a:r>
              <a:rPr lang="en-US" altLang="en-US" dirty="0"/>
              <a:t>TS(</a:t>
            </a:r>
            <a:r>
              <a:rPr lang="en-US" altLang="en-US" dirty="0" err="1"/>
              <a:t>Ti</a:t>
            </a:r>
            <a:r>
              <a:rPr lang="en-US" altLang="en-US" dirty="0"/>
              <a:t>) &gt; R-timestamp (</a:t>
            </a:r>
            <a:r>
              <a:rPr lang="en-US" altLang="en-US" dirty="0" err="1"/>
              <a:t>Qk</a:t>
            </a:r>
            <a:r>
              <a:rPr lang="en-US" altLang="en-US" dirty="0"/>
              <a:t>), a new version of Q is created.</a:t>
            </a:r>
          </a:p>
          <a:p>
            <a:r>
              <a:rPr lang="en-US" altLang="en-US" sz="2000" dirty="0"/>
              <a:t>Observe that</a:t>
            </a:r>
          </a:p>
          <a:p>
            <a:pPr marL="800100" lvl="1" indent="-342900"/>
            <a:r>
              <a:rPr lang="en-US" altLang="en-US" sz="2000" dirty="0"/>
              <a:t>Reads always succeed.</a:t>
            </a:r>
          </a:p>
          <a:p>
            <a:pPr marL="800100" lvl="1" indent="-342900"/>
            <a:r>
              <a:rPr lang="en-US" altLang="en-US" sz="2000" dirty="0"/>
              <a:t>A write by </a:t>
            </a:r>
            <a:r>
              <a:rPr lang="en-US" altLang="en-US" sz="2000" dirty="0" err="1"/>
              <a:t>T</a:t>
            </a:r>
            <a:r>
              <a:rPr lang="en-US" altLang="en-US" sz="2000" baseline="-25000" dirty="0" err="1"/>
              <a:t>i</a:t>
            </a:r>
            <a:r>
              <a:rPr lang="en-US" altLang="en-US" sz="2000" dirty="0"/>
              <a:t> is rejected if some other transaction </a:t>
            </a:r>
            <a:r>
              <a:rPr lang="en-US" altLang="en-US" sz="2000" dirty="0" err="1"/>
              <a:t>T</a:t>
            </a:r>
            <a:r>
              <a:rPr lang="en-US" altLang="en-US" sz="2000" baseline="-25000" dirty="0" err="1"/>
              <a:t>j</a:t>
            </a:r>
            <a:r>
              <a:rPr lang="en-US" altLang="en-US" sz="2000" dirty="0"/>
              <a:t> that (in the serialization order defined by the timestamp values) should read </a:t>
            </a:r>
            <a:br>
              <a:rPr lang="en-US" altLang="en-US" sz="2000" dirty="0"/>
            </a:br>
            <a:r>
              <a:rPr lang="en-US" altLang="en-US" sz="2000" dirty="0" err="1"/>
              <a:t>T</a:t>
            </a:r>
            <a:r>
              <a:rPr lang="en-US" altLang="en-US" sz="2000" baseline="-25000" dirty="0" err="1"/>
              <a:t>i</a:t>
            </a:r>
            <a:r>
              <a:rPr lang="en-US" altLang="en-US" sz="2000" dirty="0" err="1"/>
              <a:t>'s</a:t>
            </a:r>
            <a:r>
              <a:rPr lang="en-US" altLang="en-US" sz="2000" dirty="0"/>
              <a:t> write, has already read a version created by a transaction older than </a:t>
            </a:r>
            <a:r>
              <a:rPr lang="en-US" altLang="en-US" sz="2000" dirty="0" err="1"/>
              <a:t>T</a:t>
            </a:r>
            <a:r>
              <a:rPr lang="en-US" altLang="en-US" sz="2000" baseline="-25000" dirty="0" err="1"/>
              <a:t>i</a:t>
            </a:r>
            <a:r>
              <a:rPr lang="en-US" altLang="en-US" sz="2000" dirty="0"/>
              <a:t>.</a:t>
            </a:r>
          </a:p>
          <a:p>
            <a:r>
              <a:rPr lang="en-US" altLang="en-US" sz="2000" dirty="0"/>
              <a:t>Protocol guarantees </a:t>
            </a:r>
            <a:r>
              <a:rPr lang="en-US" altLang="en-US" sz="2000" dirty="0" err="1"/>
              <a:t>serializability</a:t>
            </a:r>
            <a:r>
              <a:rPr lang="en-US" altLang="en-US" sz="2000" dirty="0"/>
              <a:t>.</a:t>
            </a:r>
          </a:p>
        </p:txBody>
      </p:sp>
    </p:spTree>
    <p:extLst>
      <p:ext uri="{BB962C8B-B14F-4D97-AF65-F5344CB8AC3E}">
        <p14:creationId xmlns:p14="http://schemas.microsoft.com/office/powerpoint/2010/main" val="37456024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1158240" y="274638"/>
            <a:ext cx="8671560" cy="715962"/>
          </a:xfrm>
        </p:spPr>
        <p:txBody>
          <a:bodyPr anchor="b">
            <a:normAutofit/>
          </a:bodyPr>
          <a:lstStyle/>
          <a:p>
            <a:r>
              <a:rPr lang="en-US" altLang="en-US" sz="4000" b="1" dirty="0">
                <a:effectLst>
                  <a:outerShdw blurRad="38100" dist="38100" dir="2700000" algn="tl">
                    <a:srgbClr val="C0C0C0"/>
                  </a:outerShdw>
                </a:effectLst>
              </a:rPr>
              <a:t>MVCC: Implementation Issues</a:t>
            </a:r>
          </a:p>
        </p:txBody>
      </p:sp>
      <p:sp>
        <p:nvSpPr>
          <p:cNvPr id="125955" name="Rectangle 3"/>
          <p:cNvSpPr>
            <a:spLocks noGrp="1" noChangeArrowheads="1"/>
          </p:cNvSpPr>
          <p:nvPr>
            <p:ph type="body" idx="4294967295"/>
          </p:nvPr>
        </p:nvSpPr>
        <p:spPr>
          <a:xfrm>
            <a:off x="1027611" y="1295400"/>
            <a:ext cx="8954589" cy="4953000"/>
          </a:xfrm>
        </p:spPr>
        <p:txBody>
          <a:bodyPr>
            <a:noAutofit/>
          </a:bodyPr>
          <a:lstStyle/>
          <a:p>
            <a:r>
              <a:rPr lang="en-US" altLang="en-US" sz="2000" dirty="0"/>
              <a:t>Reading of data items also requires the updating of R-timestamp field (2 disk accesses)</a:t>
            </a:r>
          </a:p>
          <a:p>
            <a:r>
              <a:rPr lang="en-US" altLang="en-US" sz="2000" dirty="0"/>
              <a:t>Conflicts are resolved though rollbacks rather than through waits (expensive)</a:t>
            </a:r>
          </a:p>
          <a:p>
            <a:r>
              <a:rPr lang="en-US" altLang="en-US" sz="2000" dirty="0"/>
              <a:t>Creation of multiple versions increases storage overhead</a:t>
            </a:r>
          </a:p>
          <a:p>
            <a:pPr lvl="1"/>
            <a:r>
              <a:rPr lang="en-US" altLang="en-US" sz="2000" dirty="0"/>
              <a:t>Extra tuples</a:t>
            </a:r>
          </a:p>
          <a:p>
            <a:pPr lvl="1"/>
            <a:r>
              <a:rPr lang="en-US" altLang="en-US" sz="2000" dirty="0"/>
              <a:t>Extra space in each tuple for storing version information</a:t>
            </a:r>
          </a:p>
          <a:p>
            <a:r>
              <a:rPr lang="en-US" altLang="en-US" sz="2000" dirty="0"/>
              <a:t>Versions can, however, be garbage collected</a:t>
            </a:r>
          </a:p>
          <a:p>
            <a:pPr lvl="1"/>
            <a:r>
              <a:rPr lang="en-US" altLang="en-US" sz="2000" dirty="0"/>
              <a:t>E.g., if Q has two versions </a:t>
            </a:r>
            <a:r>
              <a:rPr lang="en-US" altLang="en-US" sz="2000" dirty="0" err="1"/>
              <a:t>Qk</a:t>
            </a:r>
            <a:r>
              <a:rPr lang="en-US" altLang="en-US" sz="2000" dirty="0"/>
              <a:t> and </a:t>
            </a:r>
            <a:r>
              <a:rPr lang="en-US" altLang="en-US" sz="2000" dirty="0" err="1"/>
              <a:t>Qj</a:t>
            </a:r>
            <a:r>
              <a:rPr lang="en-US" altLang="en-US" sz="2000" dirty="0"/>
              <a:t>, and both versions have W-timestamp less than the timestamp of the oldest transaction in the system. Then the older of the 2 versions (</a:t>
            </a:r>
            <a:r>
              <a:rPr lang="en-US" altLang="en-US" sz="2000" dirty="0" err="1"/>
              <a:t>Qk</a:t>
            </a:r>
            <a:r>
              <a:rPr lang="en-US" altLang="en-US" sz="2000" dirty="0"/>
              <a:t>, </a:t>
            </a:r>
            <a:r>
              <a:rPr lang="en-US" altLang="en-US" sz="2000" dirty="0" err="1"/>
              <a:t>Qj</a:t>
            </a:r>
            <a:r>
              <a:rPr lang="en-US" altLang="en-US" sz="2000" dirty="0"/>
              <a:t>) will not be used again and can be deleted</a:t>
            </a:r>
          </a:p>
          <a:p>
            <a:pPr lvl="1"/>
            <a:endParaRPr lang="en-US" altLang="en-US" sz="2000" dirty="0"/>
          </a:p>
          <a:p>
            <a:pPr lvl="1"/>
            <a:r>
              <a:rPr lang="en-US" altLang="en-US" sz="2000" dirty="0"/>
              <a:t>the oldest active transaction has timestamp &gt; 9, then Q5 will never be required again</a:t>
            </a:r>
          </a:p>
        </p:txBody>
      </p:sp>
    </p:spTree>
    <p:extLst>
      <p:ext uri="{BB962C8B-B14F-4D97-AF65-F5344CB8AC3E}">
        <p14:creationId xmlns:p14="http://schemas.microsoft.com/office/powerpoint/2010/main" val="2199618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8200" y="365126"/>
            <a:ext cx="10204269" cy="836658"/>
          </a:xfrm>
        </p:spPr>
        <p:txBody>
          <a:bodyPr>
            <a:normAutofit/>
          </a:bodyPr>
          <a:lstStyle/>
          <a:p>
            <a:pPr>
              <a:defRPr/>
            </a:pPr>
            <a:r>
              <a:rPr lang="en-US" sz="4000" b="1" dirty="0" smtClean="0">
                <a:effectLst>
                  <a:outerShdw blurRad="38100" dist="38100" dir="2700000" algn="tl">
                    <a:srgbClr val="C0C0C0"/>
                  </a:outerShdw>
                </a:effectLst>
              </a:rPr>
              <a:t>Consistency</a:t>
            </a:r>
            <a:endParaRPr lang="en-US" sz="4000" b="1" dirty="0">
              <a:effectLst>
                <a:outerShdw blurRad="38100" dist="38100" dir="2700000" algn="tl">
                  <a:srgbClr val="C0C0C0"/>
                </a:outerShdw>
              </a:effectLst>
            </a:endParaRPr>
          </a:p>
        </p:txBody>
      </p:sp>
      <p:sp>
        <p:nvSpPr>
          <p:cNvPr id="528387" name="Rectangle 3"/>
          <p:cNvSpPr>
            <a:spLocks noGrp="1" noChangeArrowheads="1"/>
          </p:cNvSpPr>
          <p:nvPr>
            <p:ph idx="1"/>
          </p:nvPr>
        </p:nvSpPr>
        <p:spPr>
          <a:xfrm>
            <a:off x="984069" y="1201784"/>
            <a:ext cx="8969827" cy="5255623"/>
          </a:xfrm>
        </p:spPr>
        <p:txBody>
          <a:bodyPr>
            <a:noAutofit/>
          </a:bodyPr>
          <a:lstStyle/>
          <a:p>
            <a:r>
              <a:rPr lang="en-US" altLang="en-US" sz="2400" dirty="0" smtClean="0"/>
              <a:t>The </a:t>
            </a:r>
            <a:r>
              <a:rPr lang="en-US" altLang="en-US" sz="2400" dirty="0"/>
              <a:t>sum of A and B is unchanged by the execution of the transaction </a:t>
            </a:r>
            <a:r>
              <a:rPr lang="en-US" altLang="en-US" sz="2400" b="1" dirty="0">
                <a:solidFill>
                  <a:srgbClr val="FF0000"/>
                </a:solidFill>
              </a:rPr>
              <a:t>(A+B=200)</a:t>
            </a:r>
          </a:p>
          <a:p>
            <a:r>
              <a:rPr lang="en-US" altLang="en-US" sz="2400" dirty="0"/>
              <a:t>In general, consistency requirements include </a:t>
            </a:r>
          </a:p>
          <a:p>
            <a:pPr lvl="1"/>
            <a:r>
              <a:rPr lang="en-US" altLang="en-US" sz="2000" dirty="0"/>
              <a:t>Explicitly specified integrity constraints such as primary keys and foreign keys</a:t>
            </a:r>
          </a:p>
          <a:p>
            <a:pPr lvl="1"/>
            <a:r>
              <a:rPr lang="en-US" altLang="en-US" sz="2000" dirty="0"/>
              <a:t>Implicit integrity constraints</a:t>
            </a:r>
          </a:p>
          <a:p>
            <a:pPr lvl="2"/>
            <a:r>
              <a:rPr lang="en-US" altLang="en-US" dirty="0"/>
              <a:t>e.g., sum of balances of all accounts, minus sum of loan amounts must equal value of cash-in-hand</a:t>
            </a:r>
          </a:p>
          <a:p>
            <a:pPr lvl="1"/>
            <a:r>
              <a:rPr lang="en-US" altLang="en-US" sz="2000" dirty="0"/>
              <a:t>A transaction must see a consistent database.</a:t>
            </a:r>
          </a:p>
          <a:p>
            <a:pPr lvl="1"/>
            <a:r>
              <a:rPr lang="en-US" altLang="en-US" sz="2000" dirty="0"/>
              <a:t>During transaction execution the database may be temporarily inconsistent.</a:t>
            </a:r>
          </a:p>
          <a:p>
            <a:pPr lvl="1"/>
            <a:r>
              <a:rPr lang="en-US" altLang="en-US" sz="2000" dirty="0"/>
              <a:t>When the transaction completes successfully the database must be consistent</a:t>
            </a:r>
          </a:p>
          <a:p>
            <a:pPr lvl="2"/>
            <a:r>
              <a:rPr lang="en-US" altLang="en-US" dirty="0"/>
              <a:t>Erroneous transaction logic can lead to inconsistency</a:t>
            </a:r>
          </a:p>
          <a:p>
            <a:pPr>
              <a:lnSpc>
                <a:spcPct val="80000"/>
              </a:lnSpc>
              <a:buFont typeface="Monotype Sorts" charset="2"/>
              <a:buNone/>
            </a:pPr>
            <a:endParaRPr lang="en-US" altLang="en-US" sz="2000" dirty="0"/>
          </a:p>
        </p:txBody>
      </p:sp>
    </p:spTree>
    <p:extLst>
      <p:ext uri="{BB962C8B-B14F-4D97-AF65-F5344CB8AC3E}">
        <p14:creationId xmlns:p14="http://schemas.microsoft.com/office/powerpoint/2010/main" val="2032402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838200" y="365126"/>
            <a:ext cx="10387149" cy="737372"/>
          </a:xfrm>
        </p:spPr>
        <p:txBody>
          <a:bodyPr>
            <a:noAutofit/>
          </a:bodyPr>
          <a:lstStyle/>
          <a:p>
            <a:pPr>
              <a:defRPr/>
            </a:pPr>
            <a:r>
              <a:rPr lang="en-US" sz="4000" b="1" dirty="0" smtClean="0">
                <a:effectLst>
                  <a:outerShdw blurRad="38100" dist="38100" dir="2700000" algn="tl">
                    <a:srgbClr val="C0C0C0"/>
                  </a:outerShdw>
                </a:effectLst>
              </a:rPr>
              <a:t>Isolation</a:t>
            </a:r>
            <a:endParaRPr lang="en-US" sz="4000" b="1" dirty="0">
              <a:effectLst>
                <a:outerShdw blurRad="38100" dist="38100" dir="2700000" algn="tl">
                  <a:srgbClr val="C0C0C0"/>
                </a:outerShdw>
              </a:effectLst>
            </a:endParaRPr>
          </a:p>
        </p:txBody>
      </p:sp>
      <p:sp>
        <p:nvSpPr>
          <p:cNvPr id="9219" name="Rectangle 3"/>
          <p:cNvSpPr>
            <a:spLocks noGrp="1" noChangeArrowheads="1"/>
          </p:cNvSpPr>
          <p:nvPr>
            <p:ph idx="1"/>
          </p:nvPr>
        </p:nvSpPr>
        <p:spPr>
          <a:xfrm>
            <a:off x="838200" y="1102497"/>
            <a:ext cx="9190608" cy="5367972"/>
          </a:xfrm>
        </p:spPr>
        <p:txBody>
          <a:bodyPr>
            <a:normAutofit/>
          </a:bodyPr>
          <a:lstStyle/>
          <a:p>
            <a:r>
              <a:rPr lang="en-US" altLang="en-US" sz="2400" dirty="0" smtClean="0"/>
              <a:t>if </a:t>
            </a:r>
            <a:r>
              <a:rPr lang="en-US" altLang="en-US" sz="2400" dirty="0"/>
              <a:t>between steps 3 and 6, another transaction T2 is allowed to access the partially updated database, it will see an inconsistent database (the sum  </a:t>
            </a:r>
            <a:r>
              <a:rPr lang="en-US" altLang="en-US" sz="2400" i="1" dirty="0"/>
              <a:t>A + B</a:t>
            </a:r>
            <a:r>
              <a:rPr lang="en-US" altLang="en-US" sz="2400" dirty="0"/>
              <a:t> will be less than it should be</a:t>
            </a:r>
            <a:r>
              <a:rPr lang="en-US" altLang="en-US" sz="2400" dirty="0" smtClean="0"/>
              <a:t>).</a:t>
            </a:r>
            <a:r>
              <a:rPr lang="en-US" altLang="en-US" sz="2400" dirty="0"/>
              <a:t/>
            </a:r>
            <a:br>
              <a:rPr lang="en-US" altLang="en-US" sz="2400" dirty="0"/>
            </a:br>
            <a:r>
              <a:rPr lang="en-US" altLang="en-US" dirty="0"/>
              <a:t>        </a:t>
            </a:r>
            <a:r>
              <a:rPr lang="en-US" altLang="en-US" dirty="0" smtClean="0"/>
              <a:t>     </a:t>
            </a:r>
            <a:r>
              <a:rPr lang="en-US" altLang="en-US" dirty="0" smtClean="0">
                <a:solidFill>
                  <a:srgbClr val="0070C0"/>
                </a:solidFill>
              </a:rPr>
              <a:t> </a:t>
            </a:r>
            <a:r>
              <a:rPr lang="en-US" altLang="en-US" b="1" dirty="0">
                <a:solidFill>
                  <a:srgbClr val="0070C0"/>
                </a:solidFill>
              </a:rPr>
              <a:t>T1                                        </a:t>
            </a:r>
            <a:r>
              <a:rPr lang="en-US" altLang="en-US" b="1" dirty="0">
                <a:solidFill>
                  <a:srgbClr val="FF0000"/>
                </a:solidFill>
              </a:rPr>
              <a:t>T2</a:t>
            </a:r>
          </a:p>
          <a:p>
            <a:pPr lvl="1">
              <a:lnSpc>
                <a:spcPct val="90000"/>
              </a:lnSpc>
              <a:buFont typeface="Monotype Sorts" charset="2"/>
              <a:buNone/>
            </a:pPr>
            <a:r>
              <a:rPr lang="en-US" altLang="en-US" sz="1600" dirty="0">
                <a:solidFill>
                  <a:srgbClr val="0070C0"/>
                </a:solidFill>
              </a:rPr>
              <a:t>1.	</a:t>
            </a:r>
            <a:r>
              <a:rPr lang="en-US" altLang="en-US" sz="1600" b="1" dirty="0">
                <a:solidFill>
                  <a:srgbClr val="0070C0"/>
                </a:solidFill>
              </a:rPr>
              <a:t>read</a:t>
            </a:r>
            <a:r>
              <a:rPr lang="en-US" altLang="en-US" sz="1600" dirty="0">
                <a:solidFill>
                  <a:srgbClr val="0070C0"/>
                </a:solidFill>
              </a:rPr>
              <a:t>(</a:t>
            </a:r>
            <a:r>
              <a:rPr lang="en-US" altLang="en-US" sz="1600" i="1" dirty="0">
                <a:solidFill>
                  <a:srgbClr val="0070C0"/>
                </a:solidFill>
              </a:rPr>
              <a:t>A</a:t>
            </a:r>
            <a:r>
              <a:rPr lang="en-US" altLang="en-US" sz="1600" dirty="0">
                <a:solidFill>
                  <a:srgbClr val="0070C0"/>
                </a:solidFill>
              </a:rPr>
              <a:t>)</a:t>
            </a:r>
          </a:p>
          <a:p>
            <a:pPr lvl="1">
              <a:lnSpc>
                <a:spcPct val="90000"/>
              </a:lnSpc>
              <a:buFont typeface="Monotype Sorts" charset="2"/>
              <a:buNone/>
            </a:pPr>
            <a:r>
              <a:rPr lang="en-US" altLang="en-US" sz="1600" dirty="0">
                <a:solidFill>
                  <a:srgbClr val="0070C0"/>
                </a:solidFill>
              </a:rPr>
              <a:t>2.	</a:t>
            </a:r>
            <a:r>
              <a:rPr lang="en-US" altLang="en-US" sz="1600" i="1" dirty="0">
                <a:solidFill>
                  <a:srgbClr val="0070C0"/>
                </a:solidFill>
              </a:rPr>
              <a:t>A</a:t>
            </a:r>
            <a:r>
              <a:rPr lang="en-US" altLang="en-US" sz="1600" dirty="0">
                <a:solidFill>
                  <a:srgbClr val="0070C0"/>
                </a:solidFill>
              </a:rPr>
              <a:t> := </a:t>
            </a:r>
            <a:r>
              <a:rPr lang="en-US" altLang="en-US" sz="1600" i="1" dirty="0">
                <a:solidFill>
                  <a:srgbClr val="0070C0"/>
                </a:solidFill>
              </a:rPr>
              <a:t>A – </a:t>
            </a:r>
            <a:r>
              <a:rPr lang="en-US" altLang="en-US" sz="1600" dirty="0">
                <a:solidFill>
                  <a:srgbClr val="0070C0"/>
                </a:solidFill>
              </a:rPr>
              <a:t>50</a:t>
            </a:r>
          </a:p>
          <a:p>
            <a:pPr lvl="1">
              <a:lnSpc>
                <a:spcPct val="90000"/>
              </a:lnSpc>
              <a:buFont typeface="Monotype Sorts" charset="2"/>
              <a:buNone/>
            </a:pPr>
            <a:r>
              <a:rPr lang="en-US" altLang="en-US" sz="1600" dirty="0">
                <a:solidFill>
                  <a:srgbClr val="0070C0"/>
                </a:solidFill>
              </a:rPr>
              <a:t>3.	</a:t>
            </a:r>
            <a:r>
              <a:rPr lang="en-US" altLang="en-US" sz="1600" b="1" dirty="0">
                <a:solidFill>
                  <a:srgbClr val="0070C0"/>
                </a:solidFill>
              </a:rPr>
              <a:t>write</a:t>
            </a:r>
            <a:r>
              <a:rPr lang="en-US" altLang="en-US" sz="1600" dirty="0">
                <a:solidFill>
                  <a:srgbClr val="0070C0"/>
                </a:solidFill>
              </a:rPr>
              <a:t>(</a:t>
            </a:r>
            <a:r>
              <a:rPr lang="en-US" altLang="en-US" sz="1600" i="1" dirty="0">
                <a:solidFill>
                  <a:srgbClr val="0070C0"/>
                </a:solidFill>
              </a:rPr>
              <a:t>A</a:t>
            </a:r>
            <a:r>
              <a:rPr lang="en-US" altLang="en-US" sz="1600" dirty="0">
                <a:solidFill>
                  <a:srgbClr val="0070C0"/>
                </a:solidFill>
              </a:rPr>
              <a:t>)</a:t>
            </a:r>
            <a:br>
              <a:rPr lang="en-US" altLang="en-US" sz="1600" dirty="0">
                <a:solidFill>
                  <a:srgbClr val="0070C0"/>
                </a:solidFill>
              </a:rPr>
            </a:br>
            <a:r>
              <a:rPr lang="en-US" altLang="en-US" sz="1600" b="1" dirty="0">
                <a:solidFill>
                  <a:srgbClr val="FF0000"/>
                </a:solidFill>
              </a:rPr>
              <a:t>                                      read(A), read(B), print(A+B)</a:t>
            </a:r>
          </a:p>
          <a:p>
            <a:pPr lvl="1">
              <a:lnSpc>
                <a:spcPct val="90000"/>
              </a:lnSpc>
              <a:buFont typeface="Monotype Sorts" charset="2"/>
              <a:buNone/>
            </a:pPr>
            <a:r>
              <a:rPr lang="en-US" altLang="en-US" sz="1600" dirty="0">
                <a:solidFill>
                  <a:srgbClr val="0070C0"/>
                </a:solidFill>
              </a:rPr>
              <a:t>4.	</a:t>
            </a:r>
            <a:r>
              <a:rPr lang="en-US" altLang="en-US" sz="1600" b="1" dirty="0">
                <a:solidFill>
                  <a:srgbClr val="0070C0"/>
                </a:solidFill>
              </a:rPr>
              <a:t>read</a:t>
            </a:r>
            <a:r>
              <a:rPr lang="en-US" altLang="en-US" sz="1600" dirty="0">
                <a:solidFill>
                  <a:srgbClr val="0070C0"/>
                </a:solidFill>
              </a:rPr>
              <a:t>(</a:t>
            </a:r>
            <a:r>
              <a:rPr lang="en-US" altLang="en-US" sz="1600" i="1" dirty="0">
                <a:solidFill>
                  <a:srgbClr val="0070C0"/>
                </a:solidFill>
              </a:rPr>
              <a:t>B</a:t>
            </a:r>
            <a:r>
              <a:rPr lang="en-US" altLang="en-US" sz="1600" dirty="0">
                <a:solidFill>
                  <a:srgbClr val="0070C0"/>
                </a:solidFill>
              </a:rPr>
              <a:t>)</a:t>
            </a:r>
          </a:p>
          <a:p>
            <a:pPr lvl="1">
              <a:lnSpc>
                <a:spcPct val="90000"/>
              </a:lnSpc>
              <a:buFont typeface="Monotype Sorts" charset="2"/>
              <a:buNone/>
            </a:pPr>
            <a:r>
              <a:rPr lang="en-US" altLang="en-US" sz="1600" dirty="0">
                <a:solidFill>
                  <a:srgbClr val="0070C0"/>
                </a:solidFill>
              </a:rPr>
              <a:t>5.	</a:t>
            </a:r>
            <a:r>
              <a:rPr lang="en-US" altLang="en-US" sz="1600" i="1" dirty="0">
                <a:solidFill>
                  <a:srgbClr val="0070C0"/>
                </a:solidFill>
              </a:rPr>
              <a:t>B</a:t>
            </a:r>
            <a:r>
              <a:rPr lang="en-US" altLang="en-US" sz="1600" dirty="0">
                <a:solidFill>
                  <a:srgbClr val="0070C0"/>
                </a:solidFill>
              </a:rPr>
              <a:t> := </a:t>
            </a:r>
            <a:r>
              <a:rPr lang="en-US" altLang="en-US" sz="1600" i="1" dirty="0">
                <a:solidFill>
                  <a:srgbClr val="0070C0"/>
                </a:solidFill>
              </a:rPr>
              <a:t>B + </a:t>
            </a:r>
            <a:r>
              <a:rPr lang="en-US" altLang="en-US" sz="1600" dirty="0">
                <a:solidFill>
                  <a:srgbClr val="0070C0"/>
                </a:solidFill>
              </a:rPr>
              <a:t>50</a:t>
            </a:r>
          </a:p>
          <a:p>
            <a:pPr lvl="1">
              <a:lnSpc>
                <a:spcPct val="90000"/>
              </a:lnSpc>
              <a:buFont typeface="Monotype Sorts" charset="2"/>
              <a:buNone/>
            </a:pPr>
            <a:r>
              <a:rPr lang="en-US" altLang="en-US" sz="1600" dirty="0">
                <a:solidFill>
                  <a:srgbClr val="0070C0"/>
                </a:solidFill>
              </a:rPr>
              <a:t>6.	</a:t>
            </a:r>
            <a:r>
              <a:rPr lang="en-US" altLang="en-US" sz="1600" b="1" dirty="0">
                <a:solidFill>
                  <a:srgbClr val="0070C0"/>
                </a:solidFill>
              </a:rPr>
              <a:t>write</a:t>
            </a:r>
            <a:r>
              <a:rPr lang="en-US" altLang="en-US" sz="1600" dirty="0">
                <a:solidFill>
                  <a:srgbClr val="0070C0"/>
                </a:solidFill>
              </a:rPr>
              <a:t>(</a:t>
            </a:r>
            <a:r>
              <a:rPr lang="en-US" altLang="en-US" sz="1600" i="1" dirty="0">
                <a:solidFill>
                  <a:srgbClr val="0070C0"/>
                </a:solidFill>
              </a:rPr>
              <a:t>B</a:t>
            </a:r>
            <a:endParaRPr lang="en-US" altLang="en-US" dirty="0">
              <a:solidFill>
                <a:srgbClr val="0070C0"/>
              </a:solidFill>
            </a:endParaRPr>
          </a:p>
          <a:p>
            <a:pPr>
              <a:lnSpc>
                <a:spcPct val="90000"/>
              </a:lnSpc>
            </a:pPr>
            <a:r>
              <a:rPr lang="en-US" altLang="en-US" sz="2400" dirty="0"/>
              <a:t>Isolation can be ensured trivially by running transactions </a:t>
            </a:r>
            <a:r>
              <a:rPr lang="en-US" altLang="en-US" sz="2400" b="1" dirty="0">
                <a:solidFill>
                  <a:srgbClr val="000099"/>
                </a:solidFill>
              </a:rPr>
              <a:t>serially</a:t>
            </a:r>
          </a:p>
          <a:p>
            <a:pPr lvl="1">
              <a:lnSpc>
                <a:spcPct val="90000"/>
              </a:lnSpc>
            </a:pPr>
            <a:r>
              <a:rPr lang="en-US" altLang="en-US" dirty="0"/>
              <a:t> That is, one after the other.   </a:t>
            </a:r>
          </a:p>
          <a:p>
            <a:r>
              <a:rPr lang="en-US" altLang="en-US" sz="2400" dirty="0"/>
              <a:t>However, executing multiple transactions concurrently has significant </a:t>
            </a:r>
            <a:r>
              <a:rPr lang="en-US" altLang="en-US" sz="2400" dirty="0" smtClean="0"/>
              <a:t>benefits</a:t>
            </a:r>
            <a:endParaRPr lang="en-US" altLang="en-US" sz="2400" dirty="0"/>
          </a:p>
        </p:txBody>
      </p:sp>
    </p:spTree>
    <p:extLst>
      <p:ext uri="{BB962C8B-B14F-4D97-AF65-F5344CB8AC3E}">
        <p14:creationId xmlns:p14="http://schemas.microsoft.com/office/powerpoint/2010/main" val="2065088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4" ma:contentTypeDescription="Create a new document." ma:contentTypeScope="" ma:versionID="65034039a73f5635db7e25a5a0e188c7">
  <xsd:schema xmlns:xsd="http://www.w3.org/2001/XMLSchema" xmlns:xs="http://www.w3.org/2001/XMLSchema" xmlns:p="http://schemas.microsoft.com/office/2006/metadata/properties" xmlns:ns2="dd6186b8-f5bf-4074-9b4d-fb94728aff6c" xmlns:ns3="8d0f27b0-2578-4208-a1c9-264bc4f12038" targetNamespace="http://schemas.microsoft.com/office/2006/metadata/properties" ma:root="true" ma:fieldsID="27029c4cda095572a0ef82d868a3873f" ns2:_="" ns3:_="">
    <xsd:import namespace="dd6186b8-f5bf-4074-9b4d-fb94728aff6c"/>
    <xsd:import namespace="8d0f27b0-2578-4208-a1c9-264bc4f1203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186b8-f5bf-4074-9b4d-fb94728af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0f27b0-2578-4208-a1c9-264bc4f120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255C52-A2C2-48AD-8752-A2A14C6F1A8A}"/>
</file>

<file path=customXml/itemProps2.xml><?xml version="1.0" encoding="utf-8"?>
<ds:datastoreItem xmlns:ds="http://schemas.openxmlformats.org/officeDocument/2006/customXml" ds:itemID="{E94FA022-F986-4788-B142-15408B762F0F}"/>
</file>

<file path=customXml/itemProps3.xml><?xml version="1.0" encoding="utf-8"?>
<ds:datastoreItem xmlns:ds="http://schemas.openxmlformats.org/officeDocument/2006/customXml" ds:itemID="{C2FDE6D5-9B6E-4BF7-BE23-75DE361B4B7F}"/>
</file>

<file path=docProps/app.xml><?xml version="1.0" encoding="utf-8"?>
<Properties xmlns="http://schemas.openxmlformats.org/officeDocument/2006/extended-properties" xmlns:vt="http://schemas.openxmlformats.org/officeDocument/2006/docPropsVTypes">
  <TotalTime>1319</TotalTime>
  <Words>6080</Words>
  <Application>Microsoft Office PowerPoint</Application>
  <PresentationFormat>Widescreen</PresentationFormat>
  <Paragraphs>690</Paragraphs>
  <Slides>77</Slides>
  <Notes>65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77</vt:i4>
      </vt:variant>
    </vt:vector>
  </HeadingPairs>
  <TitlesOfParts>
    <vt:vector size="91" baseType="lpstr">
      <vt:lpstr>ＭＳ Ｐゴシック</vt:lpstr>
      <vt:lpstr>ＭＳ Ｐゴシック</vt:lpstr>
      <vt:lpstr>游ゴシック</vt:lpstr>
      <vt:lpstr>Arial</vt:lpstr>
      <vt:lpstr>Book Antiqua</vt:lpstr>
      <vt:lpstr>Calibri</vt:lpstr>
      <vt:lpstr>Calibri Light</vt:lpstr>
      <vt:lpstr>Helvetica</vt:lpstr>
      <vt:lpstr>Monotype Sorts</vt:lpstr>
      <vt:lpstr>Montserrat</vt:lpstr>
      <vt:lpstr>Symbol</vt:lpstr>
      <vt:lpstr>Times New Roman</vt:lpstr>
      <vt:lpstr>Wingdings</vt:lpstr>
      <vt:lpstr>Office Theme</vt:lpstr>
      <vt:lpstr>Transaction Management  Concurrency Control</vt:lpstr>
      <vt:lpstr>Outline</vt:lpstr>
      <vt:lpstr>Transaction</vt:lpstr>
      <vt:lpstr>Transaction Concept</vt:lpstr>
      <vt:lpstr>ACID properties</vt:lpstr>
      <vt:lpstr>Atomicity</vt:lpstr>
      <vt:lpstr>Durability</vt:lpstr>
      <vt:lpstr>Consistency</vt:lpstr>
      <vt:lpstr>Isolation</vt:lpstr>
      <vt:lpstr>ACID Properties</vt:lpstr>
      <vt:lpstr>Transaction State</vt:lpstr>
      <vt:lpstr>Transaction State</vt:lpstr>
      <vt:lpstr>Concurrent Executions</vt:lpstr>
      <vt:lpstr>Disk Structure</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vt:lpstr>
      <vt:lpstr>Conflict Serializability</vt:lpstr>
      <vt:lpstr>View Serializability</vt:lpstr>
      <vt:lpstr>View Serializability</vt:lpstr>
      <vt:lpstr>Testing for Serializability </vt:lpstr>
      <vt:lpstr>Example</vt:lpstr>
      <vt:lpstr>Precedence Graph</vt:lpstr>
      <vt:lpstr>Example</vt:lpstr>
      <vt:lpstr>Recoverable Schedules</vt:lpstr>
      <vt:lpstr>Cascading Rollbacks</vt:lpstr>
      <vt:lpstr>Cascadeless Schedules</vt:lpstr>
      <vt:lpstr>Concurrency Control</vt:lpstr>
      <vt:lpstr>Concurrency Control</vt:lpstr>
      <vt:lpstr>Concurrency Control Protocols</vt:lpstr>
      <vt:lpstr>Lock Based CC</vt:lpstr>
      <vt:lpstr>Lock-Based Protocols</vt:lpstr>
      <vt:lpstr>Lock-Based Protocols </vt:lpstr>
      <vt:lpstr>Deadlock</vt:lpstr>
      <vt:lpstr>Deadlock</vt:lpstr>
      <vt:lpstr>The Two-Phase Locking Protocol</vt:lpstr>
      <vt:lpstr>The Two-Phase Locking Protocols</vt:lpstr>
      <vt:lpstr>The Two-Phase Locking Protocols</vt:lpstr>
      <vt:lpstr>Locking in Commercial Databases</vt:lpstr>
      <vt:lpstr>Lock Management</vt:lpstr>
      <vt:lpstr>Pitfalls of Lock-Based Protocols</vt:lpstr>
      <vt:lpstr>Deadlocks</vt:lpstr>
      <vt:lpstr>Deadlock prevention</vt:lpstr>
      <vt:lpstr>Deadlock Prevention Strategies</vt:lpstr>
      <vt:lpstr>Deadlock Prevention</vt:lpstr>
      <vt:lpstr>Wait-Die Scheme</vt:lpstr>
      <vt:lpstr>Wound-Wait Scheme</vt:lpstr>
      <vt:lpstr>Deadlock prevention</vt:lpstr>
      <vt:lpstr>Deadlock Detection</vt:lpstr>
      <vt:lpstr>Schedule</vt:lpstr>
      <vt:lpstr>Deadlock Detection</vt:lpstr>
      <vt:lpstr>Deadlock Detection</vt:lpstr>
      <vt:lpstr>Deadlock Recovery</vt:lpstr>
      <vt:lpstr>Deadlock Recovery</vt:lpstr>
      <vt:lpstr>Multiple Granularity</vt:lpstr>
      <vt:lpstr>Granularity </vt:lpstr>
      <vt:lpstr>Multiple-Granularity Locks</vt:lpstr>
      <vt:lpstr>Example of Granularity Hierarchy</vt:lpstr>
      <vt:lpstr>Writer Starvation Problem</vt:lpstr>
      <vt:lpstr>Optimistic CC </vt:lpstr>
      <vt:lpstr>Timestamp-Based Protocols</vt:lpstr>
      <vt:lpstr>Timestamp-Based Protocols</vt:lpstr>
      <vt:lpstr>Timestamp-Based Protocols </vt:lpstr>
      <vt:lpstr>Timestamp-Ordering Protocol</vt:lpstr>
      <vt:lpstr>Recoverability and Cascade Freedom</vt:lpstr>
      <vt:lpstr>Thomas’ Write Rule</vt:lpstr>
      <vt:lpstr>Multiversion Timestamp Protocol</vt:lpstr>
      <vt:lpstr>Multiversion Timestamp Ordering</vt:lpstr>
      <vt:lpstr>Multiversion Timestamp Ordering</vt:lpstr>
      <vt:lpstr>MVCC: Implementation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Concurrency Control</dc:title>
  <dc:creator>DELL</dc:creator>
  <cp:lastModifiedBy>DELL</cp:lastModifiedBy>
  <cp:revision>26</cp:revision>
  <dcterms:created xsi:type="dcterms:W3CDTF">2023-04-06T10:25:00Z</dcterms:created>
  <dcterms:modified xsi:type="dcterms:W3CDTF">2023-04-07T08:26:15Z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