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</p:sldMasterIdLst>
  <p:notesMasterIdLst>
    <p:notesMasterId r:id="rId29"/>
  </p:notesMasterIdLst>
  <p:sldIdLst>
    <p:sldId id="309" r:id="rId3"/>
    <p:sldId id="292" r:id="rId4"/>
    <p:sldId id="310" r:id="rId5"/>
    <p:sldId id="312" r:id="rId6"/>
    <p:sldId id="646" r:id="rId7"/>
    <p:sldId id="647" r:id="rId8"/>
    <p:sldId id="648" r:id="rId9"/>
    <p:sldId id="649" r:id="rId10"/>
    <p:sldId id="650" r:id="rId11"/>
    <p:sldId id="652" r:id="rId12"/>
    <p:sldId id="651" r:id="rId13"/>
    <p:sldId id="654" r:id="rId14"/>
    <p:sldId id="655" r:id="rId15"/>
    <p:sldId id="656" r:id="rId16"/>
    <p:sldId id="657" r:id="rId17"/>
    <p:sldId id="658" r:id="rId18"/>
    <p:sldId id="660" r:id="rId19"/>
    <p:sldId id="659" r:id="rId20"/>
    <p:sldId id="661" r:id="rId21"/>
    <p:sldId id="662" r:id="rId22"/>
    <p:sldId id="663" r:id="rId23"/>
    <p:sldId id="664" r:id="rId24"/>
    <p:sldId id="665" r:id="rId25"/>
    <p:sldId id="666" r:id="rId26"/>
    <p:sldId id="599" r:id="rId27"/>
    <p:sldId id="387" r:id="rId28"/>
  </p:sldIdLst>
  <p:sldSz cx="12192000" cy="6858000"/>
  <p:notesSz cx="6858000" cy="9144000"/>
  <p:embeddedFontLst>
    <p:embeddedFont>
      <p:font typeface="Roboto Condensed Light" panose="020B0604020202020204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egoe UI Black" panose="020B0A02040204020203" pitchFamily="34" charset="0"/>
      <p:bold r:id="rId36"/>
      <p:boldItalic r:id="rId37"/>
    </p:embeddedFont>
    <p:embeddedFont>
      <p:font typeface="Wingdings 2" panose="05020102010507070707" pitchFamily="18" charset="2"/>
      <p:regular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8 – Database Security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11880710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90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8 – Database Security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277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-41562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8 – Database Security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36129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5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1" r:id="rId3"/>
    <p:sldLayoutId id="2147483673" r:id="rId4"/>
    <p:sldLayoutId id="2147483691" r:id="rId5"/>
    <p:sldLayoutId id="2147483679" r:id="rId6"/>
    <p:sldLayoutId id="214748369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4/10/2023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Database Security</a:t>
            </a:r>
          </a:p>
        </p:txBody>
      </p:sp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 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462763" cy="1547501"/>
          </a:xfrm>
        </p:spPr>
        <p:txBody>
          <a:bodyPr/>
          <a:lstStyle/>
          <a:p>
            <a:r>
              <a:rPr lang="en-US" dirty="0"/>
              <a:t>Encryption is a </a:t>
            </a:r>
            <a:r>
              <a:rPr lang="en-US" b="1" dirty="0">
                <a:solidFill>
                  <a:schemeClr val="accent6"/>
                </a:solidFill>
              </a:rPr>
              <a:t>security method in which information is encoded in such a way that only authorized user can read (understand) it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uses encryption algorithm to generate 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 that can only be read if decrypted</a:t>
            </a:r>
            <a:r>
              <a:rPr lang="en-US" dirty="0"/>
              <a:t>.</a:t>
            </a:r>
          </a:p>
        </p:txBody>
      </p:sp>
      <p:pic>
        <p:nvPicPr>
          <p:cNvPr id="4" name="Picture 2" descr="https://digitalguardian.com/sites/default/files/blog%202-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t="12024" r="4698" b="12462"/>
          <a:stretch/>
        </p:blipFill>
        <p:spPr bwMode="auto">
          <a:xfrm>
            <a:off x="9719129" y="858273"/>
            <a:ext cx="2032182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25585"/>
            <a:ext cx="1828800" cy="12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2145"/>
            <a:ext cx="1828800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4900" y="2425741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Sender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2442112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Receiver</a:t>
            </a:r>
          </a:p>
        </p:txBody>
      </p:sp>
      <p:pic>
        <p:nvPicPr>
          <p:cNvPr id="9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31274"/>
            <a:ext cx="1828800" cy="12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43300" y="242574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Unauthorized</a:t>
            </a:r>
          </a:p>
        </p:txBody>
      </p: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3695700" y="2008413"/>
            <a:ext cx="1752600" cy="6096000"/>
          </a:xfrm>
          <a:prstGeom prst="bentConnector2">
            <a:avLst/>
          </a:prstGeom>
          <a:ln w="1270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20000" y="4162195"/>
            <a:ext cx="0" cy="1828800"/>
          </a:xfrm>
          <a:prstGeom prst="straightConnector1">
            <a:avLst/>
          </a:prstGeom>
          <a:ln w="12700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4572000" y="4151084"/>
            <a:ext cx="0" cy="17816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4076700" y="4659309"/>
            <a:ext cx="990600" cy="838200"/>
          </a:xfrm>
          <a:prstGeom prst="mathMultiply">
            <a:avLst>
              <a:gd name="adj1" fmla="val 90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6900" y="4318612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Hello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487" y="5263006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Khoor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7" name="Picture 10" descr="Image result for k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1" y="4804161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851774" y="4323344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Hello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4947" y="5263006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Khoor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" name="Picture 10" descr="Image result for k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62252" y="4804161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ular Callout 20"/>
          <p:cNvSpPr/>
          <p:nvPr/>
        </p:nvSpPr>
        <p:spPr>
          <a:xfrm>
            <a:off x="1774824" y="4215603"/>
            <a:ext cx="1235076" cy="443706"/>
          </a:xfrm>
          <a:prstGeom prst="wedgeRoundRectCallout">
            <a:avLst>
              <a:gd name="adj1" fmla="val -77511"/>
              <a:gd name="adj2" fmla="val 14269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Plaintext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4348" y="5188632"/>
            <a:ext cx="1235076" cy="443706"/>
          </a:xfrm>
          <a:prstGeom prst="wedgeRoundRectCallout">
            <a:avLst>
              <a:gd name="adj1" fmla="val -78064"/>
              <a:gd name="adj2" fmla="val 10424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Ciphertext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3458510" y="6202320"/>
            <a:ext cx="3749040" cy="365760"/>
          </a:xfrm>
          <a:prstGeom prst="wedgeRoundRectCallout">
            <a:avLst>
              <a:gd name="adj1" fmla="val -20021"/>
              <a:gd name="adj2" fmla="val -1171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Should not access OR cant understand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5994400" y="4215603"/>
            <a:ext cx="1235076" cy="443706"/>
          </a:xfrm>
          <a:prstGeom prst="wedgeRoundRectCallout">
            <a:avLst>
              <a:gd name="adj1" fmla="val 102001"/>
              <a:gd name="adj2" fmla="val 17092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Plaintext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6003924" y="5188632"/>
            <a:ext cx="1235076" cy="443706"/>
          </a:xfrm>
          <a:prstGeom prst="wedgeRoundRectCallout">
            <a:avLst>
              <a:gd name="adj1" fmla="val 97391"/>
              <a:gd name="adj2" fmla="val 13247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Ciphertext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2286003" y="4687944"/>
            <a:ext cx="228600" cy="469521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 flipV="1">
            <a:off x="6505576" y="4687944"/>
            <a:ext cx="228600" cy="469521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445321" y="4741168"/>
            <a:ext cx="11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230138" y="4741168"/>
            <a:ext cx="13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4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023 L 0.00261 0.03403 C 0.00261 0.04908 0.16498 0.06829 0.29766 0.06829 L 0.59284 0.0682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/>
      <p:bldP spid="28" grpId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encryption is the </a:t>
            </a:r>
            <a:r>
              <a:rPr lang="en-US" b="1" dirty="0">
                <a:solidFill>
                  <a:schemeClr val="accent6"/>
                </a:solidFill>
              </a:rPr>
              <a:t>process of encoding (translating) a message or information </a:t>
            </a:r>
            <a:r>
              <a:rPr lang="en-US" dirty="0"/>
              <a:t>in such a way that only authorized persons can access it and those who are not authorized cannot. </a:t>
            </a:r>
          </a:p>
          <a:p>
            <a:r>
              <a:rPr lang="en-US" dirty="0"/>
              <a:t>Encryption is the </a:t>
            </a:r>
            <a:r>
              <a:rPr lang="en-US" b="1" dirty="0">
                <a:solidFill>
                  <a:schemeClr val="accent6"/>
                </a:solidFill>
              </a:rPr>
              <a:t>process of translating plaintext data (plaintext) into something that appears to be meaningless (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/>
              <a:t>. </a:t>
            </a:r>
          </a:p>
          <a:p>
            <a:r>
              <a:rPr lang="en-US" dirty="0"/>
              <a:t>Decryption is the </a:t>
            </a:r>
            <a:r>
              <a:rPr lang="en-US" b="1" dirty="0">
                <a:solidFill>
                  <a:schemeClr val="accent6"/>
                </a:solidFill>
              </a:rPr>
              <a:t>process of converting 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 back to plaintext</a:t>
            </a:r>
            <a:r>
              <a:rPr lang="en-US" dirty="0"/>
              <a:t>.</a:t>
            </a:r>
          </a:p>
          <a:p>
            <a:r>
              <a:rPr lang="en-US" dirty="0"/>
              <a:t>Types of Encryption</a:t>
            </a:r>
          </a:p>
          <a:p>
            <a:pPr lvl="1"/>
            <a:r>
              <a:rPr lang="en-US" dirty="0"/>
              <a:t>Symmetric key encryption / Private key encryption</a:t>
            </a:r>
          </a:p>
          <a:p>
            <a:pPr lvl="1"/>
            <a:r>
              <a:rPr lang="en-US" dirty="0"/>
              <a:t>Asymmetric key encryption / Public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26929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 encryption</a:t>
            </a:r>
          </a:p>
          <a:p>
            <a:pPr lvl="1"/>
            <a:r>
              <a:rPr lang="en-US" dirty="0"/>
              <a:t>Encryption and decryption </a:t>
            </a:r>
            <a:r>
              <a:rPr lang="en-US" b="1" dirty="0">
                <a:solidFill>
                  <a:schemeClr val="accent6"/>
                </a:solidFill>
              </a:rPr>
              <a:t>keys are the same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same key is used by the sender to encrypt the data</a:t>
            </a:r>
            <a:r>
              <a:rPr lang="en-US" dirty="0"/>
              <a:t>, and again </a:t>
            </a:r>
            <a:r>
              <a:rPr lang="en-US" b="1" dirty="0">
                <a:solidFill>
                  <a:schemeClr val="accent6"/>
                </a:solidFill>
              </a:rPr>
              <a:t>by the receiver to decrypt the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Symmetric key encryption is </a:t>
            </a:r>
            <a:r>
              <a:rPr lang="en-US" b="1" dirty="0">
                <a:solidFill>
                  <a:schemeClr val="accent6"/>
                </a:solidFill>
              </a:rPr>
              <a:t>fast in execution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Asymmetric key encryption</a:t>
            </a:r>
          </a:p>
          <a:p>
            <a:pPr lvl="1"/>
            <a:r>
              <a:rPr lang="en-US" dirty="0"/>
              <a:t>Encryption and decryption </a:t>
            </a:r>
            <a:r>
              <a:rPr lang="en-US" b="1" dirty="0">
                <a:solidFill>
                  <a:schemeClr val="accent6"/>
                </a:solidFill>
              </a:rPr>
              <a:t>keys are the different </a:t>
            </a:r>
            <a:r>
              <a:rPr lang="en-US" dirty="0"/>
              <a:t>(Public Key and Private Key).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Messages are encrypted by sender with one key (Public Key)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can be decrypted by receiver only by the other key (Private Key)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Asymmetric key encryption is </a:t>
            </a:r>
            <a:r>
              <a:rPr lang="en-US" b="1" dirty="0">
                <a:solidFill>
                  <a:schemeClr val="accent6"/>
                </a:solidFill>
              </a:rPr>
              <a:t>slow in execution due to the high computational burden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4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Access control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9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methods of 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different methods of data access control: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Discretionary access control (DAC)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Mandatory access control (MAC)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 based access control (RBAC)</a:t>
            </a:r>
          </a:p>
        </p:txBody>
      </p:sp>
    </p:spTree>
    <p:extLst>
      <p:ext uri="{BB962C8B-B14F-4D97-AF65-F5344CB8AC3E}">
        <p14:creationId xmlns:p14="http://schemas.microsoft.com/office/powerpoint/2010/main" val="365638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discretionary access control (DAC), the </a:t>
            </a:r>
            <a:r>
              <a:rPr lang="en-US" b="1" dirty="0">
                <a:solidFill>
                  <a:schemeClr val="accent6"/>
                </a:solidFill>
              </a:rPr>
              <a:t>owner of the object specifies (decides) which subjects (user) can access the object</a:t>
            </a:r>
            <a:r>
              <a:rPr lang="en-US" dirty="0"/>
              <a:t>.</a:t>
            </a:r>
          </a:p>
          <a:p>
            <a:r>
              <a:rPr lang="en-US" dirty="0"/>
              <a:t>In this method a </a:t>
            </a:r>
            <a:r>
              <a:rPr lang="en-US" b="1" dirty="0">
                <a:solidFill>
                  <a:schemeClr val="accent6"/>
                </a:solidFill>
              </a:rPr>
              <a:t>single user can have different rights on different objects</a:t>
            </a:r>
            <a:r>
              <a:rPr lang="en-US" dirty="0"/>
              <a:t>, as well as </a:t>
            </a:r>
            <a:r>
              <a:rPr lang="en-US" b="1" dirty="0">
                <a:solidFill>
                  <a:schemeClr val="accent6"/>
                </a:solidFill>
              </a:rPr>
              <a:t>different user can have different rights on the same objects</a:t>
            </a:r>
            <a:r>
              <a:rPr lang="en-US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599719"/>
              </p:ext>
            </p:extLst>
          </p:nvPr>
        </p:nvGraphicFramePr>
        <p:xfrm>
          <a:off x="4097411" y="3601316"/>
          <a:ext cx="4218307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89141"/>
              </p:ext>
            </p:extLst>
          </p:nvPr>
        </p:nvGraphicFramePr>
        <p:xfrm>
          <a:off x="4097411" y="323770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90" y="5345188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28" y="228712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90" y="228712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28" y="5345188"/>
            <a:ext cx="914400" cy="914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12519" y="2468696"/>
            <a:ext cx="6383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12519" y="5554105"/>
            <a:ext cx="1280160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Coordinator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44923" y="5552319"/>
            <a:ext cx="914400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Faculty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4923" y="2468696"/>
            <a:ext cx="914400" cy="3657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278500" y="3162300"/>
            <a:ext cx="580118" cy="45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78500" y="5211533"/>
            <a:ext cx="745218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04169" y="5230582"/>
            <a:ext cx="587188" cy="284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657971" y="3162300"/>
            <a:ext cx="433386" cy="45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68559" y="3400369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and Write (Full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 entire table (3 tuples)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68559" y="4672741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and Write (Full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Partial table (2 or 1 tuples)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378" y="3400369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(Partial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Partial table (Only 1 tuple)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3378" y="4672741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(Partial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Partial table (2 or 1 tuples)</a:t>
            </a:r>
          </a:p>
        </p:txBody>
      </p:sp>
    </p:spTree>
    <p:extLst>
      <p:ext uri="{BB962C8B-B14F-4D97-AF65-F5344CB8AC3E}">
        <p14:creationId xmlns:p14="http://schemas.microsoft.com/office/powerpoint/2010/main" val="411335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support discretionary access control through the </a:t>
            </a:r>
            <a:r>
              <a:rPr lang="en-US" b="1" dirty="0">
                <a:solidFill>
                  <a:schemeClr val="accent6"/>
                </a:solidFill>
              </a:rPr>
              <a:t>GRANT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REVOKE</a:t>
            </a:r>
            <a:r>
              <a:rPr lang="en-US" dirty="0"/>
              <a:t> commands.</a:t>
            </a:r>
          </a:p>
          <a:p>
            <a:endParaRPr lang="en-US" dirty="0"/>
          </a:p>
          <a:p>
            <a:r>
              <a:rPr lang="en-US" dirty="0"/>
              <a:t>GRANT</a:t>
            </a:r>
          </a:p>
          <a:p>
            <a:pPr lvl="1"/>
            <a:r>
              <a:rPr lang="en-US" dirty="0"/>
              <a:t>This command </a:t>
            </a:r>
            <a:r>
              <a:rPr lang="en-US" b="1" dirty="0">
                <a:solidFill>
                  <a:schemeClr val="accent6"/>
                </a:solidFill>
              </a:rPr>
              <a:t>gives rights to user </a:t>
            </a:r>
            <a:r>
              <a:rPr lang="en-US" dirty="0"/>
              <a:t>for an object.</a:t>
            </a:r>
          </a:p>
          <a:p>
            <a:pPr lvl="1"/>
            <a:r>
              <a:rPr lang="en-US" dirty="0"/>
              <a:t>Syntax:- 	</a:t>
            </a:r>
            <a:r>
              <a:rPr lang="en-US" dirty="0">
                <a:solidFill>
                  <a:schemeClr val="tx2"/>
                </a:solidFill>
              </a:rPr>
              <a:t>GRANT privilege ON object TO user [WITH GRANT OPTION]</a:t>
            </a:r>
          </a:p>
          <a:p>
            <a:endParaRPr lang="en-US" dirty="0"/>
          </a:p>
          <a:p>
            <a:r>
              <a:rPr lang="en-US" dirty="0"/>
              <a:t>REVOKE</a:t>
            </a:r>
          </a:p>
          <a:p>
            <a:pPr lvl="1"/>
            <a:r>
              <a:rPr lang="en-US" dirty="0"/>
              <a:t>This command </a:t>
            </a:r>
            <a:r>
              <a:rPr lang="en-US" b="1" dirty="0">
                <a:solidFill>
                  <a:schemeClr val="accent6"/>
                </a:solidFill>
              </a:rPr>
              <a:t>takes back rights </a:t>
            </a:r>
            <a:r>
              <a:rPr lang="en-US" dirty="0"/>
              <a:t>from user for an object.</a:t>
            </a:r>
          </a:p>
          <a:p>
            <a:pPr lvl="1"/>
            <a:r>
              <a:rPr lang="en-US" dirty="0"/>
              <a:t>Syntax:- 	</a:t>
            </a:r>
            <a:r>
              <a:rPr lang="en-US" dirty="0">
                <a:solidFill>
                  <a:schemeClr val="tx2"/>
                </a:solidFill>
              </a:rPr>
              <a:t>REVOKE privilege ON object FROM user {RESTRICT/CASCADE}</a:t>
            </a:r>
          </a:p>
        </p:txBody>
      </p:sp>
    </p:spTree>
    <p:extLst>
      <p:ext uri="{BB962C8B-B14F-4D97-AF65-F5344CB8AC3E}">
        <p14:creationId xmlns:p14="http://schemas.microsoft.com/office/powerpoint/2010/main" val="23457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 individual user cannot get rights. </a:t>
            </a:r>
          </a:p>
          <a:p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all the users as well as all the objects are classified into different categories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accent6"/>
                </a:solidFill>
              </a:rPr>
              <a:t>user is assigned a clearance level </a:t>
            </a:r>
            <a:r>
              <a:rPr lang="en-US" dirty="0"/>
              <a:t>and each </a:t>
            </a:r>
            <a:r>
              <a:rPr lang="en-US" b="1" dirty="0">
                <a:solidFill>
                  <a:schemeClr val="accent6"/>
                </a:solidFill>
              </a:rPr>
              <a:t>object is assigned a security level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user can access object of particular security level only if he has proper clearance level</a:t>
            </a:r>
            <a:r>
              <a:rPr lang="en-US" dirty="0"/>
              <a:t>.</a:t>
            </a:r>
          </a:p>
          <a:p>
            <a:r>
              <a:rPr lang="en-US" dirty="0"/>
              <a:t>The DBMS (system) determines whether the given user can read or write a given object based on some rules.</a:t>
            </a:r>
          </a:p>
          <a:p>
            <a:r>
              <a:rPr lang="en-US" dirty="0"/>
              <a:t>This rule makes sure that sensitive data can never be passed to a user without necessary clearance.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286092"/>
              </p:ext>
            </p:extLst>
          </p:nvPr>
        </p:nvGraphicFramePr>
        <p:xfrm>
          <a:off x="406994" y="1721513"/>
          <a:ext cx="10800000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2" y="1769739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81" y="1769739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50" y="1769739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4" y="1769739"/>
            <a:ext cx="640080" cy="64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43" y="1769739"/>
            <a:ext cx="640080" cy="640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48" y="1769739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5" y="1769739"/>
            <a:ext cx="640080" cy="6400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11" y="1769739"/>
            <a:ext cx="640080" cy="640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28" y="1769739"/>
            <a:ext cx="640080" cy="640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89" y="1769739"/>
            <a:ext cx="640080" cy="640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38" y="1769739"/>
            <a:ext cx="640080" cy="640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25" y="1769739"/>
            <a:ext cx="640080" cy="6400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09" y="1769739"/>
            <a:ext cx="640080" cy="6400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57" y="1769739"/>
            <a:ext cx="640080" cy="64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41" y="1769739"/>
            <a:ext cx="640080" cy="6400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512" y="1769739"/>
            <a:ext cx="640080" cy="640080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456449"/>
              </p:ext>
            </p:extLst>
          </p:nvPr>
        </p:nvGraphicFramePr>
        <p:xfrm>
          <a:off x="406994" y="2902190"/>
          <a:ext cx="10800000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2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38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71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51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27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38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9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688" y="29424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16" y="29424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44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72" y="294128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001" y="294128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29234"/>
              </p:ext>
            </p:extLst>
          </p:nvPr>
        </p:nvGraphicFramePr>
        <p:xfrm>
          <a:off x="406994" y="2478925"/>
          <a:ext cx="10800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 Secret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endParaRPr lang="en-US" sz="24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Confidential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Unclassified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access control technique for multi-level security uses four components:</a:t>
            </a:r>
          </a:p>
          <a:p>
            <a:pPr lvl="1"/>
            <a:r>
              <a:rPr lang="en-US" dirty="0"/>
              <a:t>Subjects:- Such as users, accounts, programs etc.</a:t>
            </a:r>
          </a:p>
          <a:p>
            <a:pPr lvl="1"/>
            <a:r>
              <a:rPr lang="en-US" dirty="0"/>
              <a:t>Objects:- Such as relation (table), tuples (records), attribute (column), view etc.</a:t>
            </a:r>
          </a:p>
          <a:p>
            <a:pPr lvl="1"/>
            <a:r>
              <a:rPr lang="en-US" dirty="0"/>
              <a:t>Clearance level:- Such as top secret (TS), secret (S), confidential (C), Unclassified (U). Each subject is classified into one of these four classes.</a:t>
            </a:r>
          </a:p>
          <a:p>
            <a:pPr lvl="1"/>
            <a:r>
              <a:rPr lang="en-US" dirty="0"/>
              <a:t>Security level:- Such as top secret (TS), secret (S), confidential (C), Unclassified (U). Each object is classified into one of these four classes.</a:t>
            </a:r>
          </a:p>
          <a:p>
            <a:r>
              <a:rPr lang="en-US" dirty="0"/>
              <a:t>In the above system </a:t>
            </a:r>
            <a:r>
              <a:rPr lang="en-US" b="1" dirty="0">
                <a:solidFill>
                  <a:schemeClr val="accent6"/>
                </a:solidFill>
              </a:rPr>
              <a:t>TS&gt;S&gt;C&gt;U</a:t>
            </a:r>
            <a:r>
              <a:rPr lang="en-US" dirty="0"/>
              <a:t>, where </a:t>
            </a:r>
            <a:r>
              <a:rPr lang="en-US" b="1" dirty="0">
                <a:solidFill>
                  <a:schemeClr val="accent6"/>
                </a:solidFill>
              </a:rPr>
              <a:t>TS&gt;S means class TS object is more sensitive than class S object</a:t>
            </a:r>
            <a:r>
              <a:rPr lang="en-US" dirty="0"/>
              <a:t>.</a:t>
            </a:r>
          </a:p>
          <a:p>
            <a:r>
              <a:rPr lang="en-US" dirty="0"/>
              <a:t>A user can access data by following two rules </a:t>
            </a:r>
          </a:p>
          <a:p>
            <a:pPr lvl="1"/>
            <a:r>
              <a:rPr lang="en-US" dirty="0"/>
              <a:t>Security property:-</a:t>
            </a:r>
          </a:p>
          <a:p>
            <a:pPr lvl="2"/>
            <a:r>
              <a:rPr lang="en-US" dirty="0"/>
              <a:t>Security property states that a </a:t>
            </a:r>
            <a:r>
              <a:rPr lang="en-US" b="1" dirty="0">
                <a:solidFill>
                  <a:schemeClr val="accent6"/>
                </a:solidFill>
              </a:rPr>
              <a:t>subject at a given security level may not read an object at a higher security level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 (*) security property:-</a:t>
            </a:r>
          </a:p>
          <a:p>
            <a:pPr lvl="2"/>
            <a:r>
              <a:rPr lang="en-US" dirty="0"/>
              <a:t>Star (*) property states that a </a:t>
            </a:r>
            <a:r>
              <a:rPr lang="en-US" b="1" dirty="0">
                <a:solidFill>
                  <a:schemeClr val="accent6"/>
                </a:solidFill>
              </a:rPr>
              <a:t>subject at a given security level may not write to any object at a lower security level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data security?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Security v/s Integrity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 v/s Authorization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DAC (Discretionary access control)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MAC (Mandatory access control)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RBAC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Intrusion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control (RBAC)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restricts database access </a:t>
            </a:r>
            <a:r>
              <a:rPr lang="en-US" b="1" dirty="0">
                <a:solidFill>
                  <a:schemeClr val="accent6"/>
                </a:solidFill>
              </a:rPr>
              <a:t>based on a person's role within an organization</a:t>
            </a:r>
            <a:r>
              <a:rPr lang="en-US" dirty="0"/>
              <a:t>. The roles in RBAC refer to the levels of access that employees have to the network.</a:t>
            </a:r>
          </a:p>
          <a:p>
            <a:r>
              <a:rPr lang="en-US" dirty="0"/>
              <a:t>Employees are only </a:t>
            </a:r>
            <a:r>
              <a:rPr lang="en-US" b="1" dirty="0">
                <a:solidFill>
                  <a:schemeClr val="accent6"/>
                </a:solidFill>
              </a:rPr>
              <a:t>allowed to access the information necessary to effectively perform their job duties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Access can be based </a:t>
            </a:r>
            <a:r>
              <a:rPr lang="en-US" dirty="0"/>
              <a:t>on several factors, such as </a:t>
            </a:r>
            <a:r>
              <a:rPr lang="en-US" b="1" dirty="0">
                <a:solidFill>
                  <a:schemeClr val="accent6"/>
                </a:solidFill>
              </a:rPr>
              <a:t>authority, responsibility, and job competency</a:t>
            </a:r>
            <a:r>
              <a:rPr lang="en-US" dirty="0"/>
              <a:t>. </a:t>
            </a:r>
          </a:p>
          <a:p>
            <a:r>
              <a:rPr lang="en-US" dirty="0"/>
              <a:t>In addition, access to computer resources can be limited to specific tasks such as the ability to view, create, or modify a file.</a:t>
            </a:r>
          </a:p>
          <a:p>
            <a:r>
              <a:rPr lang="en-US" dirty="0"/>
              <a:t>Lower-level employees usually do not have access to sensitive data if they do not need it to fulfil their responsibilities. </a:t>
            </a:r>
          </a:p>
          <a:p>
            <a:r>
              <a:rPr lang="en-US" dirty="0"/>
              <a:t>Using RBAC will help in securing your company’s sensitive data and important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617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Intrusion detection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8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Intrusion Detection System (IDS) is a system or </a:t>
            </a:r>
            <a:r>
              <a:rPr lang="en-US" b="1" dirty="0">
                <a:solidFill>
                  <a:schemeClr val="accent6"/>
                </a:solidFill>
              </a:rPr>
              <a:t>software application that monitors network traffic or system for suspicious activity or policy violations and issues alerts when such activity is discovered</a:t>
            </a:r>
            <a:r>
              <a:rPr lang="en-US" dirty="0"/>
              <a:t>. </a:t>
            </a:r>
          </a:p>
          <a:p>
            <a:r>
              <a:rPr lang="en-US" dirty="0"/>
              <a:t>It is a software application that scans a network or a system for harmful activity or policy breaching. </a:t>
            </a:r>
          </a:p>
          <a:p>
            <a:r>
              <a:rPr lang="en-US" dirty="0"/>
              <a:t>Any malicious venture or violation is normally reported either to an administrator or collected centrally using a security information and event management (SIEM) system. </a:t>
            </a:r>
          </a:p>
          <a:p>
            <a:r>
              <a:rPr lang="en-US" dirty="0"/>
              <a:t>A SIEM system integrates outputs from multiple sources and uses alarm filtering techniques to differentiate malicious activity from false alarms.</a:t>
            </a:r>
          </a:p>
        </p:txBody>
      </p:sp>
    </p:spTree>
    <p:extLst>
      <p:ext uri="{BB962C8B-B14F-4D97-AF65-F5344CB8AC3E}">
        <p14:creationId xmlns:p14="http://schemas.microsoft.com/office/powerpoint/2010/main" val="42423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SQL injection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430763" cy="5590565"/>
          </a:xfrm>
        </p:spPr>
        <p:txBody>
          <a:bodyPr/>
          <a:lstStyle/>
          <a:p>
            <a:r>
              <a:rPr lang="en-US" dirty="0"/>
              <a:t>SQL injection, also known as SQLI, is a common </a:t>
            </a:r>
            <a:r>
              <a:rPr lang="en-US" b="1" dirty="0">
                <a:solidFill>
                  <a:schemeClr val="accent6"/>
                </a:solidFill>
              </a:rPr>
              <a:t>attack vector that uses malicious SQL code for backend database manipulation to access information that was not intended to be displayed</a:t>
            </a:r>
            <a:r>
              <a:rPr lang="en-US" dirty="0"/>
              <a:t>. </a:t>
            </a:r>
          </a:p>
          <a:p>
            <a:r>
              <a:rPr lang="en-US" dirty="0"/>
              <a:t>This information may include any number of items, including sensitive company data, user lists or private customer details.</a:t>
            </a:r>
          </a:p>
          <a:p>
            <a:r>
              <a:rPr lang="en-US" dirty="0"/>
              <a:t>A successful attack may result in the unauthorized viewing of user lists, the deletion of entire tables, gaining administrative rights to a database, all of which are highly detrimental to a business.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94" y="863443"/>
            <a:ext cx="4303586" cy="26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Explain Authorization and access control in brief.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data security and data integrity?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constraint? Explain types of </a:t>
            </a:r>
            <a:r>
              <a:rPr lang="en-US"/>
              <a:t>constraints.</a:t>
            </a:r>
          </a:p>
        </p:txBody>
      </p:sp>
    </p:spTree>
    <p:extLst>
      <p:ext uri="{BB962C8B-B14F-4D97-AF65-F5344CB8AC3E}">
        <p14:creationId xmlns:p14="http://schemas.microsoft.com/office/powerpoint/2010/main" val="119140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What is data security?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 security is the </a:t>
            </a:r>
            <a:r>
              <a:rPr lang="en-US" b="1" dirty="0">
                <a:solidFill>
                  <a:schemeClr val="accent6"/>
                </a:solidFill>
              </a:rPr>
              <a:t>protection of the data</a:t>
            </a:r>
            <a:r>
              <a:rPr lang="en-US" dirty="0"/>
              <a:t> from unauthorized users. </a:t>
            </a:r>
          </a:p>
          <a:p>
            <a:r>
              <a:rPr lang="en-US" dirty="0"/>
              <a:t>Only the authorized users are allowed to access the data. </a:t>
            </a:r>
          </a:p>
          <a:p>
            <a:r>
              <a:rPr lang="en-US" dirty="0"/>
              <a:t>Most of the </a:t>
            </a:r>
            <a:r>
              <a:rPr lang="en-US" b="1" dirty="0">
                <a:solidFill>
                  <a:schemeClr val="accent6"/>
                </a:solidFill>
              </a:rPr>
              <a:t>users are allowed to access a part of database </a:t>
            </a:r>
            <a:r>
              <a:rPr lang="en-US" dirty="0"/>
              <a:t>i.e., the data that is related to them or related to their department. </a:t>
            </a:r>
          </a:p>
          <a:p>
            <a:r>
              <a:rPr lang="en-US" dirty="0"/>
              <a:t>Mostly, the DBA or head of department can access all the data in the database. </a:t>
            </a:r>
          </a:p>
          <a:p>
            <a:r>
              <a:rPr lang="en-US" dirty="0"/>
              <a:t>Some users may be permitted only to retrieve data, whereas others are allowed to retrieve as well as to update data.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Security v/s Integrity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v/s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030724"/>
              </p:ext>
            </p:extLst>
          </p:nvPr>
        </p:nvGraphicFramePr>
        <p:xfrm>
          <a:off x="693655" y="105083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Integrity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588022"/>
              </p:ext>
            </p:extLst>
          </p:nvPr>
        </p:nvGraphicFramePr>
        <p:xfrm>
          <a:off x="693655" y="168083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deals with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protection of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deals with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validity of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87229"/>
              </p:ext>
            </p:extLst>
          </p:nvPr>
        </p:nvGraphicFramePr>
        <p:xfrm>
          <a:off x="693655" y="2492661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making sure that only the people who should have access to the data are the only ones who can access the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making sure that the data is correct and not corrupt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19730"/>
              </p:ext>
            </p:extLst>
          </p:nvPr>
        </p:nvGraphicFramePr>
        <p:xfrm>
          <a:off x="693655" y="3667931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avoids from unauthorized access of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avoids from human errors, when data is entered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305157"/>
              </p:ext>
            </p:extLst>
          </p:nvPr>
        </p:nvGraphicFramePr>
        <p:xfrm>
          <a:off x="693655" y="4491509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implemented through user account (passwords)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implemented through constraints such as Primary key, Foreign key, Check constraints etc.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Authentication v/s Authorization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v/s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1452"/>
              </p:ext>
            </p:extLst>
          </p:nvPr>
        </p:nvGraphicFramePr>
        <p:xfrm>
          <a:off x="693655" y="105083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Authorization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636708"/>
              </p:ext>
            </p:extLst>
          </p:nvPr>
        </p:nvGraphicFramePr>
        <p:xfrm>
          <a:off x="693655" y="168083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validating a user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credentials (username and password).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whether access is allowed or not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940274"/>
              </p:ext>
            </p:extLst>
          </p:nvPr>
        </p:nvGraphicFramePr>
        <p:xfrm>
          <a:off x="693655" y="2492661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Logging on to a PC or some website or app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 username and password is authentication.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Accessing a file (data)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hard disk or some database is authorization.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295815"/>
              </p:ext>
            </p:extLst>
          </p:nvPr>
        </p:nvGraphicFramePr>
        <p:xfrm>
          <a:off x="693655" y="3667931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who you are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 what you are authorized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do or not to do.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67206"/>
              </p:ext>
            </p:extLst>
          </p:nvPr>
        </p:nvGraphicFramePr>
        <p:xfrm>
          <a:off x="693655" y="4491509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providing integrity control and security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data.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protecting the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ensure privacy and access control of data.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audit trail (audit log)?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audit trail (audit log) is a </a:t>
            </a:r>
            <a:r>
              <a:rPr lang="en-US" b="1" dirty="0">
                <a:solidFill>
                  <a:schemeClr val="accent6"/>
                </a:solidFill>
              </a:rPr>
              <a:t>record which will be generated for each and every transactions</a:t>
            </a:r>
            <a:r>
              <a:rPr lang="en-US" dirty="0"/>
              <a:t>.</a:t>
            </a:r>
          </a:p>
          <a:p>
            <a:r>
              <a:rPr lang="en-US" dirty="0"/>
              <a:t>It will </a:t>
            </a:r>
            <a:r>
              <a:rPr lang="en-US" b="1" dirty="0">
                <a:solidFill>
                  <a:schemeClr val="accent6"/>
                </a:solidFill>
              </a:rPr>
              <a:t>keep certain information </a:t>
            </a:r>
            <a:r>
              <a:rPr lang="en-US" dirty="0"/>
              <a:t>about the transaction.</a:t>
            </a:r>
          </a:p>
          <a:p>
            <a:r>
              <a:rPr lang="en-US" dirty="0"/>
              <a:t>An audit trail (audit log) records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Who</a:t>
            </a:r>
            <a:r>
              <a:rPr lang="en-US" dirty="0"/>
              <a:t> (user or the application program and a transaction number)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When</a:t>
            </a:r>
            <a:r>
              <a:rPr lang="en-US" dirty="0"/>
              <a:t> (date and time)</a:t>
            </a:r>
          </a:p>
          <a:p>
            <a:pPr lvl="1"/>
            <a:r>
              <a:rPr lang="en-US" dirty="0"/>
              <a:t>From </a:t>
            </a:r>
            <a:r>
              <a:rPr lang="en-US" b="1" dirty="0">
                <a:solidFill>
                  <a:schemeClr val="accent6"/>
                </a:solidFill>
              </a:rPr>
              <a:t>Where</a:t>
            </a:r>
            <a:r>
              <a:rPr lang="en-US" dirty="0"/>
              <a:t> (location of the user and/or terminal)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What</a:t>
            </a:r>
            <a:r>
              <a:rPr lang="en-US" dirty="0"/>
              <a:t> (identification of the data affected, as well as a before-and-after image of that portion of the database that was affected by the update operation)</a:t>
            </a:r>
          </a:p>
        </p:txBody>
      </p:sp>
    </p:spTree>
    <p:extLst>
      <p:ext uri="{BB962C8B-B14F-4D97-AF65-F5344CB8AC3E}">
        <p14:creationId xmlns:p14="http://schemas.microsoft.com/office/powerpoint/2010/main" val="16566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4" ma:contentTypeDescription="Create a new document." ma:contentTypeScope="" ma:versionID="65034039a73f5635db7e25a5a0e188c7">
  <xsd:schema xmlns:xsd="http://www.w3.org/2001/XMLSchema" xmlns:xs="http://www.w3.org/2001/XMLSchema" xmlns:p="http://schemas.microsoft.com/office/2006/metadata/properties" xmlns:ns2="dd6186b8-f5bf-4074-9b4d-fb94728aff6c" xmlns:ns3="8d0f27b0-2578-4208-a1c9-264bc4f12038" targetNamespace="http://schemas.microsoft.com/office/2006/metadata/properties" ma:root="true" ma:fieldsID="27029c4cda095572a0ef82d868a3873f" ns2:_="" ns3:_="">
    <xsd:import namespace="dd6186b8-f5bf-4074-9b4d-fb94728aff6c"/>
    <xsd:import namespace="8d0f27b0-2578-4208-a1c9-264bc4f12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186b8-f5bf-4074-9b4d-fb94728a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f27b0-2578-4208-a1c9-264bc4f1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6BB92-EDD6-4AE3-81CF-786FB1B5BDFF}"/>
</file>

<file path=customXml/itemProps2.xml><?xml version="1.0" encoding="utf-8"?>
<ds:datastoreItem xmlns:ds="http://schemas.openxmlformats.org/officeDocument/2006/customXml" ds:itemID="{80AE4AE6-1CA2-4901-BC28-DD16008E1F5A}"/>
</file>

<file path=customXml/itemProps3.xml><?xml version="1.0" encoding="utf-8"?>
<ds:datastoreItem xmlns:ds="http://schemas.openxmlformats.org/officeDocument/2006/customXml" ds:itemID="{E7C415A0-CF9A-4E6C-8DBD-E02070EC492F}"/>
</file>

<file path=docProps/app.xml><?xml version="1.0" encoding="utf-8"?>
<Properties xmlns="http://schemas.openxmlformats.org/officeDocument/2006/extended-properties" xmlns:vt="http://schemas.openxmlformats.org/officeDocument/2006/docPropsVTypes">
  <TotalTime>10228</TotalTime>
  <Words>1504</Words>
  <Application>Microsoft Office PowerPoint</Application>
  <PresentationFormat>Widescreen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Roboto Condensed Light</vt:lpstr>
      <vt:lpstr>Calibri</vt:lpstr>
      <vt:lpstr>Segoe UI Black</vt:lpstr>
      <vt:lpstr>Wingdings 2</vt:lpstr>
      <vt:lpstr>Arial</vt:lpstr>
      <vt:lpstr>Wingdings</vt:lpstr>
      <vt:lpstr>Roboto Condensed</vt:lpstr>
      <vt:lpstr>Wingdings 3</vt:lpstr>
      <vt:lpstr>Office Theme</vt:lpstr>
      <vt:lpstr>1_Office Theme</vt:lpstr>
      <vt:lpstr>  Database Security</vt:lpstr>
      <vt:lpstr>PowerPoint Presentation</vt:lpstr>
      <vt:lpstr>What is data security?</vt:lpstr>
      <vt:lpstr>What is data security?</vt:lpstr>
      <vt:lpstr>Security v/s Integrity</vt:lpstr>
      <vt:lpstr>Security v/s Integrity</vt:lpstr>
      <vt:lpstr>Authentication v/s Authorization</vt:lpstr>
      <vt:lpstr>Authentication v/s Authorization</vt:lpstr>
      <vt:lpstr>What is audit trail (audit log)?</vt:lpstr>
      <vt:lpstr>Data encryption</vt:lpstr>
      <vt:lpstr>What is data encryption?</vt:lpstr>
      <vt:lpstr>What is data encryption?</vt:lpstr>
      <vt:lpstr>Types of Encryption</vt:lpstr>
      <vt:lpstr>Access control methods</vt:lpstr>
      <vt:lpstr>Access control methods of data security</vt:lpstr>
      <vt:lpstr>Discretionary access control</vt:lpstr>
      <vt:lpstr>Discretionary access control</vt:lpstr>
      <vt:lpstr>Mandatory access control</vt:lpstr>
      <vt:lpstr>Mandatory access control</vt:lpstr>
      <vt:lpstr>Role based access control (RBAC) rules</vt:lpstr>
      <vt:lpstr>Intrusion detection</vt:lpstr>
      <vt:lpstr>Intrusion detection</vt:lpstr>
      <vt:lpstr>SQL injection</vt:lpstr>
      <vt:lpstr>SQL injection</vt:lpstr>
      <vt:lpstr>Question Bank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Hargeet Kaur</cp:lastModifiedBy>
  <cp:revision>1616</cp:revision>
  <dcterms:created xsi:type="dcterms:W3CDTF">2020-05-01T05:09:15Z</dcterms:created>
  <dcterms:modified xsi:type="dcterms:W3CDTF">2023-04-10T08:28:52Z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